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2.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32" r:id="rId1"/>
  </p:sldMasterIdLst>
  <p:notesMasterIdLst>
    <p:notesMasterId r:id="rId130"/>
  </p:notesMasterIdLst>
  <p:handoutMasterIdLst>
    <p:handoutMasterId r:id="rId131"/>
  </p:handoutMasterIdLst>
  <p:sldIdLst>
    <p:sldId id="297" r:id="rId2"/>
    <p:sldId id="546" r:id="rId3"/>
    <p:sldId id="548" r:id="rId4"/>
    <p:sldId id="503" r:id="rId5"/>
    <p:sldId id="505" r:id="rId6"/>
    <p:sldId id="506" r:id="rId7"/>
    <p:sldId id="509" r:id="rId8"/>
    <p:sldId id="510" r:id="rId9"/>
    <p:sldId id="511" r:id="rId10"/>
    <p:sldId id="512" r:id="rId11"/>
    <p:sldId id="513" r:id="rId12"/>
    <p:sldId id="514" r:id="rId13"/>
    <p:sldId id="515" r:id="rId14"/>
    <p:sldId id="516" r:id="rId15"/>
    <p:sldId id="519" r:id="rId16"/>
    <p:sldId id="520" r:id="rId17"/>
    <p:sldId id="521" r:id="rId18"/>
    <p:sldId id="522" r:id="rId19"/>
    <p:sldId id="523" r:id="rId20"/>
    <p:sldId id="524" r:id="rId21"/>
    <p:sldId id="525" r:id="rId22"/>
    <p:sldId id="526" r:id="rId23"/>
    <p:sldId id="527" r:id="rId24"/>
    <p:sldId id="500" r:id="rId25"/>
    <p:sldId id="298" r:id="rId26"/>
    <p:sldId id="532" r:id="rId27"/>
    <p:sldId id="533" r:id="rId28"/>
    <p:sldId id="534" r:id="rId29"/>
    <p:sldId id="535" r:id="rId30"/>
    <p:sldId id="536" r:id="rId31"/>
    <p:sldId id="299" r:id="rId32"/>
    <p:sldId id="306" r:id="rId33"/>
    <p:sldId id="480" r:id="rId34"/>
    <p:sldId id="482" r:id="rId35"/>
    <p:sldId id="481" r:id="rId36"/>
    <p:sldId id="501" r:id="rId37"/>
    <p:sldId id="502" r:id="rId38"/>
    <p:sldId id="395" r:id="rId39"/>
    <p:sldId id="317" r:id="rId40"/>
    <p:sldId id="318" r:id="rId41"/>
    <p:sldId id="483" r:id="rId42"/>
    <p:sldId id="321" r:id="rId43"/>
    <p:sldId id="484" r:id="rId44"/>
    <p:sldId id="401" r:id="rId45"/>
    <p:sldId id="402" r:id="rId46"/>
    <p:sldId id="324" r:id="rId47"/>
    <p:sldId id="485" r:id="rId48"/>
    <p:sldId id="326" r:id="rId49"/>
    <p:sldId id="443" r:id="rId50"/>
    <p:sldId id="407" r:id="rId51"/>
    <p:sldId id="415" r:id="rId52"/>
    <p:sldId id="408" r:id="rId53"/>
    <p:sldId id="409" r:id="rId54"/>
    <p:sldId id="410" r:id="rId55"/>
    <p:sldId id="411" r:id="rId56"/>
    <p:sldId id="457" r:id="rId57"/>
    <p:sldId id="487" r:id="rId58"/>
    <p:sldId id="417" r:id="rId59"/>
    <p:sldId id="418" r:id="rId60"/>
    <p:sldId id="419" r:id="rId61"/>
    <p:sldId id="420" r:id="rId62"/>
    <p:sldId id="421" r:id="rId63"/>
    <p:sldId id="422" r:id="rId64"/>
    <p:sldId id="423" r:id="rId65"/>
    <p:sldId id="424" r:id="rId66"/>
    <p:sldId id="488" r:id="rId67"/>
    <p:sldId id="550" r:id="rId68"/>
    <p:sldId id="554" r:id="rId69"/>
    <p:sldId id="552" r:id="rId70"/>
    <p:sldId id="555" r:id="rId71"/>
    <p:sldId id="556" r:id="rId72"/>
    <p:sldId id="557" r:id="rId73"/>
    <p:sldId id="444" r:id="rId74"/>
    <p:sldId id="428" r:id="rId75"/>
    <p:sldId id="427" r:id="rId76"/>
    <p:sldId id="429" r:id="rId77"/>
    <p:sldId id="549" r:id="rId78"/>
    <p:sldId id="350" r:id="rId79"/>
    <p:sldId id="431" r:id="rId80"/>
    <p:sldId id="489" r:id="rId81"/>
    <p:sldId id="358" r:id="rId82"/>
    <p:sldId id="438" r:id="rId83"/>
    <p:sldId id="462" r:id="rId84"/>
    <p:sldId id="433" r:id="rId85"/>
    <p:sldId id="448" r:id="rId86"/>
    <p:sldId id="449" r:id="rId87"/>
    <p:sldId id="450" r:id="rId88"/>
    <p:sldId id="463" r:id="rId89"/>
    <p:sldId id="490" r:id="rId90"/>
    <p:sldId id="466" r:id="rId91"/>
    <p:sldId id="467" r:id="rId92"/>
    <p:sldId id="491" r:id="rId93"/>
    <p:sldId id="492" r:id="rId94"/>
    <p:sldId id="495" r:id="rId95"/>
    <p:sldId id="496" r:id="rId96"/>
    <p:sldId id="471" r:id="rId97"/>
    <p:sldId id="497" r:id="rId98"/>
    <p:sldId id="498" r:id="rId99"/>
    <p:sldId id="504" r:id="rId100"/>
    <p:sldId id="507" r:id="rId101"/>
    <p:sldId id="508" r:id="rId102"/>
    <p:sldId id="517" r:id="rId103"/>
    <p:sldId id="518" r:id="rId104"/>
    <p:sldId id="528" r:id="rId105"/>
    <p:sldId id="529" r:id="rId106"/>
    <p:sldId id="530" r:id="rId107"/>
    <p:sldId id="537" r:id="rId108"/>
    <p:sldId id="538" r:id="rId109"/>
    <p:sldId id="539" r:id="rId110"/>
    <p:sldId id="540" r:id="rId111"/>
    <p:sldId id="541" r:id="rId112"/>
    <p:sldId id="542" r:id="rId113"/>
    <p:sldId id="543" r:id="rId114"/>
    <p:sldId id="544" r:id="rId115"/>
    <p:sldId id="545" r:id="rId116"/>
    <p:sldId id="396" r:id="rId117"/>
    <p:sldId id="397" r:id="rId118"/>
    <p:sldId id="398" r:id="rId119"/>
    <p:sldId id="399" r:id="rId120"/>
    <p:sldId id="400" r:id="rId121"/>
    <p:sldId id="386" r:id="rId122"/>
    <p:sldId id="486" r:id="rId123"/>
    <p:sldId id="474" r:id="rId124"/>
    <p:sldId id="475" r:id="rId125"/>
    <p:sldId id="476" r:id="rId126"/>
    <p:sldId id="477" r:id="rId127"/>
    <p:sldId id="478" r:id="rId128"/>
    <p:sldId id="406" r:id="rId129"/>
  </p:sldIdLst>
  <p:sldSz cx="9144000" cy="6858000" type="screen4x3"/>
  <p:notesSz cx="6888163" cy="10020300"/>
  <p:custDataLst>
    <p:tags r:id="rId132"/>
  </p:custDataLst>
  <p:defaultTex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521415D9-36F7-43E2-AB2F-B90AF26B5E84}">
      <p14:sectionLst xmlns:p14="http://schemas.microsoft.com/office/powerpoint/2010/main">
        <p14:section name="0201 Processes" id="{DCE59A2C-4B0D-43D9-9690-0603FD61DE42}">
          <p14:sldIdLst>
            <p14:sldId id="297"/>
            <p14:sldId id="546"/>
            <p14:sldId id="548"/>
          </p14:sldIdLst>
        </p14:section>
        <p14:section name="Introduction" id="{8DCD3DA9-56A9-9245-8D2E-A7F65A238A9A}">
          <p14:sldIdLst>
            <p14:sldId id="503"/>
            <p14:sldId id="505"/>
            <p14:sldId id="506"/>
            <p14:sldId id="509"/>
            <p14:sldId id="510"/>
            <p14:sldId id="511"/>
            <p14:sldId id="512"/>
            <p14:sldId id="513"/>
            <p14:sldId id="514"/>
            <p14:sldId id="515"/>
            <p14:sldId id="516"/>
            <p14:sldId id="519"/>
            <p14:sldId id="520"/>
            <p14:sldId id="521"/>
            <p14:sldId id="522"/>
            <p14:sldId id="523"/>
            <p14:sldId id="524"/>
            <p14:sldId id="525"/>
            <p14:sldId id="526"/>
            <p14:sldId id="527"/>
          </p14:sldIdLst>
        </p14:section>
        <p14:section name="Process Concept" id="{3E45649C-3D2C-4B95-976D-F0CC589CEFD8}">
          <p14:sldIdLst>
            <p14:sldId id="500"/>
            <p14:sldId id="298"/>
            <p14:sldId id="532"/>
            <p14:sldId id="533"/>
            <p14:sldId id="534"/>
            <p14:sldId id="535"/>
            <p14:sldId id="536"/>
            <p14:sldId id="299"/>
            <p14:sldId id="306"/>
            <p14:sldId id="480"/>
            <p14:sldId id="482"/>
            <p14:sldId id="481"/>
          </p14:sldIdLst>
        </p14:section>
        <p14:section name="Process states" id="{152D57CC-986B-4168-ACE6-A835E3C65D72}">
          <p14:sldIdLst>
            <p14:sldId id="501"/>
            <p14:sldId id="502"/>
            <p14:sldId id="395"/>
            <p14:sldId id="317"/>
            <p14:sldId id="318"/>
            <p14:sldId id="483"/>
            <p14:sldId id="321"/>
            <p14:sldId id="484"/>
            <p14:sldId id="401"/>
            <p14:sldId id="402"/>
            <p14:sldId id="324"/>
            <p14:sldId id="485"/>
            <p14:sldId id="326"/>
          </p14:sldIdLst>
        </p14:section>
        <p14:section name="Process description" id="{644AE3E3-0710-4A89-8EBF-256E7C23925D}">
          <p14:sldIdLst>
            <p14:sldId id="443"/>
            <p14:sldId id="407"/>
            <p14:sldId id="415"/>
            <p14:sldId id="408"/>
            <p14:sldId id="409"/>
            <p14:sldId id="410"/>
            <p14:sldId id="411"/>
            <p14:sldId id="457"/>
            <p14:sldId id="487"/>
            <p14:sldId id="417"/>
            <p14:sldId id="418"/>
            <p14:sldId id="419"/>
            <p14:sldId id="420"/>
            <p14:sldId id="421"/>
            <p14:sldId id="422"/>
            <p14:sldId id="423"/>
            <p14:sldId id="424"/>
            <p14:sldId id="488"/>
            <p14:sldId id="550"/>
            <p14:sldId id="554"/>
            <p14:sldId id="552"/>
            <p14:sldId id="555"/>
            <p14:sldId id="556"/>
            <p14:sldId id="557"/>
          </p14:sldIdLst>
        </p14:section>
        <p14:section name="Process control" id="{E7FB11E3-AFFE-414E-B2EC-909679AA292B}">
          <p14:sldIdLst>
            <p14:sldId id="444"/>
            <p14:sldId id="428"/>
            <p14:sldId id="427"/>
            <p14:sldId id="429"/>
            <p14:sldId id="549"/>
            <p14:sldId id="350"/>
            <p14:sldId id="431"/>
            <p14:sldId id="489"/>
            <p14:sldId id="358"/>
            <p14:sldId id="438"/>
            <p14:sldId id="462"/>
            <p14:sldId id="433"/>
            <p14:sldId id="448"/>
            <p14:sldId id="449"/>
            <p14:sldId id="450"/>
          </p14:sldIdLst>
        </p14:section>
        <p14:section name="Interprocess communication" id="{EB820861-91D8-4C5F-9247-EF34961E14A2}">
          <p14:sldIdLst>
            <p14:sldId id="463"/>
            <p14:sldId id="490"/>
            <p14:sldId id="466"/>
            <p14:sldId id="467"/>
            <p14:sldId id="491"/>
            <p14:sldId id="492"/>
            <p14:sldId id="495"/>
            <p14:sldId id="496"/>
            <p14:sldId id="471"/>
            <p14:sldId id="497"/>
            <p14:sldId id="498"/>
          </p14:sldIdLst>
        </p14:section>
        <p14:section name="Prking lot" id="{960CAF35-B18F-B848-86A0-A5E11079A493}">
          <p14:sldIdLst>
            <p14:sldId id="504"/>
            <p14:sldId id="507"/>
            <p14:sldId id="508"/>
            <p14:sldId id="517"/>
            <p14:sldId id="518"/>
            <p14:sldId id="528"/>
            <p14:sldId id="529"/>
            <p14:sldId id="530"/>
            <p14:sldId id="537"/>
            <p14:sldId id="538"/>
            <p14:sldId id="539"/>
            <p14:sldId id="540"/>
            <p14:sldId id="541"/>
            <p14:sldId id="542"/>
            <p14:sldId id="543"/>
            <p14:sldId id="544"/>
            <p14:sldId id="545"/>
            <p14:sldId id="396"/>
            <p14:sldId id="397"/>
            <p14:sldId id="398"/>
            <p14:sldId id="399"/>
            <p14:sldId id="400"/>
            <p14:sldId id="386"/>
            <p14:sldId id="486"/>
            <p14:sldId id="474"/>
            <p14:sldId id="475"/>
            <p14:sldId id="476"/>
            <p14:sldId id="477"/>
            <p14:sldId id="478"/>
            <p14:sldId id="406"/>
          </p14:sldIdLst>
        </p14:section>
      </p14:sectionLst>
    </p:ext>
    <p:ext uri="{EFAFB233-063F-42B5-8137-9DF3F51BA10A}">
      <p15:sldGuideLst xmlns:p15="http://schemas.microsoft.com/office/powerpoint/2012/main">
        <p15:guide id="7" pos="544" userDrawn="1">
          <p15:clr>
            <a:srgbClr val="A4A3A4"/>
          </p15:clr>
        </p15:guide>
        <p15:guide id="8" orient="horz" pos="2001" userDrawn="1">
          <p15:clr>
            <a:srgbClr val="A4A3A4"/>
          </p15:clr>
        </p15:guide>
        <p15:guide id="9" orient="horz" pos="3748" userDrawn="1">
          <p15:clr>
            <a:srgbClr val="A4A3A4"/>
          </p15:clr>
        </p15:guide>
        <p15:guide id="10" pos="3787" userDrawn="1">
          <p15:clr>
            <a:srgbClr val="A4A3A4"/>
          </p15:clr>
        </p15:guide>
        <p15:guide id="11" pos="30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432FF"/>
    <a:srgbClr val="FF9200"/>
    <a:srgbClr val="FF0000"/>
    <a:srgbClr val="4ABD24"/>
    <a:srgbClr val="FF8C00"/>
    <a:srgbClr val="5E5E5E"/>
    <a:srgbClr val="BFE2B5"/>
    <a:srgbClr val="FFA8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Estilo Claro 3 - Ênfas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Estilo com Tema 2 - Ênfas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com Tema 2 - Ênfas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9" autoAdjust="0"/>
    <p:restoredTop sz="93563" autoAdjust="0"/>
  </p:normalViewPr>
  <p:slideViewPr>
    <p:cSldViewPr snapToGrid="0" snapToObjects="1" showGuides="1">
      <p:cViewPr varScale="1">
        <p:scale>
          <a:sx n="144" d="100"/>
          <a:sy n="144" d="100"/>
        </p:scale>
        <p:origin x="1832" y="184"/>
      </p:cViewPr>
      <p:guideLst>
        <p:guide pos="544"/>
        <p:guide orient="horz" pos="2001"/>
        <p:guide orient="horz" pos="3748"/>
        <p:guide pos="3787"/>
        <p:guide pos="3061"/>
      </p:guideLst>
    </p:cSldViewPr>
  </p:slideViewPr>
  <p:notesTextViewPr>
    <p:cViewPr>
      <p:scale>
        <a:sx n="100" d="100"/>
        <a:sy n="100" d="100"/>
      </p:scale>
      <p:origin x="0" y="0"/>
    </p:cViewPr>
  </p:notesTextViewPr>
  <p:sorterViewPr>
    <p:cViewPr>
      <p:scale>
        <a:sx n="50" d="100"/>
        <a:sy n="50" d="100"/>
      </p:scale>
      <p:origin x="0" y="-8408"/>
    </p:cViewPr>
  </p:sorterViewPr>
  <p:notesViewPr>
    <p:cSldViewPr snapToGrid="0" snapToObjects="1" showGuides="1">
      <p:cViewPr varScale="1">
        <p:scale>
          <a:sx n="66" d="100"/>
          <a:sy n="66" d="100"/>
        </p:scale>
        <p:origin x="0" y="0"/>
      </p:cViewPr>
      <p:guideLst/>
    </p:cSldViewPr>
  </p:notesViewPr>
  <p:gridSpacing cx="90012" cy="90012"/>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A0DAF4-F89C-48A4-A8F7-A6A78753D6F4}" type="doc">
      <dgm:prSet loTypeId="urn:microsoft.com/office/officeart/2005/8/layout/vList5" loCatId="list" qsTypeId="urn:microsoft.com/office/officeart/2005/8/quickstyle/simple4" qsCatId="simple" csTypeId="urn:microsoft.com/office/officeart/2005/8/colors/colorful1#2" csCatId="colorful" phldr="1"/>
      <dgm:spPr/>
      <dgm:t>
        <a:bodyPr/>
        <a:lstStyle/>
        <a:p>
          <a:endParaRPr lang="pt-BR"/>
        </a:p>
      </dgm:t>
    </dgm:pt>
    <dgm:pt modelId="{B93CD342-B27A-4582-8E8A-288A3EB3B9F9}">
      <dgm:prSet phldrT="[Text]"/>
      <dgm:spPr/>
      <dgm:t>
        <a:bodyPr/>
        <a:lstStyle/>
        <a:p>
          <a:pPr rtl="0">
            <a:lnSpc>
              <a:spcPct val="80000"/>
            </a:lnSpc>
          </a:pPr>
          <a:r>
            <a:rPr lang="pt-BR" b="0" i="0" baseline="0" dirty="0" err="1">
              <a:effectLst>
                <a:outerShdw blurRad="38100" dist="38100" dir="2700000" algn="tl">
                  <a:srgbClr val="000000">
                    <a:alpha val="43137"/>
                  </a:srgbClr>
                </a:outerShdw>
              </a:effectLst>
            </a:rPr>
            <a:t>User</a:t>
          </a:r>
          <a:r>
            <a:rPr lang="pt-BR" b="0" i="0" baseline="0" dirty="0">
              <a:effectLst>
                <a:outerShdw blurRad="38100" dist="38100" dir="2700000" algn="tl">
                  <a:srgbClr val="000000">
                    <a:alpha val="43137"/>
                  </a:srgbClr>
                </a:outerShdw>
              </a:effectLst>
            </a:rPr>
            <a:t> data</a:t>
          </a:r>
          <a:endParaRPr lang="pt-BR" dirty="0">
            <a:effectLst>
              <a:outerShdw blurRad="38100" dist="38100" dir="2700000" algn="tl">
                <a:srgbClr val="000000">
                  <a:alpha val="43137"/>
                </a:srgbClr>
              </a:outerShdw>
            </a:effectLst>
          </a:endParaRPr>
        </a:p>
      </dgm:t>
    </dgm:pt>
    <dgm:pt modelId="{B911F269-28D8-4313-8E84-0666E207720C}" type="parTrans" cxnId="{0DF1913E-9C30-436A-8D03-068DEB443176}">
      <dgm:prSet/>
      <dgm:spPr/>
      <dgm:t>
        <a:bodyPr/>
        <a:lstStyle/>
        <a:p>
          <a:pPr>
            <a:lnSpc>
              <a:spcPct val="80000"/>
            </a:lnSpc>
          </a:pPr>
          <a:endParaRPr lang="pt-BR"/>
        </a:p>
      </dgm:t>
    </dgm:pt>
    <dgm:pt modelId="{AF19D133-EFDE-44E5-A5A2-AE06A08264B2}" type="sibTrans" cxnId="{0DF1913E-9C30-436A-8D03-068DEB443176}">
      <dgm:prSet/>
      <dgm:spPr/>
      <dgm:t>
        <a:bodyPr/>
        <a:lstStyle/>
        <a:p>
          <a:pPr>
            <a:lnSpc>
              <a:spcPct val="80000"/>
            </a:lnSpc>
          </a:pPr>
          <a:endParaRPr lang="pt-BR"/>
        </a:p>
      </dgm:t>
    </dgm:pt>
    <dgm:pt modelId="{BD0F67F0-ECE1-4B76-ABD2-AF9779FDC173}">
      <dgm:prSet phldrT="[Text]" custT="1"/>
      <dgm:spPr/>
      <dgm:t>
        <a:bodyPr lIns="108000" rIns="108000"/>
        <a:lstStyle/>
        <a:p>
          <a:pPr rtl="0">
            <a:lnSpc>
              <a:spcPct val="80000"/>
            </a:lnSpc>
          </a:pPr>
          <a:r>
            <a:rPr lang="pt-BR" sz="2200" b="0" i="0" baseline="0" dirty="0" err="1"/>
            <a:t>The</a:t>
          </a:r>
          <a:r>
            <a:rPr lang="pt-BR" sz="2200" b="0" i="0" baseline="0" dirty="0"/>
            <a:t> </a:t>
          </a:r>
          <a:r>
            <a:rPr lang="pt-BR" sz="2200" b="0" i="0" baseline="0" dirty="0" err="1"/>
            <a:t>modifiable</a:t>
          </a:r>
          <a:r>
            <a:rPr lang="pt-BR" sz="2200" b="0" i="0" baseline="0" dirty="0"/>
            <a:t> </a:t>
          </a:r>
          <a:r>
            <a:rPr lang="pt-BR" sz="2200" b="0" i="0" baseline="0" dirty="0" err="1"/>
            <a:t>part</a:t>
          </a:r>
          <a:r>
            <a:rPr lang="pt-BR" sz="2200" b="0" i="0" baseline="0" dirty="0"/>
            <a:t> </a:t>
          </a:r>
          <a:r>
            <a:rPr lang="pt-BR" sz="2200" b="0" i="0" baseline="0" dirty="0" err="1"/>
            <a:t>of</a:t>
          </a:r>
          <a:r>
            <a:rPr lang="pt-BR" sz="2200" b="0" i="0" baseline="0" dirty="0"/>
            <a:t> </a:t>
          </a:r>
          <a:r>
            <a:rPr lang="pt-BR" sz="2200" b="0" i="0" baseline="0" dirty="0" err="1"/>
            <a:t>the</a:t>
          </a:r>
          <a:r>
            <a:rPr lang="pt-BR" sz="2200" b="0" i="0" baseline="0" dirty="0"/>
            <a:t> </a:t>
          </a:r>
          <a:r>
            <a:rPr lang="pt-BR" sz="2200" b="0" i="0" baseline="0" dirty="0" err="1"/>
            <a:t>user</a:t>
          </a:r>
          <a:r>
            <a:rPr lang="pt-BR" sz="2200" b="0" i="0" baseline="0" dirty="0"/>
            <a:t> </a:t>
          </a:r>
          <a:r>
            <a:rPr lang="pt-BR" sz="2200" b="0" i="0" baseline="0" dirty="0" err="1"/>
            <a:t>space</a:t>
          </a:r>
          <a:r>
            <a:rPr lang="pt-BR" sz="2200" b="0" i="0" baseline="0" dirty="0"/>
            <a:t>. </a:t>
          </a:r>
          <a:endParaRPr lang="pt-BR" sz="2200" dirty="0"/>
        </a:p>
      </dgm:t>
    </dgm:pt>
    <dgm:pt modelId="{217CDBB4-F133-4476-A9FC-48302CB96467}" type="parTrans" cxnId="{B3726663-8403-4E97-BC6B-FA626FF1DF26}">
      <dgm:prSet/>
      <dgm:spPr/>
      <dgm:t>
        <a:bodyPr/>
        <a:lstStyle/>
        <a:p>
          <a:pPr>
            <a:lnSpc>
              <a:spcPct val="80000"/>
            </a:lnSpc>
          </a:pPr>
          <a:endParaRPr lang="pt-BR"/>
        </a:p>
      </dgm:t>
    </dgm:pt>
    <dgm:pt modelId="{D6B19120-F690-4AB1-9859-CC051ABE7115}" type="sibTrans" cxnId="{B3726663-8403-4E97-BC6B-FA626FF1DF26}">
      <dgm:prSet/>
      <dgm:spPr/>
      <dgm:t>
        <a:bodyPr/>
        <a:lstStyle/>
        <a:p>
          <a:pPr>
            <a:lnSpc>
              <a:spcPct val="80000"/>
            </a:lnSpc>
          </a:pPr>
          <a:endParaRPr lang="pt-BR"/>
        </a:p>
      </dgm:t>
    </dgm:pt>
    <dgm:pt modelId="{3FD728E3-D67A-4DC7-B8C7-68B39F302084}">
      <dgm:prSet phldrT="[Text]"/>
      <dgm:spPr/>
      <dgm:t>
        <a:bodyPr/>
        <a:lstStyle/>
        <a:p>
          <a:pPr rtl="0">
            <a:lnSpc>
              <a:spcPct val="80000"/>
            </a:lnSpc>
          </a:pPr>
          <a:r>
            <a:rPr lang="pt-BR" b="0" i="0" baseline="0" dirty="0" err="1">
              <a:effectLst>
                <a:outerShdw blurRad="38100" dist="38100" dir="2700000" algn="tl">
                  <a:srgbClr val="000000">
                    <a:alpha val="43137"/>
                  </a:srgbClr>
                </a:outerShdw>
              </a:effectLst>
            </a:rPr>
            <a:t>User</a:t>
          </a:r>
          <a:r>
            <a:rPr lang="pt-BR" b="0" i="0" baseline="0" dirty="0">
              <a:effectLst>
                <a:outerShdw blurRad="38100" dist="38100" dir="2700000" algn="tl">
                  <a:srgbClr val="000000">
                    <a:alpha val="43137"/>
                  </a:srgbClr>
                </a:outerShdw>
              </a:effectLst>
            </a:rPr>
            <a:t> </a:t>
          </a:r>
          <a:r>
            <a:rPr lang="pt-BR" b="0" i="0" baseline="0" dirty="0" err="1">
              <a:effectLst>
                <a:outerShdw blurRad="38100" dist="38100" dir="2700000" algn="tl">
                  <a:srgbClr val="000000">
                    <a:alpha val="43137"/>
                  </a:srgbClr>
                </a:outerShdw>
              </a:effectLst>
            </a:rPr>
            <a:t>program</a:t>
          </a:r>
          <a:endParaRPr lang="pt-BR" dirty="0">
            <a:effectLst>
              <a:outerShdw blurRad="38100" dist="38100" dir="2700000" algn="tl">
                <a:srgbClr val="000000">
                  <a:alpha val="43137"/>
                </a:srgbClr>
              </a:outerShdw>
            </a:effectLst>
          </a:endParaRPr>
        </a:p>
      </dgm:t>
    </dgm:pt>
    <dgm:pt modelId="{0502EE9D-2D55-4751-ADD5-F8AFEFFE801D}" type="parTrans" cxnId="{24B9FF48-86BE-415D-9C6D-4A7A148E5A40}">
      <dgm:prSet/>
      <dgm:spPr/>
      <dgm:t>
        <a:bodyPr/>
        <a:lstStyle/>
        <a:p>
          <a:pPr>
            <a:lnSpc>
              <a:spcPct val="80000"/>
            </a:lnSpc>
          </a:pPr>
          <a:endParaRPr lang="pt-BR"/>
        </a:p>
      </dgm:t>
    </dgm:pt>
    <dgm:pt modelId="{29E07E62-0A75-4816-BB2F-6364BD813ECC}" type="sibTrans" cxnId="{24B9FF48-86BE-415D-9C6D-4A7A148E5A40}">
      <dgm:prSet/>
      <dgm:spPr/>
      <dgm:t>
        <a:bodyPr/>
        <a:lstStyle/>
        <a:p>
          <a:pPr>
            <a:lnSpc>
              <a:spcPct val="80000"/>
            </a:lnSpc>
          </a:pPr>
          <a:endParaRPr lang="pt-BR"/>
        </a:p>
      </dgm:t>
    </dgm:pt>
    <dgm:pt modelId="{EBAD83C6-7908-4E2D-983E-5B651C5F5C34}">
      <dgm:prSet phldrT="[Text]" custT="1"/>
      <dgm:spPr/>
      <dgm:t>
        <a:bodyPr lIns="108000" rIns="108000"/>
        <a:lstStyle/>
        <a:p>
          <a:pPr rtl="0">
            <a:lnSpc>
              <a:spcPct val="80000"/>
            </a:lnSpc>
          </a:pPr>
          <a:r>
            <a:rPr lang="pt-BR" sz="2200" b="0" i="0" baseline="0" dirty="0" err="1"/>
            <a:t>The</a:t>
          </a:r>
          <a:r>
            <a:rPr lang="pt-BR" sz="2200" b="0" i="0" baseline="0" dirty="0"/>
            <a:t> </a:t>
          </a:r>
          <a:r>
            <a:rPr lang="pt-BR" sz="2200" b="0" i="0" baseline="0" dirty="0" err="1"/>
            <a:t>code</a:t>
          </a:r>
          <a:r>
            <a:rPr lang="pt-BR" sz="2200" b="0" i="0" baseline="0" dirty="0"/>
            <a:t> </a:t>
          </a:r>
          <a:r>
            <a:rPr lang="pt-BR" sz="2200" b="0" i="0" baseline="0" dirty="0" err="1"/>
            <a:t>of</a:t>
          </a:r>
          <a:r>
            <a:rPr lang="pt-BR" sz="2200" b="0" i="0" baseline="0" dirty="0"/>
            <a:t> </a:t>
          </a:r>
          <a:r>
            <a:rPr lang="pt-BR" sz="2200" b="0" i="0" baseline="0" dirty="0" err="1"/>
            <a:t>the</a:t>
          </a:r>
          <a:r>
            <a:rPr lang="pt-BR" sz="2200" b="0" i="0" baseline="0" dirty="0"/>
            <a:t> </a:t>
          </a:r>
          <a:r>
            <a:rPr lang="pt-BR" sz="2200" b="0" i="0" baseline="0" dirty="0" err="1"/>
            <a:t>program</a:t>
          </a:r>
          <a:r>
            <a:rPr lang="pt-BR" sz="2200" b="0" i="0" baseline="0" dirty="0"/>
            <a:t> to </a:t>
          </a:r>
          <a:r>
            <a:rPr lang="pt-BR" sz="2200" b="0" i="0" baseline="0" dirty="0" err="1"/>
            <a:t>be</a:t>
          </a:r>
          <a:r>
            <a:rPr lang="pt-BR" sz="2200" b="0" i="0" baseline="0" dirty="0"/>
            <a:t> </a:t>
          </a:r>
          <a:r>
            <a:rPr lang="pt-BR" sz="2200" b="0" i="0" baseline="0" dirty="0" err="1"/>
            <a:t>executed</a:t>
          </a:r>
          <a:r>
            <a:rPr lang="pt-BR" sz="2200" b="0" i="0" baseline="0" dirty="0"/>
            <a:t>.</a:t>
          </a:r>
          <a:endParaRPr lang="pt-BR" sz="2200" dirty="0"/>
        </a:p>
      </dgm:t>
    </dgm:pt>
    <dgm:pt modelId="{C710DF71-7ED9-404D-9677-42CD0B4102DB}" type="parTrans" cxnId="{92EFCC21-48B5-4884-8350-44B575D52FA2}">
      <dgm:prSet/>
      <dgm:spPr/>
      <dgm:t>
        <a:bodyPr/>
        <a:lstStyle/>
        <a:p>
          <a:pPr>
            <a:lnSpc>
              <a:spcPct val="80000"/>
            </a:lnSpc>
          </a:pPr>
          <a:endParaRPr lang="pt-BR"/>
        </a:p>
      </dgm:t>
    </dgm:pt>
    <dgm:pt modelId="{700A112F-C099-4C64-B2F0-067E27BB51CD}" type="sibTrans" cxnId="{92EFCC21-48B5-4884-8350-44B575D52FA2}">
      <dgm:prSet/>
      <dgm:spPr/>
      <dgm:t>
        <a:bodyPr/>
        <a:lstStyle/>
        <a:p>
          <a:pPr>
            <a:lnSpc>
              <a:spcPct val="80000"/>
            </a:lnSpc>
          </a:pPr>
          <a:endParaRPr lang="pt-BR"/>
        </a:p>
      </dgm:t>
    </dgm:pt>
    <dgm:pt modelId="{9A662C5B-940B-43F4-9E69-4FA0526DE360}">
      <dgm:prSet phldrT="[Text]"/>
      <dgm:spPr/>
      <dgm:t>
        <a:bodyPr/>
        <a:lstStyle/>
        <a:p>
          <a:pPr rtl="0">
            <a:lnSpc>
              <a:spcPct val="80000"/>
            </a:lnSpc>
          </a:pPr>
          <a:r>
            <a:rPr lang="pt-BR" b="0" i="0" baseline="0" dirty="0">
              <a:effectLst>
                <a:outerShdw blurRad="38100" dist="38100" dir="2700000" algn="tl">
                  <a:srgbClr val="000000">
                    <a:alpha val="43137"/>
                  </a:srgbClr>
                </a:outerShdw>
              </a:effectLst>
            </a:rPr>
            <a:t>System </a:t>
          </a:r>
          <a:r>
            <a:rPr lang="pt-BR" b="0" i="0" baseline="0" dirty="0" err="1">
              <a:effectLst>
                <a:outerShdw blurRad="38100" dist="38100" dir="2700000" algn="tl">
                  <a:srgbClr val="000000">
                    <a:alpha val="43137"/>
                  </a:srgbClr>
                </a:outerShdw>
              </a:effectLst>
            </a:rPr>
            <a:t>stacks</a:t>
          </a:r>
          <a:endParaRPr lang="pt-BR" dirty="0">
            <a:effectLst>
              <a:outerShdw blurRad="38100" dist="38100" dir="2700000" algn="tl">
                <a:srgbClr val="000000">
                  <a:alpha val="43137"/>
                </a:srgbClr>
              </a:outerShdw>
            </a:effectLst>
          </a:endParaRPr>
        </a:p>
      </dgm:t>
    </dgm:pt>
    <dgm:pt modelId="{B58D3B1F-06A8-40F8-A65F-5205F8CDB82F}" type="parTrans" cxnId="{E0431E08-1E89-46CC-B82A-5E58343DD8CF}">
      <dgm:prSet/>
      <dgm:spPr/>
      <dgm:t>
        <a:bodyPr/>
        <a:lstStyle/>
        <a:p>
          <a:pPr>
            <a:lnSpc>
              <a:spcPct val="80000"/>
            </a:lnSpc>
          </a:pPr>
          <a:endParaRPr lang="pt-BR"/>
        </a:p>
      </dgm:t>
    </dgm:pt>
    <dgm:pt modelId="{25E72CFC-1548-451F-9882-E0ADDE9ACE1B}" type="sibTrans" cxnId="{E0431E08-1E89-46CC-B82A-5E58343DD8CF}">
      <dgm:prSet/>
      <dgm:spPr/>
      <dgm:t>
        <a:bodyPr/>
        <a:lstStyle/>
        <a:p>
          <a:pPr>
            <a:lnSpc>
              <a:spcPct val="80000"/>
            </a:lnSpc>
          </a:pPr>
          <a:endParaRPr lang="pt-BR"/>
        </a:p>
      </dgm:t>
    </dgm:pt>
    <dgm:pt modelId="{DBF6EB47-1CBD-4CE0-8956-FCEDDF5C28F4}">
      <dgm:prSet phldrT="[Text]" custT="1"/>
      <dgm:spPr/>
      <dgm:t>
        <a:bodyPr lIns="108000" rIns="108000"/>
        <a:lstStyle/>
        <a:p>
          <a:pPr rtl="0">
            <a:lnSpc>
              <a:spcPct val="80000"/>
            </a:lnSpc>
          </a:pPr>
          <a:r>
            <a:rPr lang="pt-BR" sz="2200" b="0" i="0" baseline="0" dirty="0" err="1"/>
            <a:t>Used</a:t>
          </a:r>
          <a:r>
            <a:rPr lang="pt-BR" sz="2200" b="0" i="0" baseline="0" dirty="0"/>
            <a:t> as </a:t>
          </a:r>
          <a:r>
            <a:rPr lang="pt-BR" sz="2200" b="0" i="0" baseline="0" dirty="0" err="1"/>
            <a:t>temporary</a:t>
          </a:r>
          <a:r>
            <a:rPr lang="pt-BR" sz="2200" b="0" i="0" baseline="0" dirty="0"/>
            <a:t> </a:t>
          </a:r>
          <a:r>
            <a:rPr lang="pt-BR" sz="2200" b="0" i="0" baseline="0" dirty="0" err="1"/>
            <a:t>storage</a:t>
          </a:r>
          <a:r>
            <a:rPr lang="pt-BR" sz="2200" b="0" i="0" baseline="0" dirty="0"/>
            <a:t> for </a:t>
          </a:r>
          <a:r>
            <a:rPr lang="pt-BR" sz="2200" b="0" i="0" baseline="0" dirty="0" err="1"/>
            <a:t>parameters</a:t>
          </a:r>
          <a:r>
            <a:rPr lang="pt-BR" sz="2200" b="0" i="0" baseline="0" dirty="0"/>
            <a:t>, </a:t>
          </a:r>
          <a:r>
            <a:rPr lang="pt-BR" sz="2200" b="0" i="0" baseline="0" dirty="0" err="1"/>
            <a:t>intermediate</a:t>
          </a:r>
          <a:r>
            <a:rPr lang="pt-BR" sz="2200" b="0" i="0" baseline="0" dirty="0"/>
            <a:t> </a:t>
          </a:r>
          <a:r>
            <a:rPr lang="pt-BR" sz="2200" b="0" i="0" baseline="0" dirty="0" err="1"/>
            <a:t>results</a:t>
          </a:r>
          <a:r>
            <a:rPr lang="pt-BR" sz="2200" b="0" i="0" baseline="0" dirty="0"/>
            <a:t> </a:t>
          </a:r>
          <a:r>
            <a:rPr lang="pt-BR" sz="2200" b="0" i="0" baseline="0" dirty="0" err="1"/>
            <a:t>and</a:t>
          </a:r>
          <a:r>
            <a:rPr lang="pt-BR" sz="2200" b="0" i="0" baseline="0" dirty="0"/>
            <a:t> </a:t>
          </a:r>
          <a:r>
            <a:rPr lang="pt-BR" sz="2200" b="0" i="0" baseline="0" dirty="0" err="1"/>
            <a:t>return</a:t>
          </a:r>
          <a:r>
            <a:rPr lang="pt-BR" sz="2200" b="0" i="0" baseline="0" dirty="0"/>
            <a:t> </a:t>
          </a:r>
          <a:r>
            <a:rPr lang="pt-BR" sz="2200" b="0" i="0" baseline="0" dirty="0" err="1"/>
            <a:t>addresses</a:t>
          </a:r>
          <a:r>
            <a:rPr lang="pt-BR" sz="2200" b="0" i="0" baseline="0" dirty="0"/>
            <a:t> for </a:t>
          </a:r>
          <a:r>
            <a:rPr lang="pt-BR" sz="2200" b="0" i="0" baseline="0" dirty="0" err="1"/>
            <a:t>procedure</a:t>
          </a:r>
          <a:r>
            <a:rPr lang="pt-BR" sz="2200" b="0" i="0" baseline="0" dirty="0"/>
            <a:t> </a:t>
          </a:r>
          <a:r>
            <a:rPr lang="pt-BR" sz="2200" b="0" i="0" baseline="0" dirty="0" err="1"/>
            <a:t>and</a:t>
          </a:r>
          <a:r>
            <a:rPr lang="pt-BR" sz="2200" b="0" i="0" baseline="0" dirty="0"/>
            <a:t> system </a:t>
          </a:r>
          <a:r>
            <a:rPr lang="pt-BR" sz="2200" b="0" i="0" baseline="0" dirty="0" err="1"/>
            <a:t>calls</a:t>
          </a:r>
          <a:r>
            <a:rPr lang="pt-BR" sz="2200" b="0" i="0" baseline="0" dirty="0"/>
            <a:t>.</a:t>
          </a:r>
          <a:endParaRPr lang="pt-BR" sz="2200" dirty="0"/>
        </a:p>
      </dgm:t>
    </dgm:pt>
    <dgm:pt modelId="{74672D2C-2DB5-45B8-8B11-DD06F7760239}" type="parTrans" cxnId="{A04AD2FA-CDA8-444D-B2FA-B3625282782C}">
      <dgm:prSet/>
      <dgm:spPr/>
      <dgm:t>
        <a:bodyPr/>
        <a:lstStyle/>
        <a:p>
          <a:pPr>
            <a:lnSpc>
              <a:spcPct val="80000"/>
            </a:lnSpc>
          </a:pPr>
          <a:endParaRPr lang="pt-BR"/>
        </a:p>
      </dgm:t>
    </dgm:pt>
    <dgm:pt modelId="{2727B0B9-C898-444E-A9B9-2AEF17620950}" type="sibTrans" cxnId="{A04AD2FA-CDA8-444D-B2FA-B3625282782C}">
      <dgm:prSet/>
      <dgm:spPr/>
      <dgm:t>
        <a:bodyPr/>
        <a:lstStyle/>
        <a:p>
          <a:pPr>
            <a:lnSpc>
              <a:spcPct val="80000"/>
            </a:lnSpc>
          </a:pPr>
          <a:endParaRPr lang="pt-BR"/>
        </a:p>
      </dgm:t>
    </dgm:pt>
    <dgm:pt modelId="{5E3A29BD-E8A0-4A68-954C-685F6F5D194A}">
      <dgm:prSet phldrT="[Text]"/>
      <dgm:spPr/>
      <dgm:t>
        <a:bodyPr/>
        <a:lstStyle/>
        <a:p>
          <a:pPr rtl="0">
            <a:lnSpc>
              <a:spcPct val="80000"/>
            </a:lnSpc>
          </a:pPr>
          <a:r>
            <a:rPr lang="pt-BR" b="0" i="0" baseline="0" dirty="0">
              <a:effectLst>
                <a:outerShdw blurRad="38100" dist="38100" dir="2700000" algn="tl">
                  <a:srgbClr val="000000">
                    <a:alpha val="43137"/>
                  </a:srgbClr>
                </a:outerShdw>
              </a:effectLst>
            </a:rPr>
            <a:t>PCB </a:t>
          </a:r>
          <a:r>
            <a:rPr lang="pt-BR" b="0" i="0" baseline="0" dirty="0" err="1">
              <a:effectLst>
                <a:outerShdw blurRad="38100" dist="38100" dir="2700000" algn="tl">
                  <a:srgbClr val="000000">
                    <a:alpha val="43137"/>
                  </a:srgbClr>
                </a:outerShdw>
              </a:effectLst>
            </a:rPr>
            <a:t>Process</a:t>
          </a:r>
          <a:r>
            <a:rPr lang="pt-BR" b="0" i="0" baseline="0" dirty="0">
              <a:effectLst>
                <a:outerShdw blurRad="38100" dist="38100" dir="2700000" algn="tl">
                  <a:srgbClr val="000000">
                    <a:alpha val="43137"/>
                  </a:srgbClr>
                </a:outerShdw>
              </a:effectLst>
            </a:rPr>
            <a:t> </a:t>
          </a:r>
          <a:r>
            <a:rPr lang="pt-BR" b="0" i="0" baseline="0" dirty="0" err="1">
              <a:effectLst>
                <a:outerShdw blurRad="38100" dist="38100" dir="2700000" algn="tl">
                  <a:srgbClr val="000000">
                    <a:alpha val="43137"/>
                  </a:srgbClr>
                </a:outerShdw>
              </a:effectLst>
            </a:rPr>
            <a:t>Control</a:t>
          </a:r>
          <a:r>
            <a:rPr lang="pt-BR" b="0" i="0" baseline="0" dirty="0">
              <a:effectLst>
                <a:outerShdw blurRad="38100" dist="38100" dir="2700000" algn="tl">
                  <a:srgbClr val="000000">
                    <a:alpha val="43137"/>
                  </a:srgbClr>
                </a:outerShdw>
              </a:effectLst>
            </a:rPr>
            <a:t> </a:t>
          </a:r>
          <a:r>
            <a:rPr lang="pt-BR" b="0" i="0" baseline="0" dirty="0" err="1">
              <a:effectLst>
                <a:outerShdw blurRad="38100" dist="38100" dir="2700000" algn="tl">
                  <a:srgbClr val="000000">
                    <a:alpha val="43137"/>
                  </a:srgbClr>
                </a:outerShdw>
              </a:effectLst>
            </a:rPr>
            <a:t>Block</a:t>
          </a:r>
          <a:endParaRPr lang="pt-BR" dirty="0">
            <a:effectLst>
              <a:outerShdw blurRad="38100" dist="38100" dir="2700000" algn="tl">
                <a:srgbClr val="000000">
                  <a:alpha val="43137"/>
                </a:srgbClr>
              </a:outerShdw>
            </a:effectLst>
          </a:endParaRPr>
        </a:p>
      </dgm:t>
    </dgm:pt>
    <dgm:pt modelId="{3863E1C0-29E7-4AE2-B403-9359FA513762}" type="parTrans" cxnId="{A9A8F1B8-F1CA-4B3E-BF21-58D119FB6779}">
      <dgm:prSet/>
      <dgm:spPr/>
      <dgm:t>
        <a:bodyPr/>
        <a:lstStyle/>
        <a:p>
          <a:pPr>
            <a:lnSpc>
              <a:spcPct val="80000"/>
            </a:lnSpc>
          </a:pPr>
          <a:endParaRPr lang="pt-BR"/>
        </a:p>
      </dgm:t>
    </dgm:pt>
    <dgm:pt modelId="{77231F2D-2352-4B50-B69F-802D29A1C62E}" type="sibTrans" cxnId="{A9A8F1B8-F1CA-4B3E-BF21-58D119FB6779}">
      <dgm:prSet/>
      <dgm:spPr/>
      <dgm:t>
        <a:bodyPr/>
        <a:lstStyle/>
        <a:p>
          <a:pPr>
            <a:lnSpc>
              <a:spcPct val="80000"/>
            </a:lnSpc>
          </a:pPr>
          <a:endParaRPr lang="pt-BR"/>
        </a:p>
      </dgm:t>
    </dgm:pt>
    <dgm:pt modelId="{1C005DE1-0E9D-47C4-B8BF-E7FB36D3AF87}">
      <dgm:prSet phldrT="[Text]" custT="1"/>
      <dgm:spPr/>
      <dgm:t>
        <a:bodyPr lIns="108000" rIns="108000"/>
        <a:lstStyle/>
        <a:p>
          <a:pPr rtl="0">
            <a:lnSpc>
              <a:spcPct val="80000"/>
            </a:lnSpc>
          </a:pPr>
          <a:r>
            <a:rPr lang="pt-BR" sz="2200" b="0" i="0" baseline="0" dirty="0"/>
            <a:t>Data </a:t>
          </a:r>
          <a:r>
            <a:rPr lang="pt-BR" sz="2200" b="0" i="0" baseline="0" dirty="0" err="1"/>
            <a:t>needed</a:t>
          </a:r>
          <a:r>
            <a:rPr lang="pt-BR" sz="2200" b="0" i="0" baseline="0" dirty="0"/>
            <a:t> </a:t>
          </a:r>
          <a:r>
            <a:rPr lang="pt-BR" sz="2200" b="0" i="0" baseline="0" dirty="0" err="1"/>
            <a:t>by</a:t>
          </a:r>
          <a:r>
            <a:rPr lang="pt-BR" sz="2200" b="0" i="0" baseline="0" dirty="0"/>
            <a:t> </a:t>
          </a:r>
          <a:r>
            <a:rPr lang="pt-BR" sz="2200" b="0" i="0" baseline="0" dirty="0" err="1"/>
            <a:t>the</a:t>
          </a:r>
          <a:r>
            <a:rPr lang="pt-BR" sz="2200" b="0" i="0" baseline="0" dirty="0"/>
            <a:t> OS </a:t>
          </a:r>
          <a:r>
            <a:rPr lang="pt-BR" sz="2200" b="0" i="0" baseline="0" dirty="0" err="1"/>
            <a:t>to</a:t>
          </a:r>
          <a:r>
            <a:rPr lang="pt-BR" sz="2200" b="0" i="0" baseline="0" dirty="0"/>
            <a:t> </a:t>
          </a:r>
          <a:r>
            <a:rPr lang="pt-BR" sz="2200" b="0" i="0" baseline="0" dirty="0" err="1"/>
            <a:t>control</a:t>
          </a:r>
          <a:r>
            <a:rPr lang="pt-BR" sz="2200" b="0" i="0" baseline="0" dirty="0"/>
            <a:t> </a:t>
          </a:r>
          <a:r>
            <a:rPr lang="pt-BR" sz="2200" b="0" i="0" baseline="0" dirty="0" err="1"/>
            <a:t>the</a:t>
          </a:r>
          <a:r>
            <a:rPr lang="pt-BR" sz="2200" b="0" i="0" baseline="0" dirty="0"/>
            <a:t> </a:t>
          </a:r>
          <a:r>
            <a:rPr lang="pt-BR" sz="2200" b="0" i="0" baseline="0" dirty="0" err="1"/>
            <a:t>process</a:t>
          </a:r>
          <a:r>
            <a:rPr lang="pt-BR" sz="2200" b="0" i="0" baseline="0" dirty="0"/>
            <a:t>, </a:t>
          </a:r>
          <a:r>
            <a:rPr lang="pt-BR" sz="2200" b="0" i="0" baseline="0" dirty="0" err="1"/>
            <a:t>such</a:t>
          </a:r>
          <a:r>
            <a:rPr lang="pt-BR" sz="2200" b="0" i="0" baseline="0" dirty="0"/>
            <a:t> as </a:t>
          </a:r>
          <a:r>
            <a:rPr lang="pt-BR" sz="2200" b="0" i="1" baseline="0" dirty="0" err="1"/>
            <a:t>process</a:t>
          </a:r>
          <a:r>
            <a:rPr lang="pt-BR" sz="2200" b="0" i="1" baseline="0" dirty="0"/>
            <a:t> id, processor </a:t>
          </a:r>
          <a:r>
            <a:rPr lang="pt-BR" sz="2200" b="0" i="1" baseline="0" dirty="0" err="1"/>
            <a:t>state</a:t>
          </a:r>
          <a:r>
            <a:rPr lang="pt-BR" sz="2200" b="0" i="1" baseline="0" dirty="0"/>
            <a:t>, </a:t>
          </a:r>
          <a:r>
            <a:rPr lang="pt-BR" sz="2200" b="0" i="0" baseline="0" dirty="0"/>
            <a:t>etc.</a:t>
          </a:r>
          <a:endParaRPr lang="pt-BR" sz="2200" i="0" dirty="0"/>
        </a:p>
      </dgm:t>
    </dgm:pt>
    <dgm:pt modelId="{E03C938B-B866-4017-ACF1-729AA9683C24}" type="parTrans" cxnId="{D9ABE146-CE71-4336-87F5-1A936D710BAF}">
      <dgm:prSet/>
      <dgm:spPr/>
      <dgm:t>
        <a:bodyPr/>
        <a:lstStyle/>
        <a:p>
          <a:pPr>
            <a:lnSpc>
              <a:spcPct val="80000"/>
            </a:lnSpc>
          </a:pPr>
          <a:endParaRPr lang="pt-BR"/>
        </a:p>
      </dgm:t>
    </dgm:pt>
    <dgm:pt modelId="{1C292D8D-C1B1-48FE-86FF-36DB81B29055}" type="sibTrans" cxnId="{D9ABE146-CE71-4336-87F5-1A936D710BAF}">
      <dgm:prSet/>
      <dgm:spPr/>
      <dgm:t>
        <a:bodyPr/>
        <a:lstStyle/>
        <a:p>
          <a:pPr>
            <a:lnSpc>
              <a:spcPct val="80000"/>
            </a:lnSpc>
          </a:pPr>
          <a:endParaRPr lang="pt-BR"/>
        </a:p>
      </dgm:t>
    </dgm:pt>
    <dgm:pt modelId="{A4526E22-49ED-4E99-B754-03CA5181D9A2}">
      <dgm:prSet phldrT="[Text]" custT="1"/>
      <dgm:spPr/>
      <dgm:t>
        <a:bodyPr lIns="108000" rIns="108000"/>
        <a:lstStyle/>
        <a:p>
          <a:pPr rtl="0">
            <a:lnSpc>
              <a:spcPct val="80000"/>
            </a:lnSpc>
          </a:pPr>
          <a:r>
            <a:rPr lang="pt-BR" sz="2200" b="0" i="0" baseline="0" dirty="0" err="1"/>
            <a:t>May</a:t>
          </a:r>
          <a:r>
            <a:rPr lang="pt-BR" sz="2200" b="0" i="0" baseline="0" dirty="0"/>
            <a:t> include </a:t>
          </a:r>
          <a:r>
            <a:rPr lang="pt-BR" sz="2200" b="0" i="0" baseline="0" dirty="0" err="1"/>
            <a:t>program</a:t>
          </a:r>
          <a:r>
            <a:rPr lang="pt-BR" sz="2200" b="0" i="0" baseline="0" dirty="0"/>
            <a:t> data, a </a:t>
          </a:r>
          <a:r>
            <a:rPr lang="pt-BR" sz="2200" b="0" i="0" baseline="0" dirty="0" err="1"/>
            <a:t>user</a:t>
          </a:r>
          <a:r>
            <a:rPr lang="pt-BR" sz="2200" b="0" i="0" baseline="0" dirty="0"/>
            <a:t> </a:t>
          </a:r>
          <a:r>
            <a:rPr lang="pt-BR" sz="2200" b="0" i="0" baseline="0" dirty="0" err="1"/>
            <a:t>stack</a:t>
          </a:r>
          <a:r>
            <a:rPr lang="pt-BR" sz="2200" b="0" i="0" baseline="0" dirty="0"/>
            <a:t> </a:t>
          </a:r>
          <a:r>
            <a:rPr lang="pt-BR" sz="2200" b="0" i="0" baseline="0" dirty="0" err="1"/>
            <a:t>area</a:t>
          </a:r>
          <a:r>
            <a:rPr lang="pt-BR" sz="2200" b="0" i="0" baseline="0" dirty="0"/>
            <a:t> </a:t>
          </a:r>
          <a:r>
            <a:rPr lang="pt-BR" sz="2200" b="0" i="0" baseline="0" dirty="0" err="1"/>
            <a:t>and</a:t>
          </a:r>
          <a:r>
            <a:rPr lang="pt-BR" sz="2200" b="0" i="0" baseline="0" dirty="0"/>
            <a:t> </a:t>
          </a:r>
          <a:r>
            <a:rPr lang="pt-BR" sz="2200" b="0" i="0" baseline="0" dirty="0" err="1"/>
            <a:t>programs</a:t>
          </a:r>
          <a:r>
            <a:rPr lang="pt-BR" sz="2200" b="0" i="0" baseline="0" dirty="0"/>
            <a:t> </a:t>
          </a:r>
          <a:r>
            <a:rPr lang="pt-BR" sz="2200" b="0" i="0" baseline="0" dirty="0" err="1"/>
            <a:t>that</a:t>
          </a:r>
          <a:r>
            <a:rPr lang="pt-BR" sz="2200" b="0" i="0" baseline="0" dirty="0"/>
            <a:t> </a:t>
          </a:r>
          <a:r>
            <a:rPr lang="pt-BR" sz="2200" b="0" i="0" baseline="0" dirty="0" err="1"/>
            <a:t>may</a:t>
          </a:r>
          <a:r>
            <a:rPr lang="pt-BR" sz="2200" b="0" i="0" baseline="0" dirty="0"/>
            <a:t> </a:t>
          </a:r>
          <a:r>
            <a:rPr lang="pt-BR" sz="2200" b="0" i="0" baseline="0" dirty="0" err="1"/>
            <a:t>be</a:t>
          </a:r>
          <a:r>
            <a:rPr lang="pt-BR" sz="2200" b="0" i="0" baseline="0" dirty="0"/>
            <a:t> </a:t>
          </a:r>
          <a:r>
            <a:rPr lang="pt-BR" sz="2200" b="0" i="0" baseline="0" dirty="0" err="1"/>
            <a:t>modified</a:t>
          </a:r>
          <a:r>
            <a:rPr lang="pt-BR" sz="2200" b="0" i="0" baseline="0" dirty="0"/>
            <a:t>.</a:t>
          </a:r>
          <a:endParaRPr lang="pt-BR" sz="2200" dirty="0"/>
        </a:p>
      </dgm:t>
    </dgm:pt>
    <dgm:pt modelId="{3D2809F5-F258-43FC-B8F6-574CE97C930D}" type="parTrans" cxnId="{979EC916-AD16-4559-A315-4CC7536D23BD}">
      <dgm:prSet/>
      <dgm:spPr/>
      <dgm:t>
        <a:bodyPr/>
        <a:lstStyle/>
        <a:p>
          <a:pPr>
            <a:lnSpc>
              <a:spcPct val="80000"/>
            </a:lnSpc>
          </a:pPr>
          <a:endParaRPr lang="pt-BR"/>
        </a:p>
      </dgm:t>
    </dgm:pt>
    <dgm:pt modelId="{43CAAF1F-C4CF-46B4-AB10-6E97B21FD1AC}" type="sibTrans" cxnId="{979EC916-AD16-4559-A315-4CC7536D23BD}">
      <dgm:prSet/>
      <dgm:spPr/>
      <dgm:t>
        <a:bodyPr/>
        <a:lstStyle/>
        <a:p>
          <a:pPr>
            <a:lnSpc>
              <a:spcPct val="80000"/>
            </a:lnSpc>
          </a:pPr>
          <a:endParaRPr lang="pt-BR"/>
        </a:p>
      </dgm:t>
    </dgm:pt>
    <dgm:pt modelId="{663B56F2-45A8-430E-A9C6-2B4FA8C85691}" type="pres">
      <dgm:prSet presAssocID="{35A0DAF4-F89C-48A4-A8F7-A6A78753D6F4}" presName="Name0" presStyleCnt="0">
        <dgm:presLayoutVars>
          <dgm:dir/>
          <dgm:animLvl val="lvl"/>
          <dgm:resizeHandles val="exact"/>
        </dgm:presLayoutVars>
      </dgm:prSet>
      <dgm:spPr/>
    </dgm:pt>
    <dgm:pt modelId="{504A6AF3-DAE1-4411-AB7E-3BDA837BE831}" type="pres">
      <dgm:prSet presAssocID="{B93CD342-B27A-4582-8E8A-288A3EB3B9F9}" presName="linNode" presStyleCnt="0"/>
      <dgm:spPr/>
    </dgm:pt>
    <dgm:pt modelId="{BC8F0BE5-C6D2-4EBD-9DCB-2D9EE3503EEE}" type="pres">
      <dgm:prSet presAssocID="{B93CD342-B27A-4582-8E8A-288A3EB3B9F9}" presName="parentText" presStyleLbl="node1" presStyleIdx="0" presStyleCnt="4">
        <dgm:presLayoutVars>
          <dgm:chMax val="1"/>
          <dgm:bulletEnabled val="1"/>
        </dgm:presLayoutVars>
      </dgm:prSet>
      <dgm:spPr/>
    </dgm:pt>
    <dgm:pt modelId="{BCA53308-A5DD-402B-9F26-9CD80C4958B9}" type="pres">
      <dgm:prSet presAssocID="{B93CD342-B27A-4582-8E8A-288A3EB3B9F9}" presName="descendantText" presStyleLbl="alignAccFollowNode1" presStyleIdx="0" presStyleCnt="4" custScaleX="163814" custScaleY="122411" custLinFactNeighborX="17" custLinFactNeighborY="-1554">
        <dgm:presLayoutVars>
          <dgm:bulletEnabled val="1"/>
        </dgm:presLayoutVars>
      </dgm:prSet>
      <dgm:spPr/>
    </dgm:pt>
    <dgm:pt modelId="{E0110559-3511-4027-9844-039B00549148}" type="pres">
      <dgm:prSet presAssocID="{AF19D133-EFDE-44E5-A5A2-AE06A08264B2}" presName="sp" presStyleCnt="0"/>
      <dgm:spPr/>
    </dgm:pt>
    <dgm:pt modelId="{6E8B8E66-D8C4-4D15-A17F-AD17BC581AF8}" type="pres">
      <dgm:prSet presAssocID="{3FD728E3-D67A-4DC7-B8C7-68B39F302084}" presName="linNode" presStyleCnt="0"/>
      <dgm:spPr/>
    </dgm:pt>
    <dgm:pt modelId="{B6720F0F-4A8F-4DD2-B293-B0260C04C84A}" type="pres">
      <dgm:prSet presAssocID="{3FD728E3-D67A-4DC7-B8C7-68B39F302084}" presName="parentText" presStyleLbl="node1" presStyleIdx="1" presStyleCnt="4">
        <dgm:presLayoutVars>
          <dgm:chMax val="1"/>
          <dgm:bulletEnabled val="1"/>
        </dgm:presLayoutVars>
      </dgm:prSet>
      <dgm:spPr/>
    </dgm:pt>
    <dgm:pt modelId="{EE87C31A-7F46-461E-9ACE-9ED93722B208}" type="pres">
      <dgm:prSet presAssocID="{3FD728E3-D67A-4DC7-B8C7-68B39F302084}" presName="descendantText" presStyleLbl="alignAccFollowNode1" presStyleIdx="1" presStyleCnt="4" custScaleX="163814" custScaleY="122411" custLinFactNeighborX="17" custLinFactNeighborY="1555">
        <dgm:presLayoutVars>
          <dgm:bulletEnabled val="1"/>
        </dgm:presLayoutVars>
      </dgm:prSet>
      <dgm:spPr/>
    </dgm:pt>
    <dgm:pt modelId="{1BC5D6AA-A610-4E2D-BFEA-B7BFDC0F3D46}" type="pres">
      <dgm:prSet presAssocID="{29E07E62-0A75-4816-BB2F-6364BD813ECC}" presName="sp" presStyleCnt="0"/>
      <dgm:spPr/>
    </dgm:pt>
    <dgm:pt modelId="{FC9D5D90-6D18-414C-B35C-58DB53D89217}" type="pres">
      <dgm:prSet presAssocID="{9A662C5B-940B-43F4-9E69-4FA0526DE360}" presName="linNode" presStyleCnt="0"/>
      <dgm:spPr/>
    </dgm:pt>
    <dgm:pt modelId="{F598AEEE-4629-4DDC-9500-E8140FD7F436}" type="pres">
      <dgm:prSet presAssocID="{9A662C5B-940B-43F4-9E69-4FA0526DE360}" presName="parentText" presStyleLbl="node1" presStyleIdx="2" presStyleCnt="4">
        <dgm:presLayoutVars>
          <dgm:chMax val="1"/>
          <dgm:bulletEnabled val="1"/>
        </dgm:presLayoutVars>
      </dgm:prSet>
      <dgm:spPr/>
    </dgm:pt>
    <dgm:pt modelId="{0F99AE43-FB64-45FC-8AC3-671F171E8AF7}" type="pres">
      <dgm:prSet presAssocID="{9A662C5B-940B-43F4-9E69-4FA0526DE360}" presName="descendantText" presStyleLbl="alignAccFollowNode1" presStyleIdx="2" presStyleCnt="4" custScaleX="163814" custScaleY="122411" custLinFactNeighborX="17" custLinFactNeighborY="1555">
        <dgm:presLayoutVars>
          <dgm:bulletEnabled val="1"/>
        </dgm:presLayoutVars>
      </dgm:prSet>
      <dgm:spPr/>
    </dgm:pt>
    <dgm:pt modelId="{4D33D611-4EDB-4EB2-A731-11197B1863CB}" type="pres">
      <dgm:prSet presAssocID="{25E72CFC-1548-451F-9882-E0ADDE9ACE1B}" presName="sp" presStyleCnt="0"/>
      <dgm:spPr/>
    </dgm:pt>
    <dgm:pt modelId="{6FE9196D-AEEF-4EF3-A67A-B82513B04101}" type="pres">
      <dgm:prSet presAssocID="{5E3A29BD-E8A0-4A68-954C-685F6F5D194A}" presName="linNode" presStyleCnt="0"/>
      <dgm:spPr/>
    </dgm:pt>
    <dgm:pt modelId="{50AAC86D-4F93-46FF-A070-B326EA26C500}" type="pres">
      <dgm:prSet presAssocID="{5E3A29BD-E8A0-4A68-954C-685F6F5D194A}" presName="parentText" presStyleLbl="node1" presStyleIdx="3" presStyleCnt="4">
        <dgm:presLayoutVars>
          <dgm:chMax val="1"/>
          <dgm:bulletEnabled val="1"/>
        </dgm:presLayoutVars>
      </dgm:prSet>
      <dgm:spPr/>
    </dgm:pt>
    <dgm:pt modelId="{D37A4CAF-6BE5-4CBA-ADBF-DC2C2E409D9B}" type="pres">
      <dgm:prSet presAssocID="{5E3A29BD-E8A0-4A68-954C-685F6F5D194A}" presName="descendantText" presStyleLbl="alignAccFollowNode1" presStyleIdx="3" presStyleCnt="4" custScaleX="163814" custScaleY="122411" custLinFactNeighborX="17" custLinFactNeighborY="1555">
        <dgm:presLayoutVars>
          <dgm:bulletEnabled val="1"/>
        </dgm:presLayoutVars>
      </dgm:prSet>
      <dgm:spPr/>
    </dgm:pt>
  </dgm:ptLst>
  <dgm:cxnLst>
    <dgm:cxn modelId="{E0431E08-1E89-46CC-B82A-5E58343DD8CF}" srcId="{35A0DAF4-F89C-48A4-A8F7-A6A78753D6F4}" destId="{9A662C5B-940B-43F4-9E69-4FA0526DE360}" srcOrd="2" destOrd="0" parTransId="{B58D3B1F-06A8-40F8-A65F-5205F8CDB82F}" sibTransId="{25E72CFC-1548-451F-9882-E0ADDE9ACE1B}"/>
    <dgm:cxn modelId="{979EC916-AD16-4559-A315-4CC7536D23BD}" srcId="{B93CD342-B27A-4582-8E8A-288A3EB3B9F9}" destId="{A4526E22-49ED-4E99-B754-03CA5181D9A2}" srcOrd="1" destOrd="0" parTransId="{3D2809F5-F258-43FC-B8F6-574CE97C930D}" sibTransId="{43CAAF1F-C4CF-46B4-AB10-6E97B21FD1AC}"/>
    <dgm:cxn modelId="{9C3C931F-9593-44EA-B7F8-E63F3445651D}" type="presOf" srcId="{9A662C5B-940B-43F4-9E69-4FA0526DE360}" destId="{F598AEEE-4629-4DDC-9500-E8140FD7F436}" srcOrd="0" destOrd="0" presId="urn:microsoft.com/office/officeart/2005/8/layout/vList5"/>
    <dgm:cxn modelId="{92EFCC21-48B5-4884-8350-44B575D52FA2}" srcId="{3FD728E3-D67A-4DC7-B8C7-68B39F302084}" destId="{EBAD83C6-7908-4E2D-983E-5B651C5F5C34}" srcOrd="0" destOrd="0" parTransId="{C710DF71-7ED9-404D-9677-42CD0B4102DB}" sibTransId="{700A112F-C099-4C64-B2F0-067E27BB51CD}"/>
    <dgm:cxn modelId="{9ADBD723-4404-4C09-AA7F-DB0FDFDF9440}" type="presOf" srcId="{DBF6EB47-1CBD-4CE0-8956-FCEDDF5C28F4}" destId="{0F99AE43-FB64-45FC-8AC3-671F171E8AF7}" srcOrd="0" destOrd="0" presId="urn:microsoft.com/office/officeart/2005/8/layout/vList5"/>
    <dgm:cxn modelId="{0DF1913E-9C30-436A-8D03-068DEB443176}" srcId="{35A0DAF4-F89C-48A4-A8F7-A6A78753D6F4}" destId="{B93CD342-B27A-4582-8E8A-288A3EB3B9F9}" srcOrd="0" destOrd="0" parTransId="{B911F269-28D8-4313-8E84-0666E207720C}" sibTransId="{AF19D133-EFDE-44E5-A5A2-AE06A08264B2}"/>
    <dgm:cxn modelId="{D9ABE146-CE71-4336-87F5-1A936D710BAF}" srcId="{5E3A29BD-E8A0-4A68-954C-685F6F5D194A}" destId="{1C005DE1-0E9D-47C4-B8BF-E7FB36D3AF87}" srcOrd="0" destOrd="0" parTransId="{E03C938B-B866-4017-ACF1-729AA9683C24}" sibTransId="{1C292D8D-C1B1-48FE-86FF-36DB81B29055}"/>
    <dgm:cxn modelId="{24B9FF48-86BE-415D-9C6D-4A7A148E5A40}" srcId="{35A0DAF4-F89C-48A4-A8F7-A6A78753D6F4}" destId="{3FD728E3-D67A-4DC7-B8C7-68B39F302084}" srcOrd="1" destOrd="0" parTransId="{0502EE9D-2D55-4751-ADD5-F8AFEFFE801D}" sibTransId="{29E07E62-0A75-4816-BB2F-6364BD813ECC}"/>
    <dgm:cxn modelId="{AC25534F-00A1-4DA8-BF32-99EA96D3F766}" type="presOf" srcId="{3FD728E3-D67A-4DC7-B8C7-68B39F302084}" destId="{B6720F0F-4A8F-4DD2-B293-B0260C04C84A}" srcOrd="0" destOrd="0" presId="urn:microsoft.com/office/officeart/2005/8/layout/vList5"/>
    <dgm:cxn modelId="{918D055D-769F-4302-9728-F8557B3FB41A}" type="presOf" srcId="{BD0F67F0-ECE1-4B76-ABD2-AF9779FDC173}" destId="{BCA53308-A5DD-402B-9F26-9CD80C4958B9}" srcOrd="0" destOrd="0" presId="urn:microsoft.com/office/officeart/2005/8/layout/vList5"/>
    <dgm:cxn modelId="{B3726663-8403-4E97-BC6B-FA626FF1DF26}" srcId="{B93CD342-B27A-4582-8E8A-288A3EB3B9F9}" destId="{BD0F67F0-ECE1-4B76-ABD2-AF9779FDC173}" srcOrd="0" destOrd="0" parTransId="{217CDBB4-F133-4476-A9FC-48302CB96467}" sibTransId="{D6B19120-F690-4AB1-9859-CC051ABE7115}"/>
    <dgm:cxn modelId="{6CC5F583-79B8-4029-93C5-E0255B139464}" type="presOf" srcId="{EBAD83C6-7908-4E2D-983E-5B651C5F5C34}" destId="{EE87C31A-7F46-461E-9ACE-9ED93722B208}" srcOrd="0" destOrd="0" presId="urn:microsoft.com/office/officeart/2005/8/layout/vList5"/>
    <dgm:cxn modelId="{BDF80794-46B7-41FC-8298-A40E77252478}" type="presOf" srcId="{5E3A29BD-E8A0-4A68-954C-685F6F5D194A}" destId="{50AAC86D-4F93-46FF-A070-B326EA26C500}" srcOrd="0" destOrd="0" presId="urn:microsoft.com/office/officeart/2005/8/layout/vList5"/>
    <dgm:cxn modelId="{BFB41596-E9BD-4AEE-8AF8-E1BAC1126C61}" type="presOf" srcId="{A4526E22-49ED-4E99-B754-03CA5181D9A2}" destId="{BCA53308-A5DD-402B-9F26-9CD80C4958B9}" srcOrd="0" destOrd="1" presId="urn:microsoft.com/office/officeart/2005/8/layout/vList5"/>
    <dgm:cxn modelId="{A9A8F1B8-F1CA-4B3E-BF21-58D119FB6779}" srcId="{35A0DAF4-F89C-48A4-A8F7-A6A78753D6F4}" destId="{5E3A29BD-E8A0-4A68-954C-685F6F5D194A}" srcOrd="3" destOrd="0" parTransId="{3863E1C0-29E7-4AE2-B403-9359FA513762}" sibTransId="{77231F2D-2352-4B50-B69F-802D29A1C62E}"/>
    <dgm:cxn modelId="{EA7FADBF-BCA8-44EE-87BE-087BD757A877}" type="presOf" srcId="{B93CD342-B27A-4582-8E8A-288A3EB3B9F9}" destId="{BC8F0BE5-C6D2-4EBD-9DCB-2D9EE3503EEE}" srcOrd="0" destOrd="0" presId="urn:microsoft.com/office/officeart/2005/8/layout/vList5"/>
    <dgm:cxn modelId="{010921C4-B33D-4788-BA2D-5974FB82902E}" type="presOf" srcId="{1C005DE1-0E9D-47C4-B8BF-E7FB36D3AF87}" destId="{D37A4CAF-6BE5-4CBA-ADBF-DC2C2E409D9B}" srcOrd="0" destOrd="0" presId="urn:microsoft.com/office/officeart/2005/8/layout/vList5"/>
    <dgm:cxn modelId="{8985BBC4-974B-4F9A-AA82-80F3F8EC7936}" type="presOf" srcId="{35A0DAF4-F89C-48A4-A8F7-A6A78753D6F4}" destId="{663B56F2-45A8-430E-A9C6-2B4FA8C85691}" srcOrd="0" destOrd="0" presId="urn:microsoft.com/office/officeart/2005/8/layout/vList5"/>
    <dgm:cxn modelId="{A04AD2FA-CDA8-444D-B2FA-B3625282782C}" srcId="{9A662C5B-940B-43F4-9E69-4FA0526DE360}" destId="{DBF6EB47-1CBD-4CE0-8956-FCEDDF5C28F4}" srcOrd="0" destOrd="0" parTransId="{74672D2C-2DB5-45B8-8B11-DD06F7760239}" sibTransId="{2727B0B9-C898-444E-A9B9-2AEF17620950}"/>
    <dgm:cxn modelId="{13DDE47D-6FBD-479F-9E9E-D4B98F08049F}" type="presParOf" srcId="{663B56F2-45A8-430E-A9C6-2B4FA8C85691}" destId="{504A6AF3-DAE1-4411-AB7E-3BDA837BE831}" srcOrd="0" destOrd="0" presId="urn:microsoft.com/office/officeart/2005/8/layout/vList5"/>
    <dgm:cxn modelId="{BB78D2DE-32C7-4C39-B37A-B1AC6047BAFF}" type="presParOf" srcId="{504A6AF3-DAE1-4411-AB7E-3BDA837BE831}" destId="{BC8F0BE5-C6D2-4EBD-9DCB-2D9EE3503EEE}" srcOrd="0" destOrd="0" presId="urn:microsoft.com/office/officeart/2005/8/layout/vList5"/>
    <dgm:cxn modelId="{E0418519-E381-4DBE-A330-4FB741B107B1}" type="presParOf" srcId="{504A6AF3-DAE1-4411-AB7E-3BDA837BE831}" destId="{BCA53308-A5DD-402B-9F26-9CD80C4958B9}" srcOrd="1" destOrd="0" presId="urn:microsoft.com/office/officeart/2005/8/layout/vList5"/>
    <dgm:cxn modelId="{EBF29D37-C049-4679-80F3-FCFEDE693E75}" type="presParOf" srcId="{663B56F2-45A8-430E-A9C6-2B4FA8C85691}" destId="{E0110559-3511-4027-9844-039B00549148}" srcOrd="1" destOrd="0" presId="urn:microsoft.com/office/officeart/2005/8/layout/vList5"/>
    <dgm:cxn modelId="{ACAA78B4-6484-4732-A717-5280261F5A3C}" type="presParOf" srcId="{663B56F2-45A8-430E-A9C6-2B4FA8C85691}" destId="{6E8B8E66-D8C4-4D15-A17F-AD17BC581AF8}" srcOrd="2" destOrd="0" presId="urn:microsoft.com/office/officeart/2005/8/layout/vList5"/>
    <dgm:cxn modelId="{F7F24975-01F5-4D1B-8C2D-F3723D76CC6F}" type="presParOf" srcId="{6E8B8E66-D8C4-4D15-A17F-AD17BC581AF8}" destId="{B6720F0F-4A8F-4DD2-B293-B0260C04C84A}" srcOrd="0" destOrd="0" presId="urn:microsoft.com/office/officeart/2005/8/layout/vList5"/>
    <dgm:cxn modelId="{2CF03874-3D7D-4613-AB89-1759D2397F68}" type="presParOf" srcId="{6E8B8E66-D8C4-4D15-A17F-AD17BC581AF8}" destId="{EE87C31A-7F46-461E-9ACE-9ED93722B208}" srcOrd="1" destOrd="0" presId="urn:microsoft.com/office/officeart/2005/8/layout/vList5"/>
    <dgm:cxn modelId="{92AB8CAC-EE0B-4527-B46E-42A68C1B9532}" type="presParOf" srcId="{663B56F2-45A8-430E-A9C6-2B4FA8C85691}" destId="{1BC5D6AA-A610-4E2D-BFEA-B7BFDC0F3D46}" srcOrd="3" destOrd="0" presId="urn:microsoft.com/office/officeart/2005/8/layout/vList5"/>
    <dgm:cxn modelId="{1967961F-56C0-4F20-8B3C-76D63A8856B5}" type="presParOf" srcId="{663B56F2-45A8-430E-A9C6-2B4FA8C85691}" destId="{FC9D5D90-6D18-414C-B35C-58DB53D89217}" srcOrd="4" destOrd="0" presId="urn:microsoft.com/office/officeart/2005/8/layout/vList5"/>
    <dgm:cxn modelId="{549D5AD9-4728-4B56-8583-D4AFE7951EA6}" type="presParOf" srcId="{FC9D5D90-6D18-414C-B35C-58DB53D89217}" destId="{F598AEEE-4629-4DDC-9500-E8140FD7F436}" srcOrd="0" destOrd="0" presId="urn:microsoft.com/office/officeart/2005/8/layout/vList5"/>
    <dgm:cxn modelId="{892381A9-2A06-4CED-8618-17FA0CB41748}" type="presParOf" srcId="{FC9D5D90-6D18-414C-B35C-58DB53D89217}" destId="{0F99AE43-FB64-45FC-8AC3-671F171E8AF7}" srcOrd="1" destOrd="0" presId="urn:microsoft.com/office/officeart/2005/8/layout/vList5"/>
    <dgm:cxn modelId="{15C10D2E-DBEE-485B-9E54-9AF10B8D2D81}" type="presParOf" srcId="{663B56F2-45A8-430E-A9C6-2B4FA8C85691}" destId="{4D33D611-4EDB-4EB2-A731-11197B1863CB}" srcOrd="5" destOrd="0" presId="urn:microsoft.com/office/officeart/2005/8/layout/vList5"/>
    <dgm:cxn modelId="{E71A92A1-E32D-4364-AD1E-4C2D7B8114D1}" type="presParOf" srcId="{663B56F2-45A8-430E-A9C6-2B4FA8C85691}" destId="{6FE9196D-AEEF-4EF3-A67A-B82513B04101}" srcOrd="6" destOrd="0" presId="urn:microsoft.com/office/officeart/2005/8/layout/vList5"/>
    <dgm:cxn modelId="{2BCF611A-39E3-4CC2-8BB3-97E0FC16D654}" type="presParOf" srcId="{6FE9196D-AEEF-4EF3-A67A-B82513B04101}" destId="{50AAC86D-4F93-46FF-A070-B326EA26C500}" srcOrd="0" destOrd="0" presId="urn:microsoft.com/office/officeart/2005/8/layout/vList5"/>
    <dgm:cxn modelId="{5A3A0637-F311-402E-BD55-083E0A762E37}" type="presParOf" srcId="{6FE9196D-AEEF-4EF3-A67A-B82513B04101}" destId="{D37A4CAF-6BE5-4CBA-ADBF-DC2C2E409D9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B1BB62-A9DB-46ED-8D20-CC96E59DE8C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pt-BR"/>
        </a:p>
      </dgm:t>
    </dgm:pt>
    <dgm:pt modelId="{92381ADC-161D-4327-9C69-51A656FAB682}">
      <dgm:prSet phldrT="[Text]"/>
      <dgm:spPr/>
      <dgm:t>
        <a:bodyPr/>
        <a:lstStyle/>
        <a:p>
          <a:r>
            <a:rPr lang="en-US" dirty="0">
              <a:effectLst>
                <a:outerShdw blurRad="38100" dist="38100" dir="2700000" algn="tl">
                  <a:srgbClr val="000000">
                    <a:alpha val="43137"/>
                  </a:srgbClr>
                </a:outerShdw>
              </a:effectLst>
            </a:rPr>
            <a:t>Swapping</a:t>
          </a:r>
          <a:endParaRPr lang="pt-BR" dirty="0">
            <a:effectLst>
              <a:outerShdw blurRad="38100" dist="38100" dir="2700000" algn="tl">
                <a:srgbClr val="000000">
                  <a:alpha val="43137"/>
                </a:srgbClr>
              </a:outerShdw>
            </a:effectLst>
          </a:endParaRPr>
        </a:p>
      </dgm:t>
    </dgm:pt>
    <dgm:pt modelId="{24B66E87-3386-467F-B65F-2CE1154283E8}" type="parTrans" cxnId="{17EA8215-FA28-4EF4-A5AB-277BE7AAD420}">
      <dgm:prSet/>
      <dgm:spPr/>
      <dgm:t>
        <a:bodyPr/>
        <a:lstStyle/>
        <a:p>
          <a:endParaRPr lang="pt-BR">
            <a:effectLst>
              <a:outerShdw blurRad="38100" dist="38100" dir="2700000" algn="tl">
                <a:srgbClr val="000000">
                  <a:alpha val="43137"/>
                </a:srgbClr>
              </a:outerShdw>
            </a:effectLst>
          </a:endParaRPr>
        </a:p>
      </dgm:t>
    </dgm:pt>
    <dgm:pt modelId="{C41EF38C-9215-4422-AD6C-7AB21FBA48E4}" type="sibTrans" cxnId="{17EA8215-FA28-4EF4-A5AB-277BE7AAD420}">
      <dgm:prSet/>
      <dgm:spPr/>
      <dgm:t>
        <a:bodyPr/>
        <a:lstStyle/>
        <a:p>
          <a:endParaRPr lang="pt-BR">
            <a:effectLst>
              <a:outerShdw blurRad="38100" dist="38100" dir="2700000" algn="tl">
                <a:srgbClr val="000000">
                  <a:alpha val="43137"/>
                </a:srgbClr>
              </a:outerShdw>
            </a:effectLst>
          </a:endParaRPr>
        </a:p>
      </dgm:t>
    </dgm:pt>
    <dgm:pt modelId="{43770308-0AE5-4E87-ABAC-605D999F5371}">
      <dgm:prSet phldrT="[Text]"/>
      <dgm:spPr/>
      <dgm:t>
        <a:bodyPr/>
        <a:lstStyle/>
        <a:p>
          <a:pPr rtl="0"/>
          <a:r>
            <a:rPr lang="en-US" dirty="0">
              <a:effectLst>
                <a:outerShdw blurRad="38100" dist="38100" dir="2700000" algn="tl">
                  <a:srgbClr val="000000">
                    <a:alpha val="43137"/>
                  </a:srgbClr>
                </a:outerShdw>
              </a:effectLst>
            </a:rPr>
            <a:t>Other OS reason</a:t>
          </a:r>
          <a:endParaRPr lang="pt-BR" dirty="0">
            <a:effectLst>
              <a:outerShdw blurRad="38100" dist="38100" dir="2700000" algn="tl">
                <a:srgbClr val="000000">
                  <a:alpha val="43137"/>
                </a:srgbClr>
              </a:outerShdw>
            </a:effectLst>
          </a:endParaRPr>
        </a:p>
      </dgm:t>
    </dgm:pt>
    <dgm:pt modelId="{8F8DC84D-8454-4767-B0E8-CB19EE3AD135}" type="parTrans" cxnId="{8AD0BDAC-4259-4CC3-8DA1-6C088E4EE2FA}">
      <dgm:prSet/>
      <dgm:spPr/>
      <dgm:t>
        <a:bodyPr/>
        <a:lstStyle/>
        <a:p>
          <a:endParaRPr lang="pt-BR">
            <a:effectLst>
              <a:outerShdw blurRad="38100" dist="38100" dir="2700000" algn="tl">
                <a:srgbClr val="000000">
                  <a:alpha val="43137"/>
                </a:srgbClr>
              </a:outerShdw>
            </a:effectLst>
          </a:endParaRPr>
        </a:p>
      </dgm:t>
    </dgm:pt>
    <dgm:pt modelId="{AAD4ED7F-C23E-47AE-91B0-1FC2BDA27F35}" type="sibTrans" cxnId="{8AD0BDAC-4259-4CC3-8DA1-6C088E4EE2FA}">
      <dgm:prSet/>
      <dgm:spPr/>
      <dgm:t>
        <a:bodyPr/>
        <a:lstStyle/>
        <a:p>
          <a:endParaRPr lang="pt-BR">
            <a:effectLst>
              <a:outerShdw blurRad="38100" dist="38100" dir="2700000" algn="tl">
                <a:srgbClr val="000000">
                  <a:alpha val="43137"/>
                </a:srgbClr>
              </a:outerShdw>
            </a:effectLst>
          </a:endParaRPr>
        </a:p>
      </dgm:t>
    </dgm:pt>
    <dgm:pt modelId="{F2CB89E6-FB59-4E85-943B-FCFDA68957D6}">
      <dgm:prSet phldrT="[Text]"/>
      <dgm:spPr/>
      <dgm:t>
        <a:bodyPr/>
        <a:lstStyle/>
        <a:p>
          <a:pPr rtl="0"/>
          <a:r>
            <a:rPr lang="en-US" dirty="0">
              <a:effectLst>
                <a:outerShdw blurRad="38100" dist="38100" dir="2700000" algn="tl">
                  <a:srgbClr val="000000">
                    <a:alpha val="43137"/>
                  </a:srgbClr>
                </a:outerShdw>
              </a:effectLst>
            </a:rPr>
            <a:t>Interactive user request</a:t>
          </a:r>
          <a:endParaRPr lang="pt-BR" dirty="0">
            <a:effectLst>
              <a:outerShdw blurRad="38100" dist="38100" dir="2700000" algn="tl">
                <a:srgbClr val="000000">
                  <a:alpha val="43137"/>
                </a:srgbClr>
              </a:outerShdw>
            </a:effectLst>
          </a:endParaRPr>
        </a:p>
      </dgm:t>
    </dgm:pt>
    <dgm:pt modelId="{4BE942F7-CEB2-4B50-BF5A-FEDC2841AC44}" type="parTrans" cxnId="{A42C0D12-BF04-4180-9AD9-F00289250AC1}">
      <dgm:prSet/>
      <dgm:spPr/>
      <dgm:t>
        <a:bodyPr/>
        <a:lstStyle/>
        <a:p>
          <a:endParaRPr lang="pt-BR">
            <a:effectLst>
              <a:outerShdw blurRad="38100" dist="38100" dir="2700000" algn="tl">
                <a:srgbClr val="000000">
                  <a:alpha val="43137"/>
                </a:srgbClr>
              </a:outerShdw>
            </a:effectLst>
          </a:endParaRPr>
        </a:p>
      </dgm:t>
    </dgm:pt>
    <dgm:pt modelId="{B904D483-4384-448E-B76A-D52EA6D6E228}" type="sibTrans" cxnId="{A42C0D12-BF04-4180-9AD9-F00289250AC1}">
      <dgm:prSet/>
      <dgm:spPr/>
      <dgm:t>
        <a:bodyPr/>
        <a:lstStyle/>
        <a:p>
          <a:endParaRPr lang="pt-BR">
            <a:effectLst>
              <a:outerShdw blurRad="38100" dist="38100" dir="2700000" algn="tl">
                <a:srgbClr val="000000">
                  <a:alpha val="43137"/>
                </a:srgbClr>
              </a:outerShdw>
            </a:effectLst>
          </a:endParaRPr>
        </a:p>
      </dgm:t>
    </dgm:pt>
    <dgm:pt modelId="{11B550F4-7914-420F-8EB2-BEAEEAECAC32}">
      <dgm:prSet phldrT="[Text]"/>
      <dgm:spPr/>
      <dgm:t>
        <a:bodyPr/>
        <a:lstStyle/>
        <a:p>
          <a:r>
            <a:rPr lang="en-US" dirty="0">
              <a:effectLst>
                <a:outerShdw blurRad="38100" dist="38100" dir="2700000" algn="tl">
                  <a:srgbClr val="000000">
                    <a:alpha val="43137"/>
                  </a:srgbClr>
                </a:outerShdw>
              </a:effectLst>
            </a:rPr>
            <a:t>Timing</a:t>
          </a:r>
          <a:endParaRPr lang="pt-BR" dirty="0">
            <a:effectLst>
              <a:outerShdw blurRad="38100" dist="38100" dir="2700000" algn="tl">
                <a:srgbClr val="000000">
                  <a:alpha val="43137"/>
                </a:srgbClr>
              </a:outerShdw>
            </a:effectLst>
          </a:endParaRPr>
        </a:p>
      </dgm:t>
    </dgm:pt>
    <dgm:pt modelId="{31F90EC5-15E6-4B41-891E-67AB6694BFB7}" type="parTrans" cxnId="{C2B2C7CF-9C18-4378-9735-6F1D270F5211}">
      <dgm:prSet/>
      <dgm:spPr/>
      <dgm:t>
        <a:bodyPr/>
        <a:lstStyle/>
        <a:p>
          <a:endParaRPr lang="pt-BR">
            <a:effectLst>
              <a:outerShdw blurRad="38100" dist="38100" dir="2700000" algn="tl">
                <a:srgbClr val="000000">
                  <a:alpha val="43137"/>
                </a:srgbClr>
              </a:outerShdw>
            </a:effectLst>
          </a:endParaRPr>
        </a:p>
      </dgm:t>
    </dgm:pt>
    <dgm:pt modelId="{3CA598A5-5C03-4B95-B313-B45DD4221CC9}" type="sibTrans" cxnId="{C2B2C7CF-9C18-4378-9735-6F1D270F5211}">
      <dgm:prSet/>
      <dgm:spPr/>
      <dgm:t>
        <a:bodyPr/>
        <a:lstStyle/>
        <a:p>
          <a:endParaRPr lang="pt-BR">
            <a:effectLst>
              <a:outerShdw blurRad="38100" dist="38100" dir="2700000" algn="tl">
                <a:srgbClr val="000000">
                  <a:alpha val="43137"/>
                </a:srgbClr>
              </a:outerShdw>
            </a:effectLst>
          </a:endParaRPr>
        </a:p>
      </dgm:t>
    </dgm:pt>
    <dgm:pt modelId="{DF1FC489-35F1-421A-9326-6B314051F3FD}">
      <dgm:prSet phldrT="[Text]"/>
      <dgm:spPr/>
      <dgm:t>
        <a:bodyPr/>
        <a:lstStyle/>
        <a:p>
          <a:pPr rtl="0"/>
          <a:r>
            <a:rPr lang="en-US">
              <a:effectLst>
                <a:outerShdw blurRad="38100" dist="38100" dir="2700000" algn="tl">
                  <a:srgbClr val="000000">
                    <a:alpha val="43137"/>
                  </a:srgbClr>
                </a:outerShdw>
              </a:effectLst>
            </a:rPr>
            <a:t>Parent process request</a:t>
          </a:r>
          <a:endParaRPr lang="pt-BR" dirty="0">
            <a:effectLst>
              <a:outerShdw blurRad="38100" dist="38100" dir="2700000" algn="tl">
                <a:srgbClr val="000000">
                  <a:alpha val="43137"/>
                </a:srgbClr>
              </a:outerShdw>
            </a:effectLst>
          </a:endParaRPr>
        </a:p>
      </dgm:t>
    </dgm:pt>
    <dgm:pt modelId="{F9410EC8-53F6-4499-9F45-418225435AA3}" type="parTrans" cxnId="{4EE299D0-5853-406B-A6AF-2F9D4E3EAC65}">
      <dgm:prSet/>
      <dgm:spPr/>
      <dgm:t>
        <a:bodyPr/>
        <a:lstStyle/>
        <a:p>
          <a:endParaRPr lang="en-US"/>
        </a:p>
      </dgm:t>
    </dgm:pt>
    <dgm:pt modelId="{F39CABA2-1A74-42A6-BAAD-C18F9716AF57}" type="sibTrans" cxnId="{4EE299D0-5853-406B-A6AF-2F9D4E3EAC65}">
      <dgm:prSet/>
      <dgm:spPr/>
      <dgm:t>
        <a:bodyPr/>
        <a:lstStyle/>
        <a:p>
          <a:endParaRPr lang="en-US"/>
        </a:p>
      </dgm:t>
    </dgm:pt>
    <dgm:pt modelId="{7DA1EDC0-83E2-4E64-ABF6-AF4F34909245}" type="pres">
      <dgm:prSet presAssocID="{95B1BB62-A9DB-46ED-8D20-CC96E59DE8C4}" presName="diagram" presStyleCnt="0">
        <dgm:presLayoutVars>
          <dgm:dir/>
          <dgm:resizeHandles val="exact"/>
        </dgm:presLayoutVars>
      </dgm:prSet>
      <dgm:spPr/>
    </dgm:pt>
    <dgm:pt modelId="{A8805772-DBD7-4985-AF99-ED8459D06911}" type="pres">
      <dgm:prSet presAssocID="{92381ADC-161D-4327-9C69-51A656FAB682}" presName="node" presStyleLbl="node1" presStyleIdx="0" presStyleCnt="5">
        <dgm:presLayoutVars>
          <dgm:bulletEnabled val="1"/>
        </dgm:presLayoutVars>
      </dgm:prSet>
      <dgm:spPr>
        <a:prstGeom prst="rect">
          <a:avLst/>
        </a:prstGeom>
      </dgm:spPr>
    </dgm:pt>
    <dgm:pt modelId="{61375C5E-DFCD-4C1F-8746-4A33CC572759}" type="pres">
      <dgm:prSet presAssocID="{C41EF38C-9215-4422-AD6C-7AB21FBA48E4}" presName="sibTrans" presStyleCnt="0"/>
      <dgm:spPr/>
    </dgm:pt>
    <dgm:pt modelId="{FA1B7C7F-FB0D-44FF-8FE6-983ADCFA3E2E}" type="pres">
      <dgm:prSet presAssocID="{43770308-0AE5-4E87-ABAC-605D999F5371}" presName="node" presStyleLbl="node1" presStyleIdx="1" presStyleCnt="5">
        <dgm:presLayoutVars>
          <dgm:bulletEnabled val="1"/>
        </dgm:presLayoutVars>
      </dgm:prSet>
      <dgm:spPr>
        <a:prstGeom prst="rect">
          <a:avLst/>
        </a:prstGeom>
      </dgm:spPr>
    </dgm:pt>
    <dgm:pt modelId="{4978A00D-6E9A-466F-8713-F01A49677E40}" type="pres">
      <dgm:prSet presAssocID="{AAD4ED7F-C23E-47AE-91B0-1FC2BDA27F35}" presName="sibTrans" presStyleCnt="0"/>
      <dgm:spPr/>
    </dgm:pt>
    <dgm:pt modelId="{CDE34120-899E-4481-B74E-A69C5FEF10EB}" type="pres">
      <dgm:prSet presAssocID="{F2CB89E6-FB59-4E85-943B-FCFDA68957D6}" presName="node" presStyleLbl="node1" presStyleIdx="2" presStyleCnt="5">
        <dgm:presLayoutVars>
          <dgm:bulletEnabled val="1"/>
        </dgm:presLayoutVars>
      </dgm:prSet>
      <dgm:spPr>
        <a:prstGeom prst="rect">
          <a:avLst/>
        </a:prstGeom>
      </dgm:spPr>
    </dgm:pt>
    <dgm:pt modelId="{8187AE35-3345-4A7A-B8FA-51514B2CE9E9}" type="pres">
      <dgm:prSet presAssocID="{B904D483-4384-448E-B76A-D52EA6D6E228}" presName="sibTrans" presStyleCnt="0"/>
      <dgm:spPr/>
    </dgm:pt>
    <dgm:pt modelId="{0BBA9EE9-6FF5-48F1-B970-BA28FB4381E8}" type="pres">
      <dgm:prSet presAssocID="{DF1FC489-35F1-421A-9326-6B314051F3FD}" presName="node" presStyleLbl="node1" presStyleIdx="3" presStyleCnt="5">
        <dgm:presLayoutVars>
          <dgm:bulletEnabled val="1"/>
        </dgm:presLayoutVars>
      </dgm:prSet>
      <dgm:spPr>
        <a:prstGeom prst="rect">
          <a:avLst/>
        </a:prstGeom>
      </dgm:spPr>
    </dgm:pt>
    <dgm:pt modelId="{BEB03096-0FC5-4A30-9676-D8BFC52C4497}" type="pres">
      <dgm:prSet presAssocID="{F39CABA2-1A74-42A6-BAAD-C18F9716AF57}" presName="sibTrans" presStyleCnt="0"/>
      <dgm:spPr/>
    </dgm:pt>
    <dgm:pt modelId="{15AD7E65-82B1-4872-A7AC-1BAA49F8F739}" type="pres">
      <dgm:prSet presAssocID="{11B550F4-7914-420F-8EB2-BEAEEAECAC32}" presName="node" presStyleLbl="node1" presStyleIdx="4" presStyleCnt="5">
        <dgm:presLayoutVars>
          <dgm:bulletEnabled val="1"/>
        </dgm:presLayoutVars>
      </dgm:prSet>
      <dgm:spPr>
        <a:prstGeom prst="rect">
          <a:avLst/>
        </a:prstGeom>
      </dgm:spPr>
    </dgm:pt>
  </dgm:ptLst>
  <dgm:cxnLst>
    <dgm:cxn modelId="{A42C0D12-BF04-4180-9AD9-F00289250AC1}" srcId="{95B1BB62-A9DB-46ED-8D20-CC96E59DE8C4}" destId="{F2CB89E6-FB59-4E85-943B-FCFDA68957D6}" srcOrd="2" destOrd="0" parTransId="{4BE942F7-CEB2-4B50-BF5A-FEDC2841AC44}" sibTransId="{B904D483-4384-448E-B76A-D52EA6D6E228}"/>
    <dgm:cxn modelId="{17EA8215-FA28-4EF4-A5AB-277BE7AAD420}" srcId="{95B1BB62-A9DB-46ED-8D20-CC96E59DE8C4}" destId="{92381ADC-161D-4327-9C69-51A656FAB682}" srcOrd="0" destOrd="0" parTransId="{24B66E87-3386-467F-B65F-2CE1154283E8}" sibTransId="{C41EF38C-9215-4422-AD6C-7AB21FBA48E4}"/>
    <dgm:cxn modelId="{039ADD1F-3221-481A-9B18-D81ADAD0FACF}" type="presOf" srcId="{43770308-0AE5-4E87-ABAC-605D999F5371}" destId="{FA1B7C7F-FB0D-44FF-8FE6-983ADCFA3E2E}" srcOrd="0" destOrd="0" presId="urn:microsoft.com/office/officeart/2005/8/layout/default#1"/>
    <dgm:cxn modelId="{D09F9737-C311-4B13-A4D7-0A942215ABDF}" type="presOf" srcId="{92381ADC-161D-4327-9C69-51A656FAB682}" destId="{A8805772-DBD7-4985-AF99-ED8459D06911}" srcOrd="0" destOrd="0" presId="urn:microsoft.com/office/officeart/2005/8/layout/default#1"/>
    <dgm:cxn modelId="{B366105F-1325-4247-87EE-49ED24AAB90B}" type="presOf" srcId="{F2CB89E6-FB59-4E85-943B-FCFDA68957D6}" destId="{CDE34120-899E-4481-B74E-A69C5FEF10EB}" srcOrd="0" destOrd="0" presId="urn:microsoft.com/office/officeart/2005/8/layout/default#1"/>
    <dgm:cxn modelId="{C07A2AA0-0E58-4B5E-A6EC-1E47B0D52484}" type="presOf" srcId="{95B1BB62-A9DB-46ED-8D20-CC96E59DE8C4}" destId="{7DA1EDC0-83E2-4E64-ABF6-AF4F34909245}" srcOrd="0" destOrd="0" presId="urn:microsoft.com/office/officeart/2005/8/layout/default#1"/>
    <dgm:cxn modelId="{8AD0BDAC-4259-4CC3-8DA1-6C088E4EE2FA}" srcId="{95B1BB62-A9DB-46ED-8D20-CC96E59DE8C4}" destId="{43770308-0AE5-4E87-ABAC-605D999F5371}" srcOrd="1" destOrd="0" parTransId="{8F8DC84D-8454-4767-B0E8-CB19EE3AD135}" sibTransId="{AAD4ED7F-C23E-47AE-91B0-1FC2BDA27F35}"/>
    <dgm:cxn modelId="{92137BCA-DC56-451C-93BA-DB8A54E5CCD6}" type="presOf" srcId="{DF1FC489-35F1-421A-9326-6B314051F3FD}" destId="{0BBA9EE9-6FF5-48F1-B970-BA28FB4381E8}" srcOrd="0" destOrd="0" presId="urn:microsoft.com/office/officeart/2005/8/layout/default#1"/>
    <dgm:cxn modelId="{C2B2C7CF-9C18-4378-9735-6F1D270F5211}" srcId="{95B1BB62-A9DB-46ED-8D20-CC96E59DE8C4}" destId="{11B550F4-7914-420F-8EB2-BEAEEAECAC32}" srcOrd="4" destOrd="0" parTransId="{31F90EC5-15E6-4B41-891E-67AB6694BFB7}" sibTransId="{3CA598A5-5C03-4B95-B313-B45DD4221CC9}"/>
    <dgm:cxn modelId="{4EE299D0-5853-406B-A6AF-2F9D4E3EAC65}" srcId="{95B1BB62-A9DB-46ED-8D20-CC96E59DE8C4}" destId="{DF1FC489-35F1-421A-9326-6B314051F3FD}" srcOrd="3" destOrd="0" parTransId="{F9410EC8-53F6-4499-9F45-418225435AA3}" sibTransId="{F39CABA2-1A74-42A6-BAAD-C18F9716AF57}"/>
    <dgm:cxn modelId="{A0A378D6-3C9A-4813-84D4-B604DA163E3F}" type="presOf" srcId="{11B550F4-7914-420F-8EB2-BEAEEAECAC32}" destId="{15AD7E65-82B1-4872-A7AC-1BAA49F8F739}" srcOrd="0" destOrd="0" presId="urn:microsoft.com/office/officeart/2005/8/layout/default#1"/>
    <dgm:cxn modelId="{626F3FA3-2286-4D4D-83EC-E6CA8D68D5E7}" type="presParOf" srcId="{7DA1EDC0-83E2-4E64-ABF6-AF4F34909245}" destId="{A8805772-DBD7-4985-AF99-ED8459D06911}" srcOrd="0" destOrd="0" presId="urn:microsoft.com/office/officeart/2005/8/layout/default#1"/>
    <dgm:cxn modelId="{A0C2030F-B403-4D93-A594-460373A0DEEC}" type="presParOf" srcId="{7DA1EDC0-83E2-4E64-ABF6-AF4F34909245}" destId="{61375C5E-DFCD-4C1F-8746-4A33CC572759}" srcOrd="1" destOrd="0" presId="urn:microsoft.com/office/officeart/2005/8/layout/default#1"/>
    <dgm:cxn modelId="{BC04D364-BFA1-4D45-8567-4187F3BC883F}" type="presParOf" srcId="{7DA1EDC0-83E2-4E64-ABF6-AF4F34909245}" destId="{FA1B7C7F-FB0D-44FF-8FE6-983ADCFA3E2E}" srcOrd="2" destOrd="0" presId="urn:microsoft.com/office/officeart/2005/8/layout/default#1"/>
    <dgm:cxn modelId="{49BED8B2-84FB-4500-AF8E-29C226EF2D01}" type="presParOf" srcId="{7DA1EDC0-83E2-4E64-ABF6-AF4F34909245}" destId="{4978A00D-6E9A-466F-8713-F01A49677E40}" srcOrd="3" destOrd="0" presId="urn:microsoft.com/office/officeart/2005/8/layout/default#1"/>
    <dgm:cxn modelId="{3BB23677-A82A-4287-95A1-EBFD8864ED87}" type="presParOf" srcId="{7DA1EDC0-83E2-4E64-ABF6-AF4F34909245}" destId="{CDE34120-899E-4481-B74E-A69C5FEF10EB}" srcOrd="4" destOrd="0" presId="urn:microsoft.com/office/officeart/2005/8/layout/default#1"/>
    <dgm:cxn modelId="{57F7416A-B988-4E97-9BF6-796BC8D7BC67}" type="presParOf" srcId="{7DA1EDC0-83E2-4E64-ABF6-AF4F34909245}" destId="{8187AE35-3345-4A7A-B8FA-51514B2CE9E9}" srcOrd="5" destOrd="0" presId="urn:microsoft.com/office/officeart/2005/8/layout/default#1"/>
    <dgm:cxn modelId="{928F5B85-9071-477B-9001-D745E1C3268A}" type="presParOf" srcId="{7DA1EDC0-83E2-4E64-ABF6-AF4F34909245}" destId="{0BBA9EE9-6FF5-48F1-B970-BA28FB4381E8}" srcOrd="6" destOrd="0" presId="urn:microsoft.com/office/officeart/2005/8/layout/default#1"/>
    <dgm:cxn modelId="{1A918697-0121-4A9A-8796-3A3F5D55EFEB}" type="presParOf" srcId="{7DA1EDC0-83E2-4E64-ABF6-AF4F34909245}" destId="{BEB03096-0FC5-4A30-9676-D8BFC52C4497}" srcOrd="7" destOrd="0" presId="urn:microsoft.com/office/officeart/2005/8/layout/default#1"/>
    <dgm:cxn modelId="{12447661-62D3-46CD-A599-9761E24A3458}" type="presParOf" srcId="{7DA1EDC0-83E2-4E64-ABF6-AF4F34909245}" destId="{15AD7E65-82B1-4872-A7AC-1BAA49F8F739}"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B1BB62-A9DB-46ED-8D20-CC96E59DE8C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pt-BR"/>
        </a:p>
      </dgm:t>
    </dgm:pt>
    <dgm:pt modelId="{92381ADC-161D-4327-9C69-51A656FAB682}">
      <dgm:prSet phldrT="[Text]"/>
      <dgm:spPr/>
      <dgm:t>
        <a:bodyPr/>
        <a:lstStyle/>
        <a:p>
          <a:r>
            <a:rPr lang="en-US" dirty="0">
              <a:effectLst>
                <a:outerShdw blurRad="38100" dist="38100" dir="2700000" algn="tl">
                  <a:srgbClr val="000000">
                    <a:alpha val="43137"/>
                  </a:srgbClr>
                </a:outerShdw>
              </a:effectLst>
            </a:rPr>
            <a:t>Swapping</a:t>
          </a:r>
          <a:endParaRPr lang="pt-BR" dirty="0">
            <a:effectLst>
              <a:outerShdw blurRad="38100" dist="38100" dir="2700000" algn="tl">
                <a:srgbClr val="000000">
                  <a:alpha val="43137"/>
                </a:srgbClr>
              </a:outerShdw>
            </a:effectLst>
          </a:endParaRPr>
        </a:p>
      </dgm:t>
    </dgm:pt>
    <dgm:pt modelId="{24B66E87-3386-467F-B65F-2CE1154283E8}" type="parTrans" cxnId="{17EA8215-FA28-4EF4-A5AB-277BE7AAD420}">
      <dgm:prSet/>
      <dgm:spPr/>
      <dgm:t>
        <a:bodyPr/>
        <a:lstStyle/>
        <a:p>
          <a:endParaRPr lang="pt-BR">
            <a:effectLst>
              <a:outerShdw blurRad="38100" dist="38100" dir="2700000" algn="tl">
                <a:srgbClr val="000000">
                  <a:alpha val="43137"/>
                </a:srgbClr>
              </a:outerShdw>
            </a:effectLst>
          </a:endParaRPr>
        </a:p>
      </dgm:t>
    </dgm:pt>
    <dgm:pt modelId="{C41EF38C-9215-4422-AD6C-7AB21FBA48E4}" type="sibTrans" cxnId="{17EA8215-FA28-4EF4-A5AB-277BE7AAD420}">
      <dgm:prSet/>
      <dgm:spPr/>
      <dgm:t>
        <a:bodyPr/>
        <a:lstStyle/>
        <a:p>
          <a:endParaRPr lang="pt-BR">
            <a:effectLst>
              <a:outerShdw blurRad="38100" dist="38100" dir="2700000" algn="tl">
                <a:srgbClr val="000000">
                  <a:alpha val="43137"/>
                </a:srgbClr>
              </a:outerShdw>
            </a:effectLst>
          </a:endParaRPr>
        </a:p>
      </dgm:t>
    </dgm:pt>
    <dgm:pt modelId="{43770308-0AE5-4E87-ABAC-605D999F5371}">
      <dgm:prSet phldrT="[Text]"/>
      <dgm:spPr/>
      <dgm:t>
        <a:bodyPr/>
        <a:lstStyle/>
        <a:p>
          <a:pPr rtl="0"/>
          <a:r>
            <a:rPr lang="en-US" dirty="0">
              <a:effectLst>
                <a:outerShdw blurRad="38100" dist="38100" dir="2700000" algn="tl">
                  <a:srgbClr val="000000">
                    <a:alpha val="43137"/>
                  </a:srgbClr>
                </a:outerShdw>
              </a:effectLst>
            </a:rPr>
            <a:t>Other OS reason</a:t>
          </a:r>
          <a:endParaRPr lang="pt-BR" dirty="0">
            <a:effectLst>
              <a:outerShdw blurRad="38100" dist="38100" dir="2700000" algn="tl">
                <a:srgbClr val="000000">
                  <a:alpha val="43137"/>
                </a:srgbClr>
              </a:outerShdw>
            </a:effectLst>
          </a:endParaRPr>
        </a:p>
      </dgm:t>
    </dgm:pt>
    <dgm:pt modelId="{8F8DC84D-8454-4767-B0E8-CB19EE3AD135}" type="parTrans" cxnId="{8AD0BDAC-4259-4CC3-8DA1-6C088E4EE2FA}">
      <dgm:prSet/>
      <dgm:spPr/>
      <dgm:t>
        <a:bodyPr/>
        <a:lstStyle/>
        <a:p>
          <a:endParaRPr lang="pt-BR">
            <a:effectLst>
              <a:outerShdw blurRad="38100" dist="38100" dir="2700000" algn="tl">
                <a:srgbClr val="000000">
                  <a:alpha val="43137"/>
                </a:srgbClr>
              </a:outerShdw>
            </a:effectLst>
          </a:endParaRPr>
        </a:p>
      </dgm:t>
    </dgm:pt>
    <dgm:pt modelId="{AAD4ED7F-C23E-47AE-91B0-1FC2BDA27F35}" type="sibTrans" cxnId="{8AD0BDAC-4259-4CC3-8DA1-6C088E4EE2FA}">
      <dgm:prSet/>
      <dgm:spPr/>
      <dgm:t>
        <a:bodyPr/>
        <a:lstStyle/>
        <a:p>
          <a:endParaRPr lang="pt-BR">
            <a:effectLst>
              <a:outerShdw blurRad="38100" dist="38100" dir="2700000" algn="tl">
                <a:srgbClr val="000000">
                  <a:alpha val="43137"/>
                </a:srgbClr>
              </a:outerShdw>
            </a:effectLst>
          </a:endParaRPr>
        </a:p>
      </dgm:t>
    </dgm:pt>
    <dgm:pt modelId="{F2CB89E6-FB59-4E85-943B-FCFDA68957D6}">
      <dgm:prSet phldrT="[Text]"/>
      <dgm:spPr/>
      <dgm:t>
        <a:bodyPr/>
        <a:lstStyle/>
        <a:p>
          <a:pPr rtl="0"/>
          <a:r>
            <a:rPr lang="en-US" dirty="0">
              <a:effectLst>
                <a:outerShdw blurRad="38100" dist="38100" dir="2700000" algn="tl">
                  <a:srgbClr val="000000">
                    <a:alpha val="43137"/>
                  </a:srgbClr>
                </a:outerShdw>
              </a:effectLst>
            </a:rPr>
            <a:t>Interactive user request</a:t>
          </a:r>
          <a:endParaRPr lang="pt-BR" dirty="0">
            <a:effectLst>
              <a:outerShdw blurRad="38100" dist="38100" dir="2700000" algn="tl">
                <a:srgbClr val="000000">
                  <a:alpha val="43137"/>
                </a:srgbClr>
              </a:outerShdw>
            </a:effectLst>
          </a:endParaRPr>
        </a:p>
      </dgm:t>
    </dgm:pt>
    <dgm:pt modelId="{4BE942F7-CEB2-4B50-BF5A-FEDC2841AC44}" type="parTrans" cxnId="{A42C0D12-BF04-4180-9AD9-F00289250AC1}">
      <dgm:prSet/>
      <dgm:spPr/>
      <dgm:t>
        <a:bodyPr/>
        <a:lstStyle/>
        <a:p>
          <a:endParaRPr lang="pt-BR">
            <a:effectLst>
              <a:outerShdw blurRad="38100" dist="38100" dir="2700000" algn="tl">
                <a:srgbClr val="000000">
                  <a:alpha val="43137"/>
                </a:srgbClr>
              </a:outerShdw>
            </a:effectLst>
          </a:endParaRPr>
        </a:p>
      </dgm:t>
    </dgm:pt>
    <dgm:pt modelId="{B904D483-4384-448E-B76A-D52EA6D6E228}" type="sibTrans" cxnId="{A42C0D12-BF04-4180-9AD9-F00289250AC1}">
      <dgm:prSet/>
      <dgm:spPr/>
      <dgm:t>
        <a:bodyPr/>
        <a:lstStyle/>
        <a:p>
          <a:endParaRPr lang="pt-BR">
            <a:effectLst>
              <a:outerShdw blurRad="38100" dist="38100" dir="2700000" algn="tl">
                <a:srgbClr val="000000">
                  <a:alpha val="43137"/>
                </a:srgbClr>
              </a:outerShdw>
            </a:effectLst>
          </a:endParaRPr>
        </a:p>
      </dgm:t>
    </dgm:pt>
    <dgm:pt modelId="{11B550F4-7914-420F-8EB2-BEAEEAECAC32}">
      <dgm:prSet phldrT="[Text]"/>
      <dgm:spPr/>
      <dgm:t>
        <a:bodyPr/>
        <a:lstStyle/>
        <a:p>
          <a:r>
            <a:rPr lang="en-US" dirty="0">
              <a:effectLst>
                <a:outerShdw blurRad="38100" dist="38100" dir="2700000" algn="tl">
                  <a:srgbClr val="000000">
                    <a:alpha val="43137"/>
                  </a:srgbClr>
                </a:outerShdw>
              </a:effectLst>
            </a:rPr>
            <a:t>Timing</a:t>
          </a:r>
          <a:endParaRPr lang="pt-BR" dirty="0">
            <a:effectLst>
              <a:outerShdw blurRad="38100" dist="38100" dir="2700000" algn="tl">
                <a:srgbClr val="000000">
                  <a:alpha val="43137"/>
                </a:srgbClr>
              </a:outerShdw>
            </a:effectLst>
          </a:endParaRPr>
        </a:p>
      </dgm:t>
    </dgm:pt>
    <dgm:pt modelId="{31F90EC5-15E6-4B41-891E-67AB6694BFB7}" type="parTrans" cxnId="{C2B2C7CF-9C18-4378-9735-6F1D270F5211}">
      <dgm:prSet/>
      <dgm:spPr/>
      <dgm:t>
        <a:bodyPr/>
        <a:lstStyle/>
        <a:p>
          <a:endParaRPr lang="pt-BR">
            <a:effectLst>
              <a:outerShdw blurRad="38100" dist="38100" dir="2700000" algn="tl">
                <a:srgbClr val="000000">
                  <a:alpha val="43137"/>
                </a:srgbClr>
              </a:outerShdw>
            </a:effectLst>
          </a:endParaRPr>
        </a:p>
      </dgm:t>
    </dgm:pt>
    <dgm:pt modelId="{3CA598A5-5C03-4B95-B313-B45DD4221CC9}" type="sibTrans" cxnId="{C2B2C7CF-9C18-4378-9735-6F1D270F5211}">
      <dgm:prSet/>
      <dgm:spPr/>
      <dgm:t>
        <a:bodyPr/>
        <a:lstStyle/>
        <a:p>
          <a:endParaRPr lang="pt-BR">
            <a:effectLst>
              <a:outerShdw blurRad="38100" dist="38100" dir="2700000" algn="tl">
                <a:srgbClr val="000000">
                  <a:alpha val="43137"/>
                </a:srgbClr>
              </a:outerShdw>
            </a:effectLst>
          </a:endParaRPr>
        </a:p>
      </dgm:t>
    </dgm:pt>
    <dgm:pt modelId="{DF1FC489-35F1-421A-9326-6B314051F3FD}">
      <dgm:prSet phldrT="[Text]"/>
      <dgm:spPr/>
      <dgm:t>
        <a:bodyPr/>
        <a:lstStyle/>
        <a:p>
          <a:pPr rtl="0"/>
          <a:r>
            <a:rPr lang="en-US">
              <a:effectLst>
                <a:outerShdw blurRad="38100" dist="38100" dir="2700000" algn="tl">
                  <a:srgbClr val="000000">
                    <a:alpha val="43137"/>
                  </a:srgbClr>
                </a:outerShdw>
              </a:effectLst>
            </a:rPr>
            <a:t>Parent process request</a:t>
          </a:r>
          <a:endParaRPr lang="pt-BR" dirty="0">
            <a:effectLst>
              <a:outerShdw blurRad="38100" dist="38100" dir="2700000" algn="tl">
                <a:srgbClr val="000000">
                  <a:alpha val="43137"/>
                </a:srgbClr>
              </a:outerShdw>
            </a:effectLst>
          </a:endParaRPr>
        </a:p>
      </dgm:t>
    </dgm:pt>
    <dgm:pt modelId="{F9410EC8-53F6-4499-9F45-418225435AA3}" type="parTrans" cxnId="{4EE299D0-5853-406B-A6AF-2F9D4E3EAC65}">
      <dgm:prSet/>
      <dgm:spPr/>
      <dgm:t>
        <a:bodyPr/>
        <a:lstStyle/>
        <a:p>
          <a:endParaRPr lang="en-US"/>
        </a:p>
      </dgm:t>
    </dgm:pt>
    <dgm:pt modelId="{F39CABA2-1A74-42A6-BAAD-C18F9716AF57}" type="sibTrans" cxnId="{4EE299D0-5853-406B-A6AF-2F9D4E3EAC65}">
      <dgm:prSet/>
      <dgm:spPr/>
      <dgm:t>
        <a:bodyPr/>
        <a:lstStyle/>
        <a:p>
          <a:endParaRPr lang="en-US"/>
        </a:p>
      </dgm:t>
    </dgm:pt>
    <dgm:pt modelId="{7DA1EDC0-83E2-4E64-ABF6-AF4F34909245}" type="pres">
      <dgm:prSet presAssocID="{95B1BB62-A9DB-46ED-8D20-CC96E59DE8C4}" presName="diagram" presStyleCnt="0">
        <dgm:presLayoutVars>
          <dgm:dir/>
          <dgm:resizeHandles val="exact"/>
        </dgm:presLayoutVars>
      </dgm:prSet>
      <dgm:spPr/>
    </dgm:pt>
    <dgm:pt modelId="{A8805772-DBD7-4985-AF99-ED8459D06911}" type="pres">
      <dgm:prSet presAssocID="{92381ADC-161D-4327-9C69-51A656FAB682}" presName="node" presStyleLbl="node1" presStyleIdx="0" presStyleCnt="5">
        <dgm:presLayoutVars>
          <dgm:bulletEnabled val="1"/>
        </dgm:presLayoutVars>
      </dgm:prSet>
      <dgm:spPr>
        <a:prstGeom prst="rect">
          <a:avLst/>
        </a:prstGeom>
      </dgm:spPr>
    </dgm:pt>
    <dgm:pt modelId="{61375C5E-DFCD-4C1F-8746-4A33CC572759}" type="pres">
      <dgm:prSet presAssocID="{C41EF38C-9215-4422-AD6C-7AB21FBA48E4}" presName="sibTrans" presStyleCnt="0"/>
      <dgm:spPr/>
    </dgm:pt>
    <dgm:pt modelId="{FA1B7C7F-FB0D-44FF-8FE6-983ADCFA3E2E}" type="pres">
      <dgm:prSet presAssocID="{43770308-0AE5-4E87-ABAC-605D999F5371}" presName="node" presStyleLbl="node1" presStyleIdx="1" presStyleCnt="5">
        <dgm:presLayoutVars>
          <dgm:bulletEnabled val="1"/>
        </dgm:presLayoutVars>
      </dgm:prSet>
      <dgm:spPr>
        <a:prstGeom prst="rect">
          <a:avLst/>
        </a:prstGeom>
      </dgm:spPr>
    </dgm:pt>
    <dgm:pt modelId="{4978A00D-6E9A-466F-8713-F01A49677E40}" type="pres">
      <dgm:prSet presAssocID="{AAD4ED7F-C23E-47AE-91B0-1FC2BDA27F35}" presName="sibTrans" presStyleCnt="0"/>
      <dgm:spPr/>
    </dgm:pt>
    <dgm:pt modelId="{CDE34120-899E-4481-B74E-A69C5FEF10EB}" type="pres">
      <dgm:prSet presAssocID="{F2CB89E6-FB59-4E85-943B-FCFDA68957D6}" presName="node" presStyleLbl="node1" presStyleIdx="2" presStyleCnt="5">
        <dgm:presLayoutVars>
          <dgm:bulletEnabled val="1"/>
        </dgm:presLayoutVars>
      </dgm:prSet>
      <dgm:spPr>
        <a:prstGeom prst="rect">
          <a:avLst/>
        </a:prstGeom>
      </dgm:spPr>
    </dgm:pt>
    <dgm:pt modelId="{8187AE35-3345-4A7A-B8FA-51514B2CE9E9}" type="pres">
      <dgm:prSet presAssocID="{B904D483-4384-448E-B76A-D52EA6D6E228}" presName="sibTrans" presStyleCnt="0"/>
      <dgm:spPr/>
    </dgm:pt>
    <dgm:pt modelId="{0BBA9EE9-6FF5-48F1-B970-BA28FB4381E8}" type="pres">
      <dgm:prSet presAssocID="{DF1FC489-35F1-421A-9326-6B314051F3FD}" presName="node" presStyleLbl="node1" presStyleIdx="3" presStyleCnt="5">
        <dgm:presLayoutVars>
          <dgm:bulletEnabled val="1"/>
        </dgm:presLayoutVars>
      </dgm:prSet>
      <dgm:spPr>
        <a:prstGeom prst="rect">
          <a:avLst/>
        </a:prstGeom>
      </dgm:spPr>
    </dgm:pt>
    <dgm:pt modelId="{BEB03096-0FC5-4A30-9676-D8BFC52C4497}" type="pres">
      <dgm:prSet presAssocID="{F39CABA2-1A74-42A6-BAAD-C18F9716AF57}" presName="sibTrans" presStyleCnt="0"/>
      <dgm:spPr/>
    </dgm:pt>
    <dgm:pt modelId="{15AD7E65-82B1-4872-A7AC-1BAA49F8F739}" type="pres">
      <dgm:prSet presAssocID="{11B550F4-7914-420F-8EB2-BEAEEAECAC32}" presName="node" presStyleLbl="node1" presStyleIdx="4" presStyleCnt="5">
        <dgm:presLayoutVars>
          <dgm:bulletEnabled val="1"/>
        </dgm:presLayoutVars>
      </dgm:prSet>
      <dgm:spPr>
        <a:prstGeom prst="rect">
          <a:avLst/>
        </a:prstGeom>
      </dgm:spPr>
    </dgm:pt>
  </dgm:ptLst>
  <dgm:cxnLst>
    <dgm:cxn modelId="{A42C0D12-BF04-4180-9AD9-F00289250AC1}" srcId="{95B1BB62-A9DB-46ED-8D20-CC96E59DE8C4}" destId="{F2CB89E6-FB59-4E85-943B-FCFDA68957D6}" srcOrd="2" destOrd="0" parTransId="{4BE942F7-CEB2-4B50-BF5A-FEDC2841AC44}" sibTransId="{B904D483-4384-448E-B76A-D52EA6D6E228}"/>
    <dgm:cxn modelId="{903F5812-7124-48CA-86D0-498F408B5F2E}" type="presOf" srcId="{DF1FC489-35F1-421A-9326-6B314051F3FD}" destId="{0BBA9EE9-6FF5-48F1-B970-BA28FB4381E8}" srcOrd="0" destOrd="0" presId="urn:microsoft.com/office/officeart/2005/8/layout/default#1"/>
    <dgm:cxn modelId="{17EA8215-FA28-4EF4-A5AB-277BE7AAD420}" srcId="{95B1BB62-A9DB-46ED-8D20-CC96E59DE8C4}" destId="{92381ADC-161D-4327-9C69-51A656FAB682}" srcOrd="0" destOrd="0" parTransId="{24B66E87-3386-467F-B65F-2CE1154283E8}" sibTransId="{C41EF38C-9215-4422-AD6C-7AB21FBA48E4}"/>
    <dgm:cxn modelId="{9E27E02E-054D-4739-928B-CB80F418719E}" type="presOf" srcId="{95B1BB62-A9DB-46ED-8D20-CC96E59DE8C4}" destId="{7DA1EDC0-83E2-4E64-ABF6-AF4F34909245}" srcOrd="0" destOrd="0" presId="urn:microsoft.com/office/officeart/2005/8/layout/default#1"/>
    <dgm:cxn modelId="{60624432-DC34-44DF-A7D6-5077487C4AFD}" type="presOf" srcId="{43770308-0AE5-4E87-ABAC-605D999F5371}" destId="{FA1B7C7F-FB0D-44FF-8FE6-983ADCFA3E2E}" srcOrd="0" destOrd="0" presId="urn:microsoft.com/office/officeart/2005/8/layout/default#1"/>
    <dgm:cxn modelId="{94BA1764-6FCC-4753-9DD7-364DACBC6F9A}" type="presOf" srcId="{11B550F4-7914-420F-8EB2-BEAEEAECAC32}" destId="{15AD7E65-82B1-4872-A7AC-1BAA49F8F739}" srcOrd="0" destOrd="0" presId="urn:microsoft.com/office/officeart/2005/8/layout/default#1"/>
    <dgm:cxn modelId="{E1CE3F81-771C-46D2-A20A-6DE7B02D03F7}" type="presOf" srcId="{F2CB89E6-FB59-4E85-943B-FCFDA68957D6}" destId="{CDE34120-899E-4481-B74E-A69C5FEF10EB}" srcOrd="0" destOrd="0" presId="urn:microsoft.com/office/officeart/2005/8/layout/default#1"/>
    <dgm:cxn modelId="{8AD0BDAC-4259-4CC3-8DA1-6C088E4EE2FA}" srcId="{95B1BB62-A9DB-46ED-8D20-CC96E59DE8C4}" destId="{43770308-0AE5-4E87-ABAC-605D999F5371}" srcOrd="1" destOrd="0" parTransId="{8F8DC84D-8454-4767-B0E8-CB19EE3AD135}" sibTransId="{AAD4ED7F-C23E-47AE-91B0-1FC2BDA27F35}"/>
    <dgm:cxn modelId="{C2B2C7CF-9C18-4378-9735-6F1D270F5211}" srcId="{95B1BB62-A9DB-46ED-8D20-CC96E59DE8C4}" destId="{11B550F4-7914-420F-8EB2-BEAEEAECAC32}" srcOrd="4" destOrd="0" parTransId="{31F90EC5-15E6-4B41-891E-67AB6694BFB7}" sibTransId="{3CA598A5-5C03-4B95-B313-B45DD4221CC9}"/>
    <dgm:cxn modelId="{4EE299D0-5853-406B-A6AF-2F9D4E3EAC65}" srcId="{95B1BB62-A9DB-46ED-8D20-CC96E59DE8C4}" destId="{DF1FC489-35F1-421A-9326-6B314051F3FD}" srcOrd="3" destOrd="0" parTransId="{F9410EC8-53F6-4499-9F45-418225435AA3}" sibTransId="{F39CABA2-1A74-42A6-BAAD-C18F9716AF57}"/>
    <dgm:cxn modelId="{66E7F3E5-0535-41CB-98CA-1B9C6AD821D0}" type="presOf" srcId="{92381ADC-161D-4327-9C69-51A656FAB682}" destId="{A8805772-DBD7-4985-AF99-ED8459D06911}" srcOrd="0" destOrd="0" presId="urn:microsoft.com/office/officeart/2005/8/layout/default#1"/>
    <dgm:cxn modelId="{64EC8EBA-1888-43CB-9930-39D380FA1A8D}" type="presParOf" srcId="{7DA1EDC0-83E2-4E64-ABF6-AF4F34909245}" destId="{A8805772-DBD7-4985-AF99-ED8459D06911}" srcOrd="0" destOrd="0" presId="urn:microsoft.com/office/officeart/2005/8/layout/default#1"/>
    <dgm:cxn modelId="{9B806366-AE67-43EE-AF33-9CA67954C6C3}" type="presParOf" srcId="{7DA1EDC0-83E2-4E64-ABF6-AF4F34909245}" destId="{61375C5E-DFCD-4C1F-8746-4A33CC572759}" srcOrd="1" destOrd="0" presId="urn:microsoft.com/office/officeart/2005/8/layout/default#1"/>
    <dgm:cxn modelId="{0107C1E1-D372-4800-BB15-C92786FDAA83}" type="presParOf" srcId="{7DA1EDC0-83E2-4E64-ABF6-AF4F34909245}" destId="{FA1B7C7F-FB0D-44FF-8FE6-983ADCFA3E2E}" srcOrd="2" destOrd="0" presId="urn:microsoft.com/office/officeart/2005/8/layout/default#1"/>
    <dgm:cxn modelId="{671D91A2-62C2-4759-B45C-22DBF84BF9EC}" type="presParOf" srcId="{7DA1EDC0-83E2-4E64-ABF6-AF4F34909245}" destId="{4978A00D-6E9A-466F-8713-F01A49677E40}" srcOrd="3" destOrd="0" presId="urn:microsoft.com/office/officeart/2005/8/layout/default#1"/>
    <dgm:cxn modelId="{623B37FB-7D33-4082-AE9D-9032545FE0C6}" type="presParOf" srcId="{7DA1EDC0-83E2-4E64-ABF6-AF4F34909245}" destId="{CDE34120-899E-4481-B74E-A69C5FEF10EB}" srcOrd="4" destOrd="0" presId="urn:microsoft.com/office/officeart/2005/8/layout/default#1"/>
    <dgm:cxn modelId="{7EA79A9E-6F97-49FD-AE68-D413CB432A75}" type="presParOf" srcId="{7DA1EDC0-83E2-4E64-ABF6-AF4F34909245}" destId="{8187AE35-3345-4A7A-B8FA-51514B2CE9E9}" srcOrd="5" destOrd="0" presId="urn:microsoft.com/office/officeart/2005/8/layout/default#1"/>
    <dgm:cxn modelId="{DC4C7AD9-09B3-4186-BF08-0C9BF7BA3F46}" type="presParOf" srcId="{7DA1EDC0-83E2-4E64-ABF6-AF4F34909245}" destId="{0BBA9EE9-6FF5-48F1-B970-BA28FB4381E8}" srcOrd="6" destOrd="0" presId="urn:microsoft.com/office/officeart/2005/8/layout/default#1"/>
    <dgm:cxn modelId="{E91885A3-3E66-4BB5-B05B-D3C37EADE60C}" type="presParOf" srcId="{7DA1EDC0-83E2-4E64-ABF6-AF4F34909245}" destId="{BEB03096-0FC5-4A30-9676-D8BFC52C4497}" srcOrd="7" destOrd="0" presId="urn:microsoft.com/office/officeart/2005/8/layout/default#1"/>
    <dgm:cxn modelId="{8332EC12-68E2-40D8-BED8-77A098543B1F}" type="presParOf" srcId="{7DA1EDC0-83E2-4E64-ABF6-AF4F34909245}" destId="{15AD7E65-82B1-4872-A7AC-1BAA49F8F739}"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B1BB62-A9DB-46ED-8D20-CC96E59DE8C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pt-BR"/>
        </a:p>
      </dgm:t>
    </dgm:pt>
    <dgm:pt modelId="{92381ADC-161D-4327-9C69-51A656FAB682}">
      <dgm:prSet phldrT="[Text]"/>
      <dgm:spPr/>
      <dgm:t>
        <a:bodyPr/>
        <a:lstStyle/>
        <a:p>
          <a:r>
            <a:rPr lang="en-US" dirty="0">
              <a:effectLst>
                <a:outerShdw blurRad="38100" dist="38100" dir="2700000" algn="tl">
                  <a:srgbClr val="000000">
                    <a:alpha val="43137"/>
                  </a:srgbClr>
                </a:outerShdw>
              </a:effectLst>
            </a:rPr>
            <a:t>Swapping</a:t>
          </a:r>
          <a:endParaRPr lang="pt-BR" dirty="0">
            <a:effectLst>
              <a:outerShdw blurRad="38100" dist="38100" dir="2700000" algn="tl">
                <a:srgbClr val="000000">
                  <a:alpha val="43137"/>
                </a:srgbClr>
              </a:outerShdw>
            </a:effectLst>
          </a:endParaRPr>
        </a:p>
      </dgm:t>
    </dgm:pt>
    <dgm:pt modelId="{24B66E87-3386-467F-B65F-2CE1154283E8}" type="parTrans" cxnId="{17EA8215-FA28-4EF4-A5AB-277BE7AAD420}">
      <dgm:prSet/>
      <dgm:spPr/>
      <dgm:t>
        <a:bodyPr/>
        <a:lstStyle/>
        <a:p>
          <a:endParaRPr lang="pt-BR">
            <a:effectLst>
              <a:outerShdw blurRad="38100" dist="38100" dir="2700000" algn="tl">
                <a:srgbClr val="000000">
                  <a:alpha val="43137"/>
                </a:srgbClr>
              </a:outerShdw>
            </a:effectLst>
          </a:endParaRPr>
        </a:p>
      </dgm:t>
    </dgm:pt>
    <dgm:pt modelId="{C41EF38C-9215-4422-AD6C-7AB21FBA48E4}" type="sibTrans" cxnId="{17EA8215-FA28-4EF4-A5AB-277BE7AAD420}">
      <dgm:prSet/>
      <dgm:spPr/>
      <dgm:t>
        <a:bodyPr/>
        <a:lstStyle/>
        <a:p>
          <a:endParaRPr lang="pt-BR">
            <a:effectLst>
              <a:outerShdw blurRad="38100" dist="38100" dir="2700000" algn="tl">
                <a:srgbClr val="000000">
                  <a:alpha val="43137"/>
                </a:srgbClr>
              </a:outerShdw>
            </a:effectLst>
          </a:endParaRPr>
        </a:p>
      </dgm:t>
    </dgm:pt>
    <dgm:pt modelId="{43770308-0AE5-4E87-ABAC-605D999F5371}">
      <dgm:prSet phldrT="[Text]"/>
      <dgm:spPr/>
      <dgm:t>
        <a:bodyPr/>
        <a:lstStyle/>
        <a:p>
          <a:pPr rtl="0"/>
          <a:r>
            <a:rPr lang="en-US" dirty="0">
              <a:effectLst>
                <a:outerShdw blurRad="38100" dist="38100" dir="2700000" algn="tl">
                  <a:srgbClr val="000000">
                    <a:alpha val="43137"/>
                  </a:srgbClr>
                </a:outerShdw>
              </a:effectLst>
            </a:rPr>
            <a:t>Other OS reason</a:t>
          </a:r>
          <a:endParaRPr lang="pt-BR" dirty="0">
            <a:effectLst>
              <a:outerShdw blurRad="38100" dist="38100" dir="2700000" algn="tl">
                <a:srgbClr val="000000">
                  <a:alpha val="43137"/>
                </a:srgbClr>
              </a:outerShdw>
            </a:effectLst>
          </a:endParaRPr>
        </a:p>
      </dgm:t>
    </dgm:pt>
    <dgm:pt modelId="{8F8DC84D-8454-4767-B0E8-CB19EE3AD135}" type="parTrans" cxnId="{8AD0BDAC-4259-4CC3-8DA1-6C088E4EE2FA}">
      <dgm:prSet/>
      <dgm:spPr/>
      <dgm:t>
        <a:bodyPr/>
        <a:lstStyle/>
        <a:p>
          <a:endParaRPr lang="pt-BR">
            <a:effectLst>
              <a:outerShdw blurRad="38100" dist="38100" dir="2700000" algn="tl">
                <a:srgbClr val="000000">
                  <a:alpha val="43137"/>
                </a:srgbClr>
              </a:outerShdw>
            </a:effectLst>
          </a:endParaRPr>
        </a:p>
      </dgm:t>
    </dgm:pt>
    <dgm:pt modelId="{AAD4ED7F-C23E-47AE-91B0-1FC2BDA27F35}" type="sibTrans" cxnId="{8AD0BDAC-4259-4CC3-8DA1-6C088E4EE2FA}">
      <dgm:prSet/>
      <dgm:spPr/>
      <dgm:t>
        <a:bodyPr/>
        <a:lstStyle/>
        <a:p>
          <a:endParaRPr lang="pt-BR">
            <a:effectLst>
              <a:outerShdw blurRad="38100" dist="38100" dir="2700000" algn="tl">
                <a:srgbClr val="000000">
                  <a:alpha val="43137"/>
                </a:srgbClr>
              </a:outerShdw>
            </a:effectLst>
          </a:endParaRPr>
        </a:p>
      </dgm:t>
    </dgm:pt>
    <dgm:pt modelId="{F2CB89E6-FB59-4E85-943B-FCFDA68957D6}">
      <dgm:prSet phldrT="[Text]"/>
      <dgm:spPr/>
      <dgm:t>
        <a:bodyPr/>
        <a:lstStyle/>
        <a:p>
          <a:pPr rtl="0"/>
          <a:r>
            <a:rPr lang="en-US" dirty="0">
              <a:effectLst>
                <a:outerShdw blurRad="38100" dist="38100" dir="2700000" algn="tl">
                  <a:srgbClr val="000000">
                    <a:alpha val="43137"/>
                  </a:srgbClr>
                </a:outerShdw>
              </a:effectLst>
            </a:rPr>
            <a:t>Interactive user request</a:t>
          </a:r>
          <a:endParaRPr lang="pt-BR" dirty="0">
            <a:effectLst>
              <a:outerShdw blurRad="38100" dist="38100" dir="2700000" algn="tl">
                <a:srgbClr val="000000">
                  <a:alpha val="43137"/>
                </a:srgbClr>
              </a:outerShdw>
            </a:effectLst>
          </a:endParaRPr>
        </a:p>
      </dgm:t>
    </dgm:pt>
    <dgm:pt modelId="{4BE942F7-CEB2-4B50-BF5A-FEDC2841AC44}" type="parTrans" cxnId="{A42C0D12-BF04-4180-9AD9-F00289250AC1}">
      <dgm:prSet/>
      <dgm:spPr/>
      <dgm:t>
        <a:bodyPr/>
        <a:lstStyle/>
        <a:p>
          <a:endParaRPr lang="pt-BR">
            <a:effectLst>
              <a:outerShdw blurRad="38100" dist="38100" dir="2700000" algn="tl">
                <a:srgbClr val="000000">
                  <a:alpha val="43137"/>
                </a:srgbClr>
              </a:outerShdw>
            </a:effectLst>
          </a:endParaRPr>
        </a:p>
      </dgm:t>
    </dgm:pt>
    <dgm:pt modelId="{B904D483-4384-448E-B76A-D52EA6D6E228}" type="sibTrans" cxnId="{A42C0D12-BF04-4180-9AD9-F00289250AC1}">
      <dgm:prSet/>
      <dgm:spPr/>
      <dgm:t>
        <a:bodyPr/>
        <a:lstStyle/>
        <a:p>
          <a:endParaRPr lang="pt-BR">
            <a:effectLst>
              <a:outerShdw blurRad="38100" dist="38100" dir="2700000" algn="tl">
                <a:srgbClr val="000000">
                  <a:alpha val="43137"/>
                </a:srgbClr>
              </a:outerShdw>
            </a:effectLst>
          </a:endParaRPr>
        </a:p>
      </dgm:t>
    </dgm:pt>
    <dgm:pt modelId="{11B550F4-7914-420F-8EB2-BEAEEAECAC32}">
      <dgm:prSet phldrT="[Text]"/>
      <dgm:spPr/>
      <dgm:t>
        <a:bodyPr/>
        <a:lstStyle/>
        <a:p>
          <a:r>
            <a:rPr lang="en-US" dirty="0">
              <a:effectLst>
                <a:outerShdw blurRad="38100" dist="38100" dir="2700000" algn="tl">
                  <a:srgbClr val="000000">
                    <a:alpha val="43137"/>
                  </a:srgbClr>
                </a:outerShdw>
              </a:effectLst>
            </a:rPr>
            <a:t>Timing</a:t>
          </a:r>
          <a:endParaRPr lang="pt-BR" dirty="0">
            <a:effectLst>
              <a:outerShdw blurRad="38100" dist="38100" dir="2700000" algn="tl">
                <a:srgbClr val="000000">
                  <a:alpha val="43137"/>
                </a:srgbClr>
              </a:outerShdw>
            </a:effectLst>
          </a:endParaRPr>
        </a:p>
      </dgm:t>
    </dgm:pt>
    <dgm:pt modelId="{31F90EC5-15E6-4B41-891E-67AB6694BFB7}" type="parTrans" cxnId="{C2B2C7CF-9C18-4378-9735-6F1D270F5211}">
      <dgm:prSet/>
      <dgm:spPr/>
      <dgm:t>
        <a:bodyPr/>
        <a:lstStyle/>
        <a:p>
          <a:endParaRPr lang="pt-BR">
            <a:effectLst>
              <a:outerShdw blurRad="38100" dist="38100" dir="2700000" algn="tl">
                <a:srgbClr val="000000">
                  <a:alpha val="43137"/>
                </a:srgbClr>
              </a:outerShdw>
            </a:effectLst>
          </a:endParaRPr>
        </a:p>
      </dgm:t>
    </dgm:pt>
    <dgm:pt modelId="{3CA598A5-5C03-4B95-B313-B45DD4221CC9}" type="sibTrans" cxnId="{C2B2C7CF-9C18-4378-9735-6F1D270F5211}">
      <dgm:prSet/>
      <dgm:spPr/>
      <dgm:t>
        <a:bodyPr/>
        <a:lstStyle/>
        <a:p>
          <a:endParaRPr lang="pt-BR">
            <a:effectLst>
              <a:outerShdw blurRad="38100" dist="38100" dir="2700000" algn="tl">
                <a:srgbClr val="000000">
                  <a:alpha val="43137"/>
                </a:srgbClr>
              </a:outerShdw>
            </a:effectLst>
          </a:endParaRPr>
        </a:p>
      </dgm:t>
    </dgm:pt>
    <dgm:pt modelId="{DF1FC489-35F1-421A-9326-6B314051F3FD}">
      <dgm:prSet phldrT="[Text]"/>
      <dgm:spPr/>
      <dgm:t>
        <a:bodyPr/>
        <a:lstStyle/>
        <a:p>
          <a:pPr rtl="0"/>
          <a:r>
            <a:rPr lang="en-US">
              <a:effectLst>
                <a:outerShdw blurRad="38100" dist="38100" dir="2700000" algn="tl">
                  <a:srgbClr val="000000">
                    <a:alpha val="43137"/>
                  </a:srgbClr>
                </a:outerShdw>
              </a:effectLst>
            </a:rPr>
            <a:t>Parent process request</a:t>
          </a:r>
          <a:endParaRPr lang="pt-BR" dirty="0">
            <a:effectLst>
              <a:outerShdw blurRad="38100" dist="38100" dir="2700000" algn="tl">
                <a:srgbClr val="000000">
                  <a:alpha val="43137"/>
                </a:srgbClr>
              </a:outerShdw>
            </a:effectLst>
          </a:endParaRPr>
        </a:p>
      </dgm:t>
    </dgm:pt>
    <dgm:pt modelId="{F9410EC8-53F6-4499-9F45-418225435AA3}" type="parTrans" cxnId="{4EE299D0-5853-406B-A6AF-2F9D4E3EAC65}">
      <dgm:prSet/>
      <dgm:spPr/>
      <dgm:t>
        <a:bodyPr/>
        <a:lstStyle/>
        <a:p>
          <a:endParaRPr lang="en-US"/>
        </a:p>
      </dgm:t>
    </dgm:pt>
    <dgm:pt modelId="{F39CABA2-1A74-42A6-BAAD-C18F9716AF57}" type="sibTrans" cxnId="{4EE299D0-5853-406B-A6AF-2F9D4E3EAC65}">
      <dgm:prSet/>
      <dgm:spPr/>
      <dgm:t>
        <a:bodyPr/>
        <a:lstStyle/>
        <a:p>
          <a:endParaRPr lang="en-US"/>
        </a:p>
      </dgm:t>
    </dgm:pt>
    <dgm:pt modelId="{7DA1EDC0-83E2-4E64-ABF6-AF4F34909245}" type="pres">
      <dgm:prSet presAssocID="{95B1BB62-A9DB-46ED-8D20-CC96E59DE8C4}" presName="diagram" presStyleCnt="0">
        <dgm:presLayoutVars>
          <dgm:dir/>
          <dgm:resizeHandles val="exact"/>
        </dgm:presLayoutVars>
      </dgm:prSet>
      <dgm:spPr/>
    </dgm:pt>
    <dgm:pt modelId="{A8805772-DBD7-4985-AF99-ED8459D06911}" type="pres">
      <dgm:prSet presAssocID="{92381ADC-161D-4327-9C69-51A656FAB682}" presName="node" presStyleLbl="node1" presStyleIdx="0" presStyleCnt="5">
        <dgm:presLayoutVars>
          <dgm:bulletEnabled val="1"/>
        </dgm:presLayoutVars>
      </dgm:prSet>
      <dgm:spPr>
        <a:prstGeom prst="rect">
          <a:avLst/>
        </a:prstGeom>
      </dgm:spPr>
    </dgm:pt>
    <dgm:pt modelId="{61375C5E-DFCD-4C1F-8746-4A33CC572759}" type="pres">
      <dgm:prSet presAssocID="{C41EF38C-9215-4422-AD6C-7AB21FBA48E4}" presName="sibTrans" presStyleCnt="0"/>
      <dgm:spPr/>
    </dgm:pt>
    <dgm:pt modelId="{FA1B7C7F-FB0D-44FF-8FE6-983ADCFA3E2E}" type="pres">
      <dgm:prSet presAssocID="{43770308-0AE5-4E87-ABAC-605D999F5371}" presName="node" presStyleLbl="node1" presStyleIdx="1" presStyleCnt="5">
        <dgm:presLayoutVars>
          <dgm:bulletEnabled val="1"/>
        </dgm:presLayoutVars>
      </dgm:prSet>
      <dgm:spPr>
        <a:prstGeom prst="rect">
          <a:avLst/>
        </a:prstGeom>
      </dgm:spPr>
    </dgm:pt>
    <dgm:pt modelId="{4978A00D-6E9A-466F-8713-F01A49677E40}" type="pres">
      <dgm:prSet presAssocID="{AAD4ED7F-C23E-47AE-91B0-1FC2BDA27F35}" presName="sibTrans" presStyleCnt="0"/>
      <dgm:spPr/>
    </dgm:pt>
    <dgm:pt modelId="{CDE34120-899E-4481-B74E-A69C5FEF10EB}" type="pres">
      <dgm:prSet presAssocID="{F2CB89E6-FB59-4E85-943B-FCFDA68957D6}" presName="node" presStyleLbl="node1" presStyleIdx="2" presStyleCnt="5">
        <dgm:presLayoutVars>
          <dgm:bulletEnabled val="1"/>
        </dgm:presLayoutVars>
      </dgm:prSet>
      <dgm:spPr>
        <a:prstGeom prst="rect">
          <a:avLst/>
        </a:prstGeom>
      </dgm:spPr>
    </dgm:pt>
    <dgm:pt modelId="{8187AE35-3345-4A7A-B8FA-51514B2CE9E9}" type="pres">
      <dgm:prSet presAssocID="{B904D483-4384-448E-B76A-D52EA6D6E228}" presName="sibTrans" presStyleCnt="0"/>
      <dgm:spPr/>
    </dgm:pt>
    <dgm:pt modelId="{0BBA9EE9-6FF5-48F1-B970-BA28FB4381E8}" type="pres">
      <dgm:prSet presAssocID="{DF1FC489-35F1-421A-9326-6B314051F3FD}" presName="node" presStyleLbl="node1" presStyleIdx="3" presStyleCnt="5">
        <dgm:presLayoutVars>
          <dgm:bulletEnabled val="1"/>
        </dgm:presLayoutVars>
      </dgm:prSet>
      <dgm:spPr>
        <a:prstGeom prst="rect">
          <a:avLst/>
        </a:prstGeom>
      </dgm:spPr>
    </dgm:pt>
    <dgm:pt modelId="{BEB03096-0FC5-4A30-9676-D8BFC52C4497}" type="pres">
      <dgm:prSet presAssocID="{F39CABA2-1A74-42A6-BAAD-C18F9716AF57}" presName="sibTrans" presStyleCnt="0"/>
      <dgm:spPr/>
    </dgm:pt>
    <dgm:pt modelId="{15AD7E65-82B1-4872-A7AC-1BAA49F8F739}" type="pres">
      <dgm:prSet presAssocID="{11B550F4-7914-420F-8EB2-BEAEEAECAC32}" presName="node" presStyleLbl="node1" presStyleIdx="4" presStyleCnt="5">
        <dgm:presLayoutVars>
          <dgm:bulletEnabled val="1"/>
        </dgm:presLayoutVars>
      </dgm:prSet>
      <dgm:spPr>
        <a:prstGeom prst="rect">
          <a:avLst/>
        </a:prstGeom>
      </dgm:spPr>
    </dgm:pt>
  </dgm:ptLst>
  <dgm:cxnLst>
    <dgm:cxn modelId="{0AD5A50D-2F87-4240-AC17-1A080535F037}" type="presOf" srcId="{11B550F4-7914-420F-8EB2-BEAEEAECAC32}" destId="{15AD7E65-82B1-4872-A7AC-1BAA49F8F739}" srcOrd="0" destOrd="0" presId="urn:microsoft.com/office/officeart/2005/8/layout/default#1"/>
    <dgm:cxn modelId="{A42C0D12-BF04-4180-9AD9-F00289250AC1}" srcId="{95B1BB62-A9DB-46ED-8D20-CC96E59DE8C4}" destId="{F2CB89E6-FB59-4E85-943B-FCFDA68957D6}" srcOrd="2" destOrd="0" parTransId="{4BE942F7-CEB2-4B50-BF5A-FEDC2841AC44}" sibTransId="{B904D483-4384-448E-B76A-D52EA6D6E228}"/>
    <dgm:cxn modelId="{17EA8215-FA28-4EF4-A5AB-277BE7AAD420}" srcId="{95B1BB62-A9DB-46ED-8D20-CC96E59DE8C4}" destId="{92381ADC-161D-4327-9C69-51A656FAB682}" srcOrd="0" destOrd="0" parTransId="{24B66E87-3386-467F-B65F-2CE1154283E8}" sibTransId="{C41EF38C-9215-4422-AD6C-7AB21FBA48E4}"/>
    <dgm:cxn modelId="{858D7528-04C7-6943-A799-9951FEC4B9DA}" type="presOf" srcId="{92381ADC-161D-4327-9C69-51A656FAB682}" destId="{A8805772-DBD7-4985-AF99-ED8459D06911}" srcOrd="0" destOrd="0" presId="urn:microsoft.com/office/officeart/2005/8/layout/default#1"/>
    <dgm:cxn modelId="{5CB80365-3C4E-EE43-8E40-F6A3AB1AEB5D}" type="presOf" srcId="{95B1BB62-A9DB-46ED-8D20-CC96E59DE8C4}" destId="{7DA1EDC0-83E2-4E64-ABF6-AF4F34909245}" srcOrd="0" destOrd="0" presId="urn:microsoft.com/office/officeart/2005/8/layout/default#1"/>
    <dgm:cxn modelId="{2B89FFAA-E780-F94C-BDEA-C7750D4BFD3E}" type="presOf" srcId="{DF1FC489-35F1-421A-9326-6B314051F3FD}" destId="{0BBA9EE9-6FF5-48F1-B970-BA28FB4381E8}" srcOrd="0" destOrd="0" presId="urn:microsoft.com/office/officeart/2005/8/layout/default#1"/>
    <dgm:cxn modelId="{8AD0BDAC-4259-4CC3-8DA1-6C088E4EE2FA}" srcId="{95B1BB62-A9DB-46ED-8D20-CC96E59DE8C4}" destId="{43770308-0AE5-4E87-ABAC-605D999F5371}" srcOrd="1" destOrd="0" parTransId="{8F8DC84D-8454-4767-B0E8-CB19EE3AD135}" sibTransId="{AAD4ED7F-C23E-47AE-91B0-1FC2BDA27F35}"/>
    <dgm:cxn modelId="{D2AEA2BF-56A6-0B43-A12B-8F2AB87D5013}" type="presOf" srcId="{F2CB89E6-FB59-4E85-943B-FCFDA68957D6}" destId="{CDE34120-899E-4481-B74E-A69C5FEF10EB}" srcOrd="0" destOrd="0" presId="urn:microsoft.com/office/officeart/2005/8/layout/default#1"/>
    <dgm:cxn modelId="{C2B2C7CF-9C18-4378-9735-6F1D270F5211}" srcId="{95B1BB62-A9DB-46ED-8D20-CC96E59DE8C4}" destId="{11B550F4-7914-420F-8EB2-BEAEEAECAC32}" srcOrd="4" destOrd="0" parTransId="{31F90EC5-15E6-4B41-891E-67AB6694BFB7}" sibTransId="{3CA598A5-5C03-4B95-B313-B45DD4221CC9}"/>
    <dgm:cxn modelId="{4EE299D0-5853-406B-A6AF-2F9D4E3EAC65}" srcId="{95B1BB62-A9DB-46ED-8D20-CC96E59DE8C4}" destId="{DF1FC489-35F1-421A-9326-6B314051F3FD}" srcOrd="3" destOrd="0" parTransId="{F9410EC8-53F6-4499-9F45-418225435AA3}" sibTransId="{F39CABA2-1A74-42A6-BAAD-C18F9716AF57}"/>
    <dgm:cxn modelId="{F3D82BD6-216A-0B42-9FC5-58961A5D22A3}" type="presOf" srcId="{43770308-0AE5-4E87-ABAC-605D999F5371}" destId="{FA1B7C7F-FB0D-44FF-8FE6-983ADCFA3E2E}" srcOrd="0" destOrd="0" presId="urn:microsoft.com/office/officeart/2005/8/layout/default#1"/>
    <dgm:cxn modelId="{5254E9CC-DD87-4B42-A975-8924F126CDC2}" type="presParOf" srcId="{7DA1EDC0-83E2-4E64-ABF6-AF4F34909245}" destId="{A8805772-DBD7-4985-AF99-ED8459D06911}" srcOrd="0" destOrd="0" presId="urn:microsoft.com/office/officeart/2005/8/layout/default#1"/>
    <dgm:cxn modelId="{82D01193-638F-DA45-B7BB-4748699D2FD4}" type="presParOf" srcId="{7DA1EDC0-83E2-4E64-ABF6-AF4F34909245}" destId="{61375C5E-DFCD-4C1F-8746-4A33CC572759}" srcOrd="1" destOrd="0" presId="urn:microsoft.com/office/officeart/2005/8/layout/default#1"/>
    <dgm:cxn modelId="{9EE48D1F-A59C-C04E-A57F-B9CD39E14D0D}" type="presParOf" srcId="{7DA1EDC0-83E2-4E64-ABF6-AF4F34909245}" destId="{FA1B7C7F-FB0D-44FF-8FE6-983ADCFA3E2E}" srcOrd="2" destOrd="0" presId="urn:microsoft.com/office/officeart/2005/8/layout/default#1"/>
    <dgm:cxn modelId="{475BEFDA-9EEB-6944-A5B1-A457CE69655F}" type="presParOf" srcId="{7DA1EDC0-83E2-4E64-ABF6-AF4F34909245}" destId="{4978A00D-6E9A-466F-8713-F01A49677E40}" srcOrd="3" destOrd="0" presId="urn:microsoft.com/office/officeart/2005/8/layout/default#1"/>
    <dgm:cxn modelId="{205BC7B8-E29B-3345-A7FC-BE78F6EB1113}" type="presParOf" srcId="{7DA1EDC0-83E2-4E64-ABF6-AF4F34909245}" destId="{CDE34120-899E-4481-B74E-A69C5FEF10EB}" srcOrd="4" destOrd="0" presId="urn:microsoft.com/office/officeart/2005/8/layout/default#1"/>
    <dgm:cxn modelId="{D981F19E-9B9C-994B-BCA6-98B09804F2F3}" type="presParOf" srcId="{7DA1EDC0-83E2-4E64-ABF6-AF4F34909245}" destId="{8187AE35-3345-4A7A-B8FA-51514B2CE9E9}" srcOrd="5" destOrd="0" presId="urn:microsoft.com/office/officeart/2005/8/layout/default#1"/>
    <dgm:cxn modelId="{86C3429E-A2E3-7F46-A463-A50B3F583699}" type="presParOf" srcId="{7DA1EDC0-83E2-4E64-ABF6-AF4F34909245}" destId="{0BBA9EE9-6FF5-48F1-B970-BA28FB4381E8}" srcOrd="6" destOrd="0" presId="urn:microsoft.com/office/officeart/2005/8/layout/default#1"/>
    <dgm:cxn modelId="{8956CF7A-2263-014E-B77D-2E62A3A40534}" type="presParOf" srcId="{7DA1EDC0-83E2-4E64-ABF6-AF4F34909245}" destId="{BEB03096-0FC5-4A30-9676-D8BFC52C4497}" srcOrd="7" destOrd="0" presId="urn:microsoft.com/office/officeart/2005/8/layout/default#1"/>
    <dgm:cxn modelId="{4627A09F-A287-C540-9B00-D3CA9C782B02}" type="presParOf" srcId="{7DA1EDC0-83E2-4E64-ABF6-AF4F34909245}" destId="{15AD7E65-82B1-4872-A7AC-1BAA49F8F739}"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B1BB62-A9DB-46ED-8D20-CC96E59DE8C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pt-BR"/>
        </a:p>
      </dgm:t>
    </dgm:pt>
    <dgm:pt modelId="{92381ADC-161D-4327-9C69-51A656FAB682}">
      <dgm:prSet phldrT="[Text]"/>
      <dgm:spPr/>
      <dgm:t>
        <a:bodyPr/>
        <a:lstStyle/>
        <a:p>
          <a:r>
            <a:rPr lang="en-US" dirty="0">
              <a:effectLst>
                <a:outerShdw blurRad="38100" dist="38100" dir="2700000" algn="tl">
                  <a:srgbClr val="000000">
                    <a:alpha val="43137"/>
                  </a:srgbClr>
                </a:outerShdw>
              </a:effectLst>
            </a:rPr>
            <a:t>Swapping</a:t>
          </a:r>
          <a:endParaRPr lang="pt-BR" dirty="0">
            <a:effectLst>
              <a:outerShdw blurRad="38100" dist="38100" dir="2700000" algn="tl">
                <a:srgbClr val="000000">
                  <a:alpha val="43137"/>
                </a:srgbClr>
              </a:outerShdw>
            </a:effectLst>
          </a:endParaRPr>
        </a:p>
      </dgm:t>
    </dgm:pt>
    <dgm:pt modelId="{24B66E87-3386-467F-B65F-2CE1154283E8}" type="parTrans" cxnId="{17EA8215-FA28-4EF4-A5AB-277BE7AAD420}">
      <dgm:prSet/>
      <dgm:spPr/>
      <dgm:t>
        <a:bodyPr/>
        <a:lstStyle/>
        <a:p>
          <a:endParaRPr lang="pt-BR">
            <a:effectLst>
              <a:outerShdw blurRad="38100" dist="38100" dir="2700000" algn="tl">
                <a:srgbClr val="000000">
                  <a:alpha val="43137"/>
                </a:srgbClr>
              </a:outerShdw>
            </a:effectLst>
          </a:endParaRPr>
        </a:p>
      </dgm:t>
    </dgm:pt>
    <dgm:pt modelId="{C41EF38C-9215-4422-AD6C-7AB21FBA48E4}" type="sibTrans" cxnId="{17EA8215-FA28-4EF4-A5AB-277BE7AAD420}">
      <dgm:prSet/>
      <dgm:spPr/>
      <dgm:t>
        <a:bodyPr/>
        <a:lstStyle/>
        <a:p>
          <a:endParaRPr lang="pt-BR">
            <a:effectLst>
              <a:outerShdw blurRad="38100" dist="38100" dir="2700000" algn="tl">
                <a:srgbClr val="000000">
                  <a:alpha val="43137"/>
                </a:srgbClr>
              </a:outerShdw>
            </a:effectLst>
          </a:endParaRPr>
        </a:p>
      </dgm:t>
    </dgm:pt>
    <dgm:pt modelId="{43770308-0AE5-4E87-ABAC-605D999F5371}">
      <dgm:prSet phldrT="[Text]"/>
      <dgm:spPr/>
      <dgm:t>
        <a:bodyPr/>
        <a:lstStyle/>
        <a:p>
          <a:pPr rtl="0"/>
          <a:r>
            <a:rPr lang="en-US" dirty="0">
              <a:effectLst>
                <a:outerShdw blurRad="38100" dist="38100" dir="2700000" algn="tl">
                  <a:srgbClr val="000000">
                    <a:alpha val="43137"/>
                  </a:srgbClr>
                </a:outerShdw>
              </a:effectLst>
            </a:rPr>
            <a:t>Other OS reason</a:t>
          </a:r>
          <a:endParaRPr lang="pt-BR" dirty="0">
            <a:effectLst>
              <a:outerShdw blurRad="38100" dist="38100" dir="2700000" algn="tl">
                <a:srgbClr val="000000">
                  <a:alpha val="43137"/>
                </a:srgbClr>
              </a:outerShdw>
            </a:effectLst>
          </a:endParaRPr>
        </a:p>
      </dgm:t>
    </dgm:pt>
    <dgm:pt modelId="{8F8DC84D-8454-4767-B0E8-CB19EE3AD135}" type="parTrans" cxnId="{8AD0BDAC-4259-4CC3-8DA1-6C088E4EE2FA}">
      <dgm:prSet/>
      <dgm:spPr/>
      <dgm:t>
        <a:bodyPr/>
        <a:lstStyle/>
        <a:p>
          <a:endParaRPr lang="pt-BR">
            <a:effectLst>
              <a:outerShdw blurRad="38100" dist="38100" dir="2700000" algn="tl">
                <a:srgbClr val="000000">
                  <a:alpha val="43137"/>
                </a:srgbClr>
              </a:outerShdw>
            </a:effectLst>
          </a:endParaRPr>
        </a:p>
      </dgm:t>
    </dgm:pt>
    <dgm:pt modelId="{AAD4ED7F-C23E-47AE-91B0-1FC2BDA27F35}" type="sibTrans" cxnId="{8AD0BDAC-4259-4CC3-8DA1-6C088E4EE2FA}">
      <dgm:prSet/>
      <dgm:spPr/>
      <dgm:t>
        <a:bodyPr/>
        <a:lstStyle/>
        <a:p>
          <a:endParaRPr lang="pt-BR">
            <a:effectLst>
              <a:outerShdw blurRad="38100" dist="38100" dir="2700000" algn="tl">
                <a:srgbClr val="000000">
                  <a:alpha val="43137"/>
                </a:srgbClr>
              </a:outerShdw>
            </a:effectLst>
          </a:endParaRPr>
        </a:p>
      </dgm:t>
    </dgm:pt>
    <dgm:pt modelId="{F2CB89E6-FB59-4E85-943B-FCFDA68957D6}">
      <dgm:prSet phldrT="[Text]"/>
      <dgm:spPr/>
      <dgm:t>
        <a:bodyPr/>
        <a:lstStyle/>
        <a:p>
          <a:pPr rtl="0"/>
          <a:r>
            <a:rPr lang="en-US" dirty="0">
              <a:effectLst>
                <a:outerShdw blurRad="38100" dist="38100" dir="2700000" algn="tl">
                  <a:srgbClr val="000000">
                    <a:alpha val="43137"/>
                  </a:srgbClr>
                </a:outerShdw>
              </a:effectLst>
            </a:rPr>
            <a:t>Interactive user request</a:t>
          </a:r>
          <a:endParaRPr lang="pt-BR" dirty="0">
            <a:effectLst>
              <a:outerShdw blurRad="38100" dist="38100" dir="2700000" algn="tl">
                <a:srgbClr val="000000">
                  <a:alpha val="43137"/>
                </a:srgbClr>
              </a:outerShdw>
            </a:effectLst>
          </a:endParaRPr>
        </a:p>
      </dgm:t>
    </dgm:pt>
    <dgm:pt modelId="{4BE942F7-CEB2-4B50-BF5A-FEDC2841AC44}" type="parTrans" cxnId="{A42C0D12-BF04-4180-9AD9-F00289250AC1}">
      <dgm:prSet/>
      <dgm:spPr/>
      <dgm:t>
        <a:bodyPr/>
        <a:lstStyle/>
        <a:p>
          <a:endParaRPr lang="pt-BR">
            <a:effectLst>
              <a:outerShdw blurRad="38100" dist="38100" dir="2700000" algn="tl">
                <a:srgbClr val="000000">
                  <a:alpha val="43137"/>
                </a:srgbClr>
              </a:outerShdw>
            </a:effectLst>
          </a:endParaRPr>
        </a:p>
      </dgm:t>
    </dgm:pt>
    <dgm:pt modelId="{B904D483-4384-448E-B76A-D52EA6D6E228}" type="sibTrans" cxnId="{A42C0D12-BF04-4180-9AD9-F00289250AC1}">
      <dgm:prSet/>
      <dgm:spPr/>
      <dgm:t>
        <a:bodyPr/>
        <a:lstStyle/>
        <a:p>
          <a:endParaRPr lang="pt-BR">
            <a:effectLst>
              <a:outerShdw blurRad="38100" dist="38100" dir="2700000" algn="tl">
                <a:srgbClr val="000000">
                  <a:alpha val="43137"/>
                </a:srgbClr>
              </a:outerShdw>
            </a:effectLst>
          </a:endParaRPr>
        </a:p>
      </dgm:t>
    </dgm:pt>
    <dgm:pt modelId="{11B550F4-7914-420F-8EB2-BEAEEAECAC32}">
      <dgm:prSet phldrT="[Text]"/>
      <dgm:spPr/>
      <dgm:t>
        <a:bodyPr/>
        <a:lstStyle/>
        <a:p>
          <a:r>
            <a:rPr lang="en-US" dirty="0">
              <a:effectLst>
                <a:outerShdw blurRad="38100" dist="38100" dir="2700000" algn="tl">
                  <a:srgbClr val="000000">
                    <a:alpha val="43137"/>
                  </a:srgbClr>
                </a:outerShdw>
              </a:effectLst>
            </a:rPr>
            <a:t>Timing</a:t>
          </a:r>
          <a:endParaRPr lang="pt-BR" dirty="0">
            <a:effectLst>
              <a:outerShdw blurRad="38100" dist="38100" dir="2700000" algn="tl">
                <a:srgbClr val="000000">
                  <a:alpha val="43137"/>
                </a:srgbClr>
              </a:outerShdw>
            </a:effectLst>
          </a:endParaRPr>
        </a:p>
      </dgm:t>
    </dgm:pt>
    <dgm:pt modelId="{31F90EC5-15E6-4B41-891E-67AB6694BFB7}" type="parTrans" cxnId="{C2B2C7CF-9C18-4378-9735-6F1D270F5211}">
      <dgm:prSet/>
      <dgm:spPr/>
      <dgm:t>
        <a:bodyPr/>
        <a:lstStyle/>
        <a:p>
          <a:endParaRPr lang="pt-BR">
            <a:effectLst>
              <a:outerShdw blurRad="38100" dist="38100" dir="2700000" algn="tl">
                <a:srgbClr val="000000">
                  <a:alpha val="43137"/>
                </a:srgbClr>
              </a:outerShdw>
            </a:effectLst>
          </a:endParaRPr>
        </a:p>
      </dgm:t>
    </dgm:pt>
    <dgm:pt modelId="{3CA598A5-5C03-4B95-B313-B45DD4221CC9}" type="sibTrans" cxnId="{C2B2C7CF-9C18-4378-9735-6F1D270F5211}">
      <dgm:prSet/>
      <dgm:spPr/>
      <dgm:t>
        <a:bodyPr/>
        <a:lstStyle/>
        <a:p>
          <a:endParaRPr lang="pt-BR">
            <a:effectLst>
              <a:outerShdw blurRad="38100" dist="38100" dir="2700000" algn="tl">
                <a:srgbClr val="000000">
                  <a:alpha val="43137"/>
                </a:srgbClr>
              </a:outerShdw>
            </a:effectLst>
          </a:endParaRPr>
        </a:p>
      </dgm:t>
    </dgm:pt>
    <dgm:pt modelId="{DF1FC489-35F1-421A-9326-6B314051F3FD}">
      <dgm:prSet phldrT="[Text]"/>
      <dgm:spPr/>
      <dgm:t>
        <a:bodyPr/>
        <a:lstStyle/>
        <a:p>
          <a:pPr rtl="0"/>
          <a:r>
            <a:rPr lang="en-US">
              <a:effectLst>
                <a:outerShdw blurRad="38100" dist="38100" dir="2700000" algn="tl">
                  <a:srgbClr val="000000">
                    <a:alpha val="43137"/>
                  </a:srgbClr>
                </a:outerShdw>
              </a:effectLst>
            </a:rPr>
            <a:t>Parent process request</a:t>
          </a:r>
          <a:endParaRPr lang="pt-BR" dirty="0">
            <a:effectLst>
              <a:outerShdw blurRad="38100" dist="38100" dir="2700000" algn="tl">
                <a:srgbClr val="000000">
                  <a:alpha val="43137"/>
                </a:srgbClr>
              </a:outerShdw>
            </a:effectLst>
          </a:endParaRPr>
        </a:p>
      </dgm:t>
    </dgm:pt>
    <dgm:pt modelId="{F9410EC8-53F6-4499-9F45-418225435AA3}" type="parTrans" cxnId="{4EE299D0-5853-406B-A6AF-2F9D4E3EAC65}">
      <dgm:prSet/>
      <dgm:spPr/>
      <dgm:t>
        <a:bodyPr/>
        <a:lstStyle/>
        <a:p>
          <a:endParaRPr lang="en-US"/>
        </a:p>
      </dgm:t>
    </dgm:pt>
    <dgm:pt modelId="{F39CABA2-1A74-42A6-BAAD-C18F9716AF57}" type="sibTrans" cxnId="{4EE299D0-5853-406B-A6AF-2F9D4E3EAC65}">
      <dgm:prSet/>
      <dgm:spPr/>
      <dgm:t>
        <a:bodyPr/>
        <a:lstStyle/>
        <a:p>
          <a:endParaRPr lang="en-US"/>
        </a:p>
      </dgm:t>
    </dgm:pt>
    <dgm:pt modelId="{7DA1EDC0-83E2-4E64-ABF6-AF4F34909245}" type="pres">
      <dgm:prSet presAssocID="{95B1BB62-A9DB-46ED-8D20-CC96E59DE8C4}" presName="diagram" presStyleCnt="0">
        <dgm:presLayoutVars>
          <dgm:dir/>
          <dgm:resizeHandles val="exact"/>
        </dgm:presLayoutVars>
      </dgm:prSet>
      <dgm:spPr/>
    </dgm:pt>
    <dgm:pt modelId="{A8805772-DBD7-4985-AF99-ED8459D06911}" type="pres">
      <dgm:prSet presAssocID="{92381ADC-161D-4327-9C69-51A656FAB682}" presName="node" presStyleLbl="node1" presStyleIdx="0" presStyleCnt="5">
        <dgm:presLayoutVars>
          <dgm:bulletEnabled val="1"/>
        </dgm:presLayoutVars>
      </dgm:prSet>
      <dgm:spPr>
        <a:prstGeom prst="rect">
          <a:avLst/>
        </a:prstGeom>
      </dgm:spPr>
    </dgm:pt>
    <dgm:pt modelId="{61375C5E-DFCD-4C1F-8746-4A33CC572759}" type="pres">
      <dgm:prSet presAssocID="{C41EF38C-9215-4422-AD6C-7AB21FBA48E4}" presName="sibTrans" presStyleCnt="0"/>
      <dgm:spPr/>
    </dgm:pt>
    <dgm:pt modelId="{FA1B7C7F-FB0D-44FF-8FE6-983ADCFA3E2E}" type="pres">
      <dgm:prSet presAssocID="{43770308-0AE5-4E87-ABAC-605D999F5371}" presName="node" presStyleLbl="node1" presStyleIdx="1" presStyleCnt="5">
        <dgm:presLayoutVars>
          <dgm:bulletEnabled val="1"/>
        </dgm:presLayoutVars>
      </dgm:prSet>
      <dgm:spPr>
        <a:prstGeom prst="rect">
          <a:avLst/>
        </a:prstGeom>
      </dgm:spPr>
    </dgm:pt>
    <dgm:pt modelId="{4978A00D-6E9A-466F-8713-F01A49677E40}" type="pres">
      <dgm:prSet presAssocID="{AAD4ED7F-C23E-47AE-91B0-1FC2BDA27F35}" presName="sibTrans" presStyleCnt="0"/>
      <dgm:spPr/>
    </dgm:pt>
    <dgm:pt modelId="{CDE34120-899E-4481-B74E-A69C5FEF10EB}" type="pres">
      <dgm:prSet presAssocID="{F2CB89E6-FB59-4E85-943B-FCFDA68957D6}" presName="node" presStyleLbl="node1" presStyleIdx="2" presStyleCnt="5">
        <dgm:presLayoutVars>
          <dgm:bulletEnabled val="1"/>
        </dgm:presLayoutVars>
      </dgm:prSet>
      <dgm:spPr>
        <a:prstGeom prst="rect">
          <a:avLst/>
        </a:prstGeom>
      </dgm:spPr>
    </dgm:pt>
    <dgm:pt modelId="{8187AE35-3345-4A7A-B8FA-51514B2CE9E9}" type="pres">
      <dgm:prSet presAssocID="{B904D483-4384-448E-B76A-D52EA6D6E228}" presName="sibTrans" presStyleCnt="0"/>
      <dgm:spPr/>
    </dgm:pt>
    <dgm:pt modelId="{0BBA9EE9-6FF5-48F1-B970-BA28FB4381E8}" type="pres">
      <dgm:prSet presAssocID="{DF1FC489-35F1-421A-9326-6B314051F3FD}" presName="node" presStyleLbl="node1" presStyleIdx="3" presStyleCnt="5">
        <dgm:presLayoutVars>
          <dgm:bulletEnabled val="1"/>
        </dgm:presLayoutVars>
      </dgm:prSet>
      <dgm:spPr>
        <a:prstGeom prst="rect">
          <a:avLst/>
        </a:prstGeom>
      </dgm:spPr>
    </dgm:pt>
    <dgm:pt modelId="{BEB03096-0FC5-4A30-9676-D8BFC52C4497}" type="pres">
      <dgm:prSet presAssocID="{F39CABA2-1A74-42A6-BAAD-C18F9716AF57}" presName="sibTrans" presStyleCnt="0"/>
      <dgm:spPr/>
    </dgm:pt>
    <dgm:pt modelId="{15AD7E65-82B1-4872-A7AC-1BAA49F8F739}" type="pres">
      <dgm:prSet presAssocID="{11B550F4-7914-420F-8EB2-BEAEEAECAC32}" presName="node" presStyleLbl="node1" presStyleIdx="4" presStyleCnt="5">
        <dgm:presLayoutVars>
          <dgm:bulletEnabled val="1"/>
        </dgm:presLayoutVars>
      </dgm:prSet>
      <dgm:spPr>
        <a:prstGeom prst="rect">
          <a:avLst/>
        </a:prstGeom>
      </dgm:spPr>
    </dgm:pt>
  </dgm:ptLst>
  <dgm:cxnLst>
    <dgm:cxn modelId="{A42C0D12-BF04-4180-9AD9-F00289250AC1}" srcId="{95B1BB62-A9DB-46ED-8D20-CC96E59DE8C4}" destId="{F2CB89E6-FB59-4E85-943B-FCFDA68957D6}" srcOrd="2" destOrd="0" parTransId="{4BE942F7-CEB2-4B50-BF5A-FEDC2841AC44}" sibTransId="{B904D483-4384-448E-B76A-D52EA6D6E228}"/>
    <dgm:cxn modelId="{17EA8215-FA28-4EF4-A5AB-277BE7AAD420}" srcId="{95B1BB62-A9DB-46ED-8D20-CC96E59DE8C4}" destId="{92381ADC-161D-4327-9C69-51A656FAB682}" srcOrd="0" destOrd="0" parTransId="{24B66E87-3386-467F-B65F-2CE1154283E8}" sibTransId="{C41EF38C-9215-4422-AD6C-7AB21FBA48E4}"/>
    <dgm:cxn modelId="{7C625736-655B-394E-9B83-3EC5AF2ABE3A}" type="presOf" srcId="{DF1FC489-35F1-421A-9326-6B314051F3FD}" destId="{0BBA9EE9-6FF5-48F1-B970-BA28FB4381E8}" srcOrd="0" destOrd="0" presId="urn:microsoft.com/office/officeart/2005/8/layout/default#1"/>
    <dgm:cxn modelId="{676DA97F-74E1-E343-8775-6DB223ED7C4A}" type="presOf" srcId="{95B1BB62-A9DB-46ED-8D20-CC96E59DE8C4}" destId="{7DA1EDC0-83E2-4E64-ABF6-AF4F34909245}" srcOrd="0" destOrd="0" presId="urn:microsoft.com/office/officeart/2005/8/layout/default#1"/>
    <dgm:cxn modelId="{D282E188-3C82-0743-AA9C-479ADC68A108}" type="presOf" srcId="{11B550F4-7914-420F-8EB2-BEAEEAECAC32}" destId="{15AD7E65-82B1-4872-A7AC-1BAA49F8F739}" srcOrd="0" destOrd="0" presId="urn:microsoft.com/office/officeart/2005/8/layout/default#1"/>
    <dgm:cxn modelId="{8AD0BDAC-4259-4CC3-8DA1-6C088E4EE2FA}" srcId="{95B1BB62-A9DB-46ED-8D20-CC96E59DE8C4}" destId="{43770308-0AE5-4E87-ABAC-605D999F5371}" srcOrd="1" destOrd="0" parTransId="{8F8DC84D-8454-4767-B0E8-CB19EE3AD135}" sibTransId="{AAD4ED7F-C23E-47AE-91B0-1FC2BDA27F35}"/>
    <dgm:cxn modelId="{E77CBBBA-6276-A047-ADC5-70C85B7DAFA6}" type="presOf" srcId="{43770308-0AE5-4E87-ABAC-605D999F5371}" destId="{FA1B7C7F-FB0D-44FF-8FE6-983ADCFA3E2E}" srcOrd="0" destOrd="0" presId="urn:microsoft.com/office/officeart/2005/8/layout/default#1"/>
    <dgm:cxn modelId="{C2B2C7CF-9C18-4378-9735-6F1D270F5211}" srcId="{95B1BB62-A9DB-46ED-8D20-CC96E59DE8C4}" destId="{11B550F4-7914-420F-8EB2-BEAEEAECAC32}" srcOrd="4" destOrd="0" parTransId="{31F90EC5-15E6-4B41-891E-67AB6694BFB7}" sibTransId="{3CA598A5-5C03-4B95-B313-B45DD4221CC9}"/>
    <dgm:cxn modelId="{4EE299D0-5853-406B-A6AF-2F9D4E3EAC65}" srcId="{95B1BB62-A9DB-46ED-8D20-CC96E59DE8C4}" destId="{DF1FC489-35F1-421A-9326-6B314051F3FD}" srcOrd="3" destOrd="0" parTransId="{F9410EC8-53F6-4499-9F45-418225435AA3}" sibTransId="{F39CABA2-1A74-42A6-BAAD-C18F9716AF57}"/>
    <dgm:cxn modelId="{6A81FBE8-D297-5A47-92CF-86F2026D4DFB}" type="presOf" srcId="{F2CB89E6-FB59-4E85-943B-FCFDA68957D6}" destId="{CDE34120-899E-4481-B74E-A69C5FEF10EB}" srcOrd="0" destOrd="0" presId="urn:microsoft.com/office/officeart/2005/8/layout/default#1"/>
    <dgm:cxn modelId="{E87BA0F8-2749-0642-92D3-5E9E393BD450}" type="presOf" srcId="{92381ADC-161D-4327-9C69-51A656FAB682}" destId="{A8805772-DBD7-4985-AF99-ED8459D06911}" srcOrd="0" destOrd="0" presId="urn:microsoft.com/office/officeart/2005/8/layout/default#1"/>
    <dgm:cxn modelId="{5F2BAB09-339F-2840-88FD-48BE16E06955}" type="presParOf" srcId="{7DA1EDC0-83E2-4E64-ABF6-AF4F34909245}" destId="{A8805772-DBD7-4985-AF99-ED8459D06911}" srcOrd="0" destOrd="0" presId="urn:microsoft.com/office/officeart/2005/8/layout/default#1"/>
    <dgm:cxn modelId="{6168D602-53A8-6D4A-8CD7-27F727E17E3B}" type="presParOf" srcId="{7DA1EDC0-83E2-4E64-ABF6-AF4F34909245}" destId="{61375C5E-DFCD-4C1F-8746-4A33CC572759}" srcOrd="1" destOrd="0" presId="urn:microsoft.com/office/officeart/2005/8/layout/default#1"/>
    <dgm:cxn modelId="{E7B10B02-9C51-E04D-8592-5522569B1FFB}" type="presParOf" srcId="{7DA1EDC0-83E2-4E64-ABF6-AF4F34909245}" destId="{FA1B7C7F-FB0D-44FF-8FE6-983ADCFA3E2E}" srcOrd="2" destOrd="0" presId="urn:microsoft.com/office/officeart/2005/8/layout/default#1"/>
    <dgm:cxn modelId="{001BE23B-3708-7F4C-A427-5F7941A5175B}" type="presParOf" srcId="{7DA1EDC0-83E2-4E64-ABF6-AF4F34909245}" destId="{4978A00D-6E9A-466F-8713-F01A49677E40}" srcOrd="3" destOrd="0" presId="urn:microsoft.com/office/officeart/2005/8/layout/default#1"/>
    <dgm:cxn modelId="{AE5D4BC8-55E6-C344-871B-2C6039F31B98}" type="presParOf" srcId="{7DA1EDC0-83E2-4E64-ABF6-AF4F34909245}" destId="{CDE34120-899E-4481-B74E-A69C5FEF10EB}" srcOrd="4" destOrd="0" presId="urn:microsoft.com/office/officeart/2005/8/layout/default#1"/>
    <dgm:cxn modelId="{ECF271B2-72A6-2248-B35A-A65B98D9E6D8}" type="presParOf" srcId="{7DA1EDC0-83E2-4E64-ABF6-AF4F34909245}" destId="{8187AE35-3345-4A7A-B8FA-51514B2CE9E9}" srcOrd="5" destOrd="0" presId="urn:microsoft.com/office/officeart/2005/8/layout/default#1"/>
    <dgm:cxn modelId="{9ABA63C7-F260-6846-BF4A-700049C74508}" type="presParOf" srcId="{7DA1EDC0-83E2-4E64-ABF6-AF4F34909245}" destId="{0BBA9EE9-6FF5-48F1-B970-BA28FB4381E8}" srcOrd="6" destOrd="0" presId="urn:microsoft.com/office/officeart/2005/8/layout/default#1"/>
    <dgm:cxn modelId="{952875A9-1504-B34B-9DB0-5D7B88137AA6}" type="presParOf" srcId="{7DA1EDC0-83E2-4E64-ABF6-AF4F34909245}" destId="{BEB03096-0FC5-4A30-9676-D8BFC52C4497}" srcOrd="7" destOrd="0" presId="urn:microsoft.com/office/officeart/2005/8/layout/default#1"/>
    <dgm:cxn modelId="{019FE807-CE73-0648-BA27-A3AF420D802C}" type="presParOf" srcId="{7DA1EDC0-83E2-4E64-ABF6-AF4F34909245}" destId="{15AD7E65-82B1-4872-A7AC-1BAA49F8F739}"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B1BB62-A9DB-46ED-8D20-CC96E59DE8C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pt-BR"/>
        </a:p>
      </dgm:t>
    </dgm:pt>
    <dgm:pt modelId="{92381ADC-161D-4327-9C69-51A656FAB682}">
      <dgm:prSet phldrT="[Text]"/>
      <dgm:spPr/>
      <dgm:t>
        <a:bodyPr/>
        <a:lstStyle/>
        <a:p>
          <a:r>
            <a:rPr lang="en-US" dirty="0">
              <a:effectLst>
                <a:outerShdw blurRad="38100" dist="38100" dir="2700000" algn="tl">
                  <a:srgbClr val="000000">
                    <a:alpha val="43137"/>
                  </a:srgbClr>
                </a:outerShdw>
              </a:effectLst>
            </a:rPr>
            <a:t>Swapping</a:t>
          </a:r>
          <a:endParaRPr lang="pt-BR" dirty="0">
            <a:effectLst>
              <a:outerShdw blurRad="38100" dist="38100" dir="2700000" algn="tl">
                <a:srgbClr val="000000">
                  <a:alpha val="43137"/>
                </a:srgbClr>
              </a:outerShdw>
            </a:effectLst>
          </a:endParaRPr>
        </a:p>
      </dgm:t>
    </dgm:pt>
    <dgm:pt modelId="{24B66E87-3386-467F-B65F-2CE1154283E8}" type="parTrans" cxnId="{17EA8215-FA28-4EF4-A5AB-277BE7AAD420}">
      <dgm:prSet/>
      <dgm:spPr/>
      <dgm:t>
        <a:bodyPr/>
        <a:lstStyle/>
        <a:p>
          <a:endParaRPr lang="pt-BR">
            <a:effectLst>
              <a:outerShdw blurRad="38100" dist="38100" dir="2700000" algn="tl">
                <a:srgbClr val="000000">
                  <a:alpha val="43137"/>
                </a:srgbClr>
              </a:outerShdw>
            </a:effectLst>
          </a:endParaRPr>
        </a:p>
      </dgm:t>
    </dgm:pt>
    <dgm:pt modelId="{C41EF38C-9215-4422-AD6C-7AB21FBA48E4}" type="sibTrans" cxnId="{17EA8215-FA28-4EF4-A5AB-277BE7AAD420}">
      <dgm:prSet/>
      <dgm:spPr/>
      <dgm:t>
        <a:bodyPr/>
        <a:lstStyle/>
        <a:p>
          <a:endParaRPr lang="pt-BR">
            <a:effectLst>
              <a:outerShdw blurRad="38100" dist="38100" dir="2700000" algn="tl">
                <a:srgbClr val="000000">
                  <a:alpha val="43137"/>
                </a:srgbClr>
              </a:outerShdw>
            </a:effectLst>
          </a:endParaRPr>
        </a:p>
      </dgm:t>
    </dgm:pt>
    <dgm:pt modelId="{43770308-0AE5-4E87-ABAC-605D999F5371}">
      <dgm:prSet phldrT="[Text]"/>
      <dgm:spPr/>
      <dgm:t>
        <a:bodyPr/>
        <a:lstStyle/>
        <a:p>
          <a:pPr rtl="0"/>
          <a:r>
            <a:rPr lang="en-US" dirty="0">
              <a:effectLst>
                <a:outerShdw blurRad="38100" dist="38100" dir="2700000" algn="tl">
                  <a:srgbClr val="000000">
                    <a:alpha val="43137"/>
                  </a:srgbClr>
                </a:outerShdw>
              </a:effectLst>
            </a:rPr>
            <a:t>Other OS reason</a:t>
          </a:r>
          <a:endParaRPr lang="pt-BR" dirty="0">
            <a:effectLst>
              <a:outerShdw blurRad="38100" dist="38100" dir="2700000" algn="tl">
                <a:srgbClr val="000000">
                  <a:alpha val="43137"/>
                </a:srgbClr>
              </a:outerShdw>
            </a:effectLst>
          </a:endParaRPr>
        </a:p>
      </dgm:t>
    </dgm:pt>
    <dgm:pt modelId="{8F8DC84D-8454-4767-B0E8-CB19EE3AD135}" type="parTrans" cxnId="{8AD0BDAC-4259-4CC3-8DA1-6C088E4EE2FA}">
      <dgm:prSet/>
      <dgm:spPr/>
      <dgm:t>
        <a:bodyPr/>
        <a:lstStyle/>
        <a:p>
          <a:endParaRPr lang="pt-BR">
            <a:effectLst>
              <a:outerShdw blurRad="38100" dist="38100" dir="2700000" algn="tl">
                <a:srgbClr val="000000">
                  <a:alpha val="43137"/>
                </a:srgbClr>
              </a:outerShdw>
            </a:effectLst>
          </a:endParaRPr>
        </a:p>
      </dgm:t>
    </dgm:pt>
    <dgm:pt modelId="{AAD4ED7F-C23E-47AE-91B0-1FC2BDA27F35}" type="sibTrans" cxnId="{8AD0BDAC-4259-4CC3-8DA1-6C088E4EE2FA}">
      <dgm:prSet/>
      <dgm:spPr/>
      <dgm:t>
        <a:bodyPr/>
        <a:lstStyle/>
        <a:p>
          <a:endParaRPr lang="pt-BR">
            <a:effectLst>
              <a:outerShdw blurRad="38100" dist="38100" dir="2700000" algn="tl">
                <a:srgbClr val="000000">
                  <a:alpha val="43137"/>
                </a:srgbClr>
              </a:outerShdw>
            </a:effectLst>
          </a:endParaRPr>
        </a:p>
      </dgm:t>
    </dgm:pt>
    <dgm:pt modelId="{F2CB89E6-FB59-4E85-943B-FCFDA68957D6}">
      <dgm:prSet phldrT="[Text]"/>
      <dgm:spPr/>
      <dgm:t>
        <a:bodyPr/>
        <a:lstStyle/>
        <a:p>
          <a:pPr rtl="0"/>
          <a:r>
            <a:rPr lang="en-US" dirty="0">
              <a:effectLst>
                <a:outerShdw blurRad="38100" dist="38100" dir="2700000" algn="tl">
                  <a:srgbClr val="000000">
                    <a:alpha val="43137"/>
                  </a:srgbClr>
                </a:outerShdw>
              </a:effectLst>
            </a:rPr>
            <a:t>Interactive user request</a:t>
          </a:r>
          <a:endParaRPr lang="pt-BR" dirty="0">
            <a:effectLst>
              <a:outerShdw blurRad="38100" dist="38100" dir="2700000" algn="tl">
                <a:srgbClr val="000000">
                  <a:alpha val="43137"/>
                </a:srgbClr>
              </a:outerShdw>
            </a:effectLst>
          </a:endParaRPr>
        </a:p>
      </dgm:t>
    </dgm:pt>
    <dgm:pt modelId="{4BE942F7-CEB2-4B50-BF5A-FEDC2841AC44}" type="parTrans" cxnId="{A42C0D12-BF04-4180-9AD9-F00289250AC1}">
      <dgm:prSet/>
      <dgm:spPr/>
      <dgm:t>
        <a:bodyPr/>
        <a:lstStyle/>
        <a:p>
          <a:endParaRPr lang="pt-BR">
            <a:effectLst>
              <a:outerShdw blurRad="38100" dist="38100" dir="2700000" algn="tl">
                <a:srgbClr val="000000">
                  <a:alpha val="43137"/>
                </a:srgbClr>
              </a:outerShdw>
            </a:effectLst>
          </a:endParaRPr>
        </a:p>
      </dgm:t>
    </dgm:pt>
    <dgm:pt modelId="{B904D483-4384-448E-B76A-D52EA6D6E228}" type="sibTrans" cxnId="{A42C0D12-BF04-4180-9AD9-F00289250AC1}">
      <dgm:prSet/>
      <dgm:spPr/>
      <dgm:t>
        <a:bodyPr/>
        <a:lstStyle/>
        <a:p>
          <a:endParaRPr lang="pt-BR">
            <a:effectLst>
              <a:outerShdw blurRad="38100" dist="38100" dir="2700000" algn="tl">
                <a:srgbClr val="000000">
                  <a:alpha val="43137"/>
                </a:srgbClr>
              </a:outerShdw>
            </a:effectLst>
          </a:endParaRPr>
        </a:p>
      </dgm:t>
    </dgm:pt>
    <dgm:pt modelId="{11B550F4-7914-420F-8EB2-BEAEEAECAC32}">
      <dgm:prSet phldrT="[Text]"/>
      <dgm:spPr/>
      <dgm:t>
        <a:bodyPr/>
        <a:lstStyle/>
        <a:p>
          <a:r>
            <a:rPr lang="en-US" dirty="0">
              <a:effectLst>
                <a:outerShdw blurRad="38100" dist="38100" dir="2700000" algn="tl">
                  <a:srgbClr val="000000">
                    <a:alpha val="43137"/>
                  </a:srgbClr>
                </a:outerShdw>
              </a:effectLst>
            </a:rPr>
            <a:t>Timing</a:t>
          </a:r>
          <a:endParaRPr lang="pt-BR" dirty="0">
            <a:effectLst>
              <a:outerShdw blurRad="38100" dist="38100" dir="2700000" algn="tl">
                <a:srgbClr val="000000">
                  <a:alpha val="43137"/>
                </a:srgbClr>
              </a:outerShdw>
            </a:effectLst>
          </a:endParaRPr>
        </a:p>
      </dgm:t>
    </dgm:pt>
    <dgm:pt modelId="{31F90EC5-15E6-4B41-891E-67AB6694BFB7}" type="parTrans" cxnId="{C2B2C7CF-9C18-4378-9735-6F1D270F5211}">
      <dgm:prSet/>
      <dgm:spPr/>
      <dgm:t>
        <a:bodyPr/>
        <a:lstStyle/>
        <a:p>
          <a:endParaRPr lang="pt-BR">
            <a:effectLst>
              <a:outerShdw blurRad="38100" dist="38100" dir="2700000" algn="tl">
                <a:srgbClr val="000000">
                  <a:alpha val="43137"/>
                </a:srgbClr>
              </a:outerShdw>
            </a:effectLst>
          </a:endParaRPr>
        </a:p>
      </dgm:t>
    </dgm:pt>
    <dgm:pt modelId="{3CA598A5-5C03-4B95-B313-B45DD4221CC9}" type="sibTrans" cxnId="{C2B2C7CF-9C18-4378-9735-6F1D270F5211}">
      <dgm:prSet/>
      <dgm:spPr/>
      <dgm:t>
        <a:bodyPr/>
        <a:lstStyle/>
        <a:p>
          <a:endParaRPr lang="pt-BR">
            <a:effectLst>
              <a:outerShdw blurRad="38100" dist="38100" dir="2700000" algn="tl">
                <a:srgbClr val="000000">
                  <a:alpha val="43137"/>
                </a:srgbClr>
              </a:outerShdw>
            </a:effectLst>
          </a:endParaRPr>
        </a:p>
      </dgm:t>
    </dgm:pt>
    <dgm:pt modelId="{DF1FC489-35F1-421A-9326-6B314051F3FD}">
      <dgm:prSet phldrT="[Text]"/>
      <dgm:spPr/>
      <dgm:t>
        <a:bodyPr/>
        <a:lstStyle/>
        <a:p>
          <a:pPr rtl="0"/>
          <a:r>
            <a:rPr lang="en-US" dirty="0">
              <a:effectLst>
                <a:outerShdw blurRad="38100" dist="38100" dir="2700000" algn="tl">
                  <a:srgbClr val="000000">
                    <a:alpha val="43137"/>
                  </a:srgbClr>
                </a:outerShdw>
              </a:effectLst>
            </a:rPr>
            <a:t>Parent process request</a:t>
          </a:r>
          <a:endParaRPr lang="pt-BR" dirty="0">
            <a:effectLst>
              <a:outerShdw blurRad="38100" dist="38100" dir="2700000" algn="tl">
                <a:srgbClr val="000000">
                  <a:alpha val="43137"/>
                </a:srgbClr>
              </a:outerShdw>
            </a:effectLst>
          </a:endParaRPr>
        </a:p>
      </dgm:t>
    </dgm:pt>
    <dgm:pt modelId="{F9410EC8-53F6-4499-9F45-418225435AA3}" type="parTrans" cxnId="{4EE299D0-5853-406B-A6AF-2F9D4E3EAC65}">
      <dgm:prSet/>
      <dgm:spPr/>
      <dgm:t>
        <a:bodyPr/>
        <a:lstStyle/>
        <a:p>
          <a:endParaRPr lang="en-US"/>
        </a:p>
      </dgm:t>
    </dgm:pt>
    <dgm:pt modelId="{F39CABA2-1A74-42A6-BAAD-C18F9716AF57}" type="sibTrans" cxnId="{4EE299D0-5853-406B-A6AF-2F9D4E3EAC65}">
      <dgm:prSet/>
      <dgm:spPr/>
      <dgm:t>
        <a:bodyPr/>
        <a:lstStyle/>
        <a:p>
          <a:endParaRPr lang="en-US"/>
        </a:p>
      </dgm:t>
    </dgm:pt>
    <dgm:pt modelId="{7DA1EDC0-83E2-4E64-ABF6-AF4F34909245}" type="pres">
      <dgm:prSet presAssocID="{95B1BB62-A9DB-46ED-8D20-CC96E59DE8C4}" presName="diagram" presStyleCnt="0">
        <dgm:presLayoutVars>
          <dgm:dir/>
          <dgm:resizeHandles val="exact"/>
        </dgm:presLayoutVars>
      </dgm:prSet>
      <dgm:spPr/>
    </dgm:pt>
    <dgm:pt modelId="{A8805772-DBD7-4985-AF99-ED8459D06911}" type="pres">
      <dgm:prSet presAssocID="{92381ADC-161D-4327-9C69-51A656FAB682}" presName="node" presStyleLbl="node1" presStyleIdx="0" presStyleCnt="5">
        <dgm:presLayoutVars>
          <dgm:bulletEnabled val="1"/>
        </dgm:presLayoutVars>
      </dgm:prSet>
      <dgm:spPr>
        <a:prstGeom prst="rect">
          <a:avLst/>
        </a:prstGeom>
      </dgm:spPr>
    </dgm:pt>
    <dgm:pt modelId="{61375C5E-DFCD-4C1F-8746-4A33CC572759}" type="pres">
      <dgm:prSet presAssocID="{C41EF38C-9215-4422-AD6C-7AB21FBA48E4}" presName="sibTrans" presStyleCnt="0"/>
      <dgm:spPr/>
    </dgm:pt>
    <dgm:pt modelId="{FA1B7C7F-FB0D-44FF-8FE6-983ADCFA3E2E}" type="pres">
      <dgm:prSet presAssocID="{43770308-0AE5-4E87-ABAC-605D999F5371}" presName="node" presStyleLbl="node1" presStyleIdx="1" presStyleCnt="5">
        <dgm:presLayoutVars>
          <dgm:bulletEnabled val="1"/>
        </dgm:presLayoutVars>
      </dgm:prSet>
      <dgm:spPr>
        <a:prstGeom prst="rect">
          <a:avLst/>
        </a:prstGeom>
      </dgm:spPr>
    </dgm:pt>
    <dgm:pt modelId="{4978A00D-6E9A-466F-8713-F01A49677E40}" type="pres">
      <dgm:prSet presAssocID="{AAD4ED7F-C23E-47AE-91B0-1FC2BDA27F35}" presName="sibTrans" presStyleCnt="0"/>
      <dgm:spPr/>
    </dgm:pt>
    <dgm:pt modelId="{CDE34120-899E-4481-B74E-A69C5FEF10EB}" type="pres">
      <dgm:prSet presAssocID="{F2CB89E6-FB59-4E85-943B-FCFDA68957D6}" presName="node" presStyleLbl="node1" presStyleIdx="2" presStyleCnt="5">
        <dgm:presLayoutVars>
          <dgm:bulletEnabled val="1"/>
        </dgm:presLayoutVars>
      </dgm:prSet>
      <dgm:spPr>
        <a:prstGeom prst="rect">
          <a:avLst/>
        </a:prstGeom>
      </dgm:spPr>
    </dgm:pt>
    <dgm:pt modelId="{8187AE35-3345-4A7A-B8FA-51514B2CE9E9}" type="pres">
      <dgm:prSet presAssocID="{B904D483-4384-448E-B76A-D52EA6D6E228}" presName="sibTrans" presStyleCnt="0"/>
      <dgm:spPr/>
    </dgm:pt>
    <dgm:pt modelId="{0BBA9EE9-6FF5-48F1-B970-BA28FB4381E8}" type="pres">
      <dgm:prSet presAssocID="{DF1FC489-35F1-421A-9326-6B314051F3FD}" presName="node" presStyleLbl="node1" presStyleIdx="3" presStyleCnt="5">
        <dgm:presLayoutVars>
          <dgm:bulletEnabled val="1"/>
        </dgm:presLayoutVars>
      </dgm:prSet>
      <dgm:spPr>
        <a:prstGeom prst="rect">
          <a:avLst/>
        </a:prstGeom>
      </dgm:spPr>
    </dgm:pt>
    <dgm:pt modelId="{BEB03096-0FC5-4A30-9676-D8BFC52C4497}" type="pres">
      <dgm:prSet presAssocID="{F39CABA2-1A74-42A6-BAAD-C18F9716AF57}" presName="sibTrans" presStyleCnt="0"/>
      <dgm:spPr/>
    </dgm:pt>
    <dgm:pt modelId="{15AD7E65-82B1-4872-A7AC-1BAA49F8F739}" type="pres">
      <dgm:prSet presAssocID="{11B550F4-7914-420F-8EB2-BEAEEAECAC32}" presName="node" presStyleLbl="node1" presStyleIdx="4" presStyleCnt="5">
        <dgm:presLayoutVars>
          <dgm:bulletEnabled val="1"/>
        </dgm:presLayoutVars>
      </dgm:prSet>
      <dgm:spPr>
        <a:prstGeom prst="rect">
          <a:avLst/>
        </a:prstGeom>
      </dgm:spPr>
    </dgm:pt>
  </dgm:ptLst>
  <dgm:cxnLst>
    <dgm:cxn modelId="{A42C0D12-BF04-4180-9AD9-F00289250AC1}" srcId="{95B1BB62-A9DB-46ED-8D20-CC96E59DE8C4}" destId="{F2CB89E6-FB59-4E85-943B-FCFDA68957D6}" srcOrd="2" destOrd="0" parTransId="{4BE942F7-CEB2-4B50-BF5A-FEDC2841AC44}" sibTransId="{B904D483-4384-448E-B76A-D52EA6D6E228}"/>
    <dgm:cxn modelId="{17EA8215-FA28-4EF4-A5AB-277BE7AAD420}" srcId="{95B1BB62-A9DB-46ED-8D20-CC96E59DE8C4}" destId="{92381ADC-161D-4327-9C69-51A656FAB682}" srcOrd="0" destOrd="0" parTransId="{24B66E87-3386-467F-B65F-2CE1154283E8}" sibTransId="{C41EF38C-9215-4422-AD6C-7AB21FBA48E4}"/>
    <dgm:cxn modelId="{5C1BC033-FB9D-467C-9450-5A63793435A8}" type="presOf" srcId="{F2CB89E6-FB59-4E85-943B-FCFDA68957D6}" destId="{CDE34120-899E-4481-B74E-A69C5FEF10EB}" srcOrd="0" destOrd="0" presId="urn:microsoft.com/office/officeart/2005/8/layout/default#1"/>
    <dgm:cxn modelId="{18F20B4E-F6EA-48BC-A095-6D5582816A83}" type="presOf" srcId="{DF1FC489-35F1-421A-9326-6B314051F3FD}" destId="{0BBA9EE9-6FF5-48F1-B970-BA28FB4381E8}" srcOrd="0" destOrd="0" presId="urn:microsoft.com/office/officeart/2005/8/layout/default#1"/>
    <dgm:cxn modelId="{459BD363-782E-432B-A2AB-B7FF2741A544}" type="presOf" srcId="{92381ADC-161D-4327-9C69-51A656FAB682}" destId="{A8805772-DBD7-4985-AF99-ED8459D06911}" srcOrd="0" destOrd="0" presId="urn:microsoft.com/office/officeart/2005/8/layout/default#1"/>
    <dgm:cxn modelId="{8AD0BDAC-4259-4CC3-8DA1-6C088E4EE2FA}" srcId="{95B1BB62-A9DB-46ED-8D20-CC96E59DE8C4}" destId="{43770308-0AE5-4E87-ABAC-605D999F5371}" srcOrd="1" destOrd="0" parTransId="{8F8DC84D-8454-4767-B0E8-CB19EE3AD135}" sibTransId="{AAD4ED7F-C23E-47AE-91B0-1FC2BDA27F35}"/>
    <dgm:cxn modelId="{962080C5-4007-42B0-A965-89D04C729111}" type="presOf" srcId="{95B1BB62-A9DB-46ED-8D20-CC96E59DE8C4}" destId="{7DA1EDC0-83E2-4E64-ABF6-AF4F34909245}" srcOrd="0" destOrd="0" presId="urn:microsoft.com/office/officeart/2005/8/layout/default#1"/>
    <dgm:cxn modelId="{74A67ECB-C268-4383-BF2D-123BB5DD083F}" type="presOf" srcId="{11B550F4-7914-420F-8EB2-BEAEEAECAC32}" destId="{15AD7E65-82B1-4872-A7AC-1BAA49F8F739}" srcOrd="0" destOrd="0" presId="urn:microsoft.com/office/officeart/2005/8/layout/default#1"/>
    <dgm:cxn modelId="{C2B2C7CF-9C18-4378-9735-6F1D270F5211}" srcId="{95B1BB62-A9DB-46ED-8D20-CC96E59DE8C4}" destId="{11B550F4-7914-420F-8EB2-BEAEEAECAC32}" srcOrd="4" destOrd="0" parTransId="{31F90EC5-15E6-4B41-891E-67AB6694BFB7}" sibTransId="{3CA598A5-5C03-4B95-B313-B45DD4221CC9}"/>
    <dgm:cxn modelId="{4EE299D0-5853-406B-A6AF-2F9D4E3EAC65}" srcId="{95B1BB62-A9DB-46ED-8D20-CC96E59DE8C4}" destId="{DF1FC489-35F1-421A-9326-6B314051F3FD}" srcOrd="3" destOrd="0" parTransId="{F9410EC8-53F6-4499-9F45-418225435AA3}" sibTransId="{F39CABA2-1A74-42A6-BAAD-C18F9716AF57}"/>
    <dgm:cxn modelId="{D750E4E9-7A1B-489D-99F8-B7CF803598BE}" type="presOf" srcId="{43770308-0AE5-4E87-ABAC-605D999F5371}" destId="{FA1B7C7F-FB0D-44FF-8FE6-983ADCFA3E2E}" srcOrd="0" destOrd="0" presId="urn:microsoft.com/office/officeart/2005/8/layout/default#1"/>
    <dgm:cxn modelId="{F091BC3F-DD8F-4393-8909-E24E6310FF6D}" type="presParOf" srcId="{7DA1EDC0-83E2-4E64-ABF6-AF4F34909245}" destId="{A8805772-DBD7-4985-AF99-ED8459D06911}" srcOrd="0" destOrd="0" presId="urn:microsoft.com/office/officeart/2005/8/layout/default#1"/>
    <dgm:cxn modelId="{DC238139-35CB-4714-92E8-D6575A486A34}" type="presParOf" srcId="{7DA1EDC0-83E2-4E64-ABF6-AF4F34909245}" destId="{61375C5E-DFCD-4C1F-8746-4A33CC572759}" srcOrd="1" destOrd="0" presId="urn:microsoft.com/office/officeart/2005/8/layout/default#1"/>
    <dgm:cxn modelId="{C3C7B3BE-8498-4542-AEF7-4D30B09D0A40}" type="presParOf" srcId="{7DA1EDC0-83E2-4E64-ABF6-AF4F34909245}" destId="{FA1B7C7F-FB0D-44FF-8FE6-983ADCFA3E2E}" srcOrd="2" destOrd="0" presId="urn:microsoft.com/office/officeart/2005/8/layout/default#1"/>
    <dgm:cxn modelId="{49DFFC02-5F7C-4A34-898C-5E59B01F0B0A}" type="presParOf" srcId="{7DA1EDC0-83E2-4E64-ABF6-AF4F34909245}" destId="{4978A00D-6E9A-466F-8713-F01A49677E40}" srcOrd="3" destOrd="0" presId="urn:microsoft.com/office/officeart/2005/8/layout/default#1"/>
    <dgm:cxn modelId="{827EEBED-C682-436C-BC70-88E46EE4DADF}" type="presParOf" srcId="{7DA1EDC0-83E2-4E64-ABF6-AF4F34909245}" destId="{CDE34120-899E-4481-B74E-A69C5FEF10EB}" srcOrd="4" destOrd="0" presId="urn:microsoft.com/office/officeart/2005/8/layout/default#1"/>
    <dgm:cxn modelId="{63B68BCE-E89A-4A65-A133-D651EDBC94AC}" type="presParOf" srcId="{7DA1EDC0-83E2-4E64-ABF6-AF4F34909245}" destId="{8187AE35-3345-4A7A-B8FA-51514B2CE9E9}" srcOrd="5" destOrd="0" presId="urn:microsoft.com/office/officeart/2005/8/layout/default#1"/>
    <dgm:cxn modelId="{8334C33A-93B5-4784-8243-E30571AA5B5E}" type="presParOf" srcId="{7DA1EDC0-83E2-4E64-ABF6-AF4F34909245}" destId="{0BBA9EE9-6FF5-48F1-B970-BA28FB4381E8}" srcOrd="6" destOrd="0" presId="urn:microsoft.com/office/officeart/2005/8/layout/default#1"/>
    <dgm:cxn modelId="{4D08DA5F-31C9-49F4-AFBC-C1BC14E499F4}" type="presParOf" srcId="{7DA1EDC0-83E2-4E64-ABF6-AF4F34909245}" destId="{BEB03096-0FC5-4A30-9676-D8BFC52C4497}" srcOrd="7" destOrd="0" presId="urn:microsoft.com/office/officeart/2005/8/layout/default#1"/>
    <dgm:cxn modelId="{19820F98-1266-4A8E-AAE3-1A124F1D4B5E}" type="presParOf" srcId="{7DA1EDC0-83E2-4E64-ABF6-AF4F34909245}" destId="{15AD7E65-82B1-4872-A7AC-1BAA49F8F739}"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B1BB62-A9DB-46ED-8D20-CC96E59DE8C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pt-BR"/>
        </a:p>
      </dgm:t>
    </dgm:pt>
    <dgm:pt modelId="{92381ADC-161D-4327-9C69-51A656FAB682}">
      <dgm:prSet phldrT="[Text]"/>
      <dgm:spPr/>
      <dgm:t>
        <a:bodyPr/>
        <a:lstStyle/>
        <a:p>
          <a:r>
            <a:rPr lang="en-US" dirty="0">
              <a:effectLst>
                <a:outerShdw blurRad="38100" dist="38100" dir="2700000" algn="tl">
                  <a:srgbClr val="000000">
                    <a:alpha val="43137"/>
                  </a:srgbClr>
                </a:outerShdw>
              </a:effectLst>
            </a:rPr>
            <a:t>Swapping</a:t>
          </a:r>
          <a:endParaRPr lang="pt-BR" dirty="0">
            <a:effectLst>
              <a:outerShdw blurRad="38100" dist="38100" dir="2700000" algn="tl">
                <a:srgbClr val="000000">
                  <a:alpha val="43137"/>
                </a:srgbClr>
              </a:outerShdw>
            </a:effectLst>
          </a:endParaRPr>
        </a:p>
      </dgm:t>
    </dgm:pt>
    <dgm:pt modelId="{24B66E87-3386-467F-B65F-2CE1154283E8}" type="parTrans" cxnId="{17EA8215-FA28-4EF4-A5AB-277BE7AAD420}">
      <dgm:prSet/>
      <dgm:spPr/>
      <dgm:t>
        <a:bodyPr/>
        <a:lstStyle/>
        <a:p>
          <a:endParaRPr lang="pt-BR">
            <a:effectLst>
              <a:outerShdw blurRad="38100" dist="38100" dir="2700000" algn="tl">
                <a:srgbClr val="000000">
                  <a:alpha val="43137"/>
                </a:srgbClr>
              </a:outerShdw>
            </a:effectLst>
          </a:endParaRPr>
        </a:p>
      </dgm:t>
    </dgm:pt>
    <dgm:pt modelId="{C41EF38C-9215-4422-AD6C-7AB21FBA48E4}" type="sibTrans" cxnId="{17EA8215-FA28-4EF4-A5AB-277BE7AAD420}">
      <dgm:prSet/>
      <dgm:spPr/>
      <dgm:t>
        <a:bodyPr/>
        <a:lstStyle/>
        <a:p>
          <a:endParaRPr lang="pt-BR">
            <a:effectLst>
              <a:outerShdw blurRad="38100" dist="38100" dir="2700000" algn="tl">
                <a:srgbClr val="000000">
                  <a:alpha val="43137"/>
                </a:srgbClr>
              </a:outerShdw>
            </a:effectLst>
          </a:endParaRPr>
        </a:p>
      </dgm:t>
    </dgm:pt>
    <dgm:pt modelId="{43770308-0AE5-4E87-ABAC-605D999F5371}">
      <dgm:prSet phldrT="[Text]"/>
      <dgm:spPr/>
      <dgm:t>
        <a:bodyPr/>
        <a:lstStyle/>
        <a:p>
          <a:pPr rtl="0"/>
          <a:r>
            <a:rPr lang="en-US" dirty="0">
              <a:effectLst>
                <a:outerShdw blurRad="38100" dist="38100" dir="2700000" algn="tl">
                  <a:srgbClr val="000000">
                    <a:alpha val="43137"/>
                  </a:srgbClr>
                </a:outerShdw>
              </a:effectLst>
            </a:rPr>
            <a:t>Other OS reason</a:t>
          </a:r>
          <a:endParaRPr lang="pt-BR" dirty="0">
            <a:effectLst>
              <a:outerShdw blurRad="38100" dist="38100" dir="2700000" algn="tl">
                <a:srgbClr val="000000">
                  <a:alpha val="43137"/>
                </a:srgbClr>
              </a:outerShdw>
            </a:effectLst>
          </a:endParaRPr>
        </a:p>
      </dgm:t>
    </dgm:pt>
    <dgm:pt modelId="{8F8DC84D-8454-4767-B0E8-CB19EE3AD135}" type="parTrans" cxnId="{8AD0BDAC-4259-4CC3-8DA1-6C088E4EE2FA}">
      <dgm:prSet/>
      <dgm:spPr/>
      <dgm:t>
        <a:bodyPr/>
        <a:lstStyle/>
        <a:p>
          <a:endParaRPr lang="pt-BR">
            <a:effectLst>
              <a:outerShdw blurRad="38100" dist="38100" dir="2700000" algn="tl">
                <a:srgbClr val="000000">
                  <a:alpha val="43137"/>
                </a:srgbClr>
              </a:outerShdw>
            </a:effectLst>
          </a:endParaRPr>
        </a:p>
      </dgm:t>
    </dgm:pt>
    <dgm:pt modelId="{AAD4ED7F-C23E-47AE-91B0-1FC2BDA27F35}" type="sibTrans" cxnId="{8AD0BDAC-4259-4CC3-8DA1-6C088E4EE2FA}">
      <dgm:prSet/>
      <dgm:spPr/>
      <dgm:t>
        <a:bodyPr/>
        <a:lstStyle/>
        <a:p>
          <a:endParaRPr lang="pt-BR">
            <a:effectLst>
              <a:outerShdw blurRad="38100" dist="38100" dir="2700000" algn="tl">
                <a:srgbClr val="000000">
                  <a:alpha val="43137"/>
                </a:srgbClr>
              </a:outerShdw>
            </a:effectLst>
          </a:endParaRPr>
        </a:p>
      </dgm:t>
    </dgm:pt>
    <dgm:pt modelId="{F2CB89E6-FB59-4E85-943B-FCFDA68957D6}">
      <dgm:prSet phldrT="[Text]"/>
      <dgm:spPr/>
      <dgm:t>
        <a:bodyPr/>
        <a:lstStyle/>
        <a:p>
          <a:pPr rtl="0"/>
          <a:r>
            <a:rPr lang="en-US" dirty="0">
              <a:effectLst>
                <a:outerShdw blurRad="38100" dist="38100" dir="2700000" algn="tl">
                  <a:srgbClr val="000000">
                    <a:alpha val="43137"/>
                  </a:srgbClr>
                </a:outerShdw>
              </a:effectLst>
            </a:rPr>
            <a:t>Interactive user request</a:t>
          </a:r>
          <a:endParaRPr lang="pt-BR" dirty="0">
            <a:effectLst>
              <a:outerShdw blurRad="38100" dist="38100" dir="2700000" algn="tl">
                <a:srgbClr val="000000">
                  <a:alpha val="43137"/>
                </a:srgbClr>
              </a:outerShdw>
            </a:effectLst>
          </a:endParaRPr>
        </a:p>
      </dgm:t>
    </dgm:pt>
    <dgm:pt modelId="{4BE942F7-CEB2-4B50-BF5A-FEDC2841AC44}" type="parTrans" cxnId="{A42C0D12-BF04-4180-9AD9-F00289250AC1}">
      <dgm:prSet/>
      <dgm:spPr/>
      <dgm:t>
        <a:bodyPr/>
        <a:lstStyle/>
        <a:p>
          <a:endParaRPr lang="pt-BR">
            <a:effectLst>
              <a:outerShdw blurRad="38100" dist="38100" dir="2700000" algn="tl">
                <a:srgbClr val="000000">
                  <a:alpha val="43137"/>
                </a:srgbClr>
              </a:outerShdw>
            </a:effectLst>
          </a:endParaRPr>
        </a:p>
      </dgm:t>
    </dgm:pt>
    <dgm:pt modelId="{B904D483-4384-448E-B76A-D52EA6D6E228}" type="sibTrans" cxnId="{A42C0D12-BF04-4180-9AD9-F00289250AC1}">
      <dgm:prSet/>
      <dgm:spPr/>
      <dgm:t>
        <a:bodyPr/>
        <a:lstStyle/>
        <a:p>
          <a:endParaRPr lang="pt-BR">
            <a:effectLst>
              <a:outerShdw blurRad="38100" dist="38100" dir="2700000" algn="tl">
                <a:srgbClr val="000000">
                  <a:alpha val="43137"/>
                </a:srgbClr>
              </a:outerShdw>
            </a:effectLst>
          </a:endParaRPr>
        </a:p>
      </dgm:t>
    </dgm:pt>
    <dgm:pt modelId="{11B550F4-7914-420F-8EB2-BEAEEAECAC32}">
      <dgm:prSet phldrT="[Text]"/>
      <dgm:spPr/>
      <dgm:t>
        <a:bodyPr/>
        <a:lstStyle/>
        <a:p>
          <a:r>
            <a:rPr lang="en-US" dirty="0">
              <a:effectLst>
                <a:outerShdw blurRad="38100" dist="38100" dir="2700000" algn="tl">
                  <a:srgbClr val="000000">
                    <a:alpha val="43137"/>
                  </a:srgbClr>
                </a:outerShdw>
              </a:effectLst>
            </a:rPr>
            <a:t>Timing</a:t>
          </a:r>
          <a:endParaRPr lang="pt-BR" dirty="0">
            <a:effectLst>
              <a:outerShdw blurRad="38100" dist="38100" dir="2700000" algn="tl">
                <a:srgbClr val="000000">
                  <a:alpha val="43137"/>
                </a:srgbClr>
              </a:outerShdw>
            </a:effectLst>
          </a:endParaRPr>
        </a:p>
      </dgm:t>
    </dgm:pt>
    <dgm:pt modelId="{31F90EC5-15E6-4B41-891E-67AB6694BFB7}" type="parTrans" cxnId="{C2B2C7CF-9C18-4378-9735-6F1D270F5211}">
      <dgm:prSet/>
      <dgm:spPr/>
      <dgm:t>
        <a:bodyPr/>
        <a:lstStyle/>
        <a:p>
          <a:endParaRPr lang="pt-BR">
            <a:effectLst>
              <a:outerShdw blurRad="38100" dist="38100" dir="2700000" algn="tl">
                <a:srgbClr val="000000">
                  <a:alpha val="43137"/>
                </a:srgbClr>
              </a:outerShdw>
            </a:effectLst>
          </a:endParaRPr>
        </a:p>
      </dgm:t>
    </dgm:pt>
    <dgm:pt modelId="{3CA598A5-5C03-4B95-B313-B45DD4221CC9}" type="sibTrans" cxnId="{C2B2C7CF-9C18-4378-9735-6F1D270F5211}">
      <dgm:prSet/>
      <dgm:spPr/>
      <dgm:t>
        <a:bodyPr/>
        <a:lstStyle/>
        <a:p>
          <a:endParaRPr lang="pt-BR">
            <a:effectLst>
              <a:outerShdw blurRad="38100" dist="38100" dir="2700000" algn="tl">
                <a:srgbClr val="000000">
                  <a:alpha val="43137"/>
                </a:srgbClr>
              </a:outerShdw>
            </a:effectLst>
          </a:endParaRPr>
        </a:p>
      </dgm:t>
    </dgm:pt>
    <dgm:pt modelId="{DF1FC489-35F1-421A-9326-6B314051F3FD}">
      <dgm:prSet phldrT="[Text]"/>
      <dgm:spPr/>
      <dgm:t>
        <a:bodyPr/>
        <a:lstStyle/>
        <a:p>
          <a:pPr rtl="0"/>
          <a:r>
            <a:rPr lang="en-US">
              <a:effectLst>
                <a:outerShdw blurRad="38100" dist="38100" dir="2700000" algn="tl">
                  <a:srgbClr val="000000">
                    <a:alpha val="43137"/>
                  </a:srgbClr>
                </a:outerShdw>
              </a:effectLst>
            </a:rPr>
            <a:t>Parent process request</a:t>
          </a:r>
          <a:endParaRPr lang="pt-BR" dirty="0">
            <a:effectLst>
              <a:outerShdw blurRad="38100" dist="38100" dir="2700000" algn="tl">
                <a:srgbClr val="000000">
                  <a:alpha val="43137"/>
                </a:srgbClr>
              </a:outerShdw>
            </a:effectLst>
          </a:endParaRPr>
        </a:p>
      </dgm:t>
    </dgm:pt>
    <dgm:pt modelId="{F9410EC8-53F6-4499-9F45-418225435AA3}" type="parTrans" cxnId="{4EE299D0-5853-406B-A6AF-2F9D4E3EAC65}">
      <dgm:prSet/>
      <dgm:spPr/>
      <dgm:t>
        <a:bodyPr/>
        <a:lstStyle/>
        <a:p>
          <a:endParaRPr lang="en-US"/>
        </a:p>
      </dgm:t>
    </dgm:pt>
    <dgm:pt modelId="{F39CABA2-1A74-42A6-BAAD-C18F9716AF57}" type="sibTrans" cxnId="{4EE299D0-5853-406B-A6AF-2F9D4E3EAC65}">
      <dgm:prSet/>
      <dgm:spPr/>
      <dgm:t>
        <a:bodyPr/>
        <a:lstStyle/>
        <a:p>
          <a:endParaRPr lang="en-US"/>
        </a:p>
      </dgm:t>
    </dgm:pt>
    <dgm:pt modelId="{7DA1EDC0-83E2-4E64-ABF6-AF4F34909245}" type="pres">
      <dgm:prSet presAssocID="{95B1BB62-A9DB-46ED-8D20-CC96E59DE8C4}" presName="diagram" presStyleCnt="0">
        <dgm:presLayoutVars>
          <dgm:dir/>
          <dgm:resizeHandles val="exact"/>
        </dgm:presLayoutVars>
      </dgm:prSet>
      <dgm:spPr/>
    </dgm:pt>
    <dgm:pt modelId="{A8805772-DBD7-4985-AF99-ED8459D06911}" type="pres">
      <dgm:prSet presAssocID="{92381ADC-161D-4327-9C69-51A656FAB682}" presName="node" presStyleLbl="node1" presStyleIdx="0" presStyleCnt="5">
        <dgm:presLayoutVars>
          <dgm:bulletEnabled val="1"/>
        </dgm:presLayoutVars>
      </dgm:prSet>
      <dgm:spPr>
        <a:prstGeom prst="rect">
          <a:avLst/>
        </a:prstGeom>
      </dgm:spPr>
    </dgm:pt>
    <dgm:pt modelId="{61375C5E-DFCD-4C1F-8746-4A33CC572759}" type="pres">
      <dgm:prSet presAssocID="{C41EF38C-9215-4422-AD6C-7AB21FBA48E4}" presName="sibTrans" presStyleCnt="0"/>
      <dgm:spPr/>
    </dgm:pt>
    <dgm:pt modelId="{FA1B7C7F-FB0D-44FF-8FE6-983ADCFA3E2E}" type="pres">
      <dgm:prSet presAssocID="{43770308-0AE5-4E87-ABAC-605D999F5371}" presName="node" presStyleLbl="node1" presStyleIdx="1" presStyleCnt="5">
        <dgm:presLayoutVars>
          <dgm:bulletEnabled val="1"/>
        </dgm:presLayoutVars>
      </dgm:prSet>
      <dgm:spPr>
        <a:prstGeom prst="rect">
          <a:avLst/>
        </a:prstGeom>
      </dgm:spPr>
    </dgm:pt>
    <dgm:pt modelId="{4978A00D-6E9A-466F-8713-F01A49677E40}" type="pres">
      <dgm:prSet presAssocID="{AAD4ED7F-C23E-47AE-91B0-1FC2BDA27F35}" presName="sibTrans" presStyleCnt="0"/>
      <dgm:spPr/>
    </dgm:pt>
    <dgm:pt modelId="{CDE34120-899E-4481-B74E-A69C5FEF10EB}" type="pres">
      <dgm:prSet presAssocID="{F2CB89E6-FB59-4E85-943B-FCFDA68957D6}" presName="node" presStyleLbl="node1" presStyleIdx="2" presStyleCnt="5">
        <dgm:presLayoutVars>
          <dgm:bulletEnabled val="1"/>
        </dgm:presLayoutVars>
      </dgm:prSet>
      <dgm:spPr>
        <a:prstGeom prst="rect">
          <a:avLst/>
        </a:prstGeom>
      </dgm:spPr>
    </dgm:pt>
    <dgm:pt modelId="{8187AE35-3345-4A7A-B8FA-51514B2CE9E9}" type="pres">
      <dgm:prSet presAssocID="{B904D483-4384-448E-B76A-D52EA6D6E228}" presName="sibTrans" presStyleCnt="0"/>
      <dgm:spPr/>
    </dgm:pt>
    <dgm:pt modelId="{0BBA9EE9-6FF5-48F1-B970-BA28FB4381E8}" type="pres">
      <dgm:prSet presAssocID="{DF1FC489-35F1-421A-9326-6B314051F3FD}" presName="node" presStyleLbl="node1" presStyleIdx="3" presStyleCnt="5">
        <dgm:presLayoutVars>
          <dgm:bulletEnabled val="1"/>
        </dgm:presLayoutVars>
      </dgm:prSet>
      <dgm:spPr>
        <a:prstGeom prst="rect">
          <a:avLst/>
        </a:prstGeom>
      </dgm:spPr>
    </dgm:pt>
    <dgm:pt modelId="{BEB03096-0FC5-4A30-9676-D8BFC52C4497}" type="pres">
      <dgm:prSet presAssocID="{F39CABA2-1A74-42A6-BAAD-C18F9716AF57}" presName="sibTrans" presStyleCnt="0"/>
      <dgm:spPr/>
    </dgm:pt>
    <dgm:pt modelId="{15AD7E65-82B1-4872-A7AC-1BAA49F8F739}" type="pres">
      <dgm:prSet presAssocID="{11B550F4-7914-420F-8EB2-BEAEEAECAC32}" presName="node" presStyleLbl="node1" presStyleIdx="4" presStyleCnt="5">
        <dgm:presLayoutVars>
          <dgm:bulletEnabled val="1"/>
        </dgm:presLayoutVars>
      </dgm:prSet>
      <dgm:spPr>
        <a:prstGeom prst="rect">
          <a:avLst/>
        </a:prstGeom>
      </dgm:spPr>
    </dgm:pt>
  </dgm:ptLst>
  <dgm:cxnLst>
    <dgm:cxn modelId="{D666A006-4EF5-41E1-A916-303C2D43299F}" type="presOf" srcId="{DF1FC489-35F1-421A-9326-6B314051F3FD}" destId="{0BBA9EE9-6FF5-48F1-B970-BA28FB4381E8}" srcOrd="0" destOrd="0" presId="urn:microsoft.com/office/officeart/2005/8/layout/default#1"/>
    <dgm:cxn modelId="{A42C0D12-BF04-4180-9AD9-F00289250AC1}" srcId="{95B1BB62-A9DB-46ED-8D20-CC96E59DE8C4}" destId="{F2CB89E6-FB59-4E85-943B-FCFDA68957D6}" srcOrd="2" destOrd="0" parTransId="{4BE942F7-CEB2-4B50-BF5A-FEDC2841AC44}" sibTransId="{B904D483-4384-448E-B76A-D52EA6D6E228}"/>
    <dgm:cxn modelId="{17EA8215-FA28-4EF4-A5AB-277BE7AAD420}" srcId="{95B1BB62-A9DB-46ED-8D20-CC96E59DE8C4}" destId="{92381ADC-161D-4327-9C69-51A656FAB682}" srcOrd="0" destOrd="0" parTransId="{24B66E87-3386-467F-B65F-2CE1154283E8}" sibTransId="{C41EF38C-9215-4422-AD6C-7AB21FBA48E4}"/>
    <dgm:cxn modelId="{C1101147-ADC4-4C74-95B9-5CE579BB3C8B}" type="presOf" srcId="{92381ADC-161D-4327-9C69-51A656FAB682}" destId="{A8805772-DBD7-4985-AF99-ED8459D06911}" srcOrd="0" destOrd="0" presId="urn:microsoft.com/office/officeart/2005/8/layout/default#1"/>
    <dgm:cxn modelId="{BA53F66B-8842-44A2-9238-4297D41CF292}" type="presOf" srcId="{95B1BB62-A9DB-46ED-8D20-CC96E59DE8C4}" destId="{7DA1EDC0-83E2-4E64-ABF6-AF4F34909245}" srcOrd="0" destOrd="0" presId="urn:microsoft.com/office/officeart/2005/8/layout/default#1"/>
    <dgm:cxn modelId="{08EA9CA1-C164-48A8-9392-54B1A0D575E4}" type="presOf" srcId="{F2CB89E6-FB59-4E85-943B-FCFDA68957D6}" destId="{CDE34120-899E-4481-B74E-A69C5FEF10EB}" srcOrd="0" destOrd="0" presId="urn:microsoft.com/office/officeart/2005/8/layout/default#1"/>
    <dgm:cxn modelId="{875678A3-C90D-4165-9C63-ED09685E89BE}" type="presOf" srcId="{11B550F4-7914-420F-8EB2-BEAEEAECAC32}" destId="{15AD7E65-82B1-4872-A7AC-1BAA49F8F739}" srcOrd="0" destOrd="0" presId="urn:microsoft.com/office/officeart/2005/8/layout/default#1"/>
    <dgm:cxn modelId="{8AD0BDAC-4259-4CC3-8DA1-6C088E4EE2FA}" srcId="{95B1BB62-A9DB-46ED-8D20-CC96E59DE8C4}" destId="{43770308-0AE5-4E87-ABAC-605D999F5371}" srcOrd="1" destOrd="0" parTransId="{8F8DC84D-8454-4767-B0E8-CB19EE3AD135}" sibTransId="{AAD4ED7F-C23E-47AE-91B0-1FC2BDA27F35}"/>
    <dgm:cxn modelId="{C2B2C7CF-9C18-4378-9735-6F1D270F5211}" srcId="{95B1BB62-A9DB-46ED-8D20-CC96E59DE8C4}" destId="{11B550F4-7914-420F-8EB2-BEAEEAECAC32}" srcOrd="4" destOrd="0" parTransId="{31F90EC5-15E6-4B41-891E-67AB6694BFB7}" sibTransId="{3CA598A5-5C03-4B95-B313-B45DD4221CC9}"/>
    <dgm:cxn modelId="{4EE299D0-5853-406B-A6AF-2F9D4E3EAC65}" srcId="{95B1BB62-A9DB-46ED-8D20-CC96E59DE8C4}" destId="{DF1FC489-35F1-421A-9326-6B314051F3FD}" srcOrd="3" destOrd="0" parTransId="{F9410EC8-53F6-4499-9F45-418225435AA3}" sibTransId="{F39CABA2-1A74-42A6-BAAD-C18F9716AF57}"/>
    <dgm:cxn modelId="{AD2B44EF-D4AE-423B-86EB-A077C6D1FB0C}" type="presOf" srcId="{43770308-0AE5-4E87-ABAC-605D999F5371}" destId="{FA1B7C7F-FB0D-44FF-8FE6-983ADCFA3E2E}" srcOrd="0" destOrd="0" presId="urn:microsoft.com/office/officeart/2005/8/layout/default#1"/>
    <dgm:cxn modelId="{9E32E694-F5A4-4BB0-80D8-18FAF046F586}" type="presParOf" srcId="{7DA1EDC0-83E2-4E64-ABF6-AF4F34909245}" destId="{A8805772-DBD7-4985-AF99-ED8459D06911}" srcOrd="0" destOrd="0" presId="urn:microsoft.com/office/officeart/2005/8/layout/default#1"/>
    <dgm:cxn modelId="{9EAC77A9-2CCD-4226-A1E9-157164E46540}" type="presParOf" srcId="{7DA1EDC0-83E2-4E64-ABF6-AF4F34909245}" destId="{61375C5E-DFCD-4C1F-8746-4A33CC572759}" srcOrd="1" destOrd="0" presId="urn:microsoft.com/office/officeart/2005/8/layout/default#1"/>
    <dgm:cxn modelId="{FAA97E5E-9DA9-4F0E-9DB4-2546B8A8CE0B}" type="presParOf" srcId="{7DA1EDC0-83E2-4E64-ABF6-AF4F34909245}" destId="{FA1B7C7F-FB0D-44FF-8FE6-983ADCFA3E2E}" srcOrd="2" destOrd="0" presId="urn:microsoft.com/office/officeart/2005/8/layout/default#1"/>
    <dgm:cxn modelId="{0AD771BE-ACAE-4D4D-866A-A8E03FABCCC3}" type="presParOf" srcId="{7DA1EDC0-83E2-4E64-ABF6-AF4F34909245}" destId="{4978A00D-6E9A-466F-8713-F01A49677E40}" srcOrd="3" destOrd="0" presId="urn:microsoft.com/office/officeart/2005/8/layout/default#1"/>
    <dgm:cxn modelId="{D90A55F3-5A74-4C80-96B9-7749582C1CF1}" type="presParOf" srcId="{7DA1EDC0-83E2-4E64-ABF6-AF4F34909245}" destId="{CDE34120-899E-4481-B74E-A69C5FEF10EB}" srcOrd="4" destOrd="0" presId="urn:microsoft.com/office/officeart/2005/8/layout/default#1"/>
    <dgm:cxn modelId="{13204798-BB68-4C09-A9E6-19256BCE70EC}" type="presParOf" srcId="{7DA1EDC0-83E2-4E64-ABF6-AF4F34909245}" destId="{8187AE35-3345-4A7A-B8FA-51514B2CE9E9}" srcOrd="5" destOrd="0" presId="urn:microsoft.com/office/officeart/2005/8/layout/default#1"/>
    <dgm:cxn modelId="{6C215C9E-7CBF-430B-83E7-398B2B982208}" type="presParOf" srcId="{7DA1EDC0-83E2-4E64-ABF6-AF4F34909245}" destId="{0BBA9EE9-6FF5-48F1-B970-BA28FB4381E8}" srcOrd="6" destOrd="0" presId="urn:microsoft.com/office/officeart/2005/8/layout/default#1"/>
    <dgm:cxn modelId="{8AD25DFA-1A1F-4814-AF52-A4F60B4F8A50}" type="presParOf" srcId="{7DA1EDC0-83E2-4E64-ABF6-AF4F34909245}" destId="{BEB03096-0FC5-4A30-9676-D8BFC52C4497}" srcOrd="7" destOrd="0" presId="urn:microsoft.com/office/officeart/2005/8/layout/default#1"/>
    <dgm:cxn modelId="{FF84D771-77A4-4D46-8EED-A366A57ACE3D}" type="presParOf" srcId="{7DA1EDC0-83E2-4E64-ABF6-AF4F34909245}" destId="{15AD7E65-82B1-4872-A7AC-1BAA49F8F739}"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53308-A5DD-402B-9F26-9CD80C4958B9}">
      <dsp:nvSpPr>
        <dsp:cNvPr id="0" name=""/>
        <dsp:cNvSpPr/>
      </dsp:nvSpPr>
      <dsp:spPr>
        <a:xfrm rot="5400000">
          <a:off x="4604631" y="-2487577"/>
          <a:ext cx="1188187" cy="6163348"/>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8000" tIns="123825" rIns="108000" bIns="123825" numCol="1" spcCol="1270" anchor="ctr" anchorCtr="0">
          <a:noAutofit/>
        </a:bodyPr>
        <a:lstStyle/>
        <a:p>
          <a:pPr marL="228600" lvl="1" indent="-228600" algn="l" defTabSz="977900" rtl="0">
            <a:lnSpc>
              <a:spcPct val="80000"/>
            </a:lnSpc>
            <a:spcBef>
              <a:spcPct val="0"/>
            </a:spcBef>
            <a:spcAft>
              <a:spcPct val="15000"/>
            </a:spcAft>
            <a:buChar char="•"/>
          </a:pPr>
          <a:r>
            <a:rPr lang="pt-BR" sz="2200" b="0" i="0" kern="1200" baseline="0" dirty="0" err="1"/>
            <a:t>The</a:t>
          </a:r>
          <a:r>
            <a:rPr lang="pt-BR" sz="2200" b="0" i="0" kern="1200" baseline="0" dirty="0"/>
            <a:t> </a:t>
          </a:r>
          <a:r>
            <a:rPr lang="pt-BR" sz="2200" b="0" i="0" kern="1200" baseline="0" dirty="0" err="1"/>
            <a:t>modifiable</a:t>
          </a:r>
          <a:r>
            <a:rPr lang="pt-BR" sz="2200" b="0" i="0" kern="1200" baseline="0" dirty="0"/>
            <a:t> </a:t>
          </a:r>
          <a:r>
            <a:rPr lang="pt-BR" sz="2200" b="0" i="0" kern="1200" baseline="0" dirty="0" err="1"/>
            <a:t>part</a:t>
          </a:r>
          <a:r>
            <a:rPr lang="pt-BR" sz="2200" b="0" i="0" kern="1200" baseline="0" dirty="0"/>
            <a:t> </a:t>
          </a:r>
          <a:r>
            <a:rPr lang="pt-BR" sz="2200" b="0" i="0" kern="1200" baseline="0" dirty="0" err="1"/>
            <a:t>of</a:t>
          </a:r>
          <a:r>
            <a:rPr lang="pt-BR" sz="2200" b="0" i="0" kern="1200" baseline="0" dirty="0"/>
            <a:t> </a:t>
          </a:r>
          <a:r>
            <a:rPr lang="pt-BR" sz="2200" b="0" i="0" kern="1200" baseline="0" dirty="0" err="1"/>
            <a:t>the</a:t>
          </a:r>
          <a:r>
            <a:rPr lang="pt-BR" sz="2200" b="0" i="0" kern="1200" baseline="0" dirty="0"/>
            <a:t> </a:t>
          </a:r>
          <a:r>
            <a:rPr lang="pt-BR" sz="2200" b="0" i="0" kern="1200" baseline="0" dirty="0" err="1"/>
            <a:t>user</a:t>
          </a:r>
          <a:r>
            <a:rPr lang="pt-BR" sz="2200" b="0" i="0" kern="1200" baseline="0" dirty="0"/>
            <a:t> </a:t>
          </a:r>
          <a:r>
            <a:rPr lang="pt-BR" sz="2200" b="0" i="0" kern="1200" baseline="0" dirty="0" err="1"/>
            <a:t>space</a:t>
          </a:r>
          <a:r>
            <a:rPr lang="pt-BR" sz="2200" b="0" i="0" kern="1200" baseline="0" dirty="0"/>
            <a:t>. </a:t>
          </a:r>
          <a:endParaRPr lang="pt-BR" sz="2200" kern="1200" dirty="0"/>
        </a:p>
        <a:p>
          <a:pPr marL="228600" lvl="1" indent="-228600" algn="l" defTabSz="977900" rtl="0">
            <a:lnSpc>
              <a:spcPct val="80000"/>
            </a:lnSpc>
            <a:spcBef>
              <a:spcPct val="0"/>
            </a:spcBef>
            <a:spcAft>
              <a:spcPct val="15000"/>
            </a:spcAft>
            <a:buChar char="•"/>
          </a:pPr>
          <a:r>
            <a:rPr lang="pt-BR" sz="2200" b="0" i="0" kern="1200" baseline="0" dirty="0" err="1"/>
            <a:t>May</a:t>
          </a:r>
          <a:r>
            <a:rPr lang="pt-BR" sz="2200" b="0" i="0" kern="1200" baseline="0" dirty="0"/>
            <a:t> include </a:t>
          </a:r>
          <a:r>
            <a:rPr lang="pt-BR" sz="2200" b="0" i="0" kern="1200" baseline="0" dirty="0" err="1"/>
            <a:t>program</a:t>
          </a:r>
          <a:r>
            <a:rPr lang="pt-BR" sz="2200" b="0" i="0" kern="1200" baseline="0" dirty="0"/>
            <a:t> data, a </a:t>
          </a:r>
          <a:r>
            <a:rPr lang="pt-BR" sz="2200" b="0" i="0" kern="1200" baseline="0" dirty="0" err="1"/>
            <a:t>user</a:t>
          </a:r>
          <a:r>
            <a:rPr lang="pt-BR" sz="2200" b="0" i="0" kern="1200" baseline="0" dirty="0"/>
            <a:t> </a:t>
          </a:r>
          <a:r>
            <a:rPr lang="pt-BR" sz="2200" b="0" i="0" kern="1200" baseline="0" dirty="0" err="1"/>
            <a:t>stack</a:t>
          </a:r>
          <a:r>
            <a:rPr lang="pt-BR" sz="2200" b="0" i="0" kern="1200" baseline="0" dirty="0"/>
            <a:t> </a:t>
          </a:r>
          <a:r>
            <a:rPr lang="pt-BR" sz="2200" b="0" i="0" kern="1200" baseline="0" dirty="0" err="1"/>
            <a:t>area</a:t>
          </a:r>
          <a:r>
            <a:rPr lang="pt-BR" sz="2200" b="0" i="0" kern="1200" baseline="0" dirty="0"/>
            <a:t> </a:t>
          </a:r>
          <a:r>
            <a:rPr lang="pt-BR" sz="2200" b="0" i="0" kern="1200" baseline="0" dirty="0" err="1"/>
            <a:t>and</a:t>
          </a:r>
          <a:r>
            <a:rPr lang="pt-BR" sz="2200" b="0" i="0" kern="1200" baseline="0" dirty="0"/>
            <a:t> </a:t>
          </a:r>
          <a:r>
            <a:rPr lang="pt-BR" sz="2200" b="0" i="0" kern="1200" baseline="0" dirty="0" err="1"/>
            <a:t>programs</a:t>
          </a:r>
          <a:r>
            <a:rPr lang="pt-BR" sz="2200" b="0" i="0" kern="1200" baseline="0" dirty="0"/>
            <a:t> </a:t>
          </a:r>
          <a:r>
            <a:rPr lang="pt-BR" sz="2200" b="0" i="0" kern="1200" baseline="0" dirty="0" err="1"/>
            <a:t>that</a:t>
          </a:r>
          <a:r>
            <a:rPr lang="pt-BR" sz="2200" b="0" i="0" kern="1200" baseline="0" dirty="0"/>
            <a:t> </a:t>
          </a:r>
          <a:r>
            <a:rPr lang="pt-BR" sz="2200" b="0" i="0" kern="1200" baseline="0" dirty="0" err="1"/>
            <a:t>may</a:t>
          </a:r>
          <a:r>
            <a:rPr lang="pt-BR" sz="2200" b="0" i="0" kern="1200" baseline="0" dirty="0"/>
            <a:t> </a:t>
          </a:r>
          <a:r>
            <a:rPr lang="pt-BR" sz="2200" b="0" i="0" kern="1200" baseline="0" dirty="0" err="1"/>
            <a:t>be</a:t>
          </a:r>
          <a:r>
            <a:rPr lang="pt-BR" sz="2200" b="0" i="0" kern="1200" baseline="0" dirty="0"/>
            <a:t> </a:t>
          </a:r>
          <a:r>
            <a:rPr lang="pt-BR" sz="2200" b="0" i="0" kern="1200" baseline="0" dirty="0" err="1"/>
            <a:t>modified</a:t>
          </a:r>
          <a:r>
            <a:rPr lang="pt-BR" sz="2200" b="0" i="0" kern="1200" baseline="0" dirty="0"/>
            <a:t>.</a:t>
          </a:r>
          <a:endParaRPr lang="pt-BR" sz="2200" kern="1200" dirty="0"/>
        </a:p>
      </dsp:txBody>
      <dsp:txXfrm rot="-5400000">
        <a:off x="2117051" y="58006"/>
        <a:ext cx="6105345" cy="1072181"/>
      </dsp:txXfrm>
    </dsp:sp>
    <dsp:sp modelId="{BC8F0BE5-C6D2-4EBD-9DCB-2D9EE3503EEE}">
      <dsp:nvSpPr>
        <dsp:cNvPr id="0" name=""/>
        <dsp:cNvSpPr/>
      </dsp:nvSpPr>
      <dsp:spPr>
        <a:xfrm>
          <a:off x="348" y="2522"/>
          <a:ext cx="2116353" cy="1213317"/>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80000"/>
            </a:lnSpc>
            <a:spcBef>
              <a:spcPct val="0"/>
            </a:spcBef>
            <a:spcAft>
              <a:spcPct val="35000"/>
            </a:spcAft>
            <a:buNone/>
          </a:pPr>
          <a:r>
            <a:rPr lang="pt-BR" sz="2800" b="0" i="0" kern="1200" baseline="0" dirty="0" err="1">
              <a:effectLst>
                <a:outerShdw blurRad="38100" dist="38100" dir="2700000" algn="tl">
                  <a:srgbClr val="000000">
                    <a:alpha val="43137"/>
                  </a:srgbClr>
                </a:outerShdw>
              </a:effectLst>
            </a:rPr>
            <a:t>User</a:t>
          </a:r>
          <a:r>
            <a:rPr lang="pt-BR" sz="2800" b="0" i="0" kern="1200" baseline="0" dirty="0">
              <a:effectLst>
                <a:outerShdw blurRad="38100" dist="38100" dir="2700000" algn="tl">
                  <a:srgbClr val="000000">
                    <a:alpha val="43137"/>
                  </a:srgbClr>
                </a:outerShdw>
              </a:effectLst>
            </a:rPr>
            <a:t> data</a:t>
          </a:r>
          <a:endParaRPr lang="pt-BR" sz="2800" kern="1200" dirty="0">
            <a:effectLst>
              <a:outerShdw blurRad="38100" dist="38100" dir="2700000" algn="tl">
                <a:srgbClr val="000000">
                  <a:alpha val="43137"/>
                </a:srgbClr>
              </a:outerShdw>
            </a:effectLst>
          </a:endParaRPr>
        </a:p>
      </dsp:txBody>
      <dsp:txXfrm>
        <a:off x="59577" y="61751"/>
        <a:ext cx="1997895" cy="1094859"/>
      </dsp:txXfrm>
    </dsp:sp>
    <dsp:sp modelId="{EE87C31A-7F46-461E-9ACE-9ED93722B208}">
      <dsp:nvSpPr>
        <dsp:cNvPr id="0" name=""/>
        <dsp:cNvSpPr/>
      </dsp:nvSpPr>
      <dsp:spPr>
        <a:xfrm rot="5400000">
          <a:off x="4604631" y="-1183416"/>
          <a:ext cx="1188187" cy="6163348"/>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8000" tIns="123825" rIns="108000" bIns="123825" numCol="1" spcCol="1270" anchor="ctr" anchorCtr="0">
          <a:noAutofit/>
        </a:bodyPr>
        <a:lstStyle/>
        <a:p>
          <a:pPr marL="228600" lvl="1" indent="-228600" algn="l" defTabSz="977900" rtl="0">
            <a:lnSpc>
              <a:spcPct val="80000"/>
            </a:lnSpc>
            <a:spcBef>
              <a:spcPct val="0"/>
            </a:spcBef>
            <a:spcAft>
              <a:spcPct val="15000"/>
            </a:spcAft>
            <a:buChar char="•"/>
          </a:pPr>
          <a:r>
            <a:rPr lang="pt-BR" sz="2200" b="0" i="0" kern="1200" baseline="0" dirty="0" err="1"/>
            <a:t>The</a:t>
          </a:r>
          <a:r>
            <a:rPr lang="pt-BR" sz="2200" b="0" i="0" kern="1200" baseline="0" dirty="0"/>
            <a:t> </a:t>
          </a:r>
          <a:r>
            <a:rPr lang="pt-BR" sz="2200" b="0" i="0" kern="1200" baseline="0" dirty="0" err="1"/>
            <a:t>code</a:t>
          </a:r>
          <a:r>
            <a:rPr lang="pt-BR" sz="2200" b="0" i="0" kern="1200" baseline="0" dirty="0"/>
            <a:t> </a:t>
          </a:r>
          <a:r>
            <a:rPr lang="pt-BR" sz="2200" b="0" i="0" kern="1200" baseline="0" dirty="0" err="1"/>
            <a:t>of</a:t>
          </a:r>
          <a:r>
            <a:rPr lang="pt-BR" sz="2200" b="0" i="0" kern="1200" baseline="0" dirty="0"/>
            <a:t> </a:t>
          </a:r>
          <a:r>
            <a:rPr lang="pt-BR" sz="2200" b="0" i="0" kern="1200" baseline="0" dirty="0" err="1"/>
            <a:t>the</a:t>
          </a:r>
          <a:r>
            <a:rPr lang="pt-BR" sz="2200" b="0" i="0" kern="1200" baseline="0" dirty="0"/>
            <a:t> </a:t>
          </a:r>
          <a:r>
            <a:rPr lang="pt-BR" sz="2200" b="0" i="0" kern="1200" baseline="0" dirty="0" err="1"/>
            <a:t>program</a:t>
          </a:r>
          <a:r>
            <a:rPr lang="pt-BR" sz="2200" b="0" i="0" kern="1200" baseline="0" dirty="0"/>
            <a:t> to </a:t>
          </a:r>
          <a:r>
            <a:rPr lang="pt-BR" sz="2200" b="0" i="0" kern="1200" baseline="0" dirty="0" err="1"/>
            <a:t>be</a:t>
          </a:r>
          <a:r>
            <a:rPr lang="pt-BR" sz="2200" b="0" i="0" kern="1200" baseline="0" dirty="0"/>
            <a:t> </a:t>
          </a:r>
          <a:r>
            <a:rPr lang="pt-BR" sz="2200" b="0" i="0" kern="1200" baseline="0" dirty="0" err="1"/>
            <a:t>executed</a:t>
          </a:r>
          <a:r>
            <a:rPr lang="pt-BR" sz="2200" b="0" i="0" kern="1200" baseline="0" dirty="0"/>
            <a:t>.</a:t>
          </a:r>
          <a:endParaRPr lang="pt-BR" sz="2200" kern="1200" dirty="0"/>
        </a:p>
      </dsp:txBody>
      <dsp:txXfrm rot="-5400000">
        <a:off x="2117051" y="1362167"/>
        <a:ext cx="6105345" cy="1072181"/>
      </dsp:txXfrm>
    </dsp:sp>
    <dsp:sp modelId="{B6720F0F-4A8F-4DD2-B293-B0260C04C84A}">
      <dsp:nvSpPr>
        <dsp:cNvPr id="0" name=""/>
        <dsp:cNvSpPr/>
      </dsp:nvSpPr>
      <dsp:spPr>
        <a:xfrm>
          <a:off x="348" y="1276505"/>
          <a:ext cx="2116353" cy="1213317"/>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80000"/>
            </a:lnSpc>
            <a:spcBef>
              <a:spcPct val="0"/>
            </a:spcBef>
            <a:spcAft>
              <a:spcPct val="35000"/>
            </a:spcAft>
            <a:buNone/>
          </a:pPr>
          <a:r>
            <a:rPr lang="pt-BR" sz="2800" b="0" i="0" kern="1200" baseline="0" dirty="0" err="1">
              <a:effectLst>
                <a:outerShdw blurRad="38100" dist="38100" dir="2700000" algn="tl">
                  <a:srgbClr val="000000">
                    <a:alpha val="43137"/>
                  </a:srgbClr>
                </a:outerShdw>
              </a:effectLst>
            </a:rPr>
            <a:t>User</a:t>
          </a:r>
          <a:r>
            <a:rPr lang="pt-BR" sz="2800" b="0" i="0" kern="1200" baseline="0" dirty="0">
              <a:effectLst>
                <a:outerShdw blurRad="38100" dist="38100" dir="2700000" algn="tl">
                  <a:srgbClr val="000000">
                    <a:alpha val="43137"/>
                  </a:srgbClr>
                </a:outerShdw>
              </a:effectLst>
            </a:rPr>
            <a:t> </a:t>
          </a:r>
          <a:r>
            <a:rPr lang="pt-BR" sz="2800" b="0" i="0" kern="1200" baseline="0" dirty="0" err="1">
              <a:effectLst>
                <a:outerShdw blurRad="38100" dist="38100" dir="2700000" algn="tl">
                  <a:srgbClr val="000000">
                    <a:alpha val="43137"/>
                  </a:srgbClr>
                </a:outerShdw>
              </a:effectLst>
            </a:rPr>
            <a:t>program</a:t>
          </a:r>
          <a:endParaRPr lang="pt-BR" sz="2800" kern="1200" dirty="0">
            <a:effectLst>
              <a:outerShdw blurRad="38100" dist="38100" dir="2700000" algn="tl">
                <a:srgbClr val="000000">
                  <a:alpha val="43137"/>
                </a:srgbClr>
              </a:outerShdw>
            </a:effectLst>
          </a:endParaRPr>
        </a:p>
      </dsp:txBody>
      <dsp:txXfrm>
        <a:off x="59577" y="1335734"/>
        <a:ext cx="1997895" cy="1094859"/>
      </dsp:txXfrm>
    </dsp:sp>
    <dsp:sp modelId="{0F99AE43-FB64-45FC-8AC3-671F171E8AF7}">
      <dsp:nvSpPr>
        <dsp:cNvPr id="0" name=""/>
        <dsp:cNvSpPr/>
      </dsp:nvSpPr>
      <dsp:spPr>
        <a:xfrm rot="5400000">
          <a:off x="4604631" y="90566"/>
          <a:ext cx="1188187" cy="6163348"/>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8000" tIns="123825" rIns="108000" bIns="123825" numCol="1" spcCol="1270" anchor="ctr" anchorCtr="0">
          <a:noAutofit/>
        </a:bodyPr>
        <a:lstStyle/>
        <a:p>
          <a:pPr marL="228600" lvl="1" indent="-228600" algn="l" defTabSz="977900" rtl="0">
            <a:lnSpc>
              <a:spcPct val="80000"/>
            </a:lnSpc>
            <a:spcBef>
              <a:spcPct val="0"/>
            </a:spcBef>
            <a:spcAft>
              <a:spcPct val="15000"/>
            </a:spcAft>
            <a:buChar char="•"/>
          </a:pPr>
          <a:r>
            <a:rPr lang="pt-BR" sz="2200" b="0" i="0" kern="1200" baseline="0" dirty="0" err="1"/>
            <a:t>Used</a:t>
          </a:r>
          <a:r>
            <a:rPr lang="pt-BR" sz="2200" b="0" i="0" kern="1200" baseline="0" dirty="0"/>
            <a:t> as </a:t>
          </a:r>
          <a:r>
            <a:rPr lang="pt-BR" sz="2200" b="0" i="0" kern="1200" baseline="0" dirty="0" err="1"/>
            <a:t>temporary</a:t>
          </a:r>
          <a:r>
            <a:rPr lang="pt-BR" sz="2200" b="0" i="0" kern="1200" baseline="0" dirty="0"/>
            <a:t> </a:t>
          </a:r>
          <a:r>
            <a:rPr lang="pt-BR" sz="2200" b="0" i="0" kern="1200" baseline="0" dirty="0" err="1"/>
            <a:t>storage</a:t>
          </a:r>
          <a:r>
            <a:rPr lang="pt-BR" sz="2200" b="0" i="0" kern="1200" baseline="0" dirty="0"/>
            <a:t> for </a:t>
          </a:r>
          <a:r>
            <a:rPr lang="pt-BR" sz="2200" b="0" i="0" kern="1200" baseline="0" dirty="0" err="1"/>
            <a:t>parameters</a:t>
          </a:r>
          <a:r>
            <a:rPr lang="pt-BR" sz="2200" b="0" i="0" kern="1200" baseline="0" dirty="0"/>
            <a:t>, </a:t>
          </a:r>
          <a:r>
            <a:rPr lang="pt-BR" sz="2200" b="0" i="0" kern="1200" baseline="0" dirty="0" err="1"/>
            <a:t>intermediate</a:t>
          </a:r>
          <a:r>
            <a:rPr lang="pt-BR" sz="2200" b="0" i="0" kern="1200" baseline="0" dirty="0"/>
            <a:t> </a:t>
          </a:r>
          <a:r>
            <a:rPr lang="pt-BR" sz="2200" b="0" i="0" kern="1200" baseline="0" dirty="0" err="1"/>
            <a:t>results</a:t>
          </a:r>
          <a:r>
            <a:rPr lang="pt-BR" sz="2200" b="0" i="0" kern="1200" baseline="0" dirty="0"/>
            <a:t> </a:t>
          </a:r>
          <a:r>
            <a:rPr lang="pt-BR" sz="2200" b="0" i="0" kern="1200" baseline="0" dirty="0" err="1"/>
            <a:t>and</a:t>
          </a:r>
          <a:r>
            <a:rPr lang="pt-BR" sz="2200" b="0" i="0" kern="1200" baseline="0" dirty="0"/>
            <a:t> </a:t>
          </a:r>
          <a:r>
            <a:rPr lang="pt-BR" sz="2200" b="0" i="0" kern="1200" baseline="0" dirty="0" err="1"/>
            <a:t>return</a:t>
          </a:r>
          <a:r>
            <a:rPr lang="pt-BR" sz="2200" b="0" i="0" kern="1200" baseline="0" dirty="0"/>
            <a:t> </a:t>
          </a:r>
          <a:r>
            <a:rPr lang="pt-BR" sz="2200" b="0" i="0" kern="1200" baseline="0" dirty="0" err="1"/>
            <a:t>addresses</a:t>
          </a:r>
          <a:r>
            <a:rPr lang="pt-BR" sz="2200" b="0" i="0" kern="1200" baseline="0" dirty="0"/>
            <a:t> for </a:t>
          </a:r>
          <a:r>
            <a:rPr lang="pt-BR" sz="2200" b="0" i="0" kern="1200" baseline="0" dirty="0" err="1"/>
            <a:t>procedure</a:t>
          </a:r>
          <a:r>
            <a:rPr lang="pt-BR" sz="2200" b="0" i="0" kern="1200" baseline="0" dirty="0"/>
            <a:t> </a:t>
          </a:r>
          <a:r>
            <a:rPr lang="pt-BR" sz="2200" b="0" i="0" kern="1200" baseline="0" dirty="0" err="1"/>
            <a:t>and</a:t>
          </a:r>
          <a:r>
            <a:rPr lang="pt-BR" sz="2200" b="0" i="0" kern="1200" baseline="0" dirty="0"/>
            <a:t> system </a:t>
          </a:r>
          <a:r>
            <a:rPr lang="pt-BR" sz="2200" b="0" i="0" kern="1200" baseline="0" dirty="0" err="1"/>
            <a:t>calls</a:t>
          </a:r>
          <a:r>
            <a:rPr lang="pt-BR" sz="2200" b="0" i="0" kern="1200" baseline="0" dirty="0"/>
            <a:t>.</a:t>
          </a:r>
          <a:endParaRPr lang="pt-BR" sz="2200" kern="1200" dirty="0"/>
        </a:p>
      </dsp:txBody>
      <dsp:txXfrm rot="-5400000">
        <a:off x="2117051" y="2636150"/>
        <a:ext cx="6105345" cy="1072181"/>
      </dsp:txXfrm>
    </dsp:sp>
    <dsp:sp modelId="{F598AEEE-4629-4DDC-9500-E8140FD7F436}">
      <dsp:nvSpPr>
        <dsp:cNvPr id="0" name=""/>
        <dsp:cNvSpPr/>
      </dsp:nvSpPr>
      <dsp:spPr>
        <a:xfrm>
          <a:off x="348" y="2550488"/>
          <a:ext cx="2116353" cy="1213317"/>
        </a:xfrm>
        <a:prstGeom prst="round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80000"/>
            </a:lnSpc>
            <a:spcBef>
              <a:spcPct val="0"/>
            </a:spcBef>
            <a:spcAft>
              <a:spcPct val="35000"/>
            </a:spcAft>
            <a:buNone/>
          </a:pPr>
          <a:r>
            <a:rPr lang="pt-BR" sz="2800" b="0" i="0" kern="1200" baseline="0" dirty="0">
              <a:effectLst>
                <a:outerShdw blurRad="38100" dist="38100" dir="2700000" algn="tl">
                  <a:srgbClr val="000000">
                    <a:alpha val="43137"/>
                  </a:srgbClr>
                </a:outerShdw>
              </a:effectLst>
            </a:rPr>
            <a:t>System </a:t>
          </a:r>
          <a:r>
            <a:rPr lang="pt-BR" sz="2800" b="0" i="0" kern="1200" baseline="0" dirty="0" err="1">
              <a:effectLst>
                <a:outerShdw blurRad="38100" dist="38100" dir="2700000" algn="tl">
                  <a:srgbClr val="000000">
                    <a:alpha val="43137"/>
                  </a:srgbClr>
                </a:outerShdw>
              </a:effectLst>
            </a:rPr>
            <a:t>stacks</a:t>
          </a:r>
          <a:endParaRPr lang="pt-BR" sz="2800" kern="1200" dirty="0">
            <a:effectLst>
              <a:outerShdw blurRad="38100" dist="38100" dir="2700000" algn="tl">
                <a:srgbClr val="000000">
                  <a:alpha val="43137"/>
                </a:srgbClr>
              </a:outerShdw>
            </a:effectLst>
          </a:endParaRPr>
        </a:p>
      </dsp:txBody>
      <dsp:txXfrm>
        <a:off x="59577" y="2609717"/>
        <a:ext cx="1997895" cy="1094859"/>
      </dsp:txXfrm>
    </dsp:sp>
    <dsp:sp modelId="{D37A4CAF-6BE5-4CBA-ADBF-DC2C2E409D9B}">
      <dsp:nvSpPr>
        <dsp:cNvPr id="0" name=""/>
        <dsp:cNvSpPr/>
      </dsp:nvSpPr>
      <dsp:spPr>
        <a:xfrm rot="5400000">
          <a:off x="4604631" y="1364543"/>
          <a:ext cx="1188187" cy="6163348"/>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8000" tIns="123825" rIns="108000" bIns="123825" numCol="1" spcCol="1270" anchor="ctr" anchorCtr="0">
          <a:noAutofit/>
        </a:bodyPr>
        <a:lstStyle/>
        <a:p>
          <a:pPr marL="228600" lvl="1" indent="-228600" algn="l" defTabSz="977900" rtl="0">
            <a:lnSpc>
              <a:spcPct val="80000"/>
            </a:lnSpc>
            <a:spcBef>
              <a:spcPct val="0"/>
            </a:spcBef>
            <a:spcAft>
              <a:spcPct val="15000"/>
            </a:spcAft>
            <a:buChar char="•"/>
          </a:pPr>
          <a:r>
            <a:rPr lang="pt-BR" sz="2200" b="0" i="0" kern="1200" baseline="0" dirty="0"/>
            <a:t>Data </a:t>
          </a:r>
          <a:r>
            <a:rPr lang="pt-BR" sz="2200" b="0" i="0" kern="1200" baseline="0" dirty="0" err="1"/>
            <a:t>needed</a:t>
          </a:r>
          <a:r>
            <a:rPr lang="pt-BR" sz="2200" b="0" i="0" kern="1200" baseline="0" dirty="0"/>
            <a:t> </a:t>
          </a:r>
          <a:r>
            <a:rPr lang="pt-BR" sz="2200" b="0" i="0" kern="1200" baseline="0" dirty="0" err="1"/>
            <a:t>by</a:t>
          </a:r>
          <a:r>
            <a:rPr lang="pt-BR" sz="2200" b="0" i="0" kern="1200" baseline="0" dirty="0"/>
            <a:t> </a:t>
          </a:r>
          <a:r>
            <a:rPr lang="pt-BR" sz="2200" b="0" i="0" kern="1200" baseline="0" dirty="0" err="1"/>
            <a:t>the</a:t>
          </a:r>
          <a:r>
            <a:rPr lang="pt-BR" sz="2200" b="0" i="0" kern="1200" baseline="0" dirty="0"/>
            <a:t> OS </a:t>
          </a:r>
          <a:r>
            <a:rPr lang="pt-BR" sz="2200" b="0" i="0" kern="1200" baseline="0" dirty="0" err="1"/>
            <a:t>to</a:t>
          </a:r>
          <a:r>
            <a:rPr lang="pt-BR" sz="2200" b="0" i="0" kern="1200" baseline="0" dirty="0"/>
            <a:t> </a:t>
          </a:r>
          <a:r>
            <a:rPr lang="pt-BR" sz="2200" b="0" i="0" kern="1200" baseline="0" dirty="0" err="1"/>
            <a:t>control</a:t>
          </a:r>
          <a:r>
            <a:rPr lang="pt-BR" sz="2200" b="0" i="0" kern="1200" baseline="0" dirty="0"/>
            <a:t> </a:t>
          </a:r>
          <a:r>
            <a:rPr lang="pt-BR" sz="2200" b="0" i="0" kern="1200" baseline="0" dirty="0" err="1"/>
            <a:t>the</a:t>
          </a:r>
          <a:r>
            <a:rPr lang="pt-BR" sz="2200" b="0" i="0" kern="1200" baseline="0" dirty="0"/>
            <a:t> </a:t>
          </a:r>
          <a:r>
            <a:rPr lang="pt-BR" sz="2200" b="0" i="0" kern="1200" baseline="0" dirty="0" err="1"/>
            <a:t>process</a:t>
          </a:r>
          <a:r>
            <a:rPr lang="pt-BR" sz="2200" b="0" i="0" kern="1200" baseline="0" dirty="0"/>
            <a:t>, </a:t>
          </a:r>
          <a:r>
            <a:rPr lang="pt-BR" sz="2200" b="0" i="0" kern="1200" baseline="0" dirty="0" err="1"/>
            <a:t>such</a:t>
          </a:r>
          <a:r>
            <a:rPr lang="pt-BR" sz="2200" b="0" i="0" kern="1200" baseline="0" dirty="0"/>
            <a:t> as </a:t>
          </a:r>
          <a:r>
            <a:rPr lang="pt-BR" sz="2200" b="0" i="1" kern="1200" baseline="0" dirty="0" err="1"/>
            <a:t>process</a:t>
          </a:r>
          <a:r>
            <a:rPr lang="pt-BR" sz="2200" b="0" i="1" kern="1200" baseline="0" dirty="0"/>
            <a:t> id, processor </a:t>
          </a:r>
          <a:r>
            <a:rPr lang="pt-BR" sz="2200" b="0" i="1" kern="1200" baseline="0" dirty="0" err="1"/>
            <a:t>state</a:t>
          </a:r>
          <a:r>
            <a:rPr lang="pt-BR" sz="2200" b="0" i="1" kern="1200" baseline="0" dirty="0"/>
            <a:t>, </a:t>
          </a:r>
          <a:r>
            <a:rPr lang="pt-BR" sz="2200" b="0" i="0" kern="1200" baseline="0" dirty="0"/>
            <a:t>etc.</a:t>
          </a:r>
          <a:endParaRPr lang="pt-BR" sz="2200" i="0" kern="1200" dirty="0"/>
        </a:p>
      </dsp:txBody>
      <dsp:txXfrm rot="-5400000">
        <a:off x="2117051" y="3910127"/>
        <a:ext cx="6105345" cy="1072181"/>
      </dsp:txXfrm>
    </dsp:sp>
    <dsp:sp modelId="{50AAC86D-4F93-46FF-A070-B326EA26C500}">
      <dsp:nvSpPr>
        <dsp:cNvPr id="0" name=""/>
        <dsp:cNvSpPr/>
      </dsp:nvSpPr>
      <dsp:spPr>
        <a:xfrm>
          <a:off x="348" y="3824472"/>
          <a:ext cx="2116353" cy="1213317"/>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80000"/>
            </a:lnSpc>
            <a:spcBef>
              <a:spcPct val="0"/>
            </a:spcBef>
            <a:spcAft>
              <a:spcPct val="35000"/>
            </a:spcAft>
            <a:buNone/>
          </a:pPr>
          <a:r>
            <a:rPr lang="pt-BR" sz="2800" b="0" i="0" kern="1200" baseline="0" dirty="0">
              <a:effectLst>
                <a:outerShdw blurRad="38100" dist="38100" dir="2700000" algn="tl">
                  <a:srgbClr val="000000">
                    <a:alpha val="43137"/>
                  </a:srgbClr>
                </a:outerShdw>
              </a:effectLst>
            </a:rPr>
            <a:t>PCB </a:t>
          </a:r>
          <a:r>
            <a:rPr lang="pt-BR" sz="2800" b="0" i="0" kern="1200" baseline="0" dirty="0" err="1">
              <a:effectLst>
                <a:outerShdw blurRad="38100" dist="38100" dir="2700000" algn="tl">
                  <a:srgbClr val="000000">
                    <a:alpha val="43137"/>
                  </a:srgbClr>
                </a:outerShdw>
              </a:effectLst>
            </a:rPr>
            <a:t>Process</a:t>
          </a:r>
          <a:r>
            <a:rPr lang="pt-BR" sz="2800" b="0" i="0" kern="1200" baseline="0" dirty="0">
              <a:effectLst>
                <a:outerShdw blurRad="38100" dist="38100" dir="2700000" algn="tl">
                  <a:srgbClr val="000000">
                    <a:alpha val="43137"/>
                  </a:srgbClr>
                </a:outerShdw>
              </a:effectLst>
            </a:rPr>
            <a:t> </a:t>
          </a:r>
          <a:r>
            <a:rPr lang="pt-BR" sz="2800" b="0" i="0" kern="1200" baseline="0" dirty="0" err="1">
              <a:effectLst>
                <a:outerShdw blurRad="38100" dist="38100" dir="2700000" algn="tl">
                  <a:srgbClr val="000000">
                    <a:alpha val="43137"/>
                  </a:srgbClr>
                </a:outerShdw>
              </a:effectLst>
            </a:rPr>
            <a:t>Control</a:t>
          </a:r>
          <a:r>
            <a:rPr lang="pt-BR" sz="2800" b="0" i="0" kern="1200" baseline="0" dirty="0">
              <a:effectLst>
                <a:outerShdw blurRad="38100" dist="38100" dir="2700000" algn="tl">
                  <a:srgbClr val="000000">
                    <a:alpha val="43137"/>
                  </a:srgbClr>
                </a:outerShdw>
              </a:effectLst>
            </a:rPr>
            <a:t> </a:t>
          </a:r>
          <a:r>
            <a:rPr lang="pt-BR" sz="2800" b="0" i="0" kern="1200" baseline="0" dirty="0" err="1">
              <a:effectLst>
                <a:outerShdw blurRad="38100" dist="38100" dir="2700000" algn="tl">
                  <a:srgbClr val="000000">
                    <a:alpha val="43137"/>
                  </a:srgbClr>
                </a:outerShdw>
              </a:effectLst>
            </a:rPr>
            <a:t>Block</a:t>
          </a:r>
          <a:endParaRPr lang="pt-BR" sz="2800" kern="1200" dirty="0">
            <a:effectLst>
              <a:outerShdw blurRad="38100" dist="38100" dir="2700000" algn="tl">
                <a:srgbClr val="000000">
                  <a:alpha val="43137"/>
                </a:srgbClr>
              </a:outerShdw>
            </a:effectLst>
          </a:endParaRPr>
        </a:p>
      </dsp:txBody>
      <dsp:txXfrm>
        <a:off x="59577" y="3883701"/>
        <a:ext cx="1997895" cy="1094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05772-DBD7-4985-AF99-ED8459D06911}">
      <dsp:nvSpPr>
        <dsp:cNvPr id="0" name=""/>
        <dsp:cNvSpPr/>
      </dsp:nvSpPr>
      <dsp:spPr>
        <a:xfrm>
          <a:off x="479" y="733998"/>
          <a:ext cx="1868258" cy="112095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Swapping</a:t>
          </a:r>
          <a:endParaRPr lang="pt-BR" sz="2400" kern="1200" dirty="0">
            <a:effectLst>
              <a:outerShdw blurRad="38100" dist="38100" dir="2700000" algn="tl">
                <a:srgbClr val="000000">
                  <a:alpha val="43137"/>
                </a:srgbClr>
              </a:outerShdw>
            </a:effectLst>
          </a:endParaRPr>
        </a:p>
      </dsp:txBody>
      <dsp:txXfrm>
        <a:off x="479" y="733998"/>
        <a:ext cx="1868258" cy="1120954"/>
      </dsp:txXfrm>
    </dsp:sp>
    <dsp:sp modelId="{FA1B7C7F-FB0D-44FF-8FE6-983ADCFA3E2E}">
      <dsp:nvSpPr>
        <dsp:cNvPr id="0" name=""/>
        <dsp:cNvSpPr/>
      </dsp:nvSpPr>
      <dsp:spPr>
        <a:xfrm>
          <a:off x="2055562" y="733998"/>
          <a:ext cx="1868258" cy="112095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Other OS reason</a:t>
          </a:r>
          <a:endParaRPr lang="pt-BR" sz="2400" kern="1200" dirty="0">
            <a:effectLst>
              <a:outerShdw blurRad="38100" dist="38100" dir="2700000" algn="tl">
                <a:srgbClr val="000000">
                  <a:alpha val="43137"/>
                </a:srgbClr>
              </a:outerShdw>
            </a:effectLst>
          </a:endParaRPr>
        </a:p>
      </dsp:txBody>
      <dsp:txXfrm>
        <a:off x="2055562" y="733998"/>
        <a:ext cx="1868258" cy="1120954"/>
      </dsp:txXfrm>
    </dsp:sp>
    <dsp:sp modelId="{CDE34120-899E-4481-B74E-A69C5FEF10EB}">
      <dsp:nvSpPr>
        <dsp:cNvPr id="0" name=""/>
        <dsp:cNvSpPr/>
      </dsp:nvSpPr>
      <dsp:spPr>
        <a:xfrm>
          <a:off x="479" y="2041779"/>
          <a:ext cx="1868258" cy="112095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Interactive user request</a:t>
          </a:r>
          <a:endParaRPr lang="pt-BR" sz="2400" kern="1200" dirty="0">
            <a:effectLst>
              <a:outerShdw blurRad="38100" dist="38100" dir="2700000" algn="tl">
                <a:srgbClr val="000000">
                  <a:alpha val="43137"/>
                </a:srgbClr>
              </a:outerShdw>
            </a:effectLst>
          </a:endParaRPr>
        </a:p>
      </dsp:txBody>
      <dsp:txXfrm>
        <a:off x="479" y="2041779"/>
        <a:ext cx="1868258" cy="1120954"/>
      </dsp:txXfrm>
    </dsp:sp>
    <dsp:sp modelId="{0BBA9EE9-6FF5-48F1-B970-BA28FB4381E8}">
      <dsp:nvSpPr>
        <dsp:cNvPr id="0" name=""/>
        <dsp:cNvSpPr/>
      </dsp:nvSpPr>
      <dsp:spPr>
        <a:xfrm>
          <a:off x="2055562" y="2041779"/>
          <a:ext cx="1868258" cy="112095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effectLst>
                <a:outerShdw blurRad="38100" dist="38100" dir="2700000" algn="tl">
                  <a:srgbClr val="000000">
                    <a:alpha val="43137"/>
                  </a:srgbClr>
                </a:outerShdw>
              </a:effectLst>
            </a:rPr>
            <a:t>Parent process request</a:t>
          </a:r>
          <a:endParaRPr lang="pt-BR" sz="2400" kern="1200" dirty="0">
            <a:effectLst>
              <a:outerShdw blurRad="38100" dist="38100" dir="2700000" algn="tl">
                <a:srgbClr val="000000">
                  <a:alpha val="43137"/>
                </a:srgbClr>
              </a:outerShdw>
            </a:effectLst>
          </a:endParaRPr>
        </a:p>
      </dsp:txBody>
      <dsp:txXfrm>
        <a:off x="2055562" y="2041779"/>
        <a:ext cx="1868258" cy="1120954"/>
      </dsp:txXfrm>
    </dsp:sp>
    <dsp:sp modelId="{15AD7E65-82B1-4872-A7AC-1BAA49F8F739}">
      <dsp:nvSpPr>
        <dsp:cNvPr id="0" name=""/>
        <dsp:cNvSpPr/>
      </dsp:nvSpPr>
      <dsp:spPr>
        <a:xfrm>
          <a:off x="1028020" y="3349560"/>
          <a:ext cx="1868258" cy="112095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Timing</a:t>
          </a:r>
          <a:endParaRPr lang="pt-BR" sz="2400" kern="1200" dirty="0">
            <a:effectLst>
              <a:outerShdw blurRad="38100" dist="38100" dir="2700000" algn="tl">
                <a:srgbClr val="000000">
                  <a:alpha val="43137"/>
                </a:srgbClr>
              </a:outerShdw>
            </a:effectLst>
          </a:endParaRPr>
        </a:p>
      </dsp:txBody>
      <dsp:txXfrm>
        <a:off x="1028020" y="3349560"/>
        <a:ext cx="1868258" cy="1120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05772-DBD7-4985-AF99-ED8459D06911}">
      <dsp:nvSpPr>
        <dsp:cNvPr id="0" name=""/>
        <dsp:cNvSpPr/>
      </dsp:nvSpPr>
      <dsp:spPr>
        <a:xfrm>
          <a:off x="479" y="653678"/>
          <a:ext cx="1868258" cy="112095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Swapping</a:t>
          </a:r>
          <a:endParaRPr lang="pt-BR" sz="2400" kern="1200" dirty="0">
            <a:effectLst>
              <a:outerShdw blurRad="38100" dist="38100" dir="2700000" algn="tl">
                <a:srgbClr val="000000">
                  <a:alpha val="43137"/>
                </a:srgbClr>
              </a:outerShdw>
            </a:effectLst>
          </a:endParaRPr>
        </a:p>
      </dsp:txBody>
      <dsp:txXfrm>
        <a:off x="479" y="653678"/>
        <a:ext cx="1868258" cy="1120954"/>
      </dsp:txXfrm>
    </dsp:sp>
    <dsp:sp modelId="{FA1B7C7F-FB0D-44FF-8FE6-983ADCFA3E2E}">
      <dsp:nvSpPr>
        <dsp:cNvPr id="0" name=""/>
        <dsp:cNvSpPr/>
      </dsp:nvSpPr>
      <dsp:spPr>
        <a:xfrm>
          <a:off x="2055562" y="653678"/>
          <a:ext cx="1868258" cy="112095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Other OS reason</a:t>
          </a:r>
          <a:endParaRPr lang="pt-BR" sz="2400" kern="1200" dirty="0">
            <a:effectLst>
              <a:outerShdw blurRad="38100" dist="38100" dir="2700000" algn="tl">
                <a:srgbClr val="000000">
                  <a:alpha val="43137"/>
                </a:srgbClr>
              </a:outerShdw>
            </a:effectLst>
          </a:endParaRPr>
        </a:p>
      </dsp:txBody>
      <dsp:txXfrm>
        <a:off x="2055562" y="653678"/>
        <a:ext cx="1868258" cy="1120954"/>
      </dsp:txXfrm>
    </dsp:sp>
    <dsp:sp modelId="{CDE34120-899E-4481-B74E-A69C5FEF10EB}">
      <dsp:nvSpPr>
        <dsp:cNvPr id="0" name=""/>
        <dsp:cNvSpPr/>
      </dsp:nvSpPr>
      <dsp:spPr>
        <a:xfrm>
          <a:off x="479" y="1961459"/>
          <a:ext cx="1868258" cy="112095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Interactive user request</a:t>
          </a:r>
          <a:endParaRPr lang="pt-BR" sz="2400" kern="1200" dirty="0">
            <a:effectLst>
              <a:outerShdw blurRad="38100" dist="38100" dir="2700000" algn="tl">
                <a:srgbClr val="000000">
                  <a:alpha val="43137"/>
                </a:srgbClr>
              </a:outerShdw>
            </a:effectLst>
          </a:endParaRPr>
        </a:p>
      </dsp:txBody>
      <dsp:txXfrm>
        <a:off x="479" y="1961459"/>
        <a:ext cx="1868258" cy="1120954"/>
      </dsp:txXfrm>
    </dsp:sp>
    <dsp:sp modelId="{0BBA9EE9-6FF5-48F1-B970-BA28FB4381E8}">
      <dsp:nvSpPr>
        <dsp:cNvPr id="0" name=""/>
        <dsp:cNvSpPr/>
      </dsp:nvSpPr>
      <dsp:spPr>
        <a:xfrm>
          <a:off x="2055562" y="1961459"/>
          <a:ext cx="1868258" cy="112095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effectLst>
                <a:outerShdw blurRad="38100" dist="38100" dir="2700000" algn="tl">
                  <a:srgbClr val="000000">
                    <a:alpha val="43137"/>
                  </a:srgbClr>
                </a:outerShdw>
              </a:effectLst>
            </a:rPr>
            <a:t>Parent process request</a:t>
          </a:r>
          <a:endParaRPr lang="pt-BR" sz="2400" kern="1200" dirty="0">
            <a:effectLst>
              <a:outerShdw blurRad="38100" dist="38100" dir="2700000" algn="tl">
                <a:srgbClr val="000000">
                  <a:alpha val="43137"/>
                </a:srgbClr>
              </a:outerShdw>
            </a:effectLst>
          </a:endParaRPr>
        </a:p>
      </dsp:txBody>
      <dsp:txXfrm>
        <a:off x="2055562" y="1961459"/>
        <a:ext cx="1868258" cy="1120954"/>
      </dsp:txXfrm>
    </dsp:sp>
    <dsp:sp modelId="{15AD7E65-82B1-4872-A7AC-1BAA49F8F739}">
      <dsp:nvSpPr>
        <dsp:cNvPr id="0" name=""/>
        <dsp:cNvSpPr/>
      </dsp:nvSpPr>
      <dsp:spPr>
        <a:xfrm>
          <a:off x="1028020" y="3269239"/>
          <a:ext cx="1868258" cy="112095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Timing</a:t>
          </a:r>
          <a:endParaRPr lang="pt-BR" sz="2400" kern="1200" dirty="0">
            <a:effectLst>
              <a:outerShdw blurRad="38100" dist="38100" dir="2700000" algn="tl">
                <a:srgbClr val="000000">
                  <a:alpha val="43137"/>
                </a:srgbClr>
              </a:outerShdw>
            </a:effectLst>
          </a:endParaRPr>
        </a:p>
      </dsp:txBody>
      <dsp:txXfrm>
        <a:off x="1028020" y="3269239"/>
        <a:ext cx="1868258" cy="1120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05772-DBD7-4985-AF99-ED8459D06911}">
      <dsp:nvSpPr>
        <dsp:cNvPr id="0" name=""/>
        <dsp:cNvSpPr/>
      </dsp:nvSpPr>
      <dsp:spPr>
        <a:xfrm>
          <a:off x="483" y="274946"/>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Swapping</a:t>
          </a:r>
          <a:endParaRPr lang="pt-BR" sz="2500" kern="1200" dirty="0">
            <a:effectLst>
              <a:outerShdw blurRad="38100" dist="38100" dir="2700000" algn="tl">
                <a:srgbClr val="000000">
                  <a:alpha val="43137"/>
                </a:srgbClr>
              </a:outerShdw>
            </a:effectLst>
          </a:endParaRPr>
        </a:p>
      </dsp:txBody>
      <dsp:txXfrm>
        <a:off x="483" y="274946"/>
        <a:ext cx="1885640" cy="1131384"/>
      </dsp:txXfrm>
    </dsp:sp>
    <dsp:sp modelId="{FA1B7C7F-FB0D-44FF-8FE6-983ADCFA3E2E}">
      <dsp:nvSpPr>
        <dsp:cNvPr id="0" name=""/>
        <dsp:cNvSpPr/>
      </dsp:nvSpPr>
      <dsp:spPr>
        <a:xfrm>
          <a:off x="2074688" y="274946"/>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Other OS reason</a:t>
          </a:r>
          <a:endParaRPr lang="pt-BR" sz="2500" kern="1200" dirty="0">
            <a:effectLst>
              <a:outerShdw blurRad="38100" dist="38100" dir="2700000" algn="tl">
                <a:srgbClr val="000000">
                  <a:alpha val="43137"/>
                </a:srgbClr>
              </a:outerShdw>
            </a:effectLst>
          </a:endParaRPr>
        </a:p>
      </dsp:txBody>
      <dsp:txXfrm>
        <a:off x="2074688" y="274946"/>
        <a:ext cx="1885640" cy="1131384"/>
      </dsp:txXfrm>
    </dsp:sp>
    <dsp:sp modelId="{CDE34120-899E-4481-B74E-A69C5FEF10EB}">
      <dsp:nvSpPr>
        <dsp:cNvPr id="0" name=""/>
        <dsp:cNvSpPr/>
      </dsp:nvSpPr>
      <dsp:spPr>
        <a:xfrm>
          <a:off x="483" y="1594895"/>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Interactive user request</a:t>
          </a:r>
          <a:endParaRPr lang="pt-BR" sz="2500" kern="1200" dirty="0">
            <a:effectLst>
              <a:outerShdw blurRad="38100" dist="38100" dir="2700000" algn="tl">
                <a:srgbClr val="000000">
                  <a:alpha val="43137"/>
                </a:srgbClr>
              </a:outerShdw>
            </a:effectLst>
          </a:endParaRPr>
        </a:p>
      </dsp:txBody>
      <dsp:txXfrm>
        <a:off x="483" y="1594895"/>
        <a:ext cx="1885640" cy="1131384"/>
      </dsp:txXfrm>
    </dsp:sp>
    <dsp:sp modelId="{0BBA9EE9-6FF5-48F1-B970-BA28FB4381E8}">
      <dsp:nvSpPr>
        <dsp:cNvPr id="0" name=""/>
        <dsp:cNvSpPr/>
      </dsp:nvSpPr>
      <dsp:spPr>
        <a:xfrm>
          <a:off x="2074688" y="1594895"/>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effectLst>
                <a:outerShdw blurRad="38100" dist="38100" dir="2700000" algn="tl">
                  <a:srgbClr val="000000">
                    <a:alpha val="43137"/>
                  </a:srgbClr>
                </a:outerShdw>
              </a:effectLst>
            </a:rPr>
            <a:t>Parent process request</a:t>
          </a:r>
          <a:endParaRPr lang="pt-BR" sz="2500" kern="1200" dirty="0">
            <a:effectLst>
              <a:outerShdw blurRad="38100" dist="38100" dir="2700000" algn="tl">
                <a:srgbClr val="000000">
                  <a:alpha val="43137"/>
                </a:srgbClr>
              </a:outerShdw>
            </a:effectLst>
          </a:endParaRPr>
        </a:p>
      </dsp:txBody>
      <dsp:txXfrm>
        <a:off x="2074688" y="1594895"/>
        <a:ext cx="1885640" cy="1131384"/>
      </dsp:txXfrm>
    </dsp:sp>
    <dsp:sp modelId="{15AD7E65-82B1-4872-A7AC-1BAA49F8F739}">
      <dsp:nvSpPr>
        <dsp:cNvPr id="0" name=""/>
        <dsp:cNvSpPr/>
      </dsp:nvSpPr>
      <dsp:spPr>
        <a:xfrm>
          <a:off x="1037586" y="2914843"/>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Timing</a:t>
          </a:r>
          <a:endParaRPr lang="pt-BR" sz="2500" kern="1200" dirty="0">
            <a:effectLst>
              <a:outerShdw blurRad="38100" dist="38100" dir="2700000" algn="tl">
                <a:srgbClr val="000000">
                  <a:alpha val="43137"/>
                </a:srgbClr>
              </a:outerShdw>
            </a:effectLst>
          </a:endParaRPr>
        </a:p>
      </dsp:txBody>
      <dsp:txXfrm>
        <a:off x="1037586" y="2914843"/>
        <a:ext cx="1885640" cy="11313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05772-DBD7-4985-AF99-ED8459D06911}">
      <dsp:nvSpPr>
        <dsp:cNvPr id="0" name=""/>
        <dsp:cNvSpPr/>
      </dsp:nvSpPr>
      <dsp:spPr>
        <a:xfrm>
          <a:off x="483" y="274946"/>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Swapping</a:t>
          </a:r>
          <a:endParaRPr lang="pt-BR" sz="2500" kern="1200" dirty="0">
            <a:effectLst>
              <a:outerShdw blurRad="38100" dist="38100" dir="2700000" algn="tl">
                <a:srgbClr val="000000">
                  <a:alpha val="43137"/>
                </a:srgbClr>
              </a:outerShdw>
            </a:effectLst>
          </a:endParaRPr>
        </a:p>
      </dsp:txBody>
      <dsp:txXfrm>
        <a:off x="483" y="274946"/>
        <a:ext cx="1885640" cy="1131384"/>
      </dsp:txXfrm>
    </dsp:sp>
    <dsp:sp modelId="{FA1B7C7F-FB0D-44FF-8FE6-983ADCFA3E2E}">
      <dsp:nvSpPr>
        <dsp:cNvPr id="0" name=""/>
        <dsp:cNvSpPr/>
      </dsp:nvSpPr>
      <dsp:spPr>
        <a:xfrm>
          <a:off x="2074688" y="274946"/>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Other OS reason</a:t>
          </a:r>
          <a:endParaRPr lang="pt-BR" sz="2500" kern="1200" dirty="0">
            <a:effectLst>
              <a:outerShdw blurRad="38100" dist="38100" dir="2700000" algn="tl">
                <a:srgbClr val="000000">
                  <a:alpha val="43137"/>
                </a:srgbClr>
              </a:outerShdw>
            </a:effectLst>
          </a:endParaRPr>
        </a:p>
      </dsp:txBody>
      <dsp:txXfrm>
        <a:off x="2074688" y="274946"/>
        <a:ext cx="1885640" cy="1131384"/>
      </dsp:txXfrm>
    </dsp:sp>
    <dsp:sp modelId="{CDE34120-899E-4481-B74E-A69C5FEF10EB}">
      <dsp:nvSpPr>
        <dsp:cNvPr id="0" name=""/>
        <dsp:cNvSpPr/>
      </dsp:nvSpPr>
      <dsp:spPr>
        <a:xfrm>
          <a:off x="483" y="1594895"/>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Interactive user request</a:t>
          </a:r>
          <a:endParaRPr lang="pt-BR" sz="2500" kern="1200" dirty="0">
            <a:effectLst>
              <a:outerShdw blurRad="38100" dist="38100" dir="2700000" algn="tl">
                <a:srgbClr val="000000">
                  <a:alpha val="43137"/>
                </a:srgbClr>
              </a:outerShdw>
            </a:effectLst>
          </a:endParaRPr>
        </a:p>
      </dsp:txBody>
      <dsp:txXfrm>
        <a:off x="483" y="1594895"/>
        <a:ext cx="1885640" cy="1131384"/>
      </dsp:txXfrm>
    </dsp:sp>
    <dsp:sp modelId="{0BBA9EE9-6FF5-48F1-B970-BA28FB4381E8}">
      <dsp:nvSpPr>
        <dsp:cNvPr id="0" name=""/>
        <dsp:cNvSpPr/>
      </dsp:nvSpPr>
      <dsp:spPr>
        <a:xfrm>
          <a:off x="2074688" y="1594895"/>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effectLst>
                <a:outerShdw blurRad="38100" dist="38100" dir="2700000" algn="tl">
                  <a:srgbClr val="000000">
                    <a:alpha val="43137"/>
                  </a:srgbClr>
                </a:outerShdw>
              </a:effectLst>
            </a:rPr>
            <a:t>Parent process request</a:t>
          </a:r>
          <a:endParaRPr lang="pt-BR" sz="2500" kern="1200" dirty="0">
            <a:effectLst>
              <a:outerShdw blurRad="38100" dist="38100" dir="2700000" algn="tl">
                <a:srgbClr val="000000">
                  <a:alpha val="43137"/>
                </a:srgbClr>
              </a:outerShdw>
            </a:effectLst>
          </a:endParaRPr>
        </a:p>
      </dsp:txBody>
      <dsp:txXfrm>
        <a:off x="2074688" y="1594895"/>
        <a:ext cx="1885640" cy="1131384"/>
      </dsp:txXfrm>
    </dsp:sp>
    <dsp:sp modelId="{15AD7E65-82B1-4872-A7AC-1BAA49F8F739}">
      <dsp:nvSpPr>
        <dsp:cNvPr id="0" name=""/>
        <dsp:cNvSpPr/>
      </dsp:nvSpPr>
      <dsp:spPr>
        <a:xfrm>
          <a:off x="1037586" y="2914843"/>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Timing</a:t>
          </a:r>
          <a:endParaRPr lang="pt-BR" sz="2500" kern="1200" dirty="0">
            <a:effectLst>
              <a:outerShdw blurRad="38100" dist="38100" dir="2700000" algn="tl">
                <a:srgbClr val="000000">
                  <a:alpha val="43137"/>
                </a:srgbClr>
              </a:outerShdw>
            </a:effectLst>
          </a:endParaRPr>
        </a:p>
      </dsp:txBody>
      <dsp:txXfrm>
        <a:off x="1037586" y="2914843"/>
        <a:ext cx="1885640" cy="11313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05772-DBD7-4985-AF99-ED8459D06911}">
      <dsp:nvSpPr>
        <dsp:cNvPr id="0" name=""/>
        <dsp:cNvSpPr/>
      </dsp:nvSpPr>
      <dsp:spPr>
        <a:xfrm>
          <a:off x="483" y="274946"/>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Swapping</a:t>
          </a:r>
          <a:endParaRPr lang="pt-BR" sz="2500" kern="1200" dirty="0">
            <a:effectLst>
              <a:outerShdw blurRad="38100" dist="38100" dir="2700000" algn="tl">
                <a:srgbClr val="000000">
                  <a:alpha val="43137"/>
                </a:srgbClr>
              </a:outerShdw>
            </a:effectLst>
          </a:endParaRPr>
        </a:p>
      </dsp:txBody>
      <dsp:txXfrm>
        <a:off x="483" y="274946"/>
        <a:ext cx="1885640" cy="1131384"/>
      </dsp:txXfrm>
    </dsp:sp>
    <dsp:sp modelId="{FA1B7C7F-FB0D-44FF-8FE6-983ADCFA3E2E}">
      <dsp:nvSpPr>
        <dsp:cNvPr id="0" name=""/>
        <dsp:cNvSpPr/>
      </dsp:nvSpPr>
      <dsp:spPr>
        <a:xfrm>
          <a:off x="2074688" y="274946"/>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Other OS reason</a:t>
          </a:r>
          <a:endParaRPr lang="pt-BR" sz="2500" kern="1200" dirty="0">
            <a:effectLst>
              <a:outerShdw blurRad="38100" dist="38100" dir="2700000" algn="tl">
                <a:srgbClr val="000000">
                  <a:alpha val="43137"/>
                </a:srgbClr>
              </a:outerShdw>
            </a:effectLst>
          </a:endParaRPr>
        </a:p>
      </dsp:txBody>
      <dsp:txXfrm>
        <a:off x="2074688" y="274946"/>
        <a:ext cx="1885640" cy="1131384"/>
      </dsp:txXfrm>
    </dsp:sp>
    <dsp:sp modelId="{CDE34120-899E-4481-B74E-A69C5FEF10EB}">
      <dsp:nvSpPr>
        <dsp:cNvPr id="0" name=""/>
        <dsp:cNvSpPr/>
      </dsp:nvSpPr>
      <dsp:spPr>
        <a:xfrm>
          <a:off x="483" y="1594895"/>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Interactive user request</a:t>
          </a:r>
          <a:endParaRPr lang="pt-BR" sz="2500" kern="1200" dirty="0">
            <a:effectLst>
              <a:outerShdw blurRad="38100" dist="38100" dir="2700000" algn="tl">
                <a:srgbClr val="000000">
                  <a:alpha val="43137"/>
                </a:srgbClr>
              </a:outerShdw>
            </a:effectLst>
          </a:endParaRPr>
        </a:p>
      </dsp:txBody>
      <dsp:txXfrm>
        <a:off x="483" y="1594895"/>
        <a:ext cx="1885640" cy="1131384"/>
      </dsp:txXfrm>
    </dsp:sp>
    <dsp:sp modelId="{0BBA9EE9-6FF5-48F1-B970-BA28FB4381E8}">
      <dsp:nvSpPr>
        <dsp:cNvPr id="0" name=""/>
        <dsp:cNvSpPr/>
      </dsp:nvSpPr>
      <dsp:spPr>
        <a:xfrm>
          <a:off x="2074688" y="1594895"/>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Parent process request</a:t>
          </a:r>
          <a:endParaRPr lang="pt-BR" sz="2500" kern="1200" dirty="0">
            <a:effectLst>
              <a:outerShdw blurRad="38100" dist="38100" dir="2700000" algn="tl">
                <a:srgbClr val="000000">
                  <a:alpha val="43137"/>
                </a:srgbClr>
              </a:outerShdw>
            </a:effectLst>
          </a:endParaRPr>
        </a:p>
      </dsp:txBody>
      <dsp:txXfrm>
        <a:off x="2074688" y="1594895"/>
        <a:ext cx="1885640" cy="1131384"/>
      </dsp:txXfrm>
    </dsp:sp>
    <dsp:sp modelId="{15AD7E65-82B1-4872-A7AC-1BAA49F8F739}">
      <dsp:nvSpPr>
        <dsp:cNvPr id="0" name=""/>
        <dsp:cNvSpPr/>
      </dsp:nvSpPr>
      <dsp:spPr>
        <a:xfrm>
          <a:off x="1037586" y="2914843"/>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Timing</a:t>
          </a:r>
          <a:endParaRPr lang="pt-BR" sz="2500" kern="1200" dirty="0">
            <a:effectLst>
              <a:outerShdw blurRad="38100" dist="38100" dir="2700000" algn="tl">
                <a:srgbClr val="000000">
                  <a:alpha val="43137"/>
                </a:srgbClr>
              </a:outerShdw>
            </a:effectLst>
          </a:endParaRPr>
        </a:p>
      </dsp:txBody>
      <dsp:txXfrm>
        <a:off x="1037586" y="2914843"/>
        <a:ext cx="1885640" cy="11313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05772-DBD7-4985-AF99-ED8459D06911}">
      <dsp:nvSpPr>
        <dsp:cNvPr id="0" name=""/>
        <dsp:cNvSpPr/>
      </dsp:nvSpPr>
      <dsp:spPr>
        <a:xfrm>
          <a:off x="483" y="274946"/>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Swapping</a:t>
          </a:r>
          <a:endParaRPr lang="pt-BR" sz="2500" kern="1200" dirty="0">
            <a:effectLst>
              <a:outerShdw blurRad="38100" dist="38100" dir="2700000" algn="tl">
                <a:srgbClr val="000000">
                  <a:alpha val="43137"/>
                </a:srgbClr>
              </a:outerShdw>
            </a:effectLst>
          </a:endParaRPr>
        </a:p>
      </dsp:txBody>
      <dsp:txXfrm>
        <a:off x="483" y="274946"/>
        <a:ext cx="1885640" cy="1131384"/>
      </dsp:txXfrm>
    </dsp:sp>
    <dsp:sp modelId="{FA1B7C7F-FB0D-44FF-8FE6-983ADCFA3E2E}">
      <dsp:nvSpPr>
        <dsp:cNvPr id="0" name=""/>
        <dsp:cNvSpPr/>
      </dsp:nvSpPr>
      <dsp:spPr>
        <a:xfrm>
          <a:off x="2074688" y="274946"/>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Other OS reason</a:t>
          </a:r>
          <a:endParaRPr lang="pt-BR" sz="2500" kern="1200" dirty="0">
            <a:effectLst>
              <a:outerShdw blurRad="38100" dist="38100" dir="2700000" algn="tl">
                <a:srgbClr val="000000">
                  <a:alpha val="43137"/>
                </a:srgbClr>
              </a:outerShdw>
            </a:effectLst>
          </a:endParaRPr>
        </a:p>
      </dsp:txBody>
      <dsp:txXfrm>
        <a:off x="2074688" y="274946"/>
        <a:ext cx="1885640" cy="1131384"/>
      </dsp:txXfrm>
    </dsp:sp>
    <dsp:sp modelId="{CDE34120-899E-4481-B74E-A69C5FEF10EB}">
      <dsp:nvSpPr>
        <dsp:cNvPr id="0" name=""/>
        <dsp:cNvSpPr/>
      </dsp:nvSpPr>
      <dsp:spPr>
        <a:xfrm>
          <a:off x="483" y="1594895"/>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Interactive user request</a:t>
          </a:r>
          <a:endParaRPr lang="pt-BR" sz="2500" kern="1200" dirty="0">
            <a:effectLst>
              <a:outerShdw blurRad="38100" dist="38100" dir="2700000" algn="tl">
                <a:srgbClr val="000000">
                  <a:alpha val="43137"/>
                </a:srgbClr>
              </a:outerShdw>
            </a:effectLst>
          </a:endParaRPr>
        </a:p>
      </dsp:txBody>
      <dsp:txXfrm>
        <a:off x="483" y="1594895"/>
        <a:ext cx="1885640" cy="1131384"/>
      </dsp:txXfrm>
    </dsp:sp>
    <dsp:sp modelId="{0BBA9EE9-6FF5-48F1-B970-BA28FB4381E8}">
      <dsp:nvSpPr>
        <dsp:cNvPr id="0" name=""/>
        <dsp:cNvSpPr/>
      </dsp:nvSpPr>
      <dsp:spPr>
        <a:xfrm>
          <a:off x="2074688" y="1594895"/>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effectLst>
                <a:outerShdw blurRad="38100" dist="38100" dir="2700000" algn="tl">
                  <a:srgbClr val="000000">
                    <a:alpha val="43137"/>
                  </a:srgbClr>
                </a:outerShdw>
              </a:effectLst>
            </a:rPr>
            <a:t>Parent process request</a:t>
          </a:r>
          <a:endParaRPr lang="pt-BR" sz="2500" kern="1200" dirty="0">
            <a:effectLst>
              <a:outerShdw blurRad="38100" dist="38100" dir="2700000" algn="tl">
                <a:srgbClr val="000000">
                  <a:alpha val="43137"/>
                </a:srgbClr>
              </a:outerShdw>
            </a:effectLst>
          </a:endParaRPr>
        </a:p>
      </dsp:txBody>
      <dsp:txXfrm>
        <a:off x="2074688" y="1594895"/>
        <a:ext cx="1885640" cy="1131384"/>
      </dsp:txXfrm>
    </dsp:sp>
    <dsp:sp modelId="{15AD7E65-82B1-4872-A7AC-1BAA49F8F739}">
      <dsp:nvSpPr>
        <dsp:cNvPr id="0" name=""/>
        <dsp:cNvSpPr/>
      </dsp:nvSpPr>
      <dsp:spPr>
        <a:xfrm>
          <a:off x="1037586" y="2914843"/>
          <a:ext cx="1885640" cy="1131384"/>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effectLst>
                <a:outerShdw blurRad="38100" dist="38100" dir="2700000" algn="tl">
                  <a:srgbClr val="000000">
                    <a:alpha val="43137"/>
                  </a:srgbClr>
                </a:outerShdw>
              </a:effectLst>
            </a:rPr>
            <a:t>Timing</a:t>
          </a:r>
          <a:endParaRPr lang="pt-BR" sz="2500" kern="1200" dirty="0">
            <a:effectLst>
              <a:outerShdw blurRad="38100" dist="38100" dir="2700000" algn="tl">
                <a:srgbClr val="000000">
                  <a:alpha val="43137"/>
                </a:srgbClr>
              </a:outerShdw>
            </a:effectLst>
          </a:endParaRPr>
        </a:p>
      </dsp:txBody>
      <dsp:txXfrm>
        <a:off x="1037586" y="2914843"/>
        <a:ext cx="1885640" cy="11313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9153" cy="477232"/>
          </a:xfrm>
          <a:prstGeom prst="rect">
            <a:avLst/>
          </a:prstGeom>
          <a:noFill/>
          <a:ln w="9525">
            <a:noFill/>
            <a:miter lim="800000"/>
            <a:headEnd/>
            <a:tailEnd/>
          </a:ln>
          <a:effectLst/>
        </p:spPr>
        <p:txBody>
          <a:bodyPr vert="horz" wrap="none" lIns="89315" tIns="44658" rIns="89315" bIns="44658" numCol="1" anchor="ctr" anchorCtr="0" compatLnSpc="1">
            <a:prstTxWarp prst="textNoShape">
              <a:avLst/>
            </a:prstTxWarp>
          </a:bodyPr>
          <a:lstStyle>
            <a:lvl1pPr algn="l" defTabSz="893363">
              <a:defRPr sz="1200" smtClean="0">
                <a:latin typeface="Helvetica" pitchFamily="34" charset="0"/>
              </a:defRPr>
            </a:lvl1pPr>
          </a:lstStyle>
          <a:p>
            <a:pPr>
              <a:defRPr/>
            </a:pPr>
            <a:endParaRPr lang="en-US"/>
          </a:p>
        </p:txBody>
      </p:sp>
      <p:sp>
        <p:nvSpPr>
          <p:cNvPr id="46083" name="Rectangle 3"/>
          <p:cNvSpPr>
            <a:spLocks noGrp="1" noChangeArrowheads="1"/>
          </p:cNvSpPr>
          <p:nvPr>
            <p:ph type="dt" sz="quarter" idx="1"/>
          </p:nvPr>
        </p:nvSpPr>
        <p:spPr bwMode="auto">
          <a:xfrm>
            <a:off x="3881328" y="0"/>
            <a:ext cx="3019152" cy="477232"/>
          </a:xfrm>
          <a:prstGeom prst="rect">
            <a:avLst/>
          </a:prstGeom>
          <a:noFill/>
          <a:ln w="9525">
            <a:noFill/>
            <a:miter lim="800000"/>
            <a:headEnd/>
            <a:tailEnd/>
          </a:ln>
          <a:effectLst/>
        </p:spPr>
        <p:txBody>
          <a:bodyPr vert="horz" wrap="none" lIns="89315" tIns="44658" rIns="89315" bIns="44658" numCol="1" anchor="ctr" anchorCtr="0" compatLnSpc="1">
            <a:prstTxWarp prst="textNoShape">
              <a:avLst/>
            </a:prstTxWarp>
          </a:bodyPr>
          <a:lstStyle>
            <a:lvl1pPr algn="r" defTabSz="893363">
              <a:defRPr sz="1200" smtClean="0">
                <a:latin typeface="Helvetica" pitchFamily="34" charset="0"/>
              </a:defRPr>
            </a:lvl1pPr>
          </a:lstStyle>
          <a:p>
            <a:pPr>
              <a:defRPr/>
            </a:pPr>
            <a:endParaRPr lang="en-US"/>
          </a:p>
        </p:txBody>
      </p:sp>
      <p:sp>
        <p:nvSpPr>
          <p:cNvPr id="46084" name="Rectangle 4"/>
          <p:cNvSpPr>
            <a:spLocks noGrp="1" noChangeArrowheads="1"/>
          </p:cNvSpPr>
          <p:nvPr>
            <p:ph type="ftr" sz="quarter" idx="2"/>
          </p:nvPr>
        </p:nvSpPr>
        <p:spPr bwMode="auto">
          <a:xfrm>
            <a:off x="0" y="9557060"/>
            <a:ext cx="3019153" cy="477232"/>
          </a:xfrm>
          <a:prstGeom prst="rect">
            <a:avLst/>
          </a:prstGeom>
          <a:noFill/>
          <a:ln w="9525">
            <a:noFill/>
            <a:miter lim="800000"/>
            <a:headEnd/>
            <a:tailEnd/>
          </a:ln>
          <a:effectLst/>
        </p:spPr>
        <p:txBody>
          <a:bodyPr vert="horz" wrap="none" lIns="89315" tIns="44658" rIns="89315" bIns="44658" numCol="1" anchor="b" anchorCtr="0" compatLnSpc="1">
            <a:prstTxWarp prst="textNoShape">
              <a:avLst/>
            </a:prstTxWarp>
          </a:bodyPr>
          <a:lstStyle>
            <a:lvl1pPr algn="l" defTabSz="893363">
              <a:defRPr sz="1200" smtClean="0">
                <a:latin typeface="Helvetica" pitchFamily="34" charset="0"/>
              </a:defRPr>
            </a:lvl1pPr>
          </a:lstStyle>
          <a:p>
            <a:pPr>
              <a:defRPr/>
            </a:pPr>
            <a:endParaRPr lang="en-US"/>
          </a:p>
        </p:txBody>
      </p:sp>
      <p:sp>
        <p:nvSpPr>
          <p:cNvPr id="46085" name="Rectangle 5"/>
          <p:cNvSpPr>
            <a:spLocks noGrp="1" noChangeArrowheads="1"/>
          </p:cNvSpPr>
          <p:nvPr>
            <p:ph type="sldNum" sz="quarter" idx="3"/>
          </p:nvPr>
        </p:nvSpPr>
        <p:spPr bwMode="auto">
          <a:xfrm>
            <a:off x="3881328" y="9557060"/>
            <a:ext cx="3019152" cy="477232"/>
          </a:xfrm>
          <a:prstGeom prst="rect">
            <a:avLst/>
          </a:prstGeom>
          <a:noFill/>
          <a:ln w="9525">
            <a:noFill/>
            <a:miter lim="800000"/>
            <a:headEnd/>
            <a:tailEnd/>
          </a:ln>
          <a:effectLst/>
        </p:spPr>
        <p:txBody>
          <a:bodyPr vert="horz" wrap="none" lIns="89315" tIns="44658" rIns="89315" bIns="44658" numCol="1" anchor="b" anchorCtr="0" compatLnSpc="1">
            <a:prstTxWarp prst="textNoShape">
              <a:avLst/>
            </a:prstTxWarp>
          </a:bodyPr>
          <a:lstStyle>
            <a:lvl1pPr algn="r" defTabSz="893363">
              <a:defRPr sz="1200" smtClean="0">
                <a:latin typeface="Helvetica" pitchFamily="34" charset="0"/>
              </a:defRPr>
            </a:lvl1pPr>
          </a:lstStyle>
          <a:p>
            <a:pPr>
              <a:defRPr/>
            </a:pPr>
            <a:fld id="{285E3EE3-E22C-4903-936B-A09D84834689}" type="slidenum">
              <a:rPr lang="en-US"/>
              <a:pPr>
                <a:defRPr/>
              </a:pPr>
              <a:t>‹#›</a:t>
            </a:fld>
            <a:endParaRPr lang="en-US"/>
          </a:p>
        </p:txBody>
      </p:sp>
    </p:spTree>
    <p:extLst>
      <p:ext uri="{BB962C8B-B14F-4D97-AF65-F5344CB8AC3E}">
        <p14:creationId xmlns:p14="http://schemas.microsoft.com/office/powerpoint/2010/main" val="2589179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3742" cy="500549"/>
          </a:xfrm>
          <a:prstGeom prst="rect">
            <a:avLst/>
          </a:prstGeom>
          <a:noFill/>
          <a:ln w="9525">
            <a:noFill/>
            <a:miter lim="800000"/>
            <a:headEnd/>
            <a:tailEnd/>
          </a:ln>
          <a:effectLst/>
        </p:spPr>
        <p:txBody>
          <a:bodyPr vert="horz" wrap="none" lIns="94272" tIns="47135" rIns="94272" bIns="47135" numCol="1" anchor="ctr" anchorCtr="0" compatLnSpc="1">
            <a:prstTxWarp prst="textNoShape">
              <a:avLst/>
            </a:prstTxWarp>
          </a:bodyPr>
          <a:lstStyle>
            <a:lvl1pPr algn="l" defTabSz="942908">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04422" y="0"/>
            <a:ext cx="2983742" cy="500549"/>
          </a:xfrm>
          <a:prstGeom prst="rect">
            <a:avLst/>
          </a:prstGeom>
          <a:noFill/>
          <a:ln w="9525">
            <a:noFill/>
            <a:miter lim="800000"/>
            <a:headEnd/>
            <a:tailEnd/>
          </a:ln>
          <a:effectLst/>
        </p:spPr>
        <p:txBody>
          <a:bodyPr vert="horz" wrap="none" lIns="94272" tIns="47135" rIns="94272" bIns="47135" numCol="1" anchor="ctr" anchorCtr="0" compatLnSpc="1">
            <a:prstTxWarp prst="textNoShape">
              <a:avLst/>
            </a:prstTxWarp>
          </a:bodyPr>
          <a:lstStyle>
            <a:lvl1pPr algn="r" defTabSz="942908">
              <a:defRPr sz="1300" smtClean="0">
                <a:latin typeface="Times New Roman" pitchFamily="18" charset="0"/>
              </a:defRPr>
            </a:lvl1pPr>
          </a:lstStyle>
          <a:p>
            <a:pPr>
              <a:defRPr/>
            </a:pPr>
            <a:endParaRPr lang="en-US"/>
          </a:p>
        </p:txBody>
      </p:sp>
      <p:sp>
        <p:nvSpPr>
          <p:cNvPr id="87044" name="Rectangle 4"/>
          <p:cNvSpPr>
            <a:spLocks noGrp="1" noRot="1" noChangeAspect="1" noChangeArrowheads="1" noTextEdit="1"/>
          </p:cNvSpPr>
          <p:nvPr>
            <p:ph type="sldImg" idx="2"/>
          </p:nvPr>
        </p:nvSpPr>
        <p:spPr bwMode="auto">
          <a:xfrm>
            <a:off x="939800" y="752475"/>
            <a:ext cx="5010150" cy="375761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7601" y="4759876"/>
            <a:ext cx="5052962" cy="4508047"/>
          </a:xfrm>
          <a:prstGeom prst="rect">
            <a:avLst/>
          </a:prstGeom>
          <a:noFill/>
          <a:ln w="9525">
            <a:noFill/>
            <a:miter lim="800000"/>
            <a:headEnd/>
            <a:tailEnd/>
          </a:ln>
          <a:effectLst/>
        </p:spPr>
        <p:txBody>
          <a:bodyPr vert="horz" wrap="none" lIns="94272" tIns="47135" rIns="94272" bIns="47135"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519752"/>
            <a:ext cx="2983742" cy="500549"/>
          </a:xfrm>
          <a:prstGeom prst="rect">
            <a:avLst/>
          </a:prstGeom>
          <a:noFill/>
          <a:ln w="9525">
            <a:noFill/>
            <a:miter lim="800000"/>
            <a:headEnd/>
            <a:tailEnd/>
          </a:ln>
          <a:effectLst/>
        </p:spPr>
        <p:txBody>
          <a:bodyPr vert="horz" wrap="none" lIns="94272" tIns="47135" rIns="94272" bIns="47135" numCol="1" anchor="b" anchorCtr="0" compatLnSpc="1">
            <a:prstTxWarp prst="textNoShape">
              <a:avLst/>
            </a:prstTxWarp>
          </a:bodyPr>
          <a:lstStyle>
            <a:lvl1pPr algn="l" defTabSz="942908">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04422" y="9519752"/>
            <a:ext cx="2983742" cy="500549"/>
          </a:xfrm>
          <a:prstGeom prst="rect">
            <a:avLst/>
          </a:prstGeom>
          <a:noFill/>
          <a:ln w="9525">
            <a:noFill/>
            <a:miter lim="800000"/>
            <a:headEnd/>
            <a:tailEnd/>
          </a:ln>
          <a:effectLst/>
        </p:spPr>
        <p:txBody>
          <a:bodyPr vert="horz" wrap="none" lIns="94272" tIns="47135" rIns="94272" bIns="47135" numCol="1" anchor="b" anchorCtr="0" compatLnSpc="1">
            <a:prstTxWarp prst="textNoShape">
              <a:avLst/>
            </a:prstTxWarp>
          </a:bodyPr>
          <a:lstStyle>
            <a:lvl1pPr algn="r" defTabSz="942908">
              <a:defRPr sz="1300" smtClean="0">
                <a:latin typeface="Times New Roman" pitchFamily="18" charset="0"/>
              </a:defRPr>
            </a:lvl1pPr>
          </a:lstStyle>
          <a:p>
            <a:pPr>
              <a:defRPr/>
            </a:pPr>
            <a:fld id="{EBBAFCDD-B1D6-463A-BCEF-B465183E2D8F}" type="slidenum">
              <a:rPr lang="en-US"/>
              <a:pPr>
                <a:defRPr/>
              </a:pPr>
              <a:t>‹#›</a:t>
            </a:fld>
            <a:endParaRPr lang="en-US"/>
          </a:p>
        </p:txBody>
      </p:sp>
    </p:spTree>
    <p:extLst>
      <p:ext uri="{BB962C8B-B14F-4D97-AF65-F5344CB8AC3E}">
        <p14:creationId xmlns:p14="http://schemas.microsoft.com/office/powerpoint/2010/main" val="22439499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CF0766D-D9C0-4CD8-921E-11FA53CB4C3D}" type="slidenum">
              <a:rPr lang="en-US"/>
              <a:pPr/>
              <a:t>1</a:t>
            </a:fld>
            <a:endParaRPr lang="en-US"/>
          </a:p>
        </p:txBody>
      </p:sp>
      <p:sp>
        <p:nvSpPr>
          <p:cNvPr id="88067" name="Rectangle 2"/>
          <p:cNvSpPr>
            <a:spLocks noGrp="1" noRot="1" noChangeAspect="1" noChangeArrowheads="1" noTextEdit="1"/>
          </p:cNvSpPr>
          <p:nvPr>
            <p:ph type="sldImg"/>
          </p:nvPr>
        </p:nvSpPr>
        <p:spPr>
          <a:xfrm>
            <a:off x="938213" y="750888"/>
            <a:ext cx="5011737" cy="3759200"/>
          </a:xfrm>
          <a:ln/>
        </p:spPr>
      </p:sp>
      <p:sp>
        <p:nvSpPr>
          <p:cNvPr id="88068" name="Rectangle 3"/>
          <p:cNvSpPr>
            <a:spLocks noGrp="1" noChangeArrowheads="1"/>
          </p:cNvSpPr>
          <p:nvPr>
            <p:ph type="body" idx="1"/>
          </p:nvPr>
        </p:nvSpPr>
        <p:spPr>
          <a:xfrm>
            <a:off x="688201" y="4759876"/>
            <a:ext cx="5511762" cy="4509602"/>
          </a:xfrm>
          <a:noFill/>
          <a:ln/>
        </p:spPr>
        <p:txBody>
          <a:bodyPr/>
          <a:lstStyle/>
          <a:p>
            <a:pPr eaLnBrk="1" hangingPunct="1"/>
            <a:endParaRPr lang="pt-BR" dirty="0"/>
          </a:p>
        </p:txBody>
      </p:sp>
    </p:spTree>
    <p:extLst>
      <p:ext uri="{BB962C8B-B14F-4D97-AF65-F5344CB8AC3E}">
        <p14:creationId xmlns:p14="http://schemas.microsoft.com/office/powerpoint/2010/main" val="2585812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7994A-8407-4AB8-9767-25E04254E5E1}" type="slidenum">
              <a:rPr lang="en-US"/>
              <a:pPr/>
              <a:t>13</a:t>
            </a:fld>
            <a:endParaRPr lang="en-US"/>
          </a:p>
        </p:txBody>
      </p:sp>
      <p:sp>
        <p:nvSpPr>
          <p:cNvPr id="244738" name="Rectangle 2"/>
          <p:cNvSpPr>
            <a:spLocks noGrp="1" noRot="1" noChangeAspect="1" noChangeArrowheads="1" noTextEdit="1"/>
          </p:cNvSpPr>
          <p:nvPr>
            <p:ph type="sldImg"/>
          </p:nvPr>
        </p:nvSpPr>
        <p:spPr>
          <a:xfrm>
            <a:off x="992188" y="766763"/>
            <a:ext cx="5118100" cy="3838575"/>
          </a:xfrm>
          <a:ln/>
        </p:spPr>
      </p:sp>
      <p:sp>
        <p:nvSpPr>
          <p:cNvPr id="244739"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349506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7994A-8407-4AB8-9767-25E04254E5E1}" type="slidenum">
              <a:rPr lang="en-US"/>
              <a:pPr/>
              <a:t>14</a:t>
            </a:fld>
            <a:endParaRPr lang="en-US"/>
          </a:p>
        </p:txBody>
      </p:sp>
      <p:sp>
        <p:nvSpPr>
          <p:cNvPr id="244738" name="Rectangle 2"/>
          <p:cNvSpPr>
            <a:spLocks noGrp="1" noRot="1" noChangeAspect="1" noChangeArrowheads="1" noTextEdit="1"/>
          </p:cNvSpPr>
          <p:nvPr>
            <p:ph type="sldImg"/>
          </p:nvPr>
        </p:nvSpPr>
        <p:spPr>
          <a:xfrm>
            <a:off x="992188" y="766763"/>
            <a:ext cx="5118100" cy="3838575"/>
          </a:xfrm>
          <a:ln/>
        </p:spPr>
      </p:sp>
      <p:sp>
        <p:nvSpPr>
          <p:cNvPr id="244739"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210151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831A5-752E-440D-8FED-F29AC1E9C5FA}" type="slidenum">
              <a:rPr lang="en-US"/>
              <a:pPr/>
              <a:t>15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211133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77134B9-2A1F-4595-A75F-32D703D7DA5B}" type="slidenum">
              <a:rPr lang="en-US"/>
              <a:pPr/>
              <a:t>25</a:t>
            </a:fld>
            <a:endParaRPr lang="en-US"/>
          </a:p>
        </p:txBody>
      </p:sp>
      <p:sp>
        <p:nvSpPr>
          <p:cNvPr id="90115" name="Rectangle 2"/>
          <p:cNvSpPr>
            <a:spLocks noGrp="1" noRot="1" noChangeAspect="1" noChangeArrowheads="1" noTextEdit="1"/>
          </p:cNvSpPr>
          <p:nvPr>
            <p:ph type="sldImg"/>
          </p:nvPr>
        </p:nvSpPr>
        <p:spPr>
          <a:xfrm>
            <a:off x="938213" y="750888"/>
            <a:ext cx="5011737" cy="3759200"/>
          </a:xfrm>
          <a:ln/>
        </p:spPr>
      </p:sp>
      <p:sp>
        <p:nvSpPr>
          <p:cNvPr id="90116"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985385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780358-BD93-49CB-BBBB-04D348C7918E}" type="slidenum">
              <a:rPr lang="en-US"/>
              <a:pPr/>
              <a:t>26</a:t>
            </a:fld>
            <a:endParaRPr lang="en-US"/>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2244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0769B9-BC79-462D-B066-ECD798F29C26}" type="slidenum">
              <a:rPr lang="en-US"/>
              <a:pPr/>
              <a:t>27</a:t>
            </a:fld>
            <a:endParaRPr lang="en-US"/>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9187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8E3A8-1208-40A0-95D9-48CB4671B7C3}" type="slidenum">
              <a:rPr lang="en-US"/>
              <a:pPr/>
              <a:t>28</a:t>
            </a:fld>
            <a:endParaRPr lang="en-US"/>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4327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fld id="{D4C51783-691A-45C5-808A-89CE8D888697}" type="slidenum">
              <a:rPr lang="en-US" smtClean="0"/>
              <a:pPr/>
              <a:t>29</a:t>
            </a:fld>
            <a:endParaRPr lang="en-US"/>
          </a:p>
        </p:txBody>
      </p:sp>
    </p:spTree>
    <p:extLst>
      <p:ext uri="{BB962C8B-B14F-4D97-AF65-F5344CB8AC3E}">
        <p14:creationId xmlns:p14="http://schemas.microsoft.com/office/powerpoint/2010/main" val="1474722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5E792-F252-4E6B-BC91-3C9ACBF77163}" type="slidenum">
              <a:rPr lang="en-US"/>
              <a:pPr/>
              <a:t>30</a:t>
            </a:fld>
            <a:endParaRPr 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9838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65FBB6C-D323-4D15-A573-A7E708EE4316}" type="slidenum">
              <a:rPr lang="en-US"/>
              <a:pPr/>
              <a:t>31</a:t>
            </a:fld>
            <a:endParaRPr lang="en-US"/>
          </a:p>
        </p:txBody>
      </p:sp>
      <p:sp>
        <p:nvSpPr>
          <p:cNvPr id="96259" name="Rectangle 2"/>
          <p:cNvSpPr>
            <a:spLocks noGrp="1" noRot="1" noChangeAspect="1" noChangeArrowheads="1" noTextEdit="1"/>
          </p:cNvSpPr>
          <p:nvPr>
            <p:ph type="sldImg"/>
          </p:nvPr>
        </p:nvSpPr>
        <p:spPr>
          <a:xfrm>
            <a:off x="893763" y="741363"/>
            <a:ext cx="5043487" cy="3783012"/>
          </a:xfrm>
          <a:ln/>
        </p:spPr>
      </p:sp>
      <p:sp>
        <p:nvSpPr>
          <p:cNvPr id="96260" name="Rectangle 3"/>
          <p:cNvSpPr>
            <a:spLocks noGrp="1" noChangeArrowheads="1"/>
          </p:cNvSpPr>
          <p:nvPr>
            <p:ph type="body" idx="1"/>
          </p:nvPr>
        </p:nvSpPr>
        <p:spPr>
          <a:xfrm>
            <a:off x="900666" y="4772312"/>
            <a:ext cx="5105308" cy="4522038"/>
          </a:xfrm>
          <a:noFill/>
          <a:ln/>
        </p:spPr>
        <p:txBody>
          <a:bodyPr/>
          <a:lstStyle/>
          <a:p>
            <a:pPr eaLnBrk="1" hangingPunct="1"/>
            <a:endParaRPr lang="pt-BR"/>
          </a:p>
        </p:txBody>
      </p:sp>
    </p:spTree>
    <p:extLst>
      <p:ext uri="{BB962C8B-B14F-4D97-AF65-F5344CB8AC3E}">
        <p14:creationId xmlns:p14="http://schemas.microsoft.com/office/powerpoint/2010/main" val="272632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2</a:t>
            </a:fld>
            <a:endParaRPr lang="en-US"/>
          </a:p>
        </p:txBody>
      </p:sp>
    </p:spTree>
    <p:extLst>
      <p:ext uri="{BB962C8B-B14F-4D97-AF65-F5344CB8AC3E}">
        <p14:creationId xmlns:p14="http://schemas.microsoft.com/office/powerpoint/2010/main" val="1102869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1955992-95B1-40CE-8A82-0D7B4FF9B5E3}" type="slidenum">
              <a:rPr lang="en-US"/>
              <a:pPr/>
              <a:t>32</a:t>
            </a:fld>
            <a:endParaRPr lang="en-US"/>
          </a:p>
        </p:txBody>
      </p:sp>
      <p:sp>
        <p:nvSpPr>
          <p:cNvPr id="98307" name="Rectangle 2"/>
          <p:cNvSpPr>
            <a:spLocks noGrp="1" noRot="1" noChangeAspect="1" noChangeArrowheads="1" noTextEdit="1"/>
          </p:cNvSpPr>
          <p:nvPr>
            <p:ph type="sldImg"/>
          </p:nvPr>
        </p:nvSpPr>
        <p:spPr>
          <a:xfrm>
            <a:off x="938213" y="750888"/>
            <a:ext cx="5011737" cy="3759200"/>
          </a:xfrm>
          <a:ln/>
        </p:spPr>
      </p:sp>
      <p:sp>
        <p:nvSpPr>
          <p:cNvPr id="98308"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4152044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00C0B48-166A-4BB6-999D-AB8BD6C343CB}" type="slidenum">
              <a:rPr lang="en-US"/>
              <a:pPr/>
              <a:t>33</a:t>
            </a:fld>
            <a:endParaRPr lang="en-US"/>
          </a:p>
        </p:txBody>
      </p:sp>
      <p:sp>
        <p:nvSpPr>
          <p:cNvPr id="97283" name="Rectangle 2"/>
          <p:cNvSpPr>
            <a:spLocks noGrp="1" noRot="1" noChangeAspect="1" noChangeArrowheads="1" noTextEdit="1"/>
          </p:cNvSpPr>
          <p:nvPr>
            <p:ph type="sldImg"/>
          </p:nvPr>
        </p:nvSpPr>
        <p:spPr>
          <a:xfrm>
            <a:off x="938213" y="750888"/>
            <a:ext cx="5011737" cy="3759200"/>
          </a:xfrm>
          <a:ln/>
        </p:spPr>
      </p:sp>
      <p:sp>
        <p:nvSpPr>
          <p:cNvPr id="97284"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2310655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1955992-95B1-40CE-8A82-0D7B4FF9B5E3}" type="slidenum">
              <a:rPr lang="en-US"/>
              <a:pPr/>
              <a:t>35</a:t>
            </a:fld>
            <a:endParaRPr lang="en-US"/>
          </a:p>
        </p:txBody>
      </p:sp>
      <p:sp>
        <p:nvSpPr>
          <p:cNvPr id="98307" name="Rectangle 2"/>
          <p:cNvSpPr>
            <a:spLocks noGrp="1" noRot="1" noChangeAspect="1" noChangeArrowheads="1" noTextEdit="1"/>
          </p:cNvSpPr>
          <p:nvPr>
            <p:ph type="sldImg"/>
          </p:nvPr>
        </p:nvSpPr>
        <p:spPr>
          <a:xfrm>
            <a:off x="938213" y="750888"/>
            <a:ext cx="5011737" cy="3759200"/>
          </a:xfrm>
          <a:ln/>
        </p:spPr>
      </p:sp>
      <p:sp>
        <p:nvSpPr>
          <p:cNvPr id="98308"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2978270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1ED5ADC7-B1B2-4AD0-A2DA-C275524E93CA}" type="slidenum">
              <a:rPr lang="en-US"/>
              <a:pPr/>
              <a:t>37</a:t>
            </a:fld>
            <a:endParaRPr lang="en-US"/>
          </a:p>
        </p:txBody>
      </p:sp>
      <p:sp>
        <p:nvSpPr>
          <p:cNvPr id="100355" name="Rectangle 2"/>
          <p:cNvSpPr>
            <a:spLocks noGrp="1" noRot="1" noChangeAspect="1" noChangeArrowheads="1" noTextEdit="1"/>
          </p:cNvSpPr>
          <p:nvPr>
            <p:ph type="sldImg"/>
          </p:nvPr>
        </p:nvSpPr>
        <p:spPr>
          <a:xfrm>
            <a:off x="938213" y="750888"/>
            <a:ext cx="5011737" cy="3759200"/>
          </a:xfrm>
          <a:ln/>
        </p:spPr>
      </p:sp>
      <p:sp>
        <p:nvSpPr>
          <p:cNvPr id="100356"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95275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76D7110-E733-465F-B14E-60FEB50B566C}" type="slidenum">
              <a:rPr lang="en-US"/>
              <a:pPr/>
              <a:t>38</a:t>
            </a:fld>
            <a:endParaRPr lang="en-US"/>
          </a:p>
        </p:txBody>
      </p:sp>
      <p:sp>
        <p:nvSpPr>
          <p:cNvPr id="101379" name="Rectangle 2"/>
          <p:cNvSpPr>
            <a:spLocks noGrp="1" noRot="1" noChangeAspect="1" noChangeArrowheads="1" noTextEdit="1"/>
          </p:cNvSpPr>
          <p:nvPr>
            <p:ph type="sldImg"/>
          </p:nvPr>
        </p:nvSpPr>
        <p:spPr>
          <a:xfrm>
            <a:off x="938213" y="750888"/>
            <a:ext cx="5011737" cy="3759200"/>
          </a:xfrm>
          <a:ln/>
        </p:spPr>
      </p:sp>
      <p:sp>
        <p:nvSpPr>
          <p:cNvPr id="101380"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1056555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5E9A9C3-36FA-489C-9165-4FBDEA8EB2E7}" type="slidenum">
              <a:rPr lang="en-US"/>
              <a:pPr/>
              <a:t>39</a:t>
            </a:fld>
            <a:endParaRPr lang="en-US"/>
          </a:p>
        </p:txBody>
      </p:sp>
      <p:sp>
        <p:nvSpPr>
          <p:cNvPr id="103427" name="Rectangle 2"/>
          <p:cNvSpPr>
            <a:spLocks noGrp="1" noRot="1" noChangeAspect="1" noChangeArrowheads="1" noTextEdit="1"/>
          </p:cNvSpPr>
          <p:nvPr>
            <p:ph type="sldImg"/>
          </p:nvPr>
        </p:nvSpPr>
        <p:spPr>
          <a:xfrm>
            <a:off x="938213" y="750888"/>
            <a:ext cx="5011737" cy="3759200"/>
          </a:xfrm>
          <a:ln/>
        </p:spPr>
      </p:sp>
      <p:sp>
        <p:nvSpPr>
          <p:cNvPr id="103428"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1585784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CB780A03-1DFE-49AB-8890-05B89E422AB9}" type="slidenum">
              <a:rPr lang="en-US"/>
              <a:pPr/>
              <a:t>40</a:t>
            </a:fld>
            <a:endParaRPr lang="en-US"/>
          </a:p>
        </p:txBody>
      </p:sp>
      <p:sp>
        <p:nvSpPr>
          <p:cNvPr id="104451" name="Rectangle 2"/>
          <p:cNvSpPr>
            <a:spLocks noGrp="1" noRot="1" noChangeAspect="1" noChangeArrowheads="1" noTextEdit="1"/>
          </p:cNvSpPr>
          <p:nvPr>
            <p:ph type="sldImg"/>
          </p:nvPr>
        </p:nvSpPr>
        <p:spPr>
          <a:xfrm>
            <a:off x="938213" y="750888"/>
            <a:ext cx="5011737" cy="3759200"/>
          </a:xfrm>
          <a:ln/>
        </p:spPr>
      </p:sp>
      <p:sp>
        <p:nvSpPr>
          <p:cNvPr id="104452"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4079248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76D7110-E733-465F-B14E-60FEB50B566C}" type="slidenum">
              <a:rPr lang="en-US"/>
              <a:pPr/>
              <a:t>41</a:t>
            </a:fld>
            <a:endParaRPr lang="en-US"/>
          </a:p>
        </p:txBody>
      </p:sp>
      <p:sp>
        <p:nvSpPr>
          <p:cNvPr id="101379" name="Rectangle 2"/>
          <p:cNvSpPr>
            <a:spLocks noGrp="1" noRot="1" noChangeAspect="1" noChangeArrowheads="1" noTextEdit="1"/>
          </p:cNvSpPr>
          <p:nvPr>
            <p:ph type="sldImg"/>
          </p:nvPr>
        </p:nvSpPr>
        <p:spPr>
          <a:xfrm>
            <a:off x="938213" y="750888"/>
            <a:ext cx="5011737" cy="3759200"/>
          </a:xfrm>
          <a:ln/>
        </p:spPr>
      </p:sp>
      <p:sp>
        <p:nvSpPr>
          <p:cNvPr id="101380"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2571495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3B1A0B4-4FBF-40F1-A574-01BE509CDE2D}" type="slidenum">
              <a:rPr lang="en-US"/>
              <a:pPr/>
              <a:t>42</a:t>
            </a:fld>
            <a:endParaRPr lang="en-US"/>
          </a:p>
        </p:txBody>
      </p:sp>
      <p:sp>
        <p:nvSpPr>
          <p:cNvPr id="107523" name="Rectangle 2"/>
          <p:cNvSpPr>
            <a:spLocks noGrp="1" noRot="1" noChangeAspect="1" noChangeArrowheads="1" noTextEdit="1"/>
          </p:cNvSpPr>
          <p:nvPr>
            <p:ph type="sldImg"/>
          </p:nvPr>
        </p:nvSpPr>
        <p:spPr>
          <a:xfrm>
            <a:off x="938213" y="750888"/>
            <a:ext cx="5011737" cy="3759200"/>
          </a:xfrm>
          <a:ln/>
        </p:spPr>
      </p:sp>
      <p:sp>
        <p:nvSpPr>
          <p:cNvPr id="107524"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2915253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76D7110-E733-465F-B14E-60FEB50B566C}" type="slidenum">
              <a:rPr lang="en-US"/>
              <a:pPr/>
              <a:t>43</a:t>
            </a:fld>
            <a:endParaRPr lang="en-US"/>
          </a:p>
        </p:txBody>
      </p:sp>
      <p:sp>
        <p:nvSpPr>
          <p:cNvPr id="101379" name="Rectangle 2"/>
          <p:cNvSpPr>
            <a:spLocks noGrp="1" noRot="1" noChangeAspect="1" noChangeArrowheads="1" noTextEdit="1"/>
          </p:cNvSpPr>
          <p:nvPr>
            <p:ph type="sldImg"/>
          </p:nvPr>
        </p:nvSpPr>
        <p:spPr>
          <a:xfrm>
            <a:off x="938213" y="750888"/>
            <a:ext cx="5011737" cy="3759200"/>
          </a:xfrm>
          <a:ln/>
        </p:spPr>
      </p:sp>
      <p:sp>
        <p:nvSpPr>
          <p:cNvPr id="101380"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240131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AF582-C58B-47B8-97D6-BB7CC7F48CDC}" type="slidenum">
              <a:rPr lang="en-US"/>
              <a:pPr/>
              <a:t>4</a:t>
            </a:fld>
            <a:endParaRPr lang="en-US"/>
          </a:p>
        </p:txBody>
      </p:sp>
      <p:sp>
        <p:nvSpPr>
          <p:cNvPr id="292866" name="Rectangle 2"/>
          <p:cNvSpPr>
            <a:spLocks noGrp="1" noRot="1" noChangeAspect="1" noChangeArrowheads="1" noTextEdit="1"/>
          </p:cNvSpPr>
          <p:nvPr>
            <p:ph type="sldImg"/>
          </p:nvPr>
        </p:nvSpPr>
        <p:spPr>
          <a:xfrm>
            <a:off x="992188" y="766763"/>
            <a:ext cx="5118100" cy="3838575"/>
          </a:xfrm>
          <a:ln/>
        </p:spPr>
      </p:sp>
      <p:sp>
        <p:nvSpPr>
          <p:cNvPr id="292867"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1591438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F34D74F-1DC9-41B9-994B-B64FA145746B}" type="slidenum">
              <a:rPr lang="en-US"/>
              <a:pPr/>
              <a:t>44</a:t>
            </a:fld>
            <a:endParaRPr lang="en-US"/>
          </a:p>
        </p:txBody>
      </p:sp>
      <p:sp>
        <p:nvSpPr>
          <p:cNvPr id="108547" name="Rectangle 2"/>
          <p:cNvSpPr>
            <a:spLocks noGrp="1" noRot="1" noChangeAspect="1" noChangeArrowheads="1" noTextEdit="1"/>
          </p:cNvSpPr>
          <p:nvPr>
            <p:ph type="sldImg"/>
          </p:nvPr>
        </p:nvSpPr>
        <p:spPr>
          <a:xfrm>
            <a:off x="938213" y="750888"/>
            <a:ext cx="5011737" cy="3759200"/>
          </a:xfrm>
          <a:ln/>
        </p:spPr>
      </p:sp>
      <p:sp>
        <p:nvSpPr>
          <p:cNvPr id="108548"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157768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90737A8-31AA-4B29-A0D0-B905C7950083}" type="slidenum">
              <a:rPr lang="en-US"/>
              <a:pPr/>
              <a:t>45</a:t>
            </a:fld>
            <a:endParaRPr lang="en-US"/>
          </a:p>
        </p:txBody>
      </p:sp>
      <p:sp>
        <p:nvSpPr>
          <p:cNvPr id="109571" name="Rectangle 2"/>
          <p:cNvSpPr>
            <a:spLocks noGrp="1" noRot="1" noChangeAspect="1" noChangeArrowheads="1" noTextEdit="1"/>
          </p:cNvSpPr>
          <p:nvPr>
            <p:ph type="sldImg"/>
          </p:nvPr>
        </p:nvSpPr>
        <p:spPr>
          <a:xfrm>
            <a:off x="938213" y="750888"/>
            <a:ext cx="5011737" cy="3759200"/>
          </a:xfrm>
          <a:ln/>
        </p:spPr>
      </p:sp>
      <p:sp>
        <p:nvSpPr>
          <p:cNvPr id="109572"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3895896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E089CE2-40AC-4DC6-9249-D3473D766A33}" type="slidenum">
              <a:rPr lang="en-US"/>
              <a:pPr/>
              <a:t>46</a:t>
            </a:fld>
            <a:endParaRPr lang="en-US"/>
          </a:p>
        </p:txBody>
      </p:sp>
      <p:sp>
        <p:nvSpPr>
          <p:cNvPr id="110595" name="Rectangle 2"/>
          <p:cNvSpPr>
            <a:spLocks noGrp="1" noRot="1" noChangeAspect="1" noChangeArrowheads="1" noTextEdit="1"/>
          </p:cNvSpPr>
          <p:nvPr>
            <p:ph type="sldImg"/>
          </p:nvPr>
        </p:nvSpPr>
        <p:spPr>
          <a:xfrm>
            <a:off x="938213" y="750888"/>
            <a:ext cx="5011737" cy="3759200"/>
          </a:xfrm>
          <a:ln/>
        </p:spPr>
      </p:sp>
      <p:sp>
        <p:nvSpPr>
          <p:cNvPr id="110596"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4169825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90737A8-31AA-4B29-A0D0-B905C7950083}" type="slidenum">
              <a:rPr lang="en-US"/>
              <a:pPr/>
              <a:t>47</a:t>
            </a:fld>
            <a:endParaRPr lang="en-US"/>
          </a:p>
        </p:txBody>
      </p:sp>
      <p:sp>
        <p:nvSpPr>
          <p:cNvPr id="109571" name="Rectangle 2"/>
          <p:cNvSpPr>
            <a:spLocks noGrp="1" noRot="1" noChangeAspect="1" noChangeArrowheads="1" noTextEdit="1"/>
          </p:cNvSpPr>
          <p:nvPr>
            <p:ph type="sldImg"/>
          </p:nvPr>
        </p:nvSpPr>
        <p:spPr>
          <a:xfrm>
            <a:off x="938213" y="750888"/>
            <a:ext cx="5011737" cy="3759200"/>
          </a:xfrm>
          <a:ln/>
        </p:spPr>
      </p:sp>
      <p:sp>
        <p:nvSpPr>
          <p:cNvPr id="109572"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4053759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D989C5E-4DD7-4CB1-82C7-6E46DC884C18}" type="slidenum">
              <a:rPr lang="en-US"/>
              <a:pPr/>
              <a:t>48</a:t>
            </a:fld>
            <a:endParaRPr lang="en-US"/>
          </a:p>
        </p:txBody>
      </p:sp>
      <p:sp>
        <p:nvSpPr>
          <p:cNvPr id="113667" name="Rectangle 2"/>
          <p:cNvSpPr>
            <a:spLocks noGrp="1" noRot="1" noChangeAspect="1" noChangeArrowheads="1" noTextEdit="1"/>
          </p:cNvSpPr>
          <p:nvPr>
            <p:ph type="sldImg"/>
          </p:nvPr>
        </p:nvSpPr>
        <p:spPr>
          <a:xfrm>
            <a:off x="938213" y="750888"/>
            <a:ext cx="5011737" cy="3759200"/>
          </a:xfrm>
          <a:ln/>
        </p:spPr>
      </p:sp>
      <p:sp>
        <p:nvSpPr>
          <p:cNvPr id="113668"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29616103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49</a:t>
            </a:fld>
            <a:endParaRPr lang="en-US"/>
          </a:p>
        </p:txBody>
      </p:sp>
    </p:spTree>
    <p:extLst>
      <p:ext uri="{BB962C8B-B14F-4D97-AF65-F5344CB8AC3E}">
        <p14:creationId xmlns:p14="http://schemas.microsoft.com/office/powerpoint/2010/main" val="2972146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F3E59E3-CBF6-4910-BBBD-32909EA519A1}" type="slidenum">
              <a:rPr lang="en-US"/>
              <a:pPr/>
              <a:t>50</a:t>
            </a:fld>
            <a:endParaRPr lang="en-US"/>
          </a:p>
        </p:txBody>
      </p:sp>
      <p:sp>
        <p:nvSpPr>
          <p:cNvPr id="115715" name="Rectangle 2"/>
          <p:cNvSpPr>
            <a:spLocks noGrp="1" noRot="1" noChangeAspect="1" noChangeArrowheads="1" noTextEdit="1"/>
          </p:cNvSpPr>
          <p:nvPr>
            <p:ph type="sldImg"/>
          </p:nvPr>
        </p:nvSpPr>
        <p:spPr>
          <a:xfrm>
            <a:off x="938213" y="750888"/>
            <a:ext cx="5011737" cy="3759200"/>
          </a:xfrm>
          <a:ln/>
        </p:spPr>
      </p:sp>
      <p:sp>
        <p:nvSpPr>
          <p:cNvPr id="115716"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394666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75A64639-B1FB-4406-BB02-E473CA776373}" type="slidenum">
              <a:rPr lang="en-US"/>
              <a:pPr/>
              <a:t>51</a:t>
            </a:fld>
            <a:endParaRPr lang="en-US"/>
          </a:p>
        </p:txBody>
      </p:sp>
      <p:sp>
        <p:nvSpPr>
          <p:cNvPr id="116739" name="Rectangle 2"/>
          <p:cNvSpPr>
            <a:spLocks noGrp="1" noRot="1" noChangeAspect="1" noChangeArrowheads="1" noTextEdit="1"/>
          </p:cNvSpPr>
          <p:nvPr>
            <p:ph type="sldImg"/>
          </p:nvPr>
        </p:nvSpPr>
        <p:spPr>
          <a:xfrm>
            <a:off x="938213" y="750888"/>
            <a:ext cx="5011737" cy="3759200"/>
          </a:xfrm>
          <a:ln/>
        </p:spPr>
      </p:sp>
      <p:sp>
        <p:nvSpPr>
          <p:cNvPr id="116740"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2710936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88FFC66-53AA-4C02-BF4D-F5880B9EDD19}" type="slidenum">
              <a:rPr lang="en-US"/>
              <a:pPr/>
              <a:t>52</a:t>
            </a:fld>
            <a:endParaRPr lang="en-US"/>
          </a:p>
        </p:txBody>
      </p:sp>
      <p:sp>
        <p:nvSpPr>
          <p:cNvPr id="117763" name="Rectangle 2"/>
          <p:cNvSpPr>
            <a:spLocks noGrp="1" noRot="1" noChangeAspect="1" noChangeArrowheads="1" noTextEdit="1"/>
          </p:cNvSpPr>
          <p:nvPr>
            <p:ph type="sldImg"/>
          </p:nvPr>
        </p:nvSpPr>
        <p:spPr>
          <a:xfrm>
            <a:off x="938213" y="750888"/>
            <a:ext cx="5011737" cy="3759200"/>
          </a:xfrm>
          <a:ln/>
        </p:spPr>
      </p:sp>
      <p:sp>
        <p:nvSpPr>
          <p:cNvPr id="117764" name="Rectangle 3"/>
          <p:cNvSpPr>
            <a:spLocks noGrp="1" noChangeArrowheads="1"/>
          </p:cNvSpPr>
          <p:nvPr>
            <p:ph type="body" idx="1"/>
          </p:nvPr>
        </p:nvSpPr>
        <p:spPr>
          <a:xfrm>
            <a:off x="688201" y="4759876"/>
            <a:ext cx="5511762" cy="4509602"/>
          </a:xfrm>
          <a:noFill/>
          <a:ln/>
        </p:spPr>
        <p:txBody>
          <a:bodyPr/>
          <a:lstStyle/>
          <a:p>
            <a:pPr eaLnBrk="1" hangingPunct="1"/>
            <a:endParaRPr lang="pt-BR" dirty="0"/>
          </a:p>
        </p:txBody>
      </p:sp>
    </p:spTree>
    <p:extLst>
      <p:ext uri="{BB962C8B-B14F-4D97-AF65-F5344CB8AC3E}">
        <p14:creationId xmlns:p14="http://schemas.microsoft.com/office/powerpoint/2010/main" val="4933873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AAD268EE-9CFF-4659-9F0D-80D1CAD7053C}" type="slidenum">
              <a:rPr lang="en-US"/>
              <a:pPr/>
              <a:t>53</a:t>
            </a:fld>
            <a:endParaRPr lang="en-US"/>
          </a:p>
        </p:txBody>
      </p:sp>
      <p:sp>
        <p:nvSpPr>
          <p:cNvPr id="118787" name="Rectangle 2"/>
          <p:cNvSpPr>
            <a:spLocks noGrp="1" noRot="1" noChangeAspect="1" noChangeArrowheads="1" noTextEdit="1"/>
          </p:cNvSpPr>
          <p:nvPr>
            <p:ph type="sldImg"/>
          </p:nvPr>
        </p:nvSpPr>
        <p:spPr>
          <a:xfrm>
            <a:off x="938213" y="750888"/>
            <a:ext cx="5011737" cy="3759200"/>
          </a:xfrm>
          <a:ln/>
        </p:spPr>
      </p:sp>
      <p:sp>
        <p:nvSpPr>
          <p:cNvPr id="118788"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140344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2A5BB-DC25-479C-8285-D33F85F1A8B3}" type="slidenum">
              <a:rPr lang="en-US"/>
              <a:pPr/>
              <a:t>5</a:t>
            </a:fld>
            <a:endParaRPr lang="en-US"/>
          </a:p>
        </p:txBody>
      </p:sp>
      <p:sp>
        <p:nvSpPr>
          <p:cNvPr id="279554" name="Rectangle 2"/>
          <p:cNvSpPr>
            <a:spLocks noGrp="1" noRot="1" noChangeAspect="1" noChangeArrowheads="1" noTextEdit="1"/>
          </p:cNvSpPr>
          <p:nvPr>
            <p:ph type="sldImg"/>
          </p:nvPr>
        </p:nvSpPr>
        <p:spPr>
          <a:xfrm>
            <a:off x="992188" y="766763"/>
            <a:ext cx="5118100" cy="3838575"/>
          </a:xfrm>
          <a:ln/>
        </p:spPr>
      </p:sp>
      <p:sp>
        <p:nvSpPr>
          <p:cNvPr id="279555" name="Rectangle 3"/>
          <p:cNvSpPr>
            <a:spLocks noGrp="1" noChangeArrowheads="1"/>
          </p:cNvSpPr>
          <p:nvPr>
            <p:ph type="body" idx="1"/>
          </p:nvPr>
        </p:nvSpPr>
        <p:spPr>
          <a:xfrm>
            <a:off x="709613" y="4860925"/>
            <a:ext cx="5683250" cy="4605338"/>
          </a:xfrm>
        </p:spPr>
        <p:txBody>
          <a:bodyPr/>
          <a:lstStyle/>
          <a:p>
            <a:endParaRPr lang="en-US" dirty="0"/>
          </a:p>
        </p:txBody>
      </p:sp>
    </p:spTree>
    <p:extLst>
      <p:ext uri="{BB962C8B-B14F-4D97-AF65-F5344CB8AC3E}">
        <p14:creationId xmlns:p14="http://schemas.microsoft.com/office/powerpoint/2010/main" val="959440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9282A007-8C36-45ED-B00D-93FCCF40E0AE}" type="slidenum">
              <a:rPr lang="en-US"/>
              <a:pPr/>
              <a:t>54</a:t>
            </a:fld>
            <a:endParaRPr lang="en-US"/>
          </a:p>
        </p:txBody>
      </p:sp>
      <p:sp>
        <p:nvSpPr>
          <p:cNvPr id="119811" name="Rectangle 2"/>
          <p:cNvSpPr>
            <a:spLocks noGrp="1" noRot="1" noChangeAspect="1" noChangeArrowheads="1" noTextEdit="1"/>
          </p:cNvSpPr>
          <p:nvPr>
            <p:ph type="sldImg"/>
          </p:nvPr>
        </p:nvSpPr>
        <p:spPr>
          <a:xfrm>
            <a:off x="938213" y="750888"/>
            <a:ext cx="5011737" cy="3759200"/>
          </a:xfrm>
          <a:ln/>
        </p:spPr>
      </p:sp>
      <p:sp>
        <p:nvSpPr>
          <p:cNvPr id="119812"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11051772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8F701D53-3FC0-4D61-8B09-8BF847215046}" type="slidenum">
              <a:rPr lang="en-US"/>
              <a:pPr/>
              <a:t>55</a:t>
            </a:fld>
            <a:endParaRPr lang="en-US"/>
          </a:p>
        </p:txBody>
      </p:sp>
      <p:sp>
        <p:nvSpPr>
          <p:cNvPr id="120835" name="Rectangle 2"/>
          <p:cNvSpPr>
            <a:spLocks noGrp="1" noRot="1" noChangeAspect="1" noChangeArrowheads="1" noTextEdit="1"/>
          </p:cNvSpPr>
          <p:nvPr>
            <p:ph type="sldImg"/>
          </p:nvPr>
        </p:nvSpPr>
        <p:spPr>
          <a:xfrm>
            <a:off x="938213" y="750888"/>
            <a:ext cx="5011737" cy="3759200"/>
          </a:xfrm>
          <a:ln/>
        </p:spPr>
      </p:sp>
      <p:sp>
        <p:nvSpPr>
          <p:cNvPr id="120836"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3147623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56</a:t>
            </a:fld>
            <a:endParaRPr lang="en-US"/>
          </a:p>
        </p:txBody>
      </p:sp>
    </p:spTree>
    <p:extLst>
      <p:ext uri="{BB962C8B-B14F-4D97-AF65-F5344CB8AC3E}">
        <p14:creationId xmlns:p14="http://schemas.microsoft.com/office/powerpoint/2010/main" val="23935579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D8B7E069-7840-450A-A31C-CB3019961A18}" type="slidenum">
              <a:rPr lang="en-US"/>
              <a:pPr/>
              <a:t>58</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1489930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1514ECE3-0810-4AB1-8A4D-E299828486C2}" type="slidenum">
              <a:rPr lang="en-US"/>
              <a:pPr/>
              <a:t>59</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2554283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E27523F1-E0A5-4E22-A342-222BBE8C4CBF}" type="slidenum">
              <a:rPr lang="en-US"/>
              <a:pPr/>
              <a:t>60</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24992833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DA1A4DD-C0A6-4A6D-A459-55F127DE8E03}" type="slidenum">
              <a:rPr lang="en-US"/>
              <a:pPr/>
              <a:t>61</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895671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CD221C63-A4C1-4079-BFB6-BB937CBBBB2A}" type="slidenum">
              <a:rPr lang="en-US"/>
              <a:pPr/>
              <a:t>62</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24729441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2A79A844-12E7-476A-AEE6-ABB5DC340B97}" type="slidenum">
              <a:rPr lang="en-US"/>
              <a:pPr/>
              <a:t>63</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39671995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D7AC62B4-0FDC-4370-97C2-092495A8B182}" type="slidenum">
              <a:rPr lang="en-US"/>
              <a:pPr/>
              <a:t>64</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1339433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7994A-8407-4AB8-9767-25E04254E5E1}" type="slidenum">
              <a:rPr lang="en-US"/>
              <a:pPr/>
              <a:t>6</a:t>
            </a:fld>
            <a:endParaRPr lang="en-US"/>
          </a:p>
        </p:txBody>
      </p:sp>
      <p:sp>
        <p:nvSpPr>
          <p:cNvPr id="244738" name="Rectangle 2"/>
          <p:cNvSpPr>
            <a:spLocks noGrp="1" noRot="1" noChangeAspect="1" noChangeArrowheads="1" noTextEdit="1"/>
          </p:cNvSpPr>
          <p:nvPr>
            <p:ph type="sldImg"/>
          </p:nvPr>
        </p:nvSpPr>
        <p:spPr>
          <a:xfrm>
            <a:off x="992188" y="766763"/>
            <a:ext cx="5118100" cy="3838575"/>
          </a:xfrm>
          <a:ln/>
        </p:spPr>
      </p:sp>
      <p:sp>
        <p:nvSpPr>
          <p:cNvPr id="244739"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263061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A526865F-567B-4ADD-B0E7-E17BF4D41FED}" type="slidenum">
              <a:rPr lang="en-US"/>
              <a:pPr/>
              <a:t>65</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3602889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66</a:t>
            </a:fld>
            <a:endParaRPr lang="en-US"/>
          </a:p>
        </p:txBody>
      </p:sp>
    </p:spTree>
    <p:extLst>
      <p:ext uri="{BB962C8B-B14F-4D97-AF65-F5344CB8AC3E}">
        <p14:creationId xmlns:p14="http://schemas.microsoft.com/office/powerpoint/2010/main" val="248041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67</a:t>
            </a:fld>
            <a:endParaRPr lang="en-US"/>
          </a:p>
        </p:txBody>
      </p:sp>
    </p:spTree>
    <p:extLst>
      <p:ext uri="{BB962C8B-B14F-4D97-AF65-F5344CB8AC3E}">
        <p14:creationId xmlns:p14="http://schemas.microsoft.com/office/powerpoint/2010/main" val="9816705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73</a:t>
            </a:fld>
            <a:endParaRPr lang="en-US"/>
          </a:p>
        </p:txBody>
      </p:sp>
    </p:spTree>
    <p:extLst>
      <p:ext uri="{BB962C8B-B14F-4D97-AF65-F5344CB8AC3E}">
        <p14:creationId xmlns:p14="http://schemas.microsoft.com/office/powerpoint/2010/main" val="8743444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62BB691C-E5B3-420B-9D66-3271C7010D03}" type="slidenum">
              <a:rPr lang="en-US"/>
              <a:pPr/>
              <a:t>74</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35961126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9FF7CB34-4222-4AC7-9B0B-E341E0764299}" type="slidenum">
              <a:rPr lang="en-US"/>
              <a:pPr/>
              <a:t>75</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31967551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39776E6F-35E5-41A4-84A1-A17E7B2E1E69}" type="slidenum">
              <a:rPr lang="en-US"/>
              <a:pPr/>
              <a:t>76</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pt-BR" dirty="0"/>
          </a:p>
        </p:txBody>
      </p:sp>
    </p:spTree>
    <p:extLst>
      <p:ext uri="{BB962C8B-B14F-4D97-AF65-F5344CB8AC3E}">
        <p14:creationId xmlns:p14="http://schemas.microsoft.com/office/powerpoint/2010/main" val="3031848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39776E6F-35E5-41A4-84A1-A17E7B2E1E69}" type="slidenum">
              <a:rPr lang="en-US"/>
              <a:pPr/>
              <a:t>77</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pt-BR" dirty="0"/>
          </a:p>
        </p:txBody>
      </p:sp>
    </p:spTree>
    <p:extLst>
      <p:ext uri="{BB962C8B-B14F-4D97-AF65-F5344CB8AC3E}">
        <p14:creationId xmlns:p14="http://schemas.microsoft.com/office/powerpoint/2010/main" val="6699667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EA9AAAAA-AD56-4EDC-A47E-6D3744E3697A}" type="slidenum">
              <a:rPr lang="en-US"/>
              <a:pPr/>
              <a:t>78</a:t>
            </a:fld>
            <a:endParaRPr lang="en-US"/>
          </a:p>
        </p:txBody>
      </p:sp>
      <p:sp>
        <p:nvSpPr>
          <p:cNvPr id="138243" name="Rectangle 2"/>
          <p:cNvSpPr>
            <a:spLocks noGrp="1" noRot="1" noChangeAspect="1" noChangeArrowheads="1" noTextEdit="1"/>
          </p:cNvSpPr>
          <p:nvPr>
            <p:ph type="sldImg"/>
          </p:nvPr>
        </p:nvSpPr>
        <p:spPr>
          <a:xfrm>
            <a:off x="938213" y="750888"/>
            <a:ext cx="5011737" cy="3759200"/>
          </a:xfrm>
          <a:ln/>
        </p:spPr>
      </p:sp>
      <p:sp>
        <p:nvSpPr>
          <p:cNvPr id="138244"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648991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08AE6031-B5F8-401A-A227-DB86D76F8E4F}" type="slidenum">
              <a:rPr lang="en-US"/>
              <a:pPr/>
              <a:t>79</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429372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739DF-FE6A-41B8-8E0A-420D35ACDA42}" type="slidenum">
              <a:rPr lang="en-US"/>
              <a:pPr/>
              <a:t>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7268154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0E5758F-5DD1-4828-BCF1-3C767533D728}" type="slidenum">
              <a:rPr lang="en-US"/>
              <a:pPr/>
              <a:t>81</a:t>
            </a:fld>
            <a:endParaRPr lang="en-US"/>
          </a:p>
        </p:txBody>
      </p:sp>
      <p:sp>
        <p:nvSpPr>
          <p:cNvPr id="143363" name="Rectangle 2"/>
          <p:cNvSpPr>
            <a:spLocks noGrp="1" noRot="1" noChangeAspect="1" noChangeArrowheads="1" noTextEdit="1"/>
          </p:cNvSpPr>
          <p:nvPr>
            <p:ph type="sldImg"/>
          </p:nvPr>
        </p:nvSpPr>
        <p:spPr>
          <a:xfrm>
            <a:off x="938213" y="750888"/>
            <a:ext cx="5011737" cy="3759200"/>
          </a:xfrm>
          <a:ln/>
        </p:spPr>
      </p:sp>
      <p:sp>
        <p:nvSpPr>
          <p:cNvPr id="143364"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3327289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82</a:t>
            </a:fld>
            <a:endParaRPr lang="en-US"/>
          </a:p>
        </p:txBody>
      </p:sp>
    </p:spTree>
    <p:extLst>
      <p:ext uri="{BB962C8B-B14F-4D97-AF65-F5344CB8AC3E}">
        <p14:creationId xmlns:p14="http://schemas.microsoft.com/office/powerpoint/2010/main" val="25363885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83</a:t>
            </a:fld>
            <a:endParaRPr lang="en-US"/>
          </a:p>
        </p:txBody>
      </p:sp>
    </p:spTree>
    <p:extLst>
      <p:ext uri="{BB962C8B-B14F-4D97-AF65-F5344CB8AC3E}">
        <p14:creationId xmlns:p14="http://schemas.microsoft.com/office/powerpoint/2010/main" val="39627086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209B3C9A-6AD5-4944-B08C-AA9B3DC87E11}" type="slidenum">
              <a:rPr lang="en-US"/>
              <a:pPr/>
              <a:t>84</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38361902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85</a:t>
            </a:fld>
            <a:endParaRPr lang="en-US"/>
          </a:p>
        </p:txBody>
      </p:sp>
    </p:spTree>
    <p:extLst>
      <p:ext uri="{BB962C8B-B14F-4D97-AF65-F5344CB8AC3E}">
        <p14:creationId xmlns:p14="http://schemas.microsoft.com/office/powerpoint/2010/main" val="41621919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86</a:t>
            </a:fld>
            <a:endParaRPr lang="en-US"/>
          </a:p>
        </p:txBody>
      </p:sp>
    </p:spTree>
    <p:extLst>
      <p:ext uri="{BB962C8B-B14F-4D97-AF65-F5344CB8AC3E}">
        <p14:creationId xmlns:p14="http://schemas.microsoft.com/office/powerpoint/2010/main" val="22214605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87</a:t>
            </a:fld>
            <a:endParaRPr lang="en-US"/>
          </a:p>
        </p:txBody>
      </p:sp>
    </p:spTree>
    <p:extLst>
      <p:ext uri="{BB962C8B-B14F-4D97-AF65-F5344CB8AC3E}">
        <p14:creationId xmlns:p14="http://schemas.microsoft.com/office/powerpoint/2010/main" val="31194681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89</a:t>
            </a:fld>
            <a:endParaRPr lang="en-US"/>
          </a:p>
        </p:txBody>
      </p:sp>
    </p:spTree>
    <p:extLst>
      <p:ext uri="{BB962C8B-B14F-4D97-AF65-F5344CB8AC3E}">
        <p14:creationId xmlns:p14="http://schemas.microsoft.com/office/powerpoint/2010/main" val="1203728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94</a:t>
            </a:fld>
            <a:endParaRPr lang="en-US"/>
          </a:p>
        </p:txBody>
      </p:sp>
    </p:spTree>
    <p:extLst>
      <p:ext uri="{BB962C8B-B14F-4D97-AF65-F5344CB8AC3E}">
        <p14:creationId xmlns:p14="http://schemas.microsoft.com/office/powerpoint/2010/main" val="15712752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97</a:t>
            </a:fld>
            <a:endParaRPr lang="en-US"/>
          </a:p>
        </p:txBody>
      </p:sp>
    </p:spTree>
    <p:extLst>
      <p:ext uri="{BB962C8B-B14F-4D97-AF65-F5344CB8AC3E}">
        <p14:creationId xmlns:p14="http://schemas.microsoft.com/office/powerpoint/2010/main" val="81601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96499E-1B34-4064-A779-D71256F88B59}" type="slidenum">
              <a:rPr lang="en-US"/>
              <a:pPr/>
              <a:t>9</a:t>
            </a:fld>
            <a:endParaRPr lang="en-US"/>
          </a:p>
        </p:txBody>
      </p:sp>
      <p:sp>
        <p:nvSpPr>
          <p:cNvPr id="271362" name="Rectangle 2"/>
          <p:cNvSpPr>
            <a:spLocks noGrp="1" noRot="1" noChangeAspect="1" noChangeArrowheads="1" noTextEdit="1"/>
          </p:cNvSpPr>
          <p:nvPr>
            <p:ph type="sldImg"/>
          </p:nvPr>
        </p:nvSpPr>
        <p:spPr>
          <a:xfrm>
            <a:off x="992188" y="766763"/>
            <a:ext cx="5118100" cy="3838575"/>
          </a:xfrm>
          <a:ln/>
        </p:spPr>
      </p:sp>
      <p:sp>
        <p:nvSpPr>
          <p:cNvPr id="271363"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10689979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2E5B1-CB16-466C-B37A-84EEF60AD695}" type="slidenum">
              <a:rPr lang="en-US"/>
              <a:pPr/>
              <a:t>99</a:t>
            </a:fld>
            <a:endParaRPr lang="en-US"/>
          </a:p>
        </p:txBody>
      </p:sp>
      <p:sp>
        <p:nvSpPr>
          <p:cNvPr id="290818" name="Rectangle 2"/>
          <p:cNvSpPr>
            <a:spLocks noGrp="1" noRot="1" noChangeAspect="1" noChangeArrowheads="1" noTextEdit="1"/>
          </p:cNvSpPr>
          <p:nvPr>
            <p:ph type="sldImg"/>
          </p:nvPr>
        </p:nvSpPr>
        <p:spPr>
          <a:xfrm>
            <a:off x="992188" y="766763"/>
            <a:ext cx="5118100" cy="3838575"/>
          </a:xfrm>
          <a:ln/>
        </p:spPr>
      </p:sp>
      <p:sp>
        <p:nvSpPr>
          <p:cNvPr id="290819"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15805121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58EAB-C952-488D-8586-CE765145E1D9}" type="slidenum">
              <a:rPr lang="en-US"/>
              <a:pPr/>
              <a:t>100</a:t>
            </a:fld>
            <a:endParaRPr lang="en-US"/>
          </a:p>
        </p:txBody>
      </p:sp>
      <p:sp>
        <p:nvSpPr>
          <p:cNvPr id="480258" name="Rectangle 2"/>
          <p:cNvSpPr>
            <a:spLocks noGrp="1" noRot="1" noChangeAspect="1" noChangeArrowheads="1" noTextEdit="1"/>
          </p:cNvSpPr>
          <p:nvPr>
            <p:ph type="sldImg"/>
          </p:nvPr>
        </p:nvSpPr>
        <p:spPr>
          <a:xfrm>
            <a:off x="992188" y="766763"/>
            <a:ext cx="5118100" cy="3838575"/>
          </a:xfrm>
          <a:ln/>
        </p:spPr>
      </p:sp>
      <p:sp>
        <p:nvSpPr>
          <p:cNvPr id="480259"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4075280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CD92E-ED91-455E-AD59-F3893E88C7DC}" type="slidenum">
              <a:rPr lang="en-US"/>
              <a:pPr/>
              <a:t>101</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2598919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1ED73-3367-47DF-B29D-0F2B44C0D2C6}" type="slidenum">
              <a:rPr lang="en-US"/>
              <a:pPr/>
              <a:t>102</a:t>
            </a:fld>
            <a:endParaRPr lang="en-US"/>
          </a:p>
        </p:txBody>
      </p:sp>
      <p:sp>
        <p:nvSpPr>
          <p:cNvPr id="259074" name="Rectangle 2"/>
          <p:cNvSpPr>
            <a:spLocks noGrp="1" noRot="1" noChangeAspect="1" noChangeArrowheads="1" noTextEdit="1"/>
          </p:cNvSpPr>
          <p:nvPr>
            <p:ph type="sldImg"/>
          </p:nvPr>
        </p:nvSpPr>
        <p:spPr>
          <a:xfrm>
            <a:off x="992188" y="766763"/>
            <a:ext cx="5118100" cy="3838575"/>
          </a:xfrm>
          <a:ln/>
        </p:spPr>
      </p:sp>
      <p:sp>
        <p:nvSpPr>
          <p:cNvPr id="259075"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9735639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51243A-EDF7-46BE-B2A3-1E49B26556B1}" type="slidenum">
              <a:rPr lang="en-US"/>
              <a:pPr/>
              <a:t>103</a:t>
            </a:fld>
            <a:endParaRPr lang="en-US"/>
          </a:p>
        </p:txBody>
      </p:sp>
      <p:sp>
        <p:nvSpPr>
          <p:cNvPr id="285698" name="Rectangle 2"/>
          <p:cNvSpPr>
            <a:spLocks noGrp="1" noRot="1" noChangeAspect="1" noChangeArrowheads="1" noTextEdit="1"/>
          </p:cNvSpPr>
          <p:nvPr>
            <p:ph type="sldImg"/>
          </p:nvPr>
        </p:nvSpPr>
        <p:spPr>
          <a:xfrm>
            <a:off x="992188" y="766763"/>
            <a:ext cx="5118100" cy="3838575"/>
          </a:xfrm>
          <a:ln/>
        </p:spPr>
      </p:sp>
      <p:sp>
        <p:nvSpPr>
          <p:cNvPr id="285699"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12283411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fld id="{D4C51783-691A-45C5-808A-89CE8D888697}" type="slidenum">
              <a:rPr lang="en-US" smtClean="0"/>
              <a:pPr/>
              <a:t>105</a:t>
            </a:fld>
            <a:endParaRPr lang="en-US"/>
          </a:p>
        </p:txBody>
      </p:sp>
    </p:spTree>
    <p:extLst>
      <p:ext uri="{BB962C8B-B14F-4D97-AF65-F5344CB8AC3E}">
        <p14:creationId xmlns:p14="http://schemas.microsoft.com/office/powerpoint/2010/main" val="10407724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fld id="{D4C51783-691A-45C5-808A-89CE8D888697}" type="slidenum">
              <a:rPr lang="en-US" smtClean="0"/>
              <a:pPr/>
              <a:t>107</a:t>
            </a:fld>
            <a:endParaRPr lang="en-US"/>
          </a:p>
        </p:txBody>
      </p:sp>
    </p:spTree>
    <p:extLst>
      <p:ext uri="{BB962C8B-B14F-4D97-AF65-F5344CB8AC3E}">
        <p14:creationId xmlns:p14="http://schemas.microsoft.com/office/powerpoint/2010/main" val="3298632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DF493-AB41-4C37-A467-1FD38C2834CA}" type="slidenum">
              <a:rPr lang="en-US"/>
              <a:pPr/>
              <a:t>108</a:t>
            </a:fld>
            <a:endParaRPr lang="en-US"/>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9433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7DEF89-7B4B-4580-B38F-CA7E30BB1B49}" type="slidenum">
              <a:rPr lang="en-US"/>
              <a:pPr/>
              <a:t>109</a:t>
            </a:fld>
            <a:endParaRPr lang="en-US"/>
          </a:p>
        </p:txBody>
      </p:sp>
      <p:sp>
        <p:nvSpPr>
          <p:cNvPr id="283650" name="Rectangle 2"/>
          <p:cNvSpPr>
            <a:spLocks noGrp="1" noRot="1" noChangeAspect="1" noChangeArrowheads="1" noTextEdit="1"/>
          </p:cNvSpPr>
          <p:nvPr>
            <p:ph type="sldImg"/>
          </p:nvPr>
        </p:nvSpPr>
        <p:spPr>
          <a:xfrm>
            <a:off x="992188" y="766763"/>
            <a:ext cx="5118100" cy="3838575"/>
          </a:xfrm>
          <a:ln/>
        </p:spPr>
      </p:sp>
      <p:sp>
        <p:nvSpPr>
          <p:cNvPr id="283651"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261122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D4246-7C90-4B9F-B400-063A2E467B6C}" type="slidenum">
              <a:rPr lang="en-US"/>
              <a:pPr/>
              <a:t>110</a:t>
            </a:fld>
            <a:endParaRPr lang="en-US"/>
          </a:p>
        </p:txBody>
      </p:sp>
      <p:sp>
        <p:nvSpPr>
          <p:cNvPr id="273410" name="Rectangle 2"/>
          <p:cNvSpPr>
            <a:spLocks noGrp="1" noRot="1" noChangeAspect="1" noChangeArrowheads="1" noTextEdit="1"/>
          </p:cNvSpPr>
          <p:nvPr>
            <p:ph type="sldImg"/>
          </p:nvPr>
        </p:nvSpPr>
        <p:spPr>
          <a:xfrm>
            <a:off x="992188" y="766763"/>
            <a:ext cx="5118100" cy="3838575"/>
          </a:xfrm>
          <a:ln/>
        </p:spPr>
      </p:sp>
      <p:sp>
        <p:nvSpPr>
          <p:cNvPr id="273411"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1212295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AF582-C58B-47B8-97D6-BB7CC7F48CDC}" type="slidenum">
              <a:rPr lang="en-US"/>
              <a:pPr/>
              <a:t>10</a:t>
            </a:fld>
            <a:endParaRPr lang="en-US"/>
          </a:p>
        </p:txBody>
      </p:sp>
      <p:sp>
        <p:nvSpPr>
          <p:cNvPr id="292866" name="Rectangle 2"/>
          <p:cNvSpPr>
            <a:spLocks noGrp="1" noRot="1" noChangeAspect="1" noChangeArrowheads="1" noTextEdit="1"/>
          </p:cNvSpPr>
          <p:nvPr>
            <p:ph type="sldImg"/>
          </p:nvPr>
        </p:nvSpPr>
        <p:spPr>
          <a:xfrm>
            <a:off x="992188" y="766763"/>
            <a:ext cx="5118100" cy="3838575"/>
          </a:xfrm>
          <a:ln/>
        </p:spPr>
      </p:sp>
      <p:sp>
        <p:nvSpPr>
          <p:cNvPr id="292867" name="Rectangle 3"/>
          <p:cNvSpPr>
            <a:spLocks noGrp="1" noChangeArrowheads="1"/>
          </p:cNvSpPr>
          <p:nvPr>
            <p:ph type="body" idx="1"/>
          </p:nvPr>
        </p:nvSpPr>
        <p:spPr>
          <a:xfrm>
            <a:off x="709613" y="4860925"/>
            <a:ext cx="5683250" cy="4605338"/>
          </a:xfrm>
        </p:spPr>
        <p:txBody>
          <a:bodyPr/>
          <a:lstStyle/>
          <a:p>
            <a:endParaRPr lang="en-US" dirty="0"/>
          </a:p>
        </p:txBody>
      </p:sp>
    </p:spTree>
    <p:extLst>
      <p:ext uri="{BB962C8B-B14F-4D97-AF65-F5344CB8AC3E}">
        <p14:creationId xmlns:p14="http://schemas.microsoft.com/office/powerpoint/2010/main" val="15368941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D4246-7C90-4B9F-B400-063A2E467B6C}" type="slidenum">
              <a:rPr lang="en-US"/>
              <a:pPr/>
              <a:t>111</a:t>
            </a:fld>
            <a:endParaRPr lang="en-US"/>
          </a:p>
        </p:txBody>
      </p:sp>
      <p:sp>
        <p:nvSpPr>
          <p:cNvPr id="273410" name="Rectangle 2"/>
          <p:cNvSpPr>
            <a:spLocks noGrp="1" noRot="1" noChangeAspect="1" noChangeArrowheads="1" noTextEdit="1"/>
          </p:cNvSpPr>
          <p:nvPr>
            <p:ph type="sldImg"/>
          </p:nvPr>
        </p:nvSpPr>
        <p:spPr>
          <a:xfrm>
            <a:off x="992188" y="766763"/>
            <a:ext cx="5118100" cy="3838575"/>
          </a:xfrm>
          <a:ln/>
        </p:spPr>
      </p:sp>
      <p:sp>
        <p:nvSpPr>
          <p:cNvPr id="273411" name="Rectangle 3"/>
          <p:cNvSpPr>
            <a:spLocks noGrp="1" noChangeArrowheads="1"/>
          </p:cNvSpPr>
          <p:nvPr>
            <p:ph type="body" idx="1"/>
          </p:nvPr>
        </p:nvSpPr>
        <p:spPr>
          <a:xfrm>
            <a:off x="709613" y="4860925"/>
            <a:ext cx="5683250" cy="4605338"/>
          </a:xfrm>
        </p:spPr>
        <p:txBody>
          <a:bodyPr/>
          <a:lstStyle/>
          <a:p>
            <a:endParaRPr lang="en-US"/>
          </a:p>
        </p:txBody>
      </p:sp>
    </p:spTree>
    <p:extLst>
      <p:ext uri="{BB962C8B-B14F-4D97-AF65-F5344CB8AC3E}">
        <p14:creationId xmlns:p14="http://schemas.microsoft.com/office/powerpoint/2010/main" val="11247666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fld id="{D4C51783-691A-45C5-808A-89CE8D888697}" type="slidenum">
              <a:rPr lang="en-US" smtClean="0"/>
              <a:pPr/>
              <a:t>114</a:t>
            </a:fld>
            <a:endParaRPr lang="en-US"/>
          </a:p>
        </p:txBody>
      </p:sp>
    </p:spTree>
    <p:extLst>
      <p:ext uri="{BB962C8B-B14F-4D97-AF65-F5344CB8AC3E}">
        <p14:creationId xmlns:p14="http://schemas.microsoft.com/office/powerpoint/2010/main" val="2739153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B99DAAD-51D7-4247-A220-955BFF6EEC3F}" type="slidenum">
              <a:rPr lang="en-US"/>
              <a:pPr/>
              <a:t>116</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18552125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9192431-0595-4AE0-9E14-DF708823641B}" type="slidenum">
              <a:rPr lang="en-US"/>
              <a:pPr/>
              <a:t>117</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284548770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51061B8-82E2-48BC-A9FA-CB0CC8CCBE87}" type="slidenum">
              <a:rPr lang="en-US"/>
              <a:pPr/>
              <a:t>118</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10093308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B2FDBFB-7B51-4724-A235-C166212DB605}" type="slidenum">
              <a:rPr lang="en-US"/>
              <a:pPr/>
              <a:t>119</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76395378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3153A41-CE53-4F42-8718-A7D73FEF83A5}" type="slidenum">
              <a:rPr lang="en-US"/>
              <a:pPr/>
              <a:t>120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414943198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B32C93A-FA5B-4377-A324-00B68A617820}" type="slidenum">
              <a:rPr lang="en-US"/>
              <a:pPr/>
              <a:t>121</a:t>
            </a:fld>
            <a:endParaRPr lang="en-US"/>
          </a:p>
        </p:txBody>
      </p:sp>
      <p:sp>
        <p:nvSpPr>
          <p:cNvPr id="102403" name="Rectangle 2"/>
          <p:cNvSpPr>
            <a:spLocks noGrp="1" noRot="1" noChangeAspect="1" noChangeArrowheads="1" noTextEdit="1"/>
          </p:cNvSpPr>
          <p:nvPr>
            <p:ph type="sldImg"/>
          </p:nvPr>
        </p:nvSpPr>
        <p:spPr>
          <a:xfrm>
            <a:off x="893763" y="741363"/>
            <a:ext cx="5043487" cy="3783012"/>
          </a:xfrm>
          <a:ln/>
        </p:spPr>
      </p:sp>
      <p:sp>
        <p:nvSpPr>
          <p:cNvPr id="102404" name="Rectangle 3"/>
          <p:cNvSpPr>
            <a:spLocks noGrp="1" noChangeArrowheads="1"/>
          </p:cNvSpPr>
          <p:nvPr>
            <p:ph type="body" idx="1"/>
          </p:nvPr>
        </p:nvSpPr>
        <p:spPr>
          <a:xfrm>
            <a:off x="900666" y="4772312"/>
            <a:ext cx="5105308" cy="4522038"/>
          </a:xfrm>
          <a:noFill/>
          <a:ln/>
        </p:spPr>
        <p:txBody>
          <a:bodyPr/>
          <a:lstStyle/>
          <a:p>
            <a:pPr eaLnBrk="1" hangingPunct="1"/>
            <a:endParaRPr lang="pt-BR"/>
          </a:p>
        </p:txBody>
      </p:sp>
    </p:spTree>
    <p:extLst>
      <p:ext uri="{BB962C8B-B14F-4D97-AF65-F5344CB8AC3E}">
        <p14:creationId xmlns:p14="http://schemas.microsoft.com/office/powerpoint/2010/main" val="27494672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122</a:t>
            </a:fld>
            <a:endParaRPr lang="en-US"/>
          </a:p>
        </p:txBody>
      </p:sp>
    </p:spTree>
    <p:extLst>
      <p:ext uri="{BB962C8B-B14F-4D97-AF65-F5344CB8AC3E}">
        <p14:creationId xmlns:p14="http://schemas.microsoft.com/office/powerpoint/2010/main" val="12361288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123</a:t>
            </a:fld>
            <a:endParaRPr lang="en-US"/>
          </a:p>
        </p:txBody>
      </p:sp>
    </p:spTree>
    <p:extLst>
      <p:ext uri="{BB962C8B-B14F-4D97-AF65-F5344CB8AC3E}">
        <p14:creationId xmlns:p14="http://schemas.microsoft.com/office/powerpoint/2010/main" val="270925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2A5BB-DC25-479C-8285-D33F85F1A8B3}" type="slidenum">
              <a:rPr lang="en-US"/>
              <a:pPr/>
              <a:t>11</a:t>
            </a:fld>
            <a:endParaRPr lang="en-US"/>
          </a:p>
        </p:txBody>
      </p:sp>
      <p:sp>
        <p:nvSpPr>
          <p:cNvPr id="279554" name="Rectangle 2"/>
          <p:cNvSpPr>
            <a:spLocks noGrp="1" noRot="1" noChangeAspect="1" noChangeArrowheads="1" noTextEdit="1"/>
          </p:cNvSpPr>
          <p:nvPr>
            <p:ph type="sldImg"/>
          </p:nvPr>
        </p:nvSpPr>
        <p:spPr>
          <a:xfrm>
            <a:off x="992188" y="766763"/>
            <a:ext cx="5118100" cy="3838575"/>
          </a:xfrm>
          <a:ln/>
        </p:spPr>
      </p:sp>
      <p:sp>
        <p:nvSpPr>
          <p:cNvPr id="279555" name="Rectangle 3"/>
          <p:cNvSpPr>
            <a:spLocks noGrp="1" noChangeArrowheads="1"/>
          </p:cNvSpPr>
          <p:nvPr>
            <p:ph type="body" idx="1"/>
          </p:nvPr>
        </p:nvSpPr>
        <p:spPr>
          <a:xfrm>
            <a:off x="709613" y="4860925"/>
            <a:ext cx="5683250" cy="4605338"/>
          </a:xfrm>
        </p:spPr>
        <p:txBody>
          <a:bodyPr/>
          <a:lstStyle/>
          <a:p>
            <a:endParaRPr lang="en-US" dirty="0"/>
          </a:p>
        </p:txBody>
      </p:sp>
    </p:spTree>
    <p:extLst>
      <p:ext uri="{BB962C8B-B14F-4D97-AF65-F5344CB8AC3E}">
        <p14:creationId xmlns:p14="http://schemas.microsoft.com/office/powerpoint/2010/main" val="168747907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124</a:t>
            </a:fld>
            <a:endParaRPr lang="en-US"/>
          </a:p>
        </p:txBody>
      </p:sp>
    </p:spTree>
    <p:extLst>
      <p:ext uri="{BB962C8B-B14F-4D97-AF65-F5344CB8AC3E}">
        <p14:creationId xmlns:p14="http://schemas.microsoft.com/office/powerpoint/2010/main" val="35749174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125</a:t>
            </a:fld>
            <a:endParaRPr lang="en-US"/>
          </a:p>
        </p:txBody>
      </p:sp>
    </p:spTree>
    <p:extLst>
      <p:ext uri="{BB962C8B-B14F-4D97-AF65-F5344CB8AC3E}">
        <p14:creationId xmlns:p14="http://schemas.microsoft.com/office/powerpoint/2010/main" val="23171320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126</a:t>
            </a:fld>
            <a:endParaRPr lang="en-US"/>
          </a:p>
        </p:txBody>
      </p:sp>
    </p:spTree>
    <p:extLst>
      <p:ext uri="{BB962C8B-B14F-4D97-AF65-F5344CB8AC3E}">
        <p14:creationId xmlns:p14="http://schemas.microsoft.com/office/powerpoint/2010/main" val="36182565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EBBAFCDD-B1D6-463A-BCEF-B465183E2D8F}" type="slidenum">
              <a:rPr lang="en-US" smtClean="0"/>
              <a:pPr>
                <a:defRPr/>
              </a:pPr>
              <a:t>127</a:t>
            </a:fld>
            <a:endParaRPr lang="en-US"/>
          </a:p>
        </p:txBody>
      </p:sp>
    </p:spTree>
    <p:extLst>
      <p:ext uri="{BB962C8B-B14F-4D97-AF65-F5344CB8AC3E}">
        <p14:creationId xmlns:p14="http://schemas.microsoft.com/office/powerpoint/2010/main" val="218161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D622B53-F5E0-44ED-BA56-11C6D15E965C}" type="slidenum">
              <a:rPr lang="en-US"/>
              <a:pPr/>
              <a:t>128</a:t>
            </a:fld>
            <a:endParaRPr lang="en-US"/>
          </a:p>
        </p:txBody>
      </p:sp>
      <p:sp>
        <p:nvSpPr>
          <p:cNvPr id="114691" name="Rectangle 2"/>
          <p:cNvSpPr>
            <a:spLocks noGrp="1" noRot="1" noChangeAspect="1" noChangeArrowheads="1" noTextEdit="1"/>
          </p:cNvSpPr>
          <p:nvPr>
            <p:ph type="sldImg"/>
          </p:nvPr>
        </p:nvSpPr>
        <p:spPr>
          <a:xfrm>
            <a:off x="938213" y="750888"/>
            <a:ext cx="5011737" cy="3759200"/>
          </a:xfrm>
          <a:ln/>
        </p:spPr>
      </p:sp>
      <p:sp>
        <p:nvSpPr>
          <p:cNvPr id="114692" name="Rectangle 3"/>
          <p:cNvSpPr>
            <a:spLocks noGrp="1" noChangeArrowheads="1"/>
          </p:cNvSpPr>
          <p:nvPr>
            <p:ph type="body" idx="1"/>
          </p:nvPr>
        </p:nvSpPr>
        <p:spPr>
          <a:xfrm>
            <a:off x="688201" y="4759876"/>
            <a:ext cx="5511762" cy="4509602"/>
          </a:xfrm>
          <a:noFill/>
          <a:ln/>
        </p:spPr>
        <p:txBody>
          <a:bodyPr/>
          <a:lstStyle/>
          <a:p>
            <a:pPr eaLnBrk="1" hangingPunct="1"/>
            <a:endParaRPr lang="pt-BR"/>
          </a:p>
        </p:txBody>
      </p:sp>
    </p:spTree>
    <p:extLst>
      <p:ext uri="{BB962C8B-B14F-4D97-AF65-F5344CB8AC3E}">
        <p14:creationId xmlns:p14="http://schemas.microsoft.com/office/powerpoint/2010/main" val="322260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de título">
    <p:bg>
      <p:bgPr>
        <a:solidFill>
          <a:schemeClr val="bg1"/>
        </a:solidFill>
        <a:effectLst/>
      </p:bgPr>
    </p:bg>
    <p:spTree>
      <p:nvGrpSpPr>
        <p:cNvPr id="1" name=""/>
        <p:cNvGrpSpPr/>
        <p:nvPr/>
      </p:nvGrpSpPr>
      <p:grpSpPr>
        <a:xfrm>
          <a:off x="0" y="0"/>
          <a:ext cx="0" cy="0"/>
          <a:chOff x="0" y="0"/>
          <a:chExt cx="0" cy="0"/>
        </a:xfrm>
      </p:grpSpPr>
      <p:cxnSp>
        <p:nvCxnSpPr>
          <p:cNvPr id="7" name="Straight Connector 4"/>
          <p:cNvCxnSpPr/>
          <p:nvPr/>
        </p:nvCxnSpPr>
        <p:spPr>
          <a:xfrm>
            <a:off x="431800" y="3429000"/>
            <a:ext cx="8280400"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CaixaDeTexto 7"/>
          <p:cNvSpPr txBox="1"/>
          <p:nvPr/>
        </p:nvSpPr>
        <p:spPr>
          <a:xfrm>
            <a:off x="431800" y="6131027"/>
            <a:ext cx="8280400" cy="358673"/>
          </a:xfrm>
          <a:prstGeom prst="rect">
            <a:avLst/>
          </a:prstGeom>
        </p:spPr>
        <p:txBody>
          <a:bodyPr vert="horz" lIns="0" tIns="45720" rIns="0" bIns="45720" rtlCol="0" anchor="ctr">
            <a:noAutofit/>
          </a:bodyPr>
          <a:lstStyle>
            <a:lvl1pPr indent="0">
              <a:spcBef>
                <a:spcPts val="1800"/>
              </a:spcBef>
              <a:buClr>
                <a:srgbClr val="FF6600"/>
              </a:buClr>
              <a:buSzPct val="60000"/>
              <a:buFont typeface="Wingdings 3" panose="05040102010807070707" pitchFamily="18" charset="2"/>
              <a:buNone/>
              <a:defRPr sz="2400" baseline="0">
                <a:cs typeface="Calibri" pitchFamily="34" charset="0"/>
              </a:defRPr>
            </a:lvl1pPr>
            <a:lvl2pPr indent="0" algn="ctr">
              <a:spcBef>
                <a:spcPct val="20000"/>
              </a:spcBef>
              <a:buClr>
                <a:srgbClr val="FF6600"/>
              </a:buClr>
              <a:buSzPct val="100000"/>
              <a:buFont typeface="Wingdings" charset="2"/>
              <a:buNone/>
              <a:defRPr sz="2000" baseline="0">
                <a:cs typeface="Calibri" pitchFamily="34" charset="0"/>
              </a:defRPr>
            </a:lvl2pPr>
            <a:lvl3pPr indent="0" algn="ctr">
              <a:spcBef>
                <a:spcPct val="20000"/>
              </a:spcBef>
              <a:buClr>
                <a:srgbClr val="FF6600"/>
              </a:buClr>
              <a:buSzPct val="80000"/>
              <a:buFont typeface="Lucida Grande"/>
              <a:buNone/>
              <a:defRPr baseline="0">
                <a:cs typeface="Calibri" pitchFamily="34" charset="0"/>
              </a:defRPr>
            </a:lvl3pPr>
            <a:lvl4pPr indent="0" algn="ctr">
              <a:spcBef>
                <a:spcPct val="20000"/>
              </a:spcBef>
              <a:buClr>
                <a:srgbClr val="FF6600"/>
              </a:buClr>
              <a:buSzPct val="75000"/>
              <a:buFont typeface="Arial" pitchFamily="34" charset="0"/>
              <a:buNone/>
              <a:defRPr sz="1600" baseline="0">
                <a:cs typeface="Calibri" pitchFamily="34" charset="0"/>
              </a:defRPr>
            </a:lvl4pPr>
            <a:lvl5pPr indent="0" algn="ctr">
              <a:spcBef>
                <a:spcPct val="20000"/>
              </a:spcBef>
              <a:buClr>
                <a:srgbClr val="FF6600"/>
              </a:buClr>
              <a:buFont typeface="Arial" pitchFamily="34" charset="0"/>
              <a:buNone/>
              <a:defRPr sz="1600" baseline="0">
                <a:cs typeface="Calibri" pitchFamily="34" charset="0"/>
              </a:defRPr>
            </a:lvl5pPr>
            <a:lvl6pPr indent="0" algn="ctr">
              <a:spcBef>
                <a:spcPct val="20000"/>
              </a:spcBef>
              <a:buFont typeface="Arial" pitchFamily="34" charset="0"/>
              <a:buNone/>
              <a:defRPr sz="1600"/>
            </a:lvl6pPr>
            <a:lvl7pPr indent="0" algn="ctr">
              <a:spcBef>
                <a:spcPct val="20000"/>
              </a:spcBef>
              <a:buFont typeface="Arial" pitchFamily="34" charset="0"/>
              <a:buNone/>
              <a:defRPr sz="1600"/>
            </a:lvl7pPr>
            <a:lvl8pPr indent="0" algn="ctr">
              <a:spcBef>
                <a:spcPct val="20000"/>
              </a:spcBef>
              <a:buFont typeface="Arial" pitchFamily="34" charset="0"/>
              <a:buNone/>
              <a:defRPr sz="1600"/>
            </a:lvl8pPr>
            <a:lvl9pPr indent="0" algn="ctr">
              <a:spcBef>
                <a:spcPct val="20000"/>
              </a:spcBef>
              <a:buFont typeface="Arial" pitchFamily="34" charset="0"/>
              <a:buNone/>
              <a:defRPr sz="1600"/>
            </a:lvl9pPr>
          </a:lstStyle>
          <a:p>
            <a:pPr marL="0" lvl="0" indent="0">
              <a:tabLst>
                <a:tab pos="8256267" algn="r"/>
              </a:tabLst>
            </a:pPr>
            <a:r>
              <a:rPr lang="pt-BR" sz="1859" b="0" i="0" noProof="0" dirty="0">
                <a:solidFill>
                  <a:schemeClr val="tx1"/>
                </a:solidFill>
                <a:latin typeface="Myriad Pro Light SemiCondensed" charset="0"/>
                <a:ea typeface="Myriad Pro Light SemiCondensed" charset="0"/>
                <a:cs typeface="Myriad Pro Light SemiCondensed" charset="0"/>
              </a:rPr>
              <a:t>Arthur João Catto, PhD	2º semestre de 2018</a:t>
            </a:r>
          </a:p>
        </p:txBody>
      </p:sp>
      <p:sp>
        <p:nvSpPr>
          <p:cNvPr id="11" name="Título 1"/>
          <p:cNvSpPr>
            <a:spLocks noGrp="1"/>
          </p:cNvSpPr>
          <p:nvPr>
            <p:ph type="ctrTitle"/>
          </p:nvPr>
        </p:nvSpPr>
        <p:spPr>
          <a:xfrm>
            <a:off x="2974315" y="1994653"/>
            <a:ext cx="5737885" cy="1440714"/>
          </a:xfrm>
        </p:spPr>
        <p:txBody>
          <a:bodyPr lIns="90000" bIns="0" anchor="ctr"/>
          <a:lstStyle>
            <a:lvl1pPr algn="l">
              <a:lnSpc>
                <a:spcPct val="80000"/>
              </a:lnSpc>
              <a:defRPr sz="6000" b="0" i="0" spc="-100" baseline="0">
                <a:solidFill>
                  <a:schemeClr val="tx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en-US" noProof="0"/>
              <a:t>Click to edit Master title style</a:t>
            </a:r>
            <a:endParaRPr lang="pt-BR" noProof="0" dirty="0"/>
          </a:p>
        </p:txBody>
      </p:sp>
      <p:sp>
        <p:nvSpPr>
          <p:cNvPr id="9" name="CaixaDeTexto 8"/>
          <p:cNvSpPr txBox="1"/>
          <p:nvPr/>
        </p:nvSpPr>
        <p:spPr>
          <a:xfrm>
            <a:off x="431955" y="279400"/>
            <a:ext cx="8280246" cy="836255"/>
          </a:xfrm>
          <a:prstGeom prst="rect">
            <a:avLst/>
          </a:prstGeom>
          <a:noFill/>
        </p:spPr>
        <p:txBody>
          <a:bodyPr wrap="square" lIns="0" rtlCol="0">
            <a:spAutoFit/>
          </a:bodyPr>
          <a:lstStyle/>
          <a:p>
            <a:pPr algn="l">
              <a:lnSpc>
                <a:spcPct val="80000"/>
              </a:lnSpc>
            </a:pPr>
            <a:r>
              <a:rPr lang="pt-BR" sz="1859" b="0" i="0" noProof="0" dirty="0">
                <a:solidFill>
                  <a:schemeClr val="tx1"/>
                </a:solidFill>
                <a:latin typeface="+mn-lt"/>
                <a:ea typeface="Fira Sans Condensed Light" charset="0"/>
                <a:cs typeface="Fira Sans Condensed Light" charset="0"/>
              </a:rPr>
              <a:t>Universidade Estadual de Campinas</a:t>
            </a:r>
          </a:p>
          <a:p>
            <a:pPr algn="l">
              <a:lnSpc>
                <a:spcPct val="80000"/>
              </a:lnSpc>
            </a:pPr>
            <a:r>
              <a:rPr lang="pt-BR" sz="1859" b="0" i="0" noProof="0" dirty="0">
                <a:solidFill>
                  <a:schemeClr val="tx1"/>
                </a:solidFill>
                <a:latin typeface="+mn-lt"/>
                <a:ea typeface="Fira Sans Condensed Light" charset="0"/>
                <a:cs typeface="Fira Sans Condensed Light" charset="0"/>
              </a:rPr>
              <a:t>Instituto de Computação</a:t>
            </a:r>
          </a:p>
          <a:p>
            <a:pPr algn="l"/>
            <a:r>
              <a:rPr lang="pt-BR" sz="1859" b="0" i="0" noProof="0" dirty="0">
                <a:solidFill>
                  <a:schemeClr val="tx1"/>
                </a:solidFill>
                <a:latin typeface="+mj-lt"/>
                <a:ea typeface="Fira Sans Condensed Book" charset="0"/>
                <a:cs typeface="Fira Sans Condensed Book" charset="0"/>
              </a:rPr>
              <a:t>MC504 Sistemas Operacionais</a:t>
            </a:r>
          </a:p>
        </p:txBody>
      </p:sp>
      <p:sp>
        <p:nvSpPr>
          <p:cNvPr id="3" name="Espaço Reservado para Texto 2"/>
          <p:cNvSpPr>
            <a:spLocks noGrp="1"/>
          </p:cNvSpPr>
          <p:nvPr>
            <p:ph type="body" sz="quarter" idx="10"/>
          </p:nvPr>
        </p:nvSpPr>
        <p:spPr>
          <a:xfrm>
            <a:off x="431801" y="3618853"/>
            <a:ext cx="8280400" cy="1169757"/>
          </a:xfrm>
        </p:spPr>
        <p:txBody>
          <a:bodyPr>
            <a:normAutofit/>
          </a:bodyPr>
          <a:lstStyle>
            <a:lvl1pPr marL="0" indent="0">
              <a:buFontTx/>
              <a:buNone/>
              <a:defRPr sz="2324" b="0" i="0">
                <a:solidFill>
                  <a:schemeClr val="tx1"/>
                </a:solidFill>
                <a:latin typeface="Myriad Pro Light SemiCondensed" charset="0"/>
                <a:ea typeface="Myriad Pro Light SemiCondensed" charset="0"/>
                <a:cs typeface="Myriad Pro Light SemiCondensed" charset="0"/>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a:t>Edit Master text styles</a:t>
            </a:r>
          </a:p>
        </p:txBody>
      </p:sp>
      <p:sp>
        <p:nvSpPr>
          <p:cNvPr id="4" name="Espaço Reservado para Texto 3"/>
          <p:cNvSpPr>
            <a:spLocks noGrp="1"/>
          </p:cNvSpPr>
          <p:nvPr>
            <p:ph type="body" sz="quarter" idx="11" hasCustomPrompt="1"/>
          </p:nvPr>
        </p:nvSpPr>
        <p:spPr>
          <a:xfrm>
            <a:off x="431799" y="1995506"/>
            <a:ext cx="2319741" cy="1439862"/>
          </a:xfrm>
          <a:solidFill>
            <a:schemeClr val="tx1">
              <a:lumMod val="65000"/>
              <a:lumOff val="35000"/>
            </a:schemeClr>
          </a:solidFill>
        </p:spPr>
        <p:txBody>
          <a:bodyPr vert="horz" lIns="0" tIns="0" rIns="0" bIns="0" rtlCol="0" anchor="ctr">
            <a:noAutofit/>
          </a:bodyPr>
          <a:lstStyle>
            <a:lvl1pPr marL="266612" indent="-266612" algn="ctr">
              <a:buNone/>
              <a:defRPr lang="pt-BR" sz="10224" spc="-300" noProof="0" dirty="0">
                <a:solidFill>
                  <a:schemeClr val="bg1"/>
                </a:solidFill>
              </a:defRPr>
            </a:lvl1pPr>
          </a:lstStyle>
          <a:p>
            <a:pPr marL="0" lvl="0" indent="0" algn="ctr"/>
            <a:r>
              <a:rPr lang="pt-BR" noProof="0" dirty="0" err="1"/>
              <a:t>Txx</a:t>
            </a:r>
            <a:endParaRPr lang="pt-BR" noProof="0" dirty="0"/>
          </a:p>
        </p:txBody>
      </p:sp>
    </p:spTree>
    <p:extLst>
      <p:ext uri="{BB962C8B-B14F-4D97-AF65-F5344CB8AC3E}">
        <p14:creationId xmlns:p14="http://schemas.microsoft.com/office/powerpoint/2010/main" val="102937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1401">
          <p15:clr>
            <a:srgbClr val="FBAE40"/>
          </p15:clr>
        </p15:guide>
        <p15:guide id="14" pos="199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uas partes de conteúdo (sem títul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3869268" cy="6210300"/>
          </a:xfrm>
        </p:spPr>
        <p:txBody>
          <a:bodyPr vert="horz" lIns="0" tIns="0" rIns="0" bIns="0" rtlCol="0">
            <a:normAutofit/>
          </a:bodyPr>
          <a:lstStyle>
            <a:lvl1pPr marL="266612" indent="-266612">
              <a:lnSpc>
                <a:spcPct val="100000"/>
              </a:lnSpc>
              <a:spcBef>
                <a:spcPts val="1800"/>
              </a:spcBef>
              <a:buSzPct val="100000"/>
              <a:defRPr lang="en-US" sz="2400" noProof="0" smtClean="0"/>
            </a:lvl1pPr>
            <a:lvl2pPr marL="536397" indent="-269784">
              <a:lnSpc>
                <a:spcPct val="100000"/>
              </a:lnSpc>
              <a:spcBef>
                <a:spcPts val="300"/>
              </a:spcBef>
              <a:buSzPct val="100000"/>
              <a:defRPr lang="en-US" sz="2400" b="0" i="0" kern="1200" spc="0" baseline="0" noProof="0" dirty="0">
                <a:solidFill>
                  <a:schemeClr val="tx1"/>
                </a:solidFill>
                <a:latin typeface="+mn-lt"/>
                <a:ea typeface="Roboto Condensed Light" charset="0"/>
                <a:cs typeface="Roboto Condensed Light" charset="0"/>
              </a:defRPr>
            </a:lvl2pPr>
            <a:lvl3pPr marL="882650" indent="-342900">
              <a:lnSpc>
                <a:spcPct val="100000"/>
              </a:lnSpc>
              <a:spcBef>
                <a:spcPts val="300"/>
              </a:spcBef>
              <a:buSzPct val="100000"/>
              <a:defRPr lang="en-US" sz="2000" b="0" i="0" kern="1200" spc="0" baseline="0" noProof="0" dirty="0">
                <a:solidFill>
                  <a:schemeClr val="tx1"/>
                </a:solidFill>
                <a:latin typeface="+mn-lt"/>
                <a:ea typeface="Roboto Condensed Light" charset="0"/>
                <a:cs typeface="Roboto Condensed Light" charset="0"/>
              </a:defRPr>
            </a:lvl3pPr>
            <a:lvl4pPr marL="358710" indent="-358710">
              <a:buClr>
                <a:schemeClr val="bg1">
                  <a:lumMod val="50000"/>
                </a:schemeClr>
              </a:buClr>
              <a:buSzPct val="80000"/>
              <a:buFont typeface="+mj-lt"/>
              <a:buAutoNum type="arabicPeriod"/>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Content Placeholder 4"/>
          <p:cNvSpPr>
            <a:spLocks noGrp="1"/>
          </p:cNvSpPr>
          <p:nvPr>
            <p:ph sz="quarter" idx="12"/>
          </p:nvPr>
        </p:nvSpPr>
        <p:spPr>
          <a:xfrm>
            <a:off x="4859338" y="279400"/>
            <a:ext cx="3852862" cy="6210300"/>
          </a:xfrm>
        </p:spPr>
        <p:txBody>
          <a:bodyPr/>
          <a:lstStyle>
            <a:lvl3pPr marL="711200" indent="-171450">
              <a:tabLst/>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285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uas Partes de Conteúdo (dois títulos)">
    <p:spTree>
      <p:nvGrpSpPr>
        <p:cNvPr id="1" name=""/>
        <p:cNvGrpSpPr/>
        <p:nvPr/>
      </p:nvGrpSpPr>
      <p:grpSpPr>
        <a:xfrm>
          <a:off x="0" y="0"/>
          <a:ext cx="0" cy="0"/>
          <a:chOff x="0" y="0"/>
          <a:chExt cx="0" cy="0"/>
        </a:xfrm>
      </p:grpSpPr>
      <p:sp>
        <p:nvSpPr>
          <p:cNvPr id="2" name="Title 1"/>
          <p:cNvSpPr>
            <a:spLocks noGrp="1"/>
          </p:cNvSpPr>
          <p:nvPr>
            <p:ph type="title"/>
          </p:nvPr>
        </p:nvSpPr>
        <p:spPr>
          <a:xfrm>
            <a:off x="431800" y="500793"/>
            <a:ext cx="3721862" cy="836499"/>
          </a:xfrm>
        </p:spPr>
        <p:txBody>
          <a:bodyPr vert="horz" lIns="0" tIns="36000" rIns="0" bIns="0" rtlCol="0" anchor="t">
            <a:noAutofit/>
          </a:bodyPr>
          <a:lstStyle>
            <a:lvl1pPr>
              <a:defRPr lang="pt-BR" sz="3600" b="0" i="0" noProof="0" dirty="0">
                <a:latin typeface="Myriad Pro Light Condensed" panose="020B0406030403020204" pitchFamily="34"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650863"/>
            <a:ext cx="3721862" cy="4838837"/>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625427" indent="-358748">
              <a:spcBef>
                <a:spcPts val="0"/>
              </a:spcBef>
              <a:buClr>
                <a:schemeClr val="bg1">
                  <a:lumMod val="50000"/>
                </a:schemeClr>
              </a:buClr>
              <a:buSzPct val="80000"/>
              <a:buFont typeface="+mj-lt"/>
              <a:buAutoNum type="arabicPeriod"/>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800" y="188913"/>
            <a:ext cx="3721862"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
        <p:nvSpPr>
          <p:cNvPr id="5" name="Title 1"/>
          <p:cNvSpPr txBox="1">
            <a:spLocks/>
          </p:cNvSpPr>
          <p:nvPr/>
        </p:nvSpPr>
        <p:spPr>
          <a:xfrm>
            <a:off x="4990337" y="499101"/>
            <a:ext cx="3721863" cy="836499"/>
          </a:xfrm>
          <a:prstGeom prst="rect">
            <a:avLst/>
          </a:prstGeom>
        </p:spPr>
        <p:txBody>
          <a:bodyPr vert="horz" lIns="0" tIns="36000" rIns="0" bIns="0" rtlCol="0" anchor="t">
            <a:noAutofit/>
          </a:bodyPr>
          <a:lstStyle>
            <a:lvl1pPr lvl="0" defTabSz="914047">
              <a:lnSpc>
                <a:spcPct val="80000"/>
              </a:lnSpc>
              <a:spcBef>
                <a:spcPct val="0"/>
              </a:spcBef>
              <a:buNone/>
              <a:defRPr sz="4800" b="0" i="0" spc="-50" baseline="0">
                <a:solidFill>
                  <a:schemeClr val="tx1">
                    <a:lumMod val="75000"/>
                    <a:lumOff val="25000"/>
                  </a:schemeClr>
                </a:solidFill>
                <a:latin typeface="Myriad Pro Condensed" charset="0"/>
                <a:ea typeface="Myriad Pro Condensed" charset="0"/>
                <a:cs typeface="Myriad Pro Condensed" charset="0"/>
              </a:defRPr>
            </a:lvl1pPr>
          </a:lstStyle>
          <a:p>
            <a:pPr lvl="0"/>
            <a:r>
              <a:rPr lang="en-US" sz="3600" b="0" i="0" dirty="0">
                <a:latin typeface="Myriad Pro Light Condensed" panose="020B0406030403020204" pitchFamily="34" charset="0"/>
              </a:rPr>
              <a:t>Click to edit Master title style</a:t>
            </a:r>
          </a:p>
        </p:txBody>
      </p:sp>
      <p:sp>
        <p:nvSpPr>
          <p:cNvPr id="7" name="Content Placeholder 3"/>
          <p:cNvSpPr>
            <a:spLocks noGrp="1"/>
          </p:cNvSpPr>
          <p:nvPr>
            <p:ph sz="quarter" idx="12"/>
          </p:nvPr>
        </p:nvSpPr>
        <p:spPr>
          <a:xfrm>
            <a:off x="4990337" y="1649172"/>
            <a:ext cx="3721863" cy="4840528"/>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625427" indent="-358748">
              <a:spcBef>
                <a:spcPts val="0"/>
              </a:spcBef>
              <a:buClr>
                <a:schemeClr val="bg1">
                  <a:lumMod val="50000"/>
                </a:schemeClr>
              </a:buClr>
              <a:buSzPct val="80000"/>
              <a:buFont typeface="+mj-lt"/>
              <a:buAutoNum type="arabicPeriod"/>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8" name="Text Placeholder 5"/>
          <p:cNvSpPr>
            <a:spLocks noGrp="1"/>
          </p:cNvSpPr>
          <p:nvPr>
            <p:ph type="body" sz="quarter" idx="13"/>
          </p:nvPr>
        </p:nvSpPr>
        <p:spPr>
          <a:xfrm>
            <a:off x="4990337" y="187221"/>
            <a:ext cx="3721863"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13402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uas Partes de Conteúdo (três títulos)">
    <p:spTree>
      <p:nvGrpSpPr>
        <p:cNvPr id="1" name=""/>
        <p:cNvGrpSpPr/>
        <p:nvPr/>
      </p:nvGrpSpPr>
      <p:grpSpPr>
        <a:xfrm>
          <a:off x="0" y="0"/>
          <a:ext cx="0" cy="0"/>
          <a:chOff x="0" y="0"/>
          <a:chExt cx="0" cy="0"/>
        </a:xfrm>
      </p:grpSpPr>
      <p:sp>
        <p:nvSpPr>
          <p:cNvPr id="5" name="Título 4"/>
          <p:cNvSpPr>
            <a:spLocks noGrp="1"/>
          </p:cNvSpPr>
          <p:nvPr>
            <p:ph type="title"/>
          </p:nvPr>
        </p:nvSpPr>
        <p:spPr>
          <a:xfrm>
            <a:off x="431800" y="639763"/>
            <a:ext cx="8280400"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7" name="Content Placeholder 6"/>
          <p:cNvSpPr>
            <a:spLocks noGrp="1"/>
          </p:cNvSpPr>
          <p:nvPr>
            <p:ph sz="quarter" idx="12"/>
          </p:nvPr>
        </p:nvSpPr>
        <p:spPr>
          <a:xfrm>
            <a:off x="431800" y="2349500"/>
            <a:ext cx="3780000" cy="4140200"/>
          </a:xfrm>
        </p:spPr>
        <p:txBody>
          <a:bodyPr>
            <a:normAutofit/>
          </a:bodyPr>
          <a:lstStyle>
            <a:lvl1pPr>
              <a:defRPr sz="2000"/>
            </a:lvl1pPr>
            <a:lvl2pPr>
              <a:defRPr sz="1800"/>
            </a:lvl2pPr>
            <a:lvl3pPr marL="711200" indent="-171450">
              <a:tabLst/>
              <a:defRPr sz="1800"/>
            </a:lvl3pPr>
            <a:lvl4pPr>
              <a:defRPr sz="1800"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a:defRPr sz="1800"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932200" y="2349500"/>
            <a:ext cx="3780000" cy="4140200"/>
          </a:xfrm>
        </p:spPr>
        <p:txBody>
          <a:bodyPr>
            <a:normAutofit/>
          </a:bodyPr>
          <a:lstStyle>
            <a:lvl1pPr>
              <a:defRPr sz="2000"/>
            </a:lvl1pPr>
            <a:lvl2pPr>
              <a:defRPr sz="1800"/>
            </a:lvl2pPr>
            <a:lvl3pPr marL="711200" indent="-171450">
              <a:tabLst/>
              <a:defRPr sz="1800"/>
            </a:lvl3pPr>
            <a:lvl4pPr>
              <a:defRPr sz="1800"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a:defRPr sz="1800"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4"/>
          </p:nvPr>
        </p:nvSpPr>
        <p:spPr>
          <a:xfrm>
            <a:off x="431800" y="1809750"/>
            <a:ext cx="3780000" cy="539750"/>
          </a:xfrm>
        </p:spPr>
        <p:txBody>
          <a:bodyPr>
            <a:noAutofit/>
          </a:bodyPr>
          <a:lstStyle>
            <a:lvl1pPr marL="0" indent="0">
              <a:buFontTx/>
              <a:buNone/>
              <a:defRPr sz="2800" b="0" i="0">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Edit Master text styles</a:t>
            </a:r>
          </a:p>
        </p:txBody>
      </p:sp>
      <p:sp>
        <p:nvSpPr>
          <p:cNvPr id="14" name="Text Placeholder 13"/>
          <p:cNvSpPr>
            <a:spLocks noGrp="1"/>
          </p:cNvSpPr>
          <p:nvPr>
            <p:ph type="body" sz="quarter" idx="15"/>
          </p:nvPr>
        </p:nvSpPr>
        <p:spPr>
          <a:xfrm>
            <a:off x="4932200" y="1809750"/>
            <a:ext cx="3780000" cy="539750"/>
          </a:xfrm>
        </p:spPr>
        <p:txBody>
          <a:bodyPr vert="horz" lIns="0" tIns="0" rIns="0" bIns="0" rtlCol="0">
            <a:noAutofit/>
          </a:bodyPr>
          <a:lstStyle>
            <a:lvl1pPr>
              <a:defRPr lang="en-US" sz="2800">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pPr marL="0" lvl="0" indent="0">
              <a:buFontTx/>
              <a:buNone/>
            </a:pPr>
            <a:r>
              <a:rPr lang="en-US"/>
              <a:t>Edit Master text styles</a:t>
            </a:r>
          </a:p>
        </p:txBody>
      </p:sp>
      <p:sp>
        <p:nvSpPr>
          <p:cNvPr id="16" name="Text Placeholder 15"/>
          <p:cNvSpPr>
            <a:spLocks noGrp="1"/>
          </p:cNvSpPr>
          <p:nvPr>
            <p:ph type="body" sz="quarter" idx="16"/>
          </p:nvPr>
        </p:nvSpPr>
        <p:spPr>
          <a:xfrm>
            <a:off x="431800" y="279400"/>
            <a:ext cx="8280400" cy="360363"/>
          </a:xfrm>
        </p:spPr>
        <p:txBody>
          <a:bodyPr>
            <a:normAutofit/>
          </a:bodyPr>
          <a:lstStyle>
            <a:lvl1pPr marL="0" indent="0">
              <a:buNone/>
              <a:defRPr sz="2000"/>
            </a:lvl1pPr>
          </a:lstStyle>
          <a:p>
            <a:pPr lvl="0"/>
            <a:r>
              <a:rPr lang="en-US"/>
              <a:t>Edit Master text styles</a:t>
            </a:r>
          </a:p>
        </p:txBody>
      </p:sp>
    </p:spTree>
    <p:extLst>
      <p:ext uri="{BB962C8B-B14F-4D97-AF65-F5344CB8AC3E}">
        <p14:creationId xmlns:p14="http://schemas.microsoft.com/office/powerpoint/2010/main" val="23767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uas Partes de Conteúdo (vertical)">
    <p:spTree>
      <p:nvGrpSpPr>
        <p:cNvPr id="1" name=""/>
        <p:cNvGrpSpPr/>
        <p:nvPr/>
      </p:nvGrpSpPr>
      <p:grpSpPr>
        <a:xfrm>
          <a:off x="0" y="0"/>
          <a:ext cx="0" cy="0"/>
          <a:chOff x="0" y="0"/>
          <a:chExt cx="0" cy="0"/>
        </a:xfrm>
      </p:grpSpPr>
      <p:sp>
        <p:nvSpPr>
          <p:cNvPr id="3" name="Content Placeholder 3"/>
          <p:cNvSpPr>
            <a:spLocks noGrp="1"/>
          </p:cNvSpPr>
          <p:nvPr/>
        </p:nvSpPr>
        <p:spPr>
          <a:xfrm>
            <a:off x="431800" y="279400"/>
            <a:ext cx="8323014" cy="283663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lvl="3"/>
            <a:r>
              <a:rPr lang="en-US" sz="2800" noProof="0" dirty="0"/>
              <a:t>Fourth level</a:t>
            </a:r>
          </a:p>
          <a:p>
            <a:pPr lvl="4"/>
            <a:r>
              <a:rPr lang="en-US" sz="2800" noProof="0" dirty="0"/>
              <a:t>Fifth level</a:t>
            </a:r>
            <a:endParaRPr lang="pt-BR" sz="2800" noProof="0" dirty="0"/>
          </a:p>
        </p:txBody>
      </p:sp>
      <p:sp>
        <p:nvSpPr>
          <p:cNvPr id="4" name="Content Placeholder 3"/>
          <p:cNvSpPr>
            <a:spLocks noGrp="1"/>
          </p:cNvSpPr>
          <p:nvPr/>
        </p:nvSpPr>
        <p:spPr>
          <a:xfrm>
            <a:off x="389185" y="3743465"/>
            <a:ext cx="8365630" cy="271888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lvl="3"/>
            <a:r>
              <a:rPr lang="en-US" sz="2800" noProof="0" dirty="0"/>
              <a:t>Fourth level</a:t>
            </a:r>
          </a:p>
          <a:p>
            <a:pPr lvl="4"/>
            <a:r>
              <a:rPr lang="en-US" sz="2800" noProof="0" dirty="0"/>
              <a:t>Fifth level</a:t>
            </a:r>
            <a:endParaRPr lang="pt-BR" sz="2800" noProof="0" dirty="0"/>
          </a:p>
        </p:txBody>
      </p:sp>
    </p:spTree>
    <p:extLst>
      <p:ext uri="{BB962C8B-B14F-4D97-AF65-F5344CB8AC3E}">
        <p14:creationId xmlns:p14="http://schemas.microsoft.com/office/powerpoint/2010/main" val="312732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uas Partes de Conteúdo (vertical com títul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0" y="1809749"/>
            <a:ext cx="8280400" cy="216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marL="711200" indent="-171450">
              <a:buSzPct val="80000"/>
              <a:tabLst/>
              <a:defRPr sz="2000">
                <a:latin typeface="+mn-lt"/>
                <a:ea typeface="Avenir Next Condensed" charset="0"/>
                <a:cs typeface="Avenir Next Condensed" charset="0"/>
              </a:defRPr>
            </a:lvl3pPr>
            <a:lvl4pPr marL="460291" indent="-457118">
              <a:spcBef>
                <a:spcPts val="0"/>
              </a:spcBef>
              <a:defRPr lang="en-US" sz="2000" b="0" i="0" kern="1200" spc="0" baseline="0" noProof="0" smtClean="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a:spcBef>
                <a:spcPts val="0"/>
              </a:spcBef>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4" name="Content Placeholder 3"/>
          <p:cNvSpPr>
            <a:spLocks noGrp="1"/>
          </p:cNvSpPr>
          <p:nvPr>
            <p:ph sz="half" idx="2"/>
          </p:nvPr>
        </p:nvSpPr>
        <p:spPr>
          <a:xfrm>
            <a:off x="431800" y="4329700"/>
            <a:ext cx="8280400" cy="216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marL="711200" indent="-171450">
              <a:buSzPct val="80000"/>
              <a:tabLst/>
              <a:defRPr sz="2000">
                <a:latin typeface="+mn-lt"/>
                <a:ea typeface="Avenir Next Condensed" charset="0"/>
                <a:cs typeface="Avenir Next Condensed" charset="0"/>
              </a:defRPr>
            </a:lvl3pPr>
            <a:lvl4pPr marL="460291" indent="-457118">
              <a:spcBef>
                <a:spcPts val="0"/>
              </a:spcBef>
              <a:defRPr lang="en-US" sz="2000" b="0" i="0" kern="1200" spc="0" baseline="0" noProof="0" smtClean="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a:spcBef>
                <a:spcPts val="0"/>
              </a:spcBef>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2" name="Título 1"/>
          <p:cNvSpPr>
            <a:spLocks noGrp="1"/>
          </p:cNvSpPr>
          <p:nvPr>
            <p:ph type="title"/>
          </p:nvPr>
        </p:nvSpPr>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5" name="Text Placeholder 5"/>
          <p:cNvSpPr>
            <a:spLocks noGrp="1"/>
          </p:cNvSpPr>
          <p:nvPr>
            <p:ph type="body" sz="quarter" idx="11"/>
          </p:nvPr>
        </p:nvSpPr>
        <p:spPr>
          <a:xfrm>
            <a:off x="431800" y="260351"/>
            <a:ext cx="8280400"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235568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31800" y="646171"/>
            <a:ext cx="8280402" cy="809625"/>
          </a:xfrm>
        </p:spPr>
        <p:txBody>
          <a:bodyPr vert="horz" lIns="0" tIns="36000" rIns="0" bIns="0" rtlCol="0" anchor="t">
            <a:noAutofit/>
          </a:bodyPr>
          <a:lstStyle>
            <a:lvl1pPr>
              <a:defRPr lang="pt-BR" noProof="0" dirty="0">
                <a:latin typeface="+mn-lt"/>
              </a:defRPr>
            </a:lvl1pPr>
          </a:lstStyle>
          <a:p>
            <a:pPr lvl="0"/>
            <a:r>
              <a:rPr lang="en-US" noProof="0"/>
              <a:t>Click to edit Master title style</a:t>
            </a:r>
            <a:endParaRPr lang="pt-BR" noProof="0" dirty="0"/>
          </a:p>
        </p:txBody>
      </p:sp>
      <p:sp>
        <p:nvSpPr>
          <p:cNvPr id="3"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303577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Default - 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86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beçalho da Seção al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976985"/>
          </a:xfrm>
        </p:spPr>
        <p:txBody>
          <a:bodyPr anchor="t"/>
          <a:lstStyle>
            <a:lvl1pPr algn="l" defTabSz="914118" rtl="0" eaLnBrk="1" latinLnBrk="0" hangingPunct="1">
              <a:lnSpc>
                <a:spcPct val="80000"/>
              </a:lnSpc>
              <a:spcBef>
                <a:spcPct val="0"/>
              </a:spcBef>
              <a:buNone/>
              <a:defRPr lang="pt-BR" sz="6600" b="0" i="0" kern="1200" spc="-100" baseline="0" noProof="0" dirty="0">
                <a:solidFill>
                  <a:schemeClr val="bg1"/>
                </a:solidFill>
                <a:latin typeface="+mn-lt"/>
                <a:ea typeface="Avenir Next Condensed" charset="0"/>
                <a:cs typeface="Avenir Next Condensed" charset="0"/>
              </a:defRPr>
            </a:lvl1pPr>
          </a:lstStyle>
          <a:p>
            <a:r>
              <a:rPr lang="pt-BR" noProof="0" dirty="0"/>
              <a:t>Título do exemplo</a:t>
            </a:r>
          </a:p>
        </p:txBody>
      </p:sp>
      <p:sp>
        <p:nvSpPr>
          <p:cNvPr id="3" name="Espaço Reservado para Texto 2"/>
          <p:cNvSpPr>
            <a:spLocks noGrp="1"/>
          </p:cNvSpPr>
          <p:nvPr>
            <p:ph type="body" idx="1" hasCustomPrompt="1"/>
          </p:nvPr>
        </p:nvSpPr>
        <p:spPr>
          <a:xfrm>
            <a:off x="431801" y="4149274"/>
            <a:ext cx="8280401" cy="2340426"/>
          </a:xfrm>
        </p:spPr>
        <p:txBody>
          <a:bodyPr anchor="t">
            <a:normAutofit/>
          </a:bodyPr>
          <a:lstStyle>
            <a:lvl1pPr marL="0" indent="0">
              <a:buNone/>
              <a:defRPr sz="3600">
                <a:solidFill>
                  <a:schemeClr val="bg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pt-BR" noProof="0" dirty="0"/>
              <a:t>Algum detalhe sobre o exemplo</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pt-BR" noProof="0" dirty="0"/>
              <a:t>Número do exemplo</a:t>
            </a:r>
          </a:p>
        </p:txBody>
      </p:sp>
    </p:spTree>
    <p:extLst>
      <p:ext uri="{BB962C8B-B14F-4D97-AF65-F5344CB8AC3E}">
        <p14:creationId xmlns:p14="http://schemas.microsoft.com/office/powerpoint/2010/main" val="87774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ítulo e Conteúdo (esquerda)">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1" y="1628777"/>
            <a:ext cx="3784599" cy="4824413"/>
          </a:xfrm>
        </p:spPr>
        <p:txBody>
          <a:bodyPr vert="horz" lIns="0" tIns="0" rIns="0" bIns="0" rtlCol="0">
            <a:normAutofit/>
          </a:bodyPr>
          <a:lstStyle>
            <a:lvl1pPr>
              <a:buSzPct val="80000"/>
              <a:defRPr lang="x-none" smtClean="0"/>
            </a:lvl1pPr>
            <a:lvl2pPr marL="536438" indent="-269805">
              <a:buSzPct val="80000"/>
              <a:defRPr lang="en-US" sz="2000" kern="1200" spc="0" baseline="0" noProof="0" dirty="0" smtClean="0">
                <a:solidFill>
                  <a:schemeClr val="tx1"/>
                </a:solidFill>
                <a:latin typeface="+mn-lt"/>
                <a:ea typeface="Avenir Next Condensed" charset="0"/>
                <a:cs typeface="Avenir Next Condensed" charset="0"/>
              </a:defRPr>
            </a:lvl2pPr>
            <a:lvl3pPr>
              <a:buSzPct val="80000"/>
              <a:defRPr lang="x-none" smtClean="0"/>
            </a:lvl3pPr>
            <a:lvl4pPr marL="460327" indent="-457154">
              <a:spcBef>
                <a:spcPts val="0"/>
              </a:spcBef>
              <a:defRPr lang="en-US" sz="2400" kern="1200" spc="0" baseline="0" noProof="0" smtClean="0">
                <a:solidFill>
                  <a:schemeClr val="tx1"/>
                </a:solidFill>
                <a:latin typeface="Latin Modern Mono Light Cond 10" charset="0"/>
                <a:ea typeface="+mn-ea"/>
                <a:cs typeface="Calibri" pitchFamily="34" charset="0"/>
              </a:defRPr>
            </a:lvl4pPr>
            <a:lvl5pPr marL="873035" indent="-514298">
              <a:spcBef>
                <a:spcPts val="0"/>
              </a:spcBef>
              <a:defRPr lang="pt-BR" sz="2400" kern="1200" spc="0" baseline="0" noProof="0" dirty="0">
                <a:solidFill>
                  <a:schemeClr val="tx1"/>
                </a:solidFill>
                <a:latin typeface="Latin Modern Mono Light Cond 10" charset="0"/>
                <a:ea typeface="+mn-ea"/>
                <a:cs typeface="Calibri"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Title 1"/>
          <p:cNvSpPr>
            <a:spLocks noGrp="1"/>
          </p:cNvSpPr>
          <p:nvPr>
            <p:ph type="title"/>
          </p:nvPr>
        </p:nvSpPr>
        <p:spPr>
          <a:xfrm>
            <a:off x="431801" y="549277"/>
            <a:ext cx="8280400" cy="863598"/>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801" y="188914"/>
            <a:ext cx="8280400"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292337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ítulo e Conteúdo (direita)">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932041" y="1628776"/>
            <a:ext cx="3780159" cy="4824412"/>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60327" indent="-457154">
              <a:spcBef>
                <a:spcPts val="0"/>
              </a:spcBef>
              <a:defRPr lang="en-US" sz="2400" kern="1200" spc="0" baseline="0" noProof="0" dirty="0" smtClean="0">
                <a:solidFill>
                  <a:schemeClr val="tx1"/>
                </a:solidFill>
                <a:latin typeface="Latin Modern Mono Light Cond 10" charset="0"/>
                <a:ea typeface="+mn-ea"/>
                <a:cs typeface="Calibri" pitchFamily="34" charset="0"/>
              </a:defRPr>
            </a:lvl4pPr>
            <a:lvl5pPr marL="873035" indent="-514298">
              <a:spcBef>
                <a:spcPts val="0"/>
              </a:spcBef>
              <a:defRPr lang="pt-BR" sz="2400" kern="1200" spc="0" baseline="0" noProof="0" dirty="0">
                <a:solidFill>
                  <a:schemeClr val="tx1"/>
                </a:solidFill>
                <a:latin typeface="Latin Modern Mono Light Cond 10" charset="0"/>
                <a:ea typeface="+mn-ea"/>
                <a:cs typeface="Calibri" pitchFamily="34" charset="0"/>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Title 1"/>
          <p:cNvSpPr>
            <a:spLocks noGrp="1"/>
          </p:cNvSpPr>
          <p:nvPr>
            <p:ph type="title"/>
          </p:nvPr>
        </p:nvSpPr>
        <p:spPr>
          <a:xfrm>
            <a:off x="431801" y="549277"/>
            <a:ext cx="8280400" cy="863598"/>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801" y="188914"/>
            <a:ext cx="8280399"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387824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beçalho da Seção">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093665"/>
          </a:xfrm>
        </p:spPr>
        <p:txBody>
          <a:bodyPr anchor="t"/>
          <a:lstStyle>
            <a:lvl1pPr algn="l" defTabSz="914118" rtl="0" eaLnBrk="1" latinLnBrk="0" hangingPunct="1">
              <a:lnSpc>
                <a:spcPct val="80000"/>
              </a:lnSpc>
              <a:spcBef>
                <a:spcPct val="0"/>
              </a:spcBef>
              <a:buNone/>
              <a:defRPr lang="pt-BR" sz="5400" b="0" i="0" kern="1200" spc="-100" baseline="0" noProof="0" dirty="0">
                <a:solidFill>
                  <a:schemeClr val="tx1"/>
                </a:solidFill>
                <a:latin typeface="+mn-lt"/>
                <a:ea typeface="Avenir Next Condensed" charset="0"/>
                <a:cs typeface="Avenir Next Condensed" charset="0"/>
              </a:defRPr>
            </a:lvl1pPr>
          </a:lstStyle>
          <a:p>
            <a:r>
              <a:rPr lang="pt-BR" noProof="0" dirty="0"/>
              <a:t>Título do exemplo</a:t>
            </a:r>
          </a:p>
        </p:txBody>
      </p:sp>
      <p:sp>
        <p:nvSpPr>
          <p:cNvPr id="3" name="Espaço Reservado para Texto 2"/>
          <p:cNvSpPr>
            <a:spLocks noGrp="1"/>
          </p:cNvSpPr>
          <p:nvPr>
            <p:ph type="body" idx="1" hasCustomPrompt="1"/>
          </p:nvPr>
        </p:nvSpPr>
        <p:spPr>
          <a:xfrm>
            <a:off x="431800" y="2543053"/>
            <a:ext cx="8280401" cy="1606672"/>
          </a:xfrm>
        </p:spPr>
        <p:txBody>
          <a:bodyPr anchor="t"/>
          <a:lstStyle>
            <a:lvl1pPr marL="0" indent="0">
              <a:buNone/>
              <a:defRPr sz="2400">
                <a:solidFill>
                  <a:schemeClr val="tx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pt-BR" noProof="0" dirty="0"/>
              <a:t>Algum detalhe sobre o exemplo</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pt-BR" noProof="0" dirty="0"/>
              <a:t>Número do exemplo</a:t>
            </a:r>
          </a:p>
        </p:txBody>
      </p:sp>
    </p:spTree>
    <p:extLst>
      <p:ext uri="{BB962C8B-B14F-4D97-AF65-F5344CB8AC3E}">
        <p14:creationId xmlns:p14="http://schemas.microsoft.com/office/powerpoint/2010/main" val="61265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0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449388"/>
            <a:ext cx="8280401" cy="5040312"/>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715725" indent="-179329">
              <a:lnSpc>
                <a:spcPct val="100000"/>
              </a:lnSpc>
              <a:spcBef>
                <a:spcPts val="300"/>
              </a:spcBef>
              <a:buSzPct val="100000"/>
              <a:defRPr lang="en-US" sz="2000" noProof="0" smtClean="0"/>
            </a:lvl3pPr>
            <a:lvl4pPr marL="454025" indent="-454025">
              <a:lnSpc>
                <a:spcPct val="90000"/>
              </a:lnSpc>
              <a:buClr>
                <a:schemeClr val="bg1">
                  <a:lumMod val="50000"/>
                </a:schemeClr>
              </a:buClr>
              <a:buSzPct val="75000"/>
              <a:buFont typeface="+mj-lt"/>
              <a:buAutoNum type="arabicPeriod"/>
              <a:tabLst/>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1200" indent="-44291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889000" indent="-352425"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8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219252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xemplo (spec)">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000" b="0" i="0" noProof="0" dirty="0">
                <a:solidFill>
                  <a:srgbClr val="EBEBEB"/>
                </a:solidFill>
                <a:latin typeface="+mj-lt"/>
                <a:ea typeface="Myriad Pro Condensed" charset="0"/>
                <a:cs typeface="Myriad Pro Condensed"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a:spcBef>
                <a:spcPts val="1200"/>
              </a:spcBef>
              <a:spcAft>
                <a:spcPts val="600"/>
              </a:spcAft>
              <a:defRPr lang="en-US" sz="2400" b="0" i="0" noProof="0" smtClean="0">
                <a:solidFill>
                  <a:srgbClr val="EBEBEB"/>
                </a:solidFill>
                <a:latin typeface="+mn-lt"/>
                <a:ea typeface="Myriad Pro SemiCondensed" charset="0"/>
                <a:cs typeface="Myriad Pro SemiCondensed" charset="0"/>
              </a:defRPr>
            </a:lvl1pPr>
            <a:lvl2pPr>
              <a:defRPr lang="en-US" sz="2400" noProof="0" smtClean="0">
                <a:solidFill>
                  <a:srgbClr val="EBEBEB"/>
                </a:solidFill>
                <a:latin typeface="+mn-lt"/>
              </a:defRPr>
            </a:lvl2pPr>
            <a:lvl3pPr>
              <a:defRPr lang="en-US" sz="2000" noProof="0" smtClean="0">
                <a:solidFill>
                  <a:srgbClr val="EBEBEB"/>
                </a:solidFill>
                <a:latin typeface="+mn-lt"/>
              </a:defRPr>
            </a:lvl3pPr>
            <a:lvl4pPr>
              <a:defRPr lang="en-US" noProof="0" smtClean="0">
                <a:solidFill>
                  <a:srgbClr val="EBEBEB"/>
                </a:solidFill>
              </a:defRPr>
            </a:lvl4pPr>
            <a:lvl5pPr>
              <a:defRPr lang="pt-BR" noProof="0" dirty="0">
                <a:solidFill>
                  <a:srgbClr val="EBEBEB"/>
                </a:solidFill>
              </a:defRPr>
            </a:lvl5pPr>
          </a:lstStyle>
          <a:p>
            <a:pPr lvl="0">
              <a:lnSpc>
                <a:spcPct val="100000"/>
              </a:lnSpc>
            </a:pPr>
            <a:r>
              <a:rPr lang="en-US" noProof="0"/>
              <a:t>Edit Master text styles</a:t>
            </a:r>
          </a:p>
          <a:p>
            <a:pPr lvl="1">
              <a:lnSpc>
                <a:spcPct val="100000"/>
              </a:lnSpc>
            </a:pPr>
            <a:r>
              <a:rPr lang="en-US" noProof="0"/>
              <a:t>Second level</a:t>
            </a:r>
          </a:p>
          <a:p>
            <a:pPr lvl="2">
              <a:lnSpc>
                <a:spcPct val="100000"/>
              </a:lnSpc>
            </a:pPr>
            <a:r>
              <a:rPr lang="en-US" noProof="0"/>
              <a:t>Third level</a:t>
            </a:r>
          </a:p>
          <a:p>
            <a:pPr lvl="3">
              <a:lnSpc>
                <a:spcPct val="100000"/>
              </a:lnSpc>
            </a:pPr>
            <a:r>
              <a:rPr lang="en-US" noProof="0"/>
              <a:t>Fourth level</a:t>
            </a:r>
          </a:p>
          <a:p>
            <a:pPr lvl="4">
              <a:lnSpc>
                <a:spcPct val="100000"/>
              </a:lnSpc>
            </a:pPr>
            <a:r>
              <a:rPr lang="en-US" noProof="0"/>
              <a:t>Fifth level</a:t>
            </a:r>
            <a:endParaRPr lang="pt-BR" noProof="0" dirty="0"/>
          </a:p>
        </p:txBody>
      </p:sp>
      <p:sp>
        <p:nvSpPr>
          <p:cNvPr id="6" name="Text Placeholder 5"/>
          <p:cNvSpPr>
            <a:spLocks noGrp="1"/>
          </p:cNvSpPr>
          <p:nvPr>
            <p:ph type="body" sz="quarter" idx="11"/>
          </p:nvPr>
        </p:nvSpPr>
        <p:spPr>
          <a:xfrm>
            <a:off x="431800" y="279400"/>
            <a:ext cx="8280400" cy="360363"/>
          </a:xfrm>
        </p:spPr>
        <p:txBody>
          <a:bodyPr vert="horz" lIns="0" tIns="0" rIns="0" bIns="0" rtlCol="0" anchor="b">
            <a:noAutofit/>
          </a:bodyPr>
          <a:lstStyle>
            <a:lvl1pPr marL="266612" indent="-266612">
              <a:buFontTx/>
              <a:buNone/>
              <a:defRPr lang="en-US" sz="2000" smtClean="0">
                <a:solidFill>
                  <a:srgbClr val="EBEBEB"/>
                </a:solidFill>
              </a:defRPr>
            </a:lvl1pPr>
          </a:lstStyle>
          <a:p>
            <a:pPr marL="0" lvl="0" indent="0"/>
            <a:r>
              <a:rPr lang="en-US" noProof="0"/>
              <a:t>Edit Master text styles</a:t>
            </a:r>
          </a:p>
        </p:txBody>
      </p:sp>
    </p:spTree>
    <p:extLst>
      <p:ext uri="{BB962C8B-B14F-4D97-AF65-F5344CB8AC3E}">
        <p14:creationId xmlns:p14="http://schemas.microsoft.com/office/powerpoint/2010/main" val="412352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emplo (desenvolviment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449388"/>
            <a:ext cx="8280401" cy="5040312"/>
          </a:xfrm>
        </p:spPr>
        <p:txBody>
          <a:bodyPr vert="horz" lIns="0" tIns="0" rIns="0" bIns="0" rtlCol="0">
            <a:normAutofit/>
          </a:bodyPr>
          <a:lstStyle>
            <a:lvl1pPr marL="266612" indent="-266612">
              <a:lnSpc>
                <a:spcPct val="100000"/>
              </a:lnSpc>
              <a:spcBef>
                <a:spcPts val="1200"/>
              </a:spcBef>
              <a:spcAft>
                <a:spcPts val="600"/>
              </a:spcAft>
              <a:buSzPct val="100000"/>
              <a:defRPr lang="en-US" sz="2400" noProof="0" smtClean="0"/>
            </a:lvl1pPr>
            <a:lvl2pPr>
              <a:lnSpc>
                <a:spcPct val="100000"/>
              </a:lnSpc>
              <a:spcBef>
                <a:spcPts val="600"/>
              </a:spcBef>
              <a:buSzPct val="100000"/>
              <a:defRPr lang="en-US" sz="2400" noProof="0" smtClean="0"/>
            </a:lvl2pPr>
            <a:lvl3pPr marL="715725" indent="-179329">
              <a:lnSpc>
                <a:spcPct val="100000"/>
              </a:lnSpc>
              <a:spcBef>
                <a:spcPts val="300"/>
              </a:spcBef>
              <a:buSzPct val="100000"/>
              <a:defRPr lang="en-US" sz="2000" noProof="0" smtClean="0"/>
            </a:lvl3pPr>
            <a:lvl4pPr marL="358710" indent="-358710">
              <a:lnSpc>
                <a:spcPct val="90000"/>
              </a:lnSpc>
              <a:buClr>
                <a:schemeClr val="bg1">
                  <a:lumMod val="50000"/>
                </a:schemeClr>
              </a:buClr>
              <a:buSzPct val="75000"/>
              <a:buFont typeface="+mj-lt"/>
              <a:buAutoNum type="arabicPeriod"/>
              <a:defRPr lang="en-US" sz="18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628650" indent="-355600">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defRPr lang="pt-BR" sz="18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889000" indent="-352425"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8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a:solidFill>
            <a:schemeClr val="tx1">
              <a:lumMod val="65000"/>
              <a:lumOff val="35000"/>
            </a:schemeClr>
          </a:solidFill>
        </p:spPr>
        <p:txBody>
          <a:bodyPr vert="horz" lIns="0" tIns="0" rIns="0" bIns="0" rtlCol="0" anchor="b">
            <a:noAutofit/>
          </a:bodyPr>
          <a:lstStyle>
            <a:lvl1pPr>
              <a:buFontTx/>
              <a:buNone/>
              <a:defRPr lang="en-US" sz="2000" noProof="0" smtClean="0">
                <a:solidFill>
                  <a:schemeClr val="bg1">
                    <a:lumMod val="85000"/>
                  </a:schemeClr>
                </a:solidFill>
              </a:defRPr>
            </a:lvl1pPr>
          </a:lstStyle>
          <a:p>
            <a:pPr marL="0" lvl="0" indent="0">
              <a:buNone/>
            </a:pPr>
            <a:r>
              <a:rPr lang="en-US" noProof="0"/>
              <a:t>Edit Master text styles</a:t>
            </a:r>
          </a:p>
        </p:txBody>
      </p:sp>
    </p:spTree>
    <p:extLst>
      <p:ext uri="{BB962C8B-B14F-4D97-AF65-F5344CB8AC3E}">
        <p14:creationId xmlns:p14="http://schemas.microsoft.com/office/powerpoint/2010/main" val="95769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mente conteúd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8280400" cy="6210300"/>
          </a:xfrm>
        </p:spPr>
        <p:txBody>
          <a:bodyPr/>
          <a:lstStyle>
            <a:lvl4pPr marL="454025" indent="-450850">
              <a:buFont typeface="+mj-lt"/>
              <a:buAutoNum type="arabicPeriod"/>
              <a:defRPr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1200" indent="-442913">
              <a:buFont typeface="+mj-lt"/>
              <a:buAutoNum type="arabicPeriod"/>
              <a:defRPr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830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lvl4pPr>
              <a:defRPr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a:defRPr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51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e conteúdo (esq)">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19852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ítulo e conteúdo (dir)">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535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620713"/>
            <a:ext cx="8280400" cy="1189037"/>
          </a:xfrm>
          <a:prstGeom prst="rect">
            <a:avLst/>
          </a:prstGeom>
        </p:spPr>
        <p:txBody>
          <a:bodyPr vert="horz" lIns="0" tIns="36000" rIns="0" bIns="0" rtlCol="0" anchor="t">
            <a:noAutofit/>
          </a:bodyPr>
          <a:lstStyle/>
          <a:p>
            <a:r>
              <a:rPr lang="pt-BR" noProof="0" dirty="0"/>
              <a:t>Clique para editar </a:t>
            </a:r>
            <a:br>
              <a:rPr lang="pt-BR" noProof="0" dirty="0"/>
            </a:br>
            <a:r>
              <a:rPr lang="pt-BR" noProof="0" dirty="0"/>
              <a:t>o título mestre</a:t>
            </a:r>
          </a:p>
        </p:txBody>
      </p:sp>
      <p:sp>
        <p:nvSpPr>
          <p:cNvPr id="3" name="Text Placeholder 2"/>
          <p:cNvSpPr>
            <a:spLocks noGrp="1"/>
          </p:cNvSpPr>
          <p:nvPr>
            <p:ph type="body" idx="1"/>
          </p:nvPr>
        </p:nvSpPr>
        <p:spPr>
          <a:xfrm>
            <a:off x="431800" y="1809750"/>
            <a:ext cx="8280400" cy="4679950"/>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78833067"/>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 id="2147484050" r:id="rId18"/>
    <p:sldLayoutId id="214748405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47" rtl="0" eaLnBrk="1" latinLnBrk="0" hangingPunct="1">
        <a:lnSpc>
          <a:spcPct val="80000"/>
        </a:lnSpc>
        <a:spcBef>
          <a:spcPct val="0"/>
        </a:spcBef>
        <a:buNone/>
        <a:defRPr sz="4000" b="0" i="0" kern="1200" spc="-50" baseline="0">
          <a:solidFill>
            <a:schemeClr val="tx1">
              <a:lumMod val="75000"/>
              <a:lumOff val="25000"/>
            </a:schemeClr>
          </a:solidFill>
          <a:latin typeface="+mn-lt"/>
          <a:ea typeface="Roboto Condensed Light" charset="0"/>
          <a:cs typeface="Roboto Condensed Light" charset="0"/>
        </a:defRPr>
      </a:lvl1pPr>
    </p:titleStyle>
    <p:bodyStyle>
      <a:lvl1pPr marL="266612" indent="-266612" algn="l" defTabSz="914047" rtl="0" eaLnBrk="1" latinLnBrk="0" hangingPunct="1">
        <a:spcBef>
          <a:spcPts val="1800"/>
        </a:spcBef>
        <a:buClr>
          <a:schemeClr val="accent2"/>
        </a:buClr>
        <a:buSzPct val="100000"/>
        <a:buFont typeface="Wingdings" panose="05000000000000000000" pitchFamily="2" charset="2"/>
        <a:buChar char="§"/>
        <a:tabLst/>
        <a:defRPr sz="2400" b="0" i="0" kern="1200" spc="0" baseline="0">
          <a:solidFill>
            <a:schemeClr val="tx1"/>
          </a:solidFill>
          <a:latin typeface="+mn-lt"/>
          <a:ea typeface="Roboto Condensed Light" charset="0"/>
          <a:cs typeface="Roboto Condensed Light" charset="0"/>
        </a:defRPr>
      </a:lvl1pPr>
      <a:lvl2pPr marL="536397" indent="-269784" algn="l" defTabSz="914047" rtl="0" eaLnBrk="1" latinLnBrk="0" hangingPunct="1">
        <a:spcBef>
          <a:spcPts val="600"/>
        </a:spcBef>
        <a:spcAft>
          <a:spcPts val="0"/>
        </a:spcAft>
        <a:buClr>
          <a:schemeClr val="bg1">
            <a:lumMod val="65000"/>
          </a:schemeClr>
        </a:buClr>
        <a:buSzPct val="100000"/>
        <a:buFont typeface="Wingdings" panose="05000000000000000000" pitchFamily="2" charset="2"/>
        <a:buChar char="§"/>
        <a:tabLst/>
        <a:defRPr sz="2400" b="0" i="0" kern="1200" spc="0" baseline="0">
          <a:solidFill>
            <a:schemeClr val="tx1"/>
          </a:solidFill>
          <a:latin typeface="+mn-lt"/>
          <a:ea typeface="Roboto Condensed Light" charset="0"/>
          <a:cs typeface="Roboto Condensed Light" charset="0"/>
        </a:defRPr>
      </a:lvl2pPr>
      <a:lvl3pPr marL="711200" indent="-442913" algn="l" defTabSz="914047" rtl="0" eaLnBrk="1" latinLnBrk="0" hangingPunct="1">
        <a:spcBef>
          <a:spcPts val="300"/>
        </a:spcBef>
        <a:spcAft>
          <a:spcPts val="0"/>
        </a:spcAft>
        <a:buClr>
          <a:schemeClr val="bg1">
            <a:lumMod val="85000"/>
          </a:schemeClr>
        </a:buClr>
        <a:buSzPct val="100000"/>
        <a:buFont typeface="Wingdings" panose="05000000000000000000" pitchFamily="2" charset="2"/>
        <a:buChar char="§"/>
        <a:tabLst/>
        <a:defRPr sz="2000" b="0" i="0" kern="1200" spc="0" baseline="0">
          <a:solidFill>
            <a:schemeClr val="tx1"/>
          </a:solidFill>
          <a:latin typeface="+mn-lt"/>
          <a:ea typeface="Roboto Condensed Light" charset="0"/>
          <a:cs typeface="Roboto Condensed Light" charset="0"/>
        </a:defRPr>
      </a:lvl3pPr>
      <a:lvl4pPr marL="454025" indent="-450850" algn="l" defTabSz="2516807" rtl="0" eaLnBrk="1" latinLnBrk="0" hangingPunct="1">
        <a:spcBef>
          <a:spcPts val="0"/>
        </a:spcBef>
        <a:buClr>
          <a:schemeClr val="bg1">
            <a:lumMod val="50000"/>
          </a:schemeClr>
        </a:buClr>
        <a:buSzPct val="80000"/>
        <a:buFont typeface="+mj-lt"/>
        <a:buAutoNum type="arabicPeriod"/>
        <a:tabLst/>
        <a:defRPr lang="en-US" sz="2000" b="0" i="0" kern="1200" spc="0" baseline="0" noProof="0" dirty="0" smtClean="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1200" indent="-442913" algn="l" defTabSz="914047" rtl="0" eaLnBrk="1" latinLnBrk="0" hangingPunct="1">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0000" indent="-540000" algn="l" defTabSz="914047" rtl="0" eaLnBrk="1" latinLnBrk="0" hangingPunct="1">
        <a:spcBef>
          <a:spcPct val="20000"/>
        </a:spcBef>
        <a:buClr>
          <a:schemeClr val="bg1">
            <a:lumMod val="50000"/>
          </a:schemeClr>
        </a:buClr>
        <a:buSzPct val="80000"/>
        <a:buFont typeface="+mj-lt"/>
        <a:buAutoNum type="arabicPeriod"/>
        <a:tabLst/>
        <a:defRPr sz="2000" b="0" i="0" kern="1200">
          <a:solidFill>
            <a:schemeClr val="tx1"/>
          </a:solidFill>
          <a:latin typeface="Fira Code" charset="0"/>
          <a:ea typeface="Fira Code" charset="0"/>
          <a:cs typeface="Fira Code" charset="0"/>
        </a:defRPr>
      </a:lvl6pPr>
      <a:lvl7pPr marL="2970658"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7" rtl="0" eaLnBrk="1" latinLnBrk="0" hangingPunct="1">
        <a:defRPr sz="1800" kern="1200">
          <a:solidFill>
            <a:schemeClr val="tx1"/>
          </a:solidFill>
          <a:latin typeface="+mn-lt"/>
          <a:ea typeface="+mn-ea"/>
          <a:cs typeface="+mn-cs"/>
        </a:defRPr>
      </a:lvl1pPr>
      <a:lvl2pPr marL="457024" algn="l" defTabSz="914047" rtl="0" eaLnBrk="1" latinLnBrk="0" hangingPunct="1">
        <a:defRPr sz="1800" kern="1200">
          <a:solidFill>
            <a:schemeClr val="tx1"/>
          </a:solidFill>
          <a:latin typeface="+mn-lt"/>
          <a:ea typeface="+mn-ea"/>
          <a:cs typeface="+mn-cs"/>
        </a:defRPr>
      </a:lvl2pPr>
      <a:lvl3pPr marL="914047" algn="l" defTabSz="914047" rtl="0" eaLnBrk="1" latinLnBrk="0" hangingPunct="1">
        <a:defRPr sz="1800" kern="1200">
          <a:solidFill>
            <a:schemeClr val="tx1"/>
          </a:solidFill>
          <a:latin typeface="+mn-lt"/>
          <a:ea typeface="+mn-ea"/>
          <a:cs typeface="+mn-cs"/>
        </a:defRPr>
      </a:lvl3pPr>
      <a:lvl4pPr marL="1371074" algn="l" defTabSz="914047" rtl="0" eaLnBrk="1" latinLnBrk="0" hangingPunct="1">
        <a:defRPr sz="1800" kern="1200">
          <a:solidFill>
            <a:schemeClr val="tx1"/>
          </a:solidFill>
          <a:latin typeface="+mn-lt"/>
          <a:ea typeface="+mn-ea"/>
          <a:cs typeface="+mn-cs"/>
        </a:defRPr>
      </a:lvl4pPr>
      <a:lvl5pPr marL="1828098" algn="l" defTabSz="914047" rtl="0" eaLnBrk="1" latinLnBrk="0" hangingPunct="1">
        <a:defRPr sz="1800" kern="1200">
          <a:solidFill>
            <a:schemeClr val="tx1"/>
          </a:solidFill>
          <a:latin typeface="+mn-lt"/>
          <a:ea typeface="+mn-ea"/>
          <a:cs typeface="+mn-cs"/>
        </a:defRPr>
      </a:lvl5pPr>
      <a:lvl6pPr marL="2285121" algn="l" defTabSz="914047" rtl="0" eaLnBrk="1" latinLnBrk="0" hangingPunct="1">
        <a:defRPr sz="1800" kern="1200">
          <a:solidFill>
            <a:schemeClr val="tx1"/>
          </a:solidFill>
          <a:latin typeface="+mn-lt"/>
          <a:ea typeface="+mn-ea"/>
          <a:cs typeface="+mn-cs"/>
        </a:defRPr>
      </a:lvl6pPr>
      <a:lvl7pPr marL="2742148" algn="l" defTabSz="914047" rtl="0" eaLnBrk="1" latinLnBrk="0" hangingPunct="1">
        <a:defRPr sz="1800" kern="1200">
          <a:solidFill>
            <a:schemeClr val="tx1"/>
          </a:solidFill>
          <a:latin typeface="+mn-lt"/>
          <a:ea typeface="+mn-ea"/>
          <a:cs typeface="+mn-cs"/>
        </a:defRPr>
      </a:lvl7pPr>
      <a:lvl8pPr marL="3199169" algn="l" defTabSz="914047" rtl="0" eaLnBrk="1" latinLnBrk="0" hangingPunct="1">
        <a:defRPr sz="1800" kern="1200">
          <a:solidFill>
            <a:schemeClr val="tx1"/>
          </a:solidFill>
          <a:latin typeface="+mn-lt"/>
          <a:ea typeface="+mn-ea"/>
          <a:cs typeface="+mn-cs"/>
        </a:defRPr>
      </a:lvl8pPr>
      <a:lvl9pPr marL="3656196" algn="l" defTabSz="91404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6" orient="horz" pos="7007">
          <p15:clr>
            <a:srgbClr val="F26B43"/>
          </p15:clr>
        </p15:guide>
        <p15:guide id="9" orient="horz" pos="1140">
          <p15:clr>
            <a:srgbClr val="F26B43"/>
          </p15:clr>
        </p15:guide>
        <p15:guide id="11" pos="9493">
          <p15:clr>
            <a:srgbClr val="F26B43"/>
          </p15:clr>
        </p15:guide>
        <p15:guide id="42" pos="2880">
          <p15:clr>
            <a:srgbClr val="F26B43"/>
          </p15:clr>
        </p15:guide>
        <p15:guide id="45" orient="horz" pos="2614">
          <p15:clr>
            <a:srgbClr val="F26B43"/>
          </p15:clr>
        </p15:guide>
        <p15:guide id="49" orient="horz" pos="176">
          <p15:clr>
            <a:srgbClr val="F26B43"/>
          </p15:clr>
        </p15:guide>
        <p15:guide id="52" orient="horz" pos="391">
          <p15:clr>
            <a:srgbClr val="F26B43"/>
          </p15:clr>
        </p15:guide>
        <p15:guide id="53" orient="horz" pos="913">
          <p15:clr>
            <a:srgbClr val="F26B43"/>
          </p15:clr>
        </p15:guide>
        <p15:guide id="54" pos="5488">
          <p15:clr>
            <a:srgbClr val="F26B43"/>
          </p15:clr>
        </p15:guide>
        <p15:guide id="55" pos="2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23.jpeg"/></Relationships>
</file>

<file path=ppt/slides/_rels/slide1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8.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1.xml"/><Relationship Id="rId1" Type="http://schemas.openxmlformats.org/officeDocument/2006/relationships/slideLayout" Target="../slideLayouts/slideLayout1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2.xml"/><Relationship Id="rId1" Type="http://schemas.openxmlformats.org/officeDocument/2006/relationships/slideLayout" Target="../slideLayouts/slideLayout1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3.xml"/><Relationship Id="rId1" Type="http://schemas.openxmlformats.org/officeDocument/2006/relationships/slideLayout" Target="../slideLayouts/slideLayout1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0.png"/><Relationship Id="rId7" Type="http://schemas.openxmlformats.org/officeDocument/2006/relationships/image" Target="../media/image150.png"/><Relationship Id="rId2" Type="http://schemas.openxmlformats.org/officeDocument/2006/relationships/notesSlide" Target="../notesSlides/notesSlide68.xml"/><Relationship Id="rId1" Type="http://schemas.openxmlformats.org/officeDocument/2006/relationships/slideLayout" Target="../slideLayouts/slideLayout15.xml"/><Relationship Id="rId6" Type="http://schemas.openxmlformats.org/officeDocument/2006/relationships/image" Target="../media/image140.png"/><Relationship Id="rId5" Type="http://schemas.openxmlformats.org/officeDocument/2006/relationships/image" Target="../media/image15.png"/><Relationship Id="rId4" Type="http://schemas.openxmlformats.org/officeDocument/2006/relationships/image" Target="../media/image14.png"/></Relationships>
</file>

<file path=ppt/slides/_rels/slide9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png"/><Relationship Id="rId2" Type="http://schemas.openxmlformats.org/officeDocument/2006/relationships/image" Target="../media/image110.png"/><Relationship Id="rId1" Type="http://schemas.openxmlformats.org/officeDocument/2006/relationships/slideLayout" Target="../slideLayouts/slideLayout15.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5.png"/></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z="4000" spc="-50" dirty="0">
                <a:latin typeface="Myriad Pro Light Condensed" charset="0"/>
                <a:ea typeface="Myriad Pro Light Condensed" charset="0"/>
                <a:cs typeface="Myriad Pro Light Condensed" charset="0"/>
              </a:rPr>
              <a:t>CPU Virtualization</a:t>
            </a:r>
            <a:br>
              <a:rPr lang="en-US" spc="-150" dirty="0"/>
            </a:br>
            <a:r>
              <a:rPr lang="en-US" spc="-100" dirty="0">
                <a:latin typeface="Myriad Pro Light Condensed" panose="020B0406030403020204" pitchFamily="34" charset="0"/>
              </a:rPr>
              <a:t>The Process Abstraction</a:t>
            </a:r>
          </a:p>
        </p:txBody>
      </p:sp>
      <p:sp>
        <p:nvSpPr>
          <p:cNvPr id="3" name="Subtitle 2"/>
          <p:cNvSpPr>
            <a:spLocks noGrp="1"/>
          </p:cNvSpPr>
          <p:nvPr>
            <p:ph type="body" sz="quarter" idx="10"/>
          </p:nvPr>
        </p:nvSpPr>
        <p:spPr/>
        <p:txBody>
          <a:bodyPr/>
          <a:lstStyle/>
          <a:p>
            <a:endParaRPr lang="en-US" dirty="0"/>
          </a:p>
        </p:txBody>
      </p:sp>
      <p:sp>
        <p:nvSpPr>
          <p:cNvPr id="6" name="Text Placeholder 5"/>
          <p:cNvSpPr>
            <a:spLocks noGrp="1"/>
          </p:cNvSpPr>
          <p:nvPr>
            <p:ph type="body" sz="quarter" idx="11"/>
          </p:nvPr>
        </p:nvSpPr>
        <p:spPr/>
        <p:txBody>
          <a:bodyPr/>
          <a:lstStyle/>
          <a:p>
            <a:r>
              <a:rPr lang="en-US"/>
              <a:t>T01</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pt-BR" dirty="0"/>
              <a:t>Basic </a:t>
            </a:r>
            <a:r>
              <a:rPr lang="pt-BR" dirty="0" err="1"/>
              <a:t>instruction</a:t>
            </a:r>
            <a:r>
              <a:rPr lang="pt-BR" dirty="0"/>
              <a:t> </a:t>
            </a:r>
            <a:r>
              <a:rPr lang="pt-BR" dirty="0" err="1"/>
              <a:t>cycle</a:t>
            </a:r>
            <a:r>
              <a:rPr lang="pt-BR" dirty="0"/>
              <a:t> </a:t>
            </a:r>
            <a:r>
              <a:rPr lang="pt-BR" dirty="0" err="1"/>
              <a:t>with</a:t>
            </a:r>
            <a:r>
              <a:rPr lang="pt-BR" dirty="0"/>
              <a:t> </a:t>
            </a:r>
            <a:r>
              <a:rPr lang="pt-BR" dirty="0" err="1"/>
              <a:t>interrupts</a:t>
            </a:r>
            <a:endParaRPr lang="en-US" dirty="0"/>
          </a:p>
        </p:txBody>
      </p:sp>
      <p:sp>
        <p:nvSpPr>
          <p:cNvPr id="4" name="Content Placeholder 3"/>
          <p:cNvSpPr>
            <a:spLocks noGrp="1"/>
          </p:cNvSpPr>
          <p:nvPr>
            <p:ph sz="quarter" idx="10"/>
          </p:nvPr>
        </p:nvSpPr>
        <p:spPr/>
        <p:txBody>
          <a:bodyPr/>
          <a:lstStyle/>
          <a:p>
            <a:r>
              <a:rPr lang="en-US" dirty="0"/>
              <a:t>To enable the use of idle CPU time during I/O, the I/O module signals the end of the operation by means of an </a:t>
            </a:r>
            <a:r>
              <a:rPr lang="en-US" dirty="0">
                <a:solidFill>
                  <a:schemeClr val="accent1">
                    <a:lumMod val="75000"/>
                  </a:schemeClr>
                </a:solidFill>
                <a:latin typeface="+mj-lt"/>
              </a:rPr>
              <a:t>interrupt</a:t>
            </a:r>
            <a:r>
              <a:rPr lang="en-US" dirty="0"/>
              <a:t>.</a:t>
            </a:r>
          </a:p>
        </p:txBody>
      </p:sp>
      <p:sp>
        <p:nvSpPr>
          <p:cNvPr id="6" name="Text Placeholder 5"/>
          <p:cNvSpPr>
            <a:spLocks noGrp="1"/>
          </p:cNvSpPr>
          <p:nvPr>
            <p:ph type="body" sz="quarter" idx="11"/>
          </p:nvPr>
        </p:nvSpPr>
        <p:spPr/>
        <p:txBody>
          <a:bodyPr/>
          <a:lstStyle/>
          <a:p>
            <a:endParaRPr lang="en-US"/>
          </a:p>
        </p:txBody>
      </p:sp>
      <p:sp>
        <p:nvSpPr>
          <p:cNvPr id="47" name="Rectangle 46"/>
          <p:cNvSpPr/>
          <p:nvPr/>
        </p:nvSpPr>
        <p:spPr>
          <a:xfrm>
            <a:off x="6252507" y="2516706"/>
            <a:ext cx="2459693" cy="3017810"/>
          </a:xfrm>
          <a:prstGeom prst="rect">
            <a:avLst/>
          </a:prstGeom>
          <a:solidFill>
            <a:schemeClr val="bg2">
              <a:lumMod val="9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Rectangle 45"/>
          <p:cNvSpPr/>
          <p:nvPr/>
        </p:nvSpPr>
        <p:spPr>
          <a:xfrm>
            <a:off x="4007581" y="2516706"/>
            <a:ext cx="1997607" cy="3017810"/>
          </a:xfrm>
          <a:prstGeom prst="rect">
            <a:avLst/>
          </a:prstGeom>
          <a:solidFill>
            <a:schemeClr val="bg2">
              <a:lumMod val="9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1852" name="Rectangle 291851"/>
          <p:cNvSpPr/>
          <p:nvPr/>
        </p:nvSpPr>
        <p:spPr>
          <a:xfrm>
            <a:off x="1762655" y="2516706"/>
            <a:ext cx="1997607" cy="3017810"/>
          </a:xfrm>
          <a:prstGeom prst="rect">
            <a:avLst/>
          </a:prstGeom>
          <a:solidFill>
            <a:schemeClr val="bg2">
              <a:lumMod val="9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 name="Conector de seta reta 2"/>
          <p:cNvCxnSpPr>
            <a:endCxn id="291846" idx="1"/>
          </p:cNvCxnSpPr>
          <p:nvPr/>
        </p:nvCxnSpPr>
        <p:spPr>
          <a:xfrm>
            <a:off x="1175667" y="4634516"/>
            <a:ext cx="833851" cy="0"/>
          </a:xfrm>
          <a:prstGeom prst="straightConnector1">
            <a:avLst/>
          </a:prstGeom>
          <a:ln w="571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Conector de seta reta 4"/>
          <p:cNvCxnSpPr>
            <a:stCxn id="291846" idx="3"/>
            <a:endCxn id="291851" idx="1"/>
          </p:cNvCxnSpPr>
          <p:nvPr/>
        </p:nvCxnSpPr>
        <p:spPr>
          <a:xfrm>
            <a:off x="3449518" y="4634516"/>
            <a:ext cx="815521" cy="0"/>
          </a:xfrm>
          <a:prstGeom prst="straightConnector1">
            <a:avLst/>
          </a:prstGeom>
          <a:ln w="571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Conector de seta reta 6"/>
          <p:cNvCxnSpPr>
            <a:stCxn id="291851" idx="3"/>
            <a:endCxn id="17" idx="1"/>
          </p:cNvCxnSpPr>
          <p:nvPr/>
        </p:nvCxnSpPr>
        <p:spPr>
          <a:xfrm>
            <a:off x="5705039" y="4634516"/>
            <a:ext cx="815521" cy="0"/>
          </a:xfrm>
          <a:prstGeom prst="straightConnector1">
            <a:avLst/>
          </a:prstGeom>
          <a:ln w="571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flipV="1">
            <a:off x="4985039" y="3506824"/>
            <a:ext cx="0" cy="677692"/>
          </a:xfrm>
          <a:prstGeom prst="line">
            <a:avLst/>
          </a:prstGeom>
          <a:ln w="571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a:endCxn id="291846" idx="0"/>
          </p:cNvCxnSpPr>
          <p:nvPr/>
        </p:nvCxnSpPr>
        <p:spPr>
          <a:xfrm>
            <a:off x="2729518" y="3518687"/>
            <a:ext cx="0" cy="665829"/>
          </a:xfrm>
          <a:prstGeom prst="straightConnector1">
            <a:avLst/>
          </a:prstGeom>
          <a:ln w="57150" cap="sq">
            <a:solidFill>
              <a:schemeClr val="bg1">
                <a:lumMod val="6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91844" name="AutoShape 4"/>
          <p:cNvSpPr>
            <a:spLocks noChangeArrowheads="1"/>
          </p:cNvSpPr>
          <p:nvPr/>
        </p:nvSpPr>
        <p:spPr bwMode="auto">
          <a:xfrm>
            <a:off x="461579" y="4400516"/>
            <a:ext cx="972000" cy="468000"/>
          </a:xfrm>
          <a:prstGeom prst="flowChartTerminator">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2000" dirty="0">
                <a:effectLst>
                  <a:outerShdw blurRad="38100" dist="38100" dir="2700000" algn="tl">
                    <a:srgbClr val="000000">
                      <a:alpha val="43137"/>
                    </a:srgbClr>
                  </a:outerShdw>
                </a:effectLst>
              </a:rPr>
              <a:t>START</a:t>
            </a:r>
          </a:p>
        </p:txBody>
      </p:sp>
      <p:sp>
        <p:nvSpPr>
          <p:cNvPr id="291845" name="AutoShape 5"/>
          <p:cNvSpPr>
            <a:spLocks noChangeArrowheads="1"/>
          </p:cNvSpPr>
          <p:nvPr/>
        </p:nvSpPr>
        <p:spPr bwMode="auto">
          <a:xfrm>
            <a:off x="4499038" y="6021700"/>
            <a:ext cx="972000" cy="468000"/>
          </a:xfrm>
          <a:prstGeom prst="flowChartTerminator">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2000" dirty="0">
                <a:effectLst>
                  <a:outerShdw blurRad="38100" dist="38100" dir="2700000" algn="tl">
                    <a:srgbClr val="000000">
                      <a:alpha val="43137"/>
                    </a:srgbClr>
                  </a:outerShdw>
                </a:effectLst>
              </a:rPr>
              <a:t>HALT</a:t>
            </a:r>
          </a:p>
        </p:txBody>
      </p:sp>
      <p:sp>
        <p:nvSpPr>
          <p:cNvPr id="16" name="CaixaDeTexto 15"/>
          <p:cNvSpPr txBox="1"/>
          <p:nvPr/>
        </p:nvSpPr>
        <p:spPr>
          <a:xfrm>
            <a:off x="2009518" y="2724282"/>
            <a:ext cx="1473480" cy="461665"/>
          </a:xfrm>
          <a:prstGeom prst="rect">
            <a:avLst/>
          </a:prstGeom>
          <a:noFill/>
        </p:spPr>
        <p:txBody>
          <a:bodyPr wrap="none" rtlCol="0">
            <a:spAutoFit/>
          </a:bodyPr>
          <a:lstStyle/>
          <a:p>
            <a:pPr algn="ctr"/>
            <a:r>
              <a:rPr lang="en-US" sz="2400" dirty="0">
                <a:latin typeface="+mn-lt"/>
              </a:rPr>
              <a:t>Fetch stage</a:t>
            </a:r>
          </a:p>
        </p:txBody>
      </p:sp>
      <p:sp>
        <p:nvSpPr>
          <p:cNvPr id="291846" name="Rectangle 6"/>
          <p:cNvSpPr>
            <a:spLocks noChangeArrowheads="1"/>
          </p:cNvSpPr>
          <p:nvPr/>
        </p:nvSpPr>
        <p:spPr bwMode="auto">
          <a:xfrm>
            <a:off x="2009518" y="4184516"/>
            <a:ext cx="1440000" cy="9000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2000" dirty="0">
                <a:effectLst>
                  <a:outerShdw blurRad="38100" dist="38100" dir="2700000" algn="tl">
                    <a:srgbClr val="000000">
                      <a:alpha val="43137"/>
                    </a:srgbClr>
                  </a:outerShdw>
                </a:effectLst>
              </a:rPr>
              <a:t>Fetch next </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instruction</a:t>
            </a:r>
          </a:p>
        </p:txBody>
      </p:sp>
      <p:sp>
        <p:nvSpPr>
          <p:cNvPr id="23" name="CaixaDeTexto 22"/>
          <p:cNvSpPr txBox="1"/>
          <p:nvPr/>
        </p:nvSpPr>
        <p:spPr>
          <a:xfrm>
            <a:off x="4120860" y="2712418"/>
            <a:ext cx="1728357" cy="461665"/>
          </a:xfrm>
          <a:prstGeom prst="rect">
            <a:avLst/>
          </a:prstGeom>
          <a:noFill/>
        </p:spPr>
        <p:txBody>
          <a:bodyPr wrap="none" rtlCol="0">
            <a:spAutoFit/>
          </a:bodyPr>
          <a:lstStyle/>
          <a:p>
            <a:pPr algn="ctr"/>
            <a:r>
              <a:rPr lang="en-US" sz="2400" dirty="0">
                <a:latin typeface="+mn-lt"/>
              </a:rPr>
              <a:t>Execute stage</a:t>
            </a:r>
          </a:p>
        </p:txBody>
      </p:sp>
      <p:sp>
        <p:nvSpPr>
          <p:cNvPr id="19" name="CaixaDeTexto 18"/>
          <p:cNvSpPr txBox="1"/>
          <p:nvPr/>
        </p:nvSpPr>
        <p:spPr>
          <a:xfrm>
            <a:off x="6569544" y="2700008"/>
            <a:ext cx="1835759" cy="461665"/>
          </a:xfrm>
          <a:prstGeom prst="rect">
            <a:avLst/>
          </a:prstGeom>
          <a:noFill/>
        </p:spPr>
        <p:txBody>
          <a:bodyPr wrap="none" rtlCol="0">
            <a:spAutoFit/>
          </a:bodyPr>
          <a:lstStyle/>
          <a:p>
            <a:pPr algn="ctr"/>
            <a:r>
              <a:rPr lang="en-US" sz="2400" dirty="0">
                <a:latin typeface="+mn-lt"/>
              </a:rPr>
              <a:t>Interrupt stage</a:t>
            </a:r>
          </a:p>
        </p:txBody>
      </p:sp>
      <p:cxnSp>
        <p:nvCxnSpPr>
          <p:cNvPr id="22" name="Conector reto 21"/>
          <p:cNvCxnSpPr>
            <a:endCxn id="17" idx="0"/>
          </p:cNvCxnSpPr>
          <p:nvPr/>
        </p:nvCxnSpPr>
        <p:spPr>
          <a:xfrm>
            <a:off x="7487424" y="3506823"/>
            <a:ext cx="0" cy="677693"/>
          </a:xfrm>
          <a:prstGeom prst="line">
            <a:avLst/>
          </a:prstGeom>
          <a:ln w="57150" cap="sq">
            <a:solidFill>
              <a:schemeClr val="bg1">
                <a:lumMod val="65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5658989" y="4754940"/>
            <a:ext cx="907621" cy="422680"/>
          </a:xfrm>
          <a:prstGeom prst="rect">
            <a:avLst/>
          </a:prstGeom>
          <a:noFill/>
        </p:spPr>
        <p:txBody>
          <a:bodyPr wrap="none" rtlCol="0">
            <a:spAutoFit/>
          </a:bodyPr>
          <a:lstStyle/>
          <a:p>
            <a:pPr algn="ctr">
              <a:lnSpc>
                <a:spcPct val="75000"/>
              </a:lnSpc>
            </a:pPr>
            <a:r>
              <a:rPr lang="en-US" sz="1400" dirty="0">
                <a:latin typeface="+mn-lt"/>
              </a:rPr>
              <a:t>Interrupts</a:t>
            </a:r>
            <a:br>
              <a:rPr lang="en-US" sz="1400" dirty="0">
                <a:latin typeface="+mn-lt"/>
              </a:rPr>
            </a:br>
            <a:r>
              <a:rPr lang="en-US" sz="1400" dirty="0">
                <a:latin typeface="+mn-lt"/>
              </a:rPr>
              <a:t>enabled</a:t>
            </a:r>
          </a:p>
        </p:txBody>
      </p:sp>
      <p:cxnSp>
        <p:nvCxnSpPr>
          <p:cNvPr id="25" name="Conector reto 19"/>
          <p:cNvCxnSpPr/>
          <p:nvPr/>
        </p:nvCxnSpPr>
        <p:spPr>
          <a:xfrm>
            <a:off x="2729518" y="3481422"/>
            <a:ext cx="4757906" cy="0"/>
          </a:xfrm>
          <a:prstGeom prst="line">
            <a:avLst/>
          </a:prstGeom>
          <a:ln w="57150" cap="sq">
            <a:solidFill>
              <a:schemeClr val="bg1">
                <a:lumMod val="65000"/>
              </a:schemeClr>
            </a:solidFill>
            <a:miter lim="800000"/>
          </a:ln>
        </p:spPr>
        <p:style>
          <a:lnRef idx="1">
            <a:schemeClr val="accent1"/>
          </a:lnRef>
          <a:fillRef idx="0">
            <a:schemeClr val="accent1"/>
          </a:fillRef>
          <a:effectRef idx="0">
            <a:schemeClr val="accent1"/>
          </a:effectRef>
          <a:fontRef idx="minor">
            <a:schemeClr val="tx1"/>
          </a:fontRef>
        </p:style>
      </p:cxnSp>
      <p:sp>
        <p:nvSpPr>
          <p:cNvPr id="26" name="CaixaDeTexto 25"/>
          <p:cNvSpPr txBox="1"/>
          <p:nvPr/>
        </p:nvSpPr>
        <p:spPr>
          <a:xfrm>
            <a:off x="5131063" y="3627247"/>
            <a:ext cx="907621" cy="422680"/>
          </a:xfrm>
          <a:prstGeom prst="rect">
            <a:avLst/>
          </a:prstGeom>
          <a:noFill/>
        </p:spPr>
        <p:txBody>
          <a:bodyPr wrap="none" rtlCol="0">
            <a:spAutoFit/>
          </a:bodyPr>
          <a:lstStyle/>
          <a:p>
            <a:pPr algn="ctr">
              <a:lnSpc>
                <a:spcPct val="75000"/>
              </a:lnSpc>
            </a:pPr>
            <a:r>
              <a:rPr lang="en-US" sz="1400" dirty="0">
                <a:latin typeface="+mn-lt"/>
              </a:rPr>
              <a:t>Interrupts</a:t>
            </a:r>
            <a:br>
              <a:rPr lang="en-US" sz="1400" dirty="0">
                <a:latin typeface="+mn-lt"/>
              </a:rPr>
            </a:br>
            <a:r>
              <a:rPr lang="en-US" sz="1400" dirty="0">
                <a:latin typeface="+mn-lt"/>
              </a:rPr>
              <a:t>disabled</a:t>
            </a:r>
          </a:p>
        </p:txBody>
      </p:sp>
      <p:cxnSp>
        <p:nvCxnSpPr>
          <p:cNvPr id="27" name="Conector de seta reta 26"/>
          <p:cNvCxnSpPr>
            <a:stCxn id="291851" idx="2"/>
            <a:endCxn id="291845" idx="0"/>
          </p:cNvCxnSpPr>
          <p:nvPr/>
        </p:nvCxnSpPr>
        <p:spPr>
          <a:xfrm flipH="1">
            <a:off x="4985038" y="5084516"/>
            <a:ext cx="1" cy="937184"/>
          </a:xfrm>
          <a:prstGeom prst="straightConnector1">
            <a:avLst/>
          </a:prstGeom>
          <a:ln w="571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1851" name="Rectangle 11"/>
          <p:cNvSpPr>
            <a:spLocks noChangeArrowheads="1"/>
          </p:cNvSpPr>
          <p:nvPr/>
        </p:nvSpPr>
        <p:spPr bwMode="auto">
          <a:xfrm>
            <a:off x="4265039" y="4184516"/>
            <a:ext cx="1440000" cy="9000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2000" dirty="0">
                <a:effectLst>
                  <a:outerShdw blurRad="38100" dist="38100" dir="2700000" algn="tl">
                    <a:srgbClr val="000000">
                      <a:alpha val="43137"/>
                    </a:srgbClr>
                  </a:outerShdw>
                </a:effectLst>
              </a:rPr>
              <a:t>Execute</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instruction</a:t>
            </a:r>
          </a:p>
        </p:txBody>
      </p:sp>
      <p:cxnSp>
        <p:nvCxnSpPr>
          <p:cNvPr id="29" name="Conector reto 10"/>
          <p:cNvCxnSpPr/>
          <p:nvPr/>
        </p:nvCxnSpPr>
        <p:spPr>
          <a:xfrm flipV="1">
            <a:off x="4985038" y="3481422"/>
            <a:ext cx="0" cy="703094"/>
          </a:xfrm>
          <a:prstGeom prst="line">
            <a:avLst/>
          </a:prstGeom>
          <a:ln w="571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a:off x="2729518" y="3481422"/>
            <a:ext cx="2255520" cy="0"/>
          </a:xfrm>
          <a:prstGeom prst="line">
            <a:avLst/>
          </a:prstGeom>
          <a:ln w="57150" cap="sq">
            <a:solidFill>
              <a:schemeClr val="bg1">
                <a:lumMod val="65000"/>
              </a:schemeClr>
            </a:solidFill>
            <a:miter lim="800000"/>
          </a:ln>
        </p:spPr>
        <p:style>
          <a:lnRef idx="1">
            <a:schemeClr val="accent1"/>
          </a:lnRef>
          <a:fillRef idx="0">
            <a:schemeClr val="accent1"/>
          </a:fillRef>
          <a:effectRef idx="0">
            <a:schemeClr val="accent1"/>
          </a:effectRef>
          <a:fontRef idx="minor">
            <a:schemeClr val="tx1"/>
          </a:fontRef>
        </p:style>
      </p:cxnSp>
      <p:sp>
        <p:nvSpPr>
          <p:cNvPr id="17" name="Rectangle 11"/>
          <p:cNvSpPr>
            <a:spLocks noChangeArrowheads="1"/>
          </p:cNvSpPr>
          <p:nvPr/>
        </p:nvSpPr>
        <p:spPr bwMode="auto">
          <a:xfrm>
            <a:off x="6520560" y="4184516"/>
            <a:ext cx="1933728" cy="9000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2000" dirty="0">
                <a:effectLst>
                  <a:outerShdw blurRad="38100" dist="38100" dir="2700000" algn="tl">
                    <a:srgbClr val="000000">
                      <a:alpha val="43137"/>
                    </a:srgbClr>
                  </a:outerShdw>
                </a:effectLst>
              </a:rPr>
              <a:t>Interrupt checking </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and treatment</a:t>
            </a:r>
          </a:p>
        </p:txBody>
      </p:sp>
    </p:spTree>
    <p:extLst>
      <p:ext uri="{BB962C8B-B14F-4D97-AF65-F5344CB8AC3E}">
        <p14:creationId xmlns:p14="http://schemas.microsoft.com/office/powerpoint/2010/main" val="799951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1844"/>
                                        </p:tgtEl>
                                        <p:attrNameLst>
                                          <p:attrName>style.visibility</p:attrName>
                                        </p:attrNameLst>
                                      </p:cBhvr>
                                      <p:to>
                                        <p:strVal val="visible"/>
                                      </p:to>
                                    </p:set>
                                    <p:animEffect transition="in" filter="fade">
                                      <p:cBhvr>
                                        <p:cTn id="7" dur="500"/>
                                        <p:tgtEl>
                                          <p:spTgt spid="29184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1846"/>
                                        </p:tgtEl>
                                        <p:attrNameLst>
                                          <p:attrName>style.visibility</p:attrName>
                                        </p:attrNameLst>
                                      </p:cBhvr>
                                      <p:to>
                                        <p:strVal val="visible"/>
                                      </p:to>
                                    </p:set>
                                    <p:animEffect transition="in" filter="fade">
                                      <p:cBhvr>
                                        <p:cTn id="13" dur="500"/>
                                        <p:tgtEl>
                                          <p:spTgt spid="2918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1851"/>
                                        </p:tgtEl>
                                        <p:attrNameLst>
                                          <p:attrName>style.visibility</p:attrName>
                                        </p:attrNameLst>
                                      </p:cBhvr>
                                      <p:to>
                                        <p:strVal val="visible"/>
                                      </p:to>
                                    </p:set>
                                    <p:animEffect transition="in" filter="fade">
                                      <p:cBhvr>
                                        <p:cTn id="21" dur="500"/>
                                        <p:tgtEl>
                                          <p:spTgt spid="291851"/>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 presetClass="exit" presetSubtype="0" fill="hold"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1845"/>
                                        </p:tgtEl>
                                        <p:attrNameLst>
                                          <p:attrName>style.visibility</p:attrName>
                                        </p:attrNameLst>
                                      </p:cBhvr>
                                      <p:to>
                                        <p:strVal val="visible"/>
                                      </p:to>
                                    </p:set>
                                    <p:animEffect transition="in" filter="fade">
                                      <p:cBhvr>
                                        <p:cTn id="63" dur="500"/>
                                        <p:tgtEl>
                                          <p:spTgt spid="2918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1852"/>
                                        </p:tgtEl>
                                        <p:attrNameLst>
                                          <p:attrName>style.visibility</p:attrName>
                                        </p:attrNameLst>
                                      </p:cBhvr>
                                      <p:to>
                                        <p:strVal val="visible"/>
                                      </p:to>
                                    </p:set>
                                    <p:animEffect transition="in" filter="fade">
                                      <p:cBhvr>
                                        <p:cTn id="71" dur="500"/>
                                        <p:tgtEl>
                                          <p:spTgt spid="29185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500"/>
                                        <p:tgtEl>
                                          <p:spTgt spid="4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500"/>
                                        <p:tgtEl>
                                          <p:spTgt spid="4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291852" grpId="0" animBg="1"/>
      <p:bldP spid="291844" grpId="0" animBg="1"/>
      <p:bldP spid="291845" grpId="0" animBg="1"/>
      <p:bldP spid="16" grpId="0"/>
      <p:bldP spid="291846" grpId="0" animBg="1"/>
      <p:bldP spid="23" grpId="0"/>
      <p:bldP spid="19" grpId="0"/>
      <p:bldP spid="12" grpId="0"/>
      <p:bldP spid="26" grpId="0"/>
      <p:bldP spid="291851" grpId="0" animBg="1"/>
      <p:bldP spid="17"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Serial processing</a:t>
            </a:r>
          </a:p>
        </p:txBody>
      </p:sp>
      <p:sp>
        <p:nvSpPr>
          <p:cNvPr id="479235" name="Rectangle 3"/>
          <p:cNvSpPr>
            <a:spLocks noGrp="1" noChangeArrowheads="1"/>
          </p:cNvSpPr>
          <p:nvPr>
            <p:ph sz="quarter" idx="10"/>
          </p:nvPr>
        </p:nvSpPr>
        <p:spPr/>
        <p:txBody>
          <a:bodyPr/>
          <a:lstStyle/>
          <a:p>
            <a:r>
              <a:rPr lang="en-US" dirty="0"/>
              <a:t>No operating system</a:t>
            </a:r>
          </a:p>
          <a:p>
            <a:r>
              <a:rPr lang="en-US" dirty="0"/>
              <a:t>Machines run from a console with display lights, toggle switches, input device and printer</a:t>
            </a:r>
          </a:p>
          <a:p>
            <a:r>
              <a:rPr lang="en-US" dirty="0"/>
              <a:t>Setup included </a:t>
            </a:r>
          </a:p>
          <a:p>
            <a:pPr lvl="1"/>
            <a:r>
              <a:rPr lang="en-US" dirty="0"/>
              <a:t>Loading a compiler</a:t>
            </a:r>
          </a:p>
          <a:p>
            <a:pPr lvl="1"/>
            <a:r>
              <a:rPr lang="en-US" dirty="0"/>
              <a:t>Loading source program</a:t>
            </a:r>
          </a:p>
          <a:p>
            <a:pPr lvl="1"/>
            <a:r>
              <a:rPr lang="en-US" dirty="0"/>
              <a:t>Saving compiled program</a:t>
            </a:r>
          </a:p>
          <a:p>
            <a:pPr lvl="1"/>
            <a:r>
              <a:rPr lang="en-US" dirty="0"/>
              <a:t>Loading and linking executable program</a:t>
            </a:r>
          </a:p>
        </p:txBody>
      </p:sp>
      <p:sp>
        <p:nvSpPr>
          <p:cNvPr id="2" name="Text Placeholder 1"/>
          <p:cNvSpPr>
            <a:spLocks noGrp="1"/>
          </p:cNvSpPr>
          <p:nvPr>
            <p:ph type="body" sz="quarter" idx="11"/>
          </p:nvPr>
        </p:nvSpPr>
        <p:spPr/>
        <p:txBody>
          <a:bodyPr/>
          <a:lstStyle/>
          <a:p>
            <a:r>
              <a:rPr lang="en-US" dirty="0"/>
              <a:t>What could be done with a simple computer like that?</a:t>
            </a:r>
          </a:p>
        </p:txBody>
      </p:sp>
    </p:spTree>
    <p:extLst>
      <p:ext uri="{BB962C8B-B14F-4D97-AF65-F5344CB8AC3E}">
        <p14:creationId xmlns:p14="http://schemas.microsoft.com/office/powerpoint/2010/main" val="1745789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9235">
                                            <p:txEl>
                                              <p:pRg st="0" end="0"/>
                                            </p:txEl>
                                          </p:spTgt>
                                        </p:tgtEl>
                                        <p:attrNameLst>
                                          <p:attrName>style.visibility</p:attrName>
                                        </p:attrNameLst>
                                      </p:cBhvr>
                                      <p:to>
                                        <p:strVal val="visible"/>
                                      </p:to>
                                    </p:set>
                                    <p:animEffect transition="in" filter="fade">
                                      <p:cBhvr>
                                        <p:cTn id="12" dur="500"/>
                                        <p:tgtEl>
                                          <p:spTgt spid="4792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9235">
                                            <p:txEl>
                                              <p:pRg st="1" end="1"/>
                                            </p:txEl>
                                          </p:spTgt>
                                        </p:tgtEl>
                                        <p:attrNameLst>
                                          <p:attrName>style.visibility</p:attrName>
                                        </p:attrNameLst>
                                      </p:cBhvr>
                                      <p:to>
                                        <p:strVal val="visible"/>
                                      </p:to>
                                    </p:set>
                                    <p:animEffect transition="in" filter="fade">
                                      <p:cBhvr>
                                        <p:cTn id="17" dur="500"/>
                                        <p:tgtEl>
                                          <p:spTgt spid="4792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9235">
                                            <p:txEl>
                                              <p:pRg st="2" end="2"/>
                                            </p:txEl>
                                          </p:spTgt>
                                        </p:tgtEl>
                                        <p:attrNameLst>
                                          <p:attrName>style.visibility</p:attrName>
                                        </p:attrNameLst>
                                      </p:cBhvr>
                                      <p:to>
                                        <p:strVal val="visible"/>
                                      </p:to>
                                    </p:set>
                                    <p:animEffect transition="in" filter="fade">
                                      <p:cBhvr>
                                        <p:cTn id="22" dur="500"/>
                                        <p:tgtEl>
                                          <p:spTgt spid="479235">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9235">
                                            <p:txEl>
                                              <p:pRg st="3" end="3"/>
                                            </p:txEl>
                                          </p:spTgt>
                                        </p:tgtEl>
                                        <p:attrNameLst>
                                          <p:attrName>style.visibility</p:attrName>
                                        </p:attrNameLst>
                                      </p:cBhvr>
                                      <p:to>
                                        <p:strVal val="visible"/>
                                      </p:to>
                                    </p:set>
                                    <p:animEffect transition="in" filter="fade">
                                      <p:cBhvr>
                                        <p:cTn id="25" dur="500"/>
                                        <p:tgtEl>
                                          <p:spTgt spid="479235">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9235">
                                            <p:txEl>
                                              <p:pRg st="4" end="4"/>
                                            </p:txEl>
                                          </p:spTgt>
                                        </p:tgtEl>
                                        <p:attrNameLst>
                                          <p:attrName>style.visibility</p:attrName>
                                        </p:attrNameLst>
                                      </p:cBhvr>
                                      <p:to>
                                        <p:strVal val="visible"/>
                                      </p:to>
                                    </p:set>
                                    <p:animEffect transition="in" filter="fade">
                                      <p:cBhvr>
                                        <p:cTn id="28" dur="500"/>
                                        <p:tgtEl>
                                          <p:spTgt spid="479235">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9235">
                                            <p:txEl>
                                              <p:pRg st="5" end="5"/>
                                            </p:txEl>
                                          </p:spTgt>
                                        </p:tgtEl>
                                        <p:attrNameLst>
                                          <p:attrName>style.visibility</p:attrName>
                                        </p:attrNameLst>
                                      </p:cBhvr>
                                      <p:to>
                                        <p:strVal val="visible"/>
                                      </p:to>
                                    </p:set>
                                    <p:animEffect transition="in" filter="fade">
                                      <p:cBhvr>
                                        <p:cTn id="31" dur="500"/>
                                        <p:tgtEl>
                                          <p:spTgt spid="479235">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9235">
                                            <p:txEl>
                                              <p:pRg st="6" end="6"/>
                                            </p:txEl>
                                          </p:spTgt>
                                        </p:tgtEl>
                                        <p:attrNameLst>
                                          <p:attrName>style.visibility</p:attrName>
                                        </p:attrNameLst>
                                      </p:cBhvr>
                                      <p:to>
                                        <p:strVal val="visible"/>
                                      </p:to>
                                    </p:set>
                                    <p:animEffect transition="in" filter="fade">
                                      <p:cBhvr>
                                        <p:cTn id="34" dur="500"/>
                                        <p:tgtEl>
                                          <p:spTgt spid="479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479235"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9" name="Rectangle 9"/>
          <p:cNvSpPr>
            <a:spLocks noGrp="1" noChangeArrowheads="1"/>
          </p:cNvSpPr>
          <p:nvPr>
            <p:ph type="title"/>
          </p:nvPr>
        </p:nvSpPr>
        <p:spPr/>
        <p:txBody>
          <a:bodyPr/>
          <a:lstStyle/>
          <a:p>
            <a:r>
              <a:rPr lang="pt-BR" dirty="0" err="1"/>
              <a:t>Simple</a:t>
            </a:r>
            <a:r>
              <a:rPr lang="pt-BR" dirty="0"/>
              <a:t> Batch </a:t>
            </a:r>
            <a:r>
              <a:rPr lang="pt-BR" dirty="0" err="1"/>
              <a:t>Processing</a:t>
            </a:r>
            <a:endParaRPr lang="pt-BR" dirty="0"/>
          </a:p>
        </p:txBody>
      </p:sp>
      <p:sp>
        <p:nvSpPr>
          <p:cNvPr id="10250" name="Rectangle 10"/>
          <p:cNvSpPr>
            <a:spLocks noGrp="1" noChangeArrowheads="1"/>
          </p:cNvSpPr>
          <p:nvPr>
            <p:ph sz="quarter" idx="10"/>
          </p:nvPr>
        </p:nvSpPr>
        <p:spPr/>
        <p:txBody>
          <a:bodyPr>
            <a:normAutofit/>
          </a:bodyPr>
          <a:lstStyle/>
          <a:p>
            <a:r>
              <a:rPr lang="en-US">
                <a:sym typeface="Symbol" pitchFamily="18" charset="2"/>
              </a:rPr>
              <a:t>Monitors</a:t>
            </a:r>
          </a:p>
          <a:p>
            <a:pPr lvl="1"/>
            <a:r>
              <a:rPr lang="en-US">
                <a:sym typeface="Symbol" pitchFamily="18" charset="2"/>
              </a:rPr>
              <a:t>Software that controls the sequence of events</a:t>
            </a:r>
          </a:p>
          <a:p>
            <a:pPr lvl="1"/>
            <a:r>
              <a:rPr lang="en-US">
                <a:sym typeface="Symbol" pitchFamily="18" charset="2"/>
              </a:rPr>
              <a:t>Batch jobs together</a:t>
            </a:r>
          </a:p>
          <a:p>
            <a:pPr lvl="1"/>
            <a:r>
              <a:rPr lang="en-US">
                <a:sym typeface="Symbol" pitchFamily="18" charset="2"/>
              </a:rPr>
              <a:t>Program branches back to monitor when finished</a:t>
            </a:r>
          </a:p>
          <a:p>
            <a:r>
              <a:rPr lang="en-US"/>
              <a:t>Job Control Language (JCL)</a:t>
            </a:r>
          </a:p>
          <a:p>
            <a:pPr lvl="1"/>
            <a:r>
              <a:rPr lang="en-US"/>
              <a:t>Special type of programming language</a:t>
            </a:r>
          </a:p>
          <a:p>
            <a:pPr lvl="1"/>
            <a:r>
              <a:rPr lang="en-US"/>
              <a:t>Provides instruction to the monitor</a:t>
            </a:r>
          </a:p>
          <a:p>
            <a:pPr lvl="2"/>
            <a:r>
              <a:rPr lang="en-US"/>
              <a:t>What compiler to use</a:t>
            </a:r>
          </a:p>
          <a:p>
            <a:pPr lvl="2"/>
            <a:r>
              <a:rPr lang="en-US"/>
              <a:t>What data to use</a:t>
            </a:r>
          </a:p>
        </p:txBody>
      </p:sp>
      <p:sp>
        <p:nvSpPr>
          <p:cNvPr id="2" name="Text Placeholder 1"/>
          <p:cNvSpPr>
            <a:spLocks noGrp="1"/>
          </p:cNvSpPr>
          <p:nvPr>
            <p:ph type="body" sz="quarter" idx="11"/>
          </p:nvPr>
        </p:nvSpPr>
        <p:spPr/>
        <p:txBody>
          <a:bodyPr/>
          <a:lstStyle/>
          <a:p>
            <a:r>
              <a:rPr lang="en-US" dirty="0"/>
              <a:t>What could be done with a simple computer like that?</a:t>
            </a:r>
          </a:p>
        </p:txBody>
      </p:sp>
    </p:spTree>
    <p:extLst>
      <p:ext uri="{BB962C8B-B14F-4D97-AF65-F5344CB8AC3E}">
        <p14:creationId xmlns:p14="http://schemas.microsoft.com/office/powerpoint/2010/main" val="997796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fade">
                                      <p:cBhvr>
                                        <p:cTn id="7" dur="500"/>
                                        <p:tgtEl>
                                          <p:spTgt spid="102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50">
                                            <p:txEl>
                                              <p:pRg st="0" end="0"/>
                                            </p:txEl>
                                          </p:spTgt>
                                        </p:tgtEl>
                                        <p:attrNameLst>
                                          <p:attrName>style.visibility</p:attrName>
                                        </p:attrNameLst>
                                      </p:cBhvr>
                                      <p:to>
                                        <p:strVal val="visible"/>
                                      </p:to>
                                    </p:set>
                                    <p:animEffect transition="in" filter="fade">
                                      <p:cBhvr>
                                        <p:cTn id="12" dur="500"/>
                                        <p:tgtEl>
                                          <p:spTgt spid="1025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50">
                                            <p:txEl>
                                              <p:pRg st="1" end="1"/>
                                            </p:txEl>
                                          </p:spTgt>
                                        </p:tgtEl>
                                        <p:attrNameLst>
                                          <p:attrName>style.visibility</p:attrName>
                                        </p:attrNameLst>
                                      </p:cBhvr>
                                      <p:to>
                                        <p:strVal val="visible"/>
                                      </p:to>
                                    </p:set>
                                    <p:animEffect transition="in" filter="fade">
                                      <p:cBhvr>
                                        <p:cTn id="15" dur="500"/>
                                        <p:tgtEl>
                                          <p:spTgt spid="1025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50">
                                            <p:txEl>
                                              <p:pRg st="2" end="2"/>
                                            </p:txEl>
                                          </p:spTgt>
                                        </p:tgtEl>
                                        <p:attrNameLst>
                                          <p:attrName>style.visibility</p:attrName>
                                        </p:attrNameLst>
                                      </p:cBhvr>
                                      <p:to>
                                        <p:strVal val="visible"/>
                                      </p:to>
                                    </p:set>
                                    <p:animEffect transition="in" filter="fade">
                                      <p:cBhvr>
                                        <p:cTn id="18" dur="500"/>
                                        <p:tgtEl>
                                          <p:spTgt spid="10250">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50">
                                            <p:txEl>
                                              <p:pRg st="3" end="3"/>
                                            </p:txEl>
                                          </p:spTgt>
                                        </p:tgtEl>
                                        <p:attrNameLst>
                                          <p:attrName>style.visibility</p:attrName>
                                        </p:attrNameLst>
                                      </p:cBhvr>
                                      <p:to>
                                        <p:strVal val="visible"/>
                                      </p:to>
                                    </p:set>
                                    <p:animEffect transition="in" filter="fade">
                                      <p:cBhvr>
                                        <p:cTn id="21" dur="500"/>
                                        <p:tgtEl>
                                          <p:spTgt spid="10250">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50">
                                            <p:txEl>
                                              <p:pRg st="4" end="4"/>
                                            </p:txEl>
                                          </p:spTgt>
                                        </p:tgtEl>
                                        <p:attrNameLst>
                                          <p:attrName>style.visibility</p:attrName>
                                        </p:attrNameLst>
                                      </p:cBhvr>
                                      <p:to>
                                        <p:strVal val="visible"/>
                                      </p:to>
                                    </p:set>
                                    <p:animEffect transition="in" filter="fade">
                                      <p:cBhvr>
                                        <p:cTn id="26" dur="500"/>
                                        <p:tgtEl>
                                          <p:spTgt spid="10250">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50">
                                            <p:txEl>
                                              <p:pRg st="5" end="5"/>
                                            </p:txEl>
                                          </p:spTgt>
                                        </p:tgtEl>
                                        <p:attrNameLst>
                                          <p:attrName>style.visibility</p:attrName>
                                        </p:attrNameLst>
                                      </p:cBhvr>
                                      <p:to>
                                        <p:strVal val="visible"/>
                                      </p:to>
                                    </p:set>
                                    <p:animEffect transition="in" filter="fade">
                                      <p:cBhvr>
                                        <p:cTn id="29" dur="500"/>
                                        <p:tgtEl>
                                          <p:spTgt spid="10250">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50">
                                            <p:txEl>
                                              <p:pRg st="6" end="6"/>
                                            </p:txEl>
                                          </p:spTgt>
                                        </p:tgtEl>
                                        <p:attrNameLst>
                                          <p:attrName>style.visibility</p:attrName>
                                        </p:attrNameLst>
                                      </p:cBhvr>
                                      <p:to>
                                        <p:strVal val="visible"/>
                                      </p:to>
                                    </p:set>
                                    <p:animEffect transition="in" filter="fade">
                                      <p:cBhvr>
                                        <p:cTn id="32" dur="500"/>
                                        <p:tgtEl>
                                          <p:spTgt spid="10250">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250">
                                            <p:txEl>
                                              <p:pRg st="7" end="7"/>
                                            </p:txEl>
                                          </p:spTgt>
                                        </p:tgtEl>
                                        <p:attrNameLst>
                                          <p:attrName>style.visibility</p:attrName>
                                        </p:attrNameLst>
                                      </p:cBhvr>
                                      <p:to>
                                        <p:strVal val="visible"/>
                                      </p:to>
                                    </p:set>
                                    <p:animEffect transition="in" filter="fade">
                                      <p:cBhvr>
                                        <p:cTn id="35" dur="500"/>
                                        <p:tgtEl>
                                          <p:spTgt spid="10250">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250">
                                            <p:txEl>
                                              <p:pRg st="8" end="8"/>
                                            </p:txEl>
                                          </p:spTgt>
                                        </p:tgtEl>
                                        <p:attrNameLst>
                                          <p:attrName>style.visibility</p:attrName>
                                        </p:attrNameLst>
                                      </p:cBhvr>
                                      <p:to>
                                        <p:strVal val="visible"/>
                                      </p:to>
                                    </p:set>
                                    <p:animEffect transition="in" filter="fade">
                                      <p:cBhvr>
                                        <p:cTn id="38" dur="500"/>
                                        <p:tgtEl>
                                          <p:spTgt spid="102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p:bldP spid="10250" grpId="0" build="p"/>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8058" name="Retângulo 258057"/>
          <p:cNvSpPr/>
          <p:nvPr/>
        </p:nvSpPr>
        <p:spPr>
          <a:xfrm>
            <a:off x="341436" y="1412875"/>
            <a:ext cx="5580744" cy="5092854"/>
          </a:xfrm>
          <a:prstGeom prst="rect">
            <a:avLst/>
          </a:prstGeom>
          <a:solidFill>
            <a:schemeClr val="accent4">
              <a:lumMod val="40000"/>
              <a:lumOff val="60000"/>
            </a:schemeClr>
          </a:solidFill>
          <a:ln w="381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059" name="Retângulo 258058"/>
          <p:cNvSpPr/>
          <p:nvPr/>
        </p:nvSpPr>
        <p:spPr>
          <a:xfrm>
            <a:off x="5922180" y="1412875"/>
            <a:ext cx="2880384" cy="5092854"/>
          </a:xfrm>
          <a:prstGeom prst="rect">
            <a:avLst/>
          </a:prstGeom>
          <a:solidFill>
            <a:schemeClr val="accent2">
              <a:lumMod val="40000"/>
              <a:lumOff val="60000"/>
            </a:schemeClr>
          </a:solidFill>
          <a:ln w="381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050" name="Rectangle 2"/>
          <p:cNvSpPr>
            <a:spLocks noGrp="1" noChangeArrowheads="1"/>
          </p:cNvSpPr>
          <p:nvPr>
            <p:ph type="title"/>
          </p:nvPr>
        </p:nvSpPr>
        <p:spPr/>
        <p:txBody>
          <a:bodyPr/>
          <a:lstStyle/>
          <a:p>
            <a:r>
              <a:rPr lang="en-US"/>
              <a:t>Simple Interrupt Processing</a:t>
            </a:r>
          </a:p>
        </p:txBody>
      </p:sp>
      <p:sp>
        <p:nvSpPr>
          <p:cNvPr id="2" name="Text Placeholder 1"/>
          <p:cNvSpPr>
            <a:spLocks noGrp="1"/>
          </p:cNvSpPr>
          <p:nvPr>
            <p:ph type="body" sz="quarter" idx="11"/>
          </p:nvPr>
        </p:nvSpPr>
        <p:spPr/>
        <p:txBody>
          <a:bodyPr/>
          <a:lstStyle/>
          <a:p>
            <a:pPr marL="0" indent="0">
              <a:buNone/>
            </a:pPr>
            <a:endParaRPr lang="en-US" dirty="0"/>
          </a:p>
        </p:txBody>
      </p:sp>
      <p:grpSp>
        <p:nvGrpSpPr>
          <p:cNvPr id="41" name="Grupo 40"/>
          <p:cNvGrpSpPr/>
          <p:nvPr/>
        </p:nvGrpSpPr>
        <p:grpSpPr>
          <a:xfrm>
            <a:off x="3387974" y="2728169"/>
            <a:ext cx="2339975" cy="1110690"/>
            <a:chOff x="3387974" y="2981884"/>
            <a:chExt cx="2339975" cy="1110690"/>
          </a:xfrm>
        </p:grpSpPr>
        <p:cxnSp>
          <p:nvCxnSpPr>
            <p:cNvPr id="24" name="Conector de seta reta 23"/>
            <p:cNvCxnSpPr>
              <a:stCxn id="21" idx="2"/>
              <a:endCxn id="22" idx="0"/>
            </p:cNvCxnSpPr>
            <p:nvPr/>
          </p:nvCxnSpPr>
          <p:spPr>
            <a:xfrm flipH="1">
              <a:off x="4557962" y="2981884"/>
              <a:ext cx="352" cy="300690"/>
            </a:xfrm>
            <a:prstGeom prst="straightConnector1">
              <a:avLst/>
            </a:prstGeom>
            <a:ln w="38100">
              <a:solidFill>
                <a:schemeClr val="bg1"/>
              </a:solidFill>
              <a:tailEnd type="arrow"/>
            </a:ln>
          </p:spPr>
          <p:style>
            <a:lnRef idx="1">
              <a:schemeClr val="accent4"/>
            </a:lnRef>
            <a:fillRef idx="3">
              <a:schemeClr val="accent4"/>
            </a:fillRef>
            <a:effectRef idx="2">
              <a:schemeClr val="accent4"/>
            </a:effectRef>
            <a:fontRef idx="minor">
              <a:schemeClr val="lt1"/>
            </a:fontRef>
          </p:style>
        </p:cxnSp>
        <p:sp>
          <p:nvSpPr>
            <p:cNvPr id="22" name="Retângulo 21"/>
            <p:cNvSpPr/>
            <p:nvPr/>
          </p:nvSpPr>
          <p:spPr>
            <a:xfrm>
              <a:off x="3387974" y="3282574"/>
              <a:ext cx="2339975" cy="810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lnSpc>
                  <a:spcPct val="75000"/>
                </a:lnSpc>
              </a:pPr>
              <a:r>
                <a:rPr lang="en-US" dirty="0">
                  <a:effectLst>
                    <a:outerShdw blurRad="38100" dist="38100" dir="2700000" algn="tl">
                      <a:srgbClr val="000000">
                        <a:alpha val="43137"/>
                      </a:srgbClr>
                    </a:outerShdw>
                  </a:effectLst>
                </a:rPr>
                <a:t>Processor loads new PC value based on interrupt</a:t>
              </a:r>
            </a:p>
          </p:txBody>
        </p:sp>
      </p:grpSp>
      <p:sp>
        <p:nvSpPr>
          <p:cNvPr id="258076" name="CaixaDeTexto 258075"/>
          <p:cNvSpPr txBox="1"/>
          <p:nvPr/>
        </p:nvSpPr>
        <p:spPr>
          <a:xfrm>
            <a:off x="2425159" y="6103729"/>
            <a:ext cx="1273105" cy="461665"/>
          </a:xfrm>
          <a:prstGeom prst="rect">
            <a:avLst/>
          </a:prstGeom>
          <a:noFill/>
        </p:spPr>
        <p:txBody>
          <a:bodyPr wrap="none" rtlCol="0">
            <a:spAutoFit/>
          </a:bodyPr>
          <a:lstStyle/>
          <a:p>
            <a:r>
              <a:rPr lang="en-US" sz="2400" dirty="0">
                <a:latin typeface="+mn-lt"/>
              </a:rPr>
              <a:t>Hardware</a:t>
            </a:r>
          </a:p>
        </p:txBody>
      </p:sp>
      <p:sp>
        <p:nvSpPr>
          <p:cNvPr id="65" name="CaixaDeTexto 64"/>
          <p:cNvSpPr txBox="1"/>
          <p:nvPr/>
        </p:nvSpPr>
        <p:spPr>
          <a:xfrm>
            <a:off x="6728427" y="6107182"/>
            <a:ext cx="1175322" cy="461665"/>
          </a:xfrm>
          <a:prstGeom prst="rect">
            <a:avLst/>
          </a:prstGeom>
          <a:noFill/>
        </p:spPr>
        <p:txBody>
          <a:bodyPr wrap="none" rtlCol="0">
            <a:spAutoFit/>
          </a:bodyPr>
          <a:lstStyle/>
          <a:p>
            <a:r>
              <a:rPr lang="en-US" sz="2400" dirty="0">
                <a:latin typeface="+mn-lt"/>
              </a:rPr>
              <a:t>Software</a:t>
            </a:r>
          </a:p>
        </p:txBody>
      </p:sp>
      <p:grpSp>
        <p:nvGrpSpPr>
          <p:cNvPr id="40" name="Grupo 39"/>
          <p:cNvGrpSpPr/>
          <p:nvPr/>
        </p:nvGrpSpPr>
        <p:grpSpPr>
          <a:xfrm>
            <a:off x="2951784" y="1918169"/>
            <a:ext cx="2776517" cy="2626380"/>
            <a:chOff x="2951784" y="2171884"/>
            <a:chExt cx="2776517" cy="2626380"/>
          </a:xfrm>
        </p:grpSpPr>
        <p:cxnSp>
          <p:nvCxnSpPr>
            <p:cNvPr id="258078" name="Conector angulado 258077"/>
            <p:cNvCxnSpPr>
              <a:stCxn id="30" idx="3"/>
              <a:endCxn id="21" idx="1"/>
            </p:cNvCxnSpPr>
            <p:nvPr/>
          </p:nvCxnSpPr>
          <p:spPr>
            <a:xfrm flipV="1">
              <a:off x="2951784" y="2576884"/>
              <a:ext cx="436542" cy="2221380"/>
            </a:xfrm>
            <a:prstGeom prst="bentConnector3">
              <a:avLst>
                <a:gd name="adj1" fmla="val 50000"/>
              </a:avLst>
            </a:prstGeom>
            <a:ln w="38100">
              <a:solidFill>
                <a:schemeClr val="bg1"/>
              </a:solidFill>
              <a:tailEnd type="arrow"/>
            </a:ln>
          </p:spPr>
          <p:style>
            <a:lnRef idx="1">
              <a:schemeClr val="accent4"/>
            </a:lnRef>
            <a:fillRef idx="3">
              <a:schemeClr val="accent4"/>
            </a:fillRef>
            <a:effectRef idx="2">
              <a:schemeClr val="accent4"/>
            </a:effectRef>
            <a:fontRef idx="minor">
              <a:schemeClr val="lt1"/>
            </a:fontRef>
          </p:style>
        </p:cxnSp>
        <p:sp>
          <p:nvSpPr>
            <p:cNvPr id="21" name="Retângulo 20"/>
            <p:cNvSpPr/>
            <p:nvPr/>
          </p:nvSpPr>
          <p:spPr>
            <a:xfrm>
              <a:off x="3388326" y="2171884"/>
              <a:ext cx="2339975" cy="810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lnSpc>
                  <a:spcPct val="75000"/>
                </a:lnSpc>
              </a:pPr>
              <a:r>
                <a:rPr lang="en-US" dirty="0">
                  <a:effectLst>
                    <a:outerShdw blurRad="38100" dist="38100" dir="2700000" algn="tl">
                      <a:srgbClr val="000000">
                        <a:alpha val="43137"/>
                      </a:srgbClr>
                    </a:outerShdw>
                  </a:effectLst>
                </a:rPr>
                <a:t>Processor pushes PSW and PC onto control stack</a:t>
              </a:r>
            </a:p>
          </p:txBody>
        </p:sp>
      </p:grpSp>
      <p:grpSp>
        <p:nvGrpSpPr>
          <p:cNvPr id="39" name="Grupo 38"/>
          <p:cNvGrpSpPr/>
          <p:nvPr/>
        </p:nvGrpSpPr>
        <p:grpSpPr>
          <a:xfrm>
            <a:off x="611809" y="3838859"/>
            <a:ext cx="2339975" cy="1110690"/>
            <a:chOff x="611809" y="4092574"/>
            <a:chExt cx="2339975" cy="1110690"/>
          </a:xfrm>
        </p:grpSpPr>
        <p:cxnSp>
          <p:nvCxnSpPr>
            <p:cNvPr id="32" name="Conector de seta reta 31"/>
            <p:cNvCxnSpPr>
              <a:stCxn id="29" idx="2"/>
              <a:endCxn id="30" idx="0"/>
            </p:cNvCxnSpPr>
            <p:nvPr/>
          </p:nvCxnSpPr>
          <p:spPr>
            <a:xfrm flipH="1">
              <a:off x="1781797" y="4092574"/>
              <a:ext cx="4916" cy="300690"/>
            </a:xfrm>
            <a:prstGeom prst="straightConnector1">
              <a:avLst/>
            </a:prstGeom>
            <a:ln w="38100">
              <a:solidFill>
                <a:schemeClr val="bg1"/>
              </a:solidFill>
              <a:tailEnd type="arrow"/>
            </a:ln>
          </p:spPr>
          <p:style>
            <a:lnRef idx="1">
              <a:schemeClr val="accent4"/>
            </a:lnRef>
            <a:fillRef idx="3">
              <a:schemeClr val="accent4"/>
            </a:fillRef>
            <a:effectRef idx="2">
              <a:schemeClr val="accent4"/>
            </a:effectRef>
            <a:fontRef idx="minor">
              <a:schemeClr val="lt1"/>
            </a:fontRef>
          </p:style>
        </p:cxnSp>
        <p:sp>
          <p:nvSpPr>
            <p:cNvPr id="30" name="Retângulo 29"/>
            <p:cNvSpPr/>
            <p:nvPr/>
          </p:nvSpPr>
          <p:spPr>
            <a:xfrm>
              <a:off x="611809" y="4393264"/>
              <a:ext cx="2339975" cy="810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nSpc>
                  <a:spcPct val="75000"/>
                </a:lnSpc>
              </a:pPr>
              <a:r>
                <a:rPr lang="en-US" dirty="0">
                  <a:effectLst>
                    <a:outerShdw blurRad="38100" dist="38100" dir="2700000" algn="tl">
                      <a:srgbClr val="000000">
                        <a:alpha val="43137"/>
                      </a:srgbClr>
                    </a:outerShdw>
                  </a:effectLst>
                </a:rPr>
                <a:t>Processor signals acknowledgement of interrupt</a:t>
              </a:r>
            </a:p>
          </p:txBody>
        </p:sp>
      </p:grpSp>
      <p:grpSp>
        <p:nvGrpSpPr>
          <p:cNvPr id="45" name="Grupo 44"/>
          <p:cNvGrpSpPr/>
          <p:nvPr/>
        </p:nvGrpSpPr>
        <p:grpSpPr>
          <a:xfrm>
            <a:off x="6197484" y="4949549"/>
            <a:ext cx="2339975" cy="1110690"/>
            <a:chOff x="6197484" y="5203264"/>
            <a:chExt cx="2339975" cy="1110690"/>
          </a:xfrm>
        </p:grpSpPr>
        <p:cxnSp>
          <p:nvCxnSpPr>
            <p:cNvPr id="17" name="Conector de seta reta 16"/>
            <p:cNvCxnSpPr>
              <a:stCxn id="11" idx="2"/>
              <a:endCxn id="18" idx="0"/>
            </p:cNvCxnSpPr>
            <p:nvPr/>
          </p:nvCxnSpPr>
          <p:spPr>
            <a:xfrm>
              <a:off x="7362204" y="5203264"/>
              <a:ext cx="5268" cy="30069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6197484" y="5503954"/>
              <a:ext cx="2339975" cy="8100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75000"/>
                </a:lnSpc>
              </a:pPr>
              <a:r>
                <a:rPr lang="en-US" dirty="0">
                  <a:effectLst>
                    <a:outerShdw blurRad="38100" dist="38100" dir="2700000" algn="tl">
                      <a:srgbClr val="000000">
                        <a:alpha val="43137"/>
                      </a:srgbClr>
                    </a:outerShdw>
                  </a:effectLst>
                </a:rPr>
                <a:t>Restore old PSW and PC</a:t>
              </a:r>
            </a:p>
          </p:txBody>
        </p:sp>
      </p:grpSp>
      <p:grpSp>
        <p:nvGrpSpPr>
          <p:cNvPr id="44" name="Grupo 43"/>
          <p:cNvGrpSpPr/>
          <p:nvPr/>
        </p:nvGrpSpPr>
        <p:grpSpPr>
          <a:xfrm>
            <a:off x="6192216" y="3838859"/>
            <a:ext cx="2339975" cy="1110690"/>
            <a:chOff x="6192216" y="4092574"/>
            <a:chExt cx="2339975" cy="1110690"/>
          </a:xfrm>
        </p:grpSpPr>
        <p:cxnSp>
          <p:nvCxnSpPr>
            <p:cNvPr id="13" name="Conector de seta reta 12"/>
            <p:cNvCxnSpPr>
              <a:stCxn id="10" idx="2"/>
              <a:endCxn id="11" idx="0"/>
            </p:cNvCxnSpPr>
            <p:nvPr/>
          </p:nvCxnSpPr>
          <p:spPr>
            <a:xfrm flipH="1">
              <a:off x="7362204" y="4092574"/>
              <a:ext cx="4916" cy="30069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Retângulo 10"/>
            <p:cNvSpPr/>
            <p:nvPr/>
          </p:nvSpPr>
          <p:spPr>
            <a:xfrm>
              <a:off x="6192216" y="4393264"/>
              <a:ext cx="2339975" cy="8100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75000"/>
                </a:lnSpc>
              </a:pPr>
              <a:r>
                <a:rPr lang="en-US" dirty="0">
                  <a:effectLst>
                    <a:outerShdw blurRad="38100" dist="38100" dir="2700000" algn="tl">
                      <a:srgbClr val="000000">
                        <a:alpha val="43137"/>
                      </a:srgbClr>
                    </a:outerShdw>
                  </a:effectLst>
                </a:rPr>
                <a:t>Restore process state information</a:t>
              </a:r>
            </a:p>
          </p:txBody>
        </p:sp>
      </p:grpSp>
      <p:grpSp>
        <p:nvGrpSpPr>
          <p:cNvPr id="43" name="Grupo 42"/>
          <p:cNvGrpSpPr/>
          <p:nvPr/>
        </p:nvGrpSpPr>
        <p:grpSpPr>
          <a:xfrm>
            <a:off x="6197132" y="2728169"/>
            <a:ext cx="2339975" cy="1110690"/>
            <a:chOff x="6197132" y="2981884"/>
            <a:chExt cx="2339975" cy="1110690"/>
          </a:xfrm>
        </p:grpSpPr>
        <p:cxnSp>
          <p:nvCxnSpPr>
            <p:cNvPr id="4" name="Conector de seta reta 3"/>
            <p:cNvCxnSpPr>
              <a:stCxn id="9" idx="2"/>
              <a:endCxn id="10" idx="0"/>
            </p:cNvCxnSpPr>
            <p:nvPr/>
          </p:nvCxnSpPr>
          <p:spPr>
            <a:xfrm flipH="1">
              <a:off x="7367120" y="2981884"/>
              <a:ext cx="352" cy="30069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6197132" y="3282574"/>
              <a:ext cx="2339975" cy="8100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75000"/>
                </a:lnSpc>
              </a:pPr>
              <a:r>
                <a:rPr lang="en-US" dirty="0">
                  <a:effectLst>
                    <a:outerShdw blurRad="38100" dist="38100" dir="2700000" algn="tl">
                      <a:srgbClr val="000000">
                        <a:alpha val="43137"/>
                      </a:srgbClr>
                    </a:outerShdw>
                  </a:effectLst>
                </a:rPr>
                <a:t>Process the interrupt</a:t>
              </a:r>
            </a:p>
          </p:txBody>
        </p:sp>
      </p:grpSp>
      <p:grpSp>
        <p:nvGrpSpPr>
          <p:cNvPr id="42" name="Grupo 41"/>
          <p:cNvGrpSpPr/>
          <p:nvPr/>
        </p:nvGrpSpPr>
        <p:grpSpPr>
          <a:xfrm>
            <a:off x="5727949" y="1918169"/>
            <a:ext cx="2809510" cy="1261975"/>
            <a:chOff x="5727949" y="2171884"/>
            <a:chExt cx="2809510" cy="1261975"/>
          </a:xfrm>
        </p:grpSpPr>
        <p:sp>
          <p:nvSpPr>
            <p:cNvPr id="9" name="Retângulo 8"/>
            <p:cNvSpPr/>
            <p:nvPr/>
          </p:nvSpPr>
          <p:spPr>
            <a:xfrm>
              <a:off x="6197484" y="2171884"/>
              <a:ext cx="2339975" cy="8100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75000"/>
                </a:lnSpc>
              </a:pPr>
              <a:r>
                <a:rPr lang="en-US" dirty="0">
                  <a:effectLst>
                    <a:outerShdw blurRad="38100" dist="38100" dir="2700000" algn="tl">
                      <a:srgbClr val="000000">
                        <a:alpha val="43137"/>
                      </a:srgbClr>
                    </a:outerShdw>
                  </a:effectLst>
                </a:rPr>
                <a:t>Save remainder of process state information</a:t>
              </a:r>
            </a:p>
          </p:txBody>
        </p:sp>
        <p:cxnSp>
          <p:nvCxnSpPr>
            <p:cNvPr id="36" name="Conector angulado 35"/>
            <p:cNvCxnSpPr>
              <a:stCxn id="22" idx="3"/>
              <a:endCxn id="9" idx="1"/>
            </p:cNvCxnSpPr>
            <p:nvPr/>
          </p:nvCxnSpPr>
          <p:spPr>
            <a:xfrm flipV="1">
              <a:off x="5727949" y="2576884"/>
              <a:ext cx="469535" cy="856975"/>
            </a:xfrm>
            <a:prstGeom prst="bentConnector3">
              <a:avLst>
                <a:gd name="adj1" fmla="val 50000"/>
              </a:avLst>
            </a:prstGeom>
            <a:ln w="38100">
              <a:solidFill>
                <a:schemeClr val="bg1"/>
              </a:solidFill>
              <a:tailEnd type="arrow"/>
            </a:ln>
          </p:spPr>
          <p:style>
            <a:lnRef idx="1">
              <a:schemeClr val="accent4"/>
            </a:lnRef>
            <a:fillRef idx="3">
              <a:schemeClr val="accent4"/>
            </a:fillRef>
            <a:effectRef idx="2">
              <a:schemeClr val="accent4"/>
            </a:effectRef>
            <a:fontRef idx="minor">
              <a:schemeClr val="lt1"/>
            </a:fontRef>
          </p:style>
        </p:cxnSp>
      </p:grpSp>
      <p:grpSp>
        <p:nvGrpSpPr>
          <p:cNvPr id="38" name="Grupo 37"/>
          <p:cNvGrpSpPr/>
          <p:nvPr/>
        </p:nvGrpSpPr>
        <p:grpSpPr>
          <a:xfrm>
            <a:off x="616725" y="2728169"/>
            <a:ext cx="2339975" cy="1110690"/>
            <a:chOff x="616725" y="2981884"/>
            <a:chExt cx="2339975" cy="1110690"/>
          </a:xfrm>
        </p:grpSpPr>
        <p:cxnSp>
          <p:nvCxnSpPr>
            <p:cNvPr id="31" name="Conector de seta reta 30"/>
            <p:cNvCxnSpPr>
              <a:stCxn id="28" idx="2"/>
              <a:endCxn id="29" idx="0"/>
            </p:cNvCxnSpPr>
            <p:nvPr/>
          </p:nvCxnSpPr>
          <p:spPr>
            <a:xfrm flipH="1">
              <a:off x="1786713" y="2981884"/>
              <a:ext cx="352" cy="300690"/>
            </a:xfrm>
            <a:prstGeom prst="straightConnector1">
              <a:avLst/>
            </a:prstGeom>
            <a:ln w="38100">
              <a:solidFill>
                <a:schemeClr val="bg1"/>
              </a:solidFill>
              <a:tailEnd type="arrow"/>
            </a:ln>
          </p:spPr>
          <p:style>
            <a:lnRef idx="1">
              <a:schemeClr val="accent4"/>
            </a:lnRef>
            <a:fillRef idx="3">
              <a:schemeClr val="accent4"/>
            </a:fillRef>
            <a:effectRef idx="2">
              <a:schemeClr val="accent4"/>
            </a:effectRef>
            <a:fontRef idx="minor">
              <a:schemeClr val="lt1"/>
            </a:fontRef>
          </p:style>
        </p:cxnSp>
        <p:sp>
          <p:nvSpPr>
            <p:cNvPr id="29" name="Retângulo 28"/>
            <p:cNvSpPr/>
            <p:nvPr/>
          </p:nvSpPr>
          <p:spPr>
            <a:xfrm>
              <a:off x="616725" y="3282574"/>
              <a:ext cx="2339975" cy="810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lnSpc>
                  <a:spcPct val="75000"/>
                </a:lnSpc>
              </a:pPr>
              <a:r>
                <a:rPr lang="en-US" dirty="0">
                  <a:effectLst>
                    <a:outerShdw blurRad="38100" dist="38100" dir="2700000" algn="tl">
                      <a:srgbClr val="000000">
                        <a:alpha val="43137"/>
                      </a:srgbClr>
                    </a:outerShdw>
                  </a:effectLst>
                </a:rPr>
                <a:t>Processor finishes execution of current instruction</a:t>
              </a:r>
            </a:p>
          </p:txBody>
        </p:sp>
      </p:grpSp>
      <p:sp>
        <p:nvSpPr>
          <p:cNvPr id="28" name="Retângulo 27"/>
          <p:cNvSpPr/>
          <p:nvPr/>
        </p:nvSpPr>
        <p:spPr>
          <a:xfrm>
            <a:off x="617077" y="1918169"/>
            <a:ext cx="2339975" cy="810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lnSpc>
                <a:spcPct val="75000"/>
              </a:lnSpc>
            </a:pPr>
            <a:r>
              <a:rPr lang="en-US" dirty="0">
                <a:effectLst>
                  <a:outerShdw blurRad="38100" dist="38100" dir="2700000" algn="tl">
                    <a:srgbClr val="000000">
                      <a:alpha val="43137"/>
                    </a:srgbClr>
                  </a:outerShdw>
                </a:effectLst>
              </a:rPr>
              <a:t>Device controller or other system hardware issues an interrupt</a:t>
            </a:r>
          </a:p>
        </p:txBody>
      </p:sp>
    </p:spTree>
    <p:extLst>
      <p:ext uri="{BB962C8B-B14F-4D97-AF65-F5344CB8AC3E}">
        <p14:creationId xmlns:p14="http://schemas.microsoft.com/office/powerpoint/2010/main" val="445986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t>Classes of Interrupts</a:t>
            </a:r>
          </a:p>
        </p:txBody>
      </p:sp>
      <p:graphicFrame>
        <p:nvGraphicFramePr>
          <p:cNvPr id="284722" name="Group 50"/>
          <p:cNvGraphicFramePr>
            <a:graphicFrameLocks noGrp="1"/>
          </p:cNvGraphicFramePr>
          <p:nvPr>
            <p:ph sz="quarter" idx="10"/>
            <p:extLst/>
          </p:nvPr>
        </p:nvGraphicFramePr>
        <p:xfrm>
          <a:off x="431800" y="1449388"/>
          <a:ext cx="8280400" cy="5040312"/>
        </p:xfrm>
        <a:graphic>
          <a:graphicData uri="http://schemas.openxmlformats.org/drawingml/2006/table">
            <a:tbl>
              <a:tblPr firstCol="1" bandRow="1">
                <a:tableStyleId>{93296810-A885-4BE3-A3E7-6D5BEEA58F35}</a:tableStyleId>
              </a:tblPr>
              <a:tblGrid>
                <a:gridCol w="1440138">
                  <a:extLst>
                    <a:ext uri="{9D8B030D-6E8A-4147-A177-3AD203B41FA5}">
                      <a16:colId xmlns:a16="http://schemas.microsoft.com/office/drawing/2014/main" val="20000"/>
                    </a:ext>
                  </a:extLst>
                </a:gridCol>
                <a:gridCol w="6840262">
                  <a:extLst>
                    <a:ext uri="{9D8B030D-6E8A-4147-A177-3AD203B41FA5}">
                      <a16:colId xmlns:a16="http://schemas.microsoft.com/office/drawing/2014/main" val="20001"/>
                    </a:ext>
                  </a:extLst>
                </a:gridCol>
              </a:tblGrid>
              <a:tr h="164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dirty="0">
                          <a:ln>
                            <a:noFill/>
                          </a:ln>
                          <a:effectLst/>
                        </a:rPr>
                        <a:t>Program</a:t>
                      </a:r>
                      <a:endParaRPr kumimoji="0" lang="en-US" sz="2400" b="0" i="0" u="none" strike="noStrike" cap="none" normalizeH="0" baseline="0" dirty="0">
                        <a:ln>
                          <a:noFill/>
                        </a:ln>
                        <a:solidFill>
                          <a:schemeClr val="tx1"/>
                        </a:solidFill>
                        <a:effectLst/>
                        <a:latin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dirty="0">
                          <a:ln>
                            <a:noFill/>
                          </a:ln>
                          <a:effectLst/>
                        </a:rPr>
                        <a:t>Generated by a condition that occurs as a result of an instruction execution, such as arithmetic overflow, division by zero, attempt to execute an illegal instruction or reference outside a user's allowed memory space.</a:t>
                      </a:r>
                      <a:endParaRPr kumimoji="0" lang="en-US" sz="2400" b="0" i="0" u="none" strike="noStrike" cap="none" normalizeH="0" baseline="0" dirty="0">
                        <a:ln>
                          <a:noFill/>
                        </a:ln>
                        <a:solidFill>
                          <a:schemeClr val="tx1"/>
                        </a:solidFill>
                        <a:effectLst/>
                        <a:latin typeface="Calibri" pitchFamily="34" charset="0"/>
                      </a:endParaRPr>
                    </a:p>
                  </a:txBody>
                  <a:tcPr horzOverflow="overflow"/>
                </a:tc>
                <a:extLst>
                  <a:ext uri="{0D108BD9-81ED-4DB2-BD59-A6C34878D82A}">
                    <a16:rowId xmlns:a16="http://schemas.microsoft.com/office/drawing/2014/main" val="10000"/>
                  </a:ext>
                </a:extLst>
              </a:tr>
              <a:tr h="125802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a:ln>
                            <a:noFill/>
                          </a:ln>
                          <a:effectLst/>
                        </a:rPr>
                        <a:t>Timer</a:t>
                      </a:r>
                      <a:endParaRPr kumimoji="0" lang="en-US" sz="2400" b="0" i="0" u="none" strike="noStrike" cap="none" normalizeH="0" baseline="0">
                        <a:ln>
                          <a:noFill/>
                        </a:ln>
                        <a:solidFill>
                          <a:schemeClr val="tx1"/>
                        </a:solidFill>
                        <a:effectLst/>
                        <a:latin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a:ln>
                            <a:noFill/>
                          </a:ln>
                          <a:effectLst/>
                        </a:rPr>
                        <a:t>Generated by a timer within the processor. This allows the operating system to perform certain functions on a regular basis.</a:t>
                      </a:r>
                      <a:endParaRPr kumimoji="0" lang="en-US" sz="2400" b="0" i="0" u="none" strike="noStrike" cap="none" normalizeH="0" baseline="0">
                        <a:ln>
                          <a:noFill/>
                        </a:ln>
                        <a:solidFill>
                          <a:schemeClr val="tx1"/>
                        </a:solidFill>
                        <a:effectLst/>
                        <a:latin typeface="Calibri" pitchFamily="34" charset="0"/>
                      </a:endParaRPr>
                    </a:p>
                  </a:txBody>
                  <a:tcPr horzOverflow="overflow"/>
                </a:tc>
                <a:extLst>
                  <a:ext uri="{0D108BD9-81ED-4DB2-BD59-A6C34878D82A}">
                    <a16:rowId xmlns:a16="http://schemas.microsoft.com/office/drawing/2014/main" val="10001"/>
                  </a:ext>
                </a:extLst>
              </a:tr>
              <a:tr h="87094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a:ln>
                            <a:noFill/>
                          </a:ln>
                          <a:effectLst/>
                        </a:rPr>
                        <a:t>I/O</a:t>
                      </a:r>
                      <a:endParaRPr kumimoji="0" lang="en-US" sz="2400" b="0" i="0" u="none" strike="noStrike" cap="none" normalizeH="0" baseline="0">
                        <a:ln>
                          <a:noFill/>
                        </a:ln>
                        <a:solidFill>
                          <a:schemeClr val="tx1"/>
                        </a:solidFill>
                        <a:effectLst/>
                        <a:latin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a:ln>
                            <a:noFill/>
                          </a:ln>
                          <a:effectLst/>
                        </a:rPr>
                        <a:t>Generated by an I/O controller, to signal normal completion of an operation or an error condition.</a:t>
                      </a:r>
                      <a:endParaRPr kumimoji="0" lang="en-US" sz="2400" b="0" i="0" u="none" strike="noStrike" cap="none" normalizeH="0" baseline="0">
                        <a:ln>
                          <a:noFill/>
                        </a:ln>
                        <a:solidFill>
                          <a:schemeClr val="tx1"/>
                        </a:solidFill>
                        <a:effectLst/>
                        <a:latin typeface="Calibri" pitchFamily="34" charset="0"/>
                      </a:endParaRPr>
                    </a:p>
                  </a:txBody>
                  <a:tcPr horzOverflow="overflow"/>
                </a:tc>
                <a:extLst>
                  <a:ext uri="{0D108BD9-81ED-4DB2-BD59-A6C34878D82A}">
                    <a16:rowId xmlns:a16="http://schemas.microsoft.com/office/drawing/2014/main" val="10002"/>
                  </a:ext>
                </a:extLst>
              </a:tr>
              <a:tr h="87094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a:ln>
                            <a:noFill/>
                          </a:ln>
                          <a:effectLst/>
                        </a:rPr>
                        <a:t>Hardware failure </a:t>
                      </a:r>
                      <a:endParaRPr kumimoji="0" lang="en-US" sz="2400" b="0" i="0" u="none" strike="noStrike" cap="none" normalizeH="0" baseline="0">
                        <a:ln>
                          <a:noFill/>
                        </a:ln>
                        <a:solidFill>
                          <a:schemeClr val="tx1"/>
                        </a:solidFill>
                        <a:effectLst/>
                        <a:latin typeface="Calibri"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dirty="0">
                          <a:ln>
                            <a:noFill/>
                          </a:ln>
                          <a:effectLst/>
                        </a:rPr>
                        <a:t>Generated by a failure, such as power failure or memory parity error.</a:t>
                      </a:r>
                      <a:endParaRPr kumimoji="0" lang="en-US" sz="2400" b="0" i="0" u="none" strike="noStrike" cap="none" normalizeH="0" baseline="0" dirty="0">
                        <a:ln>
                          <a:noFill/>
                        </a:ln>
                        <a:solidFill>
                          <a:schemeClr val="tx1"/>
                        </a:solidFill>
                        <a:effectLst/>
                        <a:latin typeface="Calibri" pitchFamily="34" charset="0"/>
                      </a:endParaRPr>
                    </a:p>
                  </a:txBody>
                  <a:tcPr horzOverflow="overflow"/>
                </a:tc>
                <a:extLst>
                  <a:ext uri="{0D108BD9-81ED-4DB2-BD59-A6C34878D82A}">
                    <a16:rowId xmlns:a16="http://schemas.microsoft.com/office/drawing/2014/main" val="10003"/>
                  </a:ext>
                </a:extLst>
              </a:tr>
            </a:tbl>
          </a:graphicData>
        </a:graphic>
      </p:graphicFrame>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11653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722"/>
                                        </p:tgtEl>
                                        <p:attrNameLst>
                                          <p:attrName>style.visibility</p:attrName>
                                        </p:attrNameLst>
                                      </p:cBhvr>
                                      <p:to>
                                        <p:strVal val="visible"/>
                                      </p:to>
                                    </p:set>
                                    <p:animEffect transition="in" filter="fade">
                                      <p:cBhvr>
                                        <p:cTn id="7" dur="500"/>
                                        <p:tgtEl>
                                          <p:spTgt spid="284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Key elements of an OS for Multiprogramming</a:t>
            </a:r>
            <a:endParaRPr lang="en-US" dirty="0"/>
          </a:p>
        </p:txBody>
      </p:sp>
      <p:sp>
        <p:nvSpPr>
          <p:cNvPr id="8" name="Text Placeholder 7"/>
          <p:cNvSpPr>
            <a:spLocks noGrp="1"/>
          </p:cNvSpPr>
          <p:nvPr>
            <p:ph type="body" sz="quarter" idx="11"/>
          </p:nvPr>
        </p:nvSpPr>
        <p:spPr/>
        <p:txBody>
          <a:bodyPr/>
          <a:lstStyle/>
          <a:p>
            <a:pPr marL="0" indent="0">
              <a:buNone/>
            </a:pPr>
            <a:endParaRPr lang="en-US" dirty="0"/>
          </a:p>
        </p:txBody>
      </p:sp>
      <p:sp>
        <p:nvSpPr>
          <p:cNvPr id="6" name="Rectangle 5"/>
          <p:cNvSpPr>
            <a:spLocks noChangeArrowheads="1"/>
          </p:cNvSpPr>
          <p:nvPr/>
        </p:nvSpPr>
        <p:spPr bwMode="auto">
          <a:xfrm>
            <a:off x="2928937" y="1705462"/>
            <a:ext cx="4764088" cy="3762375"/>
          </a:xfrm>
          <a:prstGeom prst="rect">
            <a:avLst/>
          </a:prstGeom>
          <a:solidFill>
            <a:schemeClr val="accent6">
              <a:lumMod val="20000"/>
              <a:lumOff val="80000"/>
            </a:schemeClr>
          </a:solidFill>
          <a:ln w="8"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 name="Rectangle 6"/>
          <p:cNvSpPr>
            <a:spLocks noChangeArrowheads="1"/>
          </p:cNvSpPr>
          <p:nvPr/>
        </p:nvSpPr>
        <p:spPr bwMode="auto">
          <a:xfrm>
            <a:off x="3157537" y="2542486"/>
            <a:ext cx="1374775" cy="687388"/>
          </a:xfrm>
          <a:prstGeom prst="rect">
            <a:avLst/>
          </a:prstGeom>
          <a:solidFill>
            <a:schemeClr val="accent6">
              <a:lumMod val="75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lvl="0" algn="ctr">
              <a:lnSpc>
                <a:spcPct val="85000"/>
              </a:lnSpc>
            </a:pPr>
            <a:r>
              <a:rPr lang="pt-BR" sz="1600" dirty="0">
                <a:solidFill>
                  <a:schemeClr val="bg1"/>
                </a:solidFill>
                <a:latin typeface="+mn-lt"/>
                <a:cs typeface="Arial" pitchFamily="34" charset="0"/>
              </a:rPr>
              <a:t>Service </a:t>
            </a:r>
            <a:r>
              <a:rPr lang="pt-BR" sz="1600" dirty="0" err="1">
                <a:solidFill>
                  <a:schemeClr val="bg1"/>
                </a:solidFill>
                <a:latin typeface="+mn-lt"/>
                <a:cs typeface="Arial" pitchFamily="34" charset="0"/>
              </a:rPr>
              <a:t>call</a:t>
            </a:r>
            <a:r>
              <a:rPr lang="pt-BR" sz="1600" dirty="0">
                <a:solidFill>
                  <a:schemeClr val="bg1"/>
                </a:solidFill>
                <a:latin typeface="+mn-lt"/>
                <a:cs typeface="Arial" pitchFamily="34" charset="0"/>
              </a:rPr>
              <a:t> </a:t>
            </a:r>
            <a:r>
              <a:rPr lang="pt-BR" sz="1600" dirty="0" err="1">
                <a:solidFill>
                  <a:schemeClr val="bg1"/>
                </a:solidFill>
                <a:latin typeface="+mn-lt"/>
                <a:cs typeface="Arial" pitchFamily="34" charset="0"/>
              </a:rPr>
              <a:t>handler</a:t>
            </a:r>
            <a:r>
              <a:rPr lang="pt-BR" sz="1600" dirty="0">
                <a:solidFill>
                  <a:schemeClr val="bg1"/>
                </a:solidFill>
                <a:latin typeface="+mn-lt"/>
                <a:cs typeface="Arial" pitchFamily="34" charset="0"/>
              </a:rPr>
              <a:t> (</a:t>
            </a:r>
            <a:r>
              <a:rPr lang="pt-BR" sz="1600" dirty="0" err="1">
                <a:solidFill>
                  <a:schemeClr val="bg1"/>
                </a:solidFill>
                <a:latin typeface="+mn-lt"/>
                <a:cs typeface="Arial" pitchFamily="34" charset="0"/>
              </a:rPr>
              <a:t>code</a:t>
            </a:r>
            <a:r>
              <a:rPr lang="pt-BR" sz="1600" dirty="0">
                <a:solidFill>
                  <a:schemeClr val="bg1"/>
                </a:solidFill>
                <a:latin typeface="+mn-lt"/>
                <a:cs typeface="Arial" pitchFamily="34" charset="0"/>
              </a:rPr>
              <a:t>)</a:t>
            </a:r>
          </a:p>
        </p:txBody>
      </p:sp>
      <p:sp>
        <p:nvSpPr>
          <p:cNvPr id="11" name="Rectangle 10"/>
          <p:cNvSpPr>
            <a:spLocks noChangeArrowheads="1"/>
          </p:cNvSpPr>
          <p:nvPr/>
        </p:nvSpPr>
        <p:spPr bwMode="auto">
          <a:xfrm>
            <a:off x="1425883" y="2645852"/>
            <a:ext cx="1077218" cy="470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r" eaLnBrk="1" hangingPunct="1">
              <a:lnSpc>
                <a:spcPct val="85000"/>
              </a:lnSpc>
            </a:pPr>
            <a:r>
              <a:rPr lang="pt-BR" dirty="0">
                <a:solidFill>
                  <a:srgbClr val="221F20"/>
                </a:solidFill>
                <a:latin typeface="+mn-lt"/>
                <a:cs typeface="Arial" pitchFamily="34" charset="0"/>
              </a:rPr>
              <a:t>Service </a:t>
            </a:r>
            <a:r>
              <a:rPr lang="pt-BR" dirty="0" err="1">
                <a:solidFill>
                  <a:srgbClr val="221F20"/>
                </a:solidFill>
                <a:latin typeface="+mn-lt"/>
                <a:cs typeface="Arial" pitchFamily="34" charset="0"/>
              </a:rPr>
              <a:t>call</a:t>
            </a:r>
            <a:br>
              <a:rPr lang="pt-BR" dirty="0">
                <a:solidFill>
                  <a:srgbClr val="221F20"/>
                </a:solidFill>
                <a:latin typeface="+mn-lt"/>
                <a:cs typeface="Arial" pitchFamily="34" charset="0"/>
              </a:rPr>
            </a:br>
            <a:r>
              <a:rPr lang="pt-BR" dirty="0" err="1">
                <a:solidFill>
                  <a:srgbClr val="221F20"/>
                </a:solidFill>
                <a:latin typeface="+mn-lt"/>
                <a:cs typeface="Arial" pitchFamily="34" charset="0"/>
              </a:rPr>
              <a:t>from</a:t>
            </a:r>
            <a:r>
              <a:rPr lang="pt-BR" dirty="0">
                <a:solidFill>
                  <a:srgbClr val="221F20"/>
                </a:solidFill>
                <a:latin typeface="+mn-lt"/>
                <a:cs typeface="Arial" pitchFamily="34" charset="0"/>
              </a:rPr>
              <a:t> </a:t>
            </a:r>
            <a:r>
              <a:rPr lang="pt-BR" dirty="0" err="1">
                <a:solidFill>
                  <a:srgbClr val="221F20"/>
                </a:solidFill>
                <a:latin typeface="+mn-lt"/>
                <a:cs typeface="Arial" pitchFamily="34" charset="0"/>
              </a:rPr>
              <a:t>Process</a:t>
            </a:r>
            <a:endParaRPr lang="pt-BR" dirty="0">
              <a:solidFill>
                <a:srgbClr val="221F20"/>
              </a:solidFill>
              <a:latin typeface="+mn-lt"/>
              <a:cs typeface="Arial" pitchFamily="34" charset="0"/>
            </a:endParaRPr>
          </a:p>
        </p:txBody>
      </p:sp>
      <p:sp>
        <p:nvSpPr>
          <p:cNvPr id="13" name="Rectangle 12"/>
          <p:cNvSpPr>
            <a:spLocks noChangeArrowheads="1"/>
          </p:cNvSpPr>
          <p:nvPr/>
        </p:nvSpPr>
        <p:spPr bwMode="auto">
          <a:xfrm>
            <a:off x="1425883" y="3566293"/>
            <a:ext cx="1077218" cy="470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r" eaLnBrk="1" hangingPunct="1">
              <a:lnSpc>
                <a:spcPct val="85000"/>
              </a:lnSpc>
            </a:pPr>
            <a:r>
              <a:rPr kumimoji="0" lang="pt-BR" i="0" u="none" strike="noStrike" cap="none" normalizeH="0" baseline="0" dirty="0" err="1">
                <a:ln>
                  <a:noFill/>
                </a:ln>
                <a:solidFill>
                  <a:srgbClr val="221F20"/>
                </a:solidFill>
                <a:effectLst/>
                <a:latin typeface="+mn-lt"/>
                <a:cs typeface="Arial" pitchFamily="34" charset="0"/>
              </a:rPr>
              <a:t>Interrupt</a:t>
            </a:r>
            <a:br>
              <a:rPr kumimoji="0" lang="pt-BR" i="0" u="none" strike="noStrike" cap="none" normalizeH="0" baseline="0" dirty="0">
                <a:ln>
                  <a:noFill/>
                </a:ln>
                <a:solidFill>
                  <a:srgbClr val="221F20"/>
                </a:solidFill>
                <a:effectLst/>
                <a:latin typeface="+mn-lt"/>
                <a:cs typeface="Arial" pitchFamily="34" charset="0"/>
              </a:rPr>
            </a:br>
            <a:r>
              <a:rPr lang="pt-BR" dirty="0" err="1">
                <a:solidFill>
                  <a:srgbClr val="221F20"/>
                </a:solidFill>
                <a:latin typeface="+mn-lt"/>
                <a:cs typeface="Arial" pitchFamily="34" charset="0"/>
              </a:rPr>
              <a:t>from</a:t>
            </a:r>
            <a:r>
              <a:rPr lang="pt-BR" dirty="0">
                <a:solidFill>
                  <a:srgbClr val="221F20"/>
                </a:solidFill>
                <a:latin typeface="+mn-lt"/>
                <a:cs typeface="Arial" pitchFamily="34" charset="0"/>
              </a:rPr>
              <a:t> </a:t>
            </a:r>
            <a:r>
              <a:rPr lang="pt-BR" dirty="0" err="1">
                <a:solidFill>
                  <a:srgbClr val="221F20"/>
                </a:solidFill>
                <a:latin typeface="+mn-lt"/>
                <a:cs typeface="Arial" pitchFamily="34" charset="0"/>
              </a:rPr>
              <a:t>Process</a:t>
            </a:r>
            <a:endParaRPr lang="pt-BR" dirty="0">
              <a:latin typeface="+mn-lt"/>
              <a:cs typeface="Arial" pitchFamily="34" charset="0"/>
            </a:endParaRPr>
          </a:p>
        </p:txBody>
      </p:sp>
      <p:sp>
        <p:nvSpPr>
          <p:cNvPr id="15" name="Rectangle 14"/>
          <p:cNvSpPr>
            <a:spLocks noChangeArrowheads="1"/>
          </p:cNvSpPr>
          <p:nvPr/>
        </p:nvSpPr>
        <p:spPr bwMode="auto">
          <a:xfrm>
            <a:off x="6464321" y="5804137"/>
            <a:ext cx="1005083" cy="470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eaLnBrk="1" hangingPunct="1">
              <a:lnSpc>
                <a:spcPct val="85000"/>
              </a:lnSpc>
            </a:pPr>
            <a:r>
              <a:rPr kumimoji="0" lang="pt-BR" i="0" u="none" strike="noStrike" cap="none" normalizeH="0" baseline="0" dirty="0" err="1">
                <a:ln>
                  <a:noFill/>
                </a:ln>
                <a:solidFill>
                  <a:srgbClr val="221F20"/>
                </a:solidFill>
                <a:effectLst/>
                <a:latin typeface="+mn-lt"/>
                <a:cs typeface="Arial" pitchFamily="34" charset="0"/>
              </a:rPr>
              <a:t>Pass</a:t>
            </a:r>
            <a:r>
              <a:rPr kumimoji="0" lang="pt-BR" i="0" u="none" strike="noStrike" cap="none" normalizeH="0" baseline="0" dirty="0">
                <a:ln>
                  <a:noFill/>
                </a:ln>
                <a:solidFill>
                  <a:srgbClr val="221F20"/>
                </a:solidFill>
                <a:effectLst/>
                <a:latin typeface="+mn-lt"/>
                <a:cs typeface="Arial" pitchFamily="34" charset="0"/>
              </a:rPr>
              <a:t> </a:t>
            </a:r>
            <a:r>
              <a:rPr kumimoji="0" lang="pt-BR" i="0" u="none" strike="noStrike" cap="none" normalizeH="0" baseline="0" dirty="0" err="1">
                <a:ln>
                  <a:noFill/>
                </a:ln>
                <a:solidFill>
                  <a:srgbClr val="221F20"/>
                </a:solidFill>
                <a:effectLst/>
                <a:latin typeface="+mn-lt"/>
                <a:cs typeface="Arial" pitchFamily="34" charset="0"/>
              </a:rPr>
              <a:t>control</a:t>
            </a:r>
            <a:br>
              <a:rPr kumimoji="0" lang="pt-BR" i="0" u="none" strike="noStrike" cap="none" normalizeH="0" baseline="0" dirty="0">
                <a:ln>
                  <a:noFill/>
                </a:ln>
                <a:solidFill>
                  <a:srgbClr val="221F20"/>
                </a:solidFill>
                <a:effectLst/>
                <a:latin typeface="+mn-lt"/>
                <a:cs typeface="Arial" pitchFamily="34" charset="0"/>
              </a:rPr>
            </a:br>
            <a:r>
              <a:rPr lang="pt-BR" dirty="0" err="1">
                <a:solidFill>
                  <a:srgbClr val="221F20"/>
                </a:solidFill>
                <a:latin typeface="+mn-lt"/>
                <a:cs typeface="Arial" pitchFamily="34" charset="0"/>
              </a:rPr>
              <a:t>to</a:t>
            </a:r>
            <a:r>
              <a:rPr lang="pt-BR" dirty="0">
                <a:solidFill>
                  <a:srgbClr val="221F20"/>
                </a:solidFill>
                <a:latin typeface="+mn-lt"/>
                <a:cs typeface="Arial" pitchFamily="34" charset="0"/>
              </a:rPr>
              <a:t> </a:t>
            </a:r>
            <a:r>
              <a:rPr lang="pt-BR" dirty="0" err="1">
                <a:solidFill>
                  <a:srgbClr val="221F20"/>
                </a:solidFill>
                <a:latin typeface="+mn-lt"/>
                <a:cs typeface="Arial" pitchFamily="34" charset="0"/>
              </a:rPr>
              <a:t>process</a:t>
            </a:r>
            <a:endParaRPr lang="pt-BR" dirty="0">
              <a:latin typeface="+mn-lt"/>
              <a:cs typeface="Arial" pitchFamily="34" charset="0"/>
            </a:endParaRPr>
          </a:p>
        </p:txBody>
      </p:sp>
      <p:sp>
        <p:nvSpPr>
          <p:cNvPr id="17" name="Rectangle 16"/>
          <p:cNvSpPr>
            <a:spLocks noChangeArrowheads="1"/>
          </p:cNvSpPr>
          <p:nvPr/>
        </p:nvSpPr>
        <p:spPr bwMode="auto">
          <a:xfrm>
            <a:off x="1763479" y="4218258"/>
            <a:ext cx="742191" cy="470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lgn="r" eaLnBrk="1" hangingPunct="1">
              <a:lnSpc>
                <a:spcPct val="85000"/>
              </a:lnSpc>
            </a:pPr>
            <a:r>
              <a:rPr lang="pt-BR" dirty="0" err="1">
                <a:solidFill>
                  <a:srgbClr val="221F20"/>
                </a:solidFill>
                <a:latin typeface="+mn-lt"/>
                <a:cs typeface="Arial" pitchFamily="34" charset="0"/>
              </a:rPr>
              <a:t>Interrupt</a:t>
            </a:r>
            <a:br>
              <a:rPr lang="pt-BR" dirty="0">
                <a:solidFill>
                  <a:srgbClr val="221F20"/>
                </a:solidFill>
                <a:latin typeface="+mn-lt"/>
                <a:cs typeface="Arial" pitchFamily="34" charset="0"/>
              </a:rPr>
            </a:br>
            <a:r>
              <a:rPr lang="pt-BR" dirty="0" err="1">
                <a:solidFill>
                  <a:srgbClr val="221F20"/>
                </a:solidFill>
                <a:latin typeface="+mn-lt"/>
                <a:cs typeface="Arial" pitchFamily="34" charset="0"/>
              </a:rPr>
              <a:t>from</a:t>
            </a:r>
            <a:r>
              <a:rPr lang="pt-BR" dirty="0">
                <a:solidFill>
                  <a:srgbClr val="221F20"/>
                </a:solidFill>
                <a:latin typeface="+mn-lt"/>
                <a:cs typeface="Arial" pitchFamily="34" charset="0"/>
              </a:rPr>
              <a:t> I/O</a:t>
            </a:r>
          </a:p>
        </p:txBody>
      </p:sp>
      <p:sp>
        <p:nvSpPr>
          <p:cNvPr id="19" name="Rectangle 18"/>
          <p:cNvSpPr>
            <a:spLocks noChangeArrowheads="1"/>
          </p:cNvSpPr>
          <p:nvPr/>
        </p:nvSpPr>
        <p:spPr bwMode="auto">
          <a:xfrm>
            <a:off x="3165951" y="3674244"/>
            <a:ext cx="1374775" cy="779463"/>
          </a:xfrm>
          <a:prstGeom prst="rect">
            <a:avLst/>
          </a:prstGeom>
          <a:solidFill>
            <a:schemeClr val="accent6">
              <a:lumMod val="75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lvl="0" algn="ctr">
              <a:lnSpc>
                <a:spcPct val="85000"/>
              </a:lnSpc>
            </a:pPr>
            <a:r>
              <a:rPr lang="pt-BR" sz="1600" dirty="0" err="1">
                <a:solidFill>
                  <a:schemeClr val="bg1"/>
                </a:solidFill>
                <a:latin typeface="+mn-lt"/>
                <a:cs typeface="Arial" pitchFamily="34" charset="0"/>
              </a:rPr>
              <a:t>Interrupt</a:t>
            </a:r>
            <a:br>
              <a:rPr lang="pt-BR" sz="1600" dirty="0">
                <a:solidFill>
                  <a:schemeClr val="bg1"/>
                </a:solidFill>
                <a:latin typeface="+mn-lt"/>
                <a:cs typeface="Arial" pitchFamily="34" charset="0"/>
              </a:rPr>
            </a:br>
            <a:r>
              <a:rPr lang="pt-BR" sz="1600" dirty="0" err="1">
                <a:solidFill>
                  <a:schemeClr val="bg1"/>
                </a:solidFill>
                <a:latin typeface="+mn-lt"/>
                <a:cs typeface="Arial" pitchFamily="34" charset="0"/>
              </a:rPr>
              <a:t>handler</a:t>
            </a:r>
            <a:r>
              <a:rPr lang="pt-BR" sz="1600" dirty="0">
                <a:solidFill>
                  <a:schemeClr val="bg1"/>
                </a:solidFill>
                <a:latin typeface="+mn-lt"/>
                <a:cs typeface="Arial" pitchFamily="34" charset="0"/>
              </a:rPr>
              <a:t> (</a:t>
            </a:r>
            <a:r>
              <a:rPr lang="pt-BR" sz="1600" dirty="0" err="1">
                <a:solidFill>
                  <a:schemeClr val="bg1"/>
                </a:solidFill>
                <a:latin typeface="+mn-lt"/>
                <a:cs typeface="Arial" pitchFamily="34" charset="0"/>
              </a:rPr>
              <a:t>code</a:t>
            </a:r>
            <a:r>
              <a:rPr lang="pt-BR" sz="1600" dirty="0">
                <a:solidFill>
                  <a:schemeClr val="bg1"/>
                </a:solidFill>
                <a:latin typeface="+mn-lt"/>
                <a:cs typeface="Arial" pitchFamily="34" charset="0"/>
              </a:rPr>
              <a:t>)</a:t>
            </a:r>
          </a:p>
        </p:txBody>
      </p:sp>
      <p:sp>
        <p:nvSpPr>
          <p:cNvPr id="22" name="Rectangle 21"/>
          <p:cNvSpPr>
            <a:spLocks noChangeArrowheads="1"/>
          </p:cNvSpPr>
          <p:nvPr/>
        </p:nvSpPr>
        <p:spPr bwMode="auto">
          <a:xfrm>
            <a:off x="6437553" y="4611924"/>
            <a:ext cx="1058621" cy="688975"/>
          </a:xfrm>
          <a:prstGeom prst="rect">
            <a:avLst/>
          </a:prstGeom>
          <a:solidFill>
            <a:schemeClr val="accent6">
              <a:lumMod val="75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lnSpc>
                <a:spcPct val="85000"/>
              </a:lnSpc>
            </a:pPr>
            <a:r>
              <a:rPr lang="en-US" sz="1600" dirty="0">
                <a:solidFill>
                  <a:schemeClr val="bg1"/>
                </a:solidFill>
                <a:latin typeface="+mn-lt"/>
              </a:rPr>
              <a:t>Short-term</a:t>
            </a:r>
            <a:br>
              <a:rPr lang="en-US" sz="1600" dirty="0">
                <a:solidFill>
                  <a:schemeClr val="bg1"/>
                </a:solidFill>
                <a:latin typeface="+mn-lt"/>
              </a:rPr>
            </a:br>
            <a:r>
              <a:rPr lang="en-US" sz="1600" dirty="0">
                <a:solidFill>
                  <a:schemeClr val="bg1"/>
                </a:solidFill>
                <a:latin typeface="+mn-lt"/>
              </a:rPr>
              <a:t>Scheduler</a:t>
            </a:r>
            <a:br>
              <a:rPr lang="en-US" sz="1600" dirty="0">
                <a:solidFill>
                  <a:schemeClr val="bg1"/>
                </a:solidFill>
                <a:latin typeface="+mn-lt"/>
              </a:rPr>
            </a:br>
            <a:r>
              <a:rPr lang="en-US" sz="1600" dirty="0">
                <a:solidFill>
                  <a:schemeClr val="bg1"/>
                </a:solidFill>
                <a:latin typeface="+mn-lt"/>
              </a:rPr>
              <a:t>(code)</a:t>
            </a:r>
          </a:p>
        </p:txBody>
      </p:sp>
      <p:grpSp>
        <p:nvGrpSpPr>
          <p:cNvPr id="14" name="Group 13"/>
          <p:cNvGrpSpPr/>
          <p:nvPr/>
        </p:nvGrpSpPr>
        <p:grpSpPr>
          <a:xfrm>
            <a:off x="5262498" y="2142025"/>
            <a:ext cx="479298" cy="2340527"/>
            <a:chOff x="5262498" y="2142025"/>
            <a:chExt cx="479298" cy="2340527"/>
          </a:xfrm>
        </p:grpSpPr>
        <p:sp>
          <p:nvSpPr>
            <p:cNvPr id="26" name="Rectangle 25"/>
            <p:cNvSpPr>
              <a:spLocks noChangeArrowheads="1"/>
            </p:cNvSpPr>
            <p:nvPr/>
          </p:nvSpPr>
          <p:spPr bwMode="auto">
            <a:xfrm>
              <a:off x="5262498" y="3854688"/>
              <a:ext cx="479298" cy="627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eaLnBrk="1" hangingPunct="1">
                <a:lnSpc>
                  <a:spcPct val="85000"/>
                </a:lnSpc>
              </a:pPr>
              <a:r>
                <a:rPr lang="pt-BR" sz="1600" dirty="0" err="1">
                  <a:solidFill>
                    <a:srgbClr val="221F20"/>
                  </a:solidFill>
                  <a:latin typeface="+mn-lt"/>
                  <a:cs typeface="Arial" pitchFamily="34" charset="0"/>
                </a:rPr>
                <a:t>Long</a:t>
              </a:r>
              <a:r>
                <a:rPr lang="pt-BR" sz="1600" dirty="0">
                  <a:solidFill>
                    <a:srgbClr val="221F20"/>
                  </a:solidFill>
                  <a:latin typeface="+mn-lt"/>
                  <a:cs typeface="Arial" pitchFamily="34" charset="0"/>
                </a:rPr>
                <a:t>-</a:t>
              </a:r>
              <a:br>
                <a:rPr lang="pt-BR" sz="1600" dirty="0">
                  <a:solidFill>
                    <a:srgbClr val="221F20"/>
                  </a:solidFill>
                  <a:latin typeface="+mn-lt"/>
                  <a:cs typeface="Arial" pitchFamily="34" charset="0"/>
                </a:rPr>
              </a:br>
              <a:r>
                <a:rPr lang="pt-BR" sz="1600" dirty="0" err="1">
                  <a:solidFill>
                    <a:srgbClr val="221F20"/>
                  </a:solidFill>
                  <a:latin typeface="+mn-lt"/>
                  <a:cs typeface="Arial" pitchFamily="34" charset="0"/>
                </a:rPr>
                <a:t>term</a:t>
              </a:r>
              <a:br>
                <a:rPr lang="pt-BR" sz="1600" dirty="0">
                  <a:solidFill>
                    <a:srgbClr val="221F20"/>
                  </a:solidFill>
                  <a:latin typeface="+mn-lt"/>
                  <a:cs typeface="Arial" pitchFamily="34" charset="0"/>
                </a:rPr>
              </a:br>
              <a:r>
                <a:rPr lang="pt-BR" sz="1600" dirty="0" err="1">
                  <a:solidFill>
                    <a:srgbClr val="221F20"/>
                  </a:solidFill>
                  <a:latin typeface="+mn-lt"/>
                  <a:cs typeface="Arial" pitchFamily="34" charset="0"/>
                </a:rPr>
                <a:t>queue</a:t>
              </a:r>
              <a:endParaRPr lang="pt-BR" sz="1600" dirty="0">
                <a:solidFill>
                  <a:srgbClr val="221F20"/>
                </a:solidFill>
                <a:latin typeface="+mn-lt"/>
                <a:cs typeface="Arial" pitchFamily="34" charset="0"/>
              </a:endParaRPr>
            </a:p>
          </p:txBody>
        </p:sp>
        <p:grpSp>
          <p:nvGrpSpPr>
            <p:cNvPr id="3" name="Group 2"/>
            <p:cNvGrpSpPr/>
            <p:nvPr/>
          </p:nvGrpSpPr>
          <p:grpSpPr>
            <a:xfrm>
              <a:off x="5272753" y="2142025"/>
              <a:ext cx="458788" cy="1604963"/>
              <a:chOff x="5664199" y="2142025"/>
              <a:chExt cx="458788" cy="1604963"/>
            </a:xfrm>
          </p:grpSpPr>
          <p:sp>
            <p:nvSpPr>
              <p:cNvPr id="34" name="Rectangle 33"/>
              <p:cNvSpPr>
                <a:spLocks noChangeArrowheads="1"/>
              </p:cNvSpPr>
              <p:nvPr/>
            </p:nvSpPr>
            <p:spPr bwMode="auto">
              <a:xfrm>
                <a:off x="5664199" y="2142025"/>
                <a:ext cx="458788" cy="1604963"/>
              </a:xfrm>
              <a:prstGeom prst="rect">
                <a:avLst/>
              </a:prstGeom>
              <a:solidFill>
                <a:schemeClr val="bg1">
                  <a:lumMod val="75000"/>
                </a:schemeClr>
              </a:solidFill>
              <a:ln w="8"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35" name="Freeform 34"/>
              <p:cNvSpPr>
                <a:spLocks/>
              </p:cNvSpPr>
              <p:nvPr/>
            </p:nvSpPr>
            <p:spPr bwMode="auto">
              <a:xfrm>
                <a:off x="5664199" y="3632687"/>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36" name="Line 35"/>
              <p:cNvSpPr>
                <a:spLocks noChangeShapeType="1"/>
              </p:cNvSpPr>
              <p:nvPr/>
            </p:nvSpPr>
            <p:spPr bwMode="auto">
              <a:xfrm>
                <a:off x="5664199" y="3632687"/>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37" name="Freeform 36"/>
              <p:cNvSpPr>
                <a:spLocks/>
              </p:cNvSpPr>
              <p:nvPr/>
            </p:nvSpPr>
            <p:spPr bwMode="auto">
              <a:xfrm>
                <a:off x="5664199" y="3518387"/>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38" name="Line 37"/>
              <p:cNvSpPr>
                <a:spLocks noChangeShapeType="1"/>
              </p:cNvSpPr>
              <p:nvPr/>
            </p:nvSpPr>
            <p:spPr bwMode="auto">
              <a:xfrm>
                <a:off x="5664199" y="3518387"/>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39" name="Freeform 38"/>
              <p:cNvSpPr>
                <a:spLocks/>
              </p:cNvSpPr>
              <p:nvPr/>
            </p:nvSpPr>
            <p:spPr bwMode="auto">
              <a:xfrm>
                <a:off x="5664199" y="3404087"/>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40" name="Line 39"/>
              <p:cNvSpPr>
                <a:spLocks noChangeShapeType="1"/>
              </p:cNvSpPr>
              <p:nvPr/>
            </p:nvSpPr>
            <p:spPr bwMode="auto">
              <a:xfrm>
                <a:off x="5664199" y="3404087"/>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41" name="Freeform 40"/>
              <p:cNvSpPr>
                <a:spLocks/>
              </p:cNvSpPr>
              <p:nvPr/>
            </p:nvSpPr>
            <p:spPr bwMode="auto">
              <a:xfrm>
                <a:off x="5664199" y="3288200"/>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42" name="Line 41"/>
              <p:cNvSpPr>
                <a:spLocks noChangeShapeType="1"/>
              </p:cNvSpPr>
              <p:nvPr/>
            </p:nvSpPr>
            <p:spPr bwMode="auto">
              <a:xfrm>
                <a:off x="5664199" y="3288200"/>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43" name="Freeform 42"/>
              <p:cNvSpPr>
                <a:spLocks/>
              </p:cNvSpPr>
              <p:nvPr/>
            </p:nvSpPr>
            <p:spPr bwMode="auto">
              <a:xfrm>
                <a:off x="5664199" y="3173900"/>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44" name="Line 43"/>
              <p:cNvSpPr>
                <a:spLocks noChangeShapeType="1"/>
              </p:cNvSpPr>
              <p:nvPr/>
            </p:nvSpPr>
            <p:spPr bwMode="auto">
              <a:xfrm>
                <a:off x="5664199" y="3173900"/>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45" name="Freeform 44"/>
              <p:cNvSpPr>
                <a:spLocks/>
              </p:cNvSpPr>
              <p:nvPr/>
            </p:nvSpPr>
            <p:spPr bwMode="auto">
              <a:xfrm>
                <a:off x="5664199" y="3059600"/>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46" name="Line 45"/>
              <p:cNvSpPr>
                <a:spLocks noChangeShapeType="1"/>
              </p:cNvSpPr>
              <p:nvPr/>
            </p:nvSpPr>
            <p:spPr bwMode="auto">
              <a:xfrm>
                <a:off x="5664199" y="3059600"/>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47" name="Freeform 46"/>
              <p:cNvSpPr>
                <a:spLocks/>
              </p:cNvSpPr>
              <p:nvPr/>
            </p:nvSpPr>
            <p:spPr bwMode="auto">
              <a:xfrm>
                <a:off x="5664199" y="2945300"/>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48" name="Line 47"/>
              <p:cNvSpPr>
                <a:spLocks noChangeShapeType="1"/>
              </p:cNvSpPr>
              <p:nvPr/>
            </p:nvSpPr>
            <p:spPr bwMode="auto">
              <a:xfrm>
                <a:off x="5664199" y="2945300"/>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49" name="Freeform 48"/>
              <p:cNvSpPr>
                <a:spLocks/>
              </p:cNvSpPr>
              <p:nvPr/>
            </p:nvSpPr>
            <p:spPr bwMode="auto">
              <a:xfrm>
                <a:off x="5664199" y="2829412"/>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0" name="Line 49"/>
              <p:cNvSpPr>
                <a:spLocks noChangeShapeType="1"/>
              </p:cNvSpPr>
              <p:nvPr/>
            </p:nvSpPr>
            <p:spPr bwMode="auto">
              <a:xfrm>
                <a:off x="5664199" y="2829412"/>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 name="Freeform 50"/>
              <p:cNvSpPr>
                <a:spLocks/>
              </p:cNvSpPr>
              <p:nvPr/>
            </p:nvSpPr>
            <p:spPr bwMode="auto">
              <a:xfrm>
                <a:off x="5664199" y="2715112"/>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2" name="Line 51"/>
              <p:cNvSpPr>
                <a:spLocks noChangeShapeType="1"/>
              </p:cNvSpPr>
              <p:nvPr/>
            </p:nvSpPr>
            <p:spPr bwMode="auto">
              <a:xfrm>
                <a:off x="5664199" y="2715112"/>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3" name="Freeform 52"/>
              <p:cNvSpPr>
                <a:spLocks/>
              </p:cNvSpPr>
              <p:nvPr/>
            </p:nvSpPr>
            <p:spPr bwMode="auto">
              <a:xfrm>
                <a:off x="5664199" y="2600812"/>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4" name="Line 53"/>
              <p:cNvSpPr>
                <a:spLocks noChangeShapeType="1"/>
              </p:cNvSpPr>
              <p:nvPr/>
            </p:nvSpPr>
            <p:spPr bwMode="auto">
              <a:xfrm>
                <a:off x="5664199" y="2600812"/>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5" name="Freeform 54"/>
              <p:cNvSpPr>
                <a:spLocks/>
              </p:cNvSpPr>
              <p:nvPr/>
            </p:nvSpPr>
            <p:spPr bwMode="auto">
              <a:xfrm>
                <a:off x="5664199" y="2484925"/>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6" name="Line 55"/>
              <p:cNvSpPr>
                <a:spLocks noChangeShapeType="1"/>
              </p:cNvSpPr>
              <p:nvPr/>
            </p:nvSpPr>
            <p:spPr bwMode="auto">
              <a:xfrm>
                <a:off x="5664199" y="2484925"/>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7" name="Freeform 56"/>
              <p:cNvSpPr>
                <a:spLocks/>
              </p:cNvSpPr>
              <p:nvPr/>
            </p:nvSpPr>
            <p:spPr bwMode="auto">
              <a:xfrm>
                <a:off x="5664199" y="2370625"/>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8" name="Line 57"/>
              <p:cNvSpPr>
                <a:spLocks noChangeShapeType="1"/>
              </p:cNvSpPr>
              <p:nvPr/>
            </p:nvSpPr>
            <p:spPr bwMode="auto">
              <a:xfrm>
                <a:off x="5664199" y="2370625"/>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9" name="Freeform 58"/>
              <p:cNvSpPr>
                <a:spLocks/>
              </p:cNvSpPr>
              <p:nvPr/>
            </p:nvSpPr>
            <p:spPr bwMode="auto">
              <a:xfrm>
                <a:off x="5664199" y="2256325"/>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60" name="Line 59"/>
              <p:cNvSpPr>
                <a:spLocks noChangeShapeType="1"/>
              </p:cNvSpPr>
              <p:nvPr/>
            </p:nvSpPr>
            <p:spPr bwMode="auto">
              <a:xfrm>
                <a:off x="5664199" y="2256325"/>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grpSp>
      </p:grpSp>
      <p:grpSp>
        <p:nvGrpSpPr>
          <p:cNvPr id="12" name="Group 11"/>
          <p:cNvGrpSpPr/>
          <p:nvPr/>
        </p:nvGrpSpPr>
        <p:grpSpPr>
          <a:xfrm>
            <a:off x="6105331" y="2142025"/>
            <a:ext cx="479298" cy="2340527"/>
            <a:chOff x="6089468" y="2142025"/>
            <a:chExt cx="479298" cy="2340527"/>
          </a:xfrm>
        </p:grpSpPr>
        <p:sp>
          <p:nvSpPr>
            <p:cNvPr id="29" name="Rectangle 28"/>
            <p:cNvSpPr>
              <a:spLocks noChangeArrowheads="1"/>
            </p:cNvSpPr>
            <p:nvPr/>
          </p:nvSpPr>
          <p:spPr bwMode="auto">
            <a:xfrm>
              <a:off x="6089468" y="3854688"/>
              <a:ext cx="479298" cy="627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lgn="ctr" eaLnBrk="1" hangingPunct="1">
                <a:lnSpc>
                  <a:spcPct val="85000"/>
                </a:lnSpc>
              </a:pPr>
              <a:r>
                <a:rPr lang="pt-BR" sz="1600" dirty="0">
                  <a:solidFill>
                    <a:srgbClr val="221F20"/>
                  </a:solidFill>
                  <a:latin typeface="+mn-lt"/>
                  <a:cs typeface="Arial" pitchFamily="34" charset="0"/>
                </a:rPr>
                <a:t>Short-</a:t>
              </a:r>
              <a:br>
                <a:rPr lang="pt-BR" sz="1600" dirty="0">
                  <a:solidFill>
                    <a:srgbClr val="221F20"/>
                  </a:solidFill>
                  <a:latin typeface="+mn-lt"/>
                  <a:cs typeface="Arial" pitchFamily="34" charset="0"/>
                </a:rPr>
              </a:br>
              <a:r>
                <a:rPr lang="pt-BR" sz="1600" dirty="0" err="1">
                  <a:solidFill>
                    <a:srgbClr val="221F20"/>
                  </a:solidFill>
                  <a:latin typeface="+mn-lt"/>
                  <a:cs typeface="Arial" pitchFamily="34" charset="0"/>
                </a:rPr>
                <a:t>term</a:t>
              </a:r>
              <a:br>
                <a:rPr lang="pt-BR" sz="1600" dirty="0">
                  <a:solidFill>
                    <a:srgbClr val="221F20"/>
                  </a:solidFill>
                  <a:latin typeface="+mn-lt"/>
                  <a:cs typeface="Arial" pitchFamily="34" charset="0"/>
                </a:rPr>
              </a:br>
              <a:r>
                <a:rPr lang="pt-BR" sz="1600" dirty="0" err="1">
                  <a:solidFill>
                    <a:srgbClr val="221F20"/>
                  </a:solidFill>
                  <a:latin typeface="+mn-lt"/>
                  <a:cs typeface="Arial" pitchFamily="34" charset="0"/>
                </a:rPr>
                <a:t>queue</a:t>
              </a:r>
              <a:endParaRPr kumimoji="0" lang="pt-BR" sz="2000" i="0" u="none" strike="noStrike" cap="none" normalizeH="0" baseline="0" dirty="0">
                <a:ln>
                  <a:noFill/>
                </a:ln>
                <a:solidFill>
                  <a:schemeClr val="tx1"/>
                </a:solidFill>
                <a:effectLst/>
                <a:latin typeface="+mn-lt"/>
                <a:cs typeface="Arial" pitchFamily="34" charset="0"/>
              </a:endParaRPr>
            </a:p>
          </p:txBody>
        </p:sp>
        <p:grpSp>
          <p:nvGrpSpPr>
            <p:cNvPr id="5" name="Group 4"/>
            <p:cNvGrpSpPr/>
            <p:nvPr/>
          </p:nvGrpSpPr>
          <p:grpSpPr>
            <a:xfrm>
              <a:off x="6099723" y="2142025"/>
              <a:ext cx="458788" cy="1604963"/>
              <a:chOff x="6351587" y="2142025"/>
              <a:chExt cx="458788" cy="1604963"/>
            </a:xfrm>
          </p:grpSpPr>
          <p:sp>
            <p:nvSpPr>
              <p:cNvPr id="61" name="Rectangle 60"/>
              <p:cNvSpPr>
                <a:spLocks noChangeArrowheads="1"/>
              </p:cNvSpPr>
              <p:nvPr/>
            </p:nvSpPr>
            <p:spPr bwMode="auto">
              <a:xfrm>
                <a:off x="6351587" y="2142025"/>
                <a:ext cx="458788" cy="1604963"/>
              </a:xfrm>
              <a:prstGeom prst="rect">
                <a:avLst/>
              </a:prstGeom>
              <a:solidFill>
                <a:schemeClr val="bg1">
                  <a:lumMod val="85000"/>
                </a:schemeClr>
              </a:solidFill>
              <a:ln w="8"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62" name="Freeform 61"/>
              <p:cNvSpPr>
                <a:spLocks/>
              </p:cNvSpPr>
              <p:nvPr/>
            </p:nvSpPr>
            <p:spPr bwMode="auto">
              <a:xfrm>
                <a:off x="6351587" y="3632687"/>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63" name="Line 62"/>
              <p:cNvSpPr>
                <a:spLocks noChangeShapeType="1"/>
              </p:cNvSpPr>
              <p:nvPr/>
            </p:nvSpPr>
            <p:spPr bwMode="auto">
              <a:xfrm>
                <a:off x="6351587" y="3632687"/>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64" name="Freeform 63"/>
              <p:cNvSpPr>
                <a:spLocks/>
              </p:cNvSpPr>
              <p:nvPr/>
            </p:nvSpPr>
            <p:spPr bwMode="auto">
              <a:xfrm>
                <a:off x="6351587" y="3518387"/>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65" name="Line 64"/>
              <p:cNvSpPr>
                <a:spLocks noChangeShapeType="1"/>
              </p:cNvSpPr>
              <p:nvPr/>
            </p:nvSpPr>
            <p:spPr bwMode="auto">
              <a:xfrm>
                <a:off x="6351587" y="3518387"/>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66" name="Freeform 65"/>
              <p:cNvSpPr>
                <a:spLocks/>
              </p:cNvSpPr>
              <p:nvPr/>
            </p:nvSpPr>
            <p:spPr bwMode="auto">
              <a:xfrm>
                <a:off x="6351587" y="3404087"/>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67" name="Line 66"/>
              <p:cNvSpPr>
                <a:spLocks noChangeShapeType="1"/>
              </p:cNvSpPr>
              <p:nvPr/>
            </p:nvSpPr>
            <p:spPr bwMode="auto">
              <a:xfrm>
                <a:off x="6351587" y="3404087"/>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68" name="Freeform 67"/>
              <p:cNvSpPr>
                <a:spLocks/>
              </p:cNvSpPr>
              <p:nvPr/>
            </p:nvSpPr>
            <p:spPr bwMode="auto">
              <a:xfrm>
                <a:off x="6351587" y="3288200"/>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69" name="Line 68"/>
              <p:cNvSpPr>
                <a:spLocks noChangeShapeType="1"/>
              </p:cNvSpPr>
              <p:nvPr/>
            </p:nvSpPr>
            <p:spPr bwMode="auto">
              <a:xfrm>
                <a:off x="6351587" y="3288200"/>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0" name="Freeform 69"/>
              <p:cNvSpPr>
                <a:spLocks/>
              </p:cNvSpPr>
              <p:nvPr/>
            </p:nvSpPr>
            <p:spPr bwMode="auto">
              <a:xfrm>
                <a:off x="6351587" y="3173900"/>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1" name="Line 70"/>
              <p:cNvSpPr>
                <a:spLocks noChangeShapeType="1"/>
              </p:cNvSpPr>
              <p:nvPr/>
            </p:nvSpPr>
            <p:spPr bwMode="auto">
              <a:xfrm>
                <a:off x="6351587" y="3173900"/>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2" name="Freeform 71"/>
              <p:cNvSpPr>
                <a:spLocks/>
              </p:cNvSpPr>
              <p:nvPr/>
            </p:nvSpPr>
            <p:spPr bwMode="auto">
              <a:xfrm>
                <a:off x="6351587" y="3059600"/>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3" name="Line 72"/>
              <p:cNvSpPr>
                <a:spLocks noChangeShapeType="1"/>
              </p:cNvSpPr>
              <p:nvPr/>
            </p:nvSpPr>
            <p:spPr bwMode="auto">
              <a:xfrm>
                <a:off x="6351587" y="3059600"/>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4" name="Freeform 73"/>
              <p:cNvSpPr>
                <a:spLocks/>
              </p:cNvSpPr>
              <p:nvPr/>
            </p:nvSpPr>
            <p:spPr bwMode="auto">
              <a:xfrm>
                <a:off x="6351587" y="2945300"/>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5" name="Line 74"/>
              <p:cNvSpPr>
                <a:spLocks noChangeShapeType="1"/>
              </p:cNvSpPr>
              <p:nvPr/>
            </p:nvSpPr>
            <p:spPr bwMode="auto">
              <a:xfrm>
                <a:off x="6351587" y="2945300"/>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6" name="Freeform 75"/>
              <p:cNvSpPr>
                <a:spLocks/>
              </p:cNvSpPr>
              <p:nvPr/>
            </p:nvSpPr>
            <p:spPr bwMode="auto">
              <a:xfrm>
                <a:off x="6351587" y="2829412"/>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7" name="Line 76"/>
              <p:cNvSpPr>
                <a:spLocks noChangeShapeType="1"/>
              </p:cNvSpPr>
              <p:nvPr/>
            </p:nvSpPr>
            <p:spPr bwMode="auto">
              <a:xfrm>
                <a:off x="6351587" y="2829412"/>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8" name="Freeform 77"/>
              <p:cNvSpPr>
                <a:spLocks/>
              </p:cNvSpPr>
              <p:nvPr/>
            </p:nvSpPr>
            <p:spPr bwMode="auto">
              <a:xfrm>
                <a:off x="6351587" y="2715112"/>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9" name="Line 78"/>
              <p:cNvSpPr>
                <a:spLocks noChangeShapeType="1"/>
              </p:cNvSpPr>
              <p:nvPr/>
            </p:nvSpPr>
            <p:spPr bwMode="auto">
              <a:xfrm>
                <a:off x="6351587" y="2715112"/>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80" name="Freeform 79"/>
              <p:cNvSpPr>
                <a:spLocks/>
              </p:cNvSpPr>
              <p:nvPr/>
            </p:nvSpPr>
            <p:spPr bwMode="auto">
              <a:xfrm>
                <a:off x="6351587" y="2600812"/>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81" name="Line 80"/>
              <p:cNvSpPr>
                <a:spLocks noChangeShapeType="1"/>
              </p:cNvSpPr>
              <p:nvPr/>
            </p:nvSpPr>
            <p:spPr bwMode="auto">
              <a:xfrm>
                <a:off x="6351587" y="2600812"/>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82" name="Freeform 81"/>
              <p:cNvSpPr>
                <a:spLocks/>
              </p:cNvSpPr>
              <p:nvPr/>
            </p:nvSpPr>
            <p:spPr bwMode="auto">
              <a:xfrm>
                <a:off x="6351587" y="2484925"/>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83" name="Line 82"/>
              <p:cNvSpPr>
                <a:spLocks noChangeShapeType="1"/>
              </p:cNvSpPr>
              <p:nvPr/>
            </p:nvSpPr>
            <p:spPr bwMode="auto">
              <a:xfrm>
                <a:off x="6351587" y="2484925"/>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84" name="Freeform 83"/>
              <p:cNvSpPr>
                <a:spLocks/>
              </p:cNvSpPr>
              <p:nvPr/>
            </p:nvSpPr>
            <p:spPr bwMode="auto">
              <a:xfrm>
                <a:off x="6351587" y="2370625"/>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85" name="Line 84"/>
              <p:cNvSpPr>
                <a:spLocks noChangeShapeType="1"/>
              </p:cNvSpPr>
              <p:nvPr/>
            </p:nvSpPr>
            <p:spPr bwMode="auto">
              <a:xfrm>
                <a:off x="6351587" y="2370625"/>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86" name="Freeform 85"/>
              <p:cNvSpPr>
                <a:spLocks/>
              </p:cNvSpPr>
              <p:nvPr/>
            </p:nvSpPr>
            <p:spPr bwMode="auto">
              <a:xfrm>
                <a:off x="6351587" y="2256325"/>
                <a:ext cx="458788"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87" name="Line 86"/>
              <p:cNvSpPr>
                <a:spLocks noChangeShapeType="1"/>
              </p:cNvSpPr>
              <p:nvPr/>
            </p:nvSpPr>
            <p:spPr bwMode="auto">
              <a:xfrm>
                <a:off x="6351587" y="2256325"/>
                <a:ext cx="458788"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grpSp>
      </p:grpSp>
      <p:grpSp>
        <p:nvGrpSpPr>
          <p:cNvPr id="10" name="Group 9"/>
          <p:cNvGrpSpPr/>
          <p:nvPr/>
        </p:nvGrpSpPr>
        <p:grpSpPr>
          <a:xfrm>
            <a:off x="6948164" y="2142025"/>
            <a:ext cx="549831" cy="2131239"/>
            <a:chOff x="6948164" y="2142025"/>
            <a:chExt cx="549831" cy="2131239"/>
          </a:xfrm>
        </p:grpSpPr>
        <p:sp>
          <p:nvSpPr>
            <p:cNvPr id="32" name="Rectangle 31"/>
            <p:cNvSpPr>
              <a:spLocks noChangeArrowheads="1"/>
            </p:cNvSpPr>
            <p:nvPr/>
          </p:nvSpPr>
          <p:spPr bwMode="auto">
            <a:xfrm>
              <a:off x="6948164" y="3854688"/>
              <a:ext cx="549831" cy="418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eaLnBrk="1" hangingPunct="1">
                <a:lnSpc>
                  <a:spcPct val="85000"/>
                </a:lnSpc>
              </a:pPr>
              <a:r>
                <a:rPr lang="pt-BR" sz="1600" dirty="0">
                  <a:solidFill>
                    <a:srgbClr val="221F20"/>
                  </a:solidFill>
                  <a:latin typeface="+mn-lt"/>
                  <a:cs typeface="Arial" pitchFamily="34" charset="0"/>
                </a:rPr>
                <a:t>I/O</a:t>
              </a:r>
              <a:br>
                <a:rPr lang="pt-BR" sz="1600" dirty="0">
                  <a:solidFill>
                    <a:srgbClr val="221F20"/>
                  </a:solidFill>
                  <a:latin typeface="+mn-lt"/>
                  <a:cs typeface="Arial" pitchFamily="34" charset="0"/>
                </a:rPr>
              </a:br>
              <a:r>
                <a:rPr lang="pt-BR" sz="1600" dirty="0" err="1">
                  <a:solidFill>
                    <a:srgbClr val="221F20"/>
                  </a:solidFill>
                  <a:latin typeface="+mn-lt"/>
                  <a:cs typeface="Arial" pitchFamily="34" charset="0"/>
                </a:rPr>
                <a:t>queues</a:t>
              </a:r>
              <a:endParaRPr lang="pt-BR" sz="1600" dirty="0">
                <a:solidFill>
                  <a:srgbClr val="221F20"/>
                </a:solidFill>
                <a:latin typeface="+mn-lt"/>
                <a:cs typeface="Arial" pitchFamily="34" charset="0"/>
              </a:endParaRPr>
            </a:p>
          </p:txBody>
        </p:sp>
        <p:grpSp>
          <p:nvGrpSpPr>
            <p:cNvPr id="9" name="Group 8"/>
            <p:cNvGrpSpPr/>
            <p:nvPr/>
          </p:nvGrpSpPr>
          <p:grpSpPr>
            <a:xfrm>
              <a:off x="6977463" y="2142025"/>
              <a:ext cx="457200" cy="1604962"/>
              <a:chOff x="7038974" y="2142025"/>
              <a:chExt cx="457200" cy="1604962"/>
            </a:xfrm>
          </p:grpSpPr>
          <p:sp>
            <p:nvSpPr>
              <p:cNvPr id="88" name="Rectangle 87"/>
              <p:cNvSpPr>
                <a:spLocks noChangeArrowheads="1"/>
              </p:cNvSpPr>
              <p:nvPr/>
            </p:nvSpPr>
            <p:spPr bwMode="auto">
              <a:xfrm>
                <a:off x="7038974" y="3404087"/>
                <a:ext cx="457200" cy="342900"/>
              </a:xfrm>
              <a:prstGeom prst="rect">
                <a:avLst/>
              </a:prstGeom>
              <a:solidFill>
                <a:schemeClr val="accent2"/>
              </a:solidFill>
              <a:ln w="8"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89" name="Freeform 88"/>
              <p:cNvSpPr>
                <a:spLocks/>
              </p:cNvSpPr>
              <p:nvPr/>
            </p:nvSpPr>
            <p:spPr bwMode="auto">
              <a:xfrm>
                <a:off x="7038974" y="3632687"/>
                <a:ext cx="457200"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0" name="Line 89"/>
              <p:cNvSpPr>
                <a:spLocks noChangeShapeType="1"/>
              </p:cNvSpPr>
              <p:nvPr/>
            </p:nvSpPr>
            <p:spPr bwMode="auto">
              <a:xfrm>
                <a:off x="7038974" y="3632687"/>
                <a:ext cx="457200"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1" name="Freeform 90"/>
              <p:cNvSpPr>
                <a:spLocks/>
              </p:cNvSpPr>
              <p:nvPr/>
            </p:nvSpPr>
            <p:spPr bwMode="auto">
              <a:xfrm>
                <a:off x="7038974" y="3518387"/>
                <a:ext cx="457200"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2" name="Line 91"/>
              <p:cNvSpPr>
                <a:spLocks noChangeShapeType="1"/>
              </p:cNvSpPr>
              <p:nvPr/>
            </p:nvSpPr>
            <p:spPr bwMode="auto">
              <a:xfrm>
                <a:off x="7038974" y="3518387"/>
                <a:ext cx="457200"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3" name="Rectangle 92"/>
              <p:cNvSpPr>
                <a:spLocks noChangeArrowheads="1"/>
              </p:cNvSpPr>
              <p:nvPr/>
            </p:nvSpPr>
            <p:spPr bwMode="auto">
              <a:xfrm>
                <a:off x="7038974" y="2945300"/>
                <a:ext cx="457200" cy="342900"/>
              </a:xfrm>
              <a:prstGeom prst="rect">
                <a:avLst/>
              </a:prstGeom>
              <a:solidFill>
                <a:schemeClr val="accent2"/>
              </a:solidFill>
              <a:ln w="8"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4" name="Freeform 93"/>
              <p:cNvSpPr>
                <a:spLocks/>
              </p:cNvSpPr>
              <p:nvPr/>
            </p:nvSpPr>
            <p:spPr bwMode="auto">
              <a:xfrm>
                <a:off x="7038974" y="3173900"/>
                <a:ext cx="457200"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5" name="Line 94"/>
              <p:cNvSpPr>
                <a:spLocks noChangeShapeType="1"/>
              </p:cNvSpPr>
              <p:nvPr/>
            </p:nvSpPr>
            <p:spPr bwMode="auto">
              <a:xfrm>
                <a:off x="7038974" y="3173900"/>
                <a:ext cx="457200"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6" name="Freeform 95"/>
              <p:cNvSpPr>
                <a:spLocks/>
              </p:cNvSpPr>
              <p:nvPr/>
            </p:nvSpPr>
            <p:spPr bwMode="auto">
              <a:xfrm>
                <a:off x="7038974" y="3059600"/>
                <a:ext cx="457200"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7" name="Line 96"/>
              <p:cNvSpPr>
                <a:spLocks noChangeShapeType="1"/>
              </p:cNvSpPr>
              <p:nvPr/>
            </p:nvSpPr>
            <p:spPr bwMode="auto">
              <a:xfrm>
                <a:off x="7038974" y="3059600"/>
                <a:ext cx="457200"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8" name="Rectangle 97"/>
              <p:cNvSpPr>
                <a:spLocks noChangeArrowheads="1"/>
              </p:cNvSpPr>
              <p:nvPr/>
            </p:nvSpPr>
            <p:spPr bwMode="auto">
              <a:xfrm>
                <a:off x="7038974" y="2484925"/>
                <a:ext cx="457200" cy="344488"/>
              </a:xfrm>
              <a:prstGeom prst="rect">
                <a:avLst/>
              </a:prstGeom>
              <a:solidFill>
                <a:schemeClr val="accent2"/>
              </a:solidFill>
              <a:ln w="8"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9" name="Freeform 98"/>
              <p:cNvSpPr>
                <a:spLocks/>
              </p:cNvSpPr>
              <p:nvPr/>
            </p:nvSpPr>
            <p:spPr bwMode="auto">
              <a:xfrm>
                <a:off x="7038974" y="2715112"/>
                <a:ext cx="457200"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00" name="Line 99"/>
              <p:cNvSpPr>
                <a:spLocks noChangeShapeType="1"/>
              </p:cNvSpPr>
              <p:nvPr/>
            </p:nvSpPr>
            <p:spPr bwMode="auto">
              <a:xfrm>
                <a:off x="7038974" y="2715112"/>
                <a:ext cx="457200"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01" name="Freeform 100"/>
              <p:cNvSpPr>
                <a:spLocks/>
              </p:cNvSpPr>
              <p:nvPr/>
            </p:nvSpPr>
            <p:spPr bwMode="auto">
              <a:xfrm>
                <a:off x="7038974" y="2600812"/>
                <a:ext cx="457200"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02" name="Line 101"/>
              <p:cNvSpPr>
                <a:spLocks noChangeShapeType="1"/>
              </p:cNvSpPr>
              <p:nvPr/>
            </p:nvSpPr>
            <p:spPr bwMode="auto">
              <a:xfrm>
                <a:off x="7038974" y="2600812"/>
                <a:ext cx="457200"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03" name="Rectangle 102"/>
              <p:cNvSpPr>
                <a:spLocks noChangeArrowheads="1"/>
              </p:cNvSpPr>
              <p:nvPr/>
            </p:nvSpPr>
            <p:spPr bwMode="auto">
              <a:xfrm>
                <a:off x="7038974" y="2142025"/>
                <a:ext cx="457200" cy="228600"/>
              </a:xfrm>
              <a:prstGeom prst="rect">
                <a:avLst/>
              </a:prstGeom>
              <a:solidFill>
                <a:schemeClr val="accent2"/>
              </a:solidFill>
              <a:ln w="8"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04" name="Freeform 103"/>
              <p:cNvSpPr>
                <a:spLocks/>
              </p:cNvSpPr>
              <p:nvPr/>
            </p:nvSpPr>
            <p:spPr bwMode="auto">
              <a:xfrm>
                <a:off x="7038974" y="2256325"/>
                <a:ext cx="457200"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05" name="Line 104"/>
              <p:cNvSpPr>
                <a:spLocks noChangeShapeType="1"/>
              </p:cNvSpPr>
              <p:nvPr/>
            </p:nvSpPr>
            <p:spPr bwMode="auto">
              <a:xfrm>
                <a:off x="7038974" y="2256325"/>
                <a:ext cx="457200" cy="0"/>
              </a:xfrm>
              <a:prstGeom prst="line">
                <a:avLst/>
              </a:prstGeom>
              <a:noFill/>
              <a:ln w="8"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06" name="Freeform 105"/>
              <p:cNvSpPr>
                <a:spLocks/>
              </p:cNvSpPr>
              <p:nvPr/>
            </p:nvSpPr>
            <p:spPr bwMode="auto">
              <a:xfrm>
                <a:off x="7038974" y="2142025"/>
                <a:ext cx="457200" cy="0"/>
              </a:xfrm>
              <a:custGeom>
                <a:avLst/>
                <a:gdLst>
                  <a:gd name="T0" fmla="*/ 0 w 1270"/>
                  <a:gd name="T1" fmla="*/ 1270 w 1270"/>
                  <a:gd name="T2" fmla="*/ 0 w 1270"/>
                </a:gdLst>
                <a:ahLst/>
                <a:cxnLst>
                  <a:cxn ang="0">
                    <a:pos x="T0" y="0"/>
                  </a:cxn>
                  <a:cxn ang="0">
                    <a:pos x="T1" y="0"/>
                  </a:cxn>
                  <a:cxn ang="0">
                    <a:pos x="T2" y="0"/>
                  </a:cxn>
                </a:cxnLst>
                <a:rect l="0" t="0" r="r" b="b"/>
                <a:pathLst>
                  <a:path w="1270">
                    <a:moveTo>
                      <a:pt x="0" y="0"/>
                    </a:moveTo>
                    <a:lnTo>
                      <a:pt x="127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grpSp>
      </p:grpSp>
      <p:sp>
        <p:nvSpPr>
          <p:cNvPr id="108" name="Rectangle 107"/>
          <p:cNvSpPr>
            <a:spLocks noChangeArrowheads="1"/>
          </p:cNvSpPr>
          <p:nvPr/>
        </p:nvSpPr>
        <p:spPr bwMode="auto">
          <a:xfrm>
            <a:off x="3168722" y="1836683"/>
            <a:ext cx="2002151" cy="31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pt-BR" sz="2400" i="0" u="none" strike="noStrike" cap="none" normalizeH="0" baseline="0" dirty="0" err="1">
                <a:ln>
                  <a:noFill/>
                </a:ln>
                <a:solidFill>
                  <a:srgbClr val="221F20"/>
                </a:solidFill>
                <a:effectLst/>
                <a:latin typeface="+mn-lt"/>
                <a:cs typeface="Arial" pitchFamily="34" charset="0"/>
              </a:rPr>
              <a:t>Operating</a:t>
            </a:r>
            <a:r>
              <a:rPr kumimoji="0" lang="pt-BR" sz="2400" i="0" u="none" strike="noStrike" cap="none" normalizeH="0" baseline="0" dirty="0">
                <a:ln>
                  <a:noFill/>
                </a:ln>
                <a:solidFill>
                  <a:srgbClr val="221F20"/>
                </a:solidFill>
                <a:effectLst/>
                <a:latin typeface="+mn-lt"/>
                <a:cs typeface="Arial" pitchFamily="34" charset="0"/>
              </a:rPr>
              <a:t> System</a:t>
            </a:r>
            <a:endParaRPr kumimoji="0" lang="pt-BR" sz="2400" i="0" u="none" strike="noStrike" cap="none" normalizeH="0" baseline="0" dirty="0">
              <a:ln>
                <a:noFill/>
              </a:ln>
              <a:solidFill>
                <a:schemeClr val="tx1"/>
              </a:solidFill>
              <a:effectLst/>
              <a:latin typeface="+mn-lt"/>
              <a:cs typeface="Arial" pitchFamily="34" charset="0"/>
            </a:endParaRPr>
          </a:p>
        </p:txBody>
      </p:sp>
      <p:sp>
        <p:nvSpPr>
          <p:cNvPr id="109" name="Freeform 108"/>
          <p:cNvSpPr>
            <a:spLocks/>
          </p:cNvSpPr>
          <p:nvPr/>
        </p:nvSpPr>
        <p:spPr bwMode="auto">
          <a:xfrm>
            <a:off x="2360612" y="2654684"/>
            <a:ext cx="720725" cy="0"/>
          </a:xfrm>
          <a:custGeom>
            <a:avLst/>
            <a:gdLst>
              <a:gd name="T0" fmla="*/ 0 w 1996"/>
              <a:gd name="T1" fmla="*/ 1996 w 1996"/>
              <a:gd name="T2" fmla="*/ 0 w 1996"/>
            </a:gdLst>
            <a:ahLst/>
            <a:cxnLst>
              <a:cxn ang="0">
                <a:pos x="T0" y="0"/>
              </a:cxn>
              <a:cxn ang="0">
                <a:pos x="T1" y="0"/>
              </a:cxn>
              <a:cxn ang="0">
                <a:pos x="T2" y="0"/>
              </a:cxn>
            </a:cxnLst>
            <a:rect l="0" t="0" r="r" b="b"/>
            <a:pathLst>
              <a:path w="1996">
                <a:moveTo>
                  <a:pt x="0" y="0"/>
                </a:moveTo>
                <a:lnTo>
                  <a:pt x="1996" y="0"/>
                </a:lnTo>
                <a:lnTo>
                  <a:pt x="0" y="0"/>
                </a:lnTo>
                <a:close/>
              </a:path>
            </a:pathLst>
          </a:custGeom>
          <a:solidFill>
            <a:srgbClr val="22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10" name="Line 109"/>
          <p:cNvSpPr>
            <a:spLocks noChangeShapeType="1"/>
          </p:cNvSpPr>
          <p:nvPr/>
        </p:nvSpPr>
        <p:spPr bwMode="auto">
          <a:xfrm>
            <a:off x="2540674" y="2886180"/>
            <a:ext cx="591347" cy="0"/>
          </a:xfrm>
          <a:prstGeom prst="line">
            <a:avLst/>
          </a:prstGeom>
          <a:noFill/>
          <a:ln w="8" cap="flat">
            <a:solidFill>
              <a:srgbClr val="221F20"/>
            </a:solidFill>
            <a:prstDash val="solid"/>
            <a:miter lim="800000"/>
            <a:headEnd/>
            <a:tailEnd type="arrow" w="sm"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12" name="Freeform 111"/>
          <p:cNvSpPr>
            <a:spLocks/>
          </p:cNvSpPr>
          <p:nvPr/>
        </p:nvSpPr>
        <p:spPr bwMode="auto">
          <a:xfrm>
            <a:off x="2360612" y="4083537"/>
            <a:ext cx="720725" cy="0"/>
          </a:xfrm>
          <a:custGeom>
            <a:avLst/>
            <a:gdLst>
              <a:gd name="T0" fmla="*/ 0 w 1996"/>
              <a:gd name="T1" fmla="*/ 1996 w 1996"/>
              <a:gd name="T2" fmla="*/ 0 w 1996"/>
            </a:gdLst>
            <a:ahLst/>
            <a:cxnLst>
              <a:cxn ang="0">
                <a:pos x="T0" y="0"/>
              </a:cxn>
              <a:cxn ang="0">
                <a:pos x="T1" y="0"/>
              </a:cxn>
              <a:cxn ang="0">
                <a:pos x="T2" y="0"/>
              </a:cxn>
            </a:cxnLst>
            <a:rect l="0" t="0" r="r" b="b"/>
            <a:pathLst>
              <a:path w="1996">
                <a:moveTo>
                  <a:pt x="0" y="0"/>
                </a:moveTo>
                <a:lnTo>
                  <a:pt x="1996" y="0"/>
                </a:lnTo>
                <a:lnTo>
                  <a:pt x="0" y="0"/>
                </a:lnTo>
                <a:close/>
              </a:path>
            </a:pathLst>
          </a:custGeom>
          <a:solidFill>
            <a:srgbClr val="22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13" name="Line 112"/>
          <p:cNvSpPr>
            <a:spLocks noChangeShapeType="1"/>
          </p:cNvSpPr>
          <p:nvPr/>
        </p:nvSpPr>
        <p:spPr bwMode="auto">
          <a:xfrm>
            <a:off x="2545408" y="3835403"/>
            <a:ext cx="586613" cy="87243"/>
          </a:xfrm>
          <a:prstGeom prst="line">
            <a:avLst/>
          </a:prstGeom>
          <a:noFill/>
          <a:ln w="8" cap="flat">
            <a:solidFill>
              <a:srgbClr val="221F20"/>
            </a:solidFill>
            <a:prstDash val="solid"/>
            <a:miter lim="800000"/>
            <a:headEnd/>
            <a:tailEnd type="arrow" w="sm"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15" name="Freeform 114"/>
          <p:cNvSpPr>
            <a:spLocks/>
          </p:cNvSpPr>
          <p:nvPr/>
        </p:nvSpPr>
        <p:spPr bwMode="auto">
          <a:xfrm>
            <a:off x="2360612" y="4550262"/>
            <a:ext cx="720725" cy="0"/>
          </a:xfrm>
          <a:custGeom>
            <a:avLst/>
            <a:gdLst>
              <a:gd name="T0" fmla="*/ 0 w 1996"/>
              <a:gd name="T1" fmla="*/ 1996 w 1996"/>
              <a:gd name="T2" fmla="*/ 0 w 1996"/>
            </a:gdLst>
            <a:ahLst/>
            <a:cxnLst>
              <a:cxn ang="0">
                <a:pos x="T0" y="0"/>
              </a:cxn>
              <a:cxn ang="0">
                <a:pos x="T1" y="0"/>
              </a:cxn>
              <a:cxn ang="0">
                <a:pos x="T2" y="0"/>
              </a:cxn>
            </a:cxnLst>
            <a:rect l="0" t="0" r="r" b="b"/>
            <a:pathLst>
              <a:path w="1996">
                <a:moveTo>
                  <a:pt x="0" y="0"/>
                </a:moveTo>
                <a:lnTo>
                  <a:pt x="1996" y="0"/>
                </a:lnTo>
                <a:lnTo>
                  <a:pt x="0" y="0"/>
                </a:lnTo>
                <a:close/>
              </a:path>
            </a:pathLst>
          </a:custGeom>
          <a:solidFill>
            <a:srgbClr val="22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16" name="Line 115"/>
          <p:cNvSpPr>
            <a:spLocks noChangeShapeType="1"/>
          </p:cNvSpPr>
          <p:nvPr/>
        </p:nvSpPr>
        <p:spPr bwMode="auto">
          <a:xfrm flipV="1">
            <a:off x="2540674" y="4273264"/>
            <a:ext cx="591347" cy="184305"/>
          </a:xfrm>
          <a:prstGeom prst="line">
            <a:avLst/>
          </a:prstGeom>
          <a:noFill/>
          <a:ln w="8" cap="flat">
            <a:solidFill>
              <a:srgbClr val="221F20"/>
            </a:solidFill>
            <a:prstDash val="solid"/>
            <a:miter lim="800000"/>
            <a:headEnd/>
            <a:tailEnd type="arrow" w="sm"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18" name="Freeform 117"/>
          <p:cNvSpPr>
            <a:spLocks/>
          </p:cNvSpPr>
          <p:nvPr/>
        </p:nvSpPr>
        <p:spPr bwMode="auto">
          <a:xfrm>
            <a:off x="6670674" y="5356712"/>
            <a:ext cx="0" cy="722313"/>
          </a:xfrm>
          <a:custGeom>
            <a:avLst/>
            <a:gdLst>
              <a:gd name="T0" fmla="*/ 1996 h 1996"/>
              <a:gd name="T1" fmla="*/ 0 h 1996"/>
              <a:gd name="T2" fmla="*/ 1996 h 1996"/>
            </a:gdLst>
            <a:ahLst/>
            <a:cxnLst>
              <a:cxn ang="0">
                <a:pos x="0" y="T0"/>
              </a:cxn>
              <a:cxn ang="0">
                <a:pos x="0" y="T1"/>
              </a:cxn>
              <a:cxn ang="0">
                <a:pos x="0" y="T2"/>
              </a:cxn>
            </a:cxnLst>
            <a:rect l="0" t="0" r="r" b="b"/>
            <a:pathLst>
              <a:path h="1996">
                <a:moveTo>
                  <a:pt x="0" y="1996"/>
                </a:moveTo>
                <a:lnTo>
                  <a:pt x="0" y="0"/>
                </a:lnTo>
                <a:lnTo>
                  <a:pt x="0" y="1996"/>
                </a:lnTo>
                <a:close/>
              </a:path>
            </a:pathLst>
          </a:custGeom>
          <a:solidFill>
            <a:srgbClr val="22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19" name="Line 118"/>
          <p:cNvSpPr>
            <a:spLocks noChangeShapeType="1"/>
          </p:cNvSpPr>
          <p:nvPr/>
        </p:nvSpPr>
        <p:spPr bwMode="auto">
          <a:xfrm>
            <a:off x="6959024" y="5292712"/>
            <a:ext cx="0" cy="468000"/>
          </a:xfrm>
          <a:prstGeom prst="line">
            <a:avLst/>
          </a:prstGeom>
          <a:noFill/>
          <a:ln w="8" cap="flat">
            <a:solidFill>
              <a:srgbClr val="221F20"/>
            </a:solidFill>
            <a:prstDash val="solid"/>
            <a:miter lim="800000"/>
            <a:headEnd/>
            <a:tailEnd type="arrow" w="sm"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07" name="Rectangle 106"/>
          <p:cNvSpPr>
            <a:spLocks noChangeArrowheads="1"/>
          </p:cNvSpPr>
          <p:nvPr/>
        </p:nvSpPr>
        <p:spPr bwMode="auto">
          <a:xfrm>
            <a:off x="5274588" y="4603737"/>
            <a:ext cx="1058621" cy="688975"/>
          </a:xfrm>
          <a:prstGeom prst="rect">
            <a:avLst/>
          </a:prstGeom>
          <a:solidFill>
            <a:schemeClr val="accent6">
              <a:lumMod val="75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lnSpc>
                <a:spcPct val="85000"/>
              </a:lnSpc>
            </a:pPr>
            <a:r>
              <a:rPr lang="en-US" sz="1600" dirty="0">
                <a:solidFill>
                  <a:schemeClr val="bg1"/>
                </a:solidFill>
                <a:latin typeface="+mn-lt"/>
              </a:rPr>
              <a:t>Long-term</a:t>
            </a:r>
            <a:br>
              <a:rPr lang="en-US" sz="1600" dirty="0">
                <a:solidFill>
                  <a:schemeClr val="bg1"/>
                </a:solidFill>
                <a:latin typeface="+mn-lt"/>
              </a:rPr>
            </a:br>
            <a:r>
              <a:rPr lang="en-US" sz="1600" dirty="0">
                <a:solidFill>
                  <a:schemeClr val="bg1"/>
                </a:solidFill>
                <a:latin typeface="+mn-lt"/>
              </a:rPr>
              <a:t>Scheduler</a:t>
            </a:r>
            <a:br>
              <a:rPr lang="en-US" sz="1600" dirty="0">
                <a:solidFill>
                  <a:schemeClr val="bg1"/>
                </a:solidFill>
                <a:latin typeface="+mn-lt"/>
              </a:rPr>
            </a:br>
            <a:r>
              <a:rPr lang="en-US" sz="1600" dirty="0">
                <a:solidFill>
                  <a:schemeClr val="bg1"/>
                </a:solidFill>
                <a:latin typeface="+mn-lt"/>
              </a:rPr>
              <a:t>(code)</a:t>
            </a:r>
          </a:p>
        </p:txBody>
      </p:sp>
    </p:spTree>
    <p:extLst>
      <p:ext uri="{BB962C8B-B14F-4D97-AF65-F5344CB8AC3E}">
        <p14:creationId xmlns:p14="http://schemas.microsoft.com/office/powerpoint/2010/main" val="7588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a:t>Traditional </a:t>
            </a:r>
            <a:r>
              <a:rPr lang="en-US" spc="0" dirty="0"/>
              <a:t>UNIX layered system structure</a:t>
            </a:r>
          </a:p>
        </p:txBody>
      </p:sp>
      <p:graphicFrame>
        <p:nvGraphicFramePr>
          <p:cNvPr id="7" name="Espaço Reservado para Conteúdo 6"/>
          <p:cNvGraphicFramePr>
            <a:graphicFrameLocks noGrp="1"/>
          </p:cNvGraphicFramePr>
          <p:nvPr>
            <p:ph sz="quarter" idx="10"/>
            <p:extLst/>
          </p:nvPr>
        </p:nvGraphicFramePr>
        <p:xfrm>
          <a:off x="943194" y="1628775"/>
          <a:ext cx="7769554" cy="4824412"/>
        </p:xfrm>
        <a:graphic>
          <a:graphicData uri="http://schemas.openxmlformats.org/drawingml/2006/table">
            <a:tbl>
              <a:tblPr/>
              <a:tblGrid>
                <a:gridCol w="2666756">
                  <a:extLst>
                    <a:ext uri="{9D8B030D-6E8A-4147-A177-3AD203B41FA5}">
                      <a16:colId xmlns:a16="http://schemas.microsoft.com/office/drawing/2014/main" val="20000"/>
                    </a:ext>
                  </a:extLst>
                </a:gridCol>
                <a:gridCol w="2680326">
                  <a:extLst>
                    <a:ext uri="{9D8B030D-6E8A-4147-A177-3AD203B41FA5}">
                      <a16:colId xmlns:a16="http://schemas.microsoft.com/office/drawing/2014/main" val="20001"/>
                    </a:ext>
                  </a:extLst>
                </a:gridCol>
                <a:gridCol w="2422472">
                  <a:extLst>
                    <a:ext uri="{9D8B030D-6E8A-4147-A177-3AD203B41FA5}">
                      <a16:colId xmlns:a16="http://schemas.microsoft.com/office/drawing/2014/main" val="20002"/>
                    </a:ext>
                  </a:extLst>
                </a:gridCol>
              </a:tblGrid>
              <a:tr h="780228">
                <a:tc gridSpan="3">
                  <a:txBody>
                    <a:bodyPr/>
                    <a:lstStyle/>
                    <a:p>
                      <a:pPr marL="0" indent="0" algn="ctr"/>
                      <a:r>
                        <a:rPr lang="en-US" sz="2000" dirty="0">
                          <a:latin typeface="+mn-lt"/>
                        </a:rPr>
                        <a:t>(the users)</a:t>
                      </a:r>
                    </a:p>
                  </a:txBody>
                  <a:tcPr marL="0" marR="0" marT="0" marB="0" anchor="ctr">
                    <a:solidFill>
                      <a:srgbClr val="FFCC99"/>
                    </a:solidFill>
                  </a:tcPr>
                </a:tc>
                <a:tc hMerge="1">
                  <a:txBody>
                    <a:bodyPr/>
                    <a:lstStyle/>
                    <a:p>
                      <a:endParaRPr sz="3400"/>
                    </a:p>
                  </a:txBody>
                  <a:tcPr marL="0" marR="0" marT="0" marB="0"/>
                </a:tc>
                <a:tc hMerge="1">
                  <a:txBody>
                    <a:bodyPr/>
                    <a:lstStyle/>
                    <a:p>
                      <a:endParaRPr sz="3400"/>
                    </a:p>
                  </a:txBody>
                  <a:tcPr marL="0" marR="0" marT="0" marB="0"/>
                </a:tc>
                <a:extLst>
                  <a:ext uri="{0D108BD9-81ED-4DB2-BD59-A6C34878D82A}">
                    <a16:rowId xmlns:a16="http://schemas.microsoft.com/office/drawing/2014/main" val="10000"/>
                  </a:ext>
                </a:extLst>
              </a:tr>
              <a:tr h="1084221">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rPr>
                        <a:t>shells and commands</a:t>
                      </a:r>
                      <a:br>
                        <a:rPr lang="en-US" sz="2000" dirty="0">
                          <a:latin typeface="+mn-lt"/>
                        </a:rPr>
                      </a:br>
                      <a:r>
                        <a:rPr lang="en-US" sz="2000" dirty="0">
                          <a:latin typeface="+mn-lt"/>
                        </a:rPr>
                        <a:t>compilers and interpreters</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rPr>
                        <a:t>system libraries</a:t>
                      </a:r>
                    </a:p>
                  </a:txBody>
                  <a:tcPr marL="0" marR="0" marT="0" marB="0" anchor="ctr">
                    <a:solidFill>
                      <a:schemeClr val="accent4">
                        <a:lumMod val="60000"/>
                        <a:lumOff val="40000"/>
                      </a:schemeClr>
                    </a:solidFill>
                  </a:tcPr>
                </a:tc>
                <a:tc hMerge="1">
                  <a:txBody>
                    <a:bodyPr/>
                    <a:lstStyle/>
                    <a:p>
                      <a:pPr marL="0" indent="0" algn="ctr"/>
                      <a:endParaRPr lang="en-US" sz="1800" dirty="0">
                        <a:latin typeface="Arial"/>
                      </a:endParaRPr>
                    </a:p>
                  </a:txBody>
                  <a:tcPr marL="0" marR="0" marT="0" marB="0" anchor="ctr"/>
                </a:tc>
                <a:tc hMerge="1">
                  <a:txBody>
                    <a:bodyPr/>
                    <a:lstStyle/>
                    <a:p>
                      <a:pPr marL="0" algn="ctr"/>
                      <a:endParaRPr sz="1700" dirty="0"/>
                    </a:p>
                  </a:txBody>
                  <a:tcPr marL="0" marR="0" marT="0" marB="0" anchor="ctr"/>
                </a:tc>
                <a:extLst>
                  <a:ext uri="{0D108BD9-81ED-4DB2-BD59-A6C34878D82A}">
                    <a16:rowId xmlns:a16="http://schemas.microsoft.com/office/drawing/2014/main" val="10001"/>
                  </a:ext>
                </a:extLst>
              </a:tr>
              <a:tr h="419012">
                <a:tc gridSpan="3">
                  <a:txBody>
                    <a:bodyPr/>
                    <a:lstStyle/>
                    <a:p>
                      <a:pPr marL="0" indent="0" algn="ctr"/>
                      <a:r>
                        <a:rPr lang="en-US" sz="1800" i="0" dirty="0">
                          <a:solidFill>
                            <a:schemeClr val="bg1">
                              <a:lumMod val="50000"/>
                            </a:schemeClr>
                          </a:solidFill>
                          <a:latin typeface="+mn-lt"/>
                        </a:rPr>
                        <a:t>system-call interface to the kernel</a:t>
                      </a:r>
                    </a:p>
                  </a:txBody>
                  <a:tcPr marL="0" marR="0" marT="0" marB="0" anchor="ctr">
                    <a:lnB w="28575" cap="flat" cmpd="sng" algn="ctr">
                      <a:noFill/>
                      <a:prstDash val="solid"/>
                      <a:round/>
                      <a:headEnd type="none" w="med" len="med"/>
                      <a:tailEnd type="none" w="med" len="med"/>
                    </a:lnB>
                    <a:solidFill>
                      <a:schemeClr val="accent6">
                        <a:lumMod val="20000"/>
                        <a:lumOff val="80000"/>
                      </a:schemeClr>
                    </a:solidFill>
                  </a:tcPr>
                </a:tc>
                <a:tc hMerge="1">
                  <a:txBody>
                    <a:bodyPr/>
                    <a:lstStyle/>
                    <a:p>
                      <a:endParaRPr sz="1900"/>
                    </a:p>
                  </a:txBody>
                  <a:tcPr marL="0" marR="0" marT="0" marB="0"/>
                </a:tc>
                <a:tc hMerge="1">
                  <a:txBody>
                    <a:bodyPr/>
                    <a:lstStyle/>
                    <a:p>
                      <a:endParaRPr sz="1900"/>
                    </a:p>
                  </a:txBody>
                  <a:tcPr marL="0" marR="0" marT="0" marB="0"/>
                </a:tc>
                <a:extLst>
                  <a:ext uri="{0D108BD9-81ED-4DB2-BD59-A6C34878D82A}">
                    <a16:rowId xmlns:a16="http://schemas.microsoft.com/office/drawing/2014/main" val="10002"/>
                  </a:ext>
                </a:extLst>
              </a:tr>
              <a:tr h="14146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rPr>
                        <a:t>signals terminal </a:t>
                      </a:r>
                      <a:br>
                        <a:rPr lang="en-US" sz="2000" dirty="0">
                          <a:latin typeface="+mn-lt"/>
                        </a:rPr>
                      </a:br>
                      <a:r>
                        <a:rPr lang="en-US" sz="2000" dirty="0">
                          <a:latin typeface="+mn-lt"/>
                        </a:rPr>
                        <a:t>handling</a:t>
                      </a:r>
                      <a:br>
                        <a:rPr lang="en-US" sz="2000" dirty="0">
                          <a:latin typeface="+mn-lt"/>
                        </a:rPr>
                      </a:br>
                      <a:r>
                        <a:rPr lang="en-US" sz="2000" dirty="0">
                          <a:latin typeface="+mn-lt"/>
                        </a:rPr>
                        <a:t>character I/O system</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rPr>
                        <a:t>terminal drivers</a:t>
                      </a:r>
                    </a:p>
                  </a:txBody>
                  <a:tcPr marL="0" marR="0" marT="0" marB="0" anchor="ct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rPr>
                        <a:t>file system</a:t>
                      </a:r>
                      <a:br>
                        <a:rPr lang="en-US" sz="2000" dirty="0">
                          <a:latin typeface="+mn-lt"/>
                        </a:rPr>
                      </a:br>
                      <a:r>
                        <a:rPr lang="en-US" sz="2000" dirty="0">
                          <a:latin typeface="+mn-lt"/>
                        </a:rPr>
                        <a:t>swapping block I/O system</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rPr>
                        <a:t>disk and tape drivers</a:t>
                      </a:r>
                    </a:p>
                  </a:txBody>
                  <a:tcPr marL="0" marR="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rPr>
                        <a:t>CPU scheduling</a:t>
                      </a:r>
                      <a:br>
                        <a:rPr lang="en-US" sz="2000" dirty="0">
                          <a:latin typeface="+mn-lt"/>
                        </a:rPr>
                      </a:br>
                      <a:r>
                        <a:rPr lang="en-US" sz="2000" dirty="0">
                          <a:latin typeface="+mn-lt"/>
                        </a:rPr>
                        <a:t>page replacement</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rPr>
                        <a:t>demand paging</a:t>
                      </a:r>
                    </a:p>
                    <a:p>
                      <a:pPr marL="0" indent="0" algn="ctr"/>
                      <a:r>
                        <a:rPr lang="en-US" sz="2000" dirty="0">
                          <a:latin typeface="+mn-lt"/>
                        </a:rPr>
                        <a:t>virtual memory</a:t>
                      </a:r>
                    </a:p>
                  </a:txBody>
                  <a:tcPr marL="0" marR="0" marT="0" marB="0" anchor="ct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419012">
                <a:tc gridSpan="3">
                  <a:txBody>
                    <a:bodyPr/>
                    <a:lstStyle/>
                    <a:p>
                      <a:pPr marL="0" indent="0" algn="ctr"/>
                      <a:r>
                        <a:rPr lang="en-US" sz="1800" i="0" dirty="0">
                          <a:solidFill>
                            <a:schemeClr val="bg1">
                              <a:lumMod val="50000"/>
                            </a:schemeClr>
                          </a:solidFill>
                          <a:latin typeface="+mn-lt"/>
                        </a:rPr>
                        <a:t>kernel interface to the hardware</a:t>
                      </a:r>
                    </a:p>
                  </a:txBody>
                  <a:tcPr marL="0" marR="0" marT="0" marB="0" anchor="ctr">
                    <a:lnT w="28575" cap="flat" cmpd="sng" algn="ctr">
                      <a:noFill/>
                      <a:prstDash val="solid"/>
                      <a:round/>
                      <a:headEnd type="none" w="med" len="med"/>
                      <a:tailEnd type="none" w="med" len="med"/>
                    </a:lnT>
                    <a:solidFill>
                      <a:schemeClr val="accent6">
                        <a:lumMod val="20000"/>
                        <a:lumOff val="80000"/>
                      </a:schemeClr>
                    </a:solidFill>
                  </a:tcPr>
                </a:tc>
                <a:tc hMerge="1">
                  <a:txBody>
                    <a:bodyPr/>
                    <a:lstStyle/>
                    <a:p>
                      <a:endParaRPr sz="1900"/>
                    </a:p>
                  </a:txBody>
                  <a:tcPr marL="0" marR="0" marT="0" marB="0"/>
                </a:tc>
                <a:tc hMerge="1">
                  <a:txBody>
                    <a:bodyPr/>
                    <a:lstStyle/>
                    <a:p>
                      <a:endParaRPr sz="1900"/>
                    </a:p>
                  </a:txBody>
                  <a:tcPr marL="0" marR="0" marT="0" marB="0"/>
                </a:tc>
                <a:extLst>
                  <a:ext uri="{0D108BD9-81ED-4DB2-BD59-A6C34878D82A}">
                    <a16:rowId xmlns:a16="http://schemas.microsoft.com/office/drawing/2014/main" val="10004"/>
                  </a:ext>
                </a:extLst>
              </a:tr>
              <a:tr h="707313">
                <a:tc>
                  <a:txBody>
                    <a:bodyPr/>
                    <a:lstStyle/>
                    <a:p>
                      <a:pPr marL="0" indent="0" algn="ctr"/>
                      <a:r>
                        <a:rPr lang="en-US" sz="2000" dirty="0">
                          <a:latin typeface="+mn-lt"/>
                        </a:rPr>
                        <a:t>terminal controllers</a:t>
                      </a:r>
                      <a:br>
                        <a:rPr lang="en-US" sz="2000" dirty="0">
                          <a:latin typeface="+mn-lt"/>
                        </a:rPr>
                      </a:br>
                      <a:r>
                        <a:rPr lang="en-US" sz="2000" dirty="0">
                          <a:latin typeface="+mn-lt"/>
                        </a:rPr>
                        <a:t>terminals</a:t>
                      </a:r>
                    </a:p>
                  </a:txBody>
                  <a:tcPr marL="0" marR="0" marT="0" marB="0" anchor="ctr">
                    <a:lnR w="28575"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2000" dirty="0">
                          <a:latin typeface="+mn-lt"/>
                        </a:rPr>
                        <a:t>device controllers</a:t>
                      </a:r>
                      <a:br>
                        <a:rPr lang="en-US" sz="2000" dirty="0">
                          <a:latin typeface="+mn-lt"/>
                        </a:rPr>
                      </a:br>
                      <a:r>
                        <a:rPr lang="en-US" sz="2000" dirty="0">
                          <a:latin typeface="+mn-lt"/>
                        </a:rPr>
                        <a:t>disks and tapes</a:t>
                      </a:r>
                    </a:p>
                  </a:txBody>
                  <a:tcPr marL="0" marR="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6">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rPr>
                        <a:t>memory controllers</a:t>
                      </a:r>
                      <a:br>
                        <a:rPr lang="en-US" sz="2000" dirty="0">
                          <a:latin typeface="+mn-lt"/>
                        </a:rPr>
                      </a:br>
                      <a:r>
                        <a:rPr lang="en-US" sz="2000" dirty="0">
                          <a:latin typeface="+mn-lt"/>
                        </a:rPr>
                        <a:t>physical memory</a:t>
                      </a:r>
                    </a:p>
                  </a:txBody>
                  <a:tcPr marL="0" marR="0" marT="0" marB="0" anchor="ctr">
                    <a:lnL w="28575" cap="flat" cmpd="sng" algn="ctr">
                      <a:noFill/>
                      <a:prstDash val="solid"/>
                      <a:round/>
                      <a:headEnd type="none" w="med" len="med"/>
                      <a:tailEnd type="none" w="med" len="med"/>
                    </a:lnL>
                    <a:solidFill>
                      <a:schemeClr val="accent6">
                        <a:lumMod val="60000"/>
                        <a:lumOff val="40000"/>
                      </a:schemeClr>
                    </a:solidFill>
                  </a:tcPr>
                </a:tc>
                <a:extLst>
                  <a:ext uri="{0D108BD9-81ED-4DB2-BD59-A6C34878D82A}">
                    <a16:rowId xmlns:a16="http://schemas.microsoft.com/office/drawing/2014/main" val="10005"/>
                  </a:ext>
                </a:extLst>
              </a:tr>
            </a:tbl>
          </a:graphicData>
        </a:graphic>
      </p:graphicFrame>
      <p:sp>
        <p:nvSpPr>
          <p:cNvPr id="3" name="Text Placeholder 2"/>
          <p:cNvSpPr>
            <a:spLocks noGrp="1"/>
          </p:cNvSpPr>
          <p:nvPr>
            <p:ph type="body" sz="quarter" idx="11"/>
          </p:nvPr>
        </p:nvSpPr>
        <p:spPr/>
        <p:txBody>
          <a:bodyPr/>
          <a:lstStyle/>
          <a:p>
            <a:endParaRPr lang="en-US"/>
          </a:p>
        </p:txBody>
      </p:sp>
      <p:sp>
        <p:nvSpPr>
          <p:cNvPr id="8" name="Chave esquerda 7"/>
          <p:cNvSpPr/>
          <p:nvPr/>
        </p:nvSpPr>
        <p:spPr>
          <a:xfrm>
            <a:off x="673158" y="3506993"/>
            <a:ext cx="270036" cy="2216075"/>
          </a:xfrm>
          <a:prstGeom prst="leftBrace">
            <a:avLst>
              <a:gd name="adj1" fmla="val 374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CaixaDeTexto 8"/>
          <p:cNvSpPr txBox="1"/>
          <p:nvPr/>
        </p:nvSpPr>
        <p:spPr>
          <a:xfrm rot="16200000">
            <a:off x="185078" y="4431769"/>
            <a:ext cx="697627" cy="369332"/>
          </a:xfrm>
          <a:prstGeom prst="rect">
            <a:avLst/>
          </a:prstGeom>
          <a:noFill/>
        </p:spPr>
        <p:txBody>
          <a:bodyPr wrap="none" rtlCol="0">
            <a:spAutoFit/>
          </a:bodyPr>
          <a:lstStyle/>
          <a:p>
            <a:r>
              <a:rPr lang="en-US" dirty="0">
                <a:latin typeface="Myriad Pro Light SemiCondensed" charset="0"/>
              </a:rPr>
              <a:t>kernel</a:t>
            </a:r>
          </a:p>
        </p:txBody>
      </p:sp>
      <p:sp>
        <p:nvSpPr>
          <p:cNvPr id="10" name="Chave esquerda 9"/>
          <p:cNvSpPr/>
          <p:nvPr/>
        </p:nvSpPr>
        <p:spPr>
          <a:xfrm>
            <a:off x="673158" y="5723069"/>
            <a:ext cx="270036" cy="730118"/>
          </a:xfrm>
          <a:prstGeom prst="leftBrace">
            <a:avLst>
              <a:gd name="adj1" fmla="val 374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aixaDeTexto 10"/>
          <p:cNvSpPr txBox="1"/>
          <p:nvPr/>
        </p:nvSpPr>
        <p:spPr>
          <a:xfrm rot="16200000">
            <a:off x="308510" y="5903462"/>
            <a:ext cx="450764" cy="369332"/>
          </a:xfrm>
          <a:prstGeom prst="rect">
            <a:avLst/>
          </a:prstGeom>
          <a:noFill/>
        </p:spPr>
        <p:txBody>
          <a:bodyPr wrap="none" rtlCol="0">
            <a:spAutoFit/>
          </a:bodyPr>
          <a:lstStyle/>
          <a:p>
            <a:r>
              <a:rPr lang="en-US" dirty="0" err="1">
                <a:latin typeface="Myriad Pro Light SemiCondensed" charset="0"/>
              </a:rPr>
              <a:t>hw</a:t>
            </a:r>
            <a:endParaRPr lang="en-US" dirty="0">
              <a:latin typeface="Myriad Pro Light SemiCondensed" charset="0"/>
            </a:endParaRPr>
          </a:p>
        </p:txBody>
      </p:sp>
    </p:spTree>
    <p:extLst>
      <p:ext uri="{BB962C8B-B14F-4D97-AF65-F5344CB8AC3E}">
        <p14:creationId xmlns:p14="http://schemas.microsoft.com/office/powerpoint/2010/main" val="83608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Virtual Machine Concept</a:t>
            </a:r>
          </a:p>
        </p:txBody>
      </p:sp>
      <p:graphicFrame>
        <p:nvGraphicFramePr>
          <p:cNvPr id="5" name="Espaço Reservado para Conteúdo 4"/>
          <p:cNvGraphicFramePr>
            <a:graphicFrameLocks noGrp="1"/>
          </p:cNvGraphicFramePr>
          <p:nvPr>
            <p:ph sz="quarter" idx="10"/>
            <p:extLst/>
          </p:nvPr>
        </p:nvGraphicFramePr>
        <p:xfrm>
          <a:off x="431800" y="1449388"/>
          <a:ext cx="8280400" cy="5040312"/>
        </p:xfrm>
        <a:graphic>
          <a:graphicData uri="http://schemas.openxmlformats.org/drawingml/2006/table">
            <a:tbl>
              <a:tblPr>
                <a:tableStyleId>{073A0DAA-6AF3-43AB-8588-CEC1D06C72B9}</a:tableStyleId>
              </a:tblPr>
              <a:tblGrid>
                <a:gridCol w="180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2520000">
                  <a:extLst>
                    <a:ext uri="{9D8B030D-6E8A-4147-A177-3AD203B41FA5}">
                      <a16:colId xmlns:a16="http://schemas.microsoft.com/office/drawing/2014/main" val="20003"/>
                    </a:ext>
                  </a:extLst>
                </a:gridCol>
                <a:gridCol w="1800000">
                  <a:extLst>
                    <a:ext uri="{9D8B030D-6E8A-4147-A177-3AD203B41FA5}">
                      <a16:colId xmlns:a16="http://schemas.microsoft.com/office/drawing/2014/main" val="20004"/>
                    </a:ext>
                  </a:extLst>
                </a:gridCol>
              </a:tblGrid>
              <a:tr h="864235">
                <a:tc>
                  <a:txBody>
                    <a:bodyPr/>
                    <a:lstStyle/>
                    <a:p>
                      <a:pPr algn="ctr"/>
                      <a:r>
                        <a:rPr lang="en-US" sz="2000" dirty="0"/>
                        <a:t>Applications</a:t>
                      </a:r>
                      <a:r>
                        <a:rPr lang="en-US" sz="2000" baseline="0" dirty="0"/>
                        <a:t> and processes</a:t>
                      </a:r>
                      <a:endParaRPr lang="en-US" sz="20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endParaRPr lang="en-US" sz="20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Applications</a:t>
                      </a:r>
                      <a:r>
                        <a:rPr lang="en-US" sz="2000" baseline="0" dirty="0"/>
                        <a:t> and processes</a:t>
                      </a:r>
                      <a:endParaRPr lang="en-US" sz="20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lnSpc>
                          <a:spcPts val="1600"/>
                        </a:lnSpc>
                      </a:pPr>
                      <a:r>
                        <a:rPr lang="en-US" sz="5400" b="0" dirty="0">
                          <a:solidFill>
                            <a:schemeClr val="bg1">
                              <a:lumMod val="65000"/>
                            </a:schemeClr>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2000" dirty="0"/>
                        <a:t>Applications</a:t>
                      </a:r>
                      <a:r>
                        <a:rPr lang="en-US" sz="2000" baseline="0" dirty="0"/>
                        <a:t> and processes</a:t>
                      </a:r>
                      <a:endParaRPr lang="en-US" sz="20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4235">
                <a:tc>
                  <a:txBody>
                    <a:bodyPr/>
                    <a:lstStyle/>
                    <a:p>
                      <a:pPr algn="ctr"/>
                      <a:r>
                        <a:rPr lang="en-US" sz="2000" dirty="0"/>
                        <a:t>Virtual machine 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endParaRPr lang="en-US" sz="20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2000" dirty="0"/>
                        <a:t>Virtual machine 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ts val="1600"/>
                        </a:lnSpc>
                      </a:pPr>
                      <a:r>
                        <a:rPr lang="en-US" sz="5400" b="0" dirty="0">
                          <a:solidFill>
                            <a:schemeClr val="bg1">
                              <a:lumMod val="65000"/>
                            </a:schemeClr>
                          </a:solidFill>
                        </a:rPr>
                        <a: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2000" dirty="0"/>
                        <a:t>Virtual machine 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864235">
                <a:tc gridSpan="5">
                  <a:txBody>
                    <a:bodyPr/>
                    <a:lstStyle/>
                    <a:p>
                      <a:pPr algn="ctr"/>
                      <a:r>
                        <a:rPr lang="en-US" sz="2000" dirty="0">
                          <a:solidFill>
                            <a:schemeClr val="bg1"/>
                          </a:solidFill>
                          <a:effectLst>
                            <a:outerShdw blurRad="38100" dist="38100" dir="2700000" algn="tl">
                              <a:srgbClr val="000000">
                                <a:alpha val="43137"/>
                              </a:srgbClr>
                            </a:outerShdw>
                          </a:effectLst>
                        </a:rPr>
                        <a:t>Virtua</a:t>
                      </a:r>
                      <a:r>
                        <a:rPr lang="en-US" sz="2000" baseline="0" dirty="0">
                          <a:solidFill>
                            <a:schemeClr val="bg1"/>
                          </a:solidFill>
                          <a:effectLst>
                            <a:outerShdw blurRad="38100" dist="38100" dir="2700000" algn="tl">
                              <a:srgbClr val="000000">
                                <a:alpha val="43137"/>
                              </a:srgbClr>
                            </a:outerShdw>
                          </a:effectLst>
                        </a:rPr>
                        <a:t>l machine monitor</a:t>
                      </a:r>
                      <a:endParaRPr lang="en-US" sz="2000" dirty="0">
                        <a:solidFill>
                          <a:schemeClr val="bg1"/>
                        </a:solidFill>
                        <a:effectLst>
                          <a:outerShdw blurRad="38100" dist="38100" dir="2700000" algn="tl">
                            <a:srgbClr val="000000">
                              <a:alpha val="43137"/>
                            </a:srgbClr>
                          </a:outerShdw>
                        </a:effectLst>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60000"/>
                        <a:lumOff val="40000"/>
                      </a:schemeClr>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2"/>
                  </a:ext>
                </a:extLst>
              </a:tr>
              <a:tr h="864235">
                <a:tc gridSpan="5">
                  <a:txBody>
                    <a:bodyPr/>
                    <a:lstStyle/>
                    <a:p>
                      <a:pPr algn="ctr"/>
                      <a:r>
                        <a:rPr lang="en-US" sz="2000" dirty="0">
                          <a:solidFill>
                            <a:schemeClr val="bg1"/>
                          </a:solidFill>
                          <a:effectLst>
                            <a:outerShdw blurRad="38100" dist="38100" dir="2700000" algn="tl">
                              <a:srgbClr val="000000">
                                <a:alpha val="43137"/>
                              </a:srgbClr>
                            </a:outerShdw>
                          </a:effectLst>
                        </a:rPr>
                        <a:t>Host operating system</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3"/>
                  </a:ext>
                </a:extLst>
              </a:tr>
              <a:tr h="864235">
                <a:tc gridSpan="5">
                  <a:txBody>
                    <a:bodyPr/>
                    <a:lstStyle/>
                    <a:p>
                      <a:pPr algn="ctr"/>
                      <a:r>
                        <a:rPr lang="en-US" sz="2000" dirty="0">
                          <a:solidFill>
                            <a:schemeClr val="bg1"/>
                          </a:solidFill>
                          <a:effectLst>
                            <a:outerShdw blurRad="38100" dist="38100" dir="2700000" algn="tl">
                              <a:srgbClr val="000000">
                                <a:alpha val="43137"/>
                              </a:srgbClr>
                            </a:outerShdw>
                          </a:effectLst>
                        </a:rPr>
                        <a:t>Shared hardware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75000"/>
                      </a:schemeClr>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4"/>
                  </a:ext>
                </a:extLst>
              </a:tr>
            </a:tbl>
          </a:graphicData>
        </a:graphic>
      </p:graphicFrame>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346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dirty="0"/>
              <a:t>E.g. Paging</a:t>
            </a:r>
          </a:p>
        </p:txBody>
      </p:sp>
      <p:sp>
        <p:nvSpPr>
          <p:cNvPr id="526339" name="Rectangle 3"/>
          <p:cNvSpPr>
            <a:spLocks noGrp="1" noChangeArrowheads="1"/>
          </p:cNvSpPr>
          <p:nvPr>
            <p:ph sz="quarter" idx="10"/>
          </p:nvPr>
        </p:nvSpPr>
        <p:spPr/>
        <p:txBody>
          <a:bodyPr>
            <a:normAutofit/>
          </a:bodyPr>
          <a:lstStyle/>
          <a:p>
            <a:r>
              <a:rPr lang="en-US" spc="-20" dirty="0"/>
              <a:t>Virtual memory is divided into a number of fixed-size blocks called pages.</a:t>
            </a:r>
          </a:p>
          <a:p>
            <a:r>
              <a:rPr lang="en-US" dirty="0"/>
              <a:t>Virtual address is given by a page number and an offset within the page.</a:t>
            </a:r>
          </a:p>
          <a:p>
            <a:r>
              <a:rPr lang="en-US" spc="-20" dirty="0"/>
              <a:t>Actual memory is divided into a number of fixed-size blocks called frames.</a:t>
            </a:r>
          </a:p>
          <a:p>
            <a:r>
              <a:rPr lang="en-US" dirty="0"/>
              <a:t>A page can be placed in any available frame.</a:t>
            </a:r>
          </a:p>
          <a:p>
            <a:r>
              <a:rPr lang="en-US" dirty="0"/>
              <a:t>For each process, a page table gives the number of the frame where each page has been loaded.</a:t>
            </a:r>
          </a:p>
          <a:p>
            <a:r>
              <a:rPr lang="en-US" dirty="0"/>
              <a:t>Real address or physical address refers to main memory and is given by that frame number and the same offset of the logical address in the corresponding page.</a:t>
            </a:r>
          </a:p>
        </p:txBody>
      </p:sp>
      <p:sp>
        <p:nvSpPr>
          <p:cNvPr id="2" name="Text Placeholder 1"/>
          <p:cNvSpPr>
            <a:spLocks noGrp="1"/>
          </p:cNvSpPr>
          <p:nvPr>
            <p:ph type="body" sz="quarter" idx="11"/>
          </p:nvPr>
        </p:nvSpPr>
        <p:spPr/>
        <p:txBody>
          <a:bodyPr/>
          <a:lstStyle/>
          <a:p>
            <a:r>
              <a:rPr lang="en-US" dirty="0"/>
              <a:t>How to implement virtual memory?</a:t>
            </a:r>
          </a:p>
        </p:txBody>
      </p:sp>
    </p:spTree>
    <p:extLst>
      <p:ext uri="{BB962C8B-B14F-4D97-AF65-F5344CB8AC3E}">
        <p14:creationId xmlns:p14="http://schemas.microsoft.com/office/powerpoint/2010/main" val="747748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animEffect transition="in" filter="fade">
                                      <p:cBhvr>
                                        <p:cTn id="7" dur="500"/>
                                        <p:tgtEl>
                                          <p:spTgt spid="526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6339">
                                            <p:txEl>
                                              <p:pRg st="1" end="1"/>
                                            </p:txEl>
                                          </p:spTgt>
                                        </p:tgtEl>
                                        <p:attrNameLst>
                                          <p:attrName>style.visibility</p:attrName>
                                        </p:attrNameLst>
                                      </p:cBhvr>
                                      <p:to>
                                        <p:strVal val="visible"/>
                                      </p:to>
                                    </p:set>
                                    <p:animEffect transition="in" filter="fade">
                                      <p:cBhvr>
                                        <p:cTn id="12" dur="500"/>
                                        <p:tgtEl>
                                          <p:spTgt spid="526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6339">
                                            <p:txEl>
                                              <p:pRg st="2" end="2"/>
                                            </p:txEl>
                                          </p:spTgt>
                                        </p:tgtEl>
                                        <p:attrNameLst>
                                          <p:attrName>style.visibility</p:attrName>
                                        </p:attrNameLst>
                                      </p:cBhvr>
                                      <p:to>
                                        <p:strVal val="visible"/>
                                      </p:to>
                                    </p:set>
                                    <p:animEffect transition="in" filter="fade">
                                      <p:cBhvr>
                                        <p:cTn id="17" dur="500"/>
                                        <p:tgtEl>
                                          <p:spTgt spid="526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6339">
                                            <p:txEl>
                                              <p:pRg st="3" end="3"/>
                                            </p:txEl>
                                          </p:spTgt>
                                        </p:tgtEl>
                                        <p:attrNameLst>
                                          <p:attrName>style.visibility</p:attrName>
                                        </p:attrNameLst>
                                      </p:cBhvr>
                                      <p:to>
                                        <p:strVal val="visible"/>
                                      </p:to>
                                    </p:set>
                                    <p:animEffect transition="in" filter="fade">
                                      <p:cBhvr>
                                        <p:cTn id="22" dur="500"/>
                                        <p:tgtEl>
                                          <p:spTgt spid="526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6339">
                                            <p:txEl>
                                              <p:pRg st="4" end="4"/>
                                            </p:txEl>
                                          </p:spTgt>
                                        </p:tgtEl>
                                        <p:attrNameLst>
                                          <p:attrName>style.visibility</p:attrName>
                                        </p:attrNameLst>
                                      </p:cBhvr>
                                      <p:to>
                                        <p:strVal val="visible"/>
                                      </p:to>
                                    </p:set>
                                    <p:animEffect transition="in" filter="fade">
                                      <p:cBhvr>
                                        <p:cTn id="27" dur="500"/>
                                        <p:tgtEl>
                                          <p:spTgt spid="526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26339">
                                            <p:txEl>
                                              <p:pRg st="5" end="5"/>
                                            </p:txEl>
                                          </p:spTgt>
                                        </p:tgtEl>
                                        <p:attrNameLst>
                                          <p:attrName>style.visibility</p:attrName>
                                        </p:attrNameLst>
                                      </p:cBhvr>
                                      <p:to>
                                        <p:strVal val="visible"/>
                                      </p:to>
                                    </p:set>
                                    <p:animEffect transition="in" filter="fade">
                                      <p:cBhvr>
                                        <p:cTn id="32" dur="500"/>
                                        <p:tgtEl>
                                          <p:spTgt spid="526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Virtual Memory</a:t>
            </a:r>
          </a:p>
        </p:txBody>
      </p:sp>
      <p:sp>
        <p:nvSpPr>
          <p:cNvPr id="6" name="Content Placeholder 5"/>
          <p:cNvSpPr>
            <a:spLocks noGrp="1"/>
          </p:cNvSpPr>
          <p:nvPr>
            <p:ph sz="quarter" idx="10"/>
          </p:nvPr>
        </p:nvSpPr>
        <p:spPr/>
        <p:txBody>
          <a:bodyPr>
            <a:normAutofit lnSpcReduction="10000"/>
          </a:bodyPr>
          <a:lstStyle/>
          <a:p>
            <a:r>
              <a:rPr lang="pt-BR" dirty="0" err="1"/>
              <a:t>Main</a:t>
            </a:r>
            <a:r>
              <a:rPr lang="pt-BR" dirty="0"/>
              <a:t> memory</a:t>
            </a:r>
          </a:p>
          <a:p>
            <a:pPr lvl="1"/>
            <a:r>
              <a:rPr lang="pt-BR" dirty="0" err="1">
                <a:latin typeface="+mn-lt"/>
              </a:rPr>
              <a:t>Divided</a:t>
            </a:r>
            <a:r>
              <a:rPr lang="pt-BR" dirty="0">
                <a:latin typeface="+mn-lt"/>
              </a:rPr>
              <a:t> </a:t>
            </a:r>
            <a:r>
              <a:rPr lang="pt-BR" dirty="0" err="1">
                <a:latin typeface="+mn-lt"/>
              </a:rPr>
              <a:t>into</a:t>
            </a:r>
            <a:r>
              <a:rPr lang="pt-BR" dirty="0">
                <a:latin typeface="+mn-lt"/>
              </a:rPr>
              <a:t> a </a:t>
            </a:r>
            <a:r>
              <a:rPr lang="pt-BR" dirty="0" err="1">
                <a:latin typeface="+mn-lt"/>
              </a:rPr>
              <a:t>number</a:t>
            </a:r>
            <a:r>
              <a:rPr lang="pt-BR" dirty="0">
                <a:latin typeface="+mn-lt"/>
              </a:rPr>
              <a:t> </a:t>
            </a:r>
            <a:r>
              <a:rPr lang="pt-BR" dirty="0" err="1">
                <a:latin typeface="+mn-lt"/>
              </a:rPr>
              <a:t>of</a:t>
            </a:r>
            <a:r>
              <a:rPr lang="pt-BR" dirty="0">
                <a:latin typeface="+mn-lt"/>
              </a:rPr>
              <a:t> </a:t>
            </a:r>
            <a:r>
              <a:rPr lang="pt-BR" dirty="0" err="1">
                <a:latin typeface="+mn-lt"/>
              </a:rPr>
              <a:t>fixed-length</a:t>
            </a:r>
            <a:r>
              <a:rPr lang="pt-BR" dirty="0">
                <a:latin typeface="+mn-lt"/>
              </a:rPr>
              <a:t> frames, </a:t>
            </a:r>
            <a:r>
              <a:rPr lang="pt-BR" dirty="0" err="1">
                <a:latin typeface="+mn-lt"/>
              </a:rPr>
              <a:t>the</a:t>
            </a:r>
            <a:r>
              <a:rPr lang="pt-BR" dirty="0">
                <a:latin typeface="+mn-lt"/>
              </a:rPr>
              <a:t> </a:t>
            </a:r>
            <a:r>
              <a:rPr lang="pt-BR" dirty="0" err="1">
                <a:latin typeface="+mn-lt"/>
              </a:rPr>
              <a:t>same</a:t>
            </a:r>
            <a:r>
              <a:rPr lang="pt-BR" dirty="0">
                <a:latin typeface="+mn-lt"/>
              </a:rPr>
              <a:t> </a:t>
            </a:r>
            <a:r>
              <a:rPr lang="pt-BR" dirty="0" err="1">
                <a:latin typeface="+mn-lt"/>
              </a:rPr>
              <a:t>size</a:t>
            </a:r>
            <a:r>
              <a:rPr lang="pt-BR" dirty="0">
                <a:latin typeface="+mn-lt"/>
              </a:rPr>
              <a:t> </a:t>
            </a:r>
            <a:r>
              <a:rPr lang="pt-BR" dirty="0" err="1">
                <a:latin typeface="+mn-lt"/>
              </a:rPr>
              <a:t>of</a:t>
            </a:r>
            <a:r>
              <a:rPr lang="pt-BR" dirty="0">
                <a:latin typeface="+mn-lt"/>
              </a:rPr>
              <a:t> </a:t>
            </a:r>
            <a:r>
              <a:rPr lang="pt-BR" dirty="0" err="1">
                <a:latin typeface="+mn-lt"/>
              </a:rPr>
              <a:t>pages</a:t>
            </a:r>
            <a:r>
              <a:rPr lang="pt-BR" dirty="0">
                <a:latin typeface="+mn-lt"/>
              </a:rPr>
              <a:t>.</a:t>
            </a:r>
          </a:p>
          <a:p>
            <a:pPr lvl="1"/>
            <a:r>
              <a:rPr lang="pt-BR" dirty="0">
                <a:latin typeface="+mn-lt"/>
              </a:rPr>
              <a:t>For a </a:t>
            </a:r>
            <a:r>
              <a:rPr lang="pt-BR" dirty="0" err="1">
                <a:latin typeface="+mn-lt"/>
              </a:rPr>
              <a:t>program</a:t>
            </a:r>
            <a:r>
              <a:rPr lang="pt-BR" dirty="0">
                <a:latin typeface="+mn-lt"/>
              </a:rPr>
              <a:t> to execute </a:t>
            </a:r>
            <a:r>
              <a:rPr lang="pt-BR" dirty="0" err="1">
                <a:latin typeface="+mn-lt"/>
              </a:rPr>
              <a:t>at</a:t>
            </a:r>
            <a:r>
              <a:rPr lang="pt-BR" dirty="0">
                <a:latin typeface="+mn-lt"/>
              </a:rPr>
              <a:t> </a:t>
            </a:r>
            <a:r>
              <a:rPr lang="pt-BR" dirty="0" err="1">
                <a:latin typeface="+mn-lt"/>
              </a:rPr>
              <a:t>least</a:t>
            </a:r>
            <a:r>
              <a:rPr lang="pt-BR" dirty="0">
                <a:latin typeface="+mn-lt"/>
              </a:rPr>
              <a:t> </a:t>
            </a:r>
            <a:r>
              <a:rPr lang="pt-BR" dirty="0" err="1">
                <a:latin typeface="+mn-lt"/>
              </a:rPr>
              <a:t>one</a:t>
            </a:r>
            <a:r>
              <a:rPr lang="pt-BR" dirty="0">
                <a:latin typeface="+mn-lt"/>
              </a:rPr>
              <a:t> </a:t>
            </a:r>
            <a:r>
              <a:rPr lang="pt-BR" dirty="0" err="1">
                <a:latin typeface="+mn-lt"/>
              </a:rPr>
              <a:t>of</a:t>
            </a:r>
            <a:r>
              <a:rPr lang="pt-BR" dirty="0">
                <a:latin typeface="+mn-lt"/>
              </a:rPr>
              <a:t> its </a:t>
            </a:r>
            <a:r>
              <a:rPr lang="pt-BR" dirty="0" err="1">
                <a:latin typeface="+mn-lt"/>
              </a:rPr>
              <a:t>pages</a:t>
            </a:r>
            <a:r>
              <a:rPr lang="pt-BR" dirty="0">
                <a:latin typeface="+mn-lt"/>
              </a:rPr>
              <a:t> must </a:t>
            </a:r>
            <a:r>
              <a:rPr lang="pt-BR" dirty="0" err="1">
                <a:latin typeface="+mn-lt"/>
              </a:rPr>
              <a:t>be</a:t>
            </a:r>
            <a:r>
              <a:rPr lang="pt-BR" dirty="0">
                <a:latin typeface="+mn-lt"/>
              </a:rPr>
              <a:t> </a:t>
            </a:r>
            <a:r>
              <a:rPr lang="pt-BR" dirty="0" err="1">
                <a:latin typeface="+mn-lt"/>
              </a:rPr>
              <a:t>loaded</a:t>
            </a:r>
            <a:r>
              <a:rPr lang="pt-BR" dirty="0">
                <a:latin typeface="+mn-lt"/>
              </a:rPr>
              <a:t> in a frame in </a:t>
            </a:r>
            <a:r>
              <a:rPr lang="pt-BR" dirty="0" err="1">
                <a:latin typeface="+mn-lt"/>
              </a:rPr>
              <a:t>main</a:t>
            </a:r>
            <a:r>
              <a:rPr lang="pt-BR" dirty="0">
                <a:latin typeface="+mn-lt"/>
              </a:rPr>
              <a:t> </a:t>
            </a:r>
            <a:r>
              <a:rPr lang="pt-BR" dirty="0" err="1">
                <a:latin typeface="+mn-lt"/>
              </a:rPr>
              <a:t>memory</a:t>
            </a:r>
            <a:r>
              <a:rPr lang="pt-BR" dirty="0">
                <a:latin typeface="+mn-lt"/>
              </a:rPr>
              <a:t>.</a:t>
            </a:r>
          </a:p>
          <a:p>
            <a:r>
              <a:rPr lang="pt-BR" dirty="0"/>
              <a:t>Disk</a:t>
            </a:r>
          </a:p>
          <a:p>
            <a:pPr lvl="1"/>
            <a:r>
              <a:rPr lang="pt-BR" dirty="0" err="1">
                <a:latin typeface="+mn-lt"/>
              </a:rPr>
              <a:t>Secondary</a:t>
            </a:r>
            <a:r>
              <a:rPr lang="pt-BR" dirty="0">
                <a:latin typeface="+mn-lt"/>
              </a:rPr>
              <a:t> memory </a:t>
            </a:r>
            <a:r>
              <a:rPr lang="pt-BR" dirty="0" err="1">
                <a:latin typeface="+mn-lt"/>
              </a:rPr>
              <a:t>can</a:t>
            </a:r>
            <a:r>
              <a:rPr lang="pt-BR" dirty="0">
                <a:latin typeface="+mn-lt"/>
              </a:rPr>
              <a:t> </a:t>
            </a:r>
            <a:r>
              <a:rPr lang="pt-BR" dirty="0" err="1">
                <a:latin typeface="+mn-lt"/>
              </a:rPr>
              <a:t>hold</a:t>
            </a:r>
            <a:r>
              <a:rPr lang="pt-BR" dirty="0">
                <a:latin typeface="+mn-lt"/>
              </a:rPr>
              <a:t> </a:t>
            </a:r>
            <a:r>
              <a:rPr lang="pt-BR" dirty="0" err="1">
                <a:latin typeface="+mn-lt"/>
              </a:rPr>
              <a:t>many</a:t>
            </a:r>
            <a:r>
              <a:rPr lang="pt-BR" dirty="0">
                <a:latin typeface="+mn-lt"/>
              </a:rPr>
              <a:t> </a:t>
            </a:r>
            <a:r>
              <a:rPr lang="pt-BR" dirty="0" err="1">
                <a:latin typeface="+mn-lt"/>
              </a:rPr>
              <a:t>fixed-length</a:t>
            </a:r>
            <a:r>
              <a:rPr lang="pt-BR" dirty="0">
                <a:latin typeface="+mn-lt"/>
              </a:rPr>
              <a:t> </a:t>
            </a:r>
            <a:r>
              <a:rPr lang="pt-BR" dirty="0" err="1">
                <a:latin typeface="+mn-lt"/>
              </a:rPr>
              <a:t>pages</a:t>
            </a:r>
            <a:r>
              <a:rPr lang="pt-BR" dirty="0">
                <a:latin typeface="+mn-lt"/>
              </a:rPr>
              <a:t>.</a:t>
            </a:r>
          </a:p>
          <a:p>
            <a:pPr lvl="1"/>
            <a:r>
              <a:rPr lang="pt-BR" dirty="0">
                <a:latin typeface="+mn-lt"/>
              </a:rPr>
              <a:t>A </a:t>
            </a:r>
            <a:r>
              <a:rPr lang="pt-BR" dirty="0" err="1">
                <a:latin typeface="+mn-lt"/>
              </a:rPr>
              <a:t>user</a:t>
            </a:r>
            <a:r>
              <a:rPr lang="pt-BR" dirty="0">
                <a:latin typeface="+mn-lt"/>
              </a:rPr>
              <a:t> </a:t>
            </a:r>
            <a:r>
              <a:rPr lang="pt-BR" dirty="0" err="1">
                <a:latin typeface="+mn-lt"/>
              </a:rPr>
              <a:t>program</a:t>
            </a:r>
            <a:r>
              <a:rPr lang="pt-BR" dirty="0">
                <a:latin typeface="+mn-lt"/>
              </a:rPr>
              <a:t> </a:t>
            </a:r>
            <a:r>
              <a:rPr lang="pt-BR" dirty="0" err="1">
                <a:latin typeface="+mn-lt"/>
              </a:rPr>
              <a:t>consists</a:t>
            </a:r>
            <a:r>
              <a:rPr lang="pt-BR" dirty="0">
                <a:latin typeface="+mn-lt"/>
              </a:rPr>
              <a:t> </a:t>
            </a:r>
            <a:r>
              <a:rPr lang="pt-BR" dirty="0" err="1">
                <a:latin typeface="+mn-lt"/>
              </a:rPr>
              <a:t>of</a:t>
            </a:r>
            <a:r>
              <a:rPr lang="pt-BR" dirty="0">
                <a:latin typeface="+mn-lt"/>
              </a:rPr>
              <a:t> some </a:t>
            </a:r>
            <a:r>
              <a:rPr lang="pt-BR" dirty="0" err="1">
                <a:latin typeface="+mn-lt"/>
              </a:rPr>
              <a:t>number</a:t>
            </a:r>
            <a:r>
              <a:rPr lang="pt-BR" dirty="0">
                <a:latin typeface="+mn-lt"/>
              </a:rPr>
              <a:t> </a:t>
            </a:r>
            <a:r>
              <a:rPr lang="pt-BR" dirty="0" err="1">
                <a:latin typeface="+mn-lt"/>
              </a:rPr>
              <a:t>of</a:t>
            </a:r>
            <a:r>
              <a:rPr lang="pt-BR" dirty="0">
                <a:latin typeface="+mn-lt"/>
              </a:rPr>
              <a:t> </a:t>
            </a:r>
            <a:r>
              <a:rPr lang="pt-BR" dirty="0" err="1">
                <a:latin typeface="+mn-lt"/>
              </a:rPr>
              <a:t>pages</a:t>
            </a:r>
            <a:r>
              <a:rPr lang="pt-BR" dirty="0">
                <a:latin typeface="+mn-lt"/>
              </a:rPr>
              <a:t>.</a:t>
            </a:r>
          </a:p>
          <a:p>
            <a:pPr lvl="1"/>
            <a:r>
              <a:rPr lang="pt-BR" dirty="0" err="1">
                <a:latin typeface="+mn-lt"/>
              </a:rPr>
              <a:t>Pages</a:t>
            </a:r>
            <a:r>
              <a:rPr lang="pt-BR" dirty="0">
                <a:latin typeface="+mn-lt"/>
              </a:rPr>
              <a:t> for </a:t>
            </a:r>
            <a:r>
              <a:rPr lang="pt-BR" dirty="0" err="1">
                <a:latin typeface="+mn-lt"/>
              </a:rPr>
              <a:t>all</a:t>
            </a:r>
            <a:r>
              <a:rPr lang="pt-BR" dirty="0">
                <a:latin typeface="+mn-lt"/>
              </a:rPr>
              <a:t> </a:t>
            </a:r>
            <a:r>
              <a:rPr lang="pt-BR" dirty="0" err="1">
                <a:latin typeface="+mn-lt"/>
              </a:rPr>
              <a:t>programs</a:t>
            </a:r>
            <a:r>
              <a:rPr lang="pt-BR" dirty="0">
                <a:latin typeface="+mn-lt"/>
              </a:rPr>
              <a:t> (</a:t>
            </a:r>
            <a:r>
              <a:rPr lang="pt-BR" dirty="0" err="1">
                <a:latin typeface="+mn-lt"/>
              </a:rPr>
              <a:t>including</a:t>
            </a:r>
            <a:r>
              <a:rPr lang="pt-BR" dirty="0">
                <a:latin typeface="+mn-lt"/>
              </a:rPr>
              <a:t> OS) are </a:t>
            </a:r>
            <a:r>
              <a:rPr lang="pt-BR" dirty="0" err="1">
                <a:latin typeface="+mn-lt"/>
              </a:rPr>
              <a:t>on</a:t>
            </a:r>
            <a:r>
              <a:rPr lang="pt-BR" dirty="0">
                <a:latin typeface="+mn-lt"/>
              </a:rPr>
              <a:t> disk. </a:t>
            </a:r>
          </a:p>
        </p:txBody>
      </p:sp>
      <p:sp>
        <p:nvSpPr>
          <p:cNvPr id="5" name="Text Placeholder 4"/>
          <p:cNvSpPr>
            <a:spLocks noGrp="1"/>
          </p:cNvSpPr>
          <p:nvPr>
            <p:ph type="body" sz="quarter" idx="11"/>
          </p:nvPr>
        </p:nvSpPr>
        <p:spPr/>
        <p:txBody>
          <a:bodyPr/>
          <a:lstStyle/>
          <a:p>
            <a:endParaRPr lang="en-US"/>
          </a:p>
        </p:txBody>
      </p:sp>
      <p:grpSp>
        <p:nvGrpSpPr>
          <p:cNvPr id="4" name="Group 3"/>
          <p:cNvGrpSpPr/>
          <p:nvPr/>
        </p:nvGrpSpPr>
        <p:grpSpPr>
          <a:xfrm>
            <a:off x="4121940" y="439738"/>
            <a:ext cx="1831975" cy="6215836"/>
            <a:chOff x="4121940" y="439738"/>
            <a:chExt cx="1831975" cy="6215836"/>
          </a:xfrm>
        </p:grpSpPr>
        <p:sp>
          <p:nvSpPr>
            <p:cNvPr id="101" name="Rectangle 9"/>
            <p:cNvSpPr>
              <a:spLocks noChangeArrowheads="1"/>
            </p:cNvSpPr>
            <p:nvPr/>
          </p:nvSpPr>
          <p:spPr bwMode="auto">
            <a:xfrm>
              <a:off x="4121940" y="439738"/>
              <a:ext cx="1831975" cy="5835650"/>
            </a:xfrm>
            <a:prstGeom prst="rect">
              <a:avLst/>
            </a:prstGeom>
            <a:noFill/>
            <a:ln w="16" cap="flat">
              <a:solidFill>
                <a:srgbClr val="22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02" name="Rectangle 10"/>
            <p:cNvSpPr>
              <a:spLocks noChangeArrowheads="1"/>
            </p:cNvSpPr>
            <p:nvPr/>
          </p:nvSpPr>
          <p:spPr bwMode="auto">
            <a:xfrm>
              <a:off x="4121940" y="439738"/>
              <a:ext cx="458787" cy="344488"/>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A.1</a:t>
              </a:r>
            </a:p>
          </p:txBody>
        </p:sp>
        <p:sp>
          <p:nvSpPr>
            <p:cNvPr id="103" name="Rectangle 11"/>
            <p:cNvSpPr>
              <a:spLocks noChangeArrowheads="1"/>
            </p:cNvSpPr>
            <p:nvPr/>
          </p:nvSpPr>
          <p:spPr bwMode="auto">
            <a:xfrm>
              <a:off x="4580727" y="439738"/>
              <a:ext cx="457200"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04" name="Rectangle 12"/>
            <p:cNvSpPr>
              <a:spLocks noChangeArrowheads="1"/>
            </p:cNvSpPr>
            <p:nvPr/>
          </p:nvSpPr>
          <p:spPr bwMode="auto">
            <a:xfrm>
              <a:off x="5037927" y="439738"/>
              <a:ext cx="457200"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05" name="Rectangle 13"/>
            <p:cNvSpPr>
              <a:spLocks noChangeArrowheads="1"/>
            </p:cNvSpPr>
            <p:nvPr/>
          </p:nvSpPr>
          <p:spPr bwMode="auto">
            <a:xfrm>
              <a:off x="5495127" y="439738"/>
              <a:ext cx="458787"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06" name="Rectangle 14"/>
            <p:cNvSpPr>
              <a:spLocks noChangeArrowheads="1"/>
            </p:cNvSpPr>
            <p:nvPr/>
          </p:nvSpPr>
          <p:spPr bwMode="auto">
            <a:xfrm>
              <a:off x="4121940" y="784225"/>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07" name="Rectangle 15"/>
            <p:cNvSpPr>
              <a:spLocks noChangeArrowheads="1"/>
            </p:cNvSpPr>
            <p:nvPr/>
          </p:nvSpPr>
          <p:spPr bwMode="auto">
            <a:xfrm>
              <a:off x="4580727" y="784225"/>
              <a:ext cx="457200"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A.0</a:t>
              </a:r>
            </a:p>
          </p:txBody>
        </p:sp>
        <p:sp>
          <p:nvSpPr>
            <p:cNvPr id="108" name="Rectangle 16"/>
            <p:cNvSpPr>
              <a:spLocks noChangeArrowheads="1"/>
            </p:cNvSpPr>
            <p:nvPr/>
          </p:nvSpPr>
          <p:spPr bwMode="auto">
            <a:xfrm>
              <a:off x="5037927" y="784225"/>
              <a:ext cx="457200"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A.2</a:t>
              </a:r>
            </a:p>
          </p:txBody>
        </p:sp>
        <p:sp>
          <p:nvSpPr>
            <p:cNvPr id="109" name="Rectangle 17"/>
            <p:cNvSpPr>
              <a:spLocks noChangeArrowheads="1"/>
            </p:cNvSpPr>
            <p:nvPr/>
          </p:nvSpPr>
          <p:spPr bwMode="auto">
            <a:xfrm>
              <a:off x="5495127" y="784225"/>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10" name="Rectangle 18"/>
            <p:cNvSpPr>
              <a:spLocks noChangeArrowheads="1"/>
            </p:cNvSpPr>
            <p:nvPr/>
          </p:nvSpPr>
          <p:spPr bwMode="auto">
            <a:xfrm>
              <a:off x="4121940" y="1127125"/>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11" name="Rectangle 19"/>
            <p:cNvSpPr>
              <a:spLocks noChangeArrowheads="1"/>
            </p:cNvSpPr>
            <p:nvPr/>
          </p:nvSpPr>
          <p:spPr bwMode="auto">
            <a:xfrm>
              <a:off x="4580727" y="1127125"/>
              <a:ext cx="457200"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A.5</a:t>
              </a:r>
            </a:p>
          </p:txBody>
        </p:sp>
        <p:sp>
          <p:nvSpPr>
            <p:cNvPr id="112" name="Rectangle 20"/>
            <p:cNvSpPr>
              <a:spLocks noChangeArrowheads="1"/>
            </p:cNvSpPr>
            <p:nvPr/>
          </p:nvSpPr>
          <p:spPr bwMode="auto">
            <a:xfrm>
              <a:off x="5037927" y="1127125"/>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13" name="Rectangle 21"/>
            <p:cNvSpPr>
              <a:spLocks noChangeArrowheads="1"/>
            </p:cNvSpPr>
            <p:nvPr/>
          </p:nvSpPr>
          <p:spPr bwMode="auto">
            <a:xfrm>
              <a:off x="5495127" y="1127125"/>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14" name="Rectangle 22"/>
            <p:cNvSpPr>
              <a:spLocks noChangeArrowheads="1"/>
            </p:cNvSpPr>
            <p:nvPr/>
          </p:nvSpPr>
          <p:spPr bwMode="auto">
            <a:xfrm>
              <a:off x="4121940" y="1470025"/>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15" name="Rectangle 23"/>
            <p:cNvSpPr>
              <a:spLocks noChangeArrowheads="1"/>
            </p:cNvSpPr>
            <p:nvPr/>
          </p:nvSpPr>
          <p:spPr bwMode="auto">
            <a:xfrm>
              <a:off x="4580727" y="1470025"/>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16" name="Rectangle 24"/>
            <p:cNvSpPr>
              <a:spLocks noChangeArrowheads="1"/>
            </p:cNvSpPr>
            <p:nvPr/>
          </p:nvSpPr>
          <p:spPr bwMode="auto">
            <a:xfrm>
              <a:off x="5037927" y="1470025"/>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17" name="Rectangle 25"/>
            <p:cNvSpPr>
              <a:spLocks noChangeArrowheads="1"/>
            </p:cNvSpPr>
            <p:nvPr/>
          </p:nvSpPr>
          <p:spPr bwMode="auto">
            <a:xfrm>
              <a:off x="5495127" y="1470025"/>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18" name="Rectangle 26"/>
            <p:cNvSpPr>
              <a:spLocks noChangeArrowheads="1"/>
            </p:cNvSpPr>
            <p:nvPr/>
          </p:nvSpPr>
          <p:spPr bwMode="auto">
            <a:xfrm>
              <a:off x="4121940" y="1812925"/>
              <a:ext cx="458787" cy="344488"/>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B.0</a:t>
              </a:r>
            </a:p>
          </p:txBody>
        </p:sp>
        <p:sp>
          <p:nvSpPr>
            <p:cNvPr id="119" name="Rectangle 27"/>
            <p:cNvSpPr>
              <a:spLocks noChangeArrowheads="1"/>
            </p:cNvSpPr>
            <p:nvPr/>
          </p:nvSpPr>
          <p:spPr bwMode="auto">
            <a:xfrm>
              <a:off x="4580727" y="1812925"/>
              <a:ext cx="457200" cy="344488"/>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B.1</a:t>
              </a:r>
            </a:p>
          </p:txBody>
        </p:sp>
        <p:sp>
          <p:nvSpPr>
            <p:cNvPr id="120" name="Rectangle 28"/>
            <p:cNvSpPr>
              <a:spLocks noChangeArrowheads="1"/>
            </p:cNvSpPr>
            <p:nvPr/>
          </p:nvSpPr>
          <p:spPr bwMode="auto">
            <a:xfrm>
              <a:off x="5037927" y="1812925"/>
              <a:ext cx="457200" cy="344488"/>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B.2</a:t>
              </a:r>
            </a:p>
          </p:txBody>
        </p:sp>
        <p:sp>
          <p:nvSpPr>
            <p:cNvPr id="121" name="Rectangle 29"/>
            <p:cNvSpPr>
              <a:spLocks noChangeArrowheads="1"/>
            </p:cNvSpPr>
            <p:nvPr/>
          </p:nvSpPr>
          <p:spPr bwMode="auto">
            <a:xfrm>
              <a:off x="5495127" y="1812925"/>
              <a:ext cx="458787" cy="344488"/>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B.3</a:t>
              </a:r>
            </a:p>
          </p:txBody>
        </p:sp>
        <p:sp>
          <p:nvSpPr>
            <p:cNvPr id="122" name="Rectangle 30"/>
            <p:cNvSpPr>
              <a:spLocks noChangeArrowheads="1"/>
            </p:cNvSpPr>
            <p:nvPr/>
          </p:nvSpPr>
          <p:spPr bwMode="auto">
            <a:xfrm>
              <a:off x="4121940" y="2157413"/>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23" name="Rectangle 31"/>
            <p:cNvSpPr>
              <a:spLocks noChangeArrowheads="1"/>
            </p:cNvSpPr>
            <p:nvPr/>
          </p:nvSpPr>
          <p:spPr bwMode="auto">
            <a:xfrm>
              <a:off x="4580727" y="2157413"/>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24" name="Rectangle 32"/>
            <p:cNvSpPr>
              <a:spLocks noChangeArrowheads="1"/>
            </p:cNvSpPr>
            <p:nvPr/>
          </p:nvSpPr>
          <p:spPr bwMode="auto">
            <a:xfrm>
              <a:off x="5037927" y="2157413"/>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25" name="Rectangle 33"/>
            <p:cNvSpPr>
              <a:spLocks noChangeArrowheads="1"/>
            </p:cNvSpPr>
            <p:nvPr/>
          </p:nvSpPr>
          <p:spPr bwMode="auto">
            <a:xfrm>
              <a:off x="5495127" y="2157413"/>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26" name="Rectangle 34"/>
            <p:cNvSpPr>
              <a:spLocks noChangeArrowheads="1"/>
            </p:cNvSpPr>
            <p:nvPr/>
          </p:nvSpPr>
          <p:spPr bwMode="auto">
            <a:xfrm>
              <a:off x="4121940" y="2500313"/>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27" name="Rectangle 35"/>
            <p:cNvSpPr>
              <a:spLocks noChangeArrowheads="1"/>
            </p:cNvSpPr>
            <p:nvPr/>
          </p:nvSpPr>
          <p:spPr bwMode="auto">
            <a:xfrm>
              <a:off x="4580727" y="2500313"/>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28" name="Rectangle 36"/>
            <p:cNvSpPr>
              <a:spLocks noChangeArrowheads="1"/>
            </p:cNvSpPr>
            <p:nvPr/>
          </p:nvSpPr>
          <p:spPr bwMode="auto">
            <a:xfrm>
              <a:off x="5037927" y="2500313"/>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40" name="Rectangle 48"/>
            <p:cNvSpPr>
              <a:spLocks noChangeArrowheads="1"/>
            </p:cNvSpPr>
            <p:nvPr/>
          </p:nvSpPr>
          <p:spPr bwMode="auto">
            <a:xfrm>
              <a:off x="5495127" y="2500313"/>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41" name="Rectangle 49"/>
            <p:cNvSpPr>
              <a:spLocks noChangeArrowheads="1"/>
            </p:cNvSpPr>
            <p:nvPr/>
          </p:nvSpPr>
          <p:spPr bwMode="auto">
            <a:xfrm>
              <a:off x="4121940" y="2843213"/>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42" name="Rectangle 50"/>
            <p:cNvSpPr>
              <a:spLocks noChangeArrowheads="1"/>
            </p:cNvSpPr>
            <p:nvPr/>
          </p:nvSpPr>
          <p:spPr bwMode="auto">
            <a:xfrm>
              <a:off x="4580727" y="2843213"/>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43" name="Rectangle 51"/>
            <p:cNvSpPr>
              <a:spLocks noChangeArrowheads="1"/>
            </p:cNvSpPr>
            <p:nvPr/>
          </p:nvSpPr>
          <p:spPr bwMode="auto">
            <a:xfrm>
              <a:off x="5037927" y="2843213"/>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44" name="Rectangle 52"/>
            <p:cNvSpPr>
              <a:spLocks noChangeArrowheads="1"/>
            </p:cNvSpPr>
            <p:nvPr/>
          </p:nvSpPr>
          <p:spPr bwMode="auto">
            <a:xfrm>
              <a:off x="5495127" y="2843213"/>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45" name="Rectangle 53"/>
            <p:cNvSpPr>
              <a:spLocks noChangeArrowheads="1"/>
            </p:cNvSpPr>
            <p:nvPr/>
          </p:nvSpPr>
          <p:spPr bwMode="auto">
            <a:xfrm>
              <a:off x="4121940" y="3186113"/>
              <a:ext cx="458787"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46" name="Rectangle 54"/>
            <p:cNvSpPr>
              <a:spLocks noChangeArrowheads="1"/>
            </p:cNvSpPr>
            <p:nvPr/>
          </p:nvSpPr>
          <p:spPr bwMode="auto">
            <a:xfrm>
              <a:off x="4580727" y="3186113"/>
              <a:ext cx="457200"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47" name="Rectangle 55"/>
            <p:cNvSpPr>
              <a:spLocks noChangeArrowheads="1"/>
            </p:cNvSpPr>
            <p:nvPr/>
          </p:nvSpPr>
          <p:spPr bwMode="auto">
            <a:xfrm>
              <a:off x="5037927" y="3186113"/>
              <a:ext cx="457200" cy="344488"/>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A.7</a:t>
              </a:r>
            </a:p>
          </p:txBody>
        </p:sp>
        <p:sp>
          <p:nvSpPr>
            <p:cNvPr id="148" name="Rectangle 56"/>
            <p:cNvSpPr>
              <a:spLocks noChangeArrowheads="1"/>
            </p:cNvSpPr>
            <p:nvPr/>
          </p:nvSpPr>
          <p:spPr bwMode="auto">
            <a:xfrm>
              <a:off x="5495127" y="3186113"/>
              <a:ext cx="458787"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49" name="Rectangle 57"/>
            <p:cNvSpPr>
              <a:spLocks noChangeArrowheads="1"/>
            </p:cNvSpPr>
            <p:nvPr/>
          </p:nvSpPr>
          <p:spPr bwMode="auto">
            <a:xfrm>
              <a:off x="4121940" y="3530600"/>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50" name="Rectangle 58"/>
            <p:cNvSpPr>
              <a:spLocks noChangeArrowheads="1"/>
            </p:cNvSpPr>
            <p:nvPr/>
          </p:nvSpPr>
          <p:spPr bwMode="auto">
            <a:xfrm>
              <a:off x="4580727" y="3530600"/>
              <a:ext cx="457200"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A.9</a:t>
              </a:r>
            </a:p>
          </p:txBody>
        </p:sp>
        <p:sp>
          <p:nvSpPr>
            <p:cNvPr id="151" name="Rectangle 59"/>
            <p:cNvSpPr>
              <a:spLocks noChangeArrowheads="1"/>
            </p:cNvSpPr>
            <p:nvPr/>
          </p:nvSpPr>
          <p:spPr bwMode="auto">
            <a:xfrm>
              <a:off x="5037927" y="3530600"/>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52" name="Rectangle 60"/>
            <p:cNvSpPr>
              <a:spLocks noChangeArrowheads="1"/>
            </p:cNvSpPr>
            <p:nvPr/>
          </p:nvSpPr>
          <p:spPr bwMode="auto">
            <a:xfrm>
              <a:off x="5495127" y="3530600"/>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53" name="Rectangle 61"/>
            <p:cNvSpPr>
              <a:spLocks noChangeArrowheads="1"/>
            </p:cNvSpPr>
            <p:nvPr/>
          </p:nvSpPr>
          <p:spPr bwMode="auto">
            <a:xfrm>
              <a:off x="4121940" y="3873500"/>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54" name="Rectangle 62"/>
            <p:cNvSpPr>
              <a:spLocks noChangeArrowheads="1"/>
            </p:cNvSpPr>
            <p:nvPr/>
          </p:nvSpPr>
          <p:spPr bwMode="auto">
            <a:xfrm>
              <a:off x="4580727" y="3873500"/>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55" name="Rectangle 63"/>
            <p:cNvSpPr>
              <a:spLocks noChangeArrowheads="1"/>
            </p:cNvSpPr>
            <p:nvPr/>
          </p:nvSpPr>
          <p:spPr bwMode="auto">
            <a:xfrm>
              <a:off x="5037927" y="3873500"/>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56" name="Rectangle 64"/>
            <p:cNvSpPr>
              <a:spLocks noChangeArrowheads="1"/>
            </p:cNvSpPr>
            <p:nvPr/>
          </p:nvSpPr>
          <p:spPr bwMode="auto">
            <a:xfrm>
              <a:off x="5495127" y="3873500"/>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57" name="Rectangle 65"/>
            <p:cNvSpPr>
              <a:spLocks noChangeArrowheads="1"/>
            </p:cNvSpPr>
            <p:nvPr/>
          </p:nvSpPr>
          <p:spPr bwMode="auto">
            <a:xfrm>
              <a:off x="4121940" y="4216400"/>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58" name="Rectangle 66"/>
            <p:cNvSpPr>
              <a:spLocks noChangeArrowheads="1"/>
            </p:cNvSpPr>
            <p:nvPr/>
          </p:nvSpPr>
          <p:spPr bwMode="auto">
            <a:xfrm>
              <a:off x="4580727" y="4216400"/>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59" name="Rectangle 67"/>
            <p:cNvSpPr>
              <a:spLocks noChangeArrowheads="1"/>
            </p:cNvSpPr>
            <p:nvPr/>
          </p:nvSpPr>
          <p:spPr bwMode="auto">
            <a:xfrm>
              <a:off x="5037927" y="4216400"/>
              <a:ext cx="457200"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A.8</a:t>
              </a:r>
            </a:p>
          </p:txBody>
        </p:sp>
        <p:sp>
          <p:nvSpPr>
            <p:cNvPr id="160" name="Rectangle 68"/>
            <p:cNvSpPr>
              <a:spLocks noChangeArrowheads="1"/>
            </p:cNvSpPr>
            <p:nvPr/>
          </p:nvSpPr>
          <p:spPr bwMode="auto">
            <a:xfrm>
              <a:off x="5495127" y="4216400"/>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61" name="Rectangle 69"/>
            <p:cNvSpPr>
              <a:spLocks noChangeArrowheads="1"/>
            </p:cNvSpPr>
            <p:nvPr/>
          </p:nvSpPr>
          <p:spPr bwMode="auto">
            <a:xfrm>
              <a:off x="4121940" y="4559300"/>
              <a:ext cx="458787"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62" name="Rectangle 70"/>
            <p:cNvSpPr>
              <a:spLocks noChangeArrowheads="1"/>
            </p:cNvSpPr>
            <p:nvPr/>
          </p:nvSpPr>
          <p:spPr bwMode="auto">
            <a:xfrm>
              <a:off x="4580727" y="4559300"/>
              <a:ext cx="457200"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63" name="Rectangle 71"/>
            <p:cNvSpPr>
              <a:spLocks noChangeArrowheads="1"/>
            </p:cNvSpPr>
            <p:nvPr/>
          </p:nvSpPr>
          <p:spPr bwMode="auto">
            <a:xfrm>
              <a:off x="5037927" y="4559300"/>
              <a:ext cx="457200"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64" name="Rectangle 72"/>
            <p:cNvSpPr>
              <a:spLocks noChangeArrowheads="1"/>
            </p:cNvSpPr>
            <p:nvPr/>
          </p:nvSpPr>
          <p:spPr bwMode="auto">
            <a:xfrm>
              <a:off x="5495127" y="4559300"/>
              <a:ext cx="458787"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65" name="Rectangle 73"/>
            <p:cNvSpPr>
              <a:spLocks noChangeArrowheads="1"/>
            </p:cNvSpPr>
            <p:nvPr/>
          </p:nvSpPr>
          <p:spPr bwMode="auto">
            <a:xfrm>
              <a:off x="4121940" y="4903788"/>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66" name="Rectangle 74"/>
            <p:cNvSpPr>
              <a:spLocks noChangeArrowheads="1"/>
            </p:cNvSpPr>
            <p:nvPr/>
          </p:nvSpPr>
          <p:spPr bwMode="auto">
            <a:xfrm>
              <a:off x="4580727" y="4903788"/>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67" name="Rectangle 75"/>
            <p:cNvSpPr>
              <a:spLocks noChangeArrowheads="1"/>
            </p:cNvSpPr>
            <p:nvPr/>
          </p:nvSpPr>
          <p:spPr bwMode="auto">
            <a:xfrm>
              <a:off x="5037927" y="4903788"/>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68" name="Rectangle 76"/>
            <p:cNvSpPr>
              <a:spLocks noChangeArrowheads="1"/>
            </p:cNvSpPr>
            <p:nvPr/>
          </p:nvSpPr>
          <p:spPr bwMode="auto">
            <a:xfrm>
              <a:off x="5495127" y="4903788"/>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69" name="Rectangle 77"/>
            <p:cNvSpPr>
              <a:spLocks noChangeArrowheads="1"/>
            </p:cNvSpPr>
            <p:nvPr/>
          </p:nvSpPr>
          <p:spPr bwMode="auto">
            <a:xfrm>
              <a:off x="4121940" y="5246688"/>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70" name="Rectangle 78"/>
            <p:cNvSpPr>
              <a:spLocks noChangeArrowheads="1"/>
            </p:cNvSpPr>
            <p:nvPr/>
          </p:nvSpPr>
          <p:spPr bwMode="auto">
            <a:xfrm>
              <a:off x="4580727" y="5246688"/>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71" name="Rectangle 79"/>
            <p:cNvSpPr>
              <a:spLocks noChangeArrowheads="1"/>
            </p:cNvSpPr>
            <p:nvPr/>
          </p:nvSpPr>
          <p:spPr bwMode="auto">
            <a:xfrm>
              <a:off x="5037927" y="5246688"/>
              <a:ext cx="457200"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72" name="Rectangle 80"/>
            <p:cNvSpPr>
              <a:spLocks noChangeArrowheads="1"/>
            </p:cNvSpPr>
            <p:nvPr/>
          </p:nvSpPr>
          <p:spPr bwMode="auto">
            <a:xfrm>
              <a:off x="5495127" y="5246688"/>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73" name="Rectangle 81"/>
            <p:cNvSpPr>
              <a:spLocks noChangeArrowheads="1"/>
            </p:cNvSpPr>
            <p:nvPr/>
          </p:nvSpPr>
          <p:spPr bwMode="auto">
            <a:xfrm>
              <a:off x="4580727" y="5589588"/>
              <a:ext cx="457200" cy="342900"/>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B.5</a:t>
              </a:r>
            </a:p>
          </p:txBody>
        </p:sp>
        <p:sp>
          <p:nvSpPr>
            <p:cNvPr id="174" name="Rectangle 82"/>
            <p:cNvSpPr>
              <a:spLocks noChangeArrowheads="1"/>
            </p:cNvSpPr>
            <p:nvPr/>
          </p:nvSpPr>
          <p:spPr bwMode="auto">
            <a:xfrm>
              <a:off x="5037927" y="5589588"/>
              <a:ext cx="457200" cy="342900"/>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r>
                <a:rPr lang="en-US" dirty="0">
                  <a:latin typeface="Myriad Pro Light SemiCondensed" charset="0"/>
                </a:rPr>
                <a:t>B.6</a:t>
              </a:r>
            </a:p>
          </p:txBody>
        </p:sp>
        <p:sp>
          <p:nvSpPr>
            <p:cNvPr id="175" name="Rectangle 83"/>
            <p:cNvSpPr>
              <a:spLocks noChangeArrowheads="1"/>
            </p:cNvSpPr>
            <p:nvPr/>
          </p:nvSpPr>
          <p:spPr bwMode="auto">
            <a:xfrm>
              <a:off x="5495127" y="5589588"/>
              <a:ext cx="458787" cy="342900"/>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76" name="Rectangle 84"/>
            <p:cNvSpPr>
              <a:spLocks noChangeArrowheads="1"/>
            </p:cNvSpPr>
            <p:nvPr/>
          </p:nvSpPr>
          <p:spPr bwMode="auto">
            <a:xfrm>
              <a:off x="4121940" y="5932488"/>
              <a:ext cx="458787"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77" name="Rectangle 85"/>
            <p:cNvSpPr>
              <a:spLocks noChangeArrowheads="1"/>
            </p:cNvSpPr>
            <p:nvPr/>
          </p:nvSpPr>
          <p:spPr bwMode="auto">
            <a:xfrm>
              <a:off x="4580727" y="5932488"/>
              <a:ext cx="457200"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78" name="Rectangle 86"/>
            <p:cNvSpPr>
              <a:spLocks noChangeArrowheads="1"/>
            </p:cNvSpPr>
            <p:nvPr/>
          </p:nvSpPr>
          <p:spPr bwMode="auto">
            <a:xfrm>
              <a:off x="5037927" y="5932488"/>
              <a:ext cx="457200"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79" name="Rectangle 87"/>
            <p:cNvSpPr>
              <a:spLocks noChangeArrowheads="1"/>
            </p:cNvSpPr>
            <p:nvPr/>
          </p:nvSpPr>
          <p:spPr bwMode="auto">
            <a:xfrm>
              <a:off x="5495127" y="5932488"/>
              <a:ext cx="458787" cy="344488"/>
            </a:xfrm>
            <a:prstGeom prst="rect">
              <a:avLst/>
            </a:prstGeom>
            <a:solidFill>
              <a:srgbClr val="FEFEFE"/>
            </a:solidFill>
            <a:ln w="8" cap="flat">
              <a:solidFill>
                <a:srgbClr val="221F20"/>
              </a:solidFill>
              <a:prstDash val="solid"/>
              <a:miter lim="800000"/>
              <a:headEnd/>
              <a:tailEnd/>
            </a:ln>
          </p:spPr>
          <p:txBody>
            <a:bodyPr vert="horz" wrap="square" lIns="0" tIns="0" rIns="0" bIns="0" numCol="1" anchor="ctr" anchorCtr="0" compatLnSpc="1">
              <a:prstTxWarp prst="textNoShape">
                <a:avLst/>
              </a:prstTxWarp>
            </a:bodyPr>
            <a:lstStyle/>
            <a:p>
              <a:pPr algn="ctr"/>
              <a:endParaRPr lang="en-US" dirty="0">
                <a:latin typeface="Myriad Pro Light SemiCondensed" charset="0"/>
              </a:endParaRPr>
            </a:p>
          </p:txBody>
        </p:sp>
        <p:sp>
          <p:nvSpPr>
            <p:cNvPr id="180" name="Rectangle 88"/>
            <p:cNvSpPr>
              <a:spLocks noChangeArrowheads="1"/>
            </p:cNvSpPr>
            <p:nvPr/>
          </p:nvSpPr>
          <p:spPr bwMode="auto">
            <a:xfrm>
              <a:off x="4261640" y="6378575"/>
              <a:ext cx="117019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800" i="0" u="none" strike="noStrike" cap="none" normalizeH="0" baseline="0" dirty="0" err="1">
                  <a:ln>
                    <a:noFill/>
                  </a:ln>
                  <a:solidFill>
                    <a:srgbClr val="221F20"/>
                  </a:solidFill>
                  <a:effectLst/>
                  <a:latin typeface="Myriad Pro Light SemiCondensed" charset="0"/>
                  <a:cs typeface="Arial" pitchFamily="34" charset="0"/>
                </a:rPr>
                <a:t>Main</a:t>
              </a:r>
              <a:r>
                <a:rPr kumimoji="0" lang="pt-BR" sz="1800" i="0" u="none" strike="noStrike" cap="none" normalizeH="0" baseline="0" dirty="0">
                  <a:ln>
                    <a:noFill/>
                  </a:ln>
                  <a:solidFill>
                    <a:srgbClr val="221F20"/>
                  </a:solidFill>
                  <a:effectLst/>
                  <a:latin typeface="Myriad Pro Light SemiCondensed" charset="0"/>
                  <a:cs typeface="Arial" pitchFamily="34" charset="0"/>
                </a:rPr>
                <a:t> </a:t>
              </a:r>
              <a:r>
                <a:rPr kumimoji="0" lang="pt-BR" sz="1800" i="0" u="none" strike="noStrike" cap="none" normalizeH="0" baseline="0" dirty="0" err="1">
                  <a:ln>
                    <a:noFill/>
                  </a:ln>
                  <a:solidFill>
                    <a:srgbClr val="221F20"/>
                  </a:solidFill>
                  <a:effectLst/>
                  <a:latin typeface="Myriad Pro Light SemiCondensed" charset="0"/>
                  <a:cs typeface="Arial" pitchFamily="34" charset="0"/>
                </a:rPr>
                <a:t>Memory</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grpSp>
      <p:grpSp>
        <p:nvGrpSpPr>
          <p:cNvPr id="3" name="Group 2"/>
          <p:cNvGrpSpPr/>
          <p:nvPr/>
        </p:nvGrpSpPr>
        <p:grpSpPr>
          <a:xfrm>
            <a:off x="6362700" y="439738"/>
            <a:ext cx="2517775" cy="6215836"/>
            <a:chOff x="6362700" y="439738"/>
            <a:chExt cx="2517775" cy="6215836"/>
          </a:xfrm>
        </p:grpSpPr>
        <p:sp>
          <p:nvSpPr>
            <p:cNvPr id="100" name="Cilindro 527466"/>
            <p:cNvSpPr/>
            <p:nvPr/>
          </p:nvSpPr>
          <p:spPr>
            <a:xfrm>
              <a:off x="6362700" y="439738"/>
              <a:ext cx="2517775" cy="5841141"/>
            </a:xfrm>
            <a:prstGeom prst="can">
              <a:avLst>
                <a:gd name="adj" fmla="val 14879"/>
              </a:avLst>
            </a:prstGeom>
            <a:solidFill>
              <a:schemeClr val="bg1">
                <a:lumMod val="95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37"/>
            <p:cNvSpPr>
              <a:spLocks noChangeArrowheads="1"/>
            </p:cNvSpPr>
            <p:nvPr/>
          </p:nvSpPr>
          <p:spPr bwMode="auto">
            <a:xfrm>
              <a:off x="6761163" y="1008063"/>
              <a:ext cx="458787"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0</a:t>
              </a:r>
            </a:p>
          </p:txBody>
        </p:sp>
        <p:sp>
          <p:nvSpPr>
            <p:cNvPr id="130" name="Rectangle 38"/>
            <p:cNvSpPr>
              <a:spLocks noChangeArrowheads="1"/>
            </p:cNvSpPr>
            <p:nvPr/>
          </p:nvSpPr>
          <p:spPr bwMode="auto">
            <a:xfrm>
              <a:off x="6761163" y="1350963"/>
              <a:ext cx="458787"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1</a:t>
              </a:r>
            </a:p>
          </p:txBody>
        </p:sp>
        <p:sp>
          <p:nvSpPr>
            <p:cNvPr id="131" name="Rectangle 39"/>
            <p:cNvSpPr>
              <a:spLocks noChangeArrowheads="1"/>
            </p:cNvSpPr>
            <p:nvPr/>
          </p:nvSpPr>
          <p:spPr bwMode="auto">
            <a:xfrm>
              <a:off x="6761163" y="1693863"/>
              <a:ext cx="458787"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2</a:t>
              </a:r>
            </a:p>
          </p:txBody>
        </p:sp>
        <p:sp>
          <p:nvSpPr>
            <p:cNvPr id="132" name="Rectangle 40"/>
            <p:cNvSpPr>
              <a:spLocks noChangeArrowheads="1"/>
            </p:cNvSpPr>
            <p:nvPr/>
          </p:nvSpPr>
          <p:spPr bwMode="auto">
            <a:xfrm>
              <a:off x="6761163" y="2036763"/>
              <a:ext cx="458787" cy="344488"/>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3</a:t>
              </a:r>
            </a:p>
          </p:txBody>
        </p:sp>
        <p:sp>
          <p:nvSpPr>
            <p:cNvPr id="133" name="Rectangle 41"/>
            <p:cNvSpPr>
              <a:spLocks noChangeArrowheads="1"/>
            </p:cNvSpPr>
            <p:nvPr/>
          </p:nvSpPr>
          <p:spPr bwMode="auto">
            <a:xfrm>
              <a:off x="6761163" y="2381250"/>
              <a:ext cx="458787"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4</a:t>
              </a:r>
            </a:p>
          </p:txBody>
        </p:sp>
        <p:sp>
          <p:nvSpPr>
            <p:cNvPr id="134" name="Rectangle 42"/>
            <p:cNvSpPr>
              <a:spLocks noChangeArrowheads="1"/>
            </p:cNvSpPr>
            <p:nvPr/>
          </p:nvSpPr>
          <p:spPr bwMode="auto">
            <a:xfrm>
              <a:off x="6761163" y="2724150"/>
              <a:ext cx="458787"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5</a:t>
              </a:r>
            </a:p>
          </p:txBody>
        </p:sp>
        <p:sp>
          <p:nvSpPr>
            <p:cNvPr id="135" name="Rectangle 43"/>
            <p:cNvSpPr>
              <a:spLocks noChangeArrowheads="1"/>
            </p:cNvSpPr>
            <p:nvPr/>
          </p:nvSpPr>
          <p:spPr bwMode="auto">
            <a:xfrm>
              <a:off x="6761163" y="3067050"/>
              <a:ext cx="458787"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6</a:t>
              </a:r>
            </a:p>
          </p:txBody>
        </p:sp>
        <p:sp>
          <p:nvSpPr>
            <p:cNvPr id="136" name="Rectangle 44"/>
            <p:cNvSpPr>
              <a:spLocks noChangeArrowheads="1"/>
            </p:cNvSpPr>
            <p:nvPr/>
          </p:nvSpPr>
          <p:spPr bwMode="auto">
            <a:xfrm>
              <a:off x="6761163" y="3409950"/>
              <a:ext cx="458787" cy="344488"/>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7</a:t>
              </a:r>
            </a:p>
          </p:txBody>
        </p:sp>
        <p:sp>
          <p:nvSpPr>
            <p:cNvPr id="137" name="Rectangle 45"/>
            <p:cNvSpPr>
              <a:spLocks noChangeArrowheads="1"/>
            </p:cNvSpPr>
            <p:nvPr/>
          </p:nvSpPr>
          <p:spPr bwMode="auto">
            <a:xfrm>
              <a:off x="6761163" y="3754438"/>
              <a:ext cx="458787"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8</a:t>
              </a:r>
            </a:p>
          </p:txBody>
        </p:sp>
        <p:sp>
          <p:nvSpPr>
            <p:cNvPr id="138" name="Rectangle 46"/>
            <p:cNvSpPr>
              <a:spLocks noChangeArrowheads="1"/>
            </p:cNvSpPr>
            <p:nvPr/>
          </p:nvSpPr>
          <p:spPr bwMode="auto">
            <a:xfrm>
              <a:off x="6761163" y="4097338"/>
              <a:ext cx="458787"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9</a:t>
              </a:r>
            </a:p>
          </p:txBody>
        </p:sp>
        <p:sp>
          <p:nvSpPr>
            <p:cNvPr id="139" name="Rectangle 47"/>
            <p:cNvSpPr>
              <a:spLocks noChangeArrowheads="1"/>
            </p:cNvSpPr>
            <p:nvPr/>
          </p:nvSpPr>
          <p:spPr bwMode="auto">
            <a:xfrm>
              <a:off x="6761163" y="4440238"/>
              <a:ext cx="458787" cy="342900"/>
            </a:xfrm>
            <a:prstGeom prst="rect">
              <a:avLst/>
            </a:prstGeom>
            <a:solidFill>
              <a:schemeClr val="accent2">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10</a:t>
              </a:r>
            </a:p>
          </p:txBody>
        </p:sp>
        <p:sp>
          <p:nvSpPr>
            <p:cNvPr id="181" name="Rectangle 89"/>
            <p:cNvSpPr>
              <a:spLocks noChangeArrowheads="1"/>
            </p:cNvSpPr>
            <p:nvPr/>
          </p:nvSpPr>
          <p:spPr bwMode="auto">
            <a:xfrm>
              <a:off x="7477125" y="6378575"/>
              <a:ext cx="34624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800" i="0" u="none" strike="noStrike" cap="none" normalizeH="0" baseline="0" dirty="0">
                  <a:ln>
                    <a:noFill/>
                  </a:ln>
                  <a:solidFill>
                    <a:srgbClr val="221F20"/>
                  </a:solidFill>
                  <a:effectLst/>
                  <a:latin typeface="Myriad Pro Light SemiCondensed" charset="0"/>
                  <a:cs typeface="Arial" pitchFamily="34" charset="0"/>
                </a:rPr>
                <a:t>Disk</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182" name="Rectangle 90"/>
            <p:cNvSpPr>
              <a:spLocks noChangeArrowheads="1"/>
            </p:cNvSpPr>
            <p:nvPr/>
          </p:nvSpPr>
          <p:spPr bwMode="auto">
            <a:xfrm>
              <a:off x="6816188" y="4914900"/>
              <a:ext cx="29014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i="0" u="none" strike="noStrike" cap="none" normalizeH="0" baseline="0" dirty="0" err="1">
                  <a:ln>
                    <a:noFill/>
                  </a:ln>
                  <a:solidFill>
                    <a:srgbClr val="221F20"/>
                  </a:solidFill>
                  <a:effectLst/>
                  <a:latin typeface="Myriad Pro Light SemiCondensed" charset="0"/>
                  <a:cs typeface="Arial" pitchFamily="34" charset="0"/>
                </a:rPr>
                <a:t>User</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183" name="Rectangle 91"/>
            <p:cNvSpPr>
              <a:spLocks noChangeArrowheads="1"/>
            </p:cNvSpPr>
            <p:nvPr/>
          </p:nvSpPr>
          <p:spPr bwMode="auto">
            <a:xfrm>
              <a:off x="6668725" y="5130800"/>
              <a:ext cx="57066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i="0" u="none" strike="noStrike" cap="none" normalizeH="0" baseline="0" dirty="0" err="1">
                  <a:ln>
                    <a:noFill/>
                  </a:ln>
                  <a:solidFill>
                    <a:srgbClr val="221F20"/>
                  </a:solidFill>
                  <a:effectLst/>
                  <a:latin typeface="Myriad Pro Light SemiCondensed" charset="0"/>
                  <a:cs typeface="Arial" pitchFamily="34" charset="0"/>
                </a:rPr>
                <a:t>program</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184" name="Rectangle 92"/>
            <p:cNvSpPr>
              <a:spLocks noChangeArrowheads="1"/>
            </p:cNvSpPr>
            <p:nvPr/>
          </p:nvSpPr>
          <p:spPr bwMode="auto">
            <a:xfrm>
              <a:off x="6920746" y="5335588"/>
              <a:ext cx="9618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i="0" u="none" strike="noStrike" cap="none" normalizeH="0" baseline="0" dirty="0">
                  <a:ln>
                    <a:noFill/>
                  </a:ln>
                  <a:solidFill>
                    <a:srgbClr val="221F20"/>
                  </a:solidFill>
                  <a:effectLst/>
                  <a:latin typeface="Myriad Pro Light SemiCondensed" charset="0"/>
                  <a:cs typeface="Arial" pitchFamily="34" charset="0"/>
                </a:rPr>
                <a:t>A</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185" name="Rectangle 117"/>
            <p:cNvSpPr>
              <a:spLocks noChangeArrowheads="1"/>
            </p:cNvSpPr>
            <p:nvPr/>
          </p:nvSpPr>
          <p:spPr bwMode="auto">
            <a:xfrm>
              <a:off x="7918450" y="1008063"/>
              <a:ext cx="458787" cy="342900"/>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0</a:t>
              </a:r>
            </a:p>
          </p:txBody>
        </p:sp>
        <p:sp>
          <p:nvSpPr>
            <p:cNvPr id="186" name="Rectangle 118"/>
            <p:cNvSpPr>
              <a:spLocks noChangeArrowheads="1"/>
            </p:cNvSpPr>
            <p:nvPr/>
          </p:nvSpPr>
          <p:spPr bwMode="auto">
            <a:xfrm>
              <a:off x="7918450" y="1350963"/>
              <a:ext cx="458787" cy="342900"/>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1</a:t>
              </a:r>
            </a:p>
          </p:txBody>
        </p:sp>
        <p:sp>
          <p:nvSpPr>
            <p:cNvPr id="187" name="Rectangle 119"/>
            <p:cNvSpPr>
              <a:spLocks noChangeArrowheads="1"/>
            </p:cNvSpPr>
            <p:nvPr/>
          </p:nvSpPr>
          <p:spPr bwMode="auto">
            <a:xfrm>
              <a:off x="7918450" y="1693863"/>
              <a:ext cx="458787" cy="342900"/>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2</a:t>
              </a:r>
            </a:p>
          </p:txBody>
        </p:sp>
        <p:sp>
          <p:nvSpPr>
            <p:cNvPr id="188" name="Rectangle 120"/>
            <p:cNvSpPr>
              <a:spLocks noChangeArrowheads="1"/>
            </p:cNvSpPr>
            <p:nvPr/>
          </p:nvSpPr>
          <p:spPr bwMode="auto">
            <a:xfrm>
              <a:off x="7918450" y="2036763"/>
              <a:ext cx="458787" cy="344488"/>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3</a:t>
              </a:r>
            </a:p>
          </p:txBody>
        </p:sp>
        <p:sp>
          <p:nvSpPr>
            <p:cNvPr id="189" name="Rectangle 121"/>
            <p:cNvSpPr>
              <a:spLocks noChangeArrowheads="1"/>
            </p:cNvSpPr>
            <p:nvPr/>
          </p:nvSpPr>
          <p:spPr bwMode="auto">
            <a:xfrm>
              <a:off x="7918450" y="2381250"/>
              <a:ext cx="458787" cy="342900"/>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4</a:t>
              </a:r>
            </a:p>
          </p:txBody>
        </p:sp>
        <p:sp>
          <p:nvSpPr>
            <p:cNvPr id="190" name="Rectangle 122"/>
            <p:cNvSpPr>
              <a:spLocks noChangeArrowheads="1"/>
            </p:cNvSpPr>
            <p:nvPr/>
          </p:nvSpPr>
          <p:spPr bwMode="auto">
            <a:xfrm>
              <a:off x="7918450" y="2724150"/>
              <a:ext cx="458787" cy="342900"/>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5</a:t>
              </a:r>
            </a:p>
          </p:txBody>
        </p:sp>
        <p:sp>
          <p:nvSpPr>
            <p:cNvPr id="191" name="Rectangle 123"/>
            <p:cNvSpPr>
              <a:spLocks noChangeArrowheads="1"/>
            </p:cNvSpPr>
            <p:nvPr/>
          </p:nvSpPr>
          <p:spPr bwMode="auto">
            <a:xfrm>
              <a:off x="7918450" y="3067050"/>
              <a:ext cx="458787" cy="342900"/>
            </a:xfrm>
            <a:prstGeom prst="rect">
              <a:avLst/>
            </a:prstGeom>
            <a:solidFill>
              <a:schemeClr val="accent3">
                <a:lumMod val="60000"/>
                <a:lumOff val="40000"/>
              </a:schemeClr>
            </a:solidFill>
            <a:ln w="8" cap="flat">
              <a:solidFill>
                <a:srgbClr val="221F20"/>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latin typeface="Myriad Pro Light SemiCondensed" charset="0"/>
                </a:rPr>
                <a:t>6</a:t>
              </a:r>
            </a:p>
          </p:txBody>
        </p:sp>
        <p:sp>
          <p:nvSpPr>
            <p:cNvPr id="192" name="Rectangle 124"/>
            <p:cNvSpPr>
              <a:spLocks noChangeArrowheads="1"/>
            </p:cNvSpPr>
            <p:nvPr/>
          </p:nvSpPr>
          <p:spPr bwMode="auto">
            <a:xfrm>
              <a:off x="7986175" y="3529013"/>
              <a:ext cx="29014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i="0" u="none" strike="noStrike" cap="none" normalizeH="0" baseline="0" dirty="0" err="1">
                  <a:ln>
                    <a:noFill/>
                  </a:ln>
                  <a:solidFill>
                    <a:srgbClr val="221F20"/>
                  </a:solidFill>
                  <a:effectLst/>
                  <a:latin typeface="Myriad Pro Light SemiCondensed" charset="0"/>
                  <a:cs typeface="Arial" pitchFamily="34" charset="0"/>
                </a:rPr>
                <a:t>User</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193" name="Rectangle 125"/>
            <p:cNvSpPr>
              <a:spLocks noChangeArrowheads="1"/>
            </p:cNvSpPr>
            <p:nvPr/>
          </p:nvSpPr>
          <p:spPr bwMode="auto">
            <a:xfrm>
              <a:off x="7838712" y="3744913"/>
              <a:ext cx="57066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i="0" u="none" strike="noStrike" cap="none" normalizeH="0" baseline="0" dirty="0" err="1">
                  <a:ln>
                    <a:noFill/>
                  </a:ln>
                  <a:solidFill>
                    <a:srgbClr val="221F20"/>
                  </a:solidFill>
                  <a:effectLst/>
                  <a:latin typeface="Myriad Pro Light SemiCondensed" charset="0"/>
                  <a:cs typeface="Arial" pitchFamily="34" charset="0"/>
                </a:rPr>
                <a:t>program</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194" name="Rectangle 126"/>
            <p:cNvSpPr>
              <a:spLocks noChangeArrowheads="1"/>
            </p:cNvSpPr>
            <p:nvPr/>
          </p:nvSpPr>
          <p:spPr bwMode="auto">
            <a:xfrm>
              <a:off x="8082842" y="3960813"/>
              <a:ext cx="8335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i="0" u="none" strike="noStrike" cap="none" normalizeH="0" baseline="0" dirty="0" err="1">
                  <a:ln>
                    <a:noFill/>
                  </a:ln>
                  <a:solidFill>
                    <a:srgbClr val="221F20"/>
                  </a:solidFill>
                  <a:effectLst/>
                  <a:latin typeface="Myriad Pro Light SemiCondensed" charset="0"/>
                  <a:cs typeface="Arial" pitchFamily="34" charset="0"/>
                </a:rPr>
                <a:t>B</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355946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dirty="0"/>
              <a:t>Direct Memory Access</a:t>
            </a:r>
          </a:p>
        </p:txBody>
      </p:sp>
      <p:sp>
        <p:nvSpPr>
          <p:cNvPr id="2" name="Content Placeholder 1"/>
          <p:cNvSpPr>
            <a:spLocks noGrp="1"/>
          </p:cNvSpPr>
          <p:nvPr>
            <p:ph sz="quarter" idx="10"/>
          </p:nvPr>
        </p:nvSpPr>
        <p:spPr>
          <a:xfrm>
            <a:off x="431800" y="1628777"/>
            <a:ext cx="2817087" cy="4824413"/>
          </a:xfrm>
          <a:prstGeom prst="rect">
            <a:avLst/>
          </a:prstGeom>
        </p:spPr>
        <p:txBody>
          <a:bodyPr>
            <a:normAutofit/>
          </a:bodyPr>
          <a:lstStyle/>
          <a:p>
            <a:r>
              <a:rPr lang="en-US" sz="2000" dirty="0"/>
              <a:t>Performed by a separate module on the system bus or an I/O module.</a:t>
            </a:r>
          </a:p>
          <a:p>
            <a:r>
              <a:rPr lang="en-US" sz="2000" dirty="0"/>
              <a:t>Transfers a block of data directly to or from memory.</a:t>
            </a:r>
          </a:p>
          <a:p>
            <a:r>
              <a:rPr lang="en-US" sz="2000" dirty="0"/>
              <a:t>An interrupt is sent when the transfer is complete.</a:t>
            </a:r>
          </a:p>
          <a:p>
            <a:r>
              <a:rPr lang="en-US" sz="2000" dirty="0"/>
              <a:t>Meanwhile, processor continues with other work.</a:t>
            </a:r>
          </a:p>
        </p:txBody>
      </p:sp>
      <p:sp>
        <p:nvSpPr>
          <p:cNvPr id="9" name="Text Placeholder 8"/>
          <p:cNvSpPr>
            <a:spLocks noGrp="1"/>
          </p:cNvSpPr>
          <p:nvPr>
            <p:ph type="body" sz="quarter" idx="11"/>
          </p:nvPr>
        </p:nvSpPr>
        <p:spPr/>
        <p:txBody>
          <a:bodyPr/>
          <a:lstStyle/>
          <a:p>
            <a:pPr marL="0" indent="0">
              <a:buNone/>
            </a:pPr>
            <a:r>
              <a:rPr lang="en-US" dirty="0"/>
              <a:t>Can I/O operation speed be improved?</a:t>
            </a:r>
          </a:p>
        </p:txBody>
      </p:sp>
      <p:graphicFrame>
        <p:nvGraphicFramePr>
          <p:cNvPr id="43" name="Espaço Reservado para Conteúdo 3"/>
          <p:cNvGraphicFramePr>
            <a:graphicFrameLocks noGrp="1"/>
          </p:cNvGraphicFramePr>
          <p:nvPr>
            <p:ph sz="quarter" idx="12"/>
            <p:extLst/>
          </p:nvPr>
        </p:nvGraphicFramePr>
        <p:xfrm>
          <a:off x="3450946" y="707512"/>
          <a:ext cx="5254816" cy="5691699"/>
        </p:xfrm>
        <a:graphic>
          <a:graphicData uri="http://schemas.openxmlformats.org/drawingml/2006/table">
            <a:tbl>
              <a:tblPr>
                <a:tableStyleId>{2D5ABB26-0587-4C30-8999-92F81FD0307C}</a:tableStyleId>
              </a:tblPr>
              <a:tblGrid>
                <a:gridCol w="2484000">
                  <a:extLst>
                    <a:ext uri="{9D8B030D-6E8A-4147-A177-3AD203B41FA5}">
                      <a16:colId xmlns:a16="http://schemas.microsoft.com/office/drawing/2014/main" val="20000"/>
                    </a:ext>
                  </a:extLst>
                </a:gridCol>
                <a:gridCol w="736192">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618064">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421803">
                <a:tc>
                  <a:txBody>
                    <a:bodyPr/>
                    <a:lstStyle/>
                    <a:p>
                      <a:pPr algn="r"/>
                      <a:endParaRPr lang="en-US" dirty="0"/>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10000"/>
                  </a:ext>
                </a:extLst>
              </a:tr>
              <a:tr h="421803">
                <a:tc>
                  <a:txBody>
                    <a:bodyPr/>
                    <a:lstStyle/>
                    <a:p>
                      <a:pPr algn="r"/>
                      <a:endParaRPr lang="en-US" dirty="0"/>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en-US" dirty="0"/>
                        <a:t>Data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01"/>
                  </a:ext>
                </a:extLst>
              </a:tr>
              <a:tr h="421803">
                <a:tc>
                  <a:txBody>
                    <a:bodyPr/>
                    <a:lstStyle/>
                    <a:p>
                      <a:pPr algn="r"/>
                      <a:endParaRPr lang="en-US"/>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solidFill>
                      <a:schemeClr val="accent6">
                        <a:lumMod val="40000"/>
                        <a:lumOff val="60000"/>
                      </a:schemeClr>
                    </a:solidFill>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p>
                  </a:txBody>
                  <a:tcPr anchor="ctr">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02"/>
                  </a:ext>
                </a:extLst>
              </a:tr>
              <a:tr h="421803">
                <a:tc>
                  <a:txBody>
                    <a:bodyPr/>
                    <a:lstStyle/>
                    <a:p>
                      <a:pPr algn="r"/>
                      <a:r>
                        <a:rPr lang="en-US" dirty="0"/>
                        <a:t>Data lines</a:t>
                      </a:r>
                    </a:p>
                  </a:txBody>
                  <a:tcPr anchor="ctr"/>
                </a:tc>
                <a:tc>
                  <a:txBody>
                    <a:bodyPr/>
                    <a:lstStyle/>
                    <a:p>
                      <a:endParaRPr lang="en-US" dirty="0"/>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en-US" dirty="0"/>
                        <a:t>Data register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03"/>
                  </a:ext>
                </a:extLst>
              </a:tr>
              <a:tr h="421803">
                <a:tc>
                  <a:txBody>
                    <a:bodyPr/>
                    <a:lstStyle/>
                    <a:p>
                      <a:pPr algn="r"/>
                      <a:endParaRPr lang="en-US" dirty="0"/>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solidFill>
                      <a:schemeClr val="accent6">
                        <a:lumMod val="40000"/>
                        <a:lumOff val="60000"/>
                      </a:schemeClr>
                    </a:solidFill>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a:p>
                  </a:txBody>
                  <a:tcPr anchor="ctr">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04"/>
                  </a:ext>
                </a:extLst>
              </a:tr>
              <a:tr h="630063">
                <a:tc>
                  <a:txBody>
                    <a:bodyPr/>
                    <a:lstStyle/>
                    <a:p>
                      <a:pPr algn="r"/>
                      <a:r>
                        <a:rPr lang="en-US" dirty="0"/>
                        <a:t>Address lines</a:t>
                      </a:r>
                    </a:p>
                  </a:txBody>
                  <a:tcPr anchor="b"/>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en-US" dirty="0"/>
                        <a:t>Address register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05"/>
                  </a:ext>
                </a:extLst>
              </a:tr>
              <a:tr h="421803">
                <a:tc>
                  <a:txBody>
                    <a:bodyPr/>
                    <a:lstStyle/>
                    <a:p>
                      <a:pPr algn="r"/>
                      <a:endParaRPr lang="en-US" dirty="0"/>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solidFill>
                      <a:schemeClr val="accent6">
                        <a:lumMod val="40000"/>
                        <a:lumOff val="60000"/>
                      </a:schemeClr>
                    </a:solidFill>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p>
                  </a:txBody>
                  <a:tcPr anchor="ctr">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06"/>
                  </a:ext>
                </a:extLst>
              </a:tr>
              <a:tr h="421803">
                <a:tc>
                  <a:txBody>
                    <a:bodyPr/>
                    <a:lstStyle/>
                    <a:p>
                      <a:pPr algn="r"/>
                      <a:r>
                        <a:rPr lang="en-US" dirty="0"/>
                        <a:t>Request to DMA</a:t>
                      </a:r>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rowSpan="5">
                  <a:txBody>
                    <a:bodyPr/>
                    <a:lstStyle/>
                    <a:p>
                      <a:pPr algn="ctr"/>
                      <a:r>
                        <a:rPr lang="en-US" dirty="0"/>
                        <a:t>Control logic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07"/>
                  </a:ext>
                </a:extLst>
              </a:tr>
              <a:tr h="421803">
                <a:tc>
                  <a:txBody>
                    <a:bodyPr/>
                    <a:lstStyle/>
                    <a:p>
                      <a:pPr algn="r"/>
                      <a:r>
                        <a:rPr lang="en-US" dirty="0"/>
                        <a:t>Acknowledge from DMA</a:t>
                      </a:r>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vMerge="1">
                  <a:txBody>
                    <a:bodyPr/>
                    <a:lstStyle/>
                    <a:p>
                      <a:pPr algn="ctr"/>
                      <a:endParaRPr lang="en-US" dirty="0"/>
                    </a:p>
                  </a:txBody>
                  <a:tcPr anchor="ct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08"/>
                  </a:ext>
                </a:extLst>
              </a:tr>
              <a:tr h="421803">
                <a:tc>
                  <a:txBody>
                    <a:bodyPr/>
                    <a:lstStyle/>
                    <a:p>
                      <a:pPr algn="r"/>
                      <a:r>
                        <a:rPr lang="en-US" dirty="0"/>
                        <a:t>Interrupt</a:t>
                      </a:r>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vMerge="1">
                  <a:txBody>
                    <a:bodyPr/>
                    <a:lstStyle/>
                    <a:p>
                      <a:pPr algn="ctr"/>
                      <a:endParaRPr lang="en-US" dirty="0"/>
                    </a:p>
                  </a:txBody>
                  <a:tcPr anchor="ct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09"/>
                  </a:ext>
                </a:extLst>
              </a:tr>
              <a:tr h="421803">
                <a:tc>
                  <a:txBody>
                    <a:bodyPr/>
                    <a:lstStyle/>
                    <a:p>
                      <a:pPr algn="r"/>
                      <a:r>
                        <a:rPr lang="en-US" dirty="0"/>
                        <a:t>Read</a:t>
                      </a:r>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vMerge="1">
                  <a:txBody>
                    <a:bodyPr/>
                    <a:lstStyle/>
                    <a:p>
                      <a:pPr algn="ctr"/>
                      <a:endParaRPr lang="en-US" dirty="0"/>
                    </a:p>
                  </a:txBody>
                  <a:tcPr anchor="ct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10"/>
                  </a:ext>
                </a:extLst>
              </a:tr>
              <a:tr h="421803">
                <a:tc>
                  <a:txBody>
                    <a:bodyPr/>
                    <a:lstStyle/>
                    <a:p>
                      <a:pPr algn="r"/>
                      <a:r>
                        <a:rPr lang="en-US" dirty="0"/>
                        <a:t>Write</a:t>
                      </a:r>
                    </a:p>
                  </a:txBody>
                  <a:tcPr anchor="ctr"/>
                </a:tc>
                <a:tc>
                  <a:txBody>
                    <a:bodyPr/>
                    <a:lstStyle/>
                    <a:p>
                      <a:endParaRPr lang="en-US"/>
                    </a:p>
                  </a:txBody>
                  <a:tcPr anchor="ctr">
                    <a:lnR w="12700" cap="flat" cmpd="sng" algn="ctr">
                      <a:solidFill>
                        <a:schemeClr val="tx1"/>
                      </a:solidFill>
                      <a:prstDash val="solid"/>
                      <a:round/>
                      <a:headEnd type="none" w="med" len="med"/>
                      <a:tailEnd type="none" w="med" len="med"/>
                    </a:lnR>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vMerge="1">
                  <a:txBody>
                    <a:bodyPr/>
                    <a:lstStyle/>
                    <a:p>
                      <a:pPr algn="ctr"/>
                      <a:endParaRPr lang="en-US" dirty="0"/>
                    </a:p>
                  </a:txBody>
                  <a:tcPr anchor="ct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10011"/>
                  </a:ext>
                </a:extLst>
              </a:tr>
              <a:tr h="421803">
                <a:tc>
                  <a:txBody>
                    <a:bodyPr/>
                    <a:lstStyle/>
                    <a:p>
                      <a:pPr algn="r"/>
                      <a:endParaRPr lang="en-US" dirty="0"/>
                    </a:p>
                  </a:txBody>
                  <a:tcPr anchor="ctr"/>
                </a:tc>
                <a:tc>
                  <a:txBody>
                    <a:bodyPr/>
                    <a:lstStyle/>
                    <a:p>
                      <a:endParaRPr lang="en-US" dirty="0"/>
                    </a:p>
                  </a:txBody>
                  <a:tcPr anchor="ctr">
                    <a:lnR w="12700" cap="flat" cmpd="sng" algn="ctr">
                      <a:solidFill>
                        <a:schemeClr val="tx1"/>
                      </a:solidFill>
                      <a:prstDash val="solid"/>
                      <a:round/>
                      <a:headEnd type="none" w="med" len="med"/>
                      <a:tailEnd type="none" w="med" len="med"/>
                    </a:lnR>
                  </a:tcPr>
                </a:tc>
                <a:tc>
                  <a:txBody>
                    <a:bodyPr/>
                    <a:lstStyle/>
                    <a:p>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2"/>
                  </a:ext>
                </a:extLst>
              </a:tr>
            </a:tbl>
          </a:graphicData>
        </a:graphic>
      </p:graphicFrame>
      <p:pic>
        <p:nvPicPr>
          <p:cNvPr id="1026"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1225" y="704850"/>
            <a:ext cx="5260975" cy="5784850"/>
          </a:xfrm>
          <a:prstGeom prst="rect">
            <a:avLst/>
          </a:prstGeom>
          <a:solidFill>
            <a:schemeClr val="bg1"/>
          </a:solidFill>
          <a:ln>
            <a:noFill/>
          </a:ln>
          <a:effectLst/>
        </p:spPr>
      </p:pic>
      <p:grpSp>
        <p:nvGrpSpPr>
          <p:cNvPr id="44" name="Grupo 17"/>
          <p:cNvGrpSpPr/>
          <p:nvPr/>
        </p:nvGrpSpPr>
        <p:grpSpPr>
          <a:xfrm>
            <a:off x="6010853" y="1358724"/>
            <a:ext cx="864609" cy="1710228"/>
            <a:chOff x="6010853" y="1358724"/>
            <a:chExt cx="864609" cy="1710228"/>
          </a:xfrm>
        </p:grpSpPr>
        <p:cxnSp>
          <p:nvCxnSpPr>
            <p:cNvPr id="45" name="Conector de seta reta 5"/>
            <p:cNvCxnSpPr/>
            <p:nvPr/>
          </p:nvCxnSpPr>
          <p:spPr>
            <a:xfrm>
              <a:off x="6010853" y="2238107"/>
              <a:ext cx="863600" cy="0"/>
            </a:xfrm>
            <a:prstGeom prst="straightConnector1">
              <a:avLst/>
            </a:prstGeom>
            <a:ln w="19050">
              <a:solidFill>
                <a:schemeClr val="bg1">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Chave esquerda 7"/>
            <p:cNvSpPr/>
            <p:nvPr/>
          </p:nvSpPr>
          <p:spPr>
            <a:xfrm>
              <a:off x="6192216" y="1358724"/>
              <a:ext cx="683246" cy="1710228"/>
            </a:xfrm>
            <a:prstGeom prst="leftBrace">
              <a:avLst>
                <a:gd name="adj1" fmla="val 24266"/>
                <a:gd name="adj2" fmla="val 51316"/>
              </a:avLst>
            </a:prstGeom>
            <a:ln w="19050">
              <a:solidFill>
                <a:schemeClr val="bg1">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7" name="Conector de seta reta 11"/>
          <p:cNvCxnSpPr/>
          <p:nvPr/>
        </p:nvCxnSpPr>
        <p:spPr>
          <a:xfrm>
            <a:off x="6010853" y="3338988"/>
            <a:ext cx="863600" cy="0"/>
          </a:xfrm>
          <a:prstGeom prst="straightConnector1">
            <a:avLst/>
          </a:prstGeom>
          <a:ln w="19050">
            <a:solidFill>
              <a:schemeClr val="bg1">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Conector de seta reta 12"/>
          <p:cNvCxnSpPr/>
          <p:nvPr/>
        </p:nvCxnSpPr>
        <p:spPr>
          <a:xfrm>
            <a:off x="6010853" y="4149096"/>
            <a:ext cx="863600" cy="0"/>
          </a:xfrm>
          <a:prstGeom prst="straightConnector1">
            <a:avLst/>
          </a:prstGeom>
          <a:ln w="19050">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Conector de seta reta 13"/>
          <p:cNvCxnSpPr/>
          <p:nvPr/>
        </p:nvCxnSpPr>
        <p:spPr>
          <a:xfrm>
            <a:off x="6010853" y="4599156"/>
            <a:ext cx="863600" cy="0"/>
          </a:xfrm>
          <a:prstGeom prst="straightConnector1">
            <a:avLst/>
          </a:prstGeom>
          <a:ln w="19050">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ector de seta reta 14"/>
          <p:cNvCxnSpPr/>
          <p:nvPr/>
        </p:nvCxnSpPr>
        <p:spPr>
          <a:xfrm>
            <a:off x="6010853" y="5013591"/>
            <a:ext cx="863600" cy="0"/>
          </a:xfrm>
          <a:prstGeom prst="straightConnector1">
            <a:avLst/>
          </a:prstGeom>
          <a:ln w="19050">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Conector de seta reta 15"/>
          <p:cNvCxnSpPr/>
          <p:nvPr/>
        </p:nvCxnSpPr>
        <p:spPr>
          <a:xfrm>
            <a:off x="6010853" y="5428026"/>
            <a:ext cx="863600" cy="0"/>
          </a:xfrm>
          <a:prstGeom prst="straightConnector1">
            <a:avLst/>
          </a:prstGeom>
          <a:ln w="19050">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Conector de seta reta 16"/>
          <p:cNvCxnSpPr/>
          <p:nvPr/>
        </p:nvCxnSpPr>
        <p:spPr>
          <a:xfrm>
            <a:off x="6010853" y="5842461"/>
            <a:ext cx="863600" cy="0"/>
          </a:xfrm>
          <a:prstGeom prst="straightConnector1">
            <a:avLst/>
          </a:prstGeom>
          <a:ln w="19050">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Retângulo 10"/>
          <p:cNvSpPr/>
          <p:nvPr/>
        </p:nvSpPr>
        <p:spPr>
          <a:xfrm>
            <a:off x="3440093" y="3916288"/>
            <a:ext cx="2560917" cy="4284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tângulo 18"/>
          <p:cNvSpPr/>
          <p:nvPr/>
        </p:nvSpPr>
        <p:spPr>
          <a:xfrm>
            <a:off x="3440093" y="4344688"/>
            <a:ext cx="2560917" cy="4284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tângulo 19"/>
          <p:cNvSpPr/>
          <p:nvPr/>
        </p:nvSpPr>
        <p:spPr>
          <a:xfrm>
            <a:off x="3440093" y="4773088"/>
            <a:ext cx="2560917" cy="4284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tângulo 20"/>
          <p:cNvSpPr/>
          <p:nvPr/>
        </p:nvSpPr>
        <p:spPr>
          <a:xfrm>
            <a:off x="3440093" y="5201488"/>
            <a:ext cx="2560917" cy="4284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tângulo 21"/>
          <p:cNvSpPr/>
          <p:nvPr/>
        </p:nvSpPr>
        <p:spPr>
          <a:xfrm>
            <a:off x="3440093" y="5629888"/>
            <a:ext cx="2560917" cy="4284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tângulo 22"/>
          <p:cNvSpPr/>
          <p:nvPr/>
        </p:nvSpPr>
        <p:spPr>
          <a:xfrm>
            <a:off x="3440093" y="3124788"/>
            <a:ext cx="2560917" cy="4284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tângulo 23"/>
          <p:cNvSpPr/>
          <p:nvPr/>
        </p:nvSpPr>
        <p:spPr>
          <a:xfrm>
            <a:off x="3440093" y="1999638"/>
            <a:ext cx="2560917" cy="4284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3450946" y="707512"/>
            <a:ext cx="5283200" cy="5715000"/>
          </a:xfrm>
          <a:prstGeom prst="rect">
            <a:avLst/>
          </a:prstGeom>
          <a:solidFill>
            <a:schemeClr val="bg1"/>
          </a:solidFill>
        </p:spPr>
      </p:pic>
    </p:spTree>
    <p:extLst>
      <p:ext uri="{BB962C8B-B14F-4D97-AF65-F5344CB8AC3E}">
        <p14:creationId xmlns:p14="http://schemas.microsoft.com/office/powerpoint/2010/main" val="347941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2626"/>
                                        </p:tgtEl>
                                        <p:attrNameLst>
                                          <p:attrName>style.visibility</p:attrName>
                                        </p:attrNameLst>
                                      </p:cBhvr>
                                      <p:to>
                                        <p:strVal val="visible"/>
                                      </p:to>
                                    </p:set>
                                    <p:animEffect transition="in" filter="fade">
                                      <p:cBhvr>
                                        <p:cTn id="11" dur="500"/>
                                        <p:tgtEl>
                                          <p:spTgt spid="282626"/>
                                        </p:tgtEl>
                                      </p:cBhvr>
                                    </p:animEffect>
                                  </p:childTnLst>
                                </p:cTn>
                              </p:par>
                              <p:par>
                                <p:cTn id="12" presetID="10" presetClass="entr" presetSubtype="0" fill="hold"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fade">
                                      <p:cBhvr>
                                        <p:cTn id="19" dur="500"/>
                                        <p:tgtEl>
                                          <p:spTgt spid="2">
                                            <p:txEl>
                                              <p:pRg st="0" end="0"/>
                                            </p:txEl>
                                          </p:spTgt>
                                        </p:tgtEl>
                                      </p:cBhvr>
                                    </p:animEffect>
                                  </p:childTnLst>
                                </p:cTn>
                              </p:par>
                              <p:par>
                                <p:cTn id="20" presetID="10" presetClass="exit" presetSubtype="0" fill="hold" grpId="0" nodeType="withEffect">
                                  <p:stCondLst>
                                    <p:cond delay="0"/>
                                  </p:stCondLst>
                                  <p:childTnLst>
                                    <p:animEffect transition="out" filter="fade">
                                      <p:cBhvr>
                                        <p:cTn id="21" dur="500"/>
                                        <p:tgtEl>
                                          <p:spTgt spid="59"/>
                                        </p:tgtEl>
                                      </p:cBhvr>
                                    </p:animEffect>
                                    <p:set>
                                      <p:cBhvr>
                                        <p:cTn id="22" dur="1" fill="hold">
                                          <p:stCondLst>
                                            <p:cond delay="499"/>
                                          </p:stCondLst>
                                        </p:cTn>
                                        <p:tgtEl>
                                          <p:spTgt spid="5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8"/>
                                        </p:tgtEl>
                                      </p:cBhvr>
                                    </p:animEffect>
                                    <p:set>
                                      <p:cBhvr>
                                        <p:cTn id="25" dur="1" fill="hold">
                                          <p:stCondLst>
                                            <p:cond delay="499"/>
                                          </p:stCondLst>
                                        </p:cTn>
                                        <p:tgtEl>
                                          <p:spTgt spid="58"/>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1" end="1"/>
                                            </p:txEl>
                                          </p:spTgt>
                                        </p:tgtEl>
                                        <p:attrNameLst>
                                          <p:attrName>style.visibility</p:attrName>
                                        </p:attrNameLst>
                                      </p:cBhvr>
                                      <p:to>
                                        <p:strVal val="visible"/>
                                      </p:to>
                                    </p:set>
                                    <p:animEffect transition="in" filter="fade">
                                      <p:cBhvr>
                                        <p:cTn id="36" dur="500"/>
                                        <p:tgtEl>
                                          <p:spTgt spid="2">
                                            <p:txEl>
                                              <p:pRg st="1" end="1"/>
                                            </p:txEl>
                                          </p:spTgt>
                                        </p:tgtEl>
                                      </p:cBhvr>
                                    </p:animEffect>
                                  </p:childTnLst>
                                </p:cTn>
                              </p:par>
                              <p:par>
                                <p:cTn id="37" presetID="10" presetClass="exit" presetSubtype="0" fill="hold" grpId="0" nodeType="withEffect">
                                  <p:stCondLst>
                                    <p:cond delay="0"/>
                                  </p:stCondLst>
                                  <p:childTnLst>
                                    <p:animEffect transition="out" filter="fade">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56"/>
                                        </p:tgtEl>
                                      </p:cBhvr>
                                    </p:animEffect>
                                    <p:set>
                                      <p:cBhvr>
                                        <p:cTn id="42" dur="1" fill="hold">
                                          <p:stCondLst>
                                            <p:cond delay="499"/>
                                          </p:stCondLst>
                                        </p:cTn>
                                        <p:tgtEl>
                                          <p:spTgt spid="56"/>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57"/>
                                        </p:tgtEl>
                                      </p:cBhvr>
                                    </p:animEffect>
                                    <p:set>
                                      <p:cBhvr>
                                        <p:cTn id="45" dur="1" fill="hold">
                                          <p:stCondLst>
                                            <p:cond delay="499"/>
                                          </p:stCondLst>
                                        </p:cTn>
                                        <p:tgtEl>
                                          <p:spTgt spid="57"/>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
                                            <p:txEl>
                                              <p:pRg st="2" end="2"/>
                                            </p:txEl>
                                          </p:spTgt>
                                        </p:tgtEl>
                                        <p:attrNameLst>
                                          <p:attrName>style.visibility</p:attrName>
                                        </p:attrNameLst>
                                      </p:cBhvr>
                                      <p:to>
                                        <p:strVal val="visible"/>
                                      </p:to>
                                    </p:set>
                                    <p:animEffect transition="in" filter="fade">
                                      <p:cBhvr>
                                        <p:cTn id="59" dur="500"/>
                                        <p:tgtEl>
                                          <p:spTgt spid="2">
                                            <p:txEl>
                                              <p:pRg st="2" end="2"/>
                                            </p:txEl>
                                          </p:spTgt>
                                        </p:tgtEl>
                                      </p:cBhvr>
                                    </p:animEffect>
                                  </p:childTnLst>
                                </p:cTn>
                              </p:par>
                              <p:par>
                                <p:cTn id="60" presetID="10" presetClass="exit" presetSubtype="0" fill="hold" grpId="0" nodeType="withEffect">
                                  <p:stCondLst>
                                    <p:cond delay="0"/>
                                  </p:stCondLst>
                                  <p:childTnLst>
                                    <p:animEffect transition="out" filter="fade">
                                      <p:cBhvr>
                                        <p:cTn id="61" dur="500"/>
                                        <p:tgtEl>
                                          <p:spTgt spid="54"/>
                                        </p:tgtEl>
                                      </p:cBhvr>
                                    </p:animEffect>
                                    <p:set>
                                      <p:cBhvr>
                                        <p:cTn id="62" dur="1" fill="hold">
                                          <p:stCondLst>
                                            <p:cond delay="499"/>
                                          </p:stCondLst>
                                        </p:cTn>
                                        <p:tgtEl>
                                          <p:spTgt spid="54"/>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xit" presetSubtype="0" fill="hold" grpId="0" nodeType="withEffect">
                                  <p:stCondLst>
                                    <p:cond delay="0"/>
                                  </p:stCondLst>
                                  <p:childTnLst>
                                    <p:animEffect transition="out" filter="fade">
                                      <p:cBhvr>
                                        <p:cTn id="67" dur="500"/>
                                        <p:tgtEl>
                                          <p:spTgt spid="55"/>
                                        </p:tgtEl>
                                      </p:cBhvr>
                                    </p:animEffect>
                                    <p:set>
                                      <p:cBhvr>
                                        <p:cTn id="68" dur="1" fill="hold">
                                          <p:stCondLst>
                                            <p:cond delay="499"/>
                                          </p:stCondLst>
                                        </p:cTn>
                                        <p:tgtEl>
                                          <p:spTgt spid="55"/>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
                                            <p:txEl>
                                              <p:pRg st="3" end="3"/>
                                            </p:txEl>
                                          </p:spTgt>
                                        </p:tgtEl>
                                        <p:attrNameLst>
                                          <p:attrName>style.visibility</p:attrName>
                                        </p:attrNameLst>
                                      </p:cBhvr>
                                      <p:to>
                                        <p:strVal val="visible"/>
                                      </p:to>
                                    </p:set>
                                    <p:animEffect transition="in" filter="fade">
                                      <p:cBhvr>
                                        <p:cTn id="7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p:bldP spid="2" grpId="0" build="p"/>
      <p:bldP spid="53" grpId="0" animBg="1"/>
      <p:bldP spid="54" grpId="0" animBg="1"/>
      <p:bldP spid="55" grpId="0" animBg="1"/>
      <p:bldP spid="56" grpId="0" animBg="1"/>
      <p:bldP spid="57" grpId="0" animBg="1"/>
      <p:bldP spid="58" grpId="0" animBg="1"/>
      <p:bldP spid="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a:spLocks noGrp="1"/>
          </p:cNvSpPr>
          <p:nvPr>
            <p:ph sz="half" idx="1"/>
          </p:nvPr>
        </p:nvSpPr>
        <p:spPr>
          <a:xfrm>
            <a:off x="440970" y="4329700"/>
            <a:ext cx="8280400" cy="2160000"/>
          </a:xfrm>
        </p:spPr>
        <p:txBody>
          <a:bodyPr>
            <a:normAutofit fontScale="77500" lnSpcReduction="20000"/>
          </a:bodyPr>
          <a:lstStyle/>
          <a:p>
            <a:pPr>
              <a:spcBef>
                <a:spcPts val="1200"/>
              </a:spcBef>
            </a:pPr>
            <a:r>
              <a:rPr lang="en-US" dirty="0"/>
              <a:t>Processor is interrupted when I/O module ready to exchange data</a:t>
            </a:r>
          </a:p>
          <a:p>
            <a:pPr>
              <a:spcBef>
                <a:spcPts val="1200"/>
              </a:spcBef>
            </a:pPr>
            <a:r>
              <a:rPr lang="en-US" dirty="0"/>
              <a:t>Processor saves context of program executing and begins executing interrupt-handler</a:t>
            </a:r>
          </a:p>
          <a:p>
            <a:pPr>
              <a:spcBef>
                <a:spcPts val="1200"/>
              </a:spcBef>
            </a:pPr>
            <a:r>
              <a:rPr lang="en-US" dirty="0"/>
              <a:t>No needless waiting</a:t>
            </a:r>
          </a:p>
          <a:p>
            <a:pPr>
              <a:spcBef>
                <a:spcPts val="1200"/>
              </a:spcBef>
            </a:pPr>
            <a:r>
              <a:rPr lang="en-US" dirty="0"/>
              <a:t>Consumes a lot of processor time because every word read or written passes through the processor</a:t>
            </a:r>
          </a:p>
        </p:txBody>
      </p:sp>
      <p:sp>
        <p:nvSpPr>
          <p:cNvPr id="278530" name="Rectangle 2"/>
          <p:cNvSpPr>
            <a:spLocks noGrp="1" noChangeArrowheads="1"/>
          </p:cNvSpPr>
          <p:nvPr>
            <p:ph type="title"/>
          </p:nvPr>
        </p:nvSpPr>
        <p:spPr>
          <a:xfrm>
            <a:off x="431800" y="620713"/>
            <a:ext cx="8280400" cy="829085"/>
          </a:xfrm>
        </p:spPr>
        <p:txBody>
          <a:bodyPr/>
          <a:lstStyle/>
          <a:p>
            <a:r>
              <a:rPr lang="en-US" sz="3800" spc="-120" dirty="0"/>
              <a:t>Interrupt-driven I/O or how to harness slack time</a:t>
            </a:r>
          </a:p>
        </p:txBody>
      </p:sp>
      <p:sp>
        <p:nvSpPr>
          <p:cNvPr id="12" name="Text Placeholder 11"/>
          <p:cNvSpPr>
            <a:spLocks noGrp="1"/>
          </p:cNvSpPr>
          <p:nvPr>
            <p:ph type="body" sz="quarter" idx="11"/>
          </p:nvPr>
        </p:nvSpPr>
        <p:spPr/>
        <p:txBody>
          <a:bodyPr/>
          <a:lstStyle/>
          <a:p>
            <a:endParaRPr lang="en-US"/>
          </a:p>
        </p:txBody>
      </p:sp>
      <p:sp>
        <p:nvSpPr>
          <p:cNvPr id="4" name="Process 3"/>
          <p:cNvSpPr/>
          <p:nvPr/>
        </p:nvSpPr>
        <p:spPr>
          <a:xfrm>
            <a:off x="434756" y="1932319"/>
            <a:ext cx="900000" cy="1219200"/>
          </a:xfrm>
          <a:prstGeom prst="flowChartProcess">
            <a:avLst/>
          </a:prstGeom>
          <a:solidFill>
            <a:schemeClr val="accent2"/>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2000" dirty="0">
                <a:solidFill>
                  <a:schemeClr val="bg1"/>
                </a:solidFill>
                <a:effectLst>
                  <a:outerShdw blurRad="38100" dist="38100" dir="2700000" algn="tl">
                    <a:srgbClr val="000000">
                      <a:alpha val="43137"/>
                    </a:srgbClr>
                  </a:outerShdw>
                </a:effectLst>
                <a:latin typeface="Myriad Pro Light Condensed" charset="0"/>
                <a:ea typeface="Myriad Pro Light Condensed" charset="0"/>
                <a:cs typeface="Myriad Pro Light Condensed" charset="0"/>
              </a:rPr>
              <a:t>Issue read command to I/O module</a:t>
            </a:r>
          </a:p>
        </p:txBody>
      </p:sp>
      <p:sp>
        <p:nvSpPr>
          <p:cNvPr id="8" name="Process 7"/>
          <p:cNvSpPr/>
          <p:nvPr/>
        </p:nvSpPr>
        <p:spPr>
          <a:xfrm>
            <a:off x="1953866" y="1930772"/>
            <a:ext cx="900000" cy="1219200"/>
          </a:xfrm>
          <a:prstGeom prst="flowChartProcess">
            <a:avLst/>
          </a:prstGeom>
          <a:solidFill>
            <a:srgbClr val="D092A7"/>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2000" dirty="0">
                <a:solidFill>
                  <a:schemeClr val="bg1"/>
                </a:solidFill>
                <a:effectLst>
                  <a:outerShdw blurRad="38100" dist="38100" dir="2700000" algn="tl">
                    <a:srgbClr val="000000">
                      <a:alpha val="43137"/>
                    </a:srgbClr>
                  </a:outerShdw>
                </a:effectLst>
                <a:latin typeface="Myriad Pro Light Condensed" charset="0"/>
                <a:ea typeface="Myriad Pro Light Condensed" charset="0"/>
                <a:cs typeface="Myriad Pro Light Condensed" charset="0"/>
              </a:rPr>
              <a:t>Read status of I/O module</a:t>
            </a:r>
          </a:p>
        </p:txBody>
      </p:sp>
      <p:sp>
        <p:nvSpPr>
          <p:cNvPr id="5" name="Decision 4"/>
          <p:cNvSpPr/>
          <p:nvPr/>
        </p:nvSpPr>
        <p:spPr>
          <a:xfrm>
            <a:off x="3220688" y="2072995"/>
            <a:ext cx="1188000" cy="937847"/>
          </a:xfrm>
          <a:prstGeom prst="flowChartDecision">
            <a:avLst/>
          </a:prstGeom>
          <a:solidFill>
            <a:schemeClr val="accent2"/>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2000" dirty="0">
                <a:solidFill>
                  <a:schemeClr val="bg1"/>
                </a:solidFill>
                <a:effectLst>
                  <a:outerShdw blurRad="38100" dist="38100" dir="2700000" algn="tl">
                    <a:srgbClr val="000000">
                      <a:alpha val="43137"/>
                    </a:srgbClr>
                  </a:outerShdw>
                </a:effectLst>
                <a:latin typeface="Myriad Pro Light Condensed" charset="0"/>
                <a:ea typeface="Myriad Pro Light Condensed" charset="0"/>
                <a:cs typeface="Myriad Pro Light Condensed" charset="0"/>
              </a:rPr>
              <a:t>Ready?</a:t>
            </a:r>
          </a:p>
        </p:txBody>
      </p:sp>
      <p:sp>
        <p:nvSpPr>
          <p:cNvPr id="9" name="Process 8"/>
          <p:cNvSpPr/>
          <p:nvPr/>
        </p:nvSpPr>
        <p:spPr>
          <a:xfrm>
            <a:off x="4775510" y="1932319"/>
            <a:ext cx="900000" cy="1219200"/>
          </a:xfrm>
          <a:prstGeom prst="flowChartProcess">
            <a:avLst/>
          </a:prstGeom>
          <a:solidFill>
            <a:srgbClr val="D092A7"/>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2000" dirty="0">
                <a:solidFill>
                  <a:schemeClr val="bg1"/>
                </a:solidFill>
                <a:effectLst>
                  <a:outerShdw blurRad="38100" dist="38100" dir="2700000" algn="tl">
                    <a:srgbClr val="000000">
                      <a:alpha val="43137"/>
                    </a:srgbClr>
                  </a:outerShdw>
                </a:effectLst>
                <a:latin typeface="Myriad Pro Light Condensed" charset="0"/>
                <a:ea typeface="Myriad Pro Light Condensed" charset="0"/>
                <a:cs typeface="Myriad Pro Light Condensed" charset="0"/>
              </a:rPr>
              <a:t>Read word from I/O module</a:t>
            </a:r>
          </a:p>
        </p:txBody>
      </p:sp>
      <p:sp>
        <p:nvSpPr>
          <p:cNvPr id="10" name="Process 9"/>
          <p:cNvSpPr/>
          <p:nvPr/>
        </p:nvSpPr>
        <p:spPr>
          <a:xfrm>
            <a:off x="6042332" y="1932319"/>
            <a:ext cx="900000" cy="1219200"/>
          </a:xfrm>
          <a:prstGeom prst="flowChartProcess">
            <a:avLst/>
          </a:prstGeom>
          <a:solidFill>
            <a:schemeClr val="accent2"/>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2000" dirty="0">
                <a:solidFill>
                  <a:schemeClr val="bg1"/>
                </a:solidFill>
                <a:effectLst>
                  <a:outerShdw blurRad="38100" dist="38100" dir="2700000" algn="tl">
                    <a:srgbClr val="000000">
                      <a:alpha val="43137"/>
                    </a:srgbClr>
                  </a:outerShdw>
                </a:effectLst>
                <a:latin typeface="Myriad Pro Light Condensed" charset="0"/>
                <a:ea typeface="Myriad Pro Light Condensed" charset="0"/>
                <a:cs typeface="Myriad Pro Light Condensed" charset="0"/>
              </a:rPr>
              <a:t>Write word to memory</a:t>
            </a:r>
          </a:p>
        </p:txBody>
      </p:sp>
      <p:cxnSp>
        <p:nvCxnSpPr>
          <p:cNvPr id="14" name="Straight Arrow Connector 13"/>
          <p:cNvCxnSpPr>
            <a:stCxn id="8" idx="3"/>
            <a:endCxn id="5" idx="1"/>
          </p:cNvCxnSpPr>
          <p:nvPr/>
        </p:nvCxnSpPr>
        <p:spPr>
          <a:xfrm>
            <a:off x="2853866" y="2540372"/>
            <a:ext cx="366822" cy="1547"/>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5" idx="3"/>
            <a:endCxn id="9" idx="1"/>
          </p:cNvCxnSpPr>
          <p:nvPr/>
        </p:nvCxnSpPr>
        <p:spPr>
          <a:xfrm>
            <a:off x="4408688" y="2541919"/>
            <a:ext cx="366822" cy="0"/>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9" idx="3"/>
            <a:endCxn id="10" idx="1"/>
          </p:cNvCxnSpPr>
          <p:nvPr/>
        </p:nvCxnSpPr>
        <p:spPr>
          <a:xfrm>
            <a:off x="5675510" y="2541919"/>
            <a:ext cx="366822" cy="0"/>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10" idx="3"/>
            <a:endCxn id="11" idx="1"/>
          </p:cNvCxnSpPr>
          <p:nvPr/>
        </p:nvCxnSpPr>
        <p:spPr>
          <a:xfrm>
            <a:off x="6942332" y="2541919"/>
            <a:ext cx="366820" cy="0"/>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4301582" y="2143334"/>
            <a:ext cx="436338" cy="400110"/>
          </a:xfrm>
          <a:prstGeom prst="rect">
            <a:avLst/>
          </a:prstGeom>
          <a:noFill/>
        </p:spPr>
        <p:txBody>
          <a:bodyPr wrap="none" rtlCol="0">
            <a:spAutoFit/>
          </a:bodyPr>
          <a:lstStyle/>
          <a:p>
            <a:r>
              <a:rPr lang="en-US" sz="2000" dirty="0">
                <a:latin typeface="Myriad Pro Light Condensed" charset="0"/>
                <a:ea typeface="Myriad Pro Light Condensed" charset="0"/>
                <a:cs typeface="Myriad Pro Light Condensed" charset="0"/>
              </a:rPr>
              <a:t>Yes</a:t>
            </a:r>
          </a:p>
        </p:txBody>
      </p:sp>
      <p:sp>
        <p:nvSpPr>
          <p:cNvPr id="28" name="TextBox 27"/>
          <p:cNvSpPr txBox="1"/>
          <p:nvPr/>
        </p:nvSpPr>
        <p:spPr>
          <a:xfrm>
            <a:off x="3836072" y="2993030"/>
            <a:ext cx="386644" cy="400110"/>
          </a:xfrm>
          <a:prstGeom prst="rect">
            <a:avLst/>
          </a:prstGeom>
          <a:noFill/>
        </p:spPr>
        <p:txBody>
          <a:bodyPr wrap="square" rtlCol="0">
            <a:spAutoFit/>
          </a:bodyPr>
          <a:lstStyle>
            <a:defPPr>
              <a:defRPr lang="en-US"/>
            </a:defPPr>
            <a:lvl1pPr>
              <a:defRPr sz="2000">
                <a:latin typeface="Myriad Pro Light Condensed" charset="0"/>
                <a:ea typeface="Myriad Pro Light Condensed" charset="0"/>
                <a:cs typeface="Myriad Pro Light Condensed" charset="0"/>
              </a:defRPr>
            </a:lvl1pPr>
          </a:lstStyle>
          <a:p>
            <a:r>
              <a:rPr lang="en-US" dirty="0"/>
              <a:t>No</a:t>
            </a:r>
          </a:p>
        </p:txBody>
      </p:sp>
      <p:sp>
        <p:nvSpPr>
          <p:cNvPr id="33" name="TextBox 32"/>
          <p:cNvSpPr txBox="1"/>
          <p:nvPr/>
        </p:nvSpPr>
        <p:spPr>
          <a:xfrm>
            <a:off x="7830754" y="1602547"/>
            <a:ext cx="432116" cy="400110"/>
          </a:xfrm>
          <a:prstGeom prst="rect">
            <a:avLst/>
          </a:prstGeom>
          <a:noFill/>
        </p:spPr>
        <p:txBody>
          <a:bodyPr wrap="square" rtlCol="0">
            <a:spAutoFit/>
          </a:bodyPr>
          <a:lstStyle/>
          <a:p>
            <a:r>
              <a:rPr lang="en-US" sz="2000" dirty="0">
                <a:latin typeface="Myriad Pro Light Condensed" charset="0"/>
                <a:ea typeface="Myriad Pro Light Condensed" charset="0"/>
                <a:cs typeface="Myriad Pro Light Condensed" charset="0"/>
              </a:rPr>
              <a:t>No</a:t>
            </a:r>
          </a:p>
        </p:txBody>
      </p:sp>
      <p:cxnSp>
        <p:nvCxnSpPr>
          <p:cNvPr id="34" name="Elbow Connector 33"/>
          <p:cNvCxnSpPr>
            <a:stCxn id="11" idx="0"/>
            <a:endCxn id="4" idx="0"/>
          </p:cNvCxnSpPr>
          <p:nvPr/>
        </p:nvCxnSpPr>
        <p:spPr>
          <a:xfrm rot="16200000" flipV="1">
            <a:off x="4287616" y="-1470541"/>
            <a:ext cx="140676" cy="6946396"/>
          </a:xfrm>
          <a:prstGeom prst="bentConnector3">
            <a:avLst>
              <a:gd name="adj1" fmla="val 362502"/>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8262870" y="2143334"/>
            <a:ext cx="436338" cy="400110"/>
          </a:xfrm>
          <a:prstGeom prst="rect">
            <a:avLst/>
          </a:prstGeom>
          <a:noFill/>
        </p:spPr>
        <p:txBody>
          <a:bodyPr wrap="none" rtlCol="0">
            <a:spAutoFit/>
          </a:bodyPr>
          <a:lstStyle/>
          <a:p>
            <a:r>
              <a:rPr lang="en-US" sz="2000" dirty="0">
                <a:latin typeface="Myriad Pro Light Condensed" charset="0"/>
                <a:ea typeface="Myriad Pro Light Condensed" charset="0"/>
                <a:cs typeface="Myriad Pro Light Condensed" charset="0"/>
              </a:rPr>
              <a:t>Yes</a:t>
            </a:r>
          </a:p>
        </p:txBody>
      </p:sp>
      <p:cxnSp>
        <p:nvCxnSpPr>
          <p:cNvPr id="7" name="Straight Arrow Connector 6"/>
          <p:cNvCxnSpPr>
            <a:stCxn id="5" idx="2"/>
            <a:endCxn id="37" idx="0"/>
          </p:cNvCxnSpPr>
          <p:nvPr/>
        </p:nvCxnSpPr>
        <p:spPr>
          <a:xfrm>
            <a:off x="3814688" y="3010842"/>
            <a:ext cx="0" cy="529527"/>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4" idx="2"/>
          </p:cNvCxnSpPr>
          <p:nvPr/>
        </p:nvCxnSpPr>
        <p:spPr>
          <a:xfrm>
            <a:off x="884756" y="3151519"/>
            <a:ext cx="1417" cy="379081"/>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V="1">
            <a:off x="2387866" y="3143979"/>
            <a:ext cx="0" cy="388850"/>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233213" y="3540369"/>
            <a:ext cx="1303087" cy="246221"/>
          </a:xfrm>
          <a:prstGeom prst="rect">
            <a:avLst/>
          </a:prstGeom>
          <a:noFill/>
        </p:spPr>
        <p:txBody>
          <a:bodyPr wrap="square" lIns="0" tIns="0" rIns="0" bIns="0" rtlCol="0">
            <a:spAutoFit/>
          </a:bodyPr>
          <a:lstStyle/>
          <a:p>
            <a:pPr algn="ctr"/>
            <a:r>
              <a:rPr lang="en-US" sz="1600" i="1" dirty="0">
                <a:latin typeface="+mn-lt"/>
              </a:rPr>
              <a:t>do something else</a:t>
            </a:r>
          </a:p>
        </p:txBody>
      </p:sp>
      <p:sp>
        <p:nvSpPr>
          <p:cNvPr id="36" name="TextBox 35"/>
          <p:cNvSpPr txBox="1"/>
          <p:nvPr/>
        </p:nvSpPr>
        <p:spPr>
          <a:xfrm>
            <a:off x="1775175" y="3540369"/>
            <a:ext cx="1225382" cy="246221"/>
          </a:xfrm>
          <a:prstGeom prst="rect">
            <a:avLst/>
          </a:prstGeom>
          <a:noFill/>
        </p:spPr>
        <p:txBody>
          <a:bodyPr wrap="square" lIns="0" tIns="0" rIns="0" bIns="0" rtlCol="0">
            <a:spAutoFit/>
          </a:bodyPr>
          <a:lstStyle/>
          <a:p>
            <a:pPr algn="ctr"/>
            <a:r>
              <a:rPr lang="en-US" sz="1600" i="1" dirty="0">
                <a:latin typeface="+mn-lt"/>
              </a:rPr>
              <a:t>interrupt</a:t>
            </a:r>
          </a:p>
        </p:txBody>
      </p:sp>
      <p:sp>
        <p:nvSpPr>
          <p:cNvPr id="37" name="TextBox 36"/>
          <p:cNvSpPr txBox="1"/>
          <p:nvPr/>
        </p:nvSpPr>
        <p:spPr>
          <a:xfrm>
            <a:off x="3201997" y="3540369"/>
            <a:ext cx="1225382" cy="246221"/>
          </a:xfrm>
          <a:prstGeom prst="rect">
            <a:avLst/>
          </a:prstGeom>
          <a:noFill/>
        </p:spPr>
        <p:txBody>
          <a:bodyPr wrap="square" lIns="0" tIns="0" rIns="0" bIns="0" rtlCol="0">
            <a:spAutoFit/>
          </a:bodyPr>
          <a:lstStyle/>
          <a:p>
            <a:pPr algn="ctr"/>
            <a:r>
              <a:rPr lang="en-US" sz="1600" i="1">
                <a:latin typeface="+mn-lt"/>
              </a:rPr>
              <a:t>error condition</a:t>
            </a:r>
            <a:endParaRPr lang="en-US" sz="1600" i="1" dirty="0">
              <a:latin typeface="+mn-lt"/>
            </a:endParaRPr>
          </a:p>
        </p:txBody>
      </p:sp>
      <p:cxnSp>
        <p:nvCxnSpPr>
          <p:cNvPr id="27" name="Elbow Connector 26"/>
          <p:cNvCxnSpPr>
            <a:stCxn id="11" idx="3"/>
          </p:cNvCxnSpPr>
          <p:nvPr/>
        </p:nvCxnSpPr>
        <p:spPr>
          <a:xfrm>
            <a:off x="8353152" y="2541919"/>
            <a:ext cx="352828" cy="750906"/>
          </a:xfrm>
          <a:prstGeom prst="bentConnector2">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48" name="TextBox 47"/>
          <p:cNvSpPr txBox="1"/>
          <p:nvPr/>
        </p:nvSpPr>
        <p:spPr>
          <a:xfrm>
            <a:off x="7959178" y="3294147"/>
            <a:ext cx="814861" cy="492443"/>
          </a:xfrm>
          <a:prstGeom prst="rect">
            <a:avLst/>
          </a:prstGeom>
          <a:noFill/>
        </p:spPr>
        <p:txBody>
          <a:bodyPr wrap="square" lIns="0" tIns="0" rIns="0" bIns="0" rtlCol="0">
            <a:spAutoFit/>
          </a:bodyPr>
          <a:lstStyle/>
          <a:p>
            <a:pPr algn="r"/>
            <a:r>
              <a:rPr lang="en-US" sz="1600" i="1">
                <a:latin typeface="+mn-lt"/>
              </a:rPr>
              <a:t>next instruction</a:t>
            </a:r>
            <a:endParaRPr lang="en-US" sz="1600" i="1" dirty="0">
              <a:latin typeface="+mn-lt"/>
            </a:endParaRPr>
          </a:p>
        </p:txBody>
      </p:sp>
      <p:sp>
        <p:nvSpPr>
          <p:cNvPr id="11" name="Decision 10"/>
          <p:cNvSpPr/>
          <p:nvPr/>
        </p:nvSpPr>
        <p:spPr>
          <a:xfrm>
            <a:off x="7309152" y="2072995"/>
            <a:ext cx="1044000" cy="937847"/>
          </a:xfrm>
          <a:prstGeom prst="flowChartDecision">
            <a:avLst/>
          </a:prstGeom>
          <a:solidFill>
            <a:schemeClr val="accent2"/>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2000" dirty="0">
                <a:solidFill>
                  <a:schemeClr val="bg1"/>
                </a:solidFill>
                <a:effectLst>
                  <a:outerShdw blurRad="38100" dist="38100" dir="2700000" algn="tl">
                    <a:srgbClr val="000000">
                      <a:alpha val="43137"/>
                    </a:srgbClr>
                  </a:outerShdw>
                </a:effectLst>
                <a:latin typeface="Myriad Pro Light Condensed" charset="0"/>
                <a:ea typeface="Myriad Pro Light Condensed" charset="0"/>
                <a:cs typeface="Myriad Pro Light Condensed" charset="0"/>
              </a:rPr>
              <a:t>Done?</a:t>
            </a:r>
          </a:p>
        </p:txBody>
      </p:sp>
      <p:cxnSp>
        <p:nvCxnSpPr>
          <p:cNvPr id="20" name="Elbow Connector 19"/>
          <p:cNvCxnSpPr>
            <a:stCxn id="23" idx="2"/>
            <a:endCxn id="36" idx="2"/>
          </p:cNvCxnSpPr>
          <p:nvPr/>
        </p:nvCxnSpPr>
        <p:spPr>
          <a:xfrm rot="16200000" flipH="1">
            <a:off x="1636311" y="3035035"/>
            <a:ext cx="12700" cy="1503109"/>
          </a:xfrm>
          <a:prstGeom prst="bentConnector3">
            <a:avLst>
              <a:gd name="adj1" fmla="val 2240819"/>
            </a:avLst>
          </a:prstGeom>
          <a:ln w="38100">
            <a:solidFill>
              <a:schemeClr val="bg1">
                <a:lumMod val="65000"/>
                <a:alpha val="50000"/>
              </a:schemeClr>
            </a:solidFill>
            <a:prstDash val="sysDot"/>
            <a:headEnd type="none" w="med" len="med"/>
            <a:tailEnd type="triangl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650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fade">
                                      <p:cBhvr>
                                        <p:cTn id="96" dur="500"/>
                                        <p:tgtEl>
                                          <p:spTgt spid="48"/>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8">
                                            <p:txEl>
                                              <p:pRg st="0" end="0"/>
                                            </p:txEl>
                                          </p:spTgt>
                                        </p:tgtEl>
                                        <p:attrNameLst>
                                          <p:attrName>style.visibility</p:attrName>
                                        </p:attrNameLst>
                                      </p:cBhvr>
                                      <p:to>
                                        <p:strVal val="visible"/>
                                      </p:to>
                                    </p:set>
                                    <p:animEffect transition="in" filter="fade">
                                      <p:cBhvr>
                                        <p:cTn id="101" dur="500"/>
                                        <p:tgtEl>
                                          <p:spTgt spid="38">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38">
                                            <p:txEl>
                                              <p:pRg st="1" end="1"/>
                                            </p:txEl>
                                          </p:spTgt>
                                        </p:tgtEl>
                                        <p:attrNameLst>
                                          <p:attrName>style.visibility</p:attrName>
                                        </p:attrNameLst>
                                      </p:cBhvr>
                                      <p:to>
                                        <p:strVal val="visible"/>
                                      </p:to>
                                    </p:set>
                                    <p:animEffect transition="in" filter="fade">
                                      <p:cBhvr>
                                        <p:cTn id="106" dur="500"/>
                                        <p:tgtEl>
                                          <p:spTgt spid="38">
                                            <p:txEl>
                                              <p:pRg st="1" end="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8">
                                            <p:txEl>
                                              <p:pRg st="2" end="2"/>
                                            </p:txEl>
                                          </p:spTgt>
                                        </p:tgtEl>
                                        <p:attrNameLst>
                                          <p:attrName>style.visibility</p:attrName>
                                        </p:attrNameLst>
                                      </p:cBhvr>
                                      <p:to>
                                        <p:strVal val="visible"/>
                                      </p:to>
                                    </p:set>
                                    <p:animEffect transition="in" filter="fade">
                                      <p:cBhvr>
                                        <p:cTn id="111" dur="500"/>
                                        <p:tgtEl>
                                          <p:spTgt spid="38">
                                            <p:txEl>
                                              <p:pRg st="2" end="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8">
                                            <p:txEl>
                                              <p:pRg st="3" end="3"/>
                                            </p:txEl>
                                          </p:spTgt>
                                        </p:tgtEl>
                                        <p:attrNameLst>
                                          <p:attrName>style.visibility</p:attrName>
                                        </p:attrNameLst>
                                      </p:cBhvr>
                                      <p:to>
                                        <p:strVal val="visible"/>
                                      </p:to>
                                    </p:set>
                                    <p:animEffect transition="in" filter="fade">
                                      <p:cBhvr>
                                        <p:cTn id="116" dur="500"/>
                                        <p:tgtEl>
                                          <p:spTgt spid="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5" grpId="0" animBg="1"/>
      <p:bldP spid="9" grpId="0" animBg="1"/>
      <p:bldP spid="10" grpId="0" animBg="1"/>
      <p:bldP spid="26" grpId="0"/>
      <p:bldP spid="28" grpId="0"/>
      <p:bldP spid="33" grpId="0"/>
      <p:bldP spid="52" grpId="0"/>
      <p:bldP spid="23" grpId="0"/>
      <p:bldP spid="36" grpId="0"/>
      <p:bldP spid="37" grpId="0"/>
      <p:bldP spid="48" grpId="0"/>
      <p:bldP spid="11"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dirty="0"/>
              <a:t>Cache and Main Memory: Single cache</a:t>
            </a:r>
          </a:p>
        </p:txBody>
      </p:sp>
      <p:sp>
        <p:nvSpPr>
          <p:cNvPr id="2" name="Text Placeholder 1"/>
          <p:cNvSpPr>
            <a:spLocks noGrp="1"/>
          </p:cNvSpPr>
          <p:nvPr>
            <p:ph type="body" sz="quarter" idx="11"/>
          </p:nvPr>
        </p:nvSpPr>
        <p:spPr/>
        <p:txBody>
          <a:bodyPr/>
          <a:lstStyle/>
          <a:p>
            <a:pPr marL="0" indent="0">
              <a:buNone/>
            </a:pPr>
            <a:r>
              <a:rPr lang="en-US" dirty="0"/>
              <a:t>Can memory access speed be improved?</a:t>
            </a:r>
          </a:p>
        </p:txBody>
      </p:sp>
      <p:pic>
        <p:nvPicPr>
          <p:cNvPr id="6" name="Picture 4"/>
          <p:cNvPicPr/>
          <p:nvPr/>
        </p:nvPicPr>
        <p:blipFill rotWithShape="1">
          <a:blip r:embed="rId3"/>
          <a:srcRect b="63719"/>
          <a:stretch/>
        </p:blipFill>
        <p:spPr bwMode="auto">
          <a:xfrm>
            <a:off x="449944" y="2580972"/>
            <a:ext cx="8262256" cy="2956532"/>
          </a:xfrm>
          <a:prstGeom prst="rect">
            <a:avLst/>
          </a:prstGeom>
          <a:noFill/>
          <a:ln w="9525">
            <a:noFill/>
            <a:miter lim="800000"/>
            <a:headEnd/>
            <a:tailEnd/>
          </a:ln>
        </p:spPr>
      </p:pic>
    </p:spTree>
    <p:extLst>
      <p:ext uri="{BB962C8B-B14F-4D97-AF65-F5344CB8AC3E}">
        <p14:creationId xmlns:p14="http://schemas.microsoft.com/office/powerpoint/2010/main" val="1374144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fade">
                                      <p:cBhvr>
                                        <p:cTn id="7" dur="500"/>
                                        <p:tgtEl>
                                          <p:spTgt spid="272386"/>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dirty="0"/>
              <a:t>Cache and Main Memory: Three-level cache</a:t>
            </a:r>
          </a:p>
        </p:txBody>
      </p:sp>
      <p:sp>
        <p:nvSpPr>
          <p:cNvPr id="2" name="Text Placeholder 1"/>
          <p:cNvSpPr>
            <a:spLocks noGrp="1"/>
          </p:cNvSpPr>
          <p:nvPr>
            <p:ph type="body" sz="quarter" idx="11"/>
          </p:nvPr>
        </p:nvSpPr>
        <p:spPr/>
        <p:txBody>
          <a:bodyPr/>
          <a:lstStyle/>
          <a:p>
            <a:pPr marL="0" indent="0">
              <a:buNone/>
            </a:pPr>
            <a:r>
              <a:rPr lang="en-US" dirty="0"/>
              <a:t>Can memory access speed be improved?</a:t>
            </a:r>
          </a:p>
        </p:txBody>
      </p:sp>
      <p:pic>
        <p:nvPicPr>
          <p:cNvPr id="6" name="Picture 4"/>
          <p:cNvPicPr/>
          <p:nvPr/>
        </p:nvPicPr>
        <p:blipFill rotWithShape="1">
          <a:blip r:embed="rId3"/>
          <a:srcRect t="50000" b="4186"/>
          <a:stretch/>
        </p:blipFill>
        <p:spPr bwMode="auto">
          <a:xfrm>
            <a:off x="431800" y="2188442"/>
            <a:ext cx="8280400" cy="3741592"/>
          </a:xfrm>
          <a:prstGeom prst="rect">
            <a:avLst/>
          </a:prstGeom>
          <a:noFill/>
          <a:ln w="9525">
            <a:noFill/>
            <a:miter lim="800000"/>
            <a:headEnd/>
            <a:tailEnd/>
          </a:ln>
        </p:spPr>
      </p:pic>
    </p:spTree>
    <p:extLst>
      <p:ext uri="{BB962C8B-B14F-4D97-AF65-F5344CB8AC3E}">
        <p14:creationId xmlns:p14="http://schemas.microsoft.com/office/powerpoint/2010/main" val="1869260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fade">
                                      <p:cBhvr>
                                        <p:cTn id="7" dur="500"/>
                                        <p:tgtEl>
                                          <p:spTgt spid="272386"/>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Cache / Main-memory </a:t>
            </a:r>
            <a:br>
              <a:rPr lang="en-US" dirty="0"/>
            </a:br>
            <a:r>
              <a:rPr lang="en-US" dirty="0"/>
              <a:t>Structure</a:t>
            </a:r>
          </a:p>
        </p:txBody>
      </p:sp>
      <p:sp>
        <p:nvSpPr>
          <p:cNvPr id="5" name="Text Placeholder 4"/>
          <p:cNvSpPr>
            <a:spLocks noGrp="1"/>
          </p:cNvSpPr>
          <p:nvPr>
            <p:ph type="body" sz="quarter" idx="11"/>
          </p:nvPr>
        </p:nvSpPr>
        <p:spPr/>
        <p:txBody>
          <a:bodyPr/>
          <a:lstStyle/>
          <a:p>
            <a:pPr marL="0" indent="0">
              <a:buNone/>
            </a:pPr>
            <a:r>
              <a:rPr lang="en-US" dirty="0"/>
              <a:t>Can memory access speed be improved?</a:t>
            </a:r>
          </a:p>
        </p:txBody>
      </p:sp>
      <p:pic>
        <p:nvPicPr>
          <p:cNvPr id="3" name="Content Placeholder 3" descr="Fig01_17.gif"/>
          <p:cNvPicPr>
            <a:picLocks noChangeAspect="1"/>
          </p:cNvPicPr>
          <p:nvPr/>
        </p:nvPicPr>
        <p:blipFill rotWithShape="1">
          <a:blip r:embed="rId2" cstate="print"/>
          <a:srcRect t="1010" r="50000" b="45250"/>
          <a:stretch/>
        </p:blipFill>
        <p:spPr>
          <a:xfrm>
            <a:off x="431800" y="3166554"/>
            <a:ext cx="4256628" cy="3594171"/>
          </a:xfrm>
          <a:prstGeom prst="rect">
            <a:avLst/>
          </a:prstGeom>
        </p:spPr>
      </p:pic>
      <p:pic>
        <p:nvPicPr>
          <p:cNvPr id="4" name="Content Placeholder 3" descr="Fig01_17.gif"/>
          <p:cNvPicPr>
            <a:picLocks noChangeAspect="1"/>
          </p:cNvPicPr>
          <p:nvPr/>
        </p:nvPicPr>
        <p:blipFill rotWithShape="1">
          <a:blip r:embed="rId2" cstate="print"/>
          <a:srcRect l="60814" t="1010" b="6213"/>
          <a:stretch/>
        </p:blipFill>
        <p:spPr>
          <a:xfrm>
            <a:off x="5562132" y="391842"/>
            <a:ext cx="3338219" cy="6209120"/>
          </a:xfrm>
          <a:prstGeom prst="rect">
            <a:avLst/>
          </a:prstGeom>
        </p:spPr>
      </p:pic>
    </p:spTree>
    <p:extLst>
      <p:ext uri="{BB962C8B-B14F-4D97-AF65-F5344CB8AC3E}">
        <p14:creationId xmlns:p14="http://schemas.microsoft.com/office/powerpoint/2010/main" val="1802748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0559"/>
          <a:stretch/>
        </p:blipFill>
        <p:spPr>
          <a:xfrm>
            <a:off x="3409950" y="8544"/>
            <a:ext cx="5734050" cy="6849456"/>
          </a:xfrm>
          <a:prstGeom prst="rect">
            <a:avLst/>
          </a:prstGeom>
        </p:spPr>
      </p:pic>
      <p:sp>
        <p:nvSpPr>
          <p:cNvPr id="3" name="Title 2"/>
          <p:cNvSpPr>
            <a:spLocks noGrp="1"/>
          </p:cNvSpPr>
          <p:nvPr>
            <p:ph type="title"/>
          </p:nvPr>
        </p:nvSpPr>
        <p:spPr/>
        <p:txBody>
          <a:bodyPr/>
          <a:lstStyle/>
          <a:p>
            <a:r>
              <a:rPr lang="en-US" dirty="0"/>
              <a:t>Locality of reference</a:t>
            </a:r>
          </a:p>
        </p:txBody>
      </p:sp>
      <p:sp>
        <p:nvSpPr>
          <p:cNvPr id="4" name="Content Placeholder 3"/>
          <p:cNvSpPr>
            <a:spLocks noGrp="1"/>
          </p:cNvSpPr>
          <p:nvPr>
            <p:ph sz="quarter" idx="10"/>
          </p:nvPr>
        </p:nvSpPr>
        <p:spPr>
          <a:xfrm>
            <a:off x="431801" y="1628777"/>
            <a:ext cx="2978149" cy="4824413"/>
          </a:xfrm>
        </p:spPr>
        <p:txBody>
          <a:bodyPr/>
          <a:lstStyle/>
          <a:p>
            <a:r>
              <a:rPr lang="en-US" dirty="0"/>
              <a:t>Locality of reference is key to limiting the number of pages that must be present in memory at any time,</a:t>
            </a:r>
            <a:br>
              <a:rPr lang="en-US" dirty="0"/>
            </a:br>
            <a:r>
              <a:rPr lang="en-US" dirty="0"/>
              <a:t>thus enabling an efficient implementation of virtual memory and the process concept.</a:t>
            </a:r>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92344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err="1"/>
              <a:t>Model</a:t>
            </a:r>
            <a:r>
              <a:rPr lang="pt-BR" dirty="0"/>
              <a:t> </a:t>
            </a:r>
            <a:r>
              <a:rPr lang="pt-BR" dirty="0" err="1"/>
              <a:t>of</a:t>
            </a:r>
            <a:r>
              <a:rPr lang="pt-BR" dirty="0"/>
              <a:t> a dual-core processor</a:t>
            </a:r>
            <a:endParaRPr lang="en-US" dirty="0"/>
          </a:p>
        </p:txBody>
      </p:sp>
      <p:sp>
        <p:nvSpPr>
          <p:cNvPr id="8" name="Text Placeholder 7"/>
          <p:cNvSpPr>
            <a:spLocks noGrp="1"/>
          </p:cNvSpPr>
          <p:nvPr>
            <p:ph type="body" sz="quarter" idx="11"/>
          </p:nvPr>
        </p:nvSpPr>
        <p:spPr/>
        <p:txBody>
          <a:bodyPr/>
          <a:lstStyle/>
          <a:p>
            <a:pPr marL="0" indent="0">
              <a:buNone/>
            </a:pPr>
            <a:r>
              <a:rPr lang="en-US" dirty="0"/>
              <a:t>Can processor speed be improved?</a:t>
            </a:r>
          </a:p>
        </p:txBody>
      </p:sp>
      <p:pic>
        <p:nvPicPr>
          <p:cNvPr id="3" name="Picture 2" descr="fg1_07" hidden="1"/>
          <p:cNvPicPr preferRelativeResize="0">
            <a:picLocks noChangeAspect="1" noChangeArrowheads="1"/>
          </p:cNvPicPr>
          <p:nvPr>
            <p:custDataLst>
              <p:tags r:id="rId1"/>
            </p:custDataLst>
          </p:nvPr>
        </p:nvPicPr>
        <p:blipFill>
          <a:blip r:embed="rId4" cstate="print"/>
          <a:srcRect/>
          <a:stretch>
            <a:fillRect/>
          </a:stretch>
        </p:blipFill>
        <p:spPr bwMode="auto">
          <a:xfrm>
            <a:off x="1372403" y="1765604"/>
            <a:ext cx="6399194" cy="4724096"/>
          </a:xfrm>
          <a:prstGeom prst="rect">
            <a:avLst/>
          </a:prstGeom>
          <a:noFill/>
          <a:ln w="9525">
            <a:noFill/>
            <a:miter lim="800000"/>
            <a:headEnd/>
            <a:tailEnd/>
          </a:ln>
          <a:effectLst/>
        </p:spPr>
      </p:pic>
      <p:sp>
        <p:nvSpPr>
          <p:cNvPr id="14" name="Rectangle 13"/>
          <p:cNvSpPr/>
          <p:nvPr/>
        </p:nvSpPr>
        <p:spPr>
          <a:xfrm>
            <a:off x="1371599" y="1917703"/>
            <a:ext cx="6393305" cy="355087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a:p>
        </p:txBody>
      </p:sp>
      <p:grpSp>
        <p:nvGrpSpPr>
          <p:cNvPr id="4" name="Group 3"/>
          <p:cNvGrpSpPr/>
          <p:nvPr/>
        </p:nvGrpSpPr>
        <p:grpSpPr>
          <a:xfrm>
            <a:off x="1698957" y="2289013"/>
            <a:ext cx="2692067" cy="2832602"/>
            <a:chOff x="401819" y="2071680"/>
            <a:chExt cx="2556000" cy="2700000"/>
          </a:xfrm>
        </p:grpSpPr>
        <p:sp>
          <p:nvSpPr>
            <p:cNvPr id="5" name="Rectangle 4"/>
            <p:cNvSpPr/>
            <p:nvPr/>
          </p:nvSpPr>
          <p:spPr>
            <a:xfrm>
              <a:off x="401819" y="2071680"/>
              <a:ext cx="2556000" cy="2700000"/>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pPr algn="ctr"/>
              <a:r>
                <a:rPr lang="pt-BR" sz="2800" dirty="0">
                  <a:effectLst>
                    <a:outerShdw blurRad="38100" dist="38100" dir="2700000" algn="tl">
                      <a:srgbClr val="000000">
                        <a:alpha val="43137"/>
                      </a:srgbClr>
                    </a:outerShdw>
                  </a:effectLst>
                  <a:latin typeface="Calibri" pitchFamily="34" charset="0"/>
                </a:rPr>
                <a:t>CPU core</a:t>
              </a:r>
              <a:r>
                <a:rPr lang="pt-BR" sz="2800" baseline="-25000" dirty="0">
                  <a:effectLst>
                    <a:outerShdw blurRad="38100" dist="38100" dir="2700000" algn="tl">
                      <a:srgbClr val="000000">
                        <a:alpha val="43137"/>
                      </a:srgbClr>
                    </a:outerShdw>
                  </a:effectLst>
                  <a:latin typeface="Calibri" pitchFamily="34" charset="0"/>
                </a:rPr>
                <a:t>0</a:t>
              </a:r>
              <a:endParaRPr lang="pt-BR" sz="2800" dirty="0">
                <a:effectLst>
                  <a:outerShdw blurRad="38100" dist="38100" dir="2700000" algn="tl">
                    <a:srgbClr val="000000">
                      <a:alpha val="43137"/>
                    </a:srgbClr>
                  </a:outerShdw>
                </a:effectLst>
                <a:latin typeface="Calibri" pitchFamily="34" charset="0"/>
              </a:endParaRPr>
            </a:p>
          </p:txBody>
        </p:sp>
        <p:sp>
          <p:nvSpPr>
            <p:cNvPr id="6" name="Rectangle 5"/>
            <p:cNvSpPr/>
            <p:nvPr/>
          </p:nvSpPr>
          <p:spPr>
            <a:xfrm>
              <a:off x="968089" y="2638269"/>
              <a:ext cx="1423461" cy="5921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2400" dirty="0" err="1">
                  <a:effectLst>
                    <a:outerShdw blurRad="38100" dist="38100" dir="2700000" algn="tl">
                      <a:srgbClr val="000000">
                        <a:alpha val="43137"/>
                      </a:srgbClr>
                    </a:outerShdw>
                  </a:effectLst>
                  <a:latin typeface="Calibri" pitchFamily="34" charset="0"/>
                </a:rPr>
                <a:t>registers</a:t>
              </a:r>
              <a:endParaRPr lang="pt-BR" sz="2400" dirty="0">
                <a:effectLst>
                  <a:outerShdw blurRad="38100" dist="38100" dir="2700000" algn="tl">
                    <a:srgbClr val="000000">
                      <a:alpha val="43137"/>
                    </a:srgbClr>
                  </a:outerShdw>
                </a:effectLst>
                <a:latin typeface="Calibri" pitchFamily="34" charset="0"/>
              </a:endParaRPr>
            </a:p>
          </p:txBody>
        </p:sp>
        <p:sp>
          <p:nvSpPr>
            <p:cNvPr id="7" name="Rectangle 6"/>
            <p:cNvSpPr/>
            <p:nvPr/>
          </p:nvSpPr>
          <p:spPr>
            <a:xfrm>
              <a:off x="968089" y="3560009"/>
              <a:ext cx="1423461" cy="5921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2400" dirty="0" err="1">
                  <a:effectLst>
                    <a:outerShdw blurRad="38100" dist="38100" dir="2700000" algn="tl">
                      <a:srgbClr val="000000">
                        <a:alpha val="43137"/>
                      </a:srgbClr>
                    </a:outerShdw>
                  </a:effectLst>
                  <a:latin typeface="Calibri" pitchFamily="34" charset="0"/>
                </a:rPr>
                <a:t>cache</a:t>
              </a:r>
              <a:endParaRPr lang="pt-BR" sz="2400" dirty="0">
                <a:effectLst>
                  <a:outerShdw blurRad="38100" dist="38100" dir="2700000" algn="tl">
                    <a:srgbClr val="000000">
                      <a:alpha val="43137"/>
                    </a:srgbClr>
                  </a:outerShdw>
                </a:effectLst>
                <a:latin typeface="Calibri" pitchFamily="34" charset="0"/>
              </a:endParaRPr>
            </a:p>
          </p:txBody>
        </p:sp>
      </p:grpSp>
      <p:grpSp>
        <p:nvGrpSpPr>
          <p:cNvPr id="9" name="Group 8"/>
          <p:cNvGrpSpPr/>
          <p:nvPr/>
        </p:nvGrpSpPr>
        <p:grpSpPr>
          <a:xfrm>
            <a:off x="4752976" y="2316487"/>
            <a:ext cx="2692067" cy="2832602"/>
            <a:chOff x="401819" y="2071680"/>
            <a:chExt cx="2556000" cy="2700000"/>
          </a:xfrm>
        </p:grpSpPr>
        <p:sp>
          <p:nvSpPr>
            <p:cNvPr id="10" name="Rectangle 9"/>
            <p:cNvSpPr/>
            <p:nvPr/>
          </p:nvSpPr>
          <p:spPr>
            <a:xfrm>
              <a:off x="401819" y="2071680"/>
              <a:ext cx="2556000" cy="2700000"/>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pPr algn="ctr"/>
              <a:r>
                <a:rPr lang="pt-BR" sz="2800" dirty="0">
                  <a:effectLst>
                    <a:outerShdw blurRad="38100" dist="38100" dir="2700000" algn="tl">
                      <a:srgbClr val="000000">
                        <a:alpha val="43137"/>
                      </a:srgbClr>
                    </a:outerShdw>
                  </a:effectLst>
                  <a:latin typeface="Calibri" pitchFamily="34" charset="0"/>
                </a:rPr>
                <a:t>CPU core</a:t>
              </a:r>
              <a:r>
                <a:rPr lang="pt-BR" sz="2800" baseline="-25000" dirty="0">
                  <a:effectLst>
                    <a:outerShdw blurRad="38100" dist="38100" dir="2700000" algn="tl">
                      <a:srgbClr val="000000">
                        <a:alpha val="43137"/>
                      </a:srgbClr>
                    </a:outerShdw>
                  </a:effectLst>
                  <a:latin typeface="Calibri" pitchFamily="34" charset="0"/>
                </a:rPr>
                <a:t>1</a:t>
              </a:r>
              <a:endParaRPr lang="pt-BR" sz="2800" dirty="0">
                <a:effectLst>
                  <a:outerShdw blurRad="38100" dist="38100" dir="2700000" algn="tl">
                    <a:srgbClr val="000000">
                      <a:alpha val="43137"/>
                    </a:srgbClr>
                  </a:outerShdw>
                </a:effectLst>
                <a:latin typeface="Calibri" pitchFamily="34" charset="0"/>
              </a:endParaRPr>
            </a:p>
          </p:txBody>
        </p:sp>
        <p:sp>
          <p:nvSpPr>
            <p:cNvPr id="11" name="Rectangle 10"/>
            <p:cNvSpPr/>
            <p:nvPr/>
          </p:nvSpPr>
          <p:spPr>
            <a:xfrm>
              <a:off x="968089" y="2638269"/>
              <a:ext cx="1423461" cy="5921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2400" dirty="0" err="1">
                  <a:effectLst>
                    <a:outerShdw blurRad="38100" dist="38100" dir="2700000" algn="tl">
                      <a:srgbClr val="000000">
                        <a:alpha val="43137"/>
                      </a:srgbClr>
                    </a:outerShdw>
                  </a:effectLst>
                  <a:latin typeface="Calibri" pitchFamily="34" charset="0"/>
                </a:rPr>
                <a:t>registers</a:t>
              </a:r>
              <a:endParaRPr lang="pt-BR" sz="2400" dirty="0">
                <a:effectLst>
                  <a:outerShdw blurRad="38100" dist="38100" dir="2700000" algn="tl">
                    <a:srgbClr val="000000">
                      <a:alpha val="43137"/>
                    </a:srgbClr>
                  </a:outerShdw>
                </a:effectLst>
                <a:latin typeface="Calibri" pitchFamily="34" charset="0"/>
              </a:endParaRPr>
            </a:p>
          </p:txBody>
        </p:sp>
        <p:sp>
          <p:nvSpPr>
            <p:cNvPr id="12" name="Rectangle 11"/>
            <p:cNvSpPr/>
            <p:nvPr/>
          </p:nvSpPr>
          <p:spPr>
            <a:xfrm>
              <a:off x="968089" y="3560009"/>
              <a:ext cx="1423461" cy="5921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2400" dirty="0" err="1">
                  <a:effectLst>
                    <a:outerShdw blurRad="38100" dist="38100" dir="2700000" algn="tl">
                      <a:srgbClr val="000000">
                        <a:alpha val="43137"/>
                      </a:srgbClr>
                    </a:outerShdw>
                  </a:effectLst>
                  <a:latin typeface="Calibri" pitchFamily="34" charset="0"/>
                </a:rPr>
                <a:t>cache</a:t>
              </a:r>
              <a:endParaRPr lang="pt-BR" sz="2400" dirty="0">
                <a:effectLst>
                  <a:outerShdw blurRad="38100" dist="38100" dir="2700000" algn="tl">
                    <a:srgbClr val="000000">
                      <a:alpha val="43137"/>
                    </a:srgbClr>
                  </a:outerShdw>
                </a:effectLst>
                <a:latin typeface="Calibri" pitchFamily="34" charset="0"/>
              </a:endParaRPr>
            </a:p>
          </p:txBody>
        </p:sp>
      </p:grpSp>
      <p:sp>
        <p:nvSpPr>
          <p:cNvPr id="13" name="Rectangle 12"/>
          <p:cNvSpPr/>
          <p:nvPr/>
        </p:nvSpPr>
        <p:spPr>
          <a:xfrm>
            <a:off x="3822492" y="6026496"/>
            <a:ext cx="1499016" cy="64293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pt-BR" sz="2400" dirty="0">
                <a:effectLst>
                  <a:outerShdw blurRad="38100" dist="38100" dir="2700000" algn="tl">
                    <a:srgbClr val="000000">
                      <a:alpha val="43137"/>
                    </a:srgbClr>
                  </a:outerShdw>
                </a:effectLst>
                <a:latin typeface="Calibri" pitchFamily="34" charset="0"/>
              </a:rPr>
              <a:t>memory</a:t>
            </a:r>
          </a:p>
        </p:txBody>
      </p:sp>
      <p:cxnSp>
        <p:nvCxnSpPr>
          <p:cNvPr id="15" name="Straight Connector 14"/>
          <p:cNvCxnSpPr>
            <a:stCxn id="6" idx="2"/>
            <a:endCxn id="7" idx="0"/>
          </p:cNvCxnSpPr>
          <p:nvPr/>
        </p:nvCxnSpPr>
        <p:spPr bwMode="auto">
          <a:xfrm>
            <a:off x="3044991" y="3504619"/>
            <a:ext cx="0" cy="345818"/>
          </a:xfrm>
          <a:prstGeom prst="line">
            <a:avLst/>
          </a:prstGeom>
          <a:noFill/>
          <a:ln w="76200" cap="flat" cmpd="sng" algn="ctr">
            <a:solidFill>
              <a:schemeClr val="bg1">
                <a:lumMod val="85000"/>
              </a:schemeClr>
            </a:solidFill>
            <a:prstDash val="solid"/>
            <a:round/>
            <a:headEnd type="none" w="med" len="med"/>
            <a:tailEnd type="none" w="med" len="med"/>
          </a:ln>
          <a:effectLst/>
        </p:spPr>
      </p:cxnSp>
      <p:cxnSp>
        <p:nvCxnSpPr>
          <p:cNvPr id="17" name="Straight Connector 16"/>
          <p:cNvCxnSpPr>
            <a:stCxn id="7" idx="2"/>
          </p:cNvCxnSpPr>
          <p:nvPr/>
        </p:nvCxnSpPr>
        <p:spPr bwMode="auto">
          <a:xfrm flipH="1">
            <a:off x="3044990" y="4471628"/>
            <a:ext cx="1" cy="1271979"/>
          </a:xfrm>
          <a:prstGeom prst="line">
            <a:avLst/>
          </a:prstGeom>
          <a:noFill/>
          <a:ln w="76200" cap="flat" cmpd="sng" algn="ctr">
            <a:solidFill>
              <a:schemeClr val="bg1">
                <a:lumMod val="85000"/>
              </a:schemeClr>
            </a:solidFill>
            <a:prstDash val="solid"/>
            <a:round/>
            <a:headEnd type="none" w="med" len="med"/>
            <a:tailEnd type="none" w="med" len="med"/>
          </a:ln>
          <a:effectLst/>
        </p:spPr>
      </p:cxnSp>
      <p:cxnSp>
        <p:nvCxnSpPr>
          <p:cNvPr id="19" name="Straight Connector 18"/>
          <p:cNvCxnSpPr>
            <a:stCxn id="11" idx="2"/>
            <a:endCxn id="12" idx="0"/>
          </p:cNvCxnSpPr>
          <p:nvPr/>
        </p:nvCxnSpPr>
        <p:spPr bwMode="auto">
          <a:xfrm>
            <a:off x="6099010" y="3532093"/>
            <a:ext cx="0" cy="345818"/>
          </a:xfrm>
          <a:prstGeom prst="line">
            <a:avLst/>
          </a:prstGeom>
          <a:noFill/>
          <a:ln w="76200" cap="flat" cmpd="sng" algn="ctr">
            <a:solidFill>
              <a:schemeClr val="bg1">
                <a:lumMod val="85000"/>
              </a:schemeClr>
            </a:solidFill>
            <a:prstDash val="solid"/>
            <a:round/>
            <a:headEnd type="none" w="med" len="med"/>
            <a:tailEnd type="none" w="med" len="med"/>
          </a:ln>
          <a:effectLst/>
        </p:spPr>
      </p:cxnSp>
      <p:cxnSp>
        <p:nvCxnSpPr>
          <p:cNvPr id="21" name="Straight Connector 20"/>
          <p:cNvCxnSpPr>
            <a:stCxn id="12" idx="2"/>
          </p:cNvCxnSpPr>
          <p:nvPr/>
        </p:nvCxnSpPr>
        <p:spPr bwMode="auto">
          <a:xfrm>
            <a:off x="6099010" y="4499102"/>
            <a:ext cx="0" cy="1244505"/>
          </a:xfrm>
          <a:prstGeom prst="line">
            <a:avLst/>
          </a:prstGeom>
          <a:noFill/>
          <a:ln w="76200" cap="flat" cmpd="sng" algn="ctr">
            <a:solidFill>
              <a:schemeClr val="bg1">
                <a:lumMod val="85000"/>
              </a:schemeClr>
            </a:solidFill>
            <a:prstDash val="solid"/>
            <a:round/>
            <a:headEnd type="none" w="med" len="med"/>
            <a:tailEnd type="none" w="med" len="med"/>
          </a:ln>
          <a:effectLst/>
        </p:spPr>
      </p:cxnSp>
      <p:cxnSp>
        <p:nvCxnSpPr>
          <p:cNvPr id="24" name="Straight Connector 23"/>
          <p:cNvCxnSpPr/>
          <p:nvPr/>
        </p:nvCxnSpPr>
        <p:spPr bwMode="auto">
          <a:xfrm>
            <a:off x="3005234" y="5743607"/>
            <a:ext cx="3132000" cy="0"/>
          </a:xfrm>
          <a:prstGeom prst="line">
            <a:avLst/>
          </a:prstGeom>
          <a:noFill/>
          <a:ln w="76200" cap="flat" cmpd="sng" algn="ctr">
            <a:solidFill>
              <a:schemeClr val="bg1">
                <a:lumMod val="85000"/>
              </a:schemeClr>
            </a:solidFill>
            <a:prstDash val="solid"/>
            <a:round/>
            <a:headEnd type="none" w="med" len="med"/>
            <a:tailEnd type="none" w="med" len="med"/>
          </a:ln>
          <a:effectLst/>
        </p:spPr>
      </p:cxnSp>
      <p:cxnSp>
        <p:nvCxnSpPr>
          <p:cNvPr id="26" name="Straight Connector 25"/>
          <p:cNvCxnSpPr>
            <a:endCxn id="13" idx="0"/>
          </p:cNvCxnSpPr>
          <p:nvPr/>
        </p:nvCxnSpPr>
        <p:spPr bwMode="auto">
          <a:xfrm>
            <a:off x="4568251" y="5743607"/>
            <a:ext cx="3749" cy="282889"/>
          </a:xfrm>
          <a:prstGeom prst="line">
            <a:avLst/>
          </a:prstGeom>
          <a:noFill/>
          <a:ln w="76200" cap="flat" cmpd="sng" algn="ctr">
            <a:solidFill>
              <a:schemeClr val="bg1">
                <a:lumMod val="85000"/>
              </a:schemeClr>
            </a:solidFill>
            <a:prstDash val="solid"/>
            <a:round/>
            <a:headEnd type="none" w="med" len="med"/>
            <a:tailEnd type="none" w="med" len="med"/>
          </a:ln>
          <a:effectLst/>
        </p:spPr>
      </p:cxnSp>
    </p:spTree>
    <p:extLst>
      <p:ext uri="{BB962C8B-B14F-4D97-AF65-F5344CB8AC3E}">
        <p14:creationId xmlns:p14="http://schemas.microsoft.com/office/powerpoint/2010/main" val="984636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3"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Intel Core i7 Block Diagram</a:t>
            </a:r>
          </a:p>
        </p:txBody>
      </p:sp>
      <p:sp>
        <p:nvSpPr>
          <p:cNvPr id="3" name="Text Placeholder 2"/>
          <p:cNvSpPr>
            <a:spLocks noGrp="1"/>
          </p:cNvSpPr>
          <p:nvPr>
            <p:ph type="body" sz="quarter" idx="11"/>
          </p:nvPr>
        </p:nvSpPr>
        <p:spPr/>
        <p:txBody>
          <a:bodyPr/>
          <a:lstStyle/>
          <a:p>
            <a:pPr marL="0" indent="0">
              <a:buNone/>
            </a:pPr>
            <a:r>
              <a:rPr lang="en-US" dirty="0"/>
              <a:t>Can processor speed be improved?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057" y="1157692"/>
            <a:ext cx="5571885" cy="529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168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Main reasons for process creation</a:t>
            </a:r>
            <a:endParaRPr lang="en-US" dirty="0"/>
          </a:p>
        </p:txBody>
      </p:sp>
      <p:graphicFrame>
        <p:nvGraphicFramePr>
          <p:cNvPr id="754691" name="Group 3"/>
          <p:cNvGraphicFramePr>
            <a:graphicFrameLocks noGrp="1"/>
          </p:cNvGraphicFramePr>
          <p:nvPr>
            <p:ph sz="quarter" idx="10"/>
            <p:extLst>
              <p:ext uri="{D42A27DB-BD31-4B8C-83A1-F6EECF244321}">
                <p14:modId xmlns:p14="http://schemas.microsoft.com/office/powerpoint/2010/main" val="1922757472"/>
              </p:ext>
            </p:extLst>
          </p:nvPr>
        </p:nvGraphicFramePr>
        <p:xfrm>
          <a:off x="431800" y="1449388"/>
          <a:ext cx="8280400" cy="5040312"/>
        </p:xfrm>
        <a:graphic>
          <a:graphicData uri="http://schemas.openxmlformats.org/drawingml/2006/table">
            <a:tbl>
              <a:tblPr/>
              <a:tblGrid>
                <a:gridCol w="2160589">
                  <a:extLst>
                    <a:ext uri="{9D8B030D-6E8A-4147-A177-3AD203B41FA5}">
                      <a16:colId xmlns:a16="http://schemas.microsoft.com/office/drawing/2014/main" val="20000"/>
                    </a:ext>
                  </a:extLst>
                </a:gridCol>
                <a:gridCol w="6119811">
                  <a:extLst>
                    <a:ext uri="{9D8B030D-6E8A-4147-A177-3AD203B41FA5}">
                      <a16:colId xmlns:a16="http://schemas.microsoft.com/office/drawing/2014/main" val="20001"/>
                    </a:ext>
                  </a:extLst>
                </a:gridCol>
              </a:tblGrid>
              <a:tr h="142224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dirty="0">
                          <a:ln>
                            <a:noFill/>
                          </a:ln>
                          <a:solidFill>
                            <a:schemeClr val="bg1"/>
                          </a:solidFill>
                          <a:effectLst>
                            <a:outerShdw blurRad="38100" dist="38100" dir="2700000" algn="tl">
                              <a:srgbClr val="000000"/>
                            </a:outerShdw>
                          </a:effectLst>
                          <a:latin typeface="+mn-lt"/>
                        </a:rPr>
                        <a:t>New batch job</a:t>
                      </a:r>
                    </a:p>
                  </a:txBody>
                  <a:tcPr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dirty="0">
                          <a:ln>
                            <a:noFill/>
                          </a:ln>
                          <a:solidFill>
                            <a:schemeClr val="tx1"/>
                          </a:solidFill>
                          <a:effectLst/>
                          <a:latin typeface="+mn-lt"/>
                        </a:rPr>
                        <a:t>The OS is provided with a batch job control stream, usually on tape or disk. When the OS is prepared to take on new work, it reads the next sequence of job control commands.</a:t>
                      </a:r>
                    </a:p>
                  </a:txBody>
                  <a:tcPr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212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bg1"/>
                          </a:solidFill>
                          <a:effectLst>
                            <a:outerShdw blurRad="38100" dist="38100" dir="2700000" algn="tl">
                              <a:srgbClr val="000000"/>
                            </a:outerShdw>
                          </a:effectLst>
                          <a:latin typeface="+mn-lt"/>
                        </a:rPr>
                        <a:t>Interactive logon</a:t>
                      </a:r>
                    </a:p>
                  </a:txBody>
                  <a:tcPr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mn-lt"/>
                        </a:rPr>
                        <a:t>A user at a terminal logs on to the system.</a:t>
                      </a:r>
                    </a:p>
                  </a:txBody>
                  <a:tcPr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127389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bg1"/>
                          </a:solidFill>
                          <a:effectLst>
                            <a:outerShdw blurRad="38100" dist="38100" dir="2700000" algn="tl">
                              <a:srgbClr val="000000"/>
                            </a:outerShdw>
                          </a:effectLst>
                          <a:latin typeface="+mn-lt"/>
                        </a:rPr>
                        <a:t>Created by OS to provide a service</a:t>
                      </a:r>
                    </a:p>
                  </a:txBody>
                  <a:tcPr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dirty="0">
                          <a:ln>
                            <a:noFill/>
                          </a:ln>
                          <a:solidFill>
                            <a:schemeClr val="tx1"/>
                          </a:solidFill>
                          <a:effectLst/>
                          <a:latin typeface="+mn-lt"/>
                        </a:rPr>
                        <a:t>The OS can create a process to perform a function on behalf of a user program, without the user having to wait (e.g.: a process to control printing).</a:t>
                      </a:r>
                    </a:p>
                  </a:txBody>
                  <a:tcPr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110377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dirty="0">
                          <a:ln>
                            <a:noFill/>
                          </a:ln>
                          <a:solidFill>
                            <a:schemeClr val="bg1"/>
                          </a:solidFill>
                          <a:effectLst>
                            <a:outerShdw blurRad="38100" dist="38100" dir="2700000" algn="tl">
                              <a:srgbClr val="000000"/>
                            </a:outerShdw>
                          </a:effectLst>
                          <a:latin typeface="+mn-lt"/>
                        </a:rPr>
                        <a:t>Spawned by an existing process</a:t>
                      </a:r>
                    </a:p>
                  </a:txBody>
                  <a:tcPr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dirty="0">
                          <a:ln>
                            <a:noFill/>
                          </a:ln>
                          <a:solidFill>
                            <a:schemeClr val="tx1"/>
                          </a:solidFill>
                          <a:effectLst/>
                          <a:latin typeface="+mn-lt"/>
                        </a:rPr>
                        <a:t>For purposes of modularity or to exploit parallelism, a user program can dictate the creation of a number of processes.</a:t>
                      </a:r>
                    </a:p>
                  </a:txBody>
                  <a:tcPr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5" name="Text Placeholder 4"/>
          <p:cNvSpPr>
            <a:spLocks noGrp="1"/>
          </p:cNvSpPr>
          <p:nvPr>
            <p:ph type="body" sz="quarter" idx="11"/>
          </p:nvPr>
        </p:nvSpPr>
        <p:spPr/>
        <p:txBody>
          <a:bodyPr/>
          <a:lstStyle/>
          <a:p>
            <a:endParaRPr lang="en-US"/>
          </a:p>
        </p:txBody>
      </p:sp>
      <p:sp>
        <p:nvSpPr>
          <p:cNvPr id="16" name="Rectangle 15"/>
          <p:cNvSpPr/>
          <p:nvPr/>
        </p:nvSpPr>
        <p:spPr bwMode="auto">
          <a:xfrm>
            <a:off x="248897" y="4868884"/>
            <a:ext cx="8642350" cy="1584716"/>
          </a:xfrm>
          <a:prstGeom prst="rect">
            <a:avLst/>
          </a:prstGeom>
          <a:solidFill>
            <a:schemeClr val="bg1"/>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Rectangle 16"/>
          <p:cNvSpPr/>
          <p:nvPr/>
        </p:nvSpPr>
        <p:spPr bwMode="auto">
          <a:xfrm>
            <a:off x="250825" y="3586348"/>
            <a:ext cx="8642350" cy="2867435"/>
          </a:xfrm>
          <a:prstGeom prst="rect">
            <a:avLst/>
          </a:prstGeom>
          <a:solidFill>
            <a:schemeClr val="bg1"/>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Rectangle 17"/>
          <p:cNvSpPr/>
          <p:nvPr/>
        </p:nvSpPr>
        <p:spPr bwMode="auto">
          <a:xfrm>
            <a:off x="248897" y="3087585"/>
            <a:ext cx="8642350" cy="3366014"/>
          </a:xfrm>
          <a:prstGeom prst="rect">
            <a:avLst/>
          </a:prstGeom>
          <a:solidFill>
            <a:schemeClr val="bg1"/>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Rectangle 18"/>
          <p:cNvSpPr/>
          <p:nvPr/>
        </p:nvSpPr>
        <p:spPr bwMode="auto">
          <a:xfrm>
            <a:off x="248897" y="1628775"/>
            <a:ext cx="8642350" cy="4824823"/>
          </a:xfrm>
          <a:prstGeom prst="rect">
            <a:avLst/>
          </a:prstGeom>
          <a:solidFill>
            <a:schemeClr val="bg1"/>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6" name="Picture 5"/>
          <p:cNvPicPr>
            <a:picLocks noChangeAspect="1"/>
          </p:cNvPicPr>
          <p:nvPr/>
        </p:nvPicPr>
        <p:blipFill>
          <a:blip r:embed="rId3"/>
          <a:stretch>
            <a:fillRect/>
          </a:stretch>
        </p:blipFill>
        <p:spPr>
          <a:xfrm>
            <a:off x="345672" y="1592967"/>
            <a:ext cx="8496300" cy="44958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9"/>
                                        </p:tgtEl>
                                      </p:cBhvr>
                                    </p:animEffect>
                                    <p:set>
                                      <p:cBhvr>
                                        <p:cTn id="11" dur="1" fill="hold">
                                          <p:stCondLst>
                                            <p:cond delay="499"/>
                                          </p:stCondLst>
                                        </p:cTn>
                                        <p:tgtEl>
                                          <p:spTgt spid="1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Main reasons for process termination (1/4)</a:t>
            </a:r>
          </a:p>
        </p:txBody>
      </p:sp>
      <p:graphicFrame>
        <p:nvGraphicFramePr>
          <p:cNvPr id="10" name="Group 3"/>
          <p:cNvGraphicFramePr>
            <a:graphicFrameLocks noGrp="1"/>
          </p:cNvGraphicFramePr>
          <p:nvPr>
            <p:ph sz="quarter" idx="10"/>
            <p:extLst>
              <p:ext uri="{D42A27DB-BD31-4B8C-83A1-F6EECF244321}">
                <p14:modId xmlns:p14="http://schemas.microsoft.com/office/powerpoint/2010/main" val="482417719"/>
              </p:ext>
            </p:extLst>
          </p:nvPr>
        </p:nvGraphicFramePr>
        <p:xfrm>
          <a:off x="431800" y="1449388"/>
          <a:ext cx="8280400" cy="5040312"/>
        </p:xfrm>
        <a:graphic>
          <a:graphicData uri="http://schemas.openxmlformats.org/drawingml/2006/table">
            <a:tbl>
              <a:tblPr/>
              <a:tblGrid>
                <a:gridCol w="2069924">
                  <a:extLst>
                    <a:ext uri="{9D8B030D-6E8A-4147-A177-3AD203B41FA5}">
                      <a16:colId xmlns:a16="http://schemas.microsoft.com/office/drawing/2014/main" val="20000"/>
                    </a:ext>
                  </a:extLst>
                </a:gridCol>
                <a:gridCol w="6210476">
                  <a:extLst>
                    <a:ext uri="{9D8B030D-6E8A-4147-A177-3AD203B41FA5}">
                      <a16:colId xmlns:a16="http://schemas.microsoft.com/office/drawing/2014/main" val="20001"/>
                    </a:ext>
                  </a:extLst>
                </a:gridCol>
              </a:tblGrid>
              <a:tr h="102792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bg1"/>
                          </a:solidFill>
                          <a:effectLst>
                            <a:outerShdw blurRad="38100" dist="38100" dir="2700000" algn="tl">
                              <a:srgbClr val="000000"/>
                            </a:outerShdw>
                          </a:effectLst>
                          <a:latin typeface="+mn-lt"/>
                        </a:rPr>
                        <a:t>Formal completion</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The process executes an OS service call to indicate that it has completed running.</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26532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bg1"/>
                          </a:solidFill>
                          <a:effectLst>
                            <a:outerShdw blurRad="38100" dist="38100" dir="2700000" algn="tl">
                              <a:srgbClr val="000000"/>
                            </a:outerShdw>
                          </a:effectLst>
                          <a:latin typeface="+mn-lt"/>
                        </a:rPr>
                        <a:t>Time limit exceeded</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The process has run longer than the specified time limit. Time can be measured in many ways: total elapsed time (“wall clock time”), amount of time spent executing, the amount of time since the user last provided any input, etc.</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102792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bg1"/>
                          </a:solidFill>
                          <a:effectLst>
                            <a:outerShdw blurRad="38100" dist="38100" dir="2700000" algn="tl">
                              <a:srgbClr val="000000"/>
                            </a:outerShdw>
                          </a:effectLst>
                          <a:latin typeface="+mn-lt"/>
                        </a:rPr>
                        <a:t>Resources</a:t>
                      </a:r>
                      <a:br>
                        <a:rPr kumimoji="0" lang="en-US" sz="2400" b="0" i="0" u="none" strike="noStrike" cap="none" normalizeH="0" baseline="0" dirty="0">
                          <a:ln>
                            <a:noFill/>
                          </a:ln>
                          <a:solidFill>
                            <a:schemeClr val="bg1"/>
                          </a:solidFill>
                          <a:effectLst>
                            <a:outerShdw blurRad="38100" dist="38100" dir="2700000" algn="tl">
                              <a:srgbClr val="000000"/>
                            </a:outerShdw>
                          </a:effectLst>
                          <a:latin typeface="+mn-lt"/>
                        </a:rPr>
                      </a:br>
                      <a:r>
                        <a:rPr kumimoji="0" lang="en-US" sz="2400" b="0" i="0" u="none" strike="noStrike" cap="none" normalizeH="0" baseline="0" dirty="0">
                          <a:ln>
                            <a:noFill/>
                          </a:ln>
                          <a:solidFill>
                            <a:schemeClr val="bg1"/>
                          </a:solidFill>
                          <a:effectLst>
                            <a:outerShdw blurRad="38100" dist="38100" dir="2700000" algn="tl">
                              <a:srgbClr val="000000"/>
                            </a:outerShdw>
                          </a:effectLst>
                          <a:latin typeface="+mn-lt"/>
                        </a:rPr>
                        <a:t>unavailable</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The process requires more resources than the system can provide.</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bl>
          </a:graphicData>
        </a:graphic>
      </p:graphicFrame>
      <p:sp>
        <p:nvSpPr>
          <p:cNvPr id="5" name="Text Placeholder 4"/>
          <p:cNvSpPr>
            <a:spLocks noGrp="1"/>
          </p:cNvSpPr>
          <p:nvPr>
            <p:ph type="body" sz="quarter" idx="11"/>
          </p:nvPr>
        </p:nvSpPr>
        <p:spPr/>
        <p:txBody>
          <a:bodyPr/>
          <a:lstStyle/>
          <a:p>
            <a:endParaRPr lang="en-US"/>
          </a:p>
        </p:txBody>
      </p:sp>
      <p:sp>
        <p:nvSpPr>
          <p:cNvPr id="11" name="Rectangle 10"/>
          <p:cNvSpPr/>
          <p:nvPr/>
        </p:nvSpPr>
        <p:spPr bwMode="auto">
          <a:xfrm>
            <a:off x="250825" y="4952011"/>
            <a:ext cx="8642350" cy="1447202"/>
          </a:xfrm>
          <a:prstGeom prst="rect">
            <a:avLst/>
          </a:prstGeom>
          <a:solidFill>
            <a:schemeClr val="bg1"/>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ndParaRPr>
          </a:p>
        </p:txBody>
      </p:sp>
      <p:sp>
        <p:nvSpPr>
          <p:cNvPr id="13" name="Rectangle 12"/>
          <p:cNvSpPr/>
          <p:nvPr/>
        </p:nvSpPr>
        <p:spPr bwMode="auto">
          <a:xfrm>
            <a:off x="248897" y="2660073"/>
            <a:ext cx="8642350" cy="3739139"/>
          </a:xfrm>
          <a:prstGeom prst="rect">
            <a:avLst/>
          </a:prstGeom>
          <a:solidFill>
            <a:schemeClr val="bg1"/>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ndParaRPr>
          </a:p>
        </p:txBody>
      </p:sp>
      <p:sp>
        <p:nvSpPr>
          <p:cNvPr id="14" name="Rectangle 13"/>
          <p:cNvSpPr/>
          <p:nvPr/>
        </p:nvSpPr>
        <p:spPr bwMode="auto">
          <a:xfrm>
            <a:off x="248897" y="1628775"/>
            <a:ext cx="8642350" cy="4770437"/>
          </a:xfrm>
          <a:prstGeom prst="rect">
            <a:avLst/>
          </a:prstGeom>
          <a:solidFill>
            <a:schemeClr val="bg1"/>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ndParaRPr>
          </a:p>
        </p:txBody>
      </p:sp>
      <p:pic>
        <p:nvPicPr>
          <p:cNvPr id="6" name="Picture 5"/>
          <p:cNvPicPr>
            <a:picLocks noChangeAspect="1"/>
          </p:cNvPicPr>
          <p:nvPr/>
        </p:nvPicPr>
        <p:blipFill>
          <a:blip r:embed="rId3"/>
          <a:stretch>
            <a:fillRect/>
          </a:stretch>
        </p:blipFill>
        <p:spPr>
          <a:xfrm>
            <a:off x="339322" y="1628774"/>
            <a:ext cx="8509000" cy="4406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Main reasons for process termination (2/4)</a:t>
            </a:r>
          </a:p>
        </p:txBody>
      </p:sp>
      <p:graphicFrame>
        <p:nvGraphicFramePr>
          <p:cNvPr id="10" name="Group 3"/>
          <p:cNvGraphicFramePr>
            <a:graphicFrameLocks noGrp="1"/>
          </p:cNvGraphicFramePr>
          <p:nvPr>
            <p:ph sz="quarter" idx="10"/>
            <p:extLst>
              <p:ext uri="{D42A27DB-BD31-4B8C-83A1-F6EECF244321}">
                <p14:modId xmlns:p14="http://schemas.microsoft.com/office/powerpoint/2010/main" val="1384079421"/>
              </p:ext>
            </p:extLst>
          </p:nvPr>
        </p:nvGraphicFramePr>
        <p:xfrm>
          <a:off x="431800" y="1449388"/>
          <a:ext cx="8280400" cy="5040312"/>
        </p:xfrm>
        <a:graphic>
          <a:graphicData uri="http://schemas.openxmlformats.org/drawingml/2006/table">
            <a:tbl>
              <a:tblPr/>
              <a:tblGrid>
                <a:gridCol w="2069924">
                  <a:extLst>
                    <a:ext uri="{9D8B030D-6E8A-4147-A177-3AD203B41FA5}">
                      <a16:colId xmlns:a16="http://schemas.microsoft.com/office/drawing/2014/main" val="20000"/>
                    </a:ext>
                  </a:extLst>
                </a:gridCol>
                <a:gridCol w="6210476">
                  <a:extLst>
                    <a:ext uri="{9D8B030D-6E8A-4147-A177-3AD203B41FA5}">
                      <a16:colId xmlns:a16="http://schemas.microsoft.com/office/drawing/2014/main" val="20001"/>
                    </a:ext>
                  </a:extLst>
                </a:gridCol>
              </a:tblGrid>
              <a:tr h="915853">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bg1"/>
                          </a:solidFill>
                          <a:effectLst>
                            <a:outerShdw blurRad="38100" dist="38100" dir="2700000" algn="tl">
                              <a:srgbClr val="000000"/>
                            </a:outerShdw>
                          </a:effectLst>
                          <a:latin typeface="+mn-lt"/>
                        </a:rPr>
                        <a:t>Bounds violation</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The process tries to access a memory location that it is not allowed to access.</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1269770">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bg1"/>
                          </a:solidFill>
                          <a:effectLst>
                            <a:outerShdw blurRad="38100" dist="38100" dir="2700000" algn="tl">
                              <a:srgbClr val="000000"/>
                            </a:outerShdw>
                          </a:effectLst>
                          <a:latin typeface="+mn-lt"/>
                        </a:rPr>
                        <a:t>Protection error</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The process tries to use a resource such as a file that it is not allowed to use, or to use it in an improper way, such as writing to a read-only file.</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1219700">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bg1"/>
                          </a:solidFill>
                          <a:effectLst>
                            <a:outerShdw blurRad="38100" dist="38100" dir="2700000" algn="tl">
                              <a:srgbClr val="000000"/>
                            </a:outerShdw>
                          </a:effectLst>
                          <a:latin typeface="+mn-lt"/>
                        </a:rPr>
                        <a:t>Arithmetic error</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The process tries a prohibited computation, such as division by zero, or tries to store numbers larger than the hardware can accommodate.</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915853">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bg1"/>
                          </a:solidFill>
                          <a:effectLst>
                            <a:outerShdw blurRad="38100" dist="38100" dir="2700000" algn="tl">
                              <a:srgbClr val="000000"/>
                            </a:outerShdw>
                          </a:effectLst>
                          <a:latin typeface="+mn-lt"/>
                        </a:rPr>
                        <a:t>Time overrun</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The process has waited longer than a specified maximum for a certain event to occur.</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5" name="Text Placeholder 4"/>
          <p:cNvSpPr>
            <a:spLocks noGrp="1"/>
          </p:cNvSpPr>
          <p:nvPr>
            <p:ph type="body" sz="quarter" idx="11"/>
          </p:nvPr>
        </p:nvSpPr>
        <p:spPr/>
        <p:txBody>
          <a:bodyPr/>
          <a:lstStyle/>
          <a:p>
            <a:endParaRPr lang="en-US"/>
          </a:p>
        </p:txBody>
      </p:sp>
      <p:sp>
        <p:nvSpPr>
          <p:cNvPr id="16" name="Rectangle 15"/>
          <p:cNvSpPr/>
          <p:nvPr/>
        </p:nvSpPr>
        <p:spPr bwMode="auto">
          <a:xfrm>
            <a:off x="241017" y="5047014"/>
            <a:ext cx="8642350" cy="1352200"/>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Rectangle 16"/>
          <p:cNvSpPr/>
          <p:nvPr/>
        </p:nvSpPr>
        <p:spPr bwMode="auto">
          <a:xfrm>
            <a:off x="241017" y="3823855"/>
            <a:ext cx="8642350" cy="2575358"/>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Rectangle 17"/>
          <p:cNvSpPr/>
          <p:nvPr/>
        </p:nvSpPr>
        <p:spPr bwMode="auto">
          <a:xfrm>
            <a:off x="239089" y="2492378"/>
            <a:ext cx="8642350" cy="3906836"/>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Rectangle 18"/>
          <p:cNvSpPr/>
          <p:nvPr/>
        </p:nvSpPr>
        <p:spPr bwMode="auto">
          <a:xfrm>
            <a:off x="239089" y="1628775"/>
            <a:ext cx="8642350" cy="4770439"/>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6" name="Picture 5"/>
          <p:cNvPicPr>
            <a:picLocks noChangeAspect="1"/>
          </p:cNvPicPr>
          <p:nvPr/>
        </p:nvPicPr>
        <p:blipFill>
          <a:blip r:embed="rId3"/>
          <a:stretch>
            <a:fillRect/>
          </a:stretch>
        </p:blipFill>
        <p:spPr>
          <a:xfrm>
            <a:off x="323850" y="1626754"/>
            <a:ext cx="8496300" cy="43942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9"/>
                                        </p:tgtEl>
                                      </p:cBhvr>
                                    </p:animEffect>
                                    <p:set>
                                      <p:cBhvr>
                                        <p:cTn id="11" dur="1" fill="hold">
                                          <p:stCondLst>
                                            <p:cond delay="499"/>
                                          </p:stCondLst>
                                        </p:cTn>
                                        <p:tgtEl>
                                          <p:spTgt spid="1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Main reasons for process termination (3/4)</a:t>
            </a:r>
          </a:p>
        </p:txBody>
      </p:sp>
      <p:graphicFrame>
        <p:nvGraphicFramePr>
          <p:cNvPr id="13" name="Group 3"/>
          <p:cNvGraphicFramePr>
            <a:graphicFrameLocks noGrp="1"/>
          </p:cNvGraphicFramePr>
          <p:nvPr>
            <p:ph sz="quarter" idx="10"/>
            <p:extLst>
              <p:ext uri="{D42A27DB-BD31-4B8C-83A1-F6EECF244321}">
                <p14:modId xmlns:p14="http://schemas.microsoft.com/office/powerpoint/2010/main" val="298167279"/>
              </p:ext>
            </p:extLst>
          </p:nvPr>
        </p:nvGraphicFramePr>
        <p:xfrm>
          <a:off x="431800" y="1449388"/>
          <a:ext cx="8280400" cy="5040312"/>
        </p:xfrm>
        <a:graphic>
          <a:graphicData uri="http://schemas.openxmlformats.org/drawingml/2006/table">
            <a:tbl>
              <a:tblPr/>
              <a:tblGrid>
                <a:gridCol w="2069924">
                  <a:extLst>
                    <a:ext uri="{9D8B030D-6E8A-4147-A177-3AD203B41FA5}">
                      <a16:colId xmlns:a16="http://schemas.microsoft.com/office/drawing/2014/main" val="20000"/>
                    </a:ext>
                  </a:extLst>
                </a:gridCol>
                <a:gridCol w="6210476">
                  <a:extLst>
                    <a:ext uri="{9D8B030D-6E8A-4147-A177-3AD203B41FA5}">
                      <a16:colId xmlns:a16="http://schemas.microsoft.com/office/drawing/2014/main" val="20001"/>
                    </a:ext>
                  </a:extLst>
                </a:gridCol>
              </a:tblGrid>
              <a:tr h="2230373">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bg1"/>
                          </a:solidFill>
                          <a:effectLst>
                            <a:outerShdw blurRad="38100" dist="38100" dir="2700000" algn="tl">
                              <a:srgbClr val="000000"/>
                            </a:outerShdw>
                          </a:effectLst>
                          <a:latin typeface="+mn-lt"/>
                        </a:rPr>
                        <a:t>I/O failure</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An error occurs during input or output, such as inability to find a file: failure to read or write after a specified maximum number of tries (when: for example, a defective area is encountered on a tape) or invalid operation (such as reading from the line printer).</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1214683">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bg1"/>
                          </a:solidFill>
                          <a:effectLst>
                            <a:outerShdw blurRad="38100" dist="38100" dir="2700000" algn="tl">
                              <a:srgbClr val="000000"/>
                            </a:outerShdw>
                          </a:effectLst>
                          <a:latin typeface="+mn-lt"/>
                        </a:rPr>
                        <a:t>Invalid instruction</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mn-lt"/>
                        </a:rPr>
                        <a:t>The process attempts to execute a nonexistent instruction (often a result of branching into a data area and attempting to execute the data).</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876119">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bg1"/>
                          </a:solidFill>
                          <a:effectLst>
                            <a:outerShdw blurRad="38100" dist="38100" dir="2700000" algn="tl">
                              <a:srgbClr val="000000"/>
                            </a:outerShdw>
                          </a:effectLst>
                          <a:latin typeface="+mn-lt"/>
                        </a:rPr>
                        <a:t>Privileged instruction</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85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The process attempts to use an instruction reserved for the operating system.</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bl>
          </a:graphicData>
        </a:graphic>
      </p:graphicFrame>
      <p:sp>
        <p:nvSpPr>
          <p:cNvPr id="5" name="Text Placeholder 4"/>
          <p:cNvSpPr>
            <a:spLocks noGrp="1"/>
          </p:cNvSpPr>
          <p:nvPr>
            <p:ph type="body" sz="quarter" idx="11"/>
          </p:nvPr>
        </p:nvSpPr>
        <p:spPr/>
        <p:txBody>
          <a:bodyPr/>
          <a:lstStyle/>
          <a:p>
            <a:endParaRPr lang="en-US"/>
          </a:p>
        </p:txBody>
      </p:sp>
      <p:sp>
        <p:nvSpPr>
          <p:cNvPr id="14" name="Rectangle 13"/>
          <p:cNvSpPr/>
          <p:nvPr/>
        </p:nvSpPr>
        <p:spPr bwMode="auto">
          <a:xfrm>
            <a:off x="241017" y="5106390"/>
            <a:ext cx="8642350" cy="1292823"/>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239089" y="3859481"/>
            <a:ext cx="8642350" cy="2539733"/>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Rectangle 16"/>
          <p:cNvSpPr/>
          <p:nvPr/>
        </p:nvSpPr>
        <p:spPr bwMode="auto">
          <a:xfrm>
            <a:off x="239089" y="1628775"/>
            <a:ext cx="8642350" cy="4770439"/>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6" name="Picture 5"/>
          <p:cNvPicPr>
            <a:picLocks noChangeAspect="1"/>
          </p:cNvPicPr>
          <p:nvPr/>
        </p:nvPicPr>
        <p:blipFill>
          <a:blip r:embed="rId3"/>
          <a:stretch>
            <a:fillRect/>
          </a:stretch>
        </p:blipFill>
        <p:spPr>
          <a:xfrm>
            <a:off x="293064" y="1636981"/>
            <a:ext cx="8534400" cy="4445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7"/>
                                        </p:tgtEl>
                                      </p:cBhvr>
                                    </p:animEffect>
                                    <p:set>
                                      <p:cBhvr>
                                        <p:cTn id="11" dur="1" fill="hold">
                                          <p:stCondLst>
                                            <p:cond delay="499"/>
                                          </p:stCondLst>
                                        </p:cTn>
                                        <p:tgtEl>
                                          <p:spTgt spid="1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a:t>Transfer of control under an interrupt</a:t>
            </a:r>
            <a:endParaRPr lang="en-US" dirty="0"/>
          </a:p>
        </p:txBody>
      </p:sp>
      <p:sp>
        <p:nvSpPr>
          <p:cNvPr id="4" name="Text Placeholder 3"/>
          <p:cNvSpPr>
            <a:spLocks noGrp="1"/>
          </p:cNvSpPr>
          <p:nvPr>
            <p:ph type="body" sz="quarter" idx="1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13" name="Espaço Reservado para Conteúdo 4"/>
              <p:cNvGraphicFramePr>
                <a:graphicFrameLocks/>
              </p:cNvGraphicFramePr>
              <p:nvPr>
                <p:extLst>
                  <p:ext uri="{D42A27DB-BD31-4B8C-83A1-F6EECF244321}">
                    <p14:modId xmlns:p14="http://schemas.microsoft.com/office/powerpoint/2010/main" val="1826887280"/>
                  </p:ext>
                </p:extLst>
              </p:nvPr>
            </p:nvGraphicFramePr>
            <p:xfrm>
              <a:off x="431799" y="1412875"/>
              <a:ext cx="8280401" cy="4603866"/>
            </p:xfrm>
            <a:graphic>
              <a:graphicData uri="http://schemas.openxmlformats.org/drawingml/2006/table">
                <a:tbl>
                  <a:tblPr>
                    <a:tableStyleId>{2D5ABB26-0587-4C30-8999-92F81FD0307C}</a:tableStyleId>
                  </a:tblPr>
                  <a:tblGrid>
                    <a:gridCol w="3035811">
                      <a:extLst>
                        <a:ext uri="{9D8B030D-6E8A-4147-A177-3AD203B41FA5}">
                          <a16:colId xmlns:a16="http://schemas.microsoft.com/office/drawing/2014/main" val="20000"/>
                        </a:ext>
                      </a:extLst>
                    </a:gridCol>
                    <a:gridCol w="963494">
                      <a:extLst>
                        <a:ext uri="{9D8B030D-6E8A-4147-A177-3AD203B41FA5}">
                          <a16:colId xmlns:a16="http://schemas.microsoft.com/office/drawing/2014/main" val="20001"/>
                        </a:ext>
                      </a:extLst>
                    </a:gridCol>
                    <a:gridCol w="778413">
                      <a:extLst>
                        <a:ext uri="{9D8B030D-6E8A-4147-A177-3AD203B41FA5}">
                          <a16:colId xmlns:a16="http://schemas.microsoft.com/office/drawing/2014/main" val="20002"/>
                        </a:ext>
                      </a:extLst>
                    </a:gridCol>
                    <a:gridCol w="778413">
                      <a:extLst>
                        <a:ext uri="{9D8B030D-6E8A-4147-A177-3AD203B41FA5}">
                          <a16:colId xmlns:a16="http://schemas.microsoft.com/office/drawing/2014/main" val="20003"/>
                        </a:ext>
                      </a:extLst>
                    </a:gridCol>
                    <a:gridCol w="1167619">
                      <a:extLst>
                        <a:ext uri="{9D8B030D-6E8A-4147-A177-3AD203B41FA5}">
                          <a16:colId xmlns:a16="http://schemas.microsoft.com/office/drawing/2014/main" val="20004"/>
                        </a:ext>
                      </a:extLst>
                    </a:gridCol>
                    <a:gridCol w="778516">
                      <a:extLst>
                        <a:ext uri="{9D8B030D-6E8A-4147-A177-3AD203B41FA5}">
                          <a16:colId xmlns:a16="http://schemas.microsoft.com/office/drawing/2014/main" val="20005"/>
                        </a:ext>
                      </a:extLst>
                    </a:gridCol>
                    <a:gridCol w="778135">
                      <a:extLst>
                        <a:ext uri="{9D8B030D-6E8A-4147-A177-3AD203B41FA5}">
                          <a16:colId xmlns:a16="http://schemas.microsoft.com/office/drawing/2014/main" val="20006"/>
                        </a:ext>
                      </a:extLst>
                    </a:gridCol>
                  </a:tblGrid>
                  <a:tr h="655864">
                    <a:tc>
                      <a:txBody>
                        <a:bodyPr/>
                        <a:lstStyle/>
                        <a:p>
                          <a:r>
                            <a:rPr lang="en-US" sz="3200" dirty="0"/>
                            <a:t>User program</a:t>
                          </a:r>
                        </a:p>
                      </a:txBody>
                      <a:tcPr/>
                    </a:tc>
                    <a:tc>
                      <a:txBody>
                        <a:bodyPr/>
                        <a:lstStyle/>
                        <a:p>
                          <a:pPr algn="r"/>
                          <a14:m>
                            <m:oMathPara xmlns:m="http://schemas.openxmlformats.org/officeDocument/2006/math">
                              <m:oMathParaPr>
                                <m:jc m:val="right"/>
                              </m:oMathParaPr>
                              <m:oMath xmlns:m="http://schemas.openxmlformats.org/officeDocument/2006/math">
                                <m:r>
                                  <a:rPr lang="en-US" sz="2400" dirty="0" smtClean="0">
                                    <a:latin typeface="Cambria Math"/>
                                  </a:rPr>
                                  <m:t>1</m:t>
                                </m:r>
                              </m:oMath>
                            </m:oMathPara>
                          </a14:m>
                          <a:endParaRPr lang="en-US" sz="2400" dirty="0"/>
                        </a:p>
                      </a:txBody>
                      <a:tcPr marL="90000" marR="180000" marT="46800" marB="46800"/>
                    </a:tc>
                    <a:tc>
                      <a:txBody>
                        <a:bodyPr/>
                        <a:lstStyle/>
                        <a:p>
                          <a:endParaRPr lang="en-US" dirty="0"/>
                        </a:p>
                      </a:txBody>
                      <a:tcPr>
                        <a:lnB w="57150" cap="flat" cmpd="sng" algn="ctr">
                          <a:solidFill>
                            <a:schemeClr val="accent5">
                              <a:lumMod val="20000"/>
                              <a:lumOff val="80000"/>
                            </a:schemeClr>
                          </a:solidFill>
                          <a:prstDash val="solid"/>
                          <a:round/>
                          <a:headEnd type="none" w="med" len="med"/>
                          <a:tailEnd type="none" w="med" len="med"/>
                        </a:lnB>
                        <a:solidFill>
                          <a:schemeClr val="accent1"/>
                        </a:solidFill>
                      </a:tcPr>
                    </a:tc>
                    <a:tc>
                      <a:txBody>
                        <a:bodyPr/>
                        <a:lstStyle/>
                        <a:p>
                          <a:endParaRPr lang="en-US" dirty="0"/>
                        </a:p>
                      </a:txBody>
                      <a:tcPr>
                        <a:lnB w="57150" cap="flat" cmpd="sng" algn="ctr">
                          <a:solidFill>
                            <a:schemeClr val="accent5">
                              <a:lumMod val="20000"/>
                              <a:lumOff val="80000"/>
                            </a:schemeClr>
                          </a:solidFill>
                          <a:prstDash val="solid"/>
                          <a:round/>
                          <a:headEnd type="none" w="med" len="med"/>
                          <a:tailEnd type="none" w="med" len="med"/>
                        </a:lnB>
                        <a:solidFill>
                          <a:schemeClr val="accent1"/>
                        </a:solidFill>
                      </a:tcPr>
                    </a:tc>
                    <a:tc>
                      <a:txBody>
                        <a:bodyPr/>
                        <a:lstStyle/>
                        <a:p>
                          <a:endParaRPr lang="en-US" dirty="0"/>
                        </a:p>
                      </a:txBody>
                      <a:tcPr/>
                    </a:tc>
                    <a:tc gridSpan="2">
                      <a:txBody>
                        <a:bodyPr/>
                        <a:lstStyle/>
                        <a:p>
                          <a:pPr marL="0" marR="0" lvl="0" indent="0" algn="ctr" defTabSz="914047" rtl="0" eaLnBrk="1" fontAlgn="auto" latinLnBrk="0" hangingPunct="1">
                            <a:lnSpc>
                              <a:spcPct val="100000"/>
                            </a:lnSpc>
                            <a:spcBef>
                              <a:spcPts val="0"/>
                            </a:spcBef>
                            <a:spcAft>
                              <a:spcPts val="0"/>
                            </a:spcAft>
                            <a:buClrTx/>
                            <a:buSzTx/>
                            <a:buFontTx/>
                            <a:buNone/>
                            <a:tabLst/>
                            <a:defRPr/>
                          </a:pPr>
                          <a:r>
                            <a:rPr lang="en-US" sz="2000" kern="1200" spc="-100" baseline="0" dirty="0">
                              <a:solidFill>
                                <a:schemeClr val="tx1"/>
                              </a:solidFill>
                              <a:effectLst/>
                              <a:latin typeface="+mn-lt"/>
                              <a:ea typeface="+mn-ea"/>
                              <a:cs typeface="+mn-cs"/>
                            </a:rPr>
                            <a:t>Interrupt handler</a:t>
                          </a:r>
                          <a:endParaRPr lang="pt-BR" sz="2000" spc="-100" baseline="0" dirty="0">
                            <a:effectLst/>
                          </a:endParaRPr>
                        </a:p>
                      </a:txBody>
                      <a:tcPr>
                        <a:noFill/>
                      </a:tcPr>
                    </a:tc>
                    <a:tc hMerge="1">
                      <a:txBody>
                        <a:bodyPr/>
                        <a:lstStyle/>
                        <a:p>
                          <a:endParaRPr lang="en-US" dirty="0"/>
                        </a:p>
                      </a:txBody>
                      <a:tcPr>
                        <a:noFill/>
                      </a:tcPr>
                    </a:tc>
                    <a:extLst>
                      <a:ext uri="{0D108BD9-81ED-4DB2-BD59-A6C34878D82A}">
                        <a16:rowId xmlns:a16="http://schemas.microsoft.com/office/drawing/2014/main" val="10000"/>
                      </a:ext>
                    </a:extLst>
                  </a:tr>
                  <a:tr h="655864">
                    <a:tc>
                      <a:txBody>
                        <a:bodyPr/>
                        <a:lstStyle/>
                        <a:p>
                          <a:endParaRPr lang="en-US"/>
                        </a:p>
                      </a:txBody>
                      <a:tcPr/>
                    </a:tc>
                    <a:tc>
                      <a:txBody>
                        <a:bodyPr/>
                        <a:lstStyle/>
                        <a:p>
                          <a:pPr algn="r"/>
                          <a14:m>
                            <m:oMathPara xmlns:m="http://schemas.openxmlformats.org/officeDocument/2006/math">
                              <m:oMathParaPr>
                                <m:jc m:val="right"/>
                              </m:oMathParaPr>
                              <m:oMath xmlns:m="http://schemas.openxmlformats.org/officeDocument/2006/math">
                                <m:r>
                                  <a:rPr lang="en-US" sz="2400" dirty="0" smtClean="0">
                                    <a:latin typeface="Cambria Math"/>
                                  </a:rPr>
                                  <m:t>2</m:t>
                                </m:r>
                              </m:oMath>
                            </m:oMathPara>
                          </a14:m>
                          <a:endParaRPr lang="en-US" sz="2400" dirty="0"/>
                        </a:p>
                      </a:txBody>
                      <a:tcPr marL="90000" marR="180000" marT="46800" marB="46800"/>
                    </a:tc>
                    <a:tc>
                      <a:txBody>
                        <a:bodyPr/>
                        <a:lstStyle/>
                        <a:p>
                          <a:endParaRPr lang="en-US" dirty="0"/>
                        </a:p>
                      </a:txBody>
                      <a:tcPr>
                        <a:lnT w="57150" cap="flat" cmpd="sng" algn="ctr">
                          <a:solidFill>
                            <a:schemeClr val="accent5">
                              <a:lumMod val="20000"/>
                              <a:lumOff val="80000"/>
                            </a:schemeClr>
                          </a:solidFill>
                          <a:prstDash val="solid"/>
                          <a:round/>
                          <a:headEnd type="none" w="med" len="med"/>
                          <a:tailEnd type="none" w="med" len="med"/>
                        </a:lnT>
                        <a:solidFill>
                          <a:schemeClr val="accent1"/>
                        </a:solidFill>
                      </a:tcPr>
                    </a:tc>
                    <a:tc>
                      <a:txBody>
                        <a:bodyPr/>
                        <a:lstStyle/>
                        <a:p>
                          <a:endParaRPr lang="en-US" dirty="0"/>
                        </a:p>
                      </a:txBody>
                      <a:tcPr>
                        <a:lnT w="57150" cap="flat" cmpd="sng" algn="ctr">
                          <a:solidFill>
                            <a:schemeClr val="accent5">
                              <a:lumMod val="20000"/>
                              <a:lumOff val="80000"/>
                            </a:schemeClr>
                          </a:solidFill>
                          <a:prstDash val="solid"/>
                          <a:round/>
                          <a:headEnd type="none" w="med" len="med"/>
                          <a:tailEnd type="none" w="med" len="med"/>
                        </a:lnT>
                        <a:solidFill>
                          <a:schemeClr val="accent1"/>
                        </a:solidFill>
                      </a:tcPr>
                    </a:tc>
                    <a:tc>
                      <a:txBody>
                        <a:bodyPr/>
                        <a:lstStyle/>
                        <a:p>
                          <a:endParaRPr lang="en-US" dirty="0"/>
                        </a:p>
                      </a:txBody>
                      <a:tcPr/>
                    </a:tc>
                    <a:tc>
                      <a:txBody>
                        <a:bodyPr/>
                        <a:lstStyle/>
                        <a:p>
                          <a:pPr marL="0" marR="0" indent="0" algn="ctr" defTabSz="914400" rtl="0" eaLnBrk="1" fontAlgn="auto" latinLnBrk="0" hangingPunct="1">
                            <a:lnSpc>
                              <a:spcPts val="0"/>
                            </a:lnSpc>
                            <a:spcBef>
                              <a:spcPts val="0"/>
                            </a:spcBef>
                            <a:spcAft>
                              <a:spcPts val="0"/>
                            </a:spcAft>
                            <a:buClrTx/>
                            <a:buSzTx/>
                            <a:buFontTx/>
                            <a:buNone/>
                            <a:tabLst/>
                            <a:defRPr/>
                          </a:pPr>
                          <a:endParaRPr lang="en-US" sz="4800" kern="1200" dirty="0">
                            <a:solidFill>
                              <a:schemeClr val="bg1"/>
                            </a:solidFill>
                            <a:effectLst>
                              <a:outerShdw blurRad="38100" dist="38100" dir="2700000" algn="tl">
                                <a:srgbClr val="000000">
                                  <a:alpha val="43137"/>
                                </a:srgbClr>
                              </a:outerShdw>
                            </a:effectLst>
                            <a:latin typeface="+mn-lt"/>
                            <a:ea typeface="+mn-ea"/>
                            <a:cs typeface="+mn-cs"/>
                          </a:endParaRPr>
                        </a:p>
                      </a:txBody>
                      <a:tcPr vert="vert" anchor="ct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10001"/>
                      </a:ext>
                    </a:extLst>
                  </a:tr>
                  <a:tr h="668682">
                    <a:tc>
                      <a:txBody>
                        <a:bodyPr/>
                        <a:lstStyle/>
                        <a:p>
                          <a:endParaRPr lang="en-US"/>
                        </a:p>
                      </a:txBody>
                      <a:tcPr/>
                    </a:tc>
                    <a:tc>
                      <a:txBody>
                        <a:bodyPr/>
                        <a:lstStyle/>
                        <a:p>
                          <a:pPr marL="0" algn="r" defTabSz="914400" rtl="0" eaLnBrk="1" latinLnBrk="0" hangingPunct="1"/>
                          <a:endParaRPr lang="en-US" sz="2400" kern="1200" dirty="0">
                            <a:solidFill>
                              <a:schemeClr val="dk1"/>
                            </a:solidFill>
                            <a:latin typeface="+mn-lt"/>
                            <a:ea typeface="+mn-ea"/>
                            <a:cs typeface="+mn-cs"/>
                          </a:endParaRPr>
                        </a:p>
                      </a:txBody>
                      <a:tcPr marL="90000" marR="180000" marT="46800" marB="46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dirty="0">
                              <a:solidFill>
                                <a:schemeClr val="bg1"/>
                              </a:solidFill>
                              <a:effectLst>
                                <a:outerShdw blurRad="38100" dist="38100" dir="2700000" algn="tl">
                                  <a:srgbClr val="000000">
                                    <a:alpha val="43137"/>
                                  </a:srgbClr>
                                </a:outerShdw>
                              </a:effectLst>
                              <a:latin typeface="+mn-lt"/>
                              <a:ea typeface="+mn-ea"/>
                              <a:cs typeface="+mn-cs"/>
                            </a:rPr>
                            <a:t>...</a:t>
                          </a:r>
                        </a:p>
                      </a:txBody>
                      <a:tcPr vert="vert" anchor="ct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dirty="0">
                              <a:solidFill>
                                <a:schemeClr val="bg1"/>
                              </a:solidFill>
                              <a:effectLst>
                                <a:outerShdw blurRad="38100" dist="38100" dir="2700000" algn="tl">
                                  <a:srgbClr val="000000">
                                    <a:alpha val="43137"/>
                                  </a:srgbClr>
                                </a:outerShdw>
                              </a:effectLst>
                              <a:latin typeface="+mn-lt"/>
                              <a:ea typeface="+mn-ea"/>
                              <a:cs typeface="+mn-cs"/>
                            </a:rPr>
                            <a:t>...</a:t>
                          </a:r>
                        </a:p>
                        <a:p>
                          <a:pPr marL="0" marR="0" indent="0" algn="ctr" defTabSz="914400" rtl="0" eaLnBrk="1" fontAlgn="auto" latinLnBrk="0" hangingPunct="1">
                            <a:lnSpc>
                              <a:spcPts val="0"/>
                            </a:lnSpc>
                            <a:spcBef>
                              <a:spcPts val="0"/>
                            </a:spcBef>
                            <a:spcAft>
                              <a:spcPts val="0"/>
                            </a:spcAft>
                            <a:buClrTx/>
                            <a:buSzTx/>
                            <a:buFontTx/>
                            <a:buNone/>
                            <a:tabLst/>
                            <a:defRPr/>
                          </a:pPr>
                          <a:endParaRPr lang="en-US" sz="11500" kern="1200" dirty="0">
                            <a:solidFill>
                              <a:schemeClr val="bg1"/>
                            </a:solidFill>
                            <a:effectLst>
                              <a:outerShdw blurRad="38100" dist="38100" dir="2700000" algn="tl">
                                <a:srgbClr val="000000">
                                  <a:alpha val="43137"/>
                                </a:srgbClr>
                              </a:outerShdw>
                            </a:effectLst>
                            <a:latin typeface="+mn-lt"/>
                            <a:ea typeface="+mn-ea"/>
                            <a:cs typeface="+mn-cs"/>
                          </a:endParaRPr>
                        </a:p>
                      </a:txBody>
                      <a:tcPr vert="vert" anchor="ct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10002"/>
                      </a:ext>
                    </a:extLst>
                  </a:tr>
                  <a:tr h="655864">
                    <a:tc>
                      <a:txBody>
                        <a:bodyPr/>
                        <a:lstStyle/>
                        <a:p>
                          <a:endParaRPr lang="en-US" sz="2400" dirty="0"/>
                        </a:p>
                      </a:txBody>
                      <a:tcPr/>
                    </a:tc>
                    <a:tc>
                      <a:txBody>
                        <a:bodyPr/>
                        <a:lstStyle/>
                        <a:p>
                          <a:pPr algn="r"/>
                          <a14:m>
                            <m:oMathPara xmlns:m="http://schemas.openxmlformats.org/officeDocument/2006/math">
                              <m:oMathParaPr>
                                <m:jc m:val="right"/>
                              </m:oMathParaPr>
                              <m:oMath xmlns:m="http://schemas.openxmlformats.org/officeDocument/2006/math">
                                <m:r>
                                  <a:rPr lang="pt-BR" sz="2400" dirty="0" smtClean="0">
                                    <a:latin typeface="Cambria Math"/>
                                  </a:rPr>
                                  <m:t>𝑖</m:t>
                                </m:r>
                              </m:oMath>
                            </m:oMathPara>
                          </a14:m>
                          <a:endParaRPr lang="en-US" sz="2400" dirty="0"/>
                        </a:p>
                      </a:txBody>
                      <a:tcPr marL="90000" marR="180000" marT="46800" marB="46800"/>
                    </a:tc>
                    <a:tc>
                      <a:txBody>
                        <a:bodyPr/>
                        <a:lstStyle/>
                        <a:p>
                          <a:endParaRPr lang="en-US" dirty="0"/>
                        </a:p>
                      </a:txBody>
                      <a:tcPr>
                        <a:lnB w="57150" cap="flat" cmpd="sng" algn="ctr">
                          <a:solidFill>
                            <a:schemeClr val="accent5">
                              <a:lumMod val="20000"/>
                              <a:lumOff val="80000"/>
                            </a:schemeClr>
                          </a:solidFill>
                          <a:prstDash val="solid"/>
                          <a:round/>
                          <a:headEnd type="none" w="med" len="med"/>
                          <a:tailEnd type="none" w="med" len="med"/>
                        </a:lnB>
                        <a:solidFill>
                          <a:schemeClr val="accent1"/>
                        </a:solidFill>
                      </a:tcPr>
                    </a:tc>
                    <a:tc>
                      <a:txBody>
                        <a:bodyPr/>
                        <a:lstStyle/>
                        <a:p>
                          <a:endParaRPr lang="en-US" dirty="0"/>
                        </a:p>
                      </a:txBody>
                      <a:tcPr>
                        <a:lnB w="57150" cap="flat" cmpd="sng" algn="ctr">
                          <a:solidFill>
                            <a:schemeClr val="accent5">
                              <a:lumMod val="20000"/>
                              <a:lumOff val="80000"/>
                            </a:schemeClr>
                          </a:solidFill>
                          <a:prstDash val="solid"/>
                          <a:round/>
                          <a:headEnd type="none" w="med" len="med"/>
                          <a:tailEnd type="none" w="med" len="med"/>
                        </a:lnB>
                        <a:solidFill>
                          <a:schemeClr val="accent1"/>
                        </a:solidFill>
                      </a:tcPr>
                    </a:tc>
                    <a:tc>
                      <a:txBody>
                        <a:bodyPr/>
                        <a:lstStyle/>
                        <a:p>
                          <a:endParaRPr lang="en-US" dirty="0"/>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10003"/>
                      </a:ext>
                    </a:extLst>
                  </a:tr>
                  <a:tr h="655864">
                    <a:tc>
                      <a:txBody>
                        <a:bodyPr/>
                        <a:lstStyle/>
                        <a:p>
                          <a:endParaRPr lang="en-US"/>
                        </a:p>
                      </a:txBody>
                      <a:tcPr/>
                    </a:tc>
                    <a:tc>
                      <a:txBody>
                        <a:bodyPr/>
                        <a:lstStyle/>
                        <a:p>
                          <a:pPr algn="r"/>
                          <a14:m>
                            <m:oMathPara xmlns:m="http://schemas.openxmlformats.org/officeDocument/2006/math">
                              <m:oMathParaPr>
                                <m:jc m:val="right"/>
                              </m:oMathParaPr>
                              <m:oMath xmlns:m="http://schemas.openxmlformats.org/officeDocument/2006/math">
                                <m:r>
                                  <a:rPr lang="en-US" sz="2400" dirty="0" smtClean="0">
                                    <a:latin typeface="Cambria Math"/>
                                  </a:rPr>
                                  <m:t>𝑖</m:t>
                                </m:r>
                                <m:r>
                                  <a:rPr lang="en-US" sz="2400" dirty="0" smtClean="0">
                                    <a:latin typeface="Cambria Math"/>
                                  </a:rPr>
                                  <m:t>+1</m:t>
                                </m:r>
                              </m:oMath>
                            </m:oMathPara>
                          </a14:m>
                          <a:endParaRPr lang="en-US" sz="2400" dirty="0"/>
                        </a:p>
                      </a:txBody>
                      <a:tcPr marL="90000" marR="180000" marT="46800" marB="46800"/>
                    </a:tc>
                    <a:tc>
                      <a:txBody>
                        <a:bodyPr/>
                        <a:lstStyle/>
                        <a:p>
                          <a:endParaRPr lang="en-US" dirty="0"/>
                        </a:p>
                      </a:txBody>
                      <a:tcPr>
                        <a:lnT w="57150" cap="flat" cmpd="sng" algn="ctr">
                          <a:solidFill>
                            <a:schemeClr val="accent5">
                              <a:lumMod val="20000"/>
                              <a:lumOff val="80000"/>
                            </a:schemeClr>
                          </a:solidFill>
                          <a:prstDash val="solid"/>
                          <a:round/>
                          <a:headEnd type="none" w="med" len="med"/>
                          <a:tailEnd type="none" w="med" len="med"/>
                        </a:lnT>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lnT w="57150" cap="flat" cmpd="sng" algn="ctr">
                          <a:solidFill>
                            <a:schemeClr val="accent5">
                              <a:lumMod val="20000"/>
                              <a:lumOff val="80000"/>
                            </a:schemeClr>
                          </a:solidFill>
                          <a:prstDash val="solid"/>
                          <a:round/>
                          <a:headEnd type="none" w="med" len="med"/>
                          <a:tailEnd type="none" w="med" len="med"/>
                        </a:lnT>
                        <a:solidFill>
                          <a:schemeClr val="accent1"/>
                        </a:solidFill>
                      </a:tcPr>
                    </a:tc>
                    <a:tc>
                      <a:txBody>
                        <a:bodyPr/>
                        <a:lstStyle/>
                        <a:p>
                          <a:endParaRPr lang="en-US" dirty="0"/>
                        </a:p>
                      </a:txBody>
                      <a:tcPr/>
                    </a:tc>
                    <a:tc rowSpan="2" gridSpan="2">
                      <a:txBody>
                        <a:bodyPr/>
                        <a:lstStyle/>
                        <a:p>
                          <a:pPr rtl="0" eaLnBrk="1" latinLnBrk="0" hangingPunct="1">
                            <a:lnSpc>
                              <a:spcPct val="75000"/>
                            </a:lnSpc>
                          </a:pPr>
                          <a:endParaRPr lang="pt-BR" sz="2800" dirty="0">
                            <a:effectLst/>
                          </a:endParaRPr>
                        </a:p>
                      </a:txBody>
                      <a:tcPr marL="90000" marR="90000" marT="180000" marB="0"/>
                    </a:tc>
                    <a:tc rowSpan="2" hMerge="1">
                      <a:txBody>
                        <a:bodyPr/>
                        <a:lstStyle/>
                        <a:p>
                          <a:endParaRPr lang="en-US" dirty="0"/>
                        </a:p>
                      </a:txBody>
                      <a:tcPr/>
                    </a:tc>
                    <a:extLst>
                      <a:ext uri="{0D108BD9-81ED-4DB2-BD59-A6C34878D82A}">
                        <a16:rowId xmlns:a16="http://schemas.microsoft.com/office/drawing/2014/main" val="10004"/>
                      </a:ext>
                    </a:extLst>
                  </a:tr>
                  <a:tr h="655864">
                    <a:tc>
                      <a:txBody>
                        <a:bodyPr/>
                        <a:lstStyle/>
                        <a:p>
                          <a:endParaRPr lang="en-US"/>
                        </a:p>
                      </a:txBody>
                      <a:tcPr/>
                    </a:tc>
                    <a:tc>
                      <a:txBody>
                        <a:bodyPr/>
                        <a:lstStyle/>
                        <a:p>
                          <a:pPr algn="r"/>
                          <a:endParaRPr lang="en-US" sz="2400" dirty="0"/>
                        </a:p>
                      </a:txBody>
                      <a:tcPr marL="90000" marR="180000" marT="46800" marB="46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dirty="0">
                              <a:solidFill>
                                <a:schemeClr val="bg1"/>
                              </a:solidFill>
                              <a:effectLst>
                                <a:outerShdw blurRad="38100" dist="38100" dir="2700000" algn="tl">
                                  <a:srgbClr val="000000">
                                    <a:alpha val="43137"/>
                                  </a:srgbClr>
                                </a:outerShdw>
                              </a:effectLst>
                              <a:latin typeface="+mn-lt"/>
                              <a:ea typeface="+mn-ea"/>
                              <a:cs typeface="+mn-cs"/>
                            </a:rPr>
                            <a:t>...</a:t>
                          </a:r>
                        </a:p>
                      </a:txBody>
                      <a:tcPr vert="vert" anchor="ct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a:p>
                      </a:txBody>
                      <a:tcPr/>
                    </a:tc>
                    <a:tc gridSpan="2" vMerge="1">
                      <a:txBody>
                        <a:bodyPr/>
                        <a:lstStyle/>
                        <a:p>
                          <a:endParaRPr lang="en-US" dirty="0"/>
                        </a:p>
                      </a:txBody>
                      <a:tcPr/>
                    </a:tc>
                    <a:tc hMerge="1" vMerge="1">
                      <a:txBody>
                        <a:bodyPr/>
                        <a:lstStyle/>
                        <a:p>
                          <a:endParaRPr lang="en-US" dirty="0"/>
                        </a:p>
                      </a:txBody>
                      <a:tcPr/>
                    </a:tc>
                    <a:extLst>
                      <a:ext uri="{0D108BD9-81ED-4DB2-BD59-A6C34878D82A}">
                        <a16:rowId xmlns:a16="http://schemas.microsoft.com/office/drawing/2014/main" val="10005"/>
                      </a:ext>
                    </a:extLst>
                  </a:tr>
                  <a:tr h="655864">
                    <a:tc>
                      <a:txBody>
                        <a:bodyPr/>
                        <a:lstStyle/>
                        <a:p>
                          <a:endParaRPr lang="en-US" dirty="0"/>
                        </a:p>
                      </a:txBody>
                      <a:tcPr/>
                    </a:tc>
                    <a:tc>
                      <a:txBody>
                        <a:bodyPr/>
                        <a:lstStyle/>
                        <a:p>
                          <a:pPr algn="r"/>
                          <a14:m>
                            <m:oMathPara xmlns:m="http://schemas.openxmlformats.org/officeDocument/2006/math">
                              <m:oMathParaPr>
                                <m:jc m:val="right"/>
                              </m:oMathParaPr>
                              <m:oMath xmlns:m="http://schemas.openxmlformats.org/officeDocument/2006/math">
                                <m:r>
                                  <a:rPr lang="en-US" sz="2400" dirty="0" smtClean="0">
                                    <a:latin typeface="Cambria Math"/>
                                  </a:rPr>
                                  <m:t>𝑀</m:t>
                                </m:r>
                              </m:oMath>
                            </m:oMathPara>
                          </a14:m>
                          <a:endParaRPr lang="en-US" sz="2400" dirty="0"/>
                        </a:p>
                      </a:txBody>
                      <a:tcPr marL="90000" marR="180000" marT="46800" marB="46800"/>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mc:Choice>
        <mc:Fallback xmlns="">
          <p:graphicFrame>
            <p:nvGraphicFramePr>
              <p:cNvPr id="13" name="Espaço Reservado para Conteúdo 4"/>
              <p:cNvGraphicFramePr>
                <a:graphicFrameLocks/>
              </p:cNvGraphicFramePr>
              <p:nvPr>
                <p:extLst>
                  <p:ext uri="{D42A27DB-BD31-4B8C-83A1-F6EECF244321}">
                    <p14:modId xmlns:p14="http://schemas.microsoft.com/office/powerpoint/2010/main" val="1826887280"/>
                  </p:ext>
                </p:extLst>
              </p:nvPr>
            </p:nvGraphicFramePr>
            <p:xfrm>
              <a:off x="431799" y="1412875"/>
              <a:ext cx="8280401" cy="4603866"/>
            </p:xfrm>
            <a:graphic>
              <a:graphicData uri="http://schemas.openxmlformats.org/drawingml/2006/table">
                <a:tbl>
                  <a:tblPr>
                    <a:tableStyleId>{2D5ABB26-0587-4C30-8999-92F81FD0307C}</a:tableStyleId>
                  </a:tblPr>
                  <a:tblGrid>
                    <a:gridCol w="3035811">
                      <a:extLst>
                        <a:ext uri="{9D8B030D-6E8A-4147-A177-3AD203B41FA5}">
                          <a16:colId xmlns:a16="http://schemas.microsoft.com/office/drawing/2014/main" val="20000"/>
                        </a:ext>
                      </a:extLst>
                    </a:gridCol>
                    <a:gridCol w="963494">
                      <a:extLst>
                        <a:ext uri="{9D8B030D-6E8A-4147-A177-3AD203B41FA5}">
                          <a16:colId xmlns:a16="http://schemas.microsoft.com/office/drawing/2014/main" val="20001"/>
                        </a:ext>
                      </a:extLst>
                    </a:gridCol>
                    <a:gridCol w="778413">
                      <a:extLst>
                        <a:ext uri="{9D8B030D-6E8A-4147-A177-3AD203B41FA5}">
                          <a16:colId xmlns:a16="http://schemas.microsoft.com/office/drawing/2014/main" val="20002"/>
                        </a:ext>
                      </a:extLst>
                    </a:gridCol>
                    <a:gridCol w="778413">
                      <a:extLst>
                        <a:ext uri="{9D8B030D-6E8A-4147-A177-3AD203B41FA5}">
                          <a16:colId xmlns:a16="http://schemas.microsoft.com/office/drawing/2014/main" val="20003"/>
                        </a:ext>
                      </a:extLst>
                    </a:gridCol>
                    <a:gridCol w="1167619">
                      <a:extLst>
                        <a:ext uri="{9D8B030D-6E8A-4147-A177-3AD203B41FA5}">
                          <a16:colId xmlns:a16="http://schemas.microsoft.com/office/drawing/2014/main" val="20004"/>
                        </a:ext>
                      </a:extLst>
                    </a:gridCol>
                    <a:gridCol w="778516">
                      <a:extLst>
                        <a:ext uri="{9D8B030D-6E8A-4147-A177-3AD203B41FA5}">
                          <a16:colId xmlns:a16="http://schemas.microsoft.com/office/drawing/2014/main" val="20005"/>
                        </a:ext>
                      </a:extLst>
                    </a:gridCol>
                    <a:gridCol w="778135">
                      <a:extLst>
                        <a:ext uri="{9D8B030D-6E8A-4147-A177-3AD203B41FA5}">
                          <a16:colId xmlns:a16="http://schemas.microsoft.com/office/drawing/2014/main" val="20006"/>
                        </a:ext>
                      </a:extLst>
                    </a:gridCol>
                  </a:tblGrid>
                  <a:tr h="655864">
                    <a:tc>
                      <a:txBody>
                        <a:bodyPr/>
                        <a:lstStyle/>
                        <a:p>
                          <a:r>
                            <a:rPr lang="en-US" sz="3200" dirty="0"/>
                            <a:t>User program</a:t>
                          </a:r>
                        </a:p>
                      </a:txBody>
                      <a:tcPr/>
                    </a:tc>
                    <a:tc>
                      <a:txBody>
                        <a:bodyPr/>
                        <a:lstStyle/>
                        <a:p>
                          <a:endParaRPr lang="en-US"/>
                        </a:p>
                      </a:txBody>
                      <a:tcPr marL="90000" marR="180000" marT="46800" marB="46800">
                        <a:blipFill>
                          <a:blip r:embed="rId2"/>
                          <a:stretch>
                            <a:fillRect l="-314474" t="-11538" r="-444737" b="-596154"/>
                          </a:stretch>
                        </a:blipFill>
                      </a:tcPr>
                    </a:tc>
                    <a:tc>
                      <a:txBody>
                        <a:bodyPr/>
                        <a:lstStyle/>
                        <a:p>
                          <a:endParaRPr lang="en-US" dirty="0"/>
                        </a:p>
                      </a:txBody>
                      <a:tcPr>
                        <a:lnB w="57150" cap="flat" cmpd="sng" algn="ctr">
                          <a:solidFill>
                            <a:schemeClr val="accent5">
                              <a:lumMod val="20000"/>
                              <a:lumOff val="80000"/>
                            </a:schemeClr>
                          </a:solidFill>
                          <a:prstDash val="solid"/>
                          <a:round/>
                          <a:headEnd type="none" w="med" len="med"/>
                          <a:tailEnd type="none" w="med" len="med"/>
                        </a:lnB>
                        <a:solidFill>
                          <a:schemeClr val="accent1"/>
                        </a:solidFill>
                      </a:tcPr>
                    </a:tc>
                    <a:tc>
                      <a:txBody>
                        <a:bodyPr/>
                        <a:lstStyle/>
                        <a:p>
                          <a:endParaRPr lang="en-US" dirty="0"/>
                        </a:p>
                      </a:txBody>
                      <a:tcPr>
                        <a:lnB w="57150" cap="flat" cmpd="sng" algn="ctr">
                          <a:solidFill>
                            <a:schemeClr val="accent5">
                              <a:lumMod val="20000"/>
                              <a:lumOff val="80000"/>
                            </a:schemeClr>
                          </a:solidFill>
                          <a:prstDash val="solid"/>
                          <a:round/>
                          <a:headEnd type="none" w="med" len="med"/>
                          <a:tailEnd type="none" w="med" len="med"/>
                        </a:lnB>
                        <a:solidFill>
                          <a:schemeClr val="accent1"/>
                        </a:solidFill>
                      </a:tcPr>
                    </a:tc>
                    <a:tc>
                      <a:txBody>
                        <a:bodyPr/>
                        <a:lstStyle/>
                        <a:p>
                          <a:endParaRPr lang="en-US" dirty="0"/>
                        </a:p>
                      </a:txBody>
                      <a:tcPr/>
                    </a:tc>
                    <a:tc gridSpan="2">
                      <a:txBody>
                        <a:bodyPr/>
                        <a:lstStyle/>
                        <a:p>
                          <a:pPr marL="0" marR="0" lvl="0" indent="0" algn="ctr" defTabSz="914047" rtl="0" eaLnBrk="1" fontAlgn="auto" latinLnBrk="0" hangingPunct="1">
                            <a:lnSpc>
                              <a:spcPct val="100000"/>
                            </a:lnSpc>
                            <a:spcBef>
                              <a:spcPts val="0"/>
                            </a:spcBef>
                            <a:spcAft>
                              <a:spcPts val="0"/>
                            </a:spcAft>
                            <a:buClrTx/>
                            <a:buSzTx/>
                            <a:buFontTx/>
                            <a:buNone/>
                            <a:tabLst/>
                            <a:defRPr/>
                          </a:pPr>
                          <a:r>
                            <a:rPr lang="en-US" sz="2000" kern="1200" spc="-100" baseline="0" dirty="0">
                              <a:solidFill>
                                <a:schemeClr val="tx1"/>
                              </a:solidFill>
                              <a:effectLst/>
                              <a:latin typeface="+mn-lt"/>
                              <a:ea typeface="+mn-ea"/>
                              <a:cs typeface="+mn-cs"/>
                            </a:rPr>
                            <a:t>Interrupt handler</a:t>
                          </a:r>
                          <a:endParaRPr lang="pt-BR" sz="2000" spc="-100" baseline="0" dirty="0">
                            <a:effectLst/>
                          </a:endParaRPr>
                        </a:p>
                      </a:txBody>
                      <a:tcPr>
                        <a:noFill/>
                      </a:tcPr>
                    </a:tc>
                    <a:tc hMerge="1">
                      <a:txBody>
                        <a:bodyPr/>
                        <a:lstStyle/>
                        <a:p>
                          <a:endParaRPr lang="en-US" dirty="0"/>
                        </a:p>
                      </a:txBody>
                      <a:tcPr>
                        <a:noFill/>
                      </a:tcPr>
                    </a:tc>
                    <a:extLst>
                      <a:ext uri="{0D108BD9-81ED-4DB2-BD59-A6C34878D82A}">
                        <a16:rowId xmlns:a16="http://schemas.microsoft.com/office/drawing/2014/main" val="10000"/>
                      </a:ext>
                    </a:extLst>
                  </a:tr>
                  <a:tr h="655864">
                    <a:tc>
                      <a:txBody>
                        <a:bodyPr/>
                        <a:lstStyle/>
                        <a:p>
                          <a:endParaRPr lang="en-US"/>
                        </a:p>
                      </a:txBody>
                      <a:tcPr/>
                    </a:tc>
                    <a:tc>
                      <a:txBody>
                        <a:bodyPr/>
                        <a:lstStyle/>
                        <a:p>
                          <a:endParaRPr lang="en-US"/>
                        </a:p>
                      </a:txBody>
                      <a:tcPr marL="90000" marR="180000" marT="46800" marB="46800">
                        <a:blipFill>
                          <a:blip r:embed="rId2"/>
                          <a:stretch>
                            <a:fillRect l="-314474" t="-113725" r="-444737" b="-507843"/>
                          </a:stretch>
                        </a:blipFill>
                      </a:tcPr>
                    </a:tc>
                    <a:tc>
                      <a:txBody>
                        <a:bodyPr/>
                        <a:lstStyle/>
                        <a:p>
                          <a:endParaRPr lang="en-US" dirty="0"/>
                        </a:p>
                      </a:txBody>
                      <a:tcPr>
                        <a:lnT w="57150" cap="flat" cmpd="sng" algn="ctr">
                          <a:solidFill>
                            <a:schemeClr val="accent5">
                              <a:lumMod val="20000"/>
                              <a:lumOff val="80000"/>
                            </a:schemeClr>
                          </a:solidFill>
                          <a:prstDash val="solid"/>
                          <a:round/>
                          <a:headEnd type="none" w="med" len="med"/>
                          <a:tailEnd type="none" w="med" len="med"/>
                        </a:lnT>
                        <a:solidFill>
                          <a:schemeClr val="accent1"/>
                        </a:solidFill>
                      </a:tcPr>
                    </a:tc>
                    <a:tc>
                      <a:txBody>
                        <a:bodyPr/>
                        <a:lstStyle/>
                        <a:p>
                          <a:endParaRPr lang="en-US" dirty="0"/>
                        </a:p>
                      </a:txBody>
                      <a:tcPr>
                        <a:lnT w="57150" cap="flat" cmpd="sng" algn="ctr">
                          <a:solidFill>
                            <a:schemeClr val="accent5">
                              <a:lumMod val="20000"/>
                              <a:lumOff val="80000"/>
                            </a:schemeClr>
                          </a:solidFill>
                          <a:prstDash val="solid"/>
                          <a:round/>
                          <a:headEnd type="none" w="med" len="med"/>
                          <a:tailEnd type="none" w="med" len="med"/>
                        </a:lnT>
                        <a:solidFill>
                          <a:schemeClr val="accent1"/>
                        </a:solidFill>
                      </a:tcPr>
                    </a:tc>
                    <a:tc>
                      <a:txBody>
                        <a:bodyPr/>
                        <a:lstStyle/>
                        <a:p>
                          <a:endParaRPr lang="en-US" dirty="0"/>
                        </a:p>
                      </a:txBody>
                      <a:tcPr/>
                    </a:tc>
                    <a:tc>
                      <a:txBody>
                        <a:bodyPr/>
                        <a:lstStyle/>
                        <a:p>
                          <a:pPr marL="0" marR="0" indent="0" algn="ctr" defTabSz="914400" rtl="0" eaLnBrk="1" fontAlgn="auto" latinLnBrk="0" hangingPunct="1">
                            <a:lnSpc>
                              <a:spcPts val="0"/>
                            </a:lnSpc>
                            <a:spcBef>
                              <a:spcPts val="0"/>
                            </a:spcBef>
                            <a:spcAft>
                              <a:spcPts val="0"/>
                            </a:spcAft>
                            <a:buClrTx/>
                            <a:buSzTx/>
                            <a:buFontTx/>
                            <a:buNone/>
                            <a:tabLst/>
                            <a:defRPr/>
                          </a:pPr>
                          <a:endParaRPr lang="en-US" sz="4800" kern="1200" dirty="0">
                            <a:solidFill>
                              <a:schemeClr val="bg1"/>
                            </a:solidFill>
                            <a:effectLst>
                              <a:outerShdw blurRad="38100" dist="38100" dir="2700000" algn="tl">
                                <a:srgbClr val="000000">
                                  <a:alpha val="43137"/>
                                </a:srgbClr>
                              </a:outerShdw>
                            </a:effectLst>
                            <a:latin typeface="+mn-lt"/>
                            <a:ea typeface="+mn-ea"/>
                            <a:cs typeface="+mn-cs"/>
                          </a:endParaRPr>
                        </a:p>
                      </a:txBody>
                      <a:tcPr vert="vert" anchor="ct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10001"/>
                      </a:ext>
                    </a:extLst>
                  </a:tr>
                  <a:tr h="668682">
                    <a:tc>
                      <a:txBody>
                        <a:bodyPr/>
                        <a:lstStyle/>
                        <a:p>
                          <a:endParaRPr lang="en-US"/>
                        </a:p>
                      </a:txBody>
                      <a:tcPr/>
                    </a:tc>
                    <a:tc>
                      <a:txBody>
                        <a:bodyPr/>
                        <a:lstStyle/>
                        <a:p>
                          <a:pPr marL="0" algn="r" defTabSz="914400" rtl="0" eaLnBrk="1" latinLnBrk="0" hangingPunct="1"/>
                          <a:endParaRPr lang="en-US" sz="2400" kern="1200" dirty="0">
                            <a:solidFill>
                              <a:schemeClr val="dk1"/>
                            </a:solidFill>
                            <a:latin typeface="+mn-lt"/>
                            <a:ea typeface="+mn-ea"/>
                            <a:cs typeface="+mn-cs"/>
                          </a:endParaRPr>
                        </a:p>
                      </a:txBody>
                      <a:tcPr marL="90000" marR="180000" marT="46800" marB="46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dirty="0">
                              <a:solidFill>
                                <a:schemeClr val="bg1"/>
                              </a:solidFill>
                              <a:effectLst>
                                <a:outerShdw blurRad="38100" dist="38100" dir="2700000" algn="tl">
                                  <a:srgbClr val="000000">
                                    <a:alpha val="43137"/>
                                  </a:srgbClr>
                                </a:outerShdw>
                              </a:effectLst>
                              <a:latin typeface="+mn-lt"/>
                              <a:ea typeface="+mn-ea"/>
                              <a:cs typeface="+mn-cs"/>
                            </a:rPr>
                            <a:t>...</a:t>
                          </a:r>
                        </a:p>
                      </a:txBody>
                      <a:tcPr vert="vert" anchor="ct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dirty="0">
                              <a:solidFill>
                                <a:schemeClr val="bg1"/>
                              </a:solidFill>
                              <a:effectLst>
                                <a:outerShdw blurRad="38100" dist="38100" dir="2700000" algn="tl">
                                  <a:srgbClr val="000000">
                                    <a:alpha val="43137"/>
                                  </a:srgbClr>
                                </a:outerShdw>
                              </a:effectLst>
                              <a:latin typeface="+mn-lt"/>
                              <a:ea typeface="+mn-ea"/>
                              <a:cs typeface="+mn-cs"/>
                            </a:rPr>
                            <a:t>...</a:t>
                          </a:r>
                        </a:p>
                        <a:p>
                          <a:pPr marL="0" marR="0" indent="0" algn="ctr" defTabSz="914400" rtl="0" eaLnBrk="1" fontAlgn="auto" latinLnBrk="0" hangingPunct="1">
                            <a:lnSpc>
                              <a:spcPts val="0"/>
                            </a:lnSpc>
                            <a:spcBef>
                              <a:spcPts val="0"/>
                            </a:spcBef>
                            <a:spcAft>
                              <a:spcPts val="0"/>
                            </a:spcAft>
                            <a:buClrTx/>
                            <a:buSzTx/>
                            <a:buFontTx/>
                            <a:buNone/>
                            <a:tabLst/>
                            <a:defRPr/>
                          </a:pPr>
                          <a:endParaRPr lang="en-US" sz="11500" kern="1200" dirty="0">
                            <a:solidFill>
                              <a:schemeClr val="bg1"/>
                            </a:solidFill>
                            <a:effectLst>
                              <a:outerShdw blurRad="38100" dist="38100" dir="2700000" algn="tl">
                                <a:srgbClr val="000000">
                                  <a:alpha val="43137"/>
                                </a:srgbClr>
                              </a:outerShdw>
                            </a:effectLst>
                            <a:latin typeface="+mn-lt"/>
                            <a:ea typeface="+mn-ea"/>
                            <a:cs typeface="+mn-cs"/>
                          </a:endParaRPr>
                        </a:p>
                      </a:txBody>
                      <a:tcPr vert="vert" anchor="ct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10002"/>
                      </a:ext>
                    </a:extLst>
                  </a:tr>
                  <a:tr h="655864">
                    <a:tc>
                      <a:txBody>
                        <a:bodyPr/>
                        <a:lstStyle/>
                        <a:p>
                          <a:endParaRPr lang="en-US" sz="2400" dirty="0"/>
                        </a:p>
                      </a:txBody>
                      <a:tcPr/>
                    </a:tc>
                    <a:tc>
                      <a:txBody>
                        <a:bodyPr/>
                        <a:lstStyle/>
                        <a:p>
                          <a:endParaRPr lang="en-US"/>
                        </a:p>
                      </a:txBody>
                      <a:tcPr marL="90000" marR="180000" marT="46800" marB="46800">
                        <a:blipFill>
                          <a:blip r:embed="rId2"/>
                          <a:stretch>
                            <a:fillRect l="-314474" t="-311538" r="-444737" b="-296154"/>
                          </a:stretch>
                        </a:blipFill>
                      </a:tcPr>
                    </a:tc>
                    <a:tc>
                      <a:txBody>
                        <a:bodyPr/>
                        <a:lstStyle/>
                        <a:p>
                          <a:endParaRPr lang="en-US" dirty="0"/>
                        </a:p>
                      </a:txBody>
                      <a:tcPr>
                        <a:lnB w="57150" cap="flat" cmpd="sng" algn="ctr">
                          <a:solidFill>
                            <a:schemeClr val="accent5">
                              <a:lumMod val="20000"/>
                              <a:lumOff val="80000"/>
                            </a:schemeClr>
                          </a:solidFill>
                          <a:prstDash val="solid"/>
                          <a:round/>
                          <a:headEnd type="none" w="med" len="med"/>
                          <a:tailEnd type="none" w="med" len="med"/>
                        </a:lnB>
                        <a:solidFill>
                          <a:schemeClr val="accent1"/>
                        </a:solidFill>
                      </a:tcPr>
                    </a:tc>
                    <a:tc>
                      <a:txBody>
                        <a:bodyPr/>
                        <a:lstStyle/>
                        <a:p>
                          <a:endParaRPr lang="en-US" dirty="0"/>
                        </a:p>
                      </a:txBody>
                      <a:tcPr>
                        <a:lnB w="57150" cap="flat" cmpd="sng" algn="ctr">
                          <a:solidFill>
                            <a:schemeClr val="accent5">
                              <a:lumMod val="20000"/>
                              <a:lumOff val="80000"/>
                            </a:schemeClr>
                          </a:solidFill>
                          <a:prstDash val="solid"/>
                          <a:round/>
                          <a:headEnd type="none" w="med" len="med"/>
                          <a:tailEnd type="none" w="med" len="med"/>
                        </a:lnB>
                        <a:solidFill>
                          <a:schemeClr val="accent1"/>
                        </a:solidFill>
                      </a:tcPr>
                    </a:tc>
                    <a:tc>
                      <a:txBody>
                        <a:bodyPr/>
                        <a:lstStyle/>
                        <a:p>
                          <a:endParaRPr lang="en-US" dirty="0"/>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10003"/>
                      </a:ext>
                    </a:extLst>
                  </a:tr>
                  <a:tr h="655864">
                    <a:tc>
                      <a:txBody>
                        <a:bodyPr/>
                        <a:lstStyle/>
                        <a:p>
                          <a:endParaRPr lang="en-US"/>
                        </a:p>
                      </a:txBody>
                      <a:tcPr/>
                    </a:tc>
                    <a:tc>
                      <a:txBody>
                        <a:bodyPr/>
                        <a:lstStyle/>
                        <a:p>
                          <a:endParaRPr lang="en-US"/>
                        </a:p>
                      </a:txBody>
                      <a:tcPr marL="90000" marR="180000" marT="46800" marB="46800">
                        <a:blipFill>
                          <a:blip r:embed="rId2"/>
                          <a:stretch>
                            <a:fillRect l="-314474" t="-411538" r="-444737" b="-196154"/>
                          </a:stretch>
                        </a:blipFill>
                      </a:tcPr>
                    </a:tc>
                    <a:tc>
                      <a:txBody>
                        <a:bodyPr/>
                        <a:lstStyle/>
                        <a:p>
                          <a:endParaRPr lang="en-US" dirty="0"/>
                        </a:p>
                      </a:txBody>
                      <a:tcPr>
                        <a:lnT w="57150" cap="flat" cmpd="sng" algn="ctr">
                          <a:solidFill>
                            <a:schemeClr val="accent5">
                              <a:lumMod val="20000"/>
                              <a:lumOff val="80000"/>
                            </a:schemeClr>
                          </a:solidFill>
                          <a:prstDash val="solid"/>
                          <a:round/>
                          <a:headEnd type="none" w="med" len="med"/>
                          <a:tailEnd type="none" w="med" len="med"/>
                        </a:lnT>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lnT w="57150" cap="flat" cmpd="sng" algn="ctr">
                          <a:solidFill>
                            <a:schemeClr val="accent5">
                              <a:lumMod val="20000"/>
                              <a:lumOff val="80000"/>
                            </a:schemeClr>
                          </a:solidFill>
                          <a:prstDash val="solid"/>
                          <a:round/>
                          <a:headEnd type="none" w="med" len="med"/>
                          <a:tailEnd type="none" w="med" len="med"/>
                        </a:lnT>
                        <a:solidFill>
                          <a:schemeClr val="accent1"/>
                        </a:solidFill>
                      </a:tcPr>
                    </a:tc>
                    <a:tc>
                      <a:txBody>
                        <a:bodyPr/>
                        <a:lstStyle/>
                        <a:p>
                          <a:endParaRPr lang="en-US" dirty="0"/>
                        </a:p>
                      </a:txBody>
                      <a:tcPr/>
                    </a:tc>
                    <a:tc rowSpan="2" gridSpan="2">
                      <a:txBody>
                        <a:bodyPr/>
                        <a:lstStyle/>
                        <a:p>
                          <a:pPr rtl="0" eaLnBrk="1" latinLnBrk="0" hangingPunct="1">
                            <a:lnSpc>
                              <a:spcPct val="75000"/>
                            </a:lnSpc>
                          </a:pPr>
                          <a:endParaRPr lang="pt-BR" sz="2800" dirty="0">
                            <a:effectLst/>
                          </a:endParaRPr>
                        </a:p>
                      </a:txBody>
                      <a:tcPr marL="90000" marR="90000" marT="180000" marB="0"/>
                    </a:tc>
                    <a:tc rowSpan="2" hMerge="1">
                      <a:txBody>
                        <a:bodyPr/>
                        <a:lstStyle/>
                        <a:p>
                          <a:endParaRPr lang="en-US" dirty="0"/>
                        </a:p>
                      </a:txBody>
                      <a:tcPr/>
                    </a:tc>
                    <a:extLst>
                      <a:ext uri="{0D108BD9-81ED-4DB2-BD59-A6C34878D82A}">
                        <a16:rowId xmlns:a16="http://schemas.microsoft.com/office/drawing/2014/main" val="10004"/>
                      </a:ext>
                    </a:extLst>
                  </a:tr>
                  <a:tr h="655864">
                    <a:tc>
                      <a:txBody>
                        <a:bodyPr/>
                        <a:lstStyle/>
                        <a:p>
                          <a:endParaRPr lang="en-US"/>
                        </a:p>
                      </a:txBody>
                      <a:tcPr/>
                    </a:tc>
                    <a:tc>
                      <a:txBody>
                        <a:bodyPr/>
                        <a:lstStyle/>
                        <a:p>
                          <a:pPr algn="r"/>
                          <a:endParaRPr lang="en-US" sz="2400" dirty="0"/>
                        </a:p>
                      </a:txBody>
                      <a:tcPr marL="90000" marR="180000" marT="46800" marB="46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dirty="0">
                              <a:solidFill>
                                <a:schemeClr val="bg1"/>
                              </a:solidFill>
                              <a:effectLst>
                                <a:outerShdw blurRad="38100" dist="38100" dir="2700000" algn="tl">
                                  <a:srgbClr val="000000">
                                    <a:alpha val="43137"/>
                                  </a:srgbClr>
                                </a:outerShdw>
                              </a:effectLst>
                              <a:latin typeface="+mn-lt"/>
                              <a:ea typeface="+mn-ea"/>
                              <a:cs typeface="+mn-cs"/>
                            </a:rPr>
                            <a:t>...</a:t>
                          </a:r>
                        </a:p>
                      </a:txBody>
                      <a:tcPr vert="vert" anchor="ct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a:p>
                      </a:txBody>
                      <a:tcPr/>
                    </a:tc>
                    <a:tc gridSpan="2" vMerge="1">
                      <a:txBody>
                        <a:bodyPr/>
                        <a:lstStyle/>
                        <a:p>
                          <a:endParaRPr lang="en-US" dirty="0"/>
                        </a:p>
                      </a:txBody>
                      <a:tcPr/>
                    </a:tc>
                    <a:tc hMerge="1" vMerge="1">
                      <a:txBody>
                        <a:bodyPr/>
                        <a:lstStyle/>
                        <a:p>
                          <a:endParaRPr lang="en-US" dirty="0"/>
                        </a:p>
                      </a:txBody>
                      <a:tcPr/>
                    </a:tc>
                    <a:extLst>
                      <a:ext uri="{0D108BD9-81ED-4DB2-BD59-A6C34878D82A}">
                        <a16:rowId xmlns:a16="http://schemas.microsoft.com/office/drawing/2014/main" val="10005"/>
                      </a:ext>
                    </a:extLst>
                  </a:tr>
                  <a:tr h="655864">
                    <a:tc>
                      <a:txBody>
                        <a:bodyPr/>
                        <a:lstStyle/>
                        <a:p>
                          <a:endParaRPr lang="en-US" dirty="0"/>
                        </a:p>
                      </a:txBody>
                      <a:tcPr/>
                    </a:tc>
                    <a:tc>
                      <a:txBody>
                        <a:bodyPr/>
                        <a:lstStyle/>
                        <a:p>
                          <a:endParaRPr lang="en-US"/>
                        </a:p>
                      </a:txBody>
                      <a:tcPr marL="90000" marR="180000" marT="46800" marB="46800">
                        <a:blipFill>
                          <a:blip r:embed="rId2"/>
                          <a:stretch>
                            <a:fillRect l="-314474" t="-609615" r="-444737" b="1923"/>
                          </a:stretch>
                        </a:blip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mc:Fallback>
      </mc:AlternateContent>
      <p:cxnSp>
        <p:nvCxnSpPr>
          <p:cNvPr id="15" name="Conector de seta reta 9"/>
          <p:cNvCxnSpPr/>
          <p:nvPr/>
        </p:nvCxnSpPr>
        <p:spPr>
          <a:xfrm>
            <a:off x="7959609" y="2043105"/>
            <a:ext cx="0" cy="1980264"/>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Forma livre 25"/>
          <p:cNvSpPr/>
          <p:nvPr/>
        </p:nvSpPr>
        <p:spPr>
          <a:xfrm>
            <a:off x="5194569" y="2062872"/>
            <a:ext cx="2782111" cy="1926076"/>
          </a:xfrm>
          <a:custGeom>
            <a:avLst/>
            <a:gdLst>
              <a:gd name="connsiteX0" fmla="*/ 0 w 2782111"/>
              <a:gd name="connsiteY0" fmla="*/ 1926076 h 1926076"/>
              <a:gd name="connsiteX1" fmla="*/ 2782111 w 2782111"/>
              <a:gd name="connsiteY1" fmla="*/ 0 h 1926076"/>
              <a:gd name="connsiteX2" fmla="*/ 2782111 w 2782111"/>
              <a:gd name="connsiteY2" fmla="*/ 0 h 1926076"/>
              <a:gd name="connsiteX0" fmla="*/ 0 w 2782111"/>
              <a:gd name="connsiteY0" fmla="*/ 1926076 h 1926076"/>
              <a:gd name="connsiteX1" fmla="*/ 2782111 w 2782111"/>
              <a:gd name="connsiteY1" fmla="*/ 0 h 1926076"/>
              <a:gd name="connsiteX2" fmla="*/ 2782111 w 2782111"/>
              <a:gd name="connsiteY2" fmla="*/ 0 h 1926076"/>
              <a:gd name="connsiteX0" fmla="*/ 0 w 2782111"/>
              <a:gd name="connsiteY0" fmla="*/ 1926076 h 1926076"/>
              <a:gd name="connsiteX1" fmla="*/ 2782111 w 2782111"/>
              <a:gd name="connsiteY1" fmla="*/ 0 h 1926076"/>
              <a:gd name="connsiteX2" fmla="*/ 2782111 w 2782111"/>
              <a:gd name="connsiteY2" fmla="*/ 0 h 1926076"/>
              <a:gd name="connsiteX0" fmla="*/ 0 w 2782111"/>
              <a:gd name="connsiteY0" fmla="*/ 1926076 h 1926076"/>
              <a:gd name="connsiteX1" fmla="*/ 2782111 w 2782111"/>
              <a:gd name="connsiteY1" fmla="*/ 0 h 1926076"/>
              <a:gd name="connsiteX2" fmla="*/ 2782111 w 2782111"/>
              <a:gd name="connsiteY2" fmla="*/ 0 h 1926076"/>
              <a:gd name="connsiteX0" fmla="*/ 0 w 2782111"/>
              <a:gd name="connsiteY0" fmla="*/ 1926076 h 1926076"/>
              <a:gd name="connsiteX1" fmla="*/ 2782111 w 2782111"/>
              <a:gd name="connsiteY1" fmla="*/ 0 h 1926076"/>
              <a:gd name="connsiteX2" fmla="*/ 2782111 w 2782111"/>
              <a:gd name="connsiteY2" fmla="*/ 0 h 1926076"/>
            </a:gdLst>
            <a:ahLst/>
            <a:cxnLst>
              <a:cxn ang="0">
                <a:pos x="connsiteX0" y="connsiteY0"/>
              </a:cxn>
              <a:cxn ang="0">
                <a:pos x="connsiteX1" y="connsiteY1"/>
              </a:cxn>
              <a:cxn ang="0">
                <a:pos x="connsiteX2" y="connsiteY2"/>
              </a:cxn>
            </a:cxnLst>
            <a:rect l="l" t="t" r="r" b="b"/>
            <a:pathLst>
              <a:path w="2782111" h="1926076">
                <a:moveTo>
                  <a:pt x="0" y="1926076"/>
                </a:moveTo>
                <a:cubicBezTo>
                  <a:pt x="946826" y="1770433"/>
                  <a:pt x="1660188" y="77821"/>
                  <a:pt x="2782111" y="0"/>
                </a:cubicBezTo>
                <a:lnTo>
                  <a:pt x="2782111" y="0"/>
                </a:lnTo>
              </a:path>
            </a:pathLst>
          </a:custGeom>
          <a:noFill/>
          <a:ln w="76200" cmpd="sng">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rma livre 26"/>
          <p:cNvSpPr/>
          <p:nvPr/>
        </p:nvSpPr>
        <p:spPr>
          <a:xfrm>
            <a:off x="5214025" y="4010093"/>
            <a:ext cx="2782110" cy="192492"/>
          </a:xfrm>
          <a:custGeom>
            <a:avLst/>
            <a:gdLst>
              <a:gd name="connsiteX0" fmla="*/ 2782110 w 2782110"/>
              <a:gd name="connsiteY0" fmla="*/ 0 h 38910"/>
              <a:gd name="connsiteX1" fmla="*/ 0 w 2782110"/>
              <a:gd name="connsiteY1" fmla="*/ 38910 h 38910"/>
              <a:gd name="connsiteX0" fmla="*/ 2782110 w 2782110"/>
              <a:gd name="connsiteY0" fmla="*/ 0 h 38910"/>
              <a:gd name="connsiteX1" fmla="*/ 0 w 2782110"/>
              <a:gd name="connsiteY1" fmla="*/ 38910 h 38910"/>
              <a:gd name="connsiteX0" fmla="*/ 2782110 w 2782110"/>
              <a:gd name="connsiteY0" fmla="*/ 0 h 194867"/>
              <a:gd name="connsiteX1" fmla="*/ 0 w 2782110"/>
              <a:gd name="connsiteY1" fmla="*/ 38910 h 194867"/>
              <a:gd name="connsiteX0" fmla="*/ 2782110 w 2782110"/>
              <a:gd name="connsiteY0" fmla="*/ 56677 h 192492"/>
              <a:gd name="connsiteX1" fmla="*/ 0 w 2782110"/>
              <a:gd name="connsiteY1" fmla="*/ 95587 h 192492"/>
            </a:gdLst>
            <a:ahLst/>
            <a:cxnLst>
              <a:cxn ang="0">
                <a:pos x="connsiteX0" y="connsiteY0"/>
              </a:cxn>
              <a:cxn ang="0">
                <a:pos x="connsiteX1" y="connsiteY1"/>
              </a:cxn>
            </a:cxnLst>
            <a:rect l="l" t="t" r="r" b="b"/>
            <a:pathLst>
              <a:path w="2782110" h="192492">
                <a:moveTo>
                  <a:pt x="2782110" y="56677"/>
                </a:moveTo>
                <a:cubicBezTo>
                  <a:pt x="1854740" y="478209"/>
                  <a:pt x="1141379" y="-248124"/>
                  <a:pt x="0" y="95587"/>
                </a:cubicBezTo>
              </a:path>
            </a:pathLst>
          </a:custGeom>
          <a:noFill/>
          <a:ln w="76200" cmpd="sng">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ector de seta reta 8"/>
          <p:cNvCxnSpPr/>
          <p:nvPr/>
        </p:nvCxnSpPr>
        <p:spPr>
          <a:xfrm>
            <a:off x="5202083" y="1412875"/>
            <a:ext cx="0" cy="2610494"/>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7"/>
          <p:cNvCxnSpPr/>
          <p:nvPr/>
        </p:nvCxnSpPr>
        <p:spPr>
          <a:xfrm>
            <a:off x="5202083" y="4113213"/>
            <a:ext cx="0" cy="1903528"/>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3A0B312-6AB6-784C-AC0D-D7B8443A6AAC}"/>
              </a:ext>
            </a:extLst>
          </p:cNvPr>
          <p:cNvGrpSpPr/>
          <p:nvPr/>
        </p:nvGrpSpPr>
        <p:grpSpPr>
          <a:xfrm>
            <a:off x="450955" y="3396781"/>
            <a:ext cx="3569983" cy="461665"/>
            <a:chOff x="450955" y="3396781"/>
            <a:chExt cx="3569983" cy="461665"/>
          </a:xfrm>
        </p:grpSpPr>
        <p:cxnSp>
          <p:nvCxnSpPr>
            <p:cNvPr id="14" name="Conector de seta reta 6"/>
            <p:cNvCxnSpPr/>
            <p:nvPr/>
          </p:nvCxnSpPr>
          <p:spPr>
            <a:xfrm>
              <a:off x="2912758" y="3663950"/>
              <a:ext cx="1108180" cy="0"/>
            </a:xfrm>
            <a:prstGeom prst="straightConnector1">
              <a:avLst/>
            </a:prstGeom>
            <a:ln w="571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5F4A847-56F7-8149-A655-FE938FE8F05C}"/>
                </a:ext>
              </a:extLst>
            </p:cNvPr>
            <p:cNvSpPr txBox="1"/>
            <p:nvPr/>
          </p:nvSpPr>
          <p:spPr>
            <a:xfrm>
              <a:off x="450955" y="3396781"/>
              <a:ext cx="2579507" cy="461665"/>
            </a:xfrm>
            <a:prstGeom prst="rect">
              <a:avLst/>
            </a:prstGeom>
            <a:noFill/>
          </p:spPr>
          <p:txBody>
            <a:bodyPr wrap="square" rtlCol="0">
              <a:spAutoFit/>
            </a:bodyPr>
            <a:lstStyle/>
            <a:p>
              <a:pPr lvl="0" algn="l" defTabSz="914047" eaLnBrk="1" fontAlgn="auto" hangingPunct="1">
                <a:spcBef>
                  <a:spcPts val="0"/>
                </a:spcBef>
                <a:spcAft>
                  <a:spcPts val="0"/>
                </a:spcAft>
              </a:pPr>
              <a:r>
                <a:rPr lang="en-US" sz="2400" dirty="0">
                  <a:solidFill>
                    <a:srgbClr val="000000"/>
                  </a:solidFill>
                  <a:latin typeface="Myriad Pro Light SemiCondensed" panose="02040503050406030204"/>
                </a:rPr>
                <a:t>Interrupt occurs here</a:t>
              </a:r>
            </a:p>
          </p:txBody>
        </p:sp>
      </p:grpSp>
    </p:spTree>
    <p:extLst>
      <p:ext uri="{BB962C8B-B14F-4D97-AF65-F5344CB8AC3E}">
        <p14:creationId xmlns:p14="http://schemas.microsoft.com/office/powerpoint/2010/main" val="1791771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righ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Main reasons for process termination (4/4)</a:t>
            </a:r>
          </a:p>
        </p:txBody>
      </p:sp>
      <p:graphicFrame>
        <p:nvGraphicFramePr>
          <p:cNvPr id="16" name="Group 3"/>
          <p:cNvGraphicFramePr>
            <a:graphicFrameLocks noGrp="1"/>
          </p:cNvGraphicFramePr>
          <p:nvPr>
            <p:ph sz="quarter" idx="10"/>
            <p:extLst>
              <p:ext uri="{D42A27DB-BD31-4B8C-83A1-F6EECF244321}">
                <p14:modId xmlns:p14="http://schemas.microsoft.com/office/powerpoint/2010/main" val="1322623287"/>
              </p:ext>
            </p:extLst>
          </p:nvPr>
        </p:nvGraphicFramePr>
        <p:xfrm>
          <a:off x="431800" y="1449388"/>
          <a:ext cx="8280400" cy="5040312"/>
        </p:xfrm>
        <a:graphic>
          <a:graphicData uri="http://schemas.openxmlformats.org/drawingml/2006/table">
            <a:tbl>
              <a:tblPr/>
              <a:tblGrid>
                <a:gridCol w="2069924">
                  <a:extLst>
                    <a:ext uri="{9D8B030D-6E8A-4147-A177-3AD203B41FA5}">
                      <a16:colId xmlns:a16="http://schemas.microsoft.com/office/drawing/2014/main" val="20000"/>
                    </a:ext>
                  </a:extLst>
                </a:gridCol>
                <a:gridCol w="6210476">
                  <a:extLst>
                    <a:ext uri="{9D8B030D-6E8A-4147-A177-3AD203B41FA5}">
                      <a16:colId xmlns:a16="http://schemas.microsoft.com/office/drawing/2014/main" val="20001"/>
                    </a:ext>
                  </a:extLst>
                </a:gridCol>
              </a:tblGrid>
              <a:tr h="809459">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sz="2400" b="0" i="0" u="none" strike="noStrike" kern="1200" cap="none" normalizeH="0" baseline="0" dirty="0">
                          <a:ln>
                            <a:noFill/>
                          </a:ln>
                          <a:solidFill>
                            <a:schemeClr val="bg1"/>
                          </a:solidFill>
                          <a:effectLst>
                            <a:outerShdw blurRad="38100" dist="38100" dir="2700000" algn="tl">
                              <a:srgbClr val="000000"/>
                            </a:outerShdw>
                          </a:effectLst>
                          <a:latin typeface="+mn-lt"/>
                          <a:ea typeface="+mn-ea"/>
                          <a:cs typeface="+mn-cs"/>
                        </a:rPr>
                        <a:t>Data misuse</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A piece of data is of the wrong type or is not initialized.</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1351129">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sz="2400" b="0" i="0" u="none" strike="noStrike" kern="1200" cap="none" normalizeH="0" baseline="0" dirty="0">
                          <a:ln>
                            <a:noFill/>
                          </a:ln>
                          <a:solidFill>
                            <a:schemeClr val="bg1"/>
                          </a:solidFill>
                          <a:effectLst>
                            <a:outerShdw blurRad="38100" dist="38100" dir="2700000" algn="tl">
                              <a:srgbClr val="000000"/>
                            </a:outerShdw>
                          </a:effectLst>
                          <a:latin typeface="+mn-lt"/>
                          <a:ea typeface="+mn-ea"/>
                          <a:cs typeface="+mn-cs"/>
                        </a:rPr>
                        <a:t>Operator or OS intervention</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For some reason, the operator or the operating system has terminated the process (for example, if a deadlock exists).</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1351129">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sz="2400" b="0" i="0" u="none" strike="noStrike" kern="1200" cap="none" normalizeH="0" baseline="0" dirty="0">
                          <a:ln>
                            <a:noFill/>
                          </a:ln>
                          <a:solidFill>
                            <a:schemeClr val="bg1"/>
                          </a:solidFill>
                          <a:effectLst>
                            <a:outerShdw blurRad="38100" dist="38100" dir="2700000" algn="tl">
                              <a:srgbClr val="000000"/>
                            </a:outerShdw>
                          </a:effectLst>
                          <a:latin typeface="+mn-lt"/>
                          <a:ea typeface="+mn-ea"/>
                          <a:cs typeface="+mn-cs"/>
                        </a:rPr>
                        <a:t>Parent</a:t>
                      </a:r>
                      <a:r>
                        <a:rPr kumimoji="0" lang="en-US" sz="2400" b="0" i="0" u="none" strike="noStrike" cap="none" normalizeH="0" baseline="0" dirty="0">
                          <a:ln>
                            <a:noFill/>
                          </a:ln>
                          <a:solidFill>
                            <a:schemeClr val="tx1"/>
                          </a:solidFill>
                          <a:effectLst/>
                          <a:latin typeface="+mn-lt"/>
                        </a:rPr>
                        <a:t> </a:t>
                      </a:r>
                      <a:r>
                        <a:rPr kumimoji="0" lang="en-US" sz="2400" b="0" i="0" u="none" strike="noStrike" kern="1200" cap="none" normalizeH="0" baseline="0" dirty="0">
                          <a:ln>
                            <a:noFill/>
                          </a:ln>
                          <a:solidFill>
                            <a:schemeClr val="bg1"/>
                          </a:solidFill>
                          <a:effectLst>
                            <a:outerShdw blurRad="38100" dist="38100" dir="2700000" algn="tl">
                              <a:srgbClr val="000000"/>
                            </a:outerShdw>
                          </a:effectLst>
                          <a:latin typeface="+mn-lt"/>
                          <a:ea typeface="+mn-ea"/>
                          <a:cs typeface="+mn-cs"/>
                        </a:rPr>
                        <a:t>termination</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mn-lt"/>
                        </a:rPr>
                        <a:t>When a parent terminates, the operating system may automatically terminate all of the offspring of that parent.</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809459">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sz="2400" b="0" i="0" u="none" strike="noStrike" kern="1200" cap="none" normalizeH="0" baseline="0" dirty="0">
                          <a:ln>
                            <a:noFill/>
                          </a:ln>
                          <a:solidFill>
                            <a:schemeClr val="bg1"/>
                          </a:solidFill>
                          <a:effectLst>
                            <a:outerShdw blurRad="38100" dist="38100" dir="2700000" algn="tl">
                              <a:srgbClr val="000000"/>
                            </a:outerShdw>
                          </a:effectLst>
                          <a:latin typeface="+mn-lt"/>
                          <a:ea typeface="+mn-ea"/>
                          <a:cs typeface="+mn-cs"/>
                        </a:rPr>
                        <a:t>Parent request</a:t>
                      </a:r>
                    </a:p>
                  </a:txBody>
                  <a:tcPr marL="90000" marR="90000" marT="90000" marB="90000" anchor="ctr" horzOverflow="overflow">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A parent process typically has the authority to terminate any of its offspring.</a:t>
                      </a:r>
                    </a:p>
                  </a:txBody>
                  <a:tcPr marL="90000" marR="90000" marT="90000" marB="90000" anchor="ctr" horzOverflow="overflow">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5" name="Text Placeholder 4"/>
          <p:cNvSpPr>
            <a:spLocks noGrp="1"/>
          </p:cNvSpPr>
          <p:nvPr>
            <p:ph type="body" sz="quarter" idx="11"/>
          </p:nvPr>
        </p:nvSpPr>
        <p:spPr/>
        <p:txBody>
          <a:bodyPr/>
          <a:lstStyle/>
          <a:p>
            <a:endParaRPr lang="en-US"/>
          </a:p>
        </p:txBody>
      </p:sp>
      <p:sp>
        <p:nvSpPr>
          <p:cNvPr id="11" name="Rectangle 10"/>
          <p:cNvSpPr/>
          <p:nvPr/>
        </p:nvSpPr>
        <p:spPr bwMode="auto">
          <a:xfrm>
            <a:off x="241017" y="5142016"/>
            <a:ext cx="8642350" cy="1257197"/>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241017" y="3788230"/>
            <a:ext cx="8642350" cy="2610984"/>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p:cNvSpPr/>
          <p:nvPr/>
        </p:nvSpPr>
        <p:spPr bwMode="auto">
          <a:xfrm>
            <a:off x="239089" y="2481943"/>
            <a:ext cx="8642350" cy="3917270"/>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239089" y="1520042"/>
            <a:ext cx="8642350" cy="4879172"/>
          </a:xfrm>
          <a:prstGeom prst="rect">
            <a:avLst/>
          </a:prstGeom>
          <a:solidFill>
            <a:schemeClr val="bg1"/>
          </a:solidFill>
          <a:ln w="317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6" name="Picture 5"/>
          <p:cNvPicPr>
            <a:picLocks noChangeAspect="1"/>
          </p:cNvPicPr>
          <p:nvPr/>
        </p:nvPicPr>
        <p:blipFill>
          <a:blip r:embed="rId3"/>
          <a:stretch>
            <a:fillRect/>
          </a:stretch>
        </p:blipFill>
        <p:spPr>
          <a:xfrm>
            <a:off x="316814" y="1567541"/>
            <a:ext cx="8534400" cy="44704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a:t>A process model with 5 states</a:t>
            </a:r>
          </a:p>
        </p:txBody>
      </p:sp>
      <p:sp>
        <p:nvSpPr>
          <p:cNvPr id="17411" name="Rectangle 5"/>
          <p:cNvSpPr>
            <a:spLocks noGrp="1" noChangeArrowheads="1"/>
          </p:cNvSpPr>
          <p:nvPr>
            <p:ph sz="quarter" idx="10"/>
          </p:nvPr>
        </p:nvSpPr>
        <p:spPr/>
        <p:txBody>
          <a:bodyPr>
            <a:normAutofit/>
          </a:bodyPr>
          <a:lstStyle/>
          <a:p>
            <a:r>
              <a:rPr lang="en-US" dirty="0"/>
              <a:t>New</a:t>
            </a:r>
          </a:p>
          <a:p>
            <a:pPr lvl="1"/>
            <a:r>
              <a:rPr lang="en-US" dirty="0"/>
              <a:t>The process has been created</a:t>
            </a:r>
          </a:p>
          <a:p>
            <a:r>
              <a:rPr lang="en-US" dirty="0"/>
              <a:t>Ready</a:t>
            </a:r>
          </a:p>
          <a:p>
            <a:pPr lvl="1"/>
            <a:r>
              <a:rPr lang="en-US" dirty="0"/>
              <a:t>The process is waiting to be assigned to a processor</a:t>
            </a:r>
          </a:p>
          <a:p>
            <a:r>
              <a:rPr lang="en-US" dirty="0"/>
              <a:t>Running</a:t>
            </a:r>
          </a:p>
          <a:p>
            <a:pPr lvl="1"/>
            <a:r>
              <a:rPr lang="en-US" dirty="0"/>
              <a:t>Instructions are being executed</a:t>
            </a:r>
          </a:p>
          <a:p>
            <a:r>
              <a:rPr lang="en-US" dirty="0"/>
              <a:t>Blocked</a:t>
            </a:r>
          </a:p>
          <a:p>
            <a:pPr lvl="1"/>
            <a:r>
              <a:rPr lang="en-US" dirty="0"/>
              <a:t>The process is waiting for some event to occur</a:t>
            </a:r>
          </a:p>
          <a:p>
            <a:r>
              <a:rPr lang="en-US" dirty="0"/>
              <a:t>Exit</a:t>
            </a:r>
          </a:p>
          <a:p>
            <a:pPr lvl="1"/>
            <a:r>
              <a:rPr lang="en-US" dirty="0"/>
              <a:t>The process has finished execution</a:t>
            </a:r>
          </a:p>
        </p:txBody>
      </p:sp>
      <p:sp>
        <p:nvSpPr>
          <p:cNvPr id="2" name="Text Placeholder 1"/>
          <p:cNvSpPr>
            <a:spLocks noGrp="1"/>
          </p:cNvSpPr>
          <p:nvPr>
            <p:ph type="body" sz="quarter" idx="11"/>
          </p:nvPr>
        </p:nvSpPr>
        <p:spPr/>
        <p:txBody>
          <a:bodyPr/>
          <a:lstStyle/>
          <a:p>
            <a:r>
              <a:rPr lang="en-US" dirty="0"/>
              <a:t>In order to overcome the problem with the queue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fade">
                                      <p:cBhvr>
                                        <p:cTn id="23" dur="500"/>
                                        <p:tgtEl>
                                          <p:spTgt spid="1741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fade">
                                      <p:cBhvr>
                                        <p:cTn id="26" dur="500"/>
                                        <p:tgtEl>
                                          <p:spTgt spid="174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Effect transition="in" filter="fade">
                                      <p:cBhvr>
                                        <p:cTn id="31" dur="500"/>
                                        <p:tgtEl>
                                          <p:spTgt spid="1741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411">
                                            <p:txEl>
                                              <p:pRg st="7" end="7"/>
                                            </p:txEl>
                                          </p:spTgt>
                                        </p:tgtEl>
                                        <p:attrNameLst>
                                          <p:attrName>style.visibility</p:attrName>
                                        </p:attrNameLst>
                                      </p:cBhvr>
                                      <p:to>
                                        <p:strVal val="visible"/>
                                      </p:to>
                                    </p:set>
                                    <p:animEffect transition="in" filter="fade">
                                      <p:cBhvr>
                                        <p:cTn id="34" dur="500"/>
                                        <p:tgtEl>
                                          <p:spTgt spid="1741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411">
                                            <p:txEl>
                                              <p:pRg st="8" end="8"/>
                                            </p:txEl>
                                          </p:spTgt>
                                        </p:tgtEl>
                                        <p:attrNameLst>
                                          <p:attrName>style.visibility</p:attrName>
                                        </p:attrNameLst>
                                      </p:cBhvr>
                                      <p:to>
                                        <p:strVal val="visible"/>
                                      </p:to>
                                    </p:set>
                                    <p:animEffect transition="in" filter="fade">
                                      <p:cBhvr>
                                        <p:cTn id="39" dur="500"/>
                                        <p:tgtEl>
                                          <p:spTgt spid="17411">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411">
                                            <p:txEl>
                                              <p:pRg st="9" end="9"/>
                                            </p:txEl>
                                          </p:spTgt>
                                        </p:tgtEl>
                                        <p:attrNameLst>
                                          <p:attrName>style.visibility</p:attrName>
                                        </p:attrNameLst>
                                      </p:cBhvr>
                                      <p:to>
                                        <p:strVal val="visible"/>
                                      </p:to>
                                    </p:set>
                                    <p:animEffect transition="in" filter="fade">
                                      <p:cBhvr>
                                        <p:cTn id="42"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231225013"/>
              </p:ext>
            </p:extLst>
          </p:nvPr>
        </p:nvGraphicFramePr>
        <p:xfrm>
          <a:off x="431800" y="1480491"/>
          <a:ext cx="3924300" cy="5204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pt-BR" dirty="0" err="1"/>
              <a:t>Main</a:t>
            </a:r>
            <a:r>
              <a:rPr lang="pt-BR" dirty="0"/>
              <a:t> </a:t>
            </a:r>
            <a:r>
              <a:rPr lang="pt-BR" dirty="0" err="1"/>
              <a:t>reasons</a:t>
            </a:r>
            <a:r>
              <a:rPr lang="pt-BR" dirty="0"/>
              <a:t> for </a:t>
            </a:r>
            <a:r>
              <a:rPr lang="pt-BR" dirty="0" err="1"/>
              <a:t>process</a:t>
            </a:r>
            <a:r>
              <a:rPr lang="pt-BR" dirty="0"/>
              <a:t> </a:t>
            </a:r>
            <a:r>
              <a:rPr lang="pt-BR" dirty="0" err="1"/>
              <a:t>suspension</a:t>
            </a:r>
            <a:endParaRPr lang="pt-BR" dirty="0"/>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75232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a:t>Main</a:t>
            </a:r>
            <a:r>
              <a:rPr lang="pt-BR" dirty="0"/>
              <a:t> </a:t>
            </a:r>
            <a:r>
              <a:rPr lang="pt-BR" dirty="0" err="1"/>
              <a:t>reasons</a:t>
            </a:r>
            <a:r>
              <a:rPr lang="pt-BR" dirty="0"/>
              <a:t> for </a:t>
            </a:r>
            <a:r>
              <a:rPr lang="pt-BR" dirty="0" err="1"/>
              <a:t>process</a:t>
            </a:r>
            <a:r>
              <a:rPr lang="pt-BR" dirty="0"/>
              <a:t> </a:t>
            </a:r>
            <a:r>
              <a:rPr lang="pt-BR" dirty="0" err="1"/>
              <a:t>suspension</a:t>
            </a:r>
            <a:endParaRPr lang="pt-BR" dirty="0"/>
          </a:p>
        </p:txBody>
      </p:sp>
      <p:graphicFrame>
        <p:nvGraphicFramePr>
          <p:cNvPr id="13" name="Content Placeholder 3"/>
          <p:cNvGraphicFramePr>
            <a:graphicFrameLocks noGrp="1"/>
          </p:cNvGraphicFramePr>
          <p:nvPr>
            <p:ph sz="quarter" idx="10"/>
            <p:extLst>
              <p:ext uri="{D42A27DB-BD31-4B8C-83A1-F6EECF244321}">
                <p14:modId xmlns:p14="http://schemas.microsoft.com/office/powerpoint/2010/main" val="1400876068"/>
              </p:ext>
            </p:extLst>
          </p:nvPr>
        </p:nvGraphicFramePr>
        <p:xfrm>
          <a:off x="431800" y="1554635"/>
          <a:ext cx="3924300" cy="5043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p:cNvSpPr>
            <a:spLocks noGrp="1"/>
          </p:cNvSpPr>
          <p:nvPr>
            <p:ph type="body" sz="quarter" idx="11"/>
          </p:nvPr>
        </p:nvSpPr>
        <p:spPr/>
        <p:txBody>
          <a:bodyPr/>
          <a:lstStyle/>
          <a:p>
            <a:endParaRPr lang="en-US"/>
          </a:p>
        </p:txBody>
      </p:sp>
      <p:sp>
        <p:nvSpPr>
          <p:cNvPr id="18" name="TextBox 15"/>
          <p:cNvSpPr txBox="1">
            <a:spLocks noGrp="1"/>
          </p:cNvSpPr>
          <p:nvPr>
            <p:ph sz="quarter" idx="12"/>
          </p:nvPr>
        </p:nvSpPr>
        <p:spPr>
          <a:xfrm>
            <a:off x="4927600" y="2168525"/>
            <a:ext cx="3784600" cy="3781425"/>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wrap="square" lIns="180000" rIns="180000" rtlCol="0" anchor="ctr" anchorCtr="1">
            <a:noAutofit/>
          </a:bodyPr>
          <a:lstStyle/>
          <a:p>
            <a:pPr marL="0" indent="0">
              <a:buNone/>
            </a:pPr>
            <a:r>
              <a:rPr lang="en-US" dirty="0">
                <a:effectLst>
                  <a:outerShdw blurRad="38100" dist="38100" dir="2700000" algn="tl">
                    <a:srgbClr val="000000">
                      <a:alpha val="43137"/>
                    </a:srgbClr>
                  </a:outerShdw>
                </a:effectLst>
              </a:rPr>
              <a:t>The OS needs to release sufficient main memory to bring in a process that is ready to execute.</a:t>
            </a:r>
          </a:p>
          <a:p>
            <a:pPr marL="0" indent="0"/>
            <a:endParaRPr lang="en-US" sz="2800" dirty="0">
              <a:effectLst>
                <a:outerShdw blurRad="38100" dist="38100" dir="2700000" algn="tl">
                  <a:srgbClr val="000000">
                    <a:alpha val="43137"/>
                  </a:srgbClr>
                </a:outerShdw>
              </a:effectLst>
            </a:endParaRPr>
          </a:p>
        </p:txBody>
      </p:sp>
      <p:sp>
        <p:nvSpPr>
          <p:cNvPr id="15" name="Rectangle 14"/>
          <p:cNvSpPr/>
          <p:nvPr/>
        </p:nvSpPr>
        <p:spPr>
          <a:xfrm>
            <a:off x="444500" y="2078831"/>
            <a:ext cx="8255000" cy="270033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27152" tIns="58420" rIns="327152" bIns="58420" numCol="1" spcCol="1270" anchor="ctr" anchorCtr="0">
            <a:noAutofit/>
          </a:bodyPr>
          <a:lstStyle/>
          <a:p>
            <a:pPr lvl="0" algn="ctr" defTabSz="2044700">
              <a:lnSpc>
                <a:spcPct val="90000"/>
              </a:lnSpc>
              <a:spcBef>
                <a:spcPct val="0"/>
              </a:spcBef>
              <a:spcAft>
                <a:spcPct val="35000"/>
              </a:spcAft>
            </a:pPr>
            <a:endParaRPr lang="pt-BR" sz="4600" kern="1200" dirty="0"/>
          </a:p>
        </p:txBody>
      </p:sp>
      <p:sp>
        <p:nvSpPr>
          <p:cNvPr id="7" name="Retângulo 6"/>
          <p:cNvSpPr/>
          <p:nvPr/>
        </p:nvSpPr>
        <p:spPr>
          <a:xfrm>
            <a:off x="250825" y="3429000"/>
            <a:ext cx="4321175" cy="2790827"/>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tângulo 16"/>
          <p:cNvSpPr/>
          <p:nvPr/>
        </p:nvSpPr>
        <p:spPr>
          <a:xfrm>
            <a:off x="2411413" y="2078831"/>
            <a:ext cx="2160588" cy="1350169"/>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941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Main reasons for process suspension</a:t>
            </a:r>
            <a:endParaRPr lang="pt-BR" dirty="0"/>
          </a:p>
        </p:txBody>
      </p:sp>
      <p:sp>
        <p:nvSpPr>
          <p:cNvPr id="32" name="Content Placeholder 15"/>
          <p:cNvSpPr txBox="1">
            <a:spLocks noGrp="1"/>
          </p:cNvSpPr>
          <p:nvPr>
            <p:ph sz="quarter" idx="10"/>
          </p:nvPr>
        </p:nvSpPr>
        <p:spPr>
          <a:xfrm>
            <a:off x="4927601" y="2168525"/>
            <a:ext cx="3784600" cy="3780000"/>
          </a:xfrm>
          <a:prstGeom prst="rect">
            <a:avLst/>
          </a:prstGeom>
          <a:solidFill>
            <a:schemeClr val="accent1">
              <a:lumMod val="75000"/>
            </a:schemeClr>
          </a:solidFill>
        </p:spPr>
        <p:style>
          <a:lnRef idx="1">
            <a:schemeClr val="accent3"/>
          </a:lnRef>
          <a:fillRef idx="3">
            <a:schemeClr val="accent3"/>
          </a:fillRef>
          <a:effectRef idx="2">
            <a:schemeClr val="accent3"/>
          </a:effectRef>
          <a:fontRef idx="minor">
            <a:schemeClr val="lt1"/>
          </a:fontRef>
        </p:style>
        <p:txBody>
          <a:bodyPr wrap="square" lIns="180000" rIns="180000" rtlCol="0" anchor="ctr" anchorCtr="1">
            <a:noAutofit/>
          </a:bodyPr>
          <a:lstStyle/>
          <a:p>
            <a:pPr marL="0" indent="0">
              <a:buNone/>
            </a:pPr>
            <a:r>
              <a:rPr lang="en-US" sz="2800">
                <a:effectLst>
                  <a:outerShdw blurRad="38100" dist="38100" dir="2700000" algn="tl">
                    <a:srgbClr val="000000">
                      <a:alpha val="43137"/>
                    </a:srgbClr>
                  </a:outerShdw>
                </a:effectLst>
              </a:rPr>
              <a:t>The OS may suspend a background or utility process or a process that is suspected of causing a problem.</a:t>
            </a:r>
            <a:endParaRPr lang="en-US" sz="2800"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p:txBody>
          <a:bodyPr/>
          <a:lstStyle/>
          <a:p>
            <a:endParaRPr lang="en-US"/>
          </a:p>
        </p:txBody>
      </p:sp>
      <p:sp>
        <p:nvSpPr>
          <p:cNvPr id="28" name="Content Placeholder 5"/>
          <p:cNvSpPr>
            <a:spLocks noGrp="1"/>
          </p:cNvSpPr>
          <p:nvPr/>
        </p:nvSpPr>
        <p:spPr>
          <a:xfrm>
            <a:off x="431801" y="1628775"/>
            <a:ext cx="3774440" cy="4824413"/>
          </a:xfrm>
          <a:prstGeom prst="rect">
            <a:avLst/>
          </a:prstGeom>
        </p:spPr>
        <p:txBody>
          <a:bodyPr vert="horz" lIns="0" tIns="0" rIns="0" bIns="0" rtlCol="0">
            <a:normAutofit/>
          </a:bodyPr>
          <a:lstStyle>
            <a:lvl1pPr marL="266632" indent="-266632" algn="l" defTabSz="914118" rtl="0" eaLnBrk="1" latinLnBrk="0" hangingPunct="1">
              <a:spcBef>
                <a:spcPts val="1800"/>
              </a:spcBef>
              <a:buClr>
                <a:srgbClr val="FF6600"/>
              </a:buClr>
              <a:buSzPct val="80000"/>
              <a:buFont typeface="Wingdings" panose="05000000000000000000" pitchFamily="2" charset="2"/>
              <a:buChar char="§"/>
              <a:tabLst/>
              <a:defRPr lang="x-none" sz="2800" b="0" i="0" kern="1200" spc="0" baseline="0" smtClean="0">
                <a:solidFill>
                  <a:schemeClr val="tx1"/>
                </a:solidFill>
                <a:latin typeface="Myriad Pro Light SemiCondensed" charset="0"/>
                <a:ea typeface="Myriad Pro Light SemiCondensed" charset="0"/>
                <a:cs typeface="Myriad Pro Light SemiCondensed" charset="0"/>
              </a:defRPr>
            </a:lvl1pPr>
            <a:lvl2pPr marL="536438" indent="-269805" algn="l" defTabSz="914118" rtl="0" eaLnBrk="1" latinLnBrk="0" hangingPunct="1">
              <a:spcBef>
                <a:spcPts val="300"/>
              </a:spcBef>
              <a:spcAft>
                <a:spcPts val="300"/>
              </a:spcAft>
              <a:buClr>
                <a:schemeClr val="bg1">
                  <a:lumMod val="65000"/>
                </a:schemeClr>
              </a:buClr>
              <a:buSzPct val="80000"/>
              <a:buFont typeface="Wingdings" panose="05000000000000000000" pitchFamily="2" charset="2"/>
              <a:buChar char="§"/>
              <a:tabLst/>
              <a:defRPr lang="x-none" sz="2000" b="0" i="0" kern="1200" spc="0" baseline="0" smtClean="0">
                <a:solidFill>
                  <a:schemeClr val="tx1"/>
                </a:solidFill>
                <a:latin typeface="Myriad Pro Light SemiCondensed" charset="0"/>
                <a:ea typeface="Myriad Pro Light SemiCondensed" charset="0"/>
                <a:cs typeface="Myriad Pro Light SemiCondensed" charset="0"/>
              </a:defRPr>
            </a:lvl2pPr>
            <a:lvl3pPr marL="807831" indent="-271393" algn="l" defTabSz="914118" rtl="0" eaLnBrk="1" latinLnBrk="0" hangingPunct="1">
              <a:spcBef>
                <a:spcPts val="300"/>
              </a:spcBef>
              <a:spcAft>
                <a:spcPts val="300"/>
              </a:spcAft>
              <a:buClr>
                <a:schemeClr val="bg1">
                  <a:lumMod val="85000"/>
                </a:schemeClr>
              </a:buClr>
              <a:buSzPct val="80000"/>
              <a:buFont typeface="Wingdings" panose="05000000000000000000" pitchFamily="2" charset="2"/>
              <a:buChar char="§"/>
              <a:tabLst/>
              <a:defRPr lang="x-none" sz="2000" b="0" i="0" kern="1200" spc="0" baseline="0" smtClean="0">
                <a:solidFill>
                  <a:schemeClr val="tx1"/>
                </a:solidFill>
                <a:latin typeface="Myriad Pro Light SemiCondensed" charset="0"/>
                <a:ea typeface="Myriad Pro Light SemiCondensed" charset="0"/>
                <a:cs typeface="Myriad Pro Light SemiCondensed" charset="0"/>
              </a:defRPr>
            </a:lvl3pPr>
            <a:lvl4pPr marL="358738" indent="-355564" algn="l" defTabSz="2517001" rtl="0" eaLnBrk="1" latinLnBrk="0" hangingPunct="1">
              <a:spcBef>
                <a:spcPts val="0"/>
              </a:spcBef>
              <a:buClr>
                <a:schemeClr val="bg1">
                  <a:lumMod val="50000"/>
                </a:schemeClr>
              </a:buClr>
              <a:buSzPct val="100000"/>
              <a:buFont typeface="+mj-lt"/>
              <a:buAutoNum type="arabicPeriod"/>
              <a:tabLst/>
              <a:defRPr lang="x-none" sz="2400" b="0" i="0" kern="1200" spc="0" baseline="0" noProof="0" smtClean="0">
                <a:solidFill>
                  <a:schemeClr val="tx1"/>
                </a:solidFill>
                <a:latin typeface="Latin Modern Mono Light Cond 10" charset="0"/>
                <a:ea typeface="Latin Modern Mono Light Cond 10" charset="0"/>
                <a:cs typeface="Latin Modern Mono Light Cond 10" charset="0"/>
              </a:defRPr>
            </a:lvl4pPr>
            <a:lvl5pPr marL="815891" indent="-457154" algn="l" defTabSz="914118" rtl="0" eaLnBrk="1" latinLnBrk="0" hangingPunct="1">
              <a:spcBef>
                <a:spcPts val="0"/>
              </a:spcBef>
              <a:buClr>
                <a:schemeClr val="bg1">
                  <a:lumMod val="50000"/>
                </a:schemeClr>
              </a:buClr>
              <a:buSzPct val="100000"/>
              <a:buFont typeface="+mj-lt"/>
              <a:buAutoNum type="arabicPeriod"/>
              <a:tabLst/>
              <a:defRPr lang="pt-BR" sz="2400" b="0" i="0" kern="1200" spc="0" baseline="0" noProof="0" dirty="0">
                <a:solidFill>
                  <a:schemeClr val="tx1"/>
                </a:solidFill>
                <a:latin typeface="Latin Modern Mono Light Cond 10" charset="0"/>
                <a:ea typeface="+mn-ea"/>
                <a:cs typeface="Calibri" pitchFamily="34" charset="0"/>
              </a:defRPr>
            </a:lvl5pPr>
            <a:lvl6pPr marL="2513830" indent="-228529" algn="l" defTabSz="9141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88" indent="-228529" algn="l" defTabSz="9141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49" indent="-228529" algn="l" defTabSz="9141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06" indent="-228529" algn="l" defTabSz="91411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graphicFrame>
        <p:nvGraphicFramePr>
          <p:cNvPr id="29" name="Content Placeholder 3"/>
          <p:cNvGraphicFramePr>
            <a:graphicFrameLocks/>
          </p:cNvGraphicFramePr>
          <p:nvPr>
            <p:extLst>
              <p:ext uri="{D42A27DB-BD31-4B8C-83A1-F6EECF244321}">
                <p14:modId xmlns:p14="http://schemas.microsoft.com/office/powerpoint/2010/main" val="1660852815"/>
              </p:ext>
            </p:extLst>
          </p:nvPr>
        </p:nvGraphicFramePr>
        <p:xfrm>
          <a:off x="431801" y="1898648"/>
          <a:ext cx="3960813" cy="4321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tângulo 13"/>
          <p:cNvSpPr/>
          <p:nvPr/>
        </p:nvSpPr>
        <p:spPr>
          <a:xfrm>
            <a:off x="250826" y="3428998"/>
            <a:ext cx="4321175" cy="2790827"/>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1" name="Retângulo 14"/>
          <p:cNvSpPr/>
          <p:nvPr/>
        </p:nvSpPr>
        <p:spPr>
          <a:xfrm>
            <a:off x="251425" y="2078829"/>
            <a:ext cx="2160588" cy="1350169"/>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902136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extBox 12"/>
          <p:cNvSpPr txBox="1">
            <a:spLocks noGrp="1"/>
          </p:cNvSpPr>
          <p:nvPr>
            <p:ph sz="half" idx="2"/>
          </p:nvPr>
        </p:nvSpPr>
        <p:spPr>
          <a:xfrm>
            <a:off x="4932041" y="2168524"/>
            <a:ext cx="3780159" cy="3781425"/>
          </a:xfrm>
          <a:prstGeom prst="rect">
            <a:avLst/>
          </a:prstGeom>
          <a:solidFill>
            <a:schemeClr val="accent1">
              <a:lumMod val="75000"/>
            </a:schemeClr>
          </a:solidFill>
        </p:spPr>
        <p:style>
          <a:lnRef idx="1">
            <a:schemeClr val="accent4"/>
          </a:lnRef>
          <a:fillRef idx="3">
            <a:schemeClr val="accent4"/>
          </a:fillRef>
          <a:effectRef idx="2">
            <a:schemeClr val="accent4"/>
          </a:effectRef>
          <a:fontRef idx="minor">
            <a:schemeClr val="lt1"/>
          </a:fontRef>
        </p:style>
        <p:txBody>
          <a:bodyPr wrap="square" lIns="180000" rIns="180000" rtlCol="0" anchor="ctr" anchorCtr="1">
            <a:noAutofit/>
          </a:bodyPr>
          <a:lstStyle>
            <a:lvl1pPr marL="266632" indent="-266632" algn="l" defTabSz="914118" rtl="0" eaLnBrk="1" latinLnBrk="0" hangingPunct="1">
              <a:spcBef>
                <a:spcPts val="1800"/>
              </a:spcBef>
              <a:buClr>
                <a:srgbClr val="FF6600"/>
              </a:buClr>
              <a:buSzPct val="100000"/>
              <a:buFont typeface="Wingdings" panose="05000000000000000000" pitchFamily="2" charset="2"/>
              <a:buChar char="§"/>
              <a:tabLst/>
              <a:defRPr sz="2400" b="0" i="0" kern="1200" spc="0" baseline="0">
                <a:solidFill>
                  <a:schemeClr val="lt1"/>
                </a:solidFill>
                <a:latin typeface="+mn-lt"/>
                <a:ea typeface="+mn-ea"/>
                <a:cs typeface="+mn-cs"/>
              </a:defRPr>
            </a:lvl1pPr>
            <a:lvl2pPr marL="536438" indent="-269805" algn="l" defTabSz="914118" rtl="0" eaLnBrk="1" latinLnBrk="0" hangingPunct="1">
              <a:spcBef>
                <a:spcPts val="300"/>
              </a:spcBef>
              <a:spcAft>
                <a:spcPts val="300"/>
              </a:spcAft>
              <a:buClr>
                <a:schemeClr val="bg1">
                  <a:lumMod val="65000"/>
                </a:schemeClr>
              </a:buClr>
              <a:buSzPct val="100000"/>
              <a:buFont typeface="Wingdings" panose="05000000000000000000" pitchFamily="2" charset="2"/>
              <a:buChar char="§"/>
              <a:tabLst/>
              <a:defRPr sz="2000" b="0" i="0" kern="1200" spc="0" baseline="0">
                <a:solidFill>
                  <a:schemeClr val="lt1"/>
                </a:solidFill>
                <a:latin typeface="+mn-lt"/>
                <a:ea typeface="+mn-ea"/>
                <a:cs typeface="+mn-cs"/>
              </a:defRPr>
            </a:lvl2pPr>
            <a:lvl3pPr marL="807831" indent="-271393" algn="l" defTabSz="914118" rtl="0" eaLnBrk="1" latinLnBrk="0" hangingPunct="1">
              <a:spcBef>
                <a:spcPts val="300"/>
              </a:spcBef>
              <a:spcAft>
                <a:spcPts val="300"/>
              </a:spcAft>
              <a:buClr>
                <a:schemeClr val="bg1">
                  <a:lumMod val="85000"/>
                </a:schemeClr>
              </a:buClr>
              <a:buSzPct val="100000"/>
              <a:buFont typeface="Wingdings" panose="05000000000000000000" pitchFamily="2" charset="2"/>
              <a:buChar char="§"/>
              <a:tabLst/>
              <a:defRPr sz="2000" b="0" i="0" kern="1200" spc="0" baseline="0">
                <a:solidFill>
                  <a:schemeClr val="lt1"/>
                </a:solidFill>
                <a:latin typeface="+mn-lt"/>
                <a:ea typeface="+mn-ea"/>
                <a:cs typeface="+mn-cs"/>
              </a:defRPr>
            </a:lvl3pPr>
            <a:lvl4pPr marL="460327" indent="-457154" algn="l" defTabSz="2517001" rtl="0" eaLnBrk="1" latinLnBrk="0" hangingPunct="1">
              <a:spcBef>
                <a:spcPts val="0"/>
              </a:spcBef>
              <a:buClr>
                <a:schemeClr val="bg1">
                  <a:lumMod val="50000"/>
                </a:schemeClr>
              </a:buClr>
              <a:buSzPct val="100000"/>
              <a:buFont typeface="+mj-lt"/>
              <a:buAutoNum type="arabicPeriod"/>
              <a:tabLst/>
              <a:defRPr lang="en-US" sz="2800" b="0" i="0" kern="1200" spc="0" baseline="0" noProof="0" dirty="0" smtClean="0">
                <a:solidFill>
                  <a:schemeClr val="lt1"/>
                </a:solidFill>
                <a:latin typeface="+mn-lt"/>
                <a:ea typeface="+mn-ea"/>
                <a:cs typeface="+mn-cs"/>
              </a:defRPr>
            </a:lvl4pPr>
            <a:lvl5pPr marL="815891" indent="-457154" algn="l" defTabSz="914118" rtl="0" eaLnBrk="1" latinLnBrk="0" hangingPunct="1">
              <a:spcBef>
                <a:spcPts val="0"/>
              </a:spcBef>
              <a:buClr>
                <a:schemeClr val="bg1">
                  <a:lumMod val="50000"/>
                </a:schemeClr>
              </a:buClr>
              <a:buSzPct val="100000"/>
              <a:buFont typeface="+mj-lt"/>
              <a:buAutoNum type="arabicPeriod"/>
              <a:tabLst/>
              <a:defRPr lang="pt-BR" sz="2800" b="0" i="0" kern="1200" spc="0" baseline="0" noProof="0" dirty="0">
                <a:solidFill>
                  <a:schemeClr val="lt1"/>
                </a:solidFill>
                <a:latin typeface="+mn-lt"/>
                <a:ea typeface="+mn-ea"/>
                <a:cs typeface="+mn-cs"/>
              </a:defRPr>
            </a:lvl5pPr>
            <a:lvl6pPr marL="2513830" indent="-228529" algn="l" defTabSz="914118"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0888" indent="-228529" algn="l" defTabSz="914118"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7949" indent="-228529" algn="l" defTabSz="914118"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5006" indent="-228529" algn="l" defTabSz="914118"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fontAlgn="auto">
              <a:spcAft>
                <a:spcPts val="0"/>
              </a:spcAft>
              <a:buFont typeface="Wingdings" panose="05000000000000000000" pitchFamily="2" charset="2"/>
              <a:buNone/>
            </a:pPr>
            <a:r>
              <a:rPr lang="en-US" sz="2800">
                <a:effectLst>
                  <a:outerShdw blurRad="38100" dist="38100" dir="2700000" algn="tl">
                    <a:srgbClr val="000000">
                      <a:alpha val="43137"/>
                    </a:srgbClr>
                  </a:outerShdw>
                </a:effectLst>
              </a:rPr>
              <a:t>A user may wish to suspend execution of a program for purposes of debugging or in connection with the use of a resource.</a:t>
            </a:r>
            <a:endParaRPr lang="en-US" sz="2800"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pt-BR"/>
              <a:t>Main reasons for process suspension</a:t>
            </a:r>
            <a:endParaRPr lang="pt-BR" dirty="0"/>
          </a:p>
        </p:txBody>
      </p:sp>
      <p:sp>
        <p:nvSpPr>
          <p:cNvPr id="8" name="Text Placeholder 7"/>
          <p:cNvSpPr>
            <a:spLocks noGrp="1"/>
          </p:cNvSpPr>
          <p:nvPr>
            <p:ph type="body" sz="quarter" idx="11"/>
          </p:nvPr>
        </p:nvSpPr>
        <p:spPr/>
        <p:txBody>
          <a:bodyPr/>
          <a:lstStyle/>
          <a:p>
            <a:endParaRPr lang="en-US"/>
          </a:p>
        </p:txBody>
      </p:sp>
      <p:graphicFrame>
        <p:nvGraphicFramePr>
          <p:cNvPr id="20" name="Content Placeholder 3"/>
          <p:cNvGraphicFramePr>
            <a:graphicFrameLocks/>
          </p:cNvGraphicFramePr>
          <p:nvPr>
            <p:extLst>
              <p:ext uri="{D42A27DB-BD31-4B8C-83A1-F6EECF244321}">
                <p14:modId xmlns:p14="http://schemas.microsoft.com/office/powerpoint/2010/main" val="960817999"/>
              </p:ext>
            </p:extLst>
          </p:nvPr>
        </p:nvGraphicFramePr>
        <p:xfrm>
          <a:off x="431800" y="1898650"/>
          <a:ext cx="3960813" cy="4321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Retângulo 14"/>
          <p:cNvSpPr/>
          <p:nvPr/>
        </p:nvSpPr>
        <p:spPr>
          <a:xfrm>
            <a:off x="250825" y="2078039"/>
            <a:ext cx="4321175" cy="1350962"/>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ângulo 15"/>
          <p:cNvSpPr/>
          <p:nvPr/>
        </p:nvSpPr>
        <p:spPr>
          <a:xfrm>
            <a:off x="2411412" y="3429001"/>
            <a:ext cx="2160588" cy="1350169"/>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tângulo 17"/>
          <p:cNvSpPr/>
          <p:nvPr/>
        </p:nvSpPr>
        <p:spPr>
          <a:xfrm>
            <a:off x="1331118" y="4779170"/>
            <a:ext cx="2160588" cy="1350169"/>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550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2"/>
          <p:cNvSpPr txBox="1">
            <a:spLocks noGrp="1"/>
          </p:cNvSpPr>
          <p:nvPr>
            <p:ph sz="half" idx="2"/>
          </p:nvPr>
        </p:nvSpPr>
        <p:spPr>
          <a:xfrm>
            <a:off x="4932041" y="2168525"/>
            <a:ext cx="3780159" cy="3781426"/>
          </a:xfrm>
          <a:prstGeom prst="rect">
            <a:avLst/>
          </a:prstGeom>
          <a:solidFill>
            <a:schemeClr val="accent1">
              <a:lumMod val="75000"/>
            </a:schemeClr>
          </a:solidFill>
        </p:spPr>
        <p:style>
          <a:lnRef idx="1">
            <a:schemeClr val="accent5"/>
          </a:lnRef>
          <a:fillRef idx="3">
            <a:schemeClr val="accent5"/>
          </a:fillRef>
          <a:effectRef idx="2">
            <a:schemeClr val="accent5"/>
          </a:effectRef>
          <a:fontRef idx="minor">
            <a:schemeClr val="lt1"/>
          </a:fontRef>
        </p:style>
        <p:txBody>
          <a:bodyPr wrap="square" lIns="180000" rIns="180000" rtlCol="0" anchor="ctr" anchorCtr="1">
            <a:noAutofit/>
          </a:bodyPr>
          <a:lstStyle/>
          <a:p>
            <a:pPr marL="0" indent="0">
              <a:buNone/>
            </a:pPr>
            <a:r>
              <a:rPr lang="en-US" sz="2400" dirty="0">
                <a:effectLst>
                  <a:outerShdw blurRad="38100" dist="38100" dir="2700000" algn="tl">
                    <a:srgbClr val="000000">
                      <a:alpha val="43137"/>
                    </a:srgbClr>
                  </a:outerShdw>
                </a:effectLst>
              </a:rPr>
              <a:t>A parent process may wish to suspend execution of a descendant to examine or modify the suspended process, or to coordinate the activity of various descendants.</a:t>
            </a:r>
          </a:p>
        </p:txBody>
      </p:sp>
      <p:sp>
        <p:nvSpPr>
          <p:cNvPr id="2" name="Title 1"/>
          <p:cNvSpPr>
            <a:spLocks noGrp="1"/>
          </p:cNvSpPr>
          <p:nvPr>
            <p:ph type="title"/>
          </p:nvPr>
        </p:nvSpPr>
        <p:spPr/>
        <p:txBody>
          <a:bodyPr/>
          <a:lstStyle/>
          <a:p>
            <a:r>
              <a:rPr lang="pt-BR" dirty="0" err="1"/>
              <a:t>Main</a:t>
            </a:r>
            <a:r>
              <a:rPr lang="pt-BR" dirty="0"/>
              <a:t> </a:t>
            </a:r>
            <a:r>
              <a:rPr lang="pt-BR" dirty="0" err="1"/>
              <a:t>reasons</a:t>
            </a:r>
            <a:r>
              <a:rPr lang="pt-BR" dirty="0"/>
              <a:t> for </a:t>
            </a:r>
            <a:r>
              <a:rPr lang="pt-BR" dirty="0" err="1"/>
              <a:t>process</a:t>
            </a:r>
            <a:r>
              <a:rPr lang="pt-BR" dirty="0"/>
              <a:t> </a:t>
            </a:r>
            <a:r>
              <a:rPr lang="pt-BR" dirty="0" err="1"/>
              <a:t>suspension</a:t>
            </a:r>
            <a:endParaRPr lang="pt-BR" dirty="0"/>
          </a:p>
        </p:txBody>
      </p:sp>
      <p:sp>
        <p:nvSpPr>
          <p:cNvPr id="5" name="Text Placeholder 4"/>
          <p:cNvSpPr>
            <a:spLocks noGrp="1"/>
          </p:cNvSpPr>
          <p:nvPr>
            <p:ph type="body" sz="quarter" idx="11"/>
          </p:nvPr>
        </p:nvSpPr>
        <p:spPr/>
        <p:txBody>
          <a:bodyPr/>
          <a:lstStyle/>
          <a:p>
            <a:endParaRPr lang="en-US"/>
          </a:p>
        </p:txBody>
      </p:sp>
      <p:graphicFrame>
        <p:nvGraphicFramePr>
          <p:cNvPr id="14" name="Content Placeholder 3"/>
          <p:cNvGraphicFramePr>
            <a:graphicFrameLocks/>
          </p:cNvGraphicFramePr>
          <p:nvPr>
            <p:extLst>
              <p:ext uri="{D42A27DB-BD31-4B8C-83A1-F6EECF244321}">
                <p14:modId xmlns:p14="http://schemas.microsoft.com/office/powerpoint/2010/main" val="1538567400"/>
              </p:ext>
            </p:extLst>
          </p:nvPr>
        </p:nvGraphicFramePr>
        <p:xfrm>
          <a:off x="431800" y="1898650"/>
          <a:ext cx="3960813" cy="4321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tângulo 17"/>
          <p:cNvSpPr/>
          <p:nvPr/>
        </p:nvSpPr>
        <p:spPr>
          <a:xfrm>
            <a:off x="250825" y="2078039"/>
            <a:ext cx="4321175" cy="1350962"/>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ângulo 18"/>
          <p:cNvSpPr/>
          <p:nvPr/>
        </p:nvSpPr>
        <p:spPr>
          <a:xfrm>
            <a:off x="250825" y="3429000"/>
            <a:ext cx="2160588" cy="1350169"/>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tângulo 19"/>
          <p:cNvSpPr/>
          <p:nvPr/>
        </p:nvSpPr>
        <p:spPr>
          <a:xfrm>
            <a:off x="1331118" y="4779170"/>
            <a:ext cx="2160588" cy="1350169"/>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304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extBox 12"/>
          <p:cNvSpPr txBox="1">
            <a:spLocks noGrp="1"/>
          </p:cNvSpPr>
          <p:nvPr>
            <p:ph sz="half" idx="2"/>
          </p:nvPr>
        </p:nvSpPr>
        <p:spPr>
          <a:xfrm>
            <a:off x="4932041" y="2168525"/>
            <a:ext cx="3780159" cy="3781426"/>
          </a:xfrm>
          <a:prstGeom prst="rect">
            <a:avLst/>
          </a:prstGeom>
          <a:solidFill>
            <a:schemeClr val="accent1">
              <a:lumMod val="75000"/>
            </a:schemeClr>
          </a:solidFill>
        </p:spPr>
        <p:style>
          <a:lnRef idx="1">
            <a:schemeClr val="accent6"/>
          </a:lnRef>
          <a:fillRef idx="3">
            <a:schemeClr val="accent6"/>
          </a:fillRef>
          <a:effectRef idx="2">
            <a:schemeClr val="accent6"/>
          </a:effectRef>
          <a:fontRef idx="minor">
            <a:schemeClr val="lt1"/>
          </a:fontRef>
        </p:style>
        <p:txBody>
          <a:bodyPr wrap="square" lIns="180000" rIns="180000" rtlCol="0" anchor="ctr" anchorCtr="1">
            <a:noAutofit/>
          </a:bodyPr>
          <a:lstStyle/>
          <a:p>
            <a:pPr marL="0" indent="0">
              <a:buNone/>
            </a:pPr>
            <a:r>
              <a:rPr lang="en-US" sz="2400" dirty="0">
                <a:effectLst>
                  <a:outerShdw blurRad="38100" dist="38100" dir="2700000" algn="tl">
                    <a:srgbClr val="000000">
                      <a:alpha val="43137"/>
                    </a:srgbClr>
                  </a:outerShdw>
                </a:effectLst>
              </a:rPr>
              <a:t>A process may be executed periodically (e.g.. an accounting or system monitoring process) and may be suspended while waiting for the next time interval.</a:t>
            </a:r>
          </a:p>
        </p:txBody>
      </p:sp>
      <p:sp>
        <p:nvSpPr>
          <p:cNvPr id="2" name="Title 1"/>
          <p:cNvSpPr>
            <a:spLocks noGrp="1"/>
          </p:cNvSpPr>
          <p:nvPr>
            <p:ph type="title"/>
          </p:nvPr>
        </p:nvSpPr>
        <p:spPr/>
        <p:txBody>
          <a:bodyPr/>
          <a:lstStyle/>
          <a:p>
            <a:r>
              <a:rPr lang="pt-BR"/>
              <a:t>Main reasons for process suspension</a:t>
            </a:r>
            <a:endParaRPr lang="pt-BR" dirty="0"/>
          </a:p>
        </p:txBody>
      </p:sp>
      <p:sp>
        <p:nvSpPr>
          <p:cNvPr id="8" name="Text Placeholder 7"/>
          <p:cNvSpPr>
            <a:spLocks noGrp="1"/>
          </p:cNvSpPr>
          <p:nvPr>
            <p:ph type="body" sz="quarter" idx="11"/>
          </p:nvPr>
        </p:nvSpPr>
        <p:spPr/>
        <p:txBody>
          <a:bodyPr/>
          <a:lstStyle/>
          <a:p>
            <a:endParaRPr lang="en-US"/>
          </a:p>
        </p:txBody>
      </p:sp>
      <p:graphicFrame>
        <p:nvGraphicFramePr>
          <p:cNvPr id="18" name="Content Placeholder 3"/>
          <p:cNvGraphicFramePr>
            <a:graphicFrameLocks/>
          </p:cNvGraphicFramePr>
          <p:nvPr>
            <p:extLst>
              <p:ext uri="{D42A27DB-BD31-4B8C-83A1-F6EECF244321}">
                <p14:modId xmlns:p14="http://schemas.microsoft.com/office/powerpoint/2010/main" val="851698273"/>
              </p:ext>
            </p:extLst>
          </p:nvPr>
        </p:nvGraphicFramePr>
        <p:xfrm>
          <a:off x="431800" y="1898650"/>
          <a:ext cx="3960813" cy="4321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tângulo 18"/>
          <p:cNvSpPr/>
          <p:nvPr/>
        </p:nvSpPr>
        <p:spPr>
          <a:xfrm>
            <a:off x="250825" y="2078039"/>
            <a:ext cx="4321175" cy="2611130"/>
          </a:xfrm>
          <a:prstGeom prst="rect">
            <a:avLst/>
          </a:prstGeom>
          <a:solidFill>
            <a:srgbClr val="FFFFFF">
              <a:alpha val="80000"/>
            </a:srgb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890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Processes and Resources</a:t>
            </a:r>
          </a:p>
        </p:txBody>
      </p:sp>
      <p:sp>
        <p:nvSpPr>
          <p:cNvPr id="9" name="Text Placeholder 8"/>
          <p:cNvSpPr>
            <a:spLocks noGrp="1"/>
          </p:cNvSpPr>
          <p:nvPr>
            <p:ph type="body" sz="quarter" idx="11"/>
          </p:nvPr>
        </p:nvSpPr>
        <p:spPr/>
        <p:txBody>
          <a:bodyPr/>
          <a:lstStyle/>
          <a:p>
            <a:endParaRPr lang="en-US"/>
          </a:p>
        </p:txBody>
      </p:sp>
      <p:sp>
        <p:nvSpPr>
          <p:cNvPr id="2" name="Retângulo 1"/>
          <p:cNvSpPr/>
          <p:nvPr/>
        </p:nvSpPr>
        <p:spPr>
          <a:xfrm>
            <a:off x="431800" y="4225208"/>
            <a:ext cx="1116000" cy="54052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solidFill>
                  <a:schemeClr val="bg1"/>
                </a:solidFill>
                <a:effectLst>
                  <a:outerShdw blurRad="38100" dist="38100" dir="2700000" algn="tl">
                    <a:srgbClr val="000000">
                      <a:alpha val="43137"/>
                    </a:srgbClr>
                  </a:outerShdw>
                </a:effectLst>
              </a:rPr>
              <a:t>Processor</a:t>
            </a:r>
          </a:p>
        </p:txBody>
      </p:sp>
      <p:sp>
        <p:nvSpPr>
          <p:cNvPr id="3" name="Retângulo 2"/>
          <p:cNvSpPr/>
          <p:nvPr/>
        </p:nvSpPr>
        <p:spPr>
          <a:xfrm>
            <a:off x="2015880" y="4225208"/>
            <a:ext cx="720000" cy="54052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solidFill>
                  <a:schemeClr val="bg1"/>
                </a:solidFill>
                <a:effectLst>
                  <a:outerShdw blurRad="38100" dist="38100" dir="2700000" algn="tl">
                    <a:srgbClr val="000000">
                      <a:alpha val="43137"/>
                    </a:srgbClr>
                  </a:outerShdw>
                </a:effectLst>
              </a:rPr>
              <a:t>I/O</a:t>
            </a:r>
          </a:p>
        </p:txBody>
      </p:sp>
      <p:sp>
        <p:nvSpPr>
          <p:cNvPr id="6" name="Retângulo 5"/>
          <p:cNvSpPr/>
          <p:nvPr/>
        </p:nvSpPr>
        <p:spPr>
          <a:xfrm>
            <a:off x="3203960" y="4225208"/>
            <a:ext cx="720000" cy="54052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solidFill>
                  <a:schemeClr val="bg1"/>
                </a:solidFill>
                <a:effectLst>
                  <a:outerShdw blurRad="38100" dist="38100" dir="2700000" algn="tl">
                    <a:srgbClr val="000000">
                      <a:alpha val="43137"/>
                    </a:srgbClr>
                  </a:outerShdw>
                </a:effectLst>
              </a:rPr>
              <a:t>I/O</a:t>
            </a:r>
          </a:p>
        </p:txBody>
      </p:sp>
      <p:sp>
        <p:nvSpPr>
          <p:cNvPr id="7" name="Retângulo 6"/>
          <p:cNvSpPr/>
          <p:nvPr/>
        </p:nvSpPr>
        <p:spPr>
          <a:xfrm>
            <a:off x="4392040" y="4225208"/>
            <a:ext cx="720000" cy="54052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solidFill>
                  <a:schemeClr val="bg1"/>
                </a:solidFill>
                <a:effectLst>
                  <a:outerShdw blurRad="38100" dist="38100" dir="2700000" algn="tl">
                    <a:srgbClr val="000000">
                      <a:alpha val="43137"/>
                    </a:srgbClr>
                  </a:outerShdw>
                </a:effectLst>
              </a:rPr>
              <a:t>I/O</a:t>
            </a:r>
          </a:p>
        </p:txBody>
      </p:sp>
      <p:sp>
        <p:nvSpPr>
          <p:cNvPr id="8" name="Retângulo 7"/>
          <p:cNvSpPr/>
          <p:nvPr/>
        </p:nvSpPr>
        <p:spPr>
          <a:xfrm>
            <a:off x="5580120" y="4225208"/>
            <a:ext cx="1512000" cy="54052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solidFill>
                  <a:schemeClr val="bg1"/>
                </a:solidFill>
                <a:effectLst>
                  <a:outerShdw blurRad="38100" dist="38100" dir="2700000" algn="tl">
                    <a:srgbClr val="000000">
                      <a:alpha val="43137"/>
                    </a:srgbClr>
                  </a:outerShdw>
                </a:effectLst>
              </a:rPr>
              <a:t>Main Memory</a:t>
            </a:r>
          </a:p>
        </p:txBody>
      </p:sp>
      <p:sp>
        <p:nvSpPr>
          <p:cNvPr id="4" name="CaixaDeTexto 3"/>
          <p:cNvSpPr txBox="1"/>
          <p:nvPr/>
        </p:nvSpPr>
        <p:spPr>
          <a:xfrm>
            <a:off x="7560200" y="4081733"/>
            <a:ext cx="1152000" cy="707886"/>
          </a:xfrm>
          <a:prstGeom prst="rect">
            <a:avLst/>
          </a:prstGeom>
          <a:noFill/>
        </p:spPr>
        <p:txBody>
          <a:bodyPr wrap="square" rtlCol="0">
            <a:spAutoFit/>
          </a:bodyPr>
          <a:lstStyle/>
          <a:p>
            <a:r>
              <a:rPr lang="en-US" sz="2000" dirty="0">
                <a:latin typeface="+mn-lt"/>
              </a:rPr>
              <a:t>Computer Resources</a:t>
            </a:r>
          </a:p>
        </p:txBody>
      </p:sp>
      <p:sp>
        <p:nvSpPr>
          <p:cNvPr id="12" name="Elipse 11"/>
          <p:cNvSpPr/>
          <p:nvPr/>
        </p:nvSpPr>
        <p:spPr>
          <a:xfrm>
            <a:off x="5922080" y="2409288"/>
            <a:ext cx="828080" cy="82808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dirty="0" err="1">
                <a:effectLst>
                  <a:outerShdw blurRad="38100" dist="38100" dir="2700000" algn="tl">
                    <a:srgbClr val="000000">
                      <a:alpha val="43137"/>
                    </a:srgbClr>
                  </a:outerShdw>
                </a:effectLst>
              </a:rPr>
              <a:t>P</a:t>
            </a:r>
            <a:r>
              <a:rPr lang="en-US" sz="2800" baseline="-25000" dirty="0" err="1">
                <a:effectLst>
                  <a:outerShdw blurRad="38100" dist="38100" dir="2700000" algn="tl">
                    <a:srgbClr val="000000">
                      <a:alpha val="43137"/>
                    </a:srgbClr>
                  </a:outerShdw>
                </a:effectLst>
              </a:rPr>
              <a:t>n</a:t>
            </a:r>
            <a:endParaRPr lang="en-US" sz="2800" dirty="0">
              <a:effectLst>
                <a:outerShdw blurRad="38100" dist="38100" dir="2700000" algn="tl">
                  <a:srgbClr val="000000">
                    <a:alpha val="43137"/>
                  </a:srgbClr>
                </a:outerShdw>
              </a:effectLst>
            </a:endParaRPr>
          </a:p>
        </p:txBody>
      </p:sp>
      <p:cxnSp>
        <p:nvCxnSpPr>
          <p:cNvPr id="10" name="Conector de seta reta 9"/>
          <p:cNvCxnSpPr>
            <a:stCxn id="5" idx="3"/>
            <a:endCxn id="2" idx="0"/>
          </p:cNvCxnSpPr>
          <p:nvPr/>
        </p:nvCxnSpPr>
        <p:spPr>
          <a:xfrm flipH="1">
            <a:off x="989800" y="3116098"/>
            <a:ext cx="679270" cy="110911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a:stCxn id="5" idx="4"/>
            <a:endCxn id="3" idx="0"/>
          </p:cNvCxnSpPr>
          <p:nvPr/>
        </p:nvCxnSpPr>
        <p:spPr>
          <a:xfrm>
            <a:off x="1961840" y="3237368"/>
            <a:ext cx="414040" cy="98784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a:stCxn id="5" idx="5"/>
          </p:cNvCxnSpPr>
          <p:nvPr/>
        </p:nvCxnSpPr>
        <p:spPr>
          <a:xfrm>
            <a:off x="2254610" y="3116098"/>
            <a:ext cx="3577865" cy="1096184"/>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18" name="Conector de seta reta 17"/>
          <p:cNvCxnSpPr>
            <a:endCxn id="6" idx="0"/>
          </p:cNvCxnSpPr>
          <p:nvPr/>
        </p:nvCxnSpPr>
        <p:spPr>
          <a:xfrm>
            <a:off x="2015880" y="3116098"/>
            <a:ext cx="1548080" cy="110911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a:stCxn id="11" idx="3"/>
            <a:endCxn id="3" idx="0"/>
          </p:cNvCxnSpPr>
          <p:nvPr/>
        </p:nvCxnSpPr>
        <p:spPr>
          <a:xfrm flipH="1">
            <a:off x="2375880" y="3116098"/>
            <a:ext cx="1147403" cy="1109110"/>
          </a:xfrm>
          <a:prstGeom prst="straightConnector1">
            <a:avLst/>
          </a:prstGeom>
          <a:ln w="28575">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a:endCxn id="7" idx="0"/>
          </p:cNvCxnSpPr>
          <p:nvPr/>
        </p:nvCxnSpPr>
        <p:spPr>
          <a:xfrm>
            <a:off x="3923960" y="3116098"/>
            <a:ext cx="828080" cy="110911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1" idx="5"/>
          </p:cNvCxnSpPr>
          <p:nvPr/>
        </p:nvCxnSpPr>
        <p:spPr>
          <a:xfrm>
            <a:off x="4108823" y="3116098"/>
            <a:ext cx="1903369" cy="1096184"/>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29" name="Conector de seta reta 28"/>
          <p:cNvCxnSpPr>
            <a:stCxn id="12" idx="4"/>
            <a:endCxn id="8" idx="0"/>
          </p:cNvCxnSpPr>
          <p:nvPr/>
        </p:nvCxnSpPr>
        <p:spPr>
          <a:xfrm>
            <a:off x="6336120" y="3237368"/>
            <a:ext cx="0" cy="987840"/>
          </a:xfrm>
          <a:prstGeom prst="straightConnector1">
            <a:avLst/>
          </a:prstGeom>
          <a:ln w="28575">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a:off x="431800" y="3664190"/>
            <a:ext cx="8280400" cy="0"/>
          </a:xfrm>
          <a:prstGeom prst="line">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Elipse 4"/>
          <p:cNvSpPr/>
          <p:nvPr/>
        </p:nvSpPr>
        <p:spPr>
          <a:xfrm>
            <a:off x="1547800" y="2409288"/>
            <a:ext cx="828080" cy="82808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P</a:t>
            </a:r>
            <a:r>
              <a:rPr lang="en-US" sz="2800" baseline="-25000" dirty="0">
                <a:effectLst>
                  <a:outerShdw blurRad="38100" dist="38100" dir="2700000" algn="tl">
                    <a:srgbClr val="000000">
                      <a:alpha val="43137"/>
                    </a:srgbClr>
                  </a:outerShdw>
                </a:effectLst>
              </a:rPr>
              <a:t>1</a:t>
            </a:r>
            <a:endParaRPr lang="en-US" sz="2800" dirty="0">
              <a:effectLst>
                <a:outerShdw blurRad="38100" dist="38100" dir="2700000" algn="tl">
                  <a:srgbClr val="000000">
                    <a:alpha val="43137"/>
                  </a:srgbClr>
                </a:outerShdw>
              </a:effectLst>
            </a:endParaRPr>
          </a:p>
        </p:txBody>
      </p:sp>
      <p:sp>
        <p:nvSpPr>
          <p:cNvPr id="11" name="Elipse 10"/>
          <p:cNvSpPr/>
          <p:nvPr/>
        </p:nvSpPr>
        <p:spPr>
          <a:xfrm>
            <a:off x="3402013" y="2409288"/>
            <a:ext cx="828080" cy="82808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P</a:t>
            </a:r>
            <a:r>
              <a:rPr lang="en-US" sz="2800" baseline="-25000" dirty="0">
                <a:effectLst>
                  <a:outerShdw blurRad="38100" dist="38100" dir="2700000" algn="tl">
                    <a:srgbClr val="000000">
                      <a:alpha val="43137"/>
                    </a:srgbClr>
                  </a:outerShdw>
                </a:effectLst>
              </a:rPr>
              <a:t>2</a:t>
            </a:r>
            <a:endParaRPr lang="en-US" sz="2800" dirty="0">
              <a:effectLst>
                <a:outerShdw blurRad="38100" dist="38100" dir="2700000" algn="tl">
                  <a:srgbClr val="000000">
                    <a:alpha val="43137"/>
                  </a:srgbClr>
                </a:outerShdw>
              </a:effectLst>
            </a:endParaRPr>
          </a:p>
        </p:txBody>
      </p:sp>
      <p:sp>
        <p:nvSpPr>
          <p:cNvPr id="36" name="CaixaDeTexto 35"/>
          <p:cNvSpPr txBox="1"/>
          <p:nvPr/>
        </p:nvSpPr>
        <p:spPr>
          <a:xfrm>
            <a:off x="7528879" y="2409288"/>
            <a:ext cx="1152000" cy="707886"/>
          </a:xfrm>
          <a:prstGeom prst="rect">
            <a:avLst/>
          </a:prstGeom>
          <a:noFill/>
        </p:spPr>
        <p:txBody>
          <a:bodyPr wrap="square" rtlCol="0">
            <a:spAutoFit/>
          </a:bodyPr>
          <a:lstStyle/>
          <a:p>
            <a:r>
              <a:rPr lang="en-US" sz="2000" dirty="0">
                <a:latin typeface="+mn-lt"/>
              </a:rPr>
              <a:t>Virtual Memory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sz="4000" dirty="0"/>
              <a:t>Flow of Control with Short I/O Wait</a:t>
            </a:r>
          </a:p>
        </p:txBody>
      </p:sp>
      <p:sp>
        <p:nvSpPr>
          <p:cNvPr id="2" name="Text Placeholder 1"/>
          <p:cNvSpPr>
            <a:spLocks noGrp="1"/>
          </p:cNvSpPr>
          <p:nvPr>
            <p:ph type="body" sz="quarter" idx="11"/>
          </p:nvPr>
        </p:nvSpPr>
        <p:spPr/>
        <p:txBody>
          <a:bodyPr/>
          <a:lstStyle/>
          <a:p>
            <a:pPr marL="0" indent="0">
              <a:buNone/>
            </a:pPr>
            <a:endParaRPr lang="en-US" dirty="0"/>
          </a:p>
        </p:txBody>
      </p:sp>
      <p:grpSp>
        <p:nvGrpSpPr>
          <p:cNvPr id="74" name="Grupo 17"/>
          <p:cNvGrpSpPr/>
          <p:nvPr/>
        </p:nvGrpSpPr>
        <p:grpSpPr>
          <a:xfrm>
            <a:off x="1873072" y="5827350"/>
            <a:ext cx="1440000" cy="630000"/>
            <a:chOff x="1872613" y="5852682"/>
            <a:chExt cx="1440000" cy="630000"/>
          </a:xfrm>
        </p:grpSpPr>
        <p:cxnSp>
          <p:nvCxnSpPr>
            <p:cNvPr id="77" name="Conector reto 243733"/>
            <p:cNvCxnSpPr/>
            <p:nvPr/>
          </p:nvCxnSpPr>
          <p:spPr>
            <a:xfrm>
              <a:off x="1872613" y="5852682"/>
              <a:ext cx="0" cy="63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ector reto 243735"/>
            <p:cNvCxnSpPr/>
            <p:nvPr/>
          </p:nvCxnSpPr>
          <p:spPr>
            <a:xfrm flipH="1">
              <a:off x="3305142" y="5852682"/>
              <a:ext cx="7471" cy="63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Conector reto 243741"/>
            <p:cNvCxnSpPr/>
            <p:nvPr/>
          </p:nvCxnSpPr>
          <p:spPr>
            <a:xfrm>
              <a:off x="1872613" y="6482682"/>
              <a:ext cx="1440000" cy="0"/>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CaixaDeTexto 34"/>
            <p:cNvSpPr txBox="1"/>
            <p:nvPr/>
          </p:nvSpPr>
          <p:spPr>
            <a:xfrm>
              <a:off x="1973625" y="6099495"/>
              <a:ext cx="1208985" cy="369332"/>
            </a:xfrm>
            <a:prstGeom prst="rect">
              <a:avLst/>
            </a:prstGeom>
            <a:noFill/>
          </p:spPr>
          <p:txBody>
            <a:bodyPr wrap="none" rtlCol="0">
              <a:spAutoFit/>
            </a:bodyPr>
            <a:lstStyle/>
            <a:p>
              <a:r>
                <a:rPr lang="en-US" dirty="0">
                  <a:latin typeface="+mn-lt"/>
                </a:rPr>
                <a:t>I/O duration</a:t>
              </a:r>
            </a:p>
          </p:txBody>
        </p:sp>
      </p:grpSp>
      <p:grpSp>
        <p:nvGrpSpPr>
          <p:cNvPr id="81" name="Grupo 18"/>
          <p:cNvGrpSpPr/>
          <p:nvPr/>
        </p:nvGrpSpPr>
        <p:grpSpPr>
          <a:xfrm>
            <a:off x="5474651" y="5827350"/>
            <a:ext cx="1440813" cy="630000"/>
            <a:chOff x="5474192" y="5852682"/>
            <a:chExt cx="1440813" cy="630000"/>
          </a:xfrm>
        </p:grpSpPr>
        <p:cxnSp>
          <p:nvCxnSpPr>
            <p:cNvPr id="82" name="Conector reto 243737"/>
            <p:cNvCxnSpPr/>
            <p:nvPr/>
          </p:nvCxnSpPr>
          <p:spPr>
            <a:xfrm>
              <a:off x="5474192" y="5852682"/>
              <a:ext cx="0" cy="63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Conector reto 243739"/>
            <p:cNvCxnSpPr/>
            <p:nvPr/>
          </p:nvCxnSpPr>
          <p:spPr>
            <a:xfrm>
              <a:off x="6914192" y="5852682"/>
              <a:ext cx="0" cy="63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ector reto 32"/>
            <p:cNvCxnSpPr/>
            <p:nvPr/>
          </p:nvCxnSpPr>
          <p:spPr>
            <a:xfrm>
              <a:off x="5474192" y="6482682"/>
              <a:ext cx="1440813" cy="0"/>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CaixaDeTexto 105"/>
            <p:cNvSpPr txBox="1"/>
            <p:nvPr/>
          </p:nvSpPr>
          <p:spPr>
            <a:xfrm>
              <a:off x="5589573" y="6099495"/>
              <a:ext cx="1208985" cy="369332"/>
            </a:xfrm>
            <a:prstGeom prst="rect">
              <a:avLst/>
            </a:prstGeom>
            <a:noFill/>
          </p:spPr>
          <p:txBody>
            <a:bodyPr wrap="none" rtlCol="0">
              <a:spAutoFit/>
            </a:bodyPr>
            <a:lstStyle/>
            <a:p>
              <a:r>
                <a:rPr lang="en-US" dirty="0">
                  <a:latin typeface="+mn-lt"/>
                </a:rPr>
                <a:t>I/O duration</a:t>
              </a:r>
            </a:p>
          </p:txBody>
        </p:sp>
      </p:grpSp>
      <p:sp>
        <p:nvSpPr>
          <p:cNvPr id="86" name="Retângulo 5"/>
          <p:cNvSpPr/>
          <p:nvPr/>
        </p:nvSpPr>
        <p:spPr>
          <a:xfrm>
            <a:off x="433072" y="5557350"/>
            <a:ext cx="900000" cy="540000"/>
          </a:xfrm>
          <a:prstGeom prst="rect">
            <a:avLst/>
          </a:prstGeom>
          <a:solidFill>
            <a:schemeClr val="accent2"/>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87" name="Retângulo 57"/>
          <p:cNvSpPr/>
          <p:nvPr/>
        </p:nvSpPr>
        <p:spPr>
          <a:xfrm>
            <a:off x="1333072" y="5557350"/>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88" name="Retângulo 59"/>
          <p:cNvSpPr/>
          <p:nvPr/>
        </p:nvSpPr>
        <p:spPr>
          <a:xfrm>
            <a:off x="3313885" y="5557350"/>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89" name="Retângulo 60"/>
          <p:cNvSpPr/>
          <p:nvPr/>
        </p:nvSpPr>
        <p:spPr>
          <a:xfrm>
            <a:off x="3853885" y="5557350"/>
            <a:ext cx="1080000" cy="540000"/>
          </a:xfrm>
          <a:prstGeom prst="rect">
            <a:avLst/>
          </a:prstGeom>
          <a:solidFill>
            <a:schemeClr val="accent2">
              <a:lumMod val="75000"/>
            </a:schemeClr>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90" name="Retângulo 64"/>
          <p:cNvSpPr/>
          <p:nvPr/>
        </p:nvSpPr>
        <p:spPr>
          <a:xfrm>
            <a:off x="7455464" y="5557350"/>
            <a:ext cx="1258008" cy="540000"/>
          </a:xfrm>
          <a:prstGeom prst="rect">
            <a:avLst/>
          </a:prstGeom>
          <a:solidFill>
            <a:schemeClr val="accent2">
              <a:lumMod val="75000"/>
            </a:schemeClr>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91" name="Retângulo 65"/>
          <p:cNvSpPr/>
          <p:nvPr/>
        </p:nvSpPr>
        <p:spPr>
          <a:xfrm>
            <a:off x="4934651" y="5557350"/>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92" name="Retângulo 67"/>
          <p:cNvSpPr/>
          <p:nvPr/>
        </p:nvSpPr>
        <p:spPr>
          <a:xfrm>
            <a:off x="6915464" y="5557350"/>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93" name="Retângulo 68"/>
          <p:cNvSpPr/>
          <p:nvPr/>
        </p:nvSpPr>
        <p:spPr>
          <a:xfrm>
            <a:off x="2320469" y="1420859"/>
            <a:ext cx="900000" cy="900000"/>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200"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write</a:t>
            </a:r>
            <a:endParaRPr lang="en-US" sz="2000" dirty="0"/>
          </a:p>
        </p:txBody>
      </p:sp>
      <p:sp>
        <p:nvSpPr>
          <p:cNvPr id="94" name="Retângulo 69"/>
          <p:cNvSpPr/>
          <p:nvPr/>
        </p:nvSpPr>
        <p:spPr>
          <a:xfrm>
            <a:off x="2320469" y="2918427"/>
            <a:ext cx="900000" cy="853992"/>
          </a:xfrm>
          <a:prstGeom prst="rect">
            <a:avLst/>
          </a:prstGeom>
          <a:solidFill>
            <a:schemeClr val="accent2">
              <a:lumMod val="75000"/>
            </a:schemeClr>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write</a:t>
            </a:r>
            <a:endParaRPr lang="en-US" dirty="0"/>
          </a:p>
        </p:txBody>
      </p:sp>
      <p:sp>
        <p:nvSpPr>
          <p:cNvPr id="95" name="Retângulo 70"/>
          <p:cNvSpPr/>
          <p:nvPr/>
        </p:nvSpPr>
        <p:spPr>
          <a:xfrm>
            <a:off x="2320469" y="3783979"/>
            <a:ext cx="900000" cy="671999"/>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96" name="Retângulo 71"/>
          <p:cNvSpPr/>
          <p:nvPr/>
        </p:nvSpPr>
        <p:spPr>
          <a:xfrm>
            <a:off x="5919798" y="1414087"/>
            <a:ext cx="900000" cy="900000"/>
          </a:xfrm>
          <a:prstGeom prst="rect">
            <a:avLst/>
          </a:prstGeom>
          <a:solidFill>
            <a:schemeClr val="accent4"/>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200"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I/O op</a:t>
            </a:r>
            <a:endParaRPr lang="en-US" sz="2000" dirty="0"/>
          </a:p>
        </p:txBody>
      </p:sp>
      <p:sp>
        <p:nvSpPr>
          <p:cNvPr id="97" name="Retângulo 72"/>
          <p:cNvSpPr/>
          <p:nvPr/>
        </p:nvSpPr>
        <p:spPr>
          <a:xfrm>
            <a:off x="5950109" y="2848644"/>
            <a:ext cx="900000" cy="1080000"/>
          </a:xfrm>
          <a:prstGeom prst="rect">
            <a:avLst/>
          </a:prstGeom>
          <a:solidFill>
            <a:schemeClr val="accent4"/>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1000"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end</a:t>
            </a:r>
            <a:endParaRPr lang="en-US" sz="2000" dirty="0"/>
          </a:p>
        </p:txBody>
      </p:sp>
      <p:cxnSp>
        <p:nvCxnSpPr>
          <p:cNvPr id="98" name="Conector reto 30"/>
          <p:cNvCxnSpPr/>
          <p:nvPr/>
        </p:nvCxnSpPr>
        <p:spPr>
          <a:xfrm>
            <a:off x="3492500" y="1421189"/>
            <a:ext cx="0" cy="809625"/>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Conector reto 243712"/>
          <p:cNvCxnSpPr/>
          <p:nvPr/>
        </p:nvCxnSpPr>
        <p:spPr>
          <a:xfrm>
            <a:off x="3492500" y="2410201"/>
            <a:ext cx="0" cy="450850"/>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Conector reto 243717"/>
          <p:cNvCxnSpPr/>
          <p:nvPr/>
        </p:nvCxnSpPr>
        <p:spPr>
          <a:xfrm>
            <a:off x="3492500" y="3851651"/>
            <a:ext cx="0" cy="604328"/>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Conector reto 243721"/>
          <p:cNvCxnSpPr/>
          <p:nvPr/>
        </p:nvCxnSpPr>
        <p:spPr>
          <a:xfrm>
            <a:off x="5651500" y="1421189"/>
            <a:ext cx="0" cy="809625"/>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Conector reto 243723"/>
          <p:cNvCxnSpPr/>
          <p:nvPr/>
        </p:nvCxnSpPr>
        <p:spPr>
          <a:xfrm>
            <a:off x="5111750" y="1412875"/>
            <a:ext cx="0" cy="817939"/>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Conector reto 243725"/>
          <p:cNvCxnSpPr/>
          <p:nvPr/>
        </p:nvCxnSpPr>
        <p:spPr>
          <a:xfrm flipV="1">
            <a:off x="3492500" y="1414087"/>
            <a:ext cx="1619250" cy="816727"/>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Conector reto 243727"/>
          <p:cNvCxnSpPr/>
          <p:nvPr/>
        </p:nvCxnSpPr>
        <p:spPr>
          <a:xfrm flipH="1">
            <a:off x="3492500" y="2230814"/>
            <a:ext cx="1619250" cy="179388"/>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Conector reto 243729"/>
          <p:cNvCxnSpPr/>
          <p:nvPr/>
        </p:nvCxnSpPr>
        <p:spPr>
          <a:xfrm flipV="1">
            <a:off x="3492500" y="1414087"/>
            <a:ext cx="2159000" cy="2256589"/>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Conector reto 243731"/>
          <p:cNvCxnSpPr/>
          <p:nvPr/>
        </p:nvCxnSpPr>
        <p:spPr>
          <a:xfrm flipH="1">
            <a:off x="3492500" y="2230814"/>
            <a:ext cx="2140324" cy="1620837"/>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0" name="Retângulo 58"/>
          <p:cNvSpPr/>
          <p:nvPr/>
        </p:nvSpPr>
        <p:spPr>
          <a:xfrm>
            <a:off x="1873072" y="5557350"/>
            <a:ext cx="1440000" cy="540000"/>
          </a:xfrm>
          <a:prstGeom prst="rect">
            <a:avLst/>
          </a:prstGeom>
          <a:solidFill>
            <a:schemeClr val="accent2"/>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112" name="Retângulo 66"/>
          <p:cNvSpPr/>
          <p:nvPr/>
        </p:nvSpPr>
        <p:spPr>
          <a:xfrm>
            <a:off x="5474651" y="5557350"/>
            <a:ext cx="1440000" cy="540000"/>
          </a:xfrm>
          <a:prstGeom prst="rect">
            <a:avLst/>
          </a:prstGeom>
          <a:solidFill>
            <a:schemeClr val="accent2"/>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solidFill>
                <a:schemeClr val="bg1"/>
              </a:solidFill>
              <a:effectLst>
                <a:outerShdw blurRad="38100" dist="38100" dir="2700000" algn="tl">
                  <a:srgbClr val="000000">
                    <a:alpha val="43137"/>
                  </a:srgbClr>
                </a:outerShdw>
              </a:effectLst>
            </a:endParaRPr>
          </a:p>
        </p:txBody>
      </p:sp>
      <p:sp>
        <p:nvSpPr>
          <p:cNvPr id="116" name="CaixaDeTexto 74"/>
          <p:cNvSpPr txBox="1"/>
          <p:nvPr/>
        </p:nvSpPr>
        <p:spPr>
          <a:xfrm>
            <a:off x="671344" y="1430535"/>
            <a:ext cx="1649125" cy="400110"/>
          </a:xfrm>
          <a:prstGeom prst="rect">
            <a:avLst/>
          </a:prstGeom>
          <a:noFill/>
        </p:spPr>
        <p:txBody>
          <a:bodyPr wrap="none" lIns="180000" rIns="180000" rtlCol="0">
            <a:spAutoFit/>
          </a:bodyPr>
          <a:lstStyle/>
          <a:p>
            <a:pPr algn="r"/>
            <a:r>
              <a:rPr lang="en-US" sz="2000" dirty="0">
                <a:latin typeface="+mn-lt"/>
              </a:rPr>
              <a:t>User program</a:t>
            </a:r>
          </a:p>
        </p:txBody>
      </p:sp>
      <p:sp>
        <p:nvSpPr>
          <p:cNvPr id="118" name="CaixaDeTexto 110"/>
          <p:cNvSpPr txBox="1"/>
          <p:nvPr/>
        </p:nvSpPr>
        <p:spPr>
          <a:xfrm>
            <a:off x="6819798" y="1412875"/>
            <a:ext cx="1522487" cy="400110"/>
          </a:xfrm>
          <a:prstGeom prst="rect">
            <a:avLst/>
          </a:prstGeom>
          <a:noFill/>
        </p:spPr>
        <p:txBody>
          <a:bodyPr wrap="none" lIns="180000" rIns="180000" rtlCol="0">
            <a:spAutoFit/>
          </a:bodyPr>
          <a:lstStyle/>
          <a:p>
            <a:pPr algn="l"/>
            <a:r>
              <a:rPr lang="en-US" sz="2000" dirty="0">
                <a:latin typeface="+mn-lt"/>
              </a:rPr>
              <a:t>I/O program</a:t>
            </a:r>
          </a:p>
        </p:txBody>
      </p:sp>
      <p:cxnSp>
        <p:nvCxnSpPr>
          <p:cNvPr id="119" name="Conector reto 113"/>
          <p:cNvCxnSpPr/>
          <p:nvPr/>
        </p:nvCxnSpPr>
        <p:spPr>
          <a:xfrm>
            <a:off x="5111750" y="2862155"/>
            <a:ext cx="0" cy="989496"/>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Conector reto 116"/>
          <p:cNvCxnSpPr/>
          <p:nvPr/>
        </p:nvCxnSpPr>
        <p:spPr>
          <a:xfrm>
            <a:off x="5632824" y="2861051"/>
            <a:ext cx="0" cy="990600"/>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2" name="CaixaDeTexto 120"/>
          <p:cNvSpPr txBox="1"/>
          <p:nvPr/>
        </p:nvSpPr>
        <p:spPr>
          <a:xfrm>
            <a:off x="3489911" y="4524849"/>
            <a:ext cx="1694008" cy="400110"/>
          </a:xfrm>
          <a:prstGeom prst="rect">
            <a:avLst/>
          </a:prstGeom>
          <a:noFill/>
        </p:spPr>
        <p:txBody>
          <a:bodyPr wrap="none" lIns="180000" rIns="180000" rtlCol="0">
            <a:spAutoFit/>
          </a:bodyPr>
          <a:lstStyle/>
          <a:p>
            <a:pPr algn="l"/>
            <a:r>
              <a:rPr lang="en-US" sz="2000" i="1" dirty="0">
                <a:latin typeface="+mn-lt"/>
              </a:rPr>
              <a:t>Flow of control</a:t>
            </a:r>
          </a:p>
        </p:txBody>
      </p:sp>
      <p:sp>
        <p:nvSpPr>
          <p:cNvPr id="123" name="Retângulo 43"/>
          <p:cNvSpPr/>
          <p:nvPr/>
        </p:nvSpPr>
        <p:spPr>
          <a:xfrm>
            <a:off x="2317800" y="2312911"/>
            <a:ext cx="900000" cy="605515"/>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dirty="0"/>
          </a:p>
        </p:txBody>
      </p:sp>
      <p:sp>
        <p:nvSpPr>
          <p:cNvPr id="124" name="Retângulo 44"/>
          <p:cNvSpPr/>
          <p:nvPr/>
        </p:nvSpPr>
        <p:spPr>
          <a:xfrm>
            <a:off x="2317800" y="4455979"/>
            <a:ext cx="900000" cy="384684"/>
          </a:xfrm>
          <a:prstGeom prst="rect">
            <a:avLst/>
          </a:prstGeom>
          <a:solidFill>
            <a:schemeClr val="accent2">
              <a:lumMod val="75000"/>
            </a:schemeClr>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125" name="Retângulo 45"/>
          <p:cNvSpPr/>
          <p:nvPr/>
        </p:nvSpPr>
        <p:spPr>
          <a:xfrm>
            <a:off x="2317800" y="2314087"/>
            <a:ext cx="900000" cy="1469918"/>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2800" dirty="0">
                <a:solidFill>
                  <a:schemeClr val="bg1"/>
                </a:solidFill>
                <a:effectLst>
                  <a:outerShdw blurRad="38100" dist="38100" dir="2700000" algn="tl">
                    <a:srgbClr val="000000">
                      <a:alpha val="43137"/>
                    </a:srgbClr>
                  </a:outerShdw>
                </a:effectLst>
                <a:sym typeface="Wingdings"/>
              </a:rPr>
            </a:br>
            <a:br>
              <a:rPr lang="en-US"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write</a:t>
            </a:r>
            <a:endParaRPr lang="en-US" dirty="0"/>
          </a:p>
        </p:txBody>
      </p:sp>
      <p:sp>
        <p:nvSpPr>
          <p:cNvPr id="126" name="Retângulo 46"/>
          <p:cNvSpPr/>
          <p:nvPr/>
        </p:nvSpPr>
        <p:spPr>
          <a:xfrm>
            <a:off x="2317800" y="3761164"/>
            <a:ext cx="900000" cy="1079499"/>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127" name="CaixaDeTexto 47"/>
          <p:cNvSpPr txBox="1"/>
          <p:nvPr/>
        </p:nvSpPr>
        <p:spPr>
          <a:xfrm>
            <a:off x="6819798" y="2848644"/>
            <a:ext cx="1958504" cy="400110"/>
          </a:xfrm>
          <a:prstGeom prst="rect">
            <a:avLst/>
          </a:prstGeom>
          <a:noFill/>
        </p:spPr>
        <p:txBody>
          <a:bodyPr wrap="none" lIns="180000" rIns="180000" rtlCol="0">
            <a:spAutoFit/>
          </a:bodyPr>
          <a:lstStyle/>
          <a:p>
            <a:pPr algn="l"/>
            <a:r>
              <a:rPr lang="en-US" sz="2000" dirty="0">
                <a:latin typeface="+mn-lt"/>
              </a:rPr>
              <a:t>Interrupt handler</a:t>
            </a:r>
          </a:p>
        </p:txBody>
      </p:sp>
      <p:cxnSp>
        <p:nvCxnSpPr>
          <p:cNvPr id="128" name="Conector reto 49"/>
          <p:cNvCxnSpPr/>
          <p:nvPr/>
        </p:nvCxnSpPr>
        <p:spPr>
          <a:xfrm>
            <a:off x="3492500" y="3033310"/>
            <a:ext cx="0" cy="588971"/>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Conector reto 52"/>
          <p:cNvCxnSpPr/>
          <p:nvPr/>
        </p:nvCxnSpPr>
        <p:spPr>
          <a:xfrm>
            <a:off x="3492500" y="4523146"/>
            <a:ext cx="0" cy="317518"/>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Conector reto 56"/>
          <p:cNvCxnSpPr/>
          <p:nvPr/>
        </p:nvCxnSpPr>
        <p:spPr>
          <a:xfrm>
            <a:off x="3489911" y="2861052"/>
            <a:ext cx="1619250" cy="1103"/>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Conector reto 61"/>
          <p:cNvCxnSpPr/>
          <p:nvPr/>
        </p:nvCxnSpPr>
        <p:spPr>
          <a:xfrm flipH="1" flipV="1">
            <a:off x="3504114" y="3012699"/>
            <a:ext cx="1619250" cy="838952"/>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Conector reto 62"/>
          <p:cNvCxnSpPr/>
          <p:nvPr/>
        </p:nvCxnSpPr>
        <p:spPr>
          <a:xfrm flipV="1">
            <a:off x="3504114" y="2862156"/>
            <a:ext cx="2128711" cy="1593822"/>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Conector reto 63"/>
          <p:cNvCxnSpPr/>
          <p:nvPr/>
        </p:nvCxnSpPr>
        <p:spPr>
          <a:xfrm flipH="1">
            <a:off x="3504114" y="3851651"/>
            <a:ext cx="2128711" cy="671495"/>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34" name="Grupo 25"/>
          <p:cNvGrpSpPr/>
          <p:nvPr/>
        </p:nvGrpSpPr>
        <p:grpSpPr>
          <a:xfrm>
            <a:off x="475429" y="2918427"/>
            <a:ext cx="1842371" cy="765409"/>
            <a:chOff x="475429" y="3486376"/>
            <a:chExt cx="1842371" cy="765409"/>
          </a:xfrm>
        </p:grpSpPr>
        <p:sp>
          <p:nvSpPr>
            <p:cNvPr id="135" name="CaixaDeTexto 21"/>
            <p:cNvSpPr txBox="1"/>
            <p:nvPr/>
          </p:nvSpPr>
          <p:spPr>
            <a:xfrm>
              <a:off x="475429" y="3543899"/>
              <a:ext cx="1265090" cy="707886"/>
            </a:xfrm>
            <a:prstGeom prst="rect">
              <a:avLst/>
            </a:prstGeom>
            <a:noFill/>
          </p:spPr>
          <p:txBody>
            <a:bodyPr wrap="none" rtlCol="0">
              <a:spAutoFit/>
            </a:bodyPr>
            <a:lstStyle/>
            <a:p>
              <a:pPr algn="l"/>
              <a:r>
                <a:rPr lang="en-US" sz="2000" dirty="0">
                  <a:latin typeface="+mn-lt"/>
                </a:rPr>
                <a:t>Interrupt </a:t>
              </a:r>
              <a:br>
                <a:rPr lang="en-US" sz="2000" dirty="0">
                  <a:latin typeface="+mn-lt"/>
                </a:rPr>
              </a:br>
              <a:r>
                <a:rPr lang="en-US" sz="2000" dirty="0">
                  <a:latin typeface="+mn-lt"/>
                </a:rPr>
                <a:t>occurs here</a:t>
              </a:r>
            </a:p>
          </p:txBody>
        </p:sp>
        <p:cxnSp>
          <p:nvCxnSpPr>
            <p:cNvPr id="136" name="Conector de seta reta 23"/>
            <p:cNvCxnSpPr/>
            <p:nvPr/>
          </p:nvCxnSpPr>
          <p:spPr>
            <a:xfrm flipV="1">
              <a:off x="1496131" y="3486376"/>
              <a:ext cx="821669" cy="2995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7" name="Conector de seta reta 75"/>
          <p:cNvCxnSpPr/>
          <p:nvPr/>
        </p:nvCxnSpPr>
        <p:spPr>
          <a:xfrm>
            <a:off x="1459029" y="3688194"/>
            <a:ext cx="858771" cy="7677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CaixaDeTexto 108"/>
          <p:cNvSpPr txBox="1"/>
          <p:nvPr/>
        </p:nvSpPr>
        <p:spPr>
          <a:xfrm>
            <a:off x="441208" y="5151808"/>
            <a:ext cx="1320874" cy="461665"/>
          </a:xfrm>
          <a:prstGeom prst="rect">
            <a:avLst/>
          </a:prstGeom>
          <a:noFill/>
        </p:spPr>
        <p:txBody>
          <a:bodyPr wrap="none" lIns="0" rIns="0" rtlCol="0">
            <a:spAutoFit/>
          </a:bodyPr>
          <a:lstStyle/>
          <a:p>
            <a:r>
              <a:rPr lang="en-US" sz="2400" i="1">
                <a:latin typeface="+mn-lt"/>
              </a:rPr>
              <a:t>Flow of time</a:t>
            </a:r>
            <a:endParaRPr lang="en-US" sz="2400" i="1" dirty="0">
              <a:latin typeface="+mn-lt"/>
            </a:endParaRPr>
          </a:p>
        </p:txBody>
      </p:sp>
    </p:spTree>
    <p:extLst>
      <p:ext uri="{BB962C8B-B14F-4D97-AF65-F5344CB8AC3E}">
        <p14:creationId xmlns:p14="http://schemas.microsoft.com/office/powerpoint/2010/main" val="136099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1500"/>
                                        <p:tgtEl>
                                          <p:spTgt spid="86"/>
                                        </p:tgtEl>
                                      </p:cBhvr>
                                    </p:animEffect>
                                  </p:childTnLst>
                                </p:cTn>
                              </p:par>
                              <p:par>
                                <p:cTn id="8" presetID="22" presetClass="entr" presetSubtype="1"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wipe(up)">
                                      <p:cBhvr>
                                        <p:cTn id="10" dur="1500"/>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left)">
                                      <p:cBhvr>
                                        <p:cTn id="15" dur="1500"/>
                                        <p:tgtEl>
                                          <p:spTgt spid="87"/>
                                        </p:tgtEl>
                                      </p:cBhvr>
                                    </p:animEffect>
                                  </p:childTnLst>
                                </p:cTn>
                              </p:par>
                              <p:par>
                                <p:cTn id="16" presetID="1" presetClass="entr" presetSubtype="0" fill="hold" nodeType="withEffect">
                                  <p:stCondLst>
                                    <p:cond delay="0"/>
                                  </p:stCondLst>
                                  <p:childTnLst>
                                    <p:set>
                                      <p:cBhvr>
                                        <p:cTn id="17" dur="1" fill="hold">
                                          <p:stCondLst>
                                            <p:cond delay="0"/>
                                          </p:stCondLst>
                                        </p:cTn>
                                        <p:tgtEl>
                                          <p:spTgt spid="103"/>
                                        </p:tgtEl>
                                        <p:attrNameLst>
                                          <p:attrName>style.visibility</p:attrName>
                                        </p:attrNameLst>
                                      </p:cBhvr>
                                      <p:to>
                                        <p:strVal val="visible"/>
                                      </p:to>
                                    </p:set>
                                  </p:childTnLst>
                                </p:cTn>
                              </p:par>
                              <p:par>
                                <p:cTn id="18" presetID="22" presetClass="entr" presetSubtype="1" fill="hold" nodeType="with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wipe(up)">
                                      <p:cBhvr>
                                        <p:cTn id="20" dur="1500"/>
                                        <p:tgtEl>
                                          <p:spTgt spid="10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wipe(left)">
                                      <p:cBhvr>
                                        <p:cTn id="25" dur="1500"/>
                                        <p:tgtEl>
                                          <p:spTgt spid="110"/>
                                        </p:tgtEl>
                                      </p:cBhvr>
                                    </p:animEffect>
                                  </p:childTnLst>
                                </p:cTn>
                              </p:par>
                              <p:par>
                                <p:cTn id="26" presetID="1"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wipe(up)">
                                      <p:cBhvr>
                                        <p:cTn id="30" dur="1500"/>
                                        <p:tgtEl>
                                          <p:spTgt spid="99"/>
                                        </p:tgtEl>
                                      </p:cBhvr>
                                    </p:animEffect>
                                  </p:childTnLst>
                                </p:cTn>
                              </p:par>
                              <p:par>
                                <p:cTn id="31" presetID="22" presetClass="entr" presetSubtype="8"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1500"/>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125"/>
                                        </p:tgtEl>
                                      </p:cBhvr>
                                    </p:animEffect>
                                    <p:set>
                                      <p:cBhvr>
                                        <p:cTn id="38" dur="1" fill="hold">
                                          <p:stCondLst>
                                            <p:cond delay="499"/>
                                          </p:stCondLst>
                                        </p:cTn>
                                        <p:tgtEl>
                                          <p:spTgt spid="125"/>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wipe(left)">
                                      <p:cBhvr>
                                        <p:cTn id="45" dur="1500"/>
                                        <p:tgtEl>
                                          <p:spTgt spid="88"/>
                                        </p:tgtEl>
                                      </p:cBhvr>
                                    </p:animEffect>
                                  </p:childTnLst>
                                </p:cTn>
                              </p:par>
                              <p:par>
                                <p:cTn id="46" presetID="1" presetClass="entr" presetSubtype="0" fill="hold" nodeType="withEffect">
                                  <p:stCondLst>
                                    <p:cond delay="0"/>
                                  </p:stCondLst>
                                  <p:childTnLst>
                                    <p:set>
                                      <p:cBhvr>
                                        <p:cTn id="47" dur="1" fill="hold">
                                          <p:stCondLst>
                                            <p:cond delay="0"/>
                                          </p:stCondLst>
                                        </p:cTn>
                                        <p:tgtEl>
                                          <p:spTgt spid="130"/>
                                        </p:tgtEl>
                                        <p:attrNameLst>
                                          <p:attrName>style.visibility</p:attrName>
                                        </p:attrNameLst>
                                      </p:cBhvr>
                                      <p:to>
                                        <p:strVal val="visible"/>
                                      </p:to>
                                    </p:set>
                                  </p:childTnLst>
                                </p:cTn>
                              </p:par>
                              <p:par>
                                <p:cTn id="48" presetID="22" presetClass="entr" presetSubtype="1" fill="hold" nodeType="withEffect">
                                  <p:stCondLst>
                                    <p:cond delay="0"/>
                                  </p:stCondLst>
                                  <p:childTnLst>
                                    <p:set>
                                      <p:cBhvr>
                                        <p:cTn id="49" dur="1" fill="hold">
                                          <p:stCondLst>
                                            <p:cond delay="0"/>
                                          </p:stCondLst>
                                        </p:cTn>
                                        <p:tgtEl>
                                          <p:spTgt spid="119"/>
                                        </p:tgtEl>
                                        <p:attrNameLst>
                                          <p:attrName>style.visibility</p:attrName>
                                        </p:attrNameLst>
                                      </p:cBhvr>
                                      <p:to>
                                        <p:strVal val="visible"/>
                                      </p:to>
                                    </p:set>
                                    <p:animEffect transition="in" filter="wipe(up)">
                                      <p:cBhvr>
                                        <p:cTn id="50" dur="1500"/>
                                        <p:tgtEl>
                                          <p:spTgt spid="1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left)">
                                      <p:cBhvr>
                                        <p:cTn id="55" dur="1500"/>
                                        <p:tgtEl>
                                          <p:spTgt spid="89"/>
                                        </p:tgtEl>
                                      </p:cBhvr>
                                    </p:animEffect>
                                  </p:childTnLst>
                                </p:cTn>
                              </p:par>
                              <p:par>
                                <p:cTn id="56" presetID="1" presetClass="entr" presetSubtype="0" fill="hold" nodeType="withEffect">
                                  <p:stCondLst>
                                    <p:cond delay="0"/>
                                  </p:stCondLst>
                                  <p:childTnLst>
                                    <p:set>
                                      <p:cBhvr>
                                        <p:cTn id="57" dur="1" fill="hold">
                                          <p:stCondLst>
                                            <p:cond delay="0"/>
                                          </p:stCondLst>
                                        </p:cTn>
                                        <p:tgtEl>
                                          <p:spTgt spid="131"/>
                                        </p:tgtEl>
                                        <p:attrNameLst>
                                          <p:attrName>style.visibility</p:attrName>
                                        </p:attrNameLst>
                                      </p:cBhvr>
                                      <p:to>
                                        <p:strVal val="visible"/>
                                      </p:to>
                                    </p:set>
                                  </p:childTnLst>
                                </p:cTn>
                              </p:par>
                              <p:par>
                                <p:cTn id="58" presetID="22" presetClass="entr" presetSubtype="1" fill="hold" nodeType="withEffect">
                                  <p:stCondLst>
                                    <p:cond delay="0"/>
                                  </p:stCondLst>
                                  <p:childTnLst>
                                    <p:set>
                                      <p:cBhvr>
                                        <p:cTn id="59" dur="1" fill="hold">
                                          <p:stCondLst>
                                            <p:cond delay="0"/>
                                          </p:stCondLst>
                                        </p:cTn>
                                        <p:tgtEl>
                                          <p:spTgt spid="128"/>
                                        </p:tgtEl>
                                        <p:attrNameLst>
                                          <p:attrName>style.visibility</p:attrName>
                                        </p:attrNameLst>
                                      </p:cBhvr>
                                      <p:to>
                                        <p:strVal val="visible"/>
                                      </p:to>
                                    </p:set>
                                    <p:animEffect transition="in" filter="wipe(up)">
                                      <p:cBhvr>
                                        <p:cTn id="60" dur="1500"/>
                                        <p:tgtEl>
                                          <p:spTgt spid="1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1"/>
                                        </p:tgtEl>
                                        <p:attrNameLst>
                                          <p:attrName>style.visibility</p:attrName>
                                        </p:attrNameLst>
                                      </p:cBhvr>
                                      <p:to>
                                        <p:strVal val="visible"/>
                                      </p:to>
                                    </p:set>
                                    <p:animEffect transition="in" filter="wipe(left)">
                                      <p:cBhvr>
                                        <p:cTn id="65" dur="1500"/>
                                        <p:tgtEl>
                                          <p:spTgt spid="91"/>
                                        </p:tgtEl>
                                      </p:cBhvr>
                                    </p:animEffect>
                                  </p:childTnLst>
                                </p:cTn>
                              </p:par>
                              <p:par>
                                <p:cTn id="66" presetID="1" presetClass="entr" presetSubtype="0" fill="hold" nodeType="withEffect">
                                  <p:stCondLst>
                                    <p:cond delay="0"/>
                                  </p:stCondLst>
                                  <p:childTnLst>
                                    <p:set>
                                      <p:cBhvr>
                                        <p:cTn id="67" dur="1" fill="hold">
                                          <p:stCondLst>
                                            <p:cond delay="0"/>
                                          </p:stCondLst>
                                        </p:cTn>
                                        <p:tgtEl>
                                          <p:spTgt spid="105"/>
                                        </p:tgtEl>
                                        <p:attrNameLst>
                                          <p:attrName>style.visibility</p:attrName>
                                        </p:attrNameLst>
                                      </p:cBhvr>
                                      <p:to>
                                        <p:strVal val="visible"/>
                                      </p:to>
                                    </p:set>
                                  </p:childTnLst>
                                </p:cTn>
                              </p:par>
                              <p:par>
                                <p:cTn id="68" presetID="22" presetClass="entr" presetSubtype="1" fill="hold" nodeType="withEffect">
                                  <p:stCondLst>
                                    <p:cond delay="0"/>
                                  </p:stCondLst>
                                  <p:childTnLst>
                                    <p:set>
                                      <p:cBhvr>
                                        <p:cTn id="69" dur="1" fill="hold">
                                          <p:stCondLst>
                                            <p:cond delay="0"/>
                                          </p:stCondLst>
                                        </p:cTn>
                                        <p:tgtEl>
                                          <p:spTgt spid="101"/>
                                        </p:tgtEl>
                                        <p:attrNameLst>
                                          <p:attrName>style.visibility</p:attrName>
                                        </p:attrNameLst>
                                      </p:cBhvr>
                                      <p:to>
                                        <p:strVal val="visible"/>
                                      </p:to>
                                    </p:set>
                                    <p:animEffect transition="in" filter="wipe(up)">
                                      <p:cBhvr>
                                        <p:cTn id="70" dur="1500"/>
                                        <p:tgtEl>
                                          <p:spTgt spid="10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12"/>
                                        </p:tgtEl>
                                        <p:attrNameLst>
                                          <p:attrName>style.visibility</p:attrName>
                                        </p:attrNameLst>
                                      </p:cBhvr>
                                      <p:to>
                                        <p:strVal val="visible"/>
                                      </p:to>
                                    </p:set>
                                    <p:animEffect transition="in" filter="wipe(left)">
                                      <p:cBhvr>
                                        <p:cTn id="75" dur="1500"/>
                                        <p:tgtEl>
                                          <p:spTgt spid="112"/>
                                        </p:tgtEl>
                                      </p:cBhvr>
                                    </p:animEffect>
                                  </p:childTnLst>
                                </p:cTn>
                              </p:par>
                              <p:par>
                                <p:cTn id="76" presetID="1" presetClass="entr" presetSubtype="0" fill="hold" nodeType="withEffect">
                                  <p:stCondLst>
                                    <p:cond delay="0"/>
                                  </p:stCondLst>
                                  <p:childTnLst>
                                    <p:set>
                                      <p:cBhvr>
                                        <p:cTn id="77" dur="1" fill="hold">
                                          <p:stCondLst>
                                            <p:cond delay="0"/>
                                          </p:stCondLst>
                                        </p:cTn>
                                        <p:tgtEl>
                                          <p:spTgt spid="107"/>
                                        </p:tgtEl>
                                        <p:attrNameLst>
                                          <p:attrName>style.visibility</p:attrName>
                                        </p:attrNameLst>
                                      </p:cBhvr>
                                      <p:to>
                                        <p:strVal val="visible"/>
                                      </p:to>
                                    </p:set>
                                  </p:childTnLst>
                                </p:cTn>
                              </p:par>
                              <p:par>
                                <p:cTn id="78" presetID="22" presetClass="entr" presetSubtype="1" fill="hold" nodeType="withEffect">
                                  <p:stCondLst>
                                    <p:cond delay="0"/>
                                  </p:stCondLst>
                                  <p:childTnLst>
                                    <p:set>
                                      <p:cBhvr>
                                        <p:cTn id="79" dur="1" fill="hold">
                                          <p:stCondLst>
                                            <p:cond delay="0"/>
                                          </p:stCondLst>
                                        </p:cTn>
                                        <p:tgtEl>
                                          <p:spTgt spid="100"/>
                                        </p:tgtEl>
                                        <p:attrNameLst>
                                          <p:attrName>style.visibility</p:attrName>
                                        </p:attrNameLst>
                                      </p:cBhvr>
                                      <p:to>
                                        <p:strVal val="visible"/>
                                      </p:to>
                                    </p:set>
                                    <p:animEffect transition="in" filter="wipe(up)">
                                      <p:cBhvr>
                                        <p:cTn id="80" dur="1500"/>
                                        <p:tgtEl>
                                          <p:spTgt spid="100"/>
                                        </p:tgtEl>
                                      </p:cBhvr>
                                    </p:animEffect>
                                  </p:childTnLst>
                                </p:cTn>
                              </p:par>
                              <p:par>
                                <p:cTn id="81" presetID="22" presetClass="entr" presetSubtype="8" fill="hold" nodeType="withEffect">
                                  <p:stCondLst>
                                    <p:cond delay="0"/>
                                  </p:stCondLst>
                                  <p:childTnLst>
                                    <p:set>
                                      <p:cBhvr>
                                        <p:cTn id="82" dur="1" fill="hold">
                                          <p:stCondLst>
                                            <p:cond delay="0"/>
                                          </p:stCondLst>
                                        </p:cTn>
                                        <p:tgtEl>
                                          <p:spTgt spid="81"/>
                                        </p:tgtEl>
                                        <p:attrNameLst>
                                          <p:attrName>style.visibility</p:attrName>
                                        </p:attrNameLst>
                                      </p:cBhvr>
                                      <p:to>
                                        <p:strVal val="visible"/>
                                      </p:to>
                                    </p:set>
                                    <p:animEffect transition="in" filter="wipe(left)">
                                      <p:cBhvr>
                                        <p:cTn id="83" dur="1500"/>
                                        <p:tgtEl>
                                          <p:spTgt spid="8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0" nodeType="clickEffect">
                                  <p:stCondLst>
                                    <p:cond delay="0"/>
                                  </p:stCondLst>
                                  <p:childTnLst>
                                    <p:animEffect transition="out" filter="fade">
                                      <p:cBhvr>
                                        <p:cTn id="87" dur="500"/>
                                        <p:tgtEl>
                                          <p:spTgt spid="126"/>
                                        </p:tgtEl>
                                      </p:cBhvr>
                                    </p:animEffect>
                                    <p:set>
                                      <p:cBhvr>
                                        <p:cTn id="88" dur="1" fill="hold">
                                          <p:stCondLst>
                                            <p:cond delay="499"/>
                                          </p:stCondLst>
                                        </p:cTn>
                                        <p:tgtEl>
                                          <p:spTgt spid="126"/>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13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wipe(left)">
                                      <p:cBhvr>
                                        <p:cTn id="95" dur="1500"/>
                                        <p:tgtEl>
                                          <p:spTgt spid="92"/>
                                        </p:tgtEl>
                                      </p:cBhvr>
                                    </p:animEffect>
                                  </p:childTnLst>
                                </p:cTn>
                              </p:par>
                              <p:par>
                                <p:cTn id="96" presetID="1" presetClass="entr" presetSubtype="0" fill="hold" nodeType="withEffect">
                                  <p:stCondLst>
                                    <p:cond delay="0"/>
                                  </p:stCondLst>
                                  <p:childTnLst>
                                    <p:set>
                                      <p:cBhvr>
                                        <p:cTn id="97" dur="1" fill="hold">
                                          <p:stCondLst>
                                            <p:cond delay="0"/>
                                          </p:stCondLst>
                                        </p:cTn>
                                        <p:tgtEl>
                                          <p:spTgt spid="132"/>
                                        </p:tgtEl>
                                        <p:attrNameLst>
                                          <p:attrName>style.visibility</p:attrName>
                                        </p:attrNameLst>
                                      </p:cBhvr>
                                      <p:to>
                                        <p:strVal val="visible"/>
                                      </p:to>
                                    </p:set>
                                  </p:childTnLst>
                                </p:cTn>
                              </p:par>
                              <p:par>
                                <p:cTn id="98" presetID="22" presetClass="entr" presetSubtype="1" fill="hold" nodeType="withEffect">
                                  <p:stCondLst>
                                    <p:cond delay="0"/>
                                  </p:stCondLst>
                                  <p:childTnLst>
                                    <p:set>
                                      <p:cBhvr>
                                        <p:cTn id="99" dur="1" fill="hold">
                                          <p:stCondLst>
                                            <p:cond delay="0"/>
                                          </p:stCondLst>
                                        </p:cTn>
                                        <p:tgtEl>
                                          <p:spTgt spid="120"/>
                                        </p:tgtEl>
                                        <p:attrNameLst>
                                          <p:attrName>style.visibility</p:attrName>
                                        </p:attrNameLst>
                                      </p:cBhvr>
                                      <p:to>
                                        <p:strVal val="visible"/>
                                      </p:to>
                                    </p:set>
                                    <p:animEffect transition="in" filter="wipe(up)">
                                      <p:cBhvr>
                                        <p:cTn id="100" dur="1500"/>
                                        <p:tgtEl>
                                          <p:spTgt spid="12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wipe(left)">
                                      <p:cBhvr>
                                        <p:cTn id="105" dur="1500"/>
                                        <p:tgtEl>
                                          <p:spTgt spid="90"/>
                                        </p:tgtEl>
                                      </p:cBhvr>
                                    </p:animEffect>
                                  </p:childTnLst>
                                </p:cTn>
                              </p:par>
                              <p:par>
                                <p:cTn id="106" presetID="1" presetClass="entr" presetSubtype="0" fill="hold" nodeType="withEffect">
                                  <p:stCondLst>
                                    <p:cond delay="0"/>
                                  </p:stCondLst>
                                  <p:childTnLst>
                                    <p:set>
                                      <p:cBhvr>
                                        <p:cTn id="107" dur="1" fill="hold">
                                          <p:stCondLst>
                                            <p:cond delay="0"/>
                                          </p:stCondLst>
                                        </p:cTn>
                                        <p:tgtEl>
                                          <p:spTgt spid="133"/>
                                        </p:tgtEl>
                                        <p:attrNameLst>
                                          <p:attrName>style.visibility</p:attrName>
                                        </p:attrNameLst>
                                      </p:cBhvr>
                                      <p:to>
                                        <p:strVal val="visible"/>
                                      </p:to>
                                    </p:set>
                                  </p:childTnLst>
                                </p:cTn>
                              </p:par>
                              <p:par>
                                <p:cTn id="108" presetID="22" presetClass="entr" presetSubtype="1" fill="hold" nodeType="withEffect">
                                  <p:stCondLst>
                                    <p:cond delay="0"/>
                                  </p:stCondLst>
                                  <p:childTnLst>
                                    <p:set>
                                      <p:cBhvr>
                                        <p:cTn id="109" dur="1" fill="hold">
                                          <p:stCondLst>
                                            <p:cond delay="0"/>
                                          </p:stCondLst>
                                        </p:cTn>
                                        <p:tgtEl>
                                          <p:spTgt spid="129"/>
                                        </p:tgtEl>
                                        <p:attrNameLst>
                                          <p:attrName>style.visibility</p:attrName>
                                        </p:attrNameLst>
                                      </p:cBhvr>
                                      <p:to>
                                        <p:strVal val="visible"/>
                                      </p:to>
                                    </p:set>
                                    <p:animEffect transition="in" filter="wipe(up)">
                                      <p:cBhvr>
                                        <p:cTn id="110" dur="1500"/>
                                        <p:tgtEl>
                                          <p:spTgt spid="129"/>
                                        </p:tgtEl>
                                      </p:cBhvr>
                                    </p:animEffect>
                                  </p:childTnLst>
                                </p:cTn>
                              </p:par>
                            </p:childTnLst>
                          </p:cTn>
                        </p:par>
                        <p:par>
                          <p:cTn id="111" fill="hold">
                            <p:stCondLst>
                              <p:cond delay="1500"/>
                            </p:stCondLst>
                            <p:childTnLst>
                              <p:par>
                                <p:cTn id="112" presetID="10" presetClass="entr" presetSubtype="0" fill="hold" grpId="0" nodeType="afterEffect">
                                  <p:stCondLst>
                                    <p:cond delay="0"/>
                                  </p:stCondLst>
                                  <p:childTnLst>
                                    <p:set>
                                      <p:cBhvr>
                                        <p:cTn id="113" dur="1" fill="hold">
                                          <p:stCondLst>
                                            <p:cond delay="0"/>
                                          </p:stCondLst>
                                        </p:cTn>
                                        <p:tgtEl>
                                          <p:spTgt spid="122"/>
                                        </p:tgtEl>
                                        <p:attrNameLst>
                                          <p:attrName>style.visibility</p:attrName>
                                        </p:attrNameLst>
                                      </p:cBhvr>
                                      <p:to>
                                        <p:strVal val="visible"/>
                                      </p:to>
                                    </p:set>
                                    <p:animEffect transition="in" filter="fade">
                                      <p:cBhvr>
                                        <p:cTn id="114"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P spid="88" grpId="0" animBg="1"/>
      <p:bldP spid="89" grpId="0" animBg="1"/>
      <p:bldP spid="90" grpId="0" animBg="1"/>
      <p:bldP spid="91" grpId="0" animBg="1"/>
      <p:bldP spid="92" grpId="0" animBg="1"/>
      <p:bldP spid="110" grpId="0" animBg="1"/>
      <p:bldP spid="112" grpId="0" animBg="1"/>
      <p:bldP spid="122" grpId="0"/>
      <p:bldP spid="125" grpId="0" animBg="1"/>
      <p:bldP spid="12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sz="4000" dirty="0"/>
              <a:t>Flow of Control with Long I/O Wait</a:t>
            </a:r>
          </a:p>
        </p:txBody>
      </p:sp>
      <p:sp>
        <p:nvSpPr>
          <p:cNvPr id="2" name="Text Placeholder 1"/>
          <p:cNvSpPr>
            <a:spLocks noGrp="1"/>
          </p:cNvSpPr>
          <p:nvPr>
            <p:ph type="body" sz="quarter" idx="11"/>
          </p:nvPr>
        </p:nvSpPr>
        <p:spPr/>
        <p:txBody>
          <a:bodyPr/>
          <a:lstStyle/>
          <a:p>
            <a:pPr marL="0" indent="0">
              <a:buNone/>
            </a:pPr>
            <a:endParaRPr lang="en-US" dirty="0"/>
          </a:p>
        </p:txBody>
      </p:sp>
      <p:grpSp>
        <p:nvGrpSpPr>
          <p:cNvPr id="53" name="Grupo 17"/>
          <p:cNvGrpSpPr/>
          <p:nvPr/>
        </p:nvGrpSpPr>
        <p:grpSpPr>
          <a:xfrm>
            <a:off x="1872613" y="5800209"/>
            <a:ext cx="2520000" cy="630000"/>
            <a:chOff x="1872613" y="5852682"/>
            <a:chExt cx="2520000" cy="630000"/>
          </a:xfrm>
        </p:grpSpPr>
        <p:cxnSp>
          <p:nvCxnSpPr>
            <p:cNvPr id="54" name="Conector reto 243733"/>
            <p:cNvCxnSpPr/>
            <p:nvPr/>
          </p:nvCxnSpPr>
          <p:spPr>
            <a:xfrm>
              <a:off x="1872613" y="5852682"/>
              <a:ext cx="0" cy="63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ector reto 243735"/>
            <p:cNvCxnSpPr/>
            <p:nvPr/>
          </p:nvCxnSpPr>
          <p:spPr>
            <a:xfrm flipH="1">
              <a:off x="4383765" y="5852682"/>
              <a:ext cx="8283" cy="63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ector reto 243741"/>
            <p:cNvCxnSpPr/>
            <p:nvPr/>
          </p:nvCxnSpPr>
          <p:spPr>
            <a:xfrm>
              <a:off x="1872613" y="6482682"/>
              <a:ext cx="2520000" cy="0"/>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CaixaDeTexto 34"/>
            <p:cNvSpPr txBox="1"/>
            <p:nvPr/>
          </p:nvSpPr>
          <p:spPr>
            <a:xfrm>
              <a:off x="2518798" y="6099495"/>
              <a:ext cx="1208985" cy="369332"/>
            </a:xfrm>
            <a:prstGeom prst="rect">
              <a:avLst/>
            </a:prstGeom>
            <a:noFill/>
          </p:spPr>
          <p:txBody>
            <a:bodyPr wrap="none" rtlCol="0">
              <a:spAutoFit/>
            </a:bodyPr>
            <a:lstStyle/>
            <a:p>
              <a:r>
                <a:rPr lang="en-US" dirty="0">
                  <a:latin typeface="+mn-lt"/>
                </a:rPr>
                <a:t>I/O duration</a:t>
              </a:r>
            </a:p>
          </p:txBody>
        </p:sp>
      </p:grpSp>
      <p:grpSp>
        <p:nvGrpSpPr>
          <p:cNvPr id="65" name="Grupo 18"/>
          <p:cNvGrpSpPr/>
          <p:nvPr/>
        </p:nvGrpSpPr>
        <p:grpSpPr>
          <a:xfrm>
            <a:off x="5474191" y="5800209"/>
            <a:ext cx="2175731" cy="630000"/>
            <a:chOff x="5474191" y="5852682"/>
            <a:chExt cx="2175731" cy="630000"/>
          </a:xfrm>
        </p:grpSpPr>
        <p:cxnSp>
          <p:nvCxnSpPr>
            <p:cNvPr id="70" name="Conector reto 243737"/>
            <p:cNvCxnSpPr/>
            <p:nvPr/>
          </p:nvCxnSpPr>
          <p:spPr>
            <a:xfrm>
              <a:off x="5474192" y="5852682"/>
              <a:ext cx="0" cy="63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ector reto 243739"/>
            <p:cNvCxnSpPr/>
            <p:nvPr/>
          </p:nvCxnSpPr>
          <p:spPr>
            <a:xfrm flipH="1">
              <a:off x="7649109" y="5852682"/>
              <a:ext cx="813" cy="63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ector reto 32"/>
            <p:cNvCxnSpPr/>
            <p:nvPr/>
          </p:nvCxnSpPr>
          <p:spPr>
            <a:xfrm>
              <a:off x="5474191" y="6482682"/>
              <a:ext cx="2160000" cy="0"/>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CaixaDeTexto 105"/>
            <p:cNvSpPr txBox="1"/>
            <p:nvPr/>
          </p:nvSpPr>
          <p:spPr>
            <a:xfrm>
              <a:off x="5952296" y="6105244"/>
              <a:ext cx="1208985" cy="369332"/>
            </a:xfrm>
            <a:prstGeom prst="rect">
              <a:avLst/>
            </a:prstGeom>
            <a:noFill/>
          </p:spPr>
          <p:txBody>
            <a:bodyPr wrap="none" rtlCol="0">
              <a:spAutoFit/>
            </a:bodyPr>
            <a:lstStyle/>
            <a:p>
              <a:r>
                <a:rPr lang="en-US" dirty="0">
                  <a:latin typeface="+mn-lt"/>
                </a:rPr>
                <a:t>I/O duration</a:t>
              </a:r>
            </a:p>
          </p:txBody>
        </p:sp>
      </p:grpSp>
      <p:sp>
        <p:nvSpPr>
          <p:cNvPr id="80" name="Retângulo 5"/>
          <p:cNvSpPr/>
          <p:nvPr/>
        </p:nvSpPr>
        <p:spPr>
          <a:xfrm>
            <a:off x="432613" y="5530209"/>
            <a:ext cx="900000" cy="540000"/>
          </a:xfrm>
          <a:prstGeom prst="rect">
            <a:avLst/>
          </a:prstGeom>
          <a:solidFill>
            <a:schemeClr val="accent2"/>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81" name="Retângulo 57"/>
          <p:cNvSpPr/>
          <p:nvPr/>
        </p:nvSpPr>
        <p:spPr>
          <a:xfrm>
            <a:off x="1332613" y="5530209"/>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82" name="Retângulo 59"/>
          <p:cNvSpPr/>
          <p:nvPr/>
        </p:nvSpPr>
        <p:spPr>
          <a:xfrm>
            <a:off x="4392048" y="5530209"/>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83" name="Retângulo 65"/>
          <p:cNvSpPr/>
          <p:nvPr/>
        </p:nvSpPr>
        <p:spPr>
          <a:xfrm>
            <a:off x="4934192" y="5530209"/>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84" name="Retângulo 67"/>
          <p:cNvSpPr/>
          <p:nvPr/>
        </p:nvSpPr>
        <p:spPr>
          <a:xfrm>
            <a:off x="7649922" y="5530209"/>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85" name="Retângulo 68"/>
          <p:cNvSpPr/>
          <p:nvPr/>
        </p:nvSpPr>
        <p:spPr>
          <a:xfrm>
            <a:off x="2320469" y="1420859"/>
            <a:ext cx="900000" cy="900000"/>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200"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write</a:t>
            </a:r>
            <a:endParaRPr lang="en-US" sz="2000" dirty="0"/>
          </a:p>
        </p:txBody>
      </p:sp>
      <p:sp>
        <p:nvSpPr>
          <p:cNvPr id="86" name="Retângulo 71"/>
          <p:cNvSpPr/>
          <p:nvPr/>
        </p:nvSpPr>
        <p:spPr>
          <a:xfrm>
            <a:off x="5919798" y="1414087"/>
            <a:ext cx="900000" cy="900000"/>
          </a:xfrm>
          <a:prstGeom prst="rect">
            <a:avLst/>
          </a:prstGeom>
          <a:solidFill>
            <a:schemeClr val="accent4"/>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200"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I/O op</a:t>
            </a:r>
            <a:endParaRPr lang="en-US" sz="2000" dirty="0"/>
          </a:p>
        </p:txBody>
      </p:sp>
      <p:sp>
        <p:nvSpPr>
          <p:cNvPr id="87" name="Retângulo 72"/>
          <p:cNvSpPr/>
          <p:nvPr/>
        </p:nvSpPr>
        <p:spPr>
          <a:xfrm>
            <a:off x="5950109" y="2848644"/>
            <a:ext cx="900000" cy="1080000"/>
          </a:xfrm>
          <a:prstGeom prst="rect">
            <a:avLst/>
          </a:prstGeom>
          <a:solidFill>
            <a:schemeClr val="accent4"/>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1000"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end</a:t>
            </a:r>
            <a:endParaRPr lang="en-US" sz="2000" dirty="0"/>
          </a:p>
        </p:txBody>
      </p:sp>
      <p:cxnSp>
        <p:nvCxnSpPr>
          <p:cNvPr id="88" name="Conector reto 30"/>
          <p:cNvCxnSpPr/>
          <p:nvPr/>
        </p:nvCxnSpPr>
        <p:spPr>
          <a:xfrm>
            <a:off x="3492500" y="1421189"/>
            <a:ext cx="0" cy="809625"/>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Conector reto 243712"/>
          <p:cNvCxnSpPr/>
          <p:nvPr/>
        </p:nvCxnSpPr>
        <p:spPr>
          <a:xfrm>
            <a:off x="3492500" y="2410201"/>
            <a:ext cx="0" cy="1260475"/>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Conector reto 243717"/>
          <p:cNvCxnSpPr/>
          <p:nvPr/>
        </p:nvCxnSpPr>
        <p:spPr>
          <a:xfrm>
            <a:off x="3492500" y="3851651"/>
            <a:ext cx="0" cy="989013"/>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Conector reto 243721"/>
          <p:cNvCxnSpPr/>
          <p:nvPr/>
        </p:nvCxnSpPr>
        <p:spPr>
          <a:xfrm>
            <a:off x="5651500" y="1421189"/>
            <a:ext cx="0" cy="809625"/>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Conector reto 243723"/>
          <p:cNvCxnSpPr/>
          <p:nvPr/>
        </p:nvCxnSpPr>
        <p:spPr>
          <a:xfrm>
            <a:off x="5111750" y="1412875"/>
            <a:ext cx="0" cy="817939"/>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Conector reto 243725"/>
          <p:cNvCxnSpPr/>
          <p:nvPr/>
        </p:nvCxnSpPr>
        <p:spPr>
          <a:xfrm flipV="1">
            <a:off x="3492500" y="1414087"/>
            <a:ext cx="1619250" cy="816727"/>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Conector reto 243727"/>
          <p:cNvCxnSpPr/>
          <p:nvPr/>
        </p:nvCxnSpPr>
        <p:spPr>
          <a:xfrm flipH="1">
            <a:off x="3492500" y="2230814"/>
            <a:ext cx="1619250" cy="179388"/>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Conector reto 243729"/>
          <p:cNvCxnSpPr/>
          <p:nvPr/>
        </p:nvCxnSpPr>
        <p:spPr>
          <a:xfrm flipV="1">
            <a:off x="3492500" y="1414087"/>
            <a:ext cx="2159000" cy="2256589"/>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Conector reto 243731"/>
          <p:cNvCxnSpPr/>
          <p:nvPr/>
        </p:nvCxnSpPr>
        <p:spPr>
          <a:xfrm flipH="1">
            <a:off x="3492500" y="2230814"/>
            <a:ext cx="2140324" cy="1620837"/>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7" name="Retângulo 58"/>
          <p:cNvSpPr/>
          <p:nvPr/>
        </p:nvSpPr>
        <p:spPr>
          <a:xfrm>
            <a:off x="1872613" y="5530209"/>
            <a:ext cx="1078550" cy="540000"/>
          </a:xfrm>
          <a:prstGeom prst="rect">
            <a:avLst/>
          </a:prstGeom>
          <a:solidFill>
            <a:schemeClr val="accent2"/>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98" name="Retângulo 66"/>
          <p:cNvSpPr/>
          <p:nvPr/>
        </p:nvSpPr>
        <p:spPr>
          <a:xfrm>
            <a:off x="5474192" y="5530209"/>
            <a:ext cx="718646" cy="540000"/>
          </a:xfrm>
          <a:prstGeom prst="rect">
            <a:avLst/>
          </a:prstGeom>
          <a:solidFill>
            <a:schemeClr val="accent2"/>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solidFill>
                <a:schemeClr val="bg1"/>
              </a:solidFill>
              <a:effectLst>
                <a:outerShdw blurRad="38100" dist="38100" dir="2700000" algn="tl">
                  <a:srgbClr val="000000">
                    <a:alpha val="43137"/>
                  </a:srgbClr>
                </a:outerShdw>
              </a:effectLst>
            </a:endParaRPr>
          </a:p>
        </p:txBody>
      </p:sp>
      <p:sp>
        <p:nvSpPr>
          <p:cNvPr id="101" name="CaixaDeTexto 74"/>
          <p:cNvSpPr txBox="1"/>
          <p:nvPr/>
        </p:nvSpPr>
        <p:spPr>
          <a:xfrm>
            <a:off x="671344" y="1430535"/>
            <a:ext cx="1649125" cy="400110"/>
          </a:xfrm>
          <a:prstGeom prst="rect">
            <a:avLst/>
          </a:prstGeom>
          <a:noFill/>
        </p:spPr>
        <p:txBody>
          <a:bodyPr wrap="none" lIns="180000" rIns="180000" rtlCol="0">
            <a:spAutoFit/>
          </a:bodyPr>
          <a:lstStyle/>
          <a:p>
            <a:pPr algn="r"/>
            <a:r>
              <a:rPr lang="en-US" sz="2000" dirty="0">
                <a:latin typeface="+mn-lt"/>
              </a:rPr>
              <a:t>User program</a:t>
            </a:r>
          </a:p>
        </p:txBody>
      </p:sp>
      <p:sp>
        <p:nvSpPr>
          <p:cNvPr id="102" name="CaixaDeTexto 110"/>
          <p:cNvSpPr txBox="1"/>
          <p:nvPr/>
        </p:nvSpPr>
        <p:spPr>
          <a:xfrm>
            <a:off x="6819798" y="1412875"/>
            <a:ext cx="1522487" cy="400110"/>
          </a:xfrm>
          <a:prstGeom prst="rect">
            <a:avLst/>
          </a:prstGeom>
          <a:noFill/>
        </p:spPr>
        <p:txBody>
          <a:bodyPr wrap="none" lIns="180000" rIns="180000" rtlCol="0">
            <a:spAutoFit/>
          </a:bodyPr>
          <a:lstStyle/>
          <a:p>
            <a:pPr algn="l"/>
            <a:r>
              <a:rPr lang="en-US" sz="2000" dirty="0">
                <a:latin typeface="+mn-lt"/>
              </a:rPr>
              <a:t>I/O program</a:t>
            </a:r>
          </a:p>
        </p:txBody>
      </p:sp>
      <p:cxnSp>
        <p:nvCxnSpPr>
          <p:cNvPr id="103" name="Conector reto 113"/>
          <p:cNvCxnSpPr/>
          <p:nvPr/>
        </p:nvCxnSpPr>
        <p:spPr>
          <a:xfrm>
            <a:off x="5111750" y="2862155"/>
            <a:ext cx="0" cy="989496"/>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Conector reto 116"/>
          <p:cNvCxnSpPr/>
          <p:nvPr/>
        </p:nvCxnSpPr>
        <p:spPr>
          <a:xfrm>
            <a:off x="5632824" y="2861051"/>
            <a:ext cx="0" cy="990600"/>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CaixaDeTexto 120"/>
          <p:cNvSpPr txBox="1"/>
          <p:nvPr/>
        </p:nvSpPr>
        <p:spPr>
          <a:xfrm>
            <a:off x="3429356" y="4727948"/>
            <a:ext cx="1694008" cy="400110"/>
          </a:xfrm>
          <a:prstGeom prst="rect">
            <a:avLst/>
          </a:prstGeom>
          <a:noFill/>
        </p:spPr>
        <p:txBody>
          <a:bodyPr wrap="none" lIns="180000" rIns="180000" rtlCol="0">
            <a:spAutoFit/>
          </a:bodyPr>
          <a:lstStyle/>
          <a:p>
            <a:pPr algn="l"/>
            <a:r>
              <a:rPr lang="en-US" sz="2000" i="1" dirty="0">
                <a:latin typeface="+mn-lt"/>
              </a:rPr>
              <a:t>F</a:t>
            </a:r>
            <a:r>
              <a:rPr lang="en-US" sz="2000" i="1">
                <a:latin typeface="+mn-lt"/>
              </a:rPr>
              <a:t>low </a:t>
            </a:r>
            <a:r>
              <a:rPr lang="en-US" sz="2000" i="1" dirty="0">
                <a:latin typeface="+mn-lt"/>
              </a:rPr>
              <a:t>of control</a:t>
            </a:r>
          </a:p>
        </p:txBody>
      </p:sp>
      <p:sp>
        <p:nvSpPr>
          <p:cNvPr id="107" name="Retângulo 45"/>
          <p:cNvSpPr/>
          <p:nvPr/>
        </p:nvSpPr>
        <p:spPr>
          <a:xfrm>
            <a:off x="2317800" y="2314087"/>
            <a:ext cx="900000" cy="1469918"/>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2800" dirty="0">
                <a:solidFill>
                  <a:schemeClr val="bg1"/>
                </a:solidFill>
                <a:effectLst>
                  <a:outerShdw blurRad="38100" dist="38100" dir="2700000" algn="tl">
                    <a:srgbClr val="000000">
                      <a:alpha val="43137"/>
                    </a:srgbClr>
                  </a:outerShdw>
                </a:effectLst>
                <a:sym typeface="Wingdings"/>
              </a:rPr>
            </a:br>
            <a:br>
              <a:rPr lang="en-US"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write</a:t>
            </a:r>
            <a:endParaRPr lang="en-US" dirty="0"/>
          </a:p>
        </p:txBody>
      </p:sp>
      <p:sp>
        <p:nvSpPr>
          <p:cNvPr id="110" name="Retângulo 46"/>
          <p:cNvSpPr/>
          <p:nvPr/>
        </p:nvSpPr>
        <p:spPr>
          <a:xfrm>
            <a:off x="2317800" y="3761164"/>
            <a:ext cx="900000" cy="1079499"/>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112" name="CaixaDeTexto 47"/>
          <p:cNvSpPr txBox="1"/>
          <p:nvPr/>
        </p:nvSpPr>
        <p:spPr>
          <a:xfrm>
            <a:off x="6819798" y="2848644"/>
            <a:ext cx="1958504" cy="400110"/>
          </a:xfrm>
          <a:prstGeom prst="rect">
            <a:avLst/>
          </a:prstGeom>
          <a:noFill/>
        </p:spPr>
        <p:txBody>
          <a:bodyPr wrap="none" lIns="180000" rIns="180000" rtlCol="0">
            <a:spAutoFit/>
          </a:bodyPr>
          <a:lstStyle/>
          <a:p>
            <a:pPr algn="l"/>
            <a:r>
              <a:rPr lang="en-US" sz="2000" dirty="0">
                <a:latin typeface="+mn-lt"/>
              </a:rPr>
              <a:t>Interrupt handler</a:t>
            </a:r>
          </a:p>
        </p:txBody>
      </p:sp>
      <p:cxnSp>
        <p:nvCxnSpPr>
          <p:cNvPr id="113" name="Conector reto 56"/>
          <p:cNvCxnSpPr/>
          <p:nvPr/>
        </p:nvCxnSpPr>
        <p:spPr>
          <a:xfrm flipV="1">
            <a:off x="3504114" y="2862155"/>
            <a:ext cx="1605047" cy="796912"/>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Conector reto 61"/>
          <p:cNvCxnSpPr/>
          <p:nvPr/>
        </p:nvCxnSpPr>
        <p:spPr>
          <a:xfrm flipH="1" flipV="1">
            <a:off x="3504114" y="3659067"/>
            <a:ext cx="1619250" cy="192584"/>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Conector reto 62"/>
          <p:cNvCxnSpPr/>
          <p:nvPr/>
        </p:nvCxnSpPr>
        <p:spPr>
          <a:xfrm flipV="1">
            <a:off x="3504114" y="2862156"/>
            <a:ext cx="2128711" cy="1963154"/>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Conector reto 63"/>
          <p:cNvCxnSpPr/>
          <p:nvPr/>
        </p:nvCxnSpPr>
        <p:spPr>
          <a:xfrm flipH="1">
            <a:off x="3504114" y="3851651"/>
            <a:ext cx="2128712" cy="973659"/>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19" name="Grupo 25"/>
          <p:cNvGrpSpPr/>
          <p:nvPr/>
        </p:nvGrpSpPr>
        <p:grpSpPr>
          <a:xfrm>
            <a:off x="487540" y="2975950"/>
            <a:ext cx="1830260" cy="712244"/>
            <a:chOff x="487540" y="3543899"/>
            <a:chExt cx="1830260" cy="712244"/>
          </a:xfrm>
        </p:grpSpPr>
        <p:sp>
          <p:nvSpPr>
            <p:cNvPr id="120" name="CaixaDeTexto 21"/>
            <p:cNvSpPr txBox="1"/>
            <p:nvPr/>
          </p:nvSpPr>
          <p:spPr>
            <a:xfrm>
              <a:off x="487540" y="3543899"/>
              <a:ext cx="1265090" cy="707886"/>
            </a:xfrm>
            <a:prstGeom prst="rect">
              <a:avLst/>
            </a:prstGeom>
            <a:noFill/>
          </p:spPr>
          <p:txBody>
            <a:bodyPr wrap="none" rtlCol="0">
              <a:spAutoFit/>
            </a:bodyPr>
            <a:lstStyle/>
            <a:p>
              <a:pPr algn="l"/>
              <a:r>
                <a:rPr lang="en-US" sz="2000" dirty="0">
                  <a:latin typeface="+mn-lt"/>
                </a:rPr>
                <a:t>Interrupt </a:t>
              </a:r>
              <a:br>
                <a:rPr lang="en-US" sz="2000" dirty="0">
                  <a:latin typeface="+mn-lt"/>
                </a:rPr>
              </a:br>
              <a:r>
                <a:rPr lang="en-US" sz="2000" dirty="0">
                  <a:latin typeface="+mn-lt"/>
                </a:rPr>
                <a:t>occurs here</a:t>
              </a:r>
            </a:p>
          </p:txBody>
        </p:sp>
        <p:cxnSp>
          <p:nvCxnSpPr>
            <p:cNvPr id="122" name="Conector de seta reta 23"/>
            <p:cNvCxnSpPr/>
            <p:nvPr/>
          </p:nvCxnSpPr>
          <p:spPr>
            <a:xfrm>
              <a:off x="1496131" y="3785926"/>
              <a:ext cx="821669" cy="4702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23" name="Conector de seta reta 75"/>
          <p:cNvCxnSpPr/>
          <p:nvPr/>
        </p:nvCxnSpPr>
        <p:spPr>
          <a:xfrm>
            <a:off x="1459029" y="3688194"/>
            <a:ext cx="861440" cy="11371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Retângulo 73"/>
          <p:cNvSpPr/>
          <p:nvPr/>
        </p:nvSpPr>
        <p:spPr>
          <a:xfrm>
            <a:off x="2951976" y="5530209"/>
            <a:ext cx="1440000" cy="540000"/>
          </a:xfrm>
          <a:prstGeom prst="rect">
            <a:avLst/>
          </a:prstGeom>
          <a:solidFill>
            <a:schemeClr val="accent1">
              <a:lumMod val="20000"/>
              <a:lumOff val="80000"/>
            </a:schemeClr>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Processor wait</a:t>
            </a:r>
          </a:p>
        </p:txBody>
      </p:sp>
      <p:sp>
        <p:nvSpPr>
          <p:cNvPr id="125" name="Retângulo 76"/>
          <p:cNvSpPr/>
          <p:nvPr/>
        </p:nvSpPr>
        <p:spPr>
          <a:xfrm>
            <a:off x="6192216" y="5536815"/>
            <a:ext cx="1440000" cy="540000"/>
          </a:xfrm>
          <a:prstGeom prst="rect">
            <a:avLst/>
          </a:prstGeom>
          <a:solidFill>
            <a:schemeClr val="accent1">
              <a:lumMod val="20000"/>
              <a:lumOff val="80000"/>
            </a:schemeClr>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Processor wait</a:t>
            </a:r>
          </a:p>
        </p:txBody>
      </p:sp>
      <p:sp>
        <p:nvSpPr>
          <p:cNvPr id="57" name="CaixaDeTexto 108"/>
          <p:cNvSpPr txBox="1"/>
          <p:nvPr/>
        </p:nvSpPr>
        <p:spPr>
          <a:xfrm>
            <a:off x="455813" y="5118537"/>
            <a:ext cx="1320874" cy="461665"/>
          </a:xfrm>
          <a:prstGeom prst="rect">
            <a:avLst/>
          </a:prstGeom>
          <a:noFill/>
        </p:spPr>
        <p:txBody>
          <a:bodyPr wrap="none" lIns="0" rIns="0" rtlCol="0">
            <a:spAutoFit/>
          </a:bodyPr>
          <a:lstStyle/>
          <a:p>
            <a:r>
              <a:rPr lang="en-US" sz="2400" i="1">
                <a:latin typeface="+mn-lt"/>
              </a:rPr>
              <a:t>Flow of time</a:t>
            </a:r>
            <a:endParaRPr lang="en-US" sz="2400" i="1" dirty="0">
              <a:latin typeface="+mn-lt"/>
            </a:endParaRPr>
          </a:p>
        </p:txBody>
      </p:sp>
    </p:spTree>
    <p:extLst>
      <p:ext uri="{BB962C8B-B14F-4D97-AF65-F5344CB8AC3E}">
        <p14:creationId xmlns:p14="http://schemas.microsoft.com/office/powerpoint/2010/main" val="787718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1500"/>
                                        <p:tgtEl>
                                          <p:spTgt spid="80"/>
                                        </p:tgtEl>
                                      </p:cBhvr>
                                    </p:animEffect>
                                  </p:childTnLst>
                                </p:cTn>
                              </p:par>
                              <p:par>
                                <p:cTn id="8" presetID="22" presetClass="entr" presetSubtype="1"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up)">
                                      <p:cBhvr>
                                        <p:cTn id="10" dur="1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wipe(left)">
                                      <p:cBhvr>
                                        <p:cTn id="15" dur="1500"/>
                                        <p:tgtEl>
                                          <p:spTgt spid="81"/>
                                        </p:tgtEl>
                                      </p:cBhvr>
                                    </p:animEffect>
                                  </p:childTnLst>
                                </p:cTn>
                              </p:par>
                              <p:par>
                                <p:cTn id="16" presetID="1" presetClass="entr" presetSubtype="0" fill="hold" nodeType="withEffect">
                                  <p:stCondLst>
                                    <p:cond delay="0"/>
                                  </p:stCondLst>
                                  <p:childTnLst>
                                    <p:set>
                                      <p:cBhvr>
                                        <p:cTn id="17" dur="1" fill="hold">
                                          <p:stCondLst>
                                            <p:cond delay="0"/>
                                          </p:stCondLst>
                                        </p:cTn>
                                        <p:tgtEl>
                                          <p:spTgt spid="93"/>
                                        </p:tgtEl>
                                        <p:attrNameLst>
                                          <p:attrName>style.visibility</p:attrName>
                                        </p:attrNameLst>
                                      </p:cBhvr>
                                      <p:to>
                                        <p:strVal val="visible"/>
                                      </p:to>
                                    </p:set>
                                  </p:childTnLst>
                                </p:cTn>
                              </p:par>
                              <p:par>
                                <p:cTn id="18" presetID="22" presetClass="entr" presetSubtype="1" fill="hold" nodeType="with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1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1500"/>
                                        <p:tgtEl>
                                          <p:spTgt spid="97"/>
                                        </p:tgtEl>
                                      </p:cBhvr>
                                    </p:animEffect>
                                  </p:childTnLst>
                                </p:cTn>
                              </p:par>
                              <p:par>
                                <p:cTn id="26" presetID="1" presetClass="entr" presetSubtype="0" fill="hold" nodeType="withEffect">
                                  <p:stCondLst>
                                    <p:cond delay="0"/>
                                  </p:stCondLst>
                                  <p:childTnLst>
                                    <p:set>
                                      <p:cBhvr>
                                        <p:cTn id="27" dur="1" fill="hold">
                                          <p:stCondLst>
                                            <p:cond delay="0"/>
                                          </p:stCondLst>
                                        </p:cTn>
                                        <p:tgtEl>
                                          <p:spTgt spid="94"/>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wipe(up)">
                                      <p:cBhvr>
                                        <p:cTn id="30" dur="1500"/>
                                        <p:tgtEl>
                                          <p:spTgt spid="89"/>
                                        </p:tgtEl>
                                      </p:cBhvr>
                                    </p:animEffect>
                                  </p:childTnLst>
                                </p:cTn>
                              </p:par>
                              <p:par>
                                <p:cTn id="31" presetID="22" presetClass="entr" presetSubtype="8" fill="hold" grpId="0" nodeType="withEffect">
                                  <p:stCondLst>
                                    <p:cond delay="1500"/>
                                  </p:stCondLst>
                                  <p:childTnLst>
                                    <p:set>
                                      <p:cBhvr>
                                        <p:cTn id="32" dur="1" fill="hold">
                                          <p:stCondLst>
                                            <p:cond delay="0"/>
                                          </p:stCondLst>
                                        </p:cTn>
                                        <p:tgtEl>
                                          <p:spTgt spid="124"/>
                                        </p:tgtEl>
                                        <p:attrNameLst>
                                          <p:attrName>style.visibility</p:attrName>
                                        </p:attrNameLst>
                                      </p:cBhvr>
                                      <p:to>
                                        <p:strVal val="visible"/>
                                      </p:to>
                                    </p:set>
                                    <p:animEffect transition="in" filter="wipe(left)">
                                      <p:cBhvr>
                                        <p:cTn id="33" dur="2500"/>
                                        <p:tgtEl>
                                          <p:spTgt spid="124"/>
                                        </p:tgtEl>
                                      </p:cBhvr>
                                    </p:animEffect>
                                  </p:childTnLst>
                                </p:cTn>
                              </p:par>
                              <p:par>
                                <p:cTn id="34" presetID="22" presetClass="entr" presetSubtype="8"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left)">
                                      <p:cBhvr>
                                        <p:cTn id="36" dur="4000"/>
                                        <p:tgtEl>
                                          <p:spTgt spid="53"/>
                                        </p:tgtEl>
                                      </p:cBhvr>
                                    </p:animEffect>
                                  </p:childTnLst>
                                </p:cTn>
                              </p:par>
                            </p:childTnLst>
                          </p:cTn>
                        </p:par>
                        <p:par>
                          <p:cTn id="37" fill="hold">
                            <p:stCondLst>
                              <p:cond delay="4000"/>
                            </p:stCondLst>
                            <p:childTnLst>
                              <p:par>
                                <p:cTn id="38" presetID="1" presetClass="entr" presetSubtype="0" fill="hold" nodeType="afterEffect">
                                  <p:stCondLst>
                                    <p:cond delay="0"/>
                                  </p:stCondLst>
                                  <p:childTnLst>
                                    <p:set>
                                      <p:cBhvr>
                                        <p:cTn id="39" dur="1" fill="hold">
                                          <p:stCondLst>
                                            <p:cond delay="0"/>
                                          </p:stCondLst>
                                        </p:cTn>
                                        <p:tgtEl>
                                          <p:spTgt spid="1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wipe(left)">
                                      <p:cBhvr>
                                        <p:cTn id="44" dur="1500"/>
                                        <p:tgtEl>
                                          <p:spTgt spid="82"/>
                                        </p:tgtEl>
                                      </p:cBhvr>
                                    </p:animEffect>
                                  </p:childTnLst>
                                </p:cTn>
                              </p:par>
                              <p:par>
                                <p:cTn id="45" presetID="1" presetClass="entr" presetSubtype="0" fill="hold" nodeType="withEffect">
                                  <p:stCondLst>
                                    <p:cond delay="0"/>
                                  </p:stCondLst>
                                  <p:childTnLst>
                                    <p:set>
                                      <p:cBhvr>
                                        <p:cTn id="46" dur="1" fill="hold">
                                          <p:stCondLst>
                                            <p:cond delay="0"/>
                                          </p:stCondLst>
                                        </p:cTn>
                                        <p:tgtEl>
                                          <p:spTgt spid="113"/>
                                        </p:tgtEl>
                                        <p:attrNameLst>
                                          <p:attrName>style.visibility</p:attrName>
                                        </p:attrNameLst>
                                      </p:cBhvr>
                                      <p:to>
                                        <p:strVal val="visible"/>
                                      </p:to>
                                    </p:set>
                                  </p:childTnLst>
                                </p:cTn>
                              </p:par>
                              <p:par>
                                <p:cTn id="47" presetID="22" presetClass="entr" presetSubtype="1" fill="hold" nodeType="withEffect">
                                  <p:stCondLst>
                                    <p:cond delay="0"/>
                                  </p:stCondLst>
                                  <p:childTnLst>
                                    <p:set>
                                      <p:cBhvr>
                                        <p:cTn id="48" dur="1" fill="hold">
                                          <p:stCondLst>
                                            <p:cond delay="0"/>
                                          </p:stCondLst>
                                        </p:cTn>
                                        <p:tgtEl>
                                          <p:spTgt spid="103"/>
                                        </p:tgtEl>
                                        <p:attrNameLst>
                                          <p:attrName>style.visibility</p:attrName>
                                        </p:attrNameLst>
                                      </p:cBhvr>
                                      <p:to>
                                        <p:strVal val="visible"/>
                                      </p:to>
                                    </p:set>
                                    <p:animEffect transition="in" filter="wipe(up)">
                                      <p:cBhvr>
                                        <p:cTn id="49" dur="1500"/>
                                        <p:tgtEl>
                                          <p:spTgt spid="10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1500"/>
                                        <p:tgtEl>
                                          <p:spTgt spid="83"/>
                                        </p:tgtEl>
                                      </p:cBhvr>
                                    </p:animEffect>
                                  </p:childTnLst>
                                </p:cTn>
                              </p:par>
                              <p:par>
                                <p:cTn id="55" presetID="1" presetClass="entr" presetSubtype="0" fill="hold" nodeType="with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5"/>
                                        </p:tgtEl>
                                        <p:attrNameLst>
                                          <p:attrName>style.visibility</p:attrName>
                                        </p:attrNameLst>
                                      </p:cBhvr>
                                      <p:to>
                                        <p:strVal val="visible"/>
                                      </p:to>
                                    </p:set>
                                  </p:childTnLst>
                                </p:cTn>
                              </p:par>
                              <p:par>
                                <p:cTn id="59" presetID="22" presetClass="entr" presetSubtype="1"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up)">
                                      <p:cBhvr>
                                        <p:cTn id="61" dur="1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8"/>
                                        </p:tgtEl>
                                        <p:attrNameLst>
                                          <p:attrName>style.visibility</p:attrName>
                                        </p:attrNameLst>
                                      </p:cBhvr>
                                      <p:to>
                                        <p:strVal val="visible"/>
                                      </p:to>
                                    </p:set>
                                    <p:animEffect transition="in" filter="wipe(left)">
                                      <p:cBhvr>
                                        <p:cTn id="66" dur="1500"/>
                                        <p:tgtEl>
                                          <p:spTgt spid="98"/>
                                        </p:tgtEl>
                                      </p:cBhvr>
                                    </p:animEffect>
                                  </p:childTnLst>
                                </p:cTn>
                              </p:par>
                              <p:par>
                                <p:cTn id="67" presetID="22" presetClass="entr" presetSubtype="8" fill="hold" grpId="0" nodeType="withEffect">
                                  <p:stCondLst>
                                    <p:cond delay="1500"/>
                                  </p:stCondLst>
                                  <p:childTnLst>
                                    <p:set>
                                      <p:cBhvr>
                                        <p:cTn id="68" dur="1" fill="hold">
                                          <p:stCondLst>
                                            <p:cond delay="0"/>
                                          </p:stCondLst>
                                        </p:cTn>
                                        <p:tgtEl>
                                          <p:spTgt spid="125"/>
                                        </p:tgtEl>
                                        <p:attrNameLst>
                                          <p:attrName>style.visibility</p:attrName>
                                        </p:attrNameLst>
                                      </p:cBhvr>
                                      <p:to>
                                        <p:strVal val="visible"/>
                                      </p:to>
                                    </p:set>
                                    <p:animEffect transition="in" filter="wipe(left)">
                                      <p:cBhvr>
                                        <p:cTn id="69" dur="2500"/>
                                        <p:tgtEl>
                                          <p:spTgt spid="125"/>
                                        </p:tgtEl>
                                      </p:cBhvr>
                                    </p:animEffect>
                                  </p:childTnLst>
                                </p:cTn>
                              </p:par>
                              <p:par>
                                <p:cTn id="70" presetID="1" presetClass="entr" presetSubtype="0" fill="hold" nodeType="withEffect">
                                  <p:stCondLst>
                                    <p:cond delay="0"/>
                                  </p:stCondLst>
                                  <p:childTnLst>
                                    <p:set>
                                      <p:cBhvr>
                                        <p:cTn id="71" dur="1" fill="hold">
                                          <p:stCondLst>
                                            <p:cond delay="0"/>
                                          </p:stCondLst>
                                        </p:cTn>
                                        <p:tgtEl>
                                          <p:spTgt spid="96"/>
                                        </p:tgtEl>
                                        <p:attrNameLst>
                                          <p:attrName>style.visibility</p:attrName>
                                        </p:attrNameLst>
                                      </p:cBhvr>
                                      <p:to>
                                        <p:strVal val="visible"/>
                                      </p:to>
                                    </p:set>
                                  </p:childTnLst>
                                </p:cTn>
                              </p:par>
                              <p:par>
                                <p:cTn id="72" presetID="22" presetClass="entr" presetSubtype="1" fill="hold" nodeType="with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wipe(up)">
                                      <p:cBhvr>
                                        <p:cTn id="74" dur="1500"/>
                                        <p:tgtEl>
                                          <p:spTgt spid="90"/>
                                        </p:tgtEl>
                                      </p:cBhvr>
                                    </p:animEffect>
                                  </p:childTnLst>
                                </p:cTn>
                              </p:par>
                              <p:par>
                                <p:cTn id="75" presetID="22" presetClass="entr" presetSubtype="8" fill="hold" nodeType="with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wipe(left)">
                                      <p:cBhvr>
                                        <p:cTn id="77" dur="4000"/>
                                        <p:tgtEl>
                                          <p:spTgt spid="65"/>
                                        </p:tgtEl>
                                      </p:cBhvr>
                                    </p:animEffect>
                                  </p:childTnLst>
                                </p:cTn>
                              </p:par>
                            </p:childTnLst>
                          </p:cTn>
                        </p:par>
                        <p:par>
                          <p:cTn id="78" fill="hold">
                            <p:stCondLst>
                              <p:cond delay="4000"/>
                            </p:stCondLst>
                            <p:childTnLst>
                              <p:par>
                                <p:cTn id="79" presetID="1" presetClass="entr" presetSubtype="0" fill="hold" nodeType="afterEffect">
                                  <p:stCondLst>
                                    <p:cond delay="0"/>
                                  </p:stCondLst>
                                  <p:childTnLst>
                                    <p:set>
                                      <p:cBhvr>
                                        <p:cTn id="80" dur="1" fill="hold">
                                          <p:stCondLst>
                                            <p:cond delay="0"/>
                                          </p:stCondLst>
                                        </p:cTn>
                                        <p:tgtEl>
                                          <p:spTgt spid="12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wipe(left)">
                                      <p:cBhvr>
                                        <p:cTn id="85" dur="1500"/>
                                        <p:tgtEl>
                                          <p:spTgt spid="84"/>
                                        </p:tgtEl>
                                      </p:cBhvr>
                                    </p:animEffect>
                                  </p:childTnLst>
                                </p:cTn>
                              </p:par>
                              <p:par>
                                <p:cTn id="86" presetID="1" presetClass="entr" presetSubtype="0" fill="hold" nodeType="withEffect">
                                  <p:stCondLst>
                                    <p:cond delay="0"/>
                                  </p:stCondLst>
                                  <p:childTnLst>
                                    <p:set>
                                      <p:cBhvr>
                                        <p:cTn id="87" dur="1" fill="hold">
                                          <p:stCondLst>
                                            <p:cond delay="0"/>
                                          </p:stCondLst>
                                        </p:cTn>
                                        <p:tgtEl>
                                          <p:spTgt spid="116"/>
                                        </p:tgtEl>
                                        <p:attrNameLst>
                                          <p:attrName>style.visibility</p:attrName>
                                        </p:attrNameLst>
                                      </p:cBhvr>
                                      <p:to>
                                        <p:strVal val="visible"/>
                                      </p:to>
                                    </p:set>
                                  </p:childTnLst>
                                </p:cTn>
                              </p:par>
                              <p:par>
                                <p:cTn id="88" presetID="22" presetClass="entr" presetSubtype="1" fill="hold" nodeType="withEffect">
                                  <p:stCondLst>
                                    <p:cond delay="0"/>
                                  </p:stCondLst>
                                  <p:childTnLst>
                                    <p:set>
                                      <p:cBhvr>
                                        <p:cTn id="89" dur="1" fill="hold">
                                          <p:stCondLst>
                                            <p:cond delay="0"/>
                                          </p:stCondLst>
                                        </p:cTn>
                                        <p:tgtEl>
                                          <p:spTgt spid="104"/>
                                        </p:tgtEl>
                                        <p:attrNameLst>
                                          <p:attrName>style.visibility</p:attrName>
                                        </p:attrNameLst>
                                      </p:cBhvr>
                                      <p:to>
                                        <p:strVal val="visible"/>
                                      </p:to>
                                    </p:set>
                                    <p:animEffect transition="in" filter="wipe(up)">
                                      <p:cBhvr>
                                        <p:cTn id="90" dur="1500"/>
                                        <p:tgtEl>
                                          <p:spTgt spid="104"/>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118"/>
                                        </p:tgtEl>
                                        <p:attrNameLst>
                                          <p:attrName>style.visibility</p:attrName>
                                        </p:attrNameLst>
                                      </p:cBhvr>
                                      <p:to>
                                        <p:strVal val="visible"/>
                                      </p:to>
                                    </p:se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05"/>
                                        </p:tgtEl>
                                        <p:attrNameLst>
                                          <p:attrName>style.visibility</p:attrName>
                                        </p:attrNameLst>
                                      </p:cBhvr>
                                      <p:to>
                                        <p:strVal val="visible"/>
                                      </p:to>
                                    </p:set>
                                    <p:animEffect transition="in" filter="fade">
                                      <p:cBhvr>
                                        <p:cTn id="9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97" grpId="0" animBg="1"/>
      <p:bldP spid="98" grpId="0" animBg="1"/>
      <p:bldP spid="105" grpId="0"/>
      <p:bldP spid="124" grpId="0" animBg="1"/>
      <p:bldP spid="1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3" name="Rectangle 15"/>
          <p:cNvSpPr>
            <a:spLocks noGrp="1" noChangeArrowheads="1"/>
          </p:cNvSpPr>
          <p:nvPr>
            <p:ph type="title"/>
          </p:nvPr>
        </p:nvSpPr>
        <p:spPr/>
        <p:txBody>
          <a:bodyPr/>
          <a:lstStyle/>
          <a:p>
            <a:r>
              <a:rPr lang="pt-BR" dirty="0"/>
              <a:t>Multiprogrammed batch </a:t>
            </a:r>
            <a:r>
              <a:rPr lang="en-US" dirty="0"/>
              <a:t>systems</a:t>
            </a:r>
          </a:p>
        </p:txBody>
      </p:sp>
      <p:sp>
        <p:nvSpPr>
          <p:cNvPr id="17424" name="Rectangle 16"/>
          <p:cNvSpPr>
            <a:spLocks noGrp="1" noChangeArrowheads="1"/>
          </p:cNvSpPr>
          <p:nvPr>
            <p:ph sz="quarter" idx="10"/>
          </p:nvPr>
        </p:nvSpPr>
        <p:spPr>
          <a:xfrm>
            <a:off x="431800" y="1628777"/>
            <a:ext cx="5277022" cy="4824413"/>
          </a:xfrm>
          <a:prstGeom prst="rect">
            <a:avLst/>
          </a:prstGeom>
        </p:spPr>
        <p:txBody>
          <a:bodyPr>
            <a:normAutofit/>
          </a:bodyPr>
          <a:lstStyle/>
          <a:p>
            <a:r>
              <a:rPr lang="en-US" dirty="0">
                <a:latin typeface="+mn-lt"/>
              </a:rPr>
              <a:t>Single user cannot keep CPU and I/O devices busy at all times</a:t>
            </a:r>
          </a:p>
          <a:p>
            <a:r>
              <a:rPr lang="en-US" dirty="0">
                <a:latin typeface="+mn-lt"/>
              </a:rPr>
              <a:t>Multiprogramming organizes jobs (code and data) so CPU always has one to execute</a:t>
            </a:r>
          </a:p>
          <a:p>
            <a:r>
              <a:rPr lang="en-US" dirty="0">
                <a:latin typeface="+mn-lt"/>
              </a:rPr>
              <a:t>A subset of total jobs in system is kept in memory</a:t>
            </a:r>
          </a:p>
          <a:p>
            <a:r>
              <a:rPr lang="en-US" dirty="0">
                <a:latin typeface="+mn-lt"/>
              </a:rPr>
              <a:t>One job selected and run via job scheduling</a:t>
            </a:r>
          </a:p>
          <a:p>
            <a:r>
              <a:rPr lang="en-US" dirty="0">
                <a:latin typeface="+mn-lt"/>
              </a:rPr>
              <a:t>When it has to wait (for I/O for example), OS switches to another job</a:t>
            </a:r>
          </a:p>
        </p:txBody>
      </p:sp>
      <p:sp>
        <p:nvSpPr>
          <p:cNvPr id="3" name="Text Placeholder 2"/>
          <p:cNvSpPr>
            <a:spLocks noGrp="1"/>
          </p:cNvSpPr>
          <p:nvPr>
            <p:ph type="body" sz="quarter" idx="11"/>
          </p:nvPr>
        </p:nvSpPr>
        <p:spPr/>
        <p:txBody>
          <a:bodyPr/>
          <a:lstStyle/>
          <a:p>
            <a:endParaRPr lang="en-US"/>
          </a:p>
        </p:txBody>
      </p:sp>
      <p:sp>
        <p:nvSpPr>
          <p:cNvPr id="14" name="Rectangle 13"/>
          <p:cNvSpPr/>
          <p:nvPr/>
        </p:nvSpPr>
        <p:spPr>
          <a:xfrm>
            <a:off x="5980669" y="1628775"/>
            <a:ext cx="2731531" cy="864973"/>
          </a:xfrm>
          <a:prstGeom prst="rect">
            <a:avLst/>
          </a:prstGeom>
          <a:solidFill>
            <a:schemeClr val="accent2">
              <a:lumMod val="60000"/>
              <a:lumOff val="40000"/>
            </a:schemeClr>
          </a:solidFill>
          <a:ln w="127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Operating System</a:t>
            </a:r>
            <a:endParaRPr lang="en-US" sz="2800" dirty="0">
              <a:solidFill>
                <a:schemeClr val="tx1"/>
              </a:solidFill>
            </a:endParaRPr>
          </a:p>
        </p:txBody>
      </p:sp>
      <p:sp>
        <p:nvSpPr>
          <p:cNvPr id="15" name="Rectangle 14"/>
          <p:cNvSpPr/>
          <p:nvPr/>
        </p:nvSpPr>
        <p:spPr>
          <a:xfrm>
            <a:off x="5980667" y="2492376"/>
            <a:ext cx="2731531" cy="1610369"/>
          </a:xfrm>
          <a:prstGeom prst="rect">
            <a:avLst/>
          </a:prstGeom>
          <a:solidFill>
            <a:schemeClr val="accent4">
              <a:lumMod val="60000"/>
              <a:lumOff val="40000"/>
            </a:schemeClr>
          </a:solidFill>
          <a:ln w="127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Job 1</a:t>
            </a:r>
            <a:endParaRPr lang="en-US" sz="2800" dirty="0">
              <a:solidFill>
                <a:schemeClr val="tx1"/>
              </a:solidFill>
            </a:endParaRPr>
          </a:p>
        </p:txBody>
      </p:sp>
      <p:sp>
        <p:nvSpPr>
          <p:cNvPr id="16" name="Rectangle 15"/>
          <p:cNvSpPr/>
          <p:nvPr/>
        </p:nvSpPr>
        <p:spPr>
          <a:xfrm>
            <a:off x="5980668" y="4106391"/>
            <a:ext cx="2731531" cy="770066"/>
          </a:xfrm>
          <a:prstGeom prst="rect">
            <a:avLst/>
          </a:prstGeom>
          <a:solidFill>
            <a:schemeClr val="accent4">
              <a:lumMod val="60000"/>
              <a:lumOff val="40000"/>
            </a:schemeClr>
          </a:solidFill>
          <a:ln w="127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Job 2</a:t>
            </a:r>
          </a:p>
        </p:txBody>
      </p:sp>
      <p:sp>
        <p:nvSpPr>
          <p:cNvPr id="17" name="Rectangle 16"/>
          <p:cNvSpPr/>
          <p:nvPr/>
        </p:nvSpPr>
        <p:spPr>
          <a:xfrm>
            <a:off x="5980669" y="4876457"/>
            <a:ext cx="2731531" cy="1079499"/>
          </a:xfrm>
          <a:prstGeom prst="rect">
            <a:avLst/>
          </a:prstGeom>
          <a:solidFill>
            <a:schemeClr val="accent4">
              <a:lumMod val="60000"/>
              <a:lumOff val="40000"/>
            </a:schemeClr>
          </a:solidFill>
          <a:ln w="127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Job 3</a:t>
            </a:r>
          </a:p>
        </p:txBody>
      </p:sp>
      <p:sp>
        <p:nvSpPr>
          <p:cNvPr id="18" name="Rectangle 17"/>
          <p:cNvSpPr/>
          <p:nvPr/>
        </p:nvSpPr>
        <p:spPr>
          <a:xfrm>
            <a:off x="5980669" y="5955956"/>
            <a:ext cx="2731531" cy="497233"/>
          </a:xfrm>
          <a:prstGeom prst="rect">
            <a:avLst/>
          </a:prstGeom>
          <a:solidFill>
            <a:schemeClr val="accent4">
              <a:lumMod val="60000"/>
              <a:lumOff val="40000"/>
            </a:schemeClr>
          </a:solidFill>
          <a:ln w="127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Job 4</a:t>
            </a:r>
          </a:p>
        </p:txBody>
      </p:sp>
    </p:spTree>
    <p:extLst>
      <p:ext uri="{BB962C8B-B14F-4D97-AF65-F5344CB8AC3E}">
        <p14:creationId xmlns:p14="http://schemas.microsoft.com/office/powerpoint/2010/main" val="969157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24">
                                            <p:txEl>
                                              <p:pRg st="0" end="0"/>
                                            </p:txEl>
                                          </p:spTgt>
                                        </p:tgtEl>
                                        <p:attrNameLst>
                                          <p:attrName>style.visibility</p:attrName>
                                        </p:attrNameLst>
                                      </p:cBhvr>
                                      <p:to>
                                        <p:strVal val="visible"/>
                                      </p:to>
                                    </p:set>
                                    <p:animEffect transition="in" filter="fade">
                                      <p:cBhvr>
                                        <p:cTn id="7" dur="500"/>
                                        <p:tgtEl>
                                          <p:spTgt spid="174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24">
                                            <p:txEl>
                                              <p:pRg st="1" end="1"/>
                                            </p:txEl>
                                          </p:spTgt>
                                        </p:tgtEl>
                                        <p:attrNameLst>
                                          <p:attrName>style.visibility</p:attrName>
                                        </p:attrNameLst>
                                      </p:cBhvr>
                                      <p:to>
                                        <p:strVal val="visible"/>
                                      </p:to>
                                    </p:set>
                                    <p:animEffect transition="in" filter="fade">
                                      <p:cBhvr>
                                        <p:cTn id="12" dur="500"/>
                                        <p:tgtEl>
                                          <p:spTgt spid="174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24">
                                            <p:txEl>
                                              <p:pRg st="2" end="2"/>
                                            </p:txEl>
                                          </p:spTgt>
                                        </p:tgtEl>
                                        <p:attrNameLst>
                                          <p:attrName>style.visibility</p:attrName>
                                        </p:attrNameLst>
                                      </p:cBhvr>
                                      <p:to>
                                        <p:strVal val="visible"/>
                                      </p:to>
                                    </p:set>
                                    <p:animEffect transition="in" filter="fade">
                                      <p:cBhvr>
                                        <p:cTn id="17" dur="500"/>
                                        <p:tgtEl>
                                          <p:spTgt spid="1742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424">
                                            <p:txEl>
                                              <p:pRg st="3" end="3"/>
                                            </p:txEl>
                                          </p:spTgt>
                                        </p:tgtEl>
                                        <p:attrNameLst>
                                          <p:attrName>style.visibility</p:attrName>
                                        </p:attrNameLst>
                                      </p:cBhvr>
                                      <p:to>
                                        <p:strVal val="visible"/>
                                      </p:to>
                                    </p:set>
                                    <p:animEffect transition="in" filter="fade">
                                      <p:cBhvr>
                                        <p:cTn id="37" dur="500"/>
                                        <p:tgtEl>
                                          <p:spTgt spid="1742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424">
                                            <p:txEl>
                                              <p:pRg st="4" end="4"/>
                                            </p:txEl>
                                          </p:spTgt>
                                        </p:tgtEl>
                                        <p:attrNameLst>
                                          <p:attrName>style.visibility</p:attrName>
                                        </p:attrNameLst>
                                      </p:cBhvr>
                                      <p:to>
                                        <p:strVal val="visible"/>
                                      </p:to>
                                    </p:set>
                                    <p:animEffect transition="in" filter="fade">
                                      <p:cBhvr>
                                        <p:cTn id="42" dur="500"/>
                                        <p:tgtEl>
                                          <p:spTgt spid="174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4" grpId="0" build="p"/>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ço Reservado para Conteúdo 15"/>
          <p:cNvSpPr>
            <a:spLocks noGrp="1"/>
          </p:cNvSpPr>
          <p:nvPr>
            <p:ph sz="half" idx="1"/>
          </p:nvPr>
        </p:nvSpPr>
        <p:spPr/>
        <p:txBody>
          <a:bodyPr/>
          <a:lstStyle/>
          <a:p>
            <a:r>
              <a:rPr lang="en-US" dirty="0"/>
              <a:t>When one job needs to wait for I/O, the processor can switch to another job</a:t>
            </a:r>
          </a:p>
          <a:p>
            <a:endParaRPr lang="en-US" dirty="0"/>
          </a:p>
        </p:txBody>
      </p:sp>
      <p:graphicFrame>
        <p:nvGraphicFramePr>
          <p:cNvPr id="35" name="Espaço Reservado para Conteúdo 3"/>
          <p:cNvGraphicFramePr>
            <a:graphicFrameLocks noGrp="1"/>
          </p:cNvGraphicFramePr>
          <p:nvPr>
            <p:ph sz="half" idx="2"/>
            <p:extLst/>
          </p:nvPr>
        </p:nvGraphicFramePr>
        <p:xfrm>
          <a:off x="431800" y="3051372"/>
          <a:ext cx="8280401" cy="3168000"/>
        </p:xfrm>
        <a:graphic>
          <a:graphicData uri="http://schemas.openxmlformats.org/drawingml/2006/table">
            <a:tbl>
              <a:tblPr>
                <a:tableStyleId>{2D5ABB26-0587-4C30-8999-92F81FD0307C}</a:tableStyleId>
              </a:tblPr>
              <a:tblGrid>
                <a:gridCol w="1438421">
                  <a:extLst>
                    <a:ext uri="{9D8B030D-6E8A-4147-A177-3AD203B41FA5}">
                      <a16:colId xmlns:a16="http://schemas.microsoft.com/office/drawing/2014/main" val="20000"/>
                    </a:ext>
                  </a:extLst>
                </a:gridCol>
                <a:gridCol w="684198">
                  <a:extLst>
                    <a:ext uri="{9D8B030D-6E8A-4147-A177-3AD203B41FA5}">
                      <a16:colId xmlns:a16="http://schemas.microsoft.com/office/drawing/2014/main" val="20001"/>
                    </a:ext>
                  </a:extLst>
                </a:gridCol>
                <a:gridCol w="684198">
                  <a:extLst>
                    <a:ext uri="{9D8B030D-6E8A-4147-A177-3AD203B41FA5}">
                      <a16:colId xmlns:a16="http://schemas.microsoft.com/office/drawing/2014/main" val="20002"/>
                    </a:ext>
                  </a:extLst>
                </a:gridCol>
                <a:gridCol w="684198">
                  <a:extLst>
                    <a:ext uri="{9D8B030D-6E8A-4147-A177-3AD203B41FA5}">
                      <a16:colId xmlns:a16="http://schemas.microsoft.com/office/drawing/2014/main" val="20003"/>
                    </a:ext>
                  </a:extLst>
                </a:gridCol>
                <a:gridCol w="684198">
                  <a:extLst>
                    <a:ext uri="{9D8B030D-6E8A-4147-A177-3AD203B41FA5}">
                      <a16:colId xmlns:a16="http://schemas.microsoft.com/office/drawing/2014/main" val="20004"/>
                    </a:ext>
                  </a:extLst>
                </a:gridCol>
                <a:gridCol w="684198">
                  <a:extLst>
                    <a:ext uri="{9D8B030D-6E8A-4147-A177-3AD203B41FA5}">
                      <a16:colId xmlns:a16="http://schemas.microsoft.com/office/drawing/2014/main" val="20005"/>
                    </a:ext>
                  </a:extLst>
                </a:gridCol>
                <a:gridCol w="684198">
                  <a:extLst>
                    <a:ext uri="{9D8B030D-6E8A-4147-A177-3AD203B41FA5}">
                      <a16:colId xmlns:a16="http://schemas.microsoft.com/office/drawing/2014/main" val="20006"/>
                    </a:ext>
                  </a:extLst>
                </a:gridCol>
                <a:gridCol w="684198">
                  <a:extLst>
                    <a:ext uri="{9D8B030D-6E8A-4147-A177-3AD203B41FA5}">
                      <a16:colId xmlns:a16="http://schemas.microsoft.com/office/drawing/2014/main" val="20007"/>
                    </a:ext>
                  </a:extLst>
                </a:gridCol>
                <a:gridCol w="684198">
                  <a:extLst>
                    <a:ext uri="{9D8B030D-6E8A-4147-A177-3AD203B41FA5}">
                      <a16:colId xmlns:a16="http://schemas.microsoft.com/office/drawing/2014/main" val="20008"/>
                    </a:ext>
                  </a:extLst>
                </a:gridCol>
                <a:gridCol w="684198">
                  <a:extLst>
                    <a:ext uri="{9D8B030D-6E8A-4147-A177-3AD203B41FA5}">
                      <a16:colId xmlns:a16="http://schemas.microsoft.com/office/drawing/2014/main" val="20009"/>
                    </a:ext>
                  </a:extLst>
                </a:gridCol>
                <a:gridCol w="684198">
                  <a:extLst>
                    <a:ext uri="{9D8B030D-6E8A-4147-A177-3AD203B41FA5}">
                      <a16:colId xmlns:a16="http://schemas.microsoft.com/office/drawing/2014/main" val="20010"/>
                    </a:ext>
                  </a:extLst>
                </a:gridCol>
              </a:tblGrid>
              <a:tr h="252000">
                <a:tc>
                  <a:txBody>
                    <a:bodyPr/>
                    <a:lstStyle/>
                    <a:p>
                      <a:endParaRPr lang="en-US" sz="100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20000">
                <a:tc>
                  <a:txBody>
                    <a:bodyPr/>
                    <a:lstStyle/>
                    <a:p>
                      <a:r>
                        <a:rPr lang="en-US" sz="2000" dirty="0"/>
                        <a:t>Program A</a:t>
                      </a:r>
                    </a:p>
                  </a:txBody>
                  <a:tcPr anchor="ctr">
                    <a:lnT>
                      <a:noFill/>
                    </a:lnT>
                    <a:lnB>
                      <a:noFill/>
                    </a:lnB>
                  </a:tcPr>
                </a:tc>
                <a:tc>
                  <a:txBody>
                    <a:bodyPr/>
                    <a:lstStyle/>
                    <a:p>
                      <a:pPr algn="ctr"/>
                      <a:r>
                        <a:rPr lang="en-US" spc="-100" baseline="0" dirty="0">
                          <a:solidFill>
                            <a:schemeClr val="bg1"/>
                          </a:solidFill>
                          <a:effectLst>
                            <a:outerShdw blurRad="38100" dist="38100" dir="2700000" algn="tl">
                              <a:srgbClr val="000000">
                                <a:alpha val="43137"/>
                              </a:srgbClr>
                            </a:outerShdw>
                          </a:effectLst>
                        </a:rPr>
                        <a:t>Run</a:t>
                      </a: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ctr"/>
                      <a:r>
                        <a:rPr lang="en-US" spc="-100" baseline="0" dirty="0"/>
                        <a:t>Wait</a:t>
                      </a: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endParaRPr lang="en-US" spc="-100" baseline="0" dirty="0"/>
                    </a:p>
                  </a:txBody>
                  <a:tcPr anchor="ctr">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a:t>
                      </a:r>
                    </a:p>
                  </a:txBody>
                  <a:tcPr anchor="ctr">
                    <a:lnL>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pc="-100" baseline="0" dirty="0"/>
                        <a:t>Wait</a:t>
                      </a:r>
                    </a:p>
                  </a:txBody>
                  <a:tcPr anchor="ctr">
                    <a:lnL w="381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52000">
                <a:tc>
                  <a:txBody>
                    <a:bodyPr/>
                    <a:lstStyle/>
                    <a:p>
                      <a:pPr marL="0" algn="l" defTabSz="914400" rtl="0" eaLnBrk="1" latinLnBrk="0" hangingPunct="1"/>
                      <a:endParaRPr lang="en-US" sz="1000" kern="1200" dirty="0">
                        <a:solidFill>
                          <a:schemeClr val="tx1"/>
                        </a:solidFill>
                        <a:latin typeface="+mn-lt"/>
                        <a:ea typeface="+mn-ea"/>
                        <a:cs typeface="+mn-cs"/>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0000">
                <a:tc>
                  <a:txBody>
                    <a:bodyPr/>
                    <a:lstStyle/>
                    <a:p>
                      <a:r>
                        <a:rPr lang="en-US" sz="2000" dirty="0"/>
                        <a:t>Program B</a:t>
                      </a:r>
                    </a:p>
                  </a:txBody>
                  <a:tcPr anchor="ctr">
                    <a:lnT>
                      <a:noFill/>
                    </a:lnT>
                  </a:tcPr>
                </a:tc>
                <a:tc>
                  <a:txBody>
                    <a:bodyPr/>
                    <a:lstStyle/>
                    <a:p>
                      <a:pPr algn="ctr"/>
                      <a:r>
                        <a:rPr lang="en-US" spc="-100" baseline="0" dirty="0"/>
                        <a:t>Wait</a:t>
                      </a:r>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a:t>
                      </a:r>
                    </a:p>
                  </a:txBody>
                  <a:tcPr anchor="ctr">
                    <a:lnT w="12700" cap="flat" cmpd="sng" algn="ctr">
                      <a:noFill/>
                      <a:prstDash val="solid"/>
                      <a:round/>
                      <a:headEnd type="none" w="med" len="med"/>
                      <a:tailEnd type="none" w="med" len="med"/>
                    </a:lnT>
                    <a:solidFill>
                      <a:schemeClr val="accent2"/>
                    </a:solidFill>
                  </a:tcPr>
                </a:tc>
                <a:tc>
                  <a:txBody>
                    <a:bodyPr/>
                    <a:lstStyle/>
                    <a:p>
                      <a:pPr algn="ctr"/>
                      <a:r>
                        <a:rPr lang="en-US" spc="-100" baseline="0" dirty="0"/>
                        <a:t>Wait</a:t>
                      </a:r>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a:t>
                      </a:r>
                    </a:p>
                  </a:txBody>
                  <a:tcPr anchor="ctr">
                    <a:lnT w="12700" cap="flat" cmpd="sng" algn="ctr">
                      <a:noFill/>
                      <a:prstDash val="solid"/>
                      <a:round/>
                      <a:headEnd type="none" w="med" len="med"/>
                      <a:tailEnd type="none" w="med" len="med"/>
                    </a:lnT>
                    <a:solidFill>
                      <a:schemeClr val="accent2"/>
                    </a:solidFill>
                  </a:tcPr>
                </a:tc>
                <a:tc>
                  <a:txBody>
                    <a:bodyPr/>
                    <a:lstStyle/>
                    <a:p>
                      <a:pPr algn="ctr"/>
                      <a:r>
                        <a:rPr lang="en-US" spc="-100" baseline="0" dirty="0"/>
                        <a:t>Wait</a:t>
                      </a:r>
                    </a:p>
                  </a:txBody>
                  <a:tcPr anchor="ctr">
                    <a:lnR>
                      <a:noFill/>
                    </a:lnR>
                    <a:lnT w="12700" cap="flat" cmpd="sng" algn="ctr">
                      <a:noFill/>
                      <a:prstDash val="solid"/>
                      <a:round/>
                      <a:headEnd type="none" w="med" len="med"/>
                      <a:tailEnd type="none" w="med" len="med"/>
                    </a:lnT>
                    <a:solidFill>
                      <a:schemeClr val="bg1">
                        <a:lumMod val="85000"/>
                      </a:schemeClr>
                    </a:solidFill>
                  </a:tcPr>
                </a:tc>
                <a:tc>
                  <a:txBody>
                    <a:bodyPr/>
                    <a:lstStyle/>
                    <a:p>
                      <a:pPr algn="ctr"/>
                      <a:endParaRPr lang="en-US" sz="1800" kern="1200" spc="-100" baseline="0" dirty="0">
                        <a:solidFill>
                          <a:schemeClr val="bg1"/>
                        </a:solidFill>
                        <a:effectLst>
                          <a:outerShdw blurRad="38100" dist="38100" dir="2700000" algn="tl">
                            <a:srgbClr val="000000">
                              <a:alpha val="43137"/>
                            </a:srgbClr>
                          </a:outerShdw>
                        </a:effectLst>
                        <a:latin typeface="+mn-lt"/>
                        <a:ea typeface="+mn-ea"/>
                        <a:cs typeface="+mn-cs"/>
                      </a:endParaRPr>
                    </a:p>
                  </a:txBody>
                  <a:tcPr anchor="ctr">
                    <a:lnL>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pc="-100" baseline="0" dirty="0"/>
                    </a:p>
                  </a:txBody>
                  <a:tcPr anchor="ctr">
                    <a:lnL w="381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252000">
                <a:tc>
                  <a:txBody>
                    <a:bodyPr/>
                    <a:lstStyle/>
                    <a:p>
                      <a:pPr marL="0" algn="l" defTabSz="914400" rtl="0" eaLnBrk="1" latinLnBrk="0" hangingPunct="1"/>
                      <a:endParaRPr lang="en-US" sz="1000" kern="120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T>
                      <a:noFill/>
                    </a:lnT>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T>
                      <a:noFill/>
                    </a:lnT>
                  </a:tcPr>
                </a:tc>
                <a:extLst>
                  <a:ext uri="{0D108BD9-81ED-4DB2-BD59-A6C34878D82A}">
                    <a16:rowId xmlns:a16="http://schemas.microsoft.com/office/drawing/2014/main" val="10004"/>
                  </a:ext>
                </a:extLst>
              </a:tr>
              <a:tr h="252000">
                <a:tc>
                  <a:txBody>
                    <a:bodyPr/>
                    <a:lstStyle/>
                    <a:p>
                      <a:endParaRPr lang="en-US" sz="1000" dirty="0"/>
                    </a:p>
                  </a:txBody>
                  <a:tcPr anchor="ct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dirty="0"/>
                    </a:p>
                  </a:txBody>
                  <a:tcPr anchor="ctr">
                    <a:lnB>
                      <a:noFill/>
                    </a:lnB>
                  </a:tcPr>
                </a:tc>
                <a:extLst>
                  <a:ext uri="{0D108BD9-81ED-4DB2-BD59-A6C34878D82A}">
                    <a16:rowId xmlns:a16="http://schemas.microsoft.com/office/drawing/2014/main" val="10005"/>
                  </a:ext>
                </a:extLst>
              </a:tr>
              <a:tr h="720000">
                <a:tc>
                  <a:txBody>
                    <a:bodyPr/>
                    <a:lstStyle/>
                    <a:p>
                      <a:r>
                        <a:rPr lang="en-US" sz="2000" dirty="0"/>
                        <a:t>Combined</a:t>
                      </a:r>
                    </a:p>
                  </a:txBody>
                  <a:tcPr anchor="ctr">
                    <a:lnR>
                      <a:noFill/>
                    </a:lnR>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A</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B</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en-US" sz="1800" kern="1200" spc="-100" baseline="0" dirty="0">
                          <a:solidFill>
                            <a:schemeClr val="tx1"/>
                          </a:solidFill>
                          <a:latin typeface="+mn-lt"/>
                          <a:ea typeface="+mn-ea"/>
                          <a:cs typeface="+mn-cs"/>
                        </a:rPr>
                        <a:t>Wait</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A</a:t>
                      </a:r>
                    </a:p>
                  </a:txBody>
                  <a:tcPr anchor="ctr">
                    <a:lnL>
                      <a:noFill/>
                    </a:lnL>
                    <a:lnR w="381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B</a:t>
                      </a:r>
                    </a:p>
                  </a:txBody>
                  <a:tcPr anchor="ctr">
                    <a:lnL w="381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en-US" sz="1800" kern="1200" spc="-100" baseline="0" dirty="0">
                          <a:solidFill>
                            <a:schemeClr val="tx1"/>
                          </a:solidFill>
                          <a:latin typeface="+mn-lt"/>
                          <a:ea typeface="+mn-ea"/>
                          <a:cs typeface="+mn-cs"/>
                        </a:rPr>
                        <a:t>Wait</a:t>
                      </a:r>
                    </a:p>
                  </a:txBody>
                  <a:tcPr anchor="ctr">
                    <a:lnL>
                      <a:noFill/>
                    </a:lnL>
                    <a:lnR w="381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pc="-100" baseline="0" dirty="0"/>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pc="-100" baseline="0" dirty="0"/>
                    </a:p>
                  </a:txBody>
                  <a:tcPr anchor="ctr">
                    <a:lnL w="381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bl>
          </a:graphicData>
        </a:graphic>
      </p:graphicFrame>
      <p:sp>
        <p:nvSpPr>
          <p:cNvPr id="2" name="Título 1"/>
          <p:cNvSpPr>
            <a:spLocks noGrp="1"/>
          </p:cNvSpPr>
          <p:nvPr>
            <p:ph type="title"/>
          </p:nvPr>
        </p:nvSpPr>
        <p:spPr/>
        <p:txBody>
          <a:bodyPr/>
          <a:lstStyle/>
          <a:p>
            <a:r>
              <a:rPr lang="en-US" dirty="0"/>
              <a:t>Multiprogramming two jobs</a:t>
            </a:r>
          </a:p>
        </p:txBody>
      </p:sp>
      <p:sp>
        <p:nvSpPr>
          <p:cNvPr id="15" name="Text Placeholder 14"/>
          <p:cNvSpPr>
            <a:spLocks noGrp="1"/>
          </p:cNvSpPr>
          <p:nvPr>
            <p:ph type="body" sz="quarter" idx="11"/>
          </p:nvPr>
        </p:nvSpPr>
        <p:spPr/>
        <p:txBody>
          <a:bodyPr/>
          <a:lstStyle/>
          <a:p>
            <a:pPr marL="0" indent="0">
              <a:buNone/>
            </a:pPr>
            <a:endParaRPr lang="en-US" dirty="0"/>
          </a:p>
        </p:txBody>
      </p:sp>
      <p:sp>
        <p:nvSpPr>
          <p:cNvPr id="36" name="Retângulo 4"/>
          <p:cNvSpPr/>
          <p:nvPr/>
        </p:nvSpPr>
        <p:spPr>
          <a:xfrm>
            <a:off x="1851704" y="3158964"/>
            <a:ext cx="720000" cy="31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tângulo 5"/>
          <p:cNvSpPr/>
          <p:nvPr/>
        </p:nvSpPr>
        <p:spPr>
          <a:xfrm>
            <a:off x="2537322" y="3158965"/>
            <a:ext cx="720000" cy="31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tângulo 6"/>
          <p:cNvSpPr/>
          <p:nvPr/>
        </p:nvSpPr>
        <p:spPr>
          <a:xfrm>
            <a:off x="3222940" y="3158966"/>
            <a:ext cx="720000" cy="31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tângulo 7"/>
          <p:cNvSpPr/>
          <p:nvPr/>
        </p:nvSpPr>
        <p:spPr>
          <a:xfrm>
            <a:off x="3908558" y="3158967"/>
            <a:ext cx="720000" cy="31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tângulo 8"/>
          <p:cNvSpPr/>
          <p:nvPr/>
        </p:nvSpPr>
        <p:spPr>
          <a:xfrm>
            <a:off x="4594176" y="3158968"/>
            <a:ext cx="720000" cy="31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tângulo 9"/>
          <p:cNvSpPr/>
          <p:nvPr/>
        </p:nvSpPr>
        <p:spPr>
          <a:xfrm>
            <a:off x="5279794" y="3158969"/>
            <a:ext cx="720000" cy="31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tângulo 10"/>
          <p:cNvSpPr/>
          <p:nvPr/>
        </p:nvSpPr>
        <p:spPr>
          <a:xfrm>
            <a:off x="5965412" y="3158970"/>
            <a:ext cx="720000" cy="31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tângulo 11"/>
          <p:cNvSpPr/>
          <p:nvPr/>
        </p:nvSpPr>
        <p:spPr>
          <a:xfrm>
            <a:off x="6651030" y="3158971"/>
            <a:ext cx="720000" cy="31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tângulo 12"/>
          <p:cNvSpPr/>
          <p:nvPr/>
        </p:nvSpPr>
        <p:spPr>
          <a:xfrm>
            <a:off x="7336648" y="3158972"/>
            <a:ext cx="720000" cy="31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tângulo 13"/>
          <p:cNvSpPr/>
          <p:nvPr/>
        </p:nvSpPr>
        <p:spPr>
          <a:xfrm>
            <a:off x="8022267" y="3158973"/>
            <a:ext cx="720000" cy="31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2"/>
          <a:stretch>
            <a:fillRect/>
          </a:stretch>
        </p:blipFill>
        <p:spPr>
          <a:xfrm>
            <a:off x="431799" y="3080168"/>
            <a:ext cx="8280400" cy="3175000"/>
          </a:xfrm>
          <a:prstGeom prst="rect">
            <a:avLst/>
          </a:prstGeom>
          <a:solidFill>
            <a:schemeClr val="bg1"/>
          </a:solidFill>
        </p:spPr>
      </p:pic>
    </p:spTree>
    <p:extLst>
      <p:ext uri="{BB962C8B-B14F-4D97-AF65-F5344CB8AC3E}">
        <p14:creationId xmlns:p14="http://schemas.microsoft.com/office/powerpoint/2010/main" val="165544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grpId="0" nodeType="clickEffect">
                                  <p:stCondLst>
                                    <p:cond delay="0"/>
                                  </p:stCondLst>
                                  <p:childTnLst>
                                    <p:animEffect transition="out" filter="wipe(left)">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8" fill="hold" grpId="0" nodeType="clickEffect">
                                  <p:stCondLst>
                                    <p:cond delay="0"/>
                                  </p:stCondLst>
                                  <p:childTnLst>
                                    <p:animEffect transition="out" filter="wipe(left)">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0" nodeType="clickEffect">
                                  <p:stCondLst>
                                    <p:cond delay="0"/>
                                  </p:stCondLst>
                                  <p:childTnLst>
                                    <p:animEffect transition="out" filter="wipe(left)">
                                      <p:cBhvr>
                                        <p:cTn id="20" dur="500"/>
                                        <p:tgtEl>
                                          <p:spTgt spid="38"/>
                                        </p:tgtEl>
                                      </p:cBhvr>
                                    </p:animEffect>
                                    <p:set>
                                      <p:cBhvr>
                                        <p:cTn id="21" dur="1" fill="hold">
                                          <p:stCondLst>
                                            <p:cond delay="499"/>
                                          </p:stCondLst>
                                        </p:cTn>
                                        <p:tgtEl>
                                          <p:spTgt spid="3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0" nodeType="clickEffect">
                                  <p:stCondLst>
                                    <p:cond delay="0"/>
                                  </p:stCondLst>
                                  <p:childTnLst>
                                    <p:animEffect transition="out" filter="wipe(left)">
                                      <p:cBhvr>
                                        <p:cTn id="25" dur="500"/>
                                        <p:tgtEl>
                                          <p:spTgt spid="39"/>
                                        </p:tgtEl>
                                      </p:cBhvr>
                                    </p:animEffect>
                                    <p:set>
                                      <p:cBhvr>
                                        <p:cTn id="26" dur="1" fill="hold">
                                          <p:stCondLst>
                                            <p:cond delay="499"/>
                                          </p:stCondLst>
                                        </p:cTn>
                                        <p:tgtEl>
                                          <p:spTgt spid="3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500"/>
                                        <p:tgtEl>
                                          <p:spTgt spid="40"/>
                                        </p:tgtEl>
                                      </p:cBhvr>
                                    </p:animEffect>
                                    <p:set>
                                      <p:cBhvr>
                                        <p:cTn id="31" dur="1" fill="hold">
                                          <p:stCondLst>
                                            <p:cond delay="499"/>
                                          </p:stCondLst>
                                        </p:cTn>
                                        <p:tgtEl>
                                          <p:spTgt spid="4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8" fill="hold" grpId="0" nodeType="clickEffect">
                                  <p:stCondLst>
                                    <p:cond delay="0"/>
                                  </p:stCondLst>
                                  <p:childTnLst>
                                    <p:animEffect transition="out" filter="wipe(left)">
                                      <p:cBhvr>
                                        <p:cTn id="35" dur="500"/>
                                        <p:tgtEl>
                                          <p:spTgt spid="41"/>
                                        </p:tgtEl>
                                      </p:cBhvr>
                                    </p:animEffect>
                                    <p:set>
                                      <p:cBhvr>
                                        <p:cTn id="36" dur="1" fill="hold">
                                          <p:stCondLst>
                                            <p:cond delay="499"/>
                                          </p:stCondLst>
                                        </p:cTn>
                                        <p:tgtEl>
                                          <p:spTgt spid="4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500"/>
                                        <p:tgtEl>
                                          <p:spTgt spid="42"/>
                                        </p:tgtEl>
                                      </p:cBhvr>
                                    </p:animEffect>
                                    <p:set>
                                      <p:cBhvr>
                                        <p:cTn id="41" dur="1" fill="hold">
                                          <p:stCondLst>
                                            <p:cond delay="499"/>
                                          </p:stCondLst>
                                        </p:cTn>
                                        <p:tgtEl>
                                          <p:spTgt spid="4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8" fill="hold" grpId="0" nodeType="clickEffect">
                                  <p:stCondLst>
                                    <p:cond delay="0"/>
                                  </p:stCondLst>
                                  <p:childTnLst>
                                    <p:animEffect transition="out" filter="wipe(left)">
                                      <p:cBhvr>
                                        <p:cTn id="45" dur="500"/>
                                        <p:tgtEl>
                                          <p:spTgt spid="43"/>
                                        </p:tgtEl>
                                      </p:cBhvr>
                                    </p:animEffect>
                                    <p:set>
                                      <p:cBhvr>
                                        <p:cTn id="46" dur="1" fill="hold">
                                          <p:stCondLst>
                                            <p:cond delay="499"/>
                                          </p:stCondLst>
                                        </p:cTn>
                                        <p:tgtEl>
                                          <p:spTgt spid="4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0" nodeType="clickEffect">
                                  <p:stCondLst>
                                    <p:cond delay="0"/>
                                  </p:stCondLst>
                                  <p:childTnLst>
                                    <p:animEffect transition="out" filter="wipe(left)">
                                      <p:cBhvr>
                                        <p:cTn id="50" dur="500"/>
                                        <p:tgtEl>
                                          <p:spTgt spid="44"/>
                                        </p:tgtEl>
                                      </p:cBhvr>
                                    </p:animEffect>
                                    <p:set>
                                      <p:cBhvr>
                                        <p:cTn id="51" dur="1" fill="hold">
                                          <p:stCondLst>
                                            <p:cond delay="499"/>
                                          </p:stCondLst>
                                        </p:cTn>
                                        <p:tgtEl>
                                          <p:spTgt spid="4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0" nodeType="clickEffect">
                                  <p:stCondLst>
                                    <p:cond delay="0"/>
                                  </p:stCondLst>
                                  <p:childTnLst>
                                    <p:animEffect transition="out" filter="wipe(left)">
                                      <p:cBhvr>
                                        <p:cTn id="55" dur="500"/>
                                        <p:tgtEl>
                                          <p:spTgt spid="45"/>
                                        </p:tgtEl>
                                      </p:cBhvr>
                                    </p:animEffect>
                                    <p:set>
                                      <p:cBhvr>
                                        <p:cTn id="56"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Multiprogramming three jobs</a:t>
            </a:r>
          </a:p>
        </p:txBody>
      </p:sp>
      <p:sp>
        <p:nvSpPr>
          <p:cNvPr id="15" name="Text Placeholder 14"/>
          <p:cNvSpPr>
            <a:spLocks noGrp="1"/>
          </p:cNvSpPr>
          <p:nvPr>
            <p:ph type="body" sz="quarter" idx="11"/>
          </p:nvPr>
        </p:nvSpPr>
        <p:spPr/>
        <p:txBody>
          <a:bodyPr/>
          <a:lstStyle/>
          <a:p>
            <a:pPr marL="0" indent="0">
              <a:buNone/>
            </a:pPr>
            <a:endParaRPr lang="en-US" dirty="0"/>
          </a:p>
        </p:txBody>
      </p:sp>
      <p:graphicFrame>
        <p:nvGraphicFramePr>
          <p:cNvPr id="17" name="Espaço Reservado para Conteúdo 3"/>
          <p:cNvGraphicFramePr>
            <a:graphicFrameLocks/>
          </p:cNvGraphicFramePr>
          <p:nvPr>
            <p:extLst>
              <p:ext uri="{D42A27DB-BD31-4B8C-83A1-F6EECF244321}">
                <p14:modId xmlns:p14="http://schemas.microsoft.com/office/powerpoint/2010/main" val="979032842"/>
              </p:ext>
            </p:extLst>
          </p:nvPr>
        </p:nvGraphicFramePr>
        <p:xfrm>
          <a:off x="441739" y="1898650"/>
          <a:ext cx="8268525" cy="3888000"/>
        </p:xfrm>
        <a:graphic>
          <a:graphicData uri="http://schemas.openxmlformats.org/drawingml/2006/table">
            <a:tbl>
              <a:tblPr>
                <a:tableStyleId>{2D5ABB26-0587-4C30-8999-92F81FD0307C}</a:tableStyleId>
              </a:tblPr>
              <a:tblGrid>
                <a:gridCol w="1438005">
                  <a:extLst>
                    <a:ext uri="{9D8B030D-6E8A-4147-A177-3AD203B41FA5}">
                      <a16:colId xmlns:a16="http://schemas.microsoft.com/office/drawing/2014/main" val="20000"/>
                    </a:ext>
                  </a:extLst>
                </a:gridCol>
                <a:gridCol w="683052">
                  <a:extLst>
                    <a:ext uri="{9D8B030D-6E8A-4147-A177-3AD203B41FA5}">
                      <a16:colId xmlns:a16="http://schemas.microsoft.com/office/drawing/2014/main" val="20001"/>
                    </a:ext>
                  </a:extLst>
                </a:gridCol>
                <a:gridCol w="683052">
                  <a:extLst>
                    <a:ext uri="{9D8B030D-6E8A-4147-A177-3AD203B41FA5}">
                      <a16:colId xmlns:a16="http://schemas.microsoft.com/office/drawing/2014/main" val="20002"/>
                    </a:ext>
                  </a:extLst>
                </a:gridCol>
                <a:gridCol w="683052">
                  <a:extLst>
                    <a:ext uri="{9D8B030D-6E8A-4147-A177-3AD203B41FA5}">
                      <a16:colId xmlns:a16="http://schemas.microsoft.com/office/drawing/2014/main" val="20003"/>
                    </a:ext>
                  </a:extLst>
                </a:gridCol>
                <a:gridCol w="683052">
                  <a:extLst>
                    <a:ext uri="{9D8B030D-6E8A-4147-A177-3AD203B41FA5}">
                      <a16:colId xmlns:a16="http://schemas.microsoft.com/office/drawing/2014/main" val="20004"/>
                    </a:ext>
                  </a:extLst>
                </a:gridCol>
                <a:gridCol w="683052">
                  <a:extLst>
                    <a:ext uri="{9D8B030D-6E8A-4147-A177-3AD203B41FA5}">
                      <a16:colId xmlns:a16="http://schemas.microsoft.com/office/drawing/2014/main" val="20005"/>
                    </a:ext>
                  </a:extLst>
                </a:gridCol>
                <a:gridCol w="683052">
                  <a:extLst>
                    <a:ext uri="{9D8B030D-6E8A-4147-A177-3AD203B41FA5}">
                      <a16:colId xmlns:a16="http://schemas.microsoft.com/office/drawing/2014/main" val="20006"/>
                    </a:ext>
                  </a:extLst>
                </a:gridCol>
                <a:gridCol w="683052">
                  <a:extLst>
                    <a:ext uri="{9D8B030D-6E8A-4147-A177-3AD203B41FA5}">
                      <a16:colId xmlns:a16="http://schemas.microsoft.com/office/drawing/2014/main" val="20007"/>
                    </a:ext>
                  </a:extLst>
                </a:gridCol>
                <a:gridCol w="683052">
                  <a:extLst>
                    <a:ext uri="{9D8B030D-6E8A-4147-A177-3AD203B41FA5}">
                      <a16:colId xmlns:a16="http://schemas.microsoft.com/office/drawing/2014/main" val="20008"/>
                    </a:ext>
                  </a:extLst>
                </a:gridCol>
                <a:gridCol w="683052">
                  <a:extLst>
                    <a:ext uri="{9D8B030D-6E8A-4147-A177-3AD203B41FA5}">
                      <a16:colId xmlns:a16="http://schemas.microsoft.com/office/drawing/2014/main" val="20009"/>
                    </a:ext>
                  </a:extLst>
                </a:gridCol>
                <a:gridCol w="683052">
                  <a:extLst>
                    <a:ext uri="{9D8B030D-6E8A-4147-A177-3AD203B41FA5}">
                      <a16:colId xmlns:a16="http://schemas.microsoft.com/office/drawing/2014/main" val="20010"/>
                    </a:ext>
                  </a:extLst>
                </a:gridCol>
              </a:tblGrid>
              <a:tr h="252000">
                <a:tc>
                  <a:txBody>
                    <a:bodyPr/>
                    <a:lstStyle/>
                    <a:p>
                      <a:endParaRPr lang="en-US" sz="100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20000">
                <a:tc>
                  <a:txBody>
                    <a:bodyPr/>
                    <a:lstStyle/>
                    <a:p>
                      <a:r>
                        <a:rPr lang="en-US" sz="2000" dirty="0"/>
                        <a:t>Program A</a:t>
                      </a:r>
                    </a:p>
                  </a:txBody>
                  <a:tcPr anchor="ctr">
                    <a:lnT>
                      <a:noFill/>
                    </a:lnT>
                    <a:lnB>
                      <a:noFill/>
                    </a:lnB>
                  </a:tcPr>
                </a:tc>
                <a:tc>
                  <a:txBody>
                    <a:bodyPr/>
                    <a:lstStyle/>
                    <a:p>
                      <a:pPr algn="ctr"/>
                      <a:r>
                        <a:rPr lang="en-US" spc="-100" baseline="0" dirty="0">
                          <a:solidFill>
                            <a:schemeClr val="bg1"/>
                          </a:solidFill>
                          <a:effectLst>
                            <a:outerShdw blurRad="38100" dist="38100" dir="2700000" algn="tl">
                              <a:srgbClr val="000000">
                                <a:alpha val="43137"/>
                              </a:srgbClr>
                            </a:outerShdw>
                          </a:effectLst>
                        </a:rPr>
                        <a:t>Run</a:t>
                      </a: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ctr"/>
                      <a:r>
                        <a:rPr lang="en-US" spc="-100" baseline="0" dirty="0"/>
                        <a:t>Wait</a:t>
                      </a: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a:t>
                      </a:r>
                    </a:p>
                  </a:txBody>
                  <a:tcPr anchor="ctr">
                    <a:lnR w="3810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ctr"/>
                      <a:endParaRPr lang="en-US" spc="-100" baseline="0" dirty="0"/>
                    </a:p>
                  </a:txBody>
                  <a:tcPr anchor="ctr">
                    <a:lnL w="38100" cap="flat" cmpd="sng" algn="ctr">
                      <a:solidFill>
                        <a:schemeClr val="tx1">
                          <a:lumMod val="75000"/>
                          <a:lumOff val="25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pc="-100" baseline="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52000">
                <a:tc>
                  <a:txBody>
                    <a:bodyPr/>
                    <a:lstStyle/>
                    <a:p>
                      <a:pPr marL="0" algn="l" defTabSz="914400" rtl="0" eaLnBrk="1" latinLnBrk="0" hangingPunct="1"/>
                      <a:endParaRPr lang="en-US" sz="1000" kern="1200" dirty="0">
                        <a:solidFill>
                          <a:schemeClr val="tx1"/>
                        </a:solidFill>
                        <a:latin typeface="+mn-lt"/>
                        <a:ea typeface="+mn-ea"/>
                        <a:cs typeface="+mn-cs"/>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0000">
                <a:tc>
                  <a:txBody>
                    <a:bodyPr/>
                    <a:lstStyle/>
                    <a:p>
                      <a:r>
                        <a:rPr lang="en-US" sz="2000" dirty="0"/>
                        <a:t>Program B</a:t>
                      </a:r>
                    </a:p>
                  </a:txBody>
                  <a:tcPr anchor="ctr">
                    <a:lnT>
                      <a:noFill/>
                    </a:lnT>
                  </a:tcPr>
                </a:tc>
                <a:tc>
                  <a:txBody>
                    <a:bodyPr/>
                    <a:lstStyle/>
                    <a:p>
                      <a:pPr algn="ctr"/>
                      <a:r>
                        <a:rPr lang="en-US" spc="-100" baseline="0" dirty="0"/>
                        <a:t>Wait</a:t>
                      </a:r>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a:t>
                      </a:r>
                    </a:p>
                  </a:txBody>
                  <a:tcPr anchor="ctr">
                    <a:lnT w="12700" cap="flat" cmpd="sng" algn="ctr">
                      <a:noFill/>
                      <a:prstDash val="solid"/>
                      <a:round/>
                      <a:headEnd type="none" w="med" len="med"/>
                      <a:tailEnd type="none" w="med" len="med"/>
                    </a:lnT>
                    <a:solidFill>
                      <a:schemeClr val="accent2"/>
                    </a:solidFill>
                  </a:tcPr>
                </a:tc>
                <a:tc>
                  <a:txBody>
                    <a:bodyPr/>
                    <a:lstStyle/>
                    <a:p>
                      <a:pPr algn="ctr"/>
                      <a:r>
                        <a:rPr lang="en-US" spc="-100" baseline="0" dirty="0"/>
                        <a:t>Wait</a:t>
                      </a:r>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endParaRPr lang="en-US" spc="-100" baseline="0" dirty="0"/>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a:t>
                      </a:r>
                    </a:p>
                  </a:txBody>
                  <a:tcPr anchor="ctr">
                    <a:lnT w="12700" cap="flat" cmpd="sng" algn="ctr">
                      <a:noFill/>
                      <a:prstDash val="solid"/>
                      <a:round/>
                      <a:headEnd type="none" w="med" len="med"/>
                      <a:tailEnd type="none" w="med" len="med"/>
                    </a:lnT>
                    <a:solidFill>
                      <a:schemeClr val="accent2"/>
                    </a:solidFill>
                  </a:tcPr>
                </a:tc>
                <a:tc>
                  <a:txBody>
                    <a:bodyPr/>
                    <a:lstStyle/>
                    <a:p>
                      <a:pPr algn="ctr"/>
                      <a:r>
                        <a:rPr lang="en-US" spc="-100" baseline="0" dirty="0"/>
                        <a:t>Wait</a:t>
                      </a:r>
                    </a:p>
                  </a:txBody>
                  <a:tcPr anchor="ctr">
                    <a:lnT w="12700" cap="flat" cmpd="sng" algn="ctr">
                      <a:noFill/>
                      <a:prstDash val="solid"/>
                      <a:round/>
                      <a:headEnd type="none" w="med" len="med"/>
                      <a:tailEnd type="none" w="med" len="med"/>
                    </a:lnT>
                    <a:solidFill>
                      <a:schemeClr val="bg1">
                        <a:lumMod val="85000"/>
                      </a:schemeClr>
                    </a:solidFill>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a:t>
                      </a:r>
                    </a:p>
                  </a:txBody>
                  <a:tcPr anchor="ctr">
                    <a:lnR w="3810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solidFill>
                      <a:schemeClr val="accent2"/>
                    </a:solidFill>
                  </a:tcPr>
                </a:tc>
                <a:tc>
                  <a:txBody>
                    <a:bodyPr/>
                    <a:lstStyle/>
                    <a:p>
                      <a:pPr algn="ctr"/>
                      <a:endParaRPr lang="en-US" spc="-100" baseline="0" dirty="0"/>
                    </a:p>
                  </a:txBody>
                  <a:tcPr anchor="ctr">
                    <a:lnL w="38100" cap="flat" cmpd="sng" algn="ctr">
                      <a:solidFill>
                        <a:schemeClr val="tx1">
                          <a:lumMod val="75000"/>
                          <a:lumOff val="25000"/>
                        </a:schemeClr>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0003"/>
                  </a:ext>
                </a:extLst>
              </a:tr>
              <a:tr h="252000">
                <a:tc>
                  <a:txBody>
                    <a:bodyPr/>
                    <a:lstStyle/>
                    <a:p>
                      <a:pPr marL="0" algn="l" defTabSz="914400" rtl="0" eaLnBrk="1" latinLnBrk="0" hangingPunct="1"/>
                      <a:endParaRPr lang="en-US" sz="1000" kern="120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tc>
                  <a:txBody>
                    <a:bodyPr/>
                    <a:lstStyle/>
                    <a:p>
                      <a:pPr marL="0" algn="ctr" defTabSz="914400" rtl="0" eaLnBrk="1" latinLnBrk="0" hangingPunct="1"/>
                      <a:endParaRPr lang="en-US" sz="1000" kern="1200" spc="-100" baseline="0" dirty="0">
                        <a:solidFill>
                          <a:schemeClr val="tx1"/>
                        </a:solidFill>
                        <a:latin typeface="+mn-lt"/>
                        <a:ea typeface="+mn-ea"/>
                        <a:cs typeface="+mn-cs"/>
                      </a:endParaRPr>
                    </a:p>
                  </a:txBody>
                  <a:tcPr anchor="ctr"/>
                </a:tc>
                <a:extLst>
                  <a:ext uri="{0D108BD9-81ED-4DB2-BD59-A6C34878D82A}">
                    <a16:rowId xmlns:a16="http://schemas.microsoft.com/office/drawing/2014/main" val="10004"/>
                  </a:ext>
                </a:extLst>
              </a:tr>
              <a:tr h="720000">
                <a:tc>
                  <a:txBody>
                    <a:bodyPr/>
                    <a:lstStyle/>
                    <a:p>
                      <a:r>
                        <a:rPr lang="en-US" sz="2000" dirty="0"/>
                        <a:t>Program C</a:t>
                      </a:r>
                    </a:p>
                  </a:txBody>
                  <a:tcPr anchor="ctr"/>
                </a:tc>
                <a:tc>
                  <a:txBody>
                    <a:bodyPr/>
                    <a:lstStyle/>
                    <a:p>
                      <a:pPr algn="ctr"/>
                      <a:r>
                        <a:rPr lang="en-US" spc="-100" baseline="0" dirty="0"/>
                        <a:t>Wait</a:t>
                      </a:r>
                    </a:p>
                  </a:txBody>
                  <a:tcPr anchor="ctr">
                    <a:solidFill>
                      <a:schemeClr val="bg1">
                        <a:lumMod val="85000"/>
                      </a:schemeClr>
                    </a:solidFill>
                  </a:tcPr>
                </a:tc>
                <a:tc>
                  <a:txBody>
                    <a:bodyPr/>
                    <a:lstStyle/>
                    <a:p>
                      <a:pPr algn="ctr"/>
                      <a:endParaRPr lang="en-US" spc="-100" baseline="0" dirty="0"/>
                    </a:p>
                  </a:txBody>
                  <a:tcPr anchor="ctr">
                    <a:solidFill>
                      <a:schemeClr val="bg1">
                        <a:lumMod val="85000"/>
                      </a:schemeClr>
                    </a:solidFill>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a:t>
                      </a:r>
                    </a:p>
                  </a:txBody>
                  <a:tcPr anchor="ctr">
                    <a:solidFill>
                      <a:schemeClr val="accent3"/>
                    </a:solidFill>
                  </a:tcPr>
                </a:tc>
                <a:tc>
                  <a:txBody>
                    <a:bodyPr/>
                    <a:lstStyle/>
                    <a:p>
                      <a:pPr algn="ctr"/>
                      <a:r>
                        <a:rPr lang="en-US" spc="-100" baseline="0" dirty="0"/>
                        <a:t>Wait</a:t>
                      </a:r>
                    </a:p>
                  </a:txBody>
                  <a:tcPr anchor="ctr">
                    <a:solidFill>
                      <a:schemeClr val="bg1">
                        <a:lumMod val="85000"/>
                      </a:schemeClr>
                    </a:solidFill>
                  </a:tcPr>
                </a:tc>
                <a:tc>
                  <a:txBody>
                    <a:bodyPr/>
                    <a:lstStyle/>
                    <a:p>
                      <a:pPr algn="ctr"/>
                      <a:endParaRPr lang="en-US" spc="-100" baseline="0" dirty="0"/>
                    </a:p>
                  </a:txBody>
                  <a:tcPr anchor="ctr">
                    <a:solidFill>
                      <a:schemeClr val="bg1">
                        <a:lumMod val="85000"/>
                      </a:schemeClr>
                    </a:solidFill>
                  </a:tcPr>
                </a:tc>
                <a:tc>
                  <a:txBody>
                    <a:bodyPr/>
                    <a:lstStyle/>
                    <a:p>
                      <a:pPr algn="ctr"/>
                      <a:endParaRPr lang="en-US" spc="-100" baseline="0" dirty="0"/>
                    </a:p>
                  </a:txBody>
                  <a:tcPr anchor="ctr">
                    <a:solidFill>
                      <a:schemeClr val="bg1">
                        <a:lumMod val="85000"/>
                      </a:schemeClr>
                    </a:solidFill>
                  </a:tcPr>
                </a:tc>
                <a:tc>
                  <a:txBody>
                    <a:bodyPr/>
                    <a:lstStyle/>
                    <a:p>
                      <a:pPr algn="ctr"/>
                      <a:endParaRPr lang="en-US" spc="-100" baseline="0" dirty="0"/>
                    </a:p>
                  </a:txBody>
                  <a:tcPr anchor="ctr">
                    <a:solidFill>
                      <a:schemeClr val="bg1">
                        <a:lumMod val="85000"/>
                      </a:schemeClr>
                    </a:solidFill>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a:t>
                      </a:r>
                    </a:p>
                  </a:txBody>
                  <a:tcPr anchor="ctr">
                    <a:lnR w="38100" cap="flat" cmpd="sng" algn="ctr">
                      <a:solidFill>
                        <a:schemeClr val="tx1">
                          <a:lumMod val="75000"/>
                          <a:lumOff val="25000"/>
                        </a:schemeClr>
                      </a:solidFill>
                      <a:prstDash val="solid"/>
                      <a:round/>
                      <a:headEnd type="none" w="med" len="med"/>
                      <a:tailEnd type="none" w="med" len="med"/>
                    </a:lnR>
                    <a:solidFill>
                      <a:schemeClr val="accent3"/>
                    </a:solidFill>
                  </a:tcPr>
                </a:tc>
                <a:tc>
                  <a:txBody>
                    <a:bodyPr/>
                    <a:lstStyle/>
                    <a:p>
                      <a:pPr algn="ctr"/>
                      <a:endParaRPr lang="en-US" spc="-100" baseline="0"/>
                    </a:p>
                  </a:txBody>
                  <a:tcPr anchor="ctr">
                    <a:lnL w="38100" cap="flat" cmpd="sng" algn="ctr">
                      <a:solidFill>
                        <a:schemeClr val="tx1">
                          <a:lumMod val="75000"/>
                          <a:lumOff val="25000"/>
                        </a:schemeClr>
                      </a:solidFill>
                      <a:prstDash val="solid"/>
                      <a:round/>
                      <a:headEnd type="none" w="med" len="med"/>
                      <a:tailEnd type="none" w="med" len="med"/>
                    </a:lnL>
                  </a:tcPr>
                </a:tc>
                <a:tc>
                  <a:txBody>
                    <a:bodyPr/>
                    <a:lstStyle/>
                    <a:p>
                      <a:pPr algn="ctr"/>
                      <a:endParaRPr lang="en-US" spc="-100" baseline="0" dirty="0"/>
                    </a:p>
                  </a:txBody>
                  <a:tcPr anchor="ctr"/>
                </a:tc>
                <a:extLst>
                  <a:ext uri="{0D108BD9-81ED-4DB2-BD59-A6C34878D82A}">
                    <a16:rowId xmlns:a16="http://schemas.microsoft.com/office/drawing/2014/main" val="10005"/>
                  </a:ext>
                </a:extLst>
              </a:tr>
              <a:tr h="252000">
                <a:tc>
                  <a:txBody>
                    <a:bodyPr/>
                    <a:lstStyle/>
                    <a:p>
                      <a:endParaRPr lang="en-US" sz="1000" dirty="0"/>
                    </a:p>
                  </a:txBody>
                  <a:tcPr anchor="ct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a:p>
                  </a:txBody>
                  <a:tcPr anchor="ctr">
                    <a:lnB>
                      <a:noFill/>
                    </a:lnB>
                  </a:tcPr>
                </a:tc>
                <a:tc>
                  <a:txBody>
                    <a:bodyPr/>
                    <a:lstStyle/>
                    <a:p>
                      <a:pPr algn="ctr"/>
                      <a:endParaRPr lang="en-US" sz="1000" spc="-100" baseline="0" dirty="0"/>
                    </a:p>
                  </a:txBody>
                  <a:tcPr anchor="ctr">
                    <a:lnB>
                      <a:noFill/>
                    </a:lnB>
                  </a:tcPr>
                </a:tc>
                <a:extLst>
                  <a:ext uri="{0D108BD9-81ED-4DB2-BD59-A6C34878D82A}">
                    <a16:rowId xmlns:a16="http://schemas.microsoft.com/office/drawing/2014/main" val="10006"/>
                  </a:ext>
                </a:extLst>
              </a:tr>
              <a:tr h="720000">
                <a:tc>
                  <a:txBody>
                    <a:bodyPr/>
                    <a:lstStyle/>
                    <a:p>
                      <a:r>
                        <a:rPr lang="en-US" sz="2000" dirty="0"/>
                        <a:t>Combined</a:t>
                      </a:r>
                    </a:p>
                  </a:txBody>
                  <a:tcPr anchor="ctr">
                    <a:lnR>
                      <a:noFill/>
                    </a:lnR>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A</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B</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C</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pc="-100" baseline="0" dirty="0"/>
                        <a:t>Wait</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pc="-100" baseline="0"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A</a:t>
                      </a:r>
                    </a:p>
                  </a:txBody>
                  <a:tcPr anchor="ctr">
                    <a:lnL>
                      <a:noFill/>
                    </a:lnL>
                    <a:lnR w="38100" cap="flat" cmpd="sng" algn="ctr">
                      <a:solidFill>
                        <a:schemeClr val="tx1">
                          <a:lumMod val="75000"/>
                          <a:lumOff val="25000"/>
                        </a:schemeClr>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B</a:t>
                      </a:r>
                    </a:p>
                  </a:txBody>
                  <a:tcPr anchor="ctr">
                    <a:lnL w="38100" cap="flat" cmpd="sng" algn="ctr">
                      <a:solidFill>
                        <a:schemeClr val="tx1">
                          <a:lumMod val="75000"/>
                          <a:lumOff val="25000"/>
                        </a:schemeClr>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C</a:t>
                      </a:r>
                    </a:p>
                  </a:txBody>
                  <a:tcPr anchor="ctr">
                    <a:lnL>
                      <a:noFill/>
                    </a:lnL>
                    <a:lnR w="38100" cap="flat" cmpd="sng" algn="ctr">
                      <a:solidFill>
                        <a:schemeClr val="tx1">
                          <a:lumMod val="75000"/>
                          <a:lumOff val="25000"/>
                        </a:schemeClr>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800" kern="1200" spc="-100" baseline="0" dirty="0">
                          <a:solidFill>
                            <a:schemeClr val="bg1"/>
                          </a:solidFill>
                          <a:effectLst>
                            <a:outerShdw blurRad="38100" dist="38100" dir="2700000" algn="tl">
                              <a:srgbClr val="000000">
                                <a:alpha val="43137"/>
                              </a:srgbClr>
                            </a:outerShdw>
                          </a:effectLst>
                          <a:latin typeface="+mn-lt"/>
                          <a:ea typeface="+mn-ea"/>
                          <a:cs typeface="+mn-cs"/>
                        </a:rPr>
                        <a:t>Run B</a:t>
                      </a:r>
                      <a:endParaRPr lang="en-US" spc="-100" baseline="0" dirty="0"/>
                    </a:p>
                  </a:txBody>
                  <a:tcPr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pc="-100" baseline="0" dirty="0"/>
                        <a:t>Wait</a:t>
                      </a:r>
                    </a:p>
                  </a:txBody>
                  <a:tcPr anchor="ctr">
                    <a:lnL w="38100" cap="flat" cmpd="sng" algn="ctr">
                      <a:solidFill>
                        <a:schemeClr val="tx1">
                          <a:lumMod val="75000"/>
                          <a:lumOff val="25000"/>
                        </a:schemeClr>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bl>
          </a:graphicData>
        </a:graphic>
      </p:graphicFrame>
      <p:sp>
        <p:nvSpPr>
          <p:cNvPr id="18" name="Retângulo 4"/>
          <p:cNvSpPr/>
          <p:nvPr/>
        </p:nvSpPr>
        <p:spPr>
          <a:xfrm>
            <a:off x="1871640" y="2078819"/>
            <a:ext cx="684000" cy="378050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ângulo 5"/>
          <p:cNvSpPr/>
          <p:nvPr/>
        </p:nvSpPr>
        <p:spPr>
          <a:xfrm>
            <a:off x="2554383" y="2078820"/>
            <a:ext cx="684000" cy="378050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tângulo 6"/>
          <p:cNvSpPr/>
          <p:nvPr/>
        </p:nvSpPr>
        <p:spPr>
          <a:xfrm>
            <a:off x="3237126" y="2078821"/>
            <a:ext cx="684000" cy="378050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ângulo 7"/>
          <p:cNvSpPr/>
          <p:nvPr/>
        </p:nvSpPr>
        <p:spPr>
          <a:xfrm>
            <a:off x="3919869" y="2078822"/>
            <a:ext cx="684000" cy="378050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ângulo 8"/>
          <p:cNvSpPr/>
          <p:nvPr/>
        </p:nvSpPr>
        <p:spPr>
          <a:xfrm>
            <a:off x="4602612" y="2078823"/>
            <a:ext cx="684000" cy="378050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tângulo 9"/>
          <p:cNvSpPr/>
          <p:nvPr/>
        </p:nvSpPr>
        <p:spPr>
          <a:xfrm>
            <a:off x="5285355" y="2078824"/>
            <a:ext cx="684000" cy="378050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ângulo 10"/>
          <p:cNvSpPr/>
          <p:nvPr/>
        </p:nvSpPr>
        <p:spPr>
          <a:xfrm>
            <a:off x="5968098" y="2078825"/>
            <a:ext cx="684000" cy="378050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tângulo 11"/>
          <p:cNvSpPr/>
          <p:nvPr/>
        </p:nvSpPr>
        <p:spPr>
          <a:xfrm>
            <a:off x="6650841" y="2078826"/>
            <a:ext cx="684000" cy="378050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tângulo 12"/>
          <p:cNvSpPr/>
          <p:nvPr/>
        </p:nvSpPr>
        <p:spPr>
          <a:xfrm>
            <a:off x="7333584" y="2078827"/>
            <a:ext cx="684000" cy="378050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ângulo 13"/>
          <p:cNvSpPr/>
          <p:nvPr/>
        </p:nvSpPr>
        <p:spPr>
          <a:xfrm>
            <a:off x="8016329" y="2078828"/>
            <a:ext cx="720000" cy="378050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stretch>
            <a:fillRect/>
          </a:stretch>
        </p:blipFill>
        <p:spPr>
          <a:xfrm>
            <a:off x="431800" y="1898687"/>
            <a:ext cx="8280400" cy="3924300"/>
          </a:xfrm>
          <a:prstGeom prst="rect">
            <a:avLst/>
          </a:prstGeom>
          <a:solidFill>
            <a:schemeClr val="bg1"/>
          </a:solidFill>
        </p:spPr>
      </p:pic>
    </p:spTree>
    <p:extLst>
      <p:ext uri="{BB962C8B-B14F-4D97-AF65-F5344CB8AC3E}">
        <p14:creationId xmlns:p14="http://schemas.microsoft.com/office/powerpoint/2010/main" val="1320164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grpId="0" nodeType="clickEffect">
                                  <p:stCondLst>
                                    <p:cond delay="0"/>
                                  </p:stCondLst>
                                  <p:childTnLst>
                                    <p:animEffect transition="out" filter="wipe(left)">
                                      <p:cBhvr>
                                        <p:cTn id="10" dur="500"/>
                                        <p:tgtEl>
                                          <p:spTgt spid="18"/>
                                        </p:tgtEl>
                                      </p:cBhvr>
                                    </p:animEffect>
                                    <p:set>
                                      <p:cBhvr>
                                        <p:cTn id="11" dur="1" fill="hold">
                                          <p:stCondLst>
                                            <p:cond delay="499"/>
                                          </p:stCondLst>
                                        </p:cTn>
                                        <p:tgtEl>
                                          <p:spTgt spid="1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8" fill="hold" grpId="0" nodeType="clickEffect">
                                  <p:stCondLst>
                                    <p:cond delay="0"/>
                                  </p:stCondLst>
                                  <p:childTnLst>
                                    <p:animEffect transition="out" filter="wipe(left)">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0" nodeType="clickEffect">
                                  <p:stCondLst>
                                    <p:cond delay="0"/>
                                  </p:stCondLst>
                                  <p:childTnLst>
                                    <p:animEffect transition="out" filter="wipe(left)">
                                      <p:cBhvr>
                                        <p:cTn id="20" dur="500"/>
                                        <p:tgtEl>
                                          <p:spTgt spid="20"/>
                                        </p:tgtEl>
                                      </p:cBhvr>
                                    </p:animEffect>
                                    <p:set>
                                      <p:cBhvr>
                                        <p:cTn id="21" dur="1" fill="hold">
                                          <p:stCondLst>
                                            <p:cond delay="499"/>
                                          </p:stCondLst>
                                        </p:cTn>
                                        <p:tgtEl>
                                          <p:spTgt spid="2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0" nodeType="clickEffect">
                                  <p:stCondLst>
                                    <p:cond delay="0"/>
                                  </p:stCondLst>
                                  <p:childTnLst>
                                    <p:animEffect transition="out" filter="wipe(left)">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8" fill="hold" grpId="0" nodeType="clickEffect">
                                  <p:stCondLst>
                                    <p:cond delay="0"/>
                                  </p:stCondLst>
                                  <p:childTnLst>
                                    <p:animEffect transition="out" filter="wipe(left)">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8" fill="hold" grpId="0" nodeType="clickEffect">
                                  <p:stCondLst>
                                    <p:cond delay="0"/>
                                  </p:stCondLst>
                                  <p:childTnLst>
                                    <p:animEffect transition="out" filter="wipe(left)">
                                      <p:cBhvr>
                                        <p:cTn id="45" dur="500"/>
                                        <p:tgtEl>
                                          <p:spTgt spid="25"/>
                                        </p:tgtEl>
                                      </p:cBhvr>
                                    </p:animEffect>
                                    <p:set>
                                      <p:cBhvr>
                                        <p:cTn id="46" dur="1" fill="hold">
                                          <p:stCondLst>
                                            <p:cond delay="499"/>
                                          </p:stCondLst>
                                        </p:cTn>
                                        <p:tgtEl>
                                          <p:spTgt spid="2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0" nodeType="clickEffect">
                                  <p:stCondLst>
                                    <p:cond delay="0"/>
                                  </p:stCondLst>
                                  <p:childTnLst>
                                    <p:animEffect transition="out" filter="wipe(left)">
                                      <p:cBhvr>
                                        <p:cTn id="50" dur="500"/>
                                        <p:tgtEl>
                                          <p:spTgt spid="26"/>
                                        </p:tgtEl>
                                      </p:cBhvr>
                                    </p:animEffect>
                                    <p:set>
                                      <p:cBhvr>
                                        <p:cTn id="51" dur="1" fill="hold">
                                          <p:stCondLst>
                                            <p:cond delay="499"/>
                                          </p:stCondLst>
                                        </p:cTn>
                                        <p:tgtEl>
                                          <p:spTgt spid="2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0" nodeType="clickEffect">
                                  <p:stCondLst>
                                    <p:cond delay="0"/>
                                  </p:stCondLst>
                                  <p:childTnLst>
                                    <p:animEffect transition="out" filter="wipe(left)">
                                      <p:cBhvr>
                                        <p:cTn id="55" dur="500"/>
                                        <p:tgtEl>
                                          <p:spTgt spid="27"/>
                                        </p:tgtEl>
                                      </p:cBhvr>
                                    </p:animEffect>
                                    <p:set>
                                      <p:cBhvr>
                                        <p:cTn id="5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a:spLocks noChangeAspect="1"/>
          </p:cNvSpPr>
          <p:nvPr/>
        </p:nvSpPr>
        <p:spPr>
          <a:xfrm>
            <a:off x="1199707" y="2004941"/>
            <a:ext cx="3960000" cy="3960000"/>
          </a:xfrm>
          <a:prstGeom prst="ellipse">
            <a:avLst/>
          </a:prstGeom>
          <a:noFill/>
          <a:ln w="203200" cmpd="sng">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p:cNvSpPr>
            <a:spLocks noGrp="1"/>
          </p:cNvSpPr>
          <p:nvPr>
            <p:ph type="title"/>
          </p:nvPr>
        </p:nvSpPr>
        <p:spPr/>
        <p:txBody>
          <a:bodyPr/>
          <a:lstStyle/>
          <a:p>
            <a:r>
              <a:rPr lang="en-US" spc="-150" dirty="0"/>
              <a:t>What is required in </a:t>
            </a:r>
            <a:r>
              <a:rPr lang="en-US" spc="-150" dirty="0" err="1"/>
              <a:t>hw</a:t>
            </a:r>
            <a:r>
              <a:rPr lang="en-US" spc="-150" dirty="0"/>
              <a:t> for multiprogramming?</a:t>
            </a:r>
            <a:endParaRPr lang="pt-BR" spc="-150" dirty="0"/>
          </a:p>
        </p:txBody>
      </p:sp>
      <p:sp>
        <p:nvSpPr>
          <p:cNvPr id="3" name="Text Placeholder 2"/>
          <p:cNvSpPr>
            <a:spLocks noGrp="1"/>
          </p:cNvSpPr>
          <p:nvPr>
            <p:ph type="body" sz="quarter" idx="11"/>
          </p:nvPr>
        </p:nvSpPr>
        <p:spPr/>
        <p:txBody>
          <a:bodyPr/>
          <a:lstStyle/>
          <a:p>
            <a:endParaRPr lang="en-US"/>
          </a:p>
        </p:txBody>
      </p:sp>
      <p:sp>
        <p:nvSpPr>
          <p:cNvPr id="4" name="Content Placeholder 3"/>
          <p:cNvSpPr>
            <a:spLocks noGrp="1"/>
          </p:cNvSpPr>
          <p:nvPr>
            <p:ph sz="quarter" idx="12"/>
          </p:nvPr>
        </p:nvSpPr>
        <p:spPr/>
        <p:txBody>
          <a:bodyPr/>
          <a:lstStyle/>
          <a:p>
            <a:endParaRPr lang="en-US" dirty="0"/>
          </a:p>
        </p:txBody>
      </p:sp>
      <p:sp>
        <p:nvSpPr>
          <p:cNvPr id="11" name="Freeform 10"/>
          <p:cNvSpPr/>
          <p:nvPr/>
        </p:nvSpPr>
        <p:spPr>
          <a:xfrm>
            <a:off x="3394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Privileged Instructions</a:t>
            </a:r>
            <a:endParaRPr lang="pt-BR" sz="2800" dirty="0">
              <a:effectLst>
                <a:outerShdw blurRad="38100" dist="38100" dir="2700000" algn="tl">
                  <a:srgbClr val="000000">
                    <a:alpha val="43137"/>
                  </a:srgbClr>
                </a:outerShdw>
              </a:effectLst>
            </a:endParaRPr>
          </a:p>
        </p:txBody>
      </p:sp>
      <p:sp>
        <p:nvSpPr>
          <p:cNvPr id="12" name="Freeform 11"/>
          <p:cNvSpPr/>
          <p:nvPr/>
        </p:nvSpPr>
        <p:spPr>
          <a:xfrm>
            <a:off x="946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Memory Protection</a:t>
            </a:r>
            <a:endParaRPr lang="pt-BR" sz="2800" dirty="0">
              <a:effectLst>
                <a:outerShdw blurRad="38100" dist="38100" dir="2700000" algn="tl">
                  <a:srgbClr val="000000">
                    <a:alpha val="43137"/>
                  </a:srgbClr>
                </a:outerShdw>
              </a:effectLst>
            </a:endParaRPr>
          </a:p>
        </p:txBody>
      </p:sp>
      <p:sp>
        <p:nvSpPr>
          <p:cNvPr id="10" name="Freeform 9"/>
          <p:cNvSpPr/>
          <p:nvPr/>
        </p:nvSpPr>
        <p:spPr>
          <a:xfrm>
            <a:off x="3910075"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Interrupts</a:t>
            </a:r>
            <a:endParaRPr lang="pt-BR" sz="2800" kern="1200" dirty="0">
              <a:effectLst>
                <a:outerShdw blurRad="38100" dist="38100" dir="2700000" algn="tl">
                  <a:srgbClr val="000000">
                    <a:alpha val="43137"/>
                  </a:srgbClr>
                </a:outerShdw>
              </a:effectLst>
            </a:endParaRPr>
          </a:p>
        </p:txBody>
      </p:sp>
      <p:sp>
        <p:nvSpPr>
          <p:cNvPr id="13" name="Freeform 12"/>
          <p:cNvSpPr/>
          <p:nvPr/>
        </p:nvSpPr>
        <p:spPr>
          <a:xfrm>
            <a:off x="431801"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Dual-mode operation</a:t>
            </a:r>
            <a:endParaRPr lang="pt-BR" sz="2800" dirty="0">
              <a:effectLst>
                <a:outerShdw blurRad="38100" dist="38100" dir="2700000" algn="tl">
                  <a:srgbClr val="000000">
                    <a:alpha val="43137"/>
                  </a:srgbClr>
                </a:outerShdw>
              </a:effectLst>
            </a:endParaRPr>
          </a:p>
        </p:txBody>
      </p:sp>
      <p:sp>
        <p:nvSpPr>
          <p:cNvPr id="20" name="Freeform 19"/>
          <p:cNvSpPr/>
          <p:nvPr/>
        </p:nvSpPr>
        <p:spPr>
          <a:xfrm>
            <a:off x="2170938" y="1628775"/>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Timer</a:t>
            </a:r>
            <a:endParaRPr lang="pt-BR" sz="2800" kern="1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2644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0" grpId="0" animBg="1"/>
      <p:bldP spid="13"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features for multiprogramming</a:t>
            </a:r>
            <a:endParaRPr lang="pt-BR" dirty="0"/>
          </a:p>
        </p:txBody>
      </p:sp>
      <p:sp>
        <p:nvSpPr>
          <p:cNvPr id="4" name="Text Placeholder 3"/>
          <p:cNvSpPr>
            <a:spLocks noGrp="1"/>
          </p:cNvSpPr>
          <p:nvPr>
            <p:ph type="body" sz="quarter" idx="11"/>
          </p:nvPr>
        </p:nvSpPr>
        <p:spPr/>
        <p:txBody>
          <a:bodyPr/>
          <a:lstStyle/>
          <a:p>
            <a:endParaRPr lang="en-US"/>
          </a:p>
        </p:txBody>
      </p:sp>
      <p:sp>
        <p:nvSpPr>
          <p:cNvPr id="7" name="Content Placeholder 6"/>
          <p:cNvSpPr>
            <a:spLocks noGrp="1"/>
          </p:cNvSpPr>
          <p:nvPr>
            <p:ph sz="quarter" idx="12"/>
          </p:nvPr>
        </p:nvSpPr>
        <p:spPr>
          <a:xfrm>
            <a:off x="6011862" y="1809750"/>
            <a:ext cx="2700337" cy="4679950"/>
          </a:xfrm>
        </p:spPr>
        <p:txBody>
          <a:bodyPr>
            <a:normAutofit/>
          </a:bodyPr>
          <a:lstStyle/>
          <a:p>
            <a:pPr marL="266632" lvl="1" indent="-266632">
              <a:spcBef>
                <a:spcPts val="1800"/>
              </a:spcBef>
              <a:spcAft>
                <a:spcPts val="0"/>
              </a:spcAft>
              <a:buClr>
                <a:srgbClr val="FF6600"/>
              </a:buClr>
            </a:pPr>
            <a:r>
              <a:rPr lang="en-US" dirty="0"/>
              <a:t>Enables interrupting a user job after a certain amount of time</a:t>
            </a:r>
          </a:p>
        </p:txBody>
      </p:sp>
      <p:grpSp>
        <p:nvGrpSpPr>
          <p:cNvPr id="3" name="Group 2"/>
          <p:cNvGrpSpPr/>
          <p:nvPr/>
        </p:nvGrpSpPr>
        <p:grpSpPr>
          <a:xfrm>
            <a:off x="431801" y="1628775"/>
            <a:ext cx="5495812" cy="4336166"/>
            <a:chOff x="431801" y="1628775"/>
            <a:chExt cx="5495812" cy="4336166"/>
          </a:xfrm>
        </p:grpSpPr>
        <p:sp>
          <p:nvSpPr>
            <p:cNvPr id="14" name="Oval 13"/>
            <p:cNvSpPr>
              <a:spLocks noChangeAspect="1"/>
            </p:cNvSpPr>
            <p:nvPr/>
          </p:nvSpPr>
          <p:spPr>
            <a:xfrm>
              <a:off x="1199707" y="2004941"/>
              <a:ext cx="3960000" cy="3960000"/>
            </a:xfrm>
            <a:prstGeom prst="ellipse">
              <a:avLst/>
            </a:prstGeom>
            <a:noFill/>
            <a:ln w="203200" cmpd="sng">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Freeform 12"/>
            <p:cNvSpPr/>
            <p:nvPr/>
          </p:nvSpPr>
          <p:spPr>
            <a:xfrm>
              <a:off x="431801"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Dual-mode operation</a:t>
              </a:r>
              <a:endParaRPr lang="pt-BR" sz="2800" dirty="0">
                <a:effectLst>
                  <a:outerShdw blurRad="38100" dist="38100" dir="2700000" algn="tl">
                    <a:srgbClr val="000000">
                      <a:alpha val="43137"/>
                    </a:srgbClr>
                  </a:outerShdw>
                </a:effectLst>
              </a:endParaRPr>
            </a:p>
          </p:txBody>
        </p:sp>
        <p:sp>
          <p:nvSpPr>
            <p:cNvPr id="12" name="Freeform 11"/>
            <p:cNvSpPr/>
            <p:nvPr/>
          </p:nvSpPr>
          <p:spPr>
            <a:xfrm>
              <a:off x="946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Memory Protection</a:t>
              </a:r>
              <a:endParaRPr lang="pt-BR" sz="2800" dirty="0">
                <a:effectLst>
                  <a:outerShdw blurRad="38100" dist="38100" dir="2700000" algn="tl">
                    <a:srgbClr val="000000">
                      <a:alpha val="43137"/>
                    </a:srgbClr>
                  </a:outerShdw>
                </a:effectLst>
              </a:endParaRPr>
            </a:p>
          </p:txBody>
        </p:sp>
        <p:sp>
          <p:nvSpPr>
            <p:cNvPr id="11" name="Freeform 10"/>
            <p:cNvSpPr/>
            <p:nvPr/>
          </p:nvSpPr>
          <p:spPr>
            <a:xfrm>
              <a:off x="3394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Privileged Instructions</a:t>
              </a:r>
              <a:endParaRPr lang="pt-BR" sz="2800" dirty="0">
                <a:effectLst>
                  <a:outerShdw blurRad="38100" dist="38100" dir="2700000" algn="tl">
                    <a:srgbClr val="000000">
                      <a:alpha val="43137"/>
                    </a:srgbClr>
                  </a:outerShdw>
                </a:effectLst>
              </a:endParaRPr>
            </a:p>
          </p:txBody>
        </p:sp>
        <p:sp>
          <p:nvSpPr>
            <p:cNvPr id="10" name="Freeform 9"/>
            <p:cNvSpPr/>
            <p:nvPr/>
          </p:nvSpPr>
          <p:spPr>
            <a:xfrm>
              <a:off x="3910075"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Interrupts</a:t>
              </a:r>
              <a:endParaRPr lang="pt-BR" sz="2800" kern="1200" dirty="0">
                <a:effectLst>
                  <a:outerShdw blurRad="38100" dist="38100" dir="2700000" algn="tl">
                    <a:srgbClr val="000000">
                      <a:alpha val="43137"/>
                    </a:srgbClr>
                  </a:outerShdw>
                </a:effectLst>
              </a:endParaRPr>
            </a:p>
          </p:txBody>
        </p:sp>
        <p:sp>
          <p:nvSpPr>
            <p:cNvPr id="20" name="Freeform 19"/>
            <p:cNvSpPr/>
            <p:nvPr/>
          </p:nvSpPr>
          <p:spPr>
            <a:xfrm>
              <a:off x="2170938" y="1628775"/>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Timer</a:t>
              </a:r>
              <a:endParaRPr lang="pt-BR" sz="2800" kern="1200" dirty="0">
                <a:effectLst>
                  <a:outerShdw blurRad="38100" dist="38100" dir="2700000" algn="tl">
                    <a:srgbClr val="000000">
                      <a:alpha val="43137"/>
                    </a:srgbClr>
                  </a:outerShdw>
                </a:effectLst>
              </a:endParaRPr>
            </a:p>
          </p:txBody>
        </p:sp>
        <p:sp>
          <p:nvSpPr>
            <p:cNvPr id="15" name="Freeform 14"/>
            <p:cNvSpPr/>
            <p:nvPr/>
          </p:nvSpPr>
          <p:spPr>
            <a:xfrm>
              <a:off x="3394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sp>
          <p:nvSpPr>
            <p:cNvPr id="16" name="Freeform 15"/>
            <p:cNvSpPr/>
            <p:nvPr/>
          </p:nvSpPr>
          <p:spPr>
            <a:xfrm>
              <a:off x="946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sp>
          <p:nvSpPr>
            <p:cNvPr id="17" name="Freeform 16"/>
            <p:cNvSpPr/>
            <p:nvPr/>
          </p:nvSpPr>
          <p:spPr>
            <a:xfrm>
              <a:off x="3910075"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endParaRPr lang="pt-BR" sz="2800" kern="1200" dirty="0">
                <a:effectLst>
                  <a:outerShdw blurRad="38100" dist="38100" dir="2700000" algn="tl">
                    <a:srgbClr val="000000">
                      <a:alpha val="43137"/>
                    </a:srgbClr>
                  </a:outerShdw>
                </a:effectLst>
              </a:endParaRPr>
            </a:p>
          </p:txBody>
        </p:sp>
        <p:sp>
          <p:nvSpPr>
            <p:cNvPr id="18" name="Freeform 17"/>
            <p:cNvSpPr/>
            <p:nvPr/>
          </p:nvSpPr>
          <p:spPr>
            <a:xfrm>
              <a:off x="431801"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59386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err="1"/>
              <a:t>Essential</a:t>
            </a:r>
            <a:r>
              <a:rPr lang="pt-BR" dirty="0"/>
              <a:t> </a:t>
            </a:r>
            <a:r>
              <a:rPr lang="pt-BR" dirty="0" err="1"/>
              <a:t>Question</a:t>
            </a:r>
            <a:endParaRPr lang="pt-BR" dirty="0"/>
          </a:p>
        </p:txBody>
      </p:sp>
      <p:sp>
        <p:nvSpPr>
          <p:cNvPr id="3" name="Content Placeholder 2"/>
          <p:cNvSpPr>
            <a:spLocks noGrp="1"/>
          </p:cNvSpPr>
          <p:nvPr>
            <p:ph sz="quarter" idx="10"/>
          </p:nvPr>
        </p:nvSpPr>
        <p:spPr/>
        <p:txBody>
          <a:bodyPr>
            <a:normAutofit/>
          </a:bodyPr>
          <a:lstStyle/>
          <a:p>
            <a:r>
              <a:rPr lang="en-US" sz="3600" dirty="0"/>
              <a:t>How can the OS provide the illusion of a nearly endless supply of physical CPUs when there are only a few of them available?</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2025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features for multiprogramming</a:t>
            </a:r>
            <a:endParaRPr lang="pt-BR" dirty="0"/>
          </a:p>
        </p:txBody>
      </p:sp>
      <p:sp>
        <p:nvSpPr>
          <p:cNvPr id="3" name="Text Placeholder 2"/>
          <p:cNvSpPr>
            <a:spLocks noGrp="1"/>
          </p:cNvSpPr>
          <p:nvPr>
            <p:ph type="body" sz="quarter" idx="11"/>
          </p:nvPr>
        </p:nvSpPr>
        <p:spPr/>
        <p:txBody>
          <a:bodyPr/>
          <a:lstStyle/>
          <a:p>
            <a:endParaRPr lang="en-US"/>
          </a:p>
        </p:txBody>
      </p:sp>
      <p:sp>
        <p:nvSpPr>
          <p:cNvPr id="7" name="Content Placeholder 6"/>
          <p:cNvSpPr>
            <a:spLocks noGrp="1"/>
          </p:cNvSpPr>
          <p:nvPr>
            <p:ph sz="quarter" idx="12"/>
          </p:nvPr>
        </p:nvSpPr>
        <p:spPr>
          <a:xfrm>
            <a:off x="6011862" y="1809750"/>
            <a:ext cx="2700337" cy="4679950"/>
          </a:xfrm>
        </p:spPr>
        <p:txBody>
          <a:bodyPr/>
          <a:lstStyle/>
          <a:p>
            <a:r>
              <a:rPr lang="en-US" dirty="0"/>
              <a:t>Enable switching between jobs while waiting for I/O to complete</a:t>
            </a:r>
          </a:p>
        </p:txBody>
      </p:sp>
      <p:grpSp>
        <p:nvGrpSpPr>
          <p:cNvPr id="21" name="Group 20"/>
          <p:cNvGrpSpPr/>
          <p:nvPr/>
        </p:nvGrpSpPr>
        <p:grpSpPr>
          <a:xfrm>
            <a:off x="431801" y="1628775"/>
            <a:ext cx="5495812" cy="4336166"/>
            <a:chOff x="431801" y="1628775"/>
            <a:chExt cx="5495812" cy="4336166"/>
          </a:xfrm>
        </p:grpSpPr>
        <p:sp>
          <p:nvSpPr>
            <p:cNvPr id="22" name="Oval 21"/>
            <p:cNvSpPr>
              <a:spLocks noChangeAspect="1"/>
            </p:cNvSpPr>
            <p:nvPr/>
          </p:nvSpPr>
          <p:spPr>
            <a:xfrm>
              <a:off x="1199707" y="2004941"/>
              <a:ext cx="3960000" cy="3960000"/>
            </a:xfrm>
            <a:prstGeom prst="ellipse">
              <a:avLst/>
            </a:prstGeom>
            <a:noFill/>
            <a:ln w="203200" cmpd="sng">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Freeform 22"/>
            <p:cNvSpPr/>
            <p:nvPr/>
          </p:nvSpPr>
          <p:spPr>
            <a:xfrm>
              <a:off x="431801"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Dual-mode operation</a:t>
              </a:r>
              <a:endParaRPr lang="pt-BR" sz="2800" dirty="0">
                <a:effectLst>
                  <a:outerShdw blurRad="38100" dist="38100" dir="2700000" algn="tl">
                    <a:srgbClr val="000000">
                      <a:alpha val="43137"/>
                    </a:srgbClr>
                  </a:outerShdw>
                </a:effectLst>
              </a:endParaRPr>
            </a:p>
          </p:txBody>
        </p:sp>
        <p:sp>
          <p:nvSpPr>
            <p:cNvPr id="24" name="Freeform 23"/>
            <p:cNvSpPr/>
            <p:nvPr/>
          </p:nvSpPr>
          <p:spPr>
            <a:xfrm>
              <a:off x="946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Memory Protection</a:t>
              </a:r>
              <a:endParaRPr lang="pt-BR" sz="2800" dirty="0">
                <a:effectLst>
                  <a:outerShdw blurRad="38100" dist="38100" dir="2700000" algn="tl">
                    <a:srgbClr val="000000">
                      <a:alpha val="43137"/>
                    </a:srgbClr>
                  </a:outerShdw>
                </a:effectLst>
              </a:endParaRPr>
            </a:p>
          </p:txBody>
        </p:sp>
        <p:sp>
          <p:nvSpPr>
            <p:cNvPr id="25" name="Freeform 24"/>
            <p:cNvSpPr/>
            <p:nvPr/>
          </p:nvSpPr>
          <p:spPr>
            <a:xfrm>
              <a:off x="3394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Privileged Instructions</a:t>
              </a:r>
              <a:endParaRPr lang="pt-BR" sz="2800" dirty="0">
                <a:effectLst>
                  <a:outerShdw blurRad="38100" dist="38100" dir="2700000" algn="tl">
                    <a:srgbClr val="000000">
                      <a:alpha val="43137"/>
                    </a:srgbClr>
                  </a:outerShdw>
                </a:effectLst>
              </a:endParaRPr>
            </a:p>
          </p:txBody>
        </p:sp>
        <p:sp>
          <p:nvSpPr>
            <p:cNvPr id="26" name="Freeform 25"/>
            <p:cNvSpPr/>
            <p:nvPr/>
          </p:nvSpPr>
          <p:spPr>
            <a:xfrm>
              <a:off x="3910075"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Interrupts</a:t>
              </a:r>
              <a:endParaRPr lang="pt-BR" sz="2800" kern="1200" dirty="0">
                <a:effectLst>
                  <a:outerShdw blurRad="38100" dist="38100" dir="2700000" algn="tl">
                    <a:srgbClr val="000000">
                      <a:alpha val="43137"/>
                    </a:srgbClr>
                  </a:outerShdw>
                </a:effectLst>
              </a:endParaRPr>
            </a:p>
          </p:txBody>
        </p:sp>
        <p:sp>
          <p:nvSpPr>
            <p:cNvPr id="27" name="Freeform 26"/>
            <p:cNvSpPr/>
            <p:nvPr/>
          </p:nvSpPr>
          <p:spPr>
            <a:xfrm>
              <a:off x="2170938" y="1628775"/>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Timer</a:t>
              </a:r>
              <a:endParaRPr lang="pt-BR" sz="2800" kern="1200" dirty="0">
                <a:effectLst>
                  <a:outerShdw blurRad="38100" dist="38100" dir="2700000" algn="tl">
                    <a:srgbClr val="000000">
                      <a:alpha val="43137"/>
                    </a:srgbClr>
                  </a:outerShdw>
                </a:effectLst>
              </a:endParaRPr>
            </a:p>
          </p:txBody>
        </p:sp>
        <p:sp>
          <p:nvSpPr>
            <p:cNvPr id="28" name="Freeform 27"/>
            <p:cNvSpPr/>
            <p:nvPr/>
          </p:nvSpPr>
          <p:spPr>
            <a:xfrm>
              <a:off x="3394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sp>
          <p:nvSpPr>
            <p:cNvPr id="29" name="Freeform 28"/>
            <p:cNvSpPr/>
            <p:nvPr/>
          </p:nvSpPr>
          <p:spPr>
            <a:xfrm>
              <a:off x="946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sp>
          <p:nvSpPr>
            <p:cNvPr id="30" name="Freeform 29"/>
            <p:cNvSpPr/>
            <p:nvPr/>
          </p:nvSpPr>
          <p:spPr>
            <a:xfrm>
              <a:off x="2170938" y="1628775"/>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endParaRPr lang="pt-BR" sz="2800" kern="1200" dirty="0">
                <a:effectLst>
                  <a:outerShdw blurRad="38100" dist="38100" dir="2700000" algn="tl">
                    <a:srgbClr val="000000">
                      <a:alpha val="43137"/>
                    </a:srgbClr>
                  </a:outerShdw>
                </a:effectLst>
              </a:endParaRPr>
            </a:p>
          </p:txBody>
        </p:sp>
        <p:sp>
          <p:nvSpPr>
            <p:cNvPr id="31" name="Freeform 30"/>
            <p:cNvSpPr/>
            <p:nvPr/>
          </p:nvSpPr>
          <p:spPr>
            <a:xfrm>
              <a:off x="431801"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78130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features for multiprogramming</a:t>
            </a:r>
            <a:endParaRPr lang="pt-BR" dirty="0"/>
          </a:p>
        </p:txBody>
      </p:sp>
      <p:sp>
        <p:nvSpPr>
          <p:cNvPr id="3" name="Text Placeholder 2"/>
          <p:cNvSpPr>
            <a:spLocks noGrp="1"/>
          </p:cNvSpPr>
          <p:nvPr>
            <p:ph type="body" sz="quarter" idx="11"/>
          </p:nvPr>
        </p:nvSpPr>
        <p:spPr/>
        <p:txBody>
          <a:bodyPr/>
          <a:lstStyle/>
          <a:p>
            <a:endParaRPr lang="en-US"/>
          </a:p>
        </p:txBody>
      </p:sp>
      <p:sp>
        <p:nvSpPr>
          <p:cNvPr id="7" name="Content Placeholder 6"/>
          <p:cNvSpPr>
            <a:spLocks noGrp="1"/>
          </p:cNvSpPr>
          <p:nvPr>
            <p:ph sz="quarter" idx="12"/>
          </p:nvPr>
        </p:nvSpPr>
        <p:spPr>
          <a:xfrm>
            <a:off x="6011862" y="1809750"/>
            <a:ext cx="2700337" cy="4679950"/>
          </a:xfrm>
        </p:spPr>
        <p:txBody>
          <a:bodyPr>
            <a:normAutofit/>
          </a:bodyPr>
          <a:lstStyle/>
          <a:p>
            <a:pPr marL="266632" lvl="1" indent="-266632">
              <a:spcBef>
                <a:spcPts val="1800"/>
              </a:spcBef>
              <a:spcAft>
                <a:spcPts val="0"/>
              </a:spcAft>
              <a:buClr>
                <a:srgbClr val="FF6600"/>
              </a:buClr>
            </a:pPr>
            <a:r>
              <a:rPr lang="en-US" dirty="0"/>
              <a:t>User jobs cannot execute certain machine level instructions</a:t>
            </a:r>
          </a:p>
        </p:txBody>
      </p:sp>
      <p:grpSp>
        <p:nvGrpSpPr>
          <p:cNvPr id="21" name="Group 20"/>
          <p:cNvGrpSpPr/>
          <p:nvPr/>
        </p:nvGrpSpPr>
        <p:grpSpPr>
          <a:xfrm>
            <a:off x="431801" y="1628775"/>
            <a:ext cx="5495812" cy="4336166"/>
            <a:chOff x="431801" y="1628775"/>
            <a:chExt cx="5495812" cy="4336166"/>
          </a:xfrm>
        </p:grpSpPr>
        <p:sp>
          <p:nvSpPr>
            <p:cNvPr id="22" name="Oval 21"/>
            <p:cNvSpPr>
              <a:spLocks noChangeAspect="1"/>
            </p:cNvSpPr>
            <p:nvPr/>
          </p:nvSpPr>
          <p:spPr>
            <a:xfrm>
              <a:off x="1199707" y="2004941"/>
              <a:ext cx="3960000" cy="3960000"/>
            </a:xfrm>
            <a:prstGeom prst="ellipse">
              <a:avLst/>
            </a:prstGeom>
            <a:noFill/>
            <a:ln w="203200" cmpd="sng">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Freeform 22"/>
            <p:cNvSpPr/>
            <p:nvPr/>
          </p:nvSpPr>
          <p:spPr>
            <a:xfrm>
              <a:off x="431801"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Dual-mode operation</a:t>
              </a:r>
              <a:endParaRPr lang="pt-BR" sz="2800" dirty="0">
                <a:effectLst>
                  <a:outerShdw blurRad="38100" dist="38100" dir="2700000" algn="tl">
                    <a:srgbClr val="000000">
                      <a:alpha val="43137"/>
                    </a:srgbClr>
                  </a:outerShdw>
                </a:effectLst>
              </a:endParaRPr>
            </a:p>
          </p:txBody>
        </p:sp>
        <p:sp>
          <p:nvSpPr>
            <p:cNvPr id="24" name="Freeform 23"/>
            <p:cNvSpPr/>
            <p:nvPr/>
          </p:nvSpPr>
          <p:spPr>
            <a:xfrm>
              <a:off x="946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Memory Protection</a:t>
              </a:r>
              <a:endParaRPr lang="pt-BR" sz="2800" dirty="0">
                <a:effectLst>
                  <a:outerShdw blurRad="38100" dist="38100" dir="2700000" algn="tl">
                    <a:srgbClr val="000000">
                      <a:alpha val="43137"/>
                    </a:srgbClr>
                  </a:outerShdw>
                </a:effectLst>
              </a:endParaRPr>
            </a:p>
          </p:txBody>
        </p:sp>
        <p:sp>
          <p:nvSpPr>
            <p:cNvPr id="25" name="Freeform 24"/>
            <p:cNvSpPr/>
            <p:nvPr/>
          </p:nvSpPr>
          <p:spPr>
            <a:xfrm>
              <a:off x="3394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Privileged Instructions</a:t>
              </a:r>
              <a:endParaRPr lang="pt-BR" sz="2800" dirty="0">
                <a:effectLst>
                  <a:outerShdw blurRad="38100" dist="38100" dir="2700000" algn="tl">
                    <a:srgbClr val="000000">
                      <a:alpha val="43137"/>
                    </a:srgbClr>
                  </a:outerShdw>
                </a:effectLst>
              </a:endParaRPr>
            </a:p>
          </p:txBody>
        </p:sp>
        <p:sp>
          <p:nvSpPr>
            <p:cNvPr id="26" name="Freeform 25"/>
            <p:cNvSpPr/>
            <p:nvPr/>
          </p:nvSpPr>
          <p:spPr>
            <a:xfrm>
              <a:off x="3910075"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Interrupts</a:t>
              </a:r>
              <a:endParaRPr lang="pt-BR" sz="2800" kern="1200" dirty="0">
                <a:effectLst>
                  <a:outerShdw blurRad="38100" dist="38100" dir="2700000" algn="tl">
                    <a:srgbClr val="000000">
                      <a:alpha val="43137"/>
                    </a:srgbClr>
                  </a:outerShdw>
                </a:effectLst>
              </a:endParaRPr>
            </a:p>
          </p:txBody>
        </p:sp>
        <p:sp>
          <p:nvSpPr>
            <p:cNvPr id="27" name="Freeform 26"/>
            <p:cNvSpPr/>
            <p:nvPr/>
          </p:nvSpPr>
          <p:spPr>
            <a:xfrm>
              <a:off x="2170938" y="1628775"/>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Timer</a:t>
              </a:r>
              <a:endParaRPr lang="pt-BR" sz="2800" kern="1200" dirty="0">
                <a:effectLst>
                  <a:outerShdw blurRad="38100" dist="38100" dir="2700000" algn="tl">
                    <a:srgbClr val="000000">
                      <a:alpha val="43137"/>
                    </a:srgbClr>
                  </a:outerShdw>
                </a:effectLst>
              </a:endParaRPr>
            </a:p>
          </p:txBody>
        </p:sp>
        <p:sp>
          <p:nvSpPr>
            <p:cNvPr id="28" name="Freeform 27"/>
            <p:cNvSpPr/>
            <p:nvPr/>
          </p:nvSpPr>
          <p:spPr>
            <a:xfrm>
              <a:off x="2170938" y="1628775"/>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sp>
          <p:nvSpPr>
            <p:cNvPr id="29" name="Freeform 28"/>
            <p:cNvSpPr/>
            <p:nvPr/>
          </p:nvSpPr>
          <p:spPr>
            <a:xfrm>
              <a:off x="946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sp>
          <p:nvSpPr>
            <p:cNvPr id="30" name="Freeform 29"/>
            <p:cNvSpPr/>
            <p:nvPr/>
          </p:nvSpPr>
          <p:spPr>
            <a:xfrm>
              <a:off x="3910075"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endParaRPr lang="pt-BR" sz="2800" kern="1200" dirty="0">
                <a:effectLst>
                  <a:outerShdw blurRad="38100" dist="38100" dir="2700000" algn="tl">
                    <a:srgbClr val="000000">
                      <a:alpha val="43137"/>
                    </a:srgbClr>
                  </a:outerShdw>
                </a:effectLst>
              </a:endParaRPr>
            </a:p>
          </p:txBody>
        </p:sp>
        <p:sp>
          <p:nvSpPr>
            <p:cNvPr id="31" name="Freeform 30"/>
            <p:cNvSpPr/>
            <p:nvPr/>
          </p:nvSpPr>
          <p:spPr>
            <a:xfrm>
              <a:off x="431801"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1517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features for multiprogramming</a:t>
            </a:r>
            <a:endParaRPr lang="pt-BR" dirty="0"/>
          </a:p>
        </p:txBody>
      </p:sp>
      <p:sp>
        <p:nvSpPr>
          <p:cNvPr id="3" name="Text Placeholder 2"/>
          <p:cNvSpPr>
            <a:spLocks noGrp="1"/>
          </p:cNvSpPr>
          <p:nvPr>
            <p:ph type="body" sz="quarter" idx="11"/>
          </p:nvPr>
        </p:nvSpPr>
        <p:spPr/>
        <p:txBody>
          <a:bodyPr/>
          <a:lstStyle/>
          <a:p>
            <a:endParaRPr lang="en-US"/>
          </a:p>
        </p:txBody>
      </p:sp>
      <p:sp>
        <p:nvSpPr>
          <p:cNvPr id="7" name="Content Placeholder 6"/>
          <p:cNvSpPr>
            <a:spLocks noGrp="1"/>
          </p:cNvSpPr>
          <p:nvPr>
            <p:ph sz="quarter" idx="12"/>
          </p:nvPr>
        </p:nvSpPr>
        <p:spPr>
          <a:xfrm>
            <a:off x="6011862" y="1809750"/>
            <a:ext cx="2700337" cy="4679950"/>
          </a:xfrm>
        </p:spPr>
        <p:txBody>
          <a:bodyPr/>
          <a:lstStyle/>
          <a:p>
            <a:r>
              <a:rPr lang="en-US" dirty="0"/>
              <a:t>A job cannot alter the memory area of the system or of another job</a:t>
            </a:r>
          </a:p>
        </p:txBody>
      </p:sp>
      <p:grpSp>
        <p:nvGrpSpPr>
          <p:cNvPr id="21" name="Group 20"/>
          <p:cNvGrpSpPr/>
          <p:nvPr/>
        </p:nvGrpSpPr>
        <p:grpSpPr>
          <a:xfrm>
            <a:off x="431801" y="1628775"/>
            <a:ext cx="5495812" cy="4336166"/>
            <a:chOff x="431801" y="1628775"/>
            <a:chExt cx="5495812" cy="4336166"/>
          </a:xfrm>
        </p:grpSpPr>
        <p:sp>
          <p:nvSpPr>
            <p:cNvPr id="22" name="Oval 21"/>
            <p:cNvSpPr>
              <a:spLocks noChangeAspect="1"/>
            </p:cNvSpPr>
            <p:nvPr/>
          </p:nvSpPr>
          <p:spPr>
            <a:xfrm>
              <a:off x="1199707" y="2004941"/>
              <a:ext cx="3960000" cy="3960000"/>
            </a:xfrm>
            <a:prstGeom prst="ellipse">
              <a:avLst/>
            </a:prstGeom>
            <a:noFill/>
            <a:ln w="203200" cmpd="sng">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Freeform 22"/>
            <p:cNvSpPr/>
            <p:nvPr/>
          </p:nvSpPr>
          <p:spPr>
            <a:xfrm>
              <a:off x="431801"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Dual-mode operation</a:t>
              </a:r>
              <a:endParaRPr lang="pt-BR" sz="2800" dirty="0">
                <a:effectLst>
                  <a:outerShdw blurRad="38100" dist="38100" dir="2700000" algn="tl">
                    <a:srgbClr val="000000">
                      <a:alpha val="43137"/>
                    </a:srgbClr>
                  </a:outerShdw>
                </a:effectLst>
              </a:endParaRPr>
            </a:p>
          </p:txBody>
        </p:sp>
        <p:sp>
          <p:nvSpPr>
            <p:cNvPr id="24" name="Freeform 23"/>
            <p:cNvSpPr/>
            <p:nvPr/>
          </p:nvSpPr>
          <p:spPr>
            <a:xfrm>
              <a:off x="946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Memory Protection</a:t>
              </a:r>
              <a:endParaRPr lang="pt-BR" sz="2800" dirty="0">
                <a:effectLst>
                  <a:outerShdw blurRad="38100" dist="38100" dir="2700000" algn="tl">
                    <a:srgbClr val="000000">
                      <a:alpha val="43137"/>
                    </a:srgbClr>
                  </a:outerShdw>
                </a:effectLst>
              </a:endParaRPr>
            </a:p>
          </p:txBody>
        </p:sp>
        <p:sp>
          <p:nvSpPr>
            <p:cNvPr id="25" name="Freeform 24"/>
            <p:cNvSpPr/>
            <p:nvPr/>
          </p:nvSpPr>
          <p:spPr>
            <a:xfrm>
              <a:off x="3394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Privileged Instructions</a:t>
              </a:r>
              <a:endParaRPr lang="pt-BR" sz="2800" dirty="0">
                <a:effectLst>
                  <a:outerShdw blurRad="38100" dist="38100" dir="2700000" algn="tl">
                    <a:srgbClr val="000000">
                      <a:alpha val="43137"/>
                    </a:srgbClr>
                  </a:outerShdw>
                </a:effectLst>
              </a:endParaRPr>
            </a:p>
          </p:txBody>
        </p:sp>
        <p:sp>
          <p:nvSpPr>
            <p:cNvPr id="26" name="Freeform 25"/>
            <p:cNvSpPr/>
            <p:nvPr/>
          </p:nvSpPr>
          <p:spPr>
            <a:xfrm>
              <a:off x="3910075"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Interrupts</a:t>
              </a:r>
              <a:endParaRPr lang="pt-BR" sz="2800" kern="1200" dirty="0">
                <a:effectLst>
                  <a:outerShdw blurRad="38100" dist="38100" dir="2700000" algn="tl">
                    <a:srgbClr val="000000">
                      <a:alpha val="43137"/>
                    </a:srgbClr>
                  </a:outerShdw>
                </a:effectLst>
              </a:endParaRPr>
            </a:p>
          </p:txBody>
        </p:sp>
        <p:sp>
          <p:nvSpPr>
            <p:cNvPr id="27" name="Freeform 26"/>
            <p:cNvSpPr/>
            <p:nvPr/>
          </p:nvSpPr>
          <p:spPr>
            <a:xfrm>
              <a:off x="2170938" y="1628775"/>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Timer</a:t>
              </a:r>
              <a:endParaRPr lang="pt-BR" sz="2800" kern="1200" dirty="0">
                <a:effectLst>
                  <a:outerShdw blurRad="38100" dist="38100" dir="2700000" algn="tl">
                    <a:srgbClr val="000000">
                      <a:alpha val="43137"/>
                    </a:srgbClr>
                  </a:outerShdw>
                </a:effectLst>
              </a:endParaRPr>
            </a:p>
          </p:txBody>
        </p:sp>
        <p:sp>
          <p:nvSpPr>
            <p:cNvPr id="28" name="Freeform 27"/>
            <p:cNvSpPr/>
            <p:nvPr/>
          </p:nvSpPr>
          <p:spPr>
            <a:xfrm>
              <a:off x="3394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sp>
          <p:nvSpPr>
            <p:cNvPr id="29" name="Freeform 28"/>
            <p:cNvSpPr/>
            <p:nvPr/>
          </p:nvSpPr>
          <p:spPr>
            <a:xfrm>
              <a:off x="2170938" y="1628775"/>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sp>
          <p:nvSpPr>
            <p:cNvPr id="30" name="Freeform 29"/>
            <p:cNvSpPr/>
            <p:nvPr/>
          </p:nvSpPr>
          <p:spPr>
            <a:xfrm>
              <a:off x="3910075"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endParaRPr lang="pt-BR" sz="2800" kern="1200" dirty="0">
                <a:effectLst>
                  <a:outerShdw blurRad="38100" dist="38100" dir="2700000" algn="tl">
                    <a:srgbClr val="000000">
                      <a:alpha val="43137"/>
                    </a:srgbClr>
                  </a:outerShdw>
                </a:effectLst>
              </a:endParaRPr>
            </a:p>
          </p:txBody>
        </p:sp>
        <p:sp>
          <p:nvSpPr>
            <p:cNvPr id="31" name="Freeform 30"/>
            <p:cNvSpPr/>
            <p:nvPr/>
          </p:nvSpPr>
          <p:spPr>
            <a:xfrm>
              <a:off x="431801"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45254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features for multiprogramming</a:t>
            </a:r>
            <a:endParaRPr lang="pt-BR" dirty="0"/>
          </a:p>
        </p:txBody>
      </p:sp>
      <p:sp>
        <p:nvSpPr>
          <p:cNvPr id="3" name="Text Placeholder 2"/>
          <p:cNvSpPr>
            <a:spLocks noGrp="1"/>
          </p:cNvSpPr>
          <p:nvPr>
            <p:ph type="body" sz="quarter" idx="11"/>
          </p:nvPr>
        </p:nvSpPr>
        <p:spPr/>
        <p:txBody>
          <a:bodyPr/>
          <a:lstStyle/>
          <a:p>
            <a:endParaRPr lang="en-US"/>
          </a:p>
        </p:txBody>
      </p:sp>
      <p:sp>
        <p:nvSpPr>
          <p:cNvPr id="7" name="Content Placeholder 6"/>
          <p:cNvSpPr>
            <a:spLocks noGrp="1"/>
          </p:cNvSpPr>
          <p:nvPr>
            <p:ph sz="quarter" idx="12"/>
          </p:nvPr>
        </p:nvSpPr>
        <p:spPr>
          <a:xfrm>
            <a:off x="6010506" y="1449388"/>
            <a:ext cx="2701693" cy="5040312"/>
          </a:xfrm>
        </p:spPr>
        <p:txBody>
          <a:bodyPr>
            <a:normAutofit fontScale="92500"/>
          </a:bodyPr>
          <a:lstStyle/>
          <a:p>
            <a:r>
              <a:rPr lang="en-US" dirty="0"/>
              <a:t>Jobs execute in user mode</a:t>
            </a:r>
          </a:p>
          <a:p>
            <a:pPr lvl="1"/>
            <a:r>
              <a:rPr lang="en-US" dirty="0"/>
              <a:t>Privileged instructions may not be executed</a:t>
            </a:r>
          </a:p>
          <a:p>
            <a:r>
              <a:rPr lang="en-US" dirty="0"/>
              <a:t>OS executes in system (aka kernel) mode</a:t>
            </a:r>
          </a:p>
          <a:p>
            <a:pPr lvl="1"/>
            <a:r>
              <a:rPr lang="en-US" dirty="0"/>
              <a:t>Privileged instructions may be executed</a:t>
            </a:r>
          </a:p>
          <a:p>
            <a:pPr lvl="1"/>
            <a:r>
              <a:rPr lang="en-US" dirty="0"/>
              <a:t>Protected areas of memory may be accessed</a:t>
            </a:r>
            <a:endParaRPr lang="en-US" sz="1600" dirty="0"/>
          </a:p>
        </p:txBody>
      </p:sp>
      <p:grpSp>
        <p:nvGrpSpPr>
          <p:cNvPr id="26" name="Group 25"/>
          <p:cNvGrpSpPr/>
          <p:nvPr/>
        </p:nvGrpSpPr>
        <p:grpSpPr>
          <a:xfrm>
            <a:off x="431801" y="1625905"/>
            <a:ext cx="5495812" cy="4339036"/>
            <a:chOff x="431801" y="1625905"/>
            <a:chExt cx="5495812" cy="4339036"/>
          </a:xfrm>
        </p:grpSpPr>
        <p:sp>
          <p:nvSpPr>
            <p:cNvPr id="27" name="Oval 26"/>
            <p:cNvSpPr>
              <a:spLocks noChangeAspect="1"/>
            </p:cNvSpPr>
            <p:nvPr/>
          </p:nvSpPr>
          <p:spPr>
            <a:xfrm>
              <a:off x="1199707" y="2004941"/>
              <a:ext cx="3960000" cy="3960000"/>
            </a:xfrm>
            <a:prstGeom prst="ellipse">
              <a:avLst/>
            </a:prstGeom>
            <a:noFill/>
            <a:ln w="203200" cmpd="sng">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Freeform 27"/>
            <p:cNvSpPr/>
            <p:nvPr/>
          </p:nvSpPr>
          <p:spPr>
            <a:xfrm>
              <a:off x="431801"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Dual-mode operation</a:t>
              </a:r>
              <a:endParaRPr lang="pt-BR" sz="2800" dirty="0">
                <a:effectLst>
                  <a:outerShdw blurRad="38100" dist="38100" dir="2700000" algn="tl">
                    <a:srgbClr val="000000">
                      <a:alpha val="43137"/>
                    </a:srgbClr>
                  </a:outerShdw>
                </a:effectLst>
              </a:endParaRPr>
            </a:p>
          </p:txBody>
        </p:sp>
        <p:sp>
          <p:nvSpPr>
            <p:cNvPr id="29" name="Freeform 28"/>
            <p:cNvSpPr/>
            <p:nvPr/>
          </p:nvSpPr>
          <p:spPr>
            <a:xfrm>
              <a:off x="946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Memory Protection</a:t>
              </a:r>
              <a:endParaRPr lang="pt-BR" sz="2800" dirty="0">
                <a:effectLst>
                  <a:outerShdw blurRad="38100" dist="38100" dir="2700000" algn="tl">
                    <a:srgbClr val="000000">
                      <a:alpha val="43137"/>
                    </a:srgbClr>
                  </a:outerShdw>
                </a:effectLst>
              </a:endParaRPr>
            </a:p>
          </p:txBody>
        </p:sp>
        <p:sp>
          <p:nvSpPr>
            <p:cNvPr id="30" name="Freeform 29"/>
            <p:cNvSpPr/>
            <p:nvPr/>
          </p:nvSpPr>
          <p:spPr>
            <a:xfrm>
              <a:off x="3394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r>
                <a:rPr lang="en-US" sz="2800" dirty="0">
                  <a:effectLst>
                    <a:outerShdw blurRad="38100" dist="38100" dir="2700000" algn="tl">
                      <a:srgbClr val="000000">
                        <a:alpha val="43137"/>
                      </a:srgbClr>
                    </a:outerShdw>
                  </a:effectLst>
                </a:rPr>
                <a:t>Privileged Instructions</a:t>
              </a:r>
              <a:endParaRPr lang="pt-BR" sz="2800" dirty="0">
                <a:effectLst>
                  <a:outerShdw blurRad="38100" dist="38100" dir="2700000" algn="tl">
                    <a:srgbClr val="000000">
                      <a:alpha val="43137"/>
                    </a:srgbClr>
                  </a:outerShdw>
                </a:effectLst>
              </a:endParaRPr>
            </a:p>
          </p:txBody>
        </p:sp>
        <p:sp>
          <p:nvSpPr>
            <p:cNvPr id="31" name="Freeform 30"/>
            <p:cNvSpPr/>
            <p:nvPr/>
          </p:nvSpPr>
          <p:spPr>
            <a:xfrm>
              <a:off x="3910075"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Interrupts</a:t>
              </a:r>
              <a:endParaRPr lang="pt-BR" sz="2800" kern="1200" dirty="0">
                <a:effectLst>
                  <a:outerShdw blurRad="38100" dist="38100" dir="2700000" algn="tl">
                    <a:srgbClr val="000000">
                      <a:alpha val="43137"/>
                    </a:srgbClr>
                  </a:outerShdw>
                </a:effectLst>
              </a:endParaRPr>
            </a:p>
          </p:txBody>
        </p:sp>
        <p:sp>
          <p:nvSpPr>
            <p:cNvPr id="32" name="Freeform 31"/>
            <p:cNvSpPr/>
            <p:nvPr/>
          </p:nvSpPr>
          <p:spPr>
            <a:xfrm>
              <a:off x="2170938" y="1628775"/>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chemeClr val="accent1">
                <a:lumMod val="75000"/>
              </a:schemeClr>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r>
                <a:rPr lang="en-US" sz="2800" kern="1200" dirty="0">
                  <a:effectLst>
                    <a:outerShdw blurRad="38100" dist="38100" dir="2700000" algn="tl">
                      <a:srgbClr val="000000">
                        <a:alpha val="43137"/>
                      </a:srgbClr>
                    </a:outerShdw>
                  </a:effectLst>
                </a:rPr>
                <a:t>Timer</a:t>
              </a:r>
              <a:endParaRPr lang="pt-BR" sz="2800" kern="1200" dirty="0">
                <a:effectLst>
                  <a:outerShdw blurRad="38100" dist="38100" dir="2700000" algn="tl">
                    <a:srgbClr val="000000">
                      <a:alpha val="43137"/>
                    </a:srgbClr>
                  </a:outerShdw>
                </a:effectLst>
              </a:endParaRPr>
            </a:p>
          </p:txBody>
        </p:sp>
        <p:sp>
          <p:nvSpPr>
            <p:cNvPr id="33" name="Freeform 32"/>
            <p:cNvSpPr/>
            <p:nvPr/>
          </p:nvSpPr>
          <p:spPr>
            <a:xfrm>
              <a:off x="3394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sp>
          <p:nvSpPr>
            <p:cNvPr id="34" name="Freeform 33"/>
            <p:cNvSpPr/>
            <p:nvPr/>
          </p:nvSpPr>
          <p:spPr>
            <a:xfrm>
              <a:off x="946938" y="4539727"/>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sp>
          <p:nvSpPr>
            <p:cNvPr id="35" name="Freeform 34"/>
            <p:cNvSpPr/>
            <p:nvPr/>
          </p:nvSpPr>
          <p:spPr>
            <a:xfrm>
              <a:off x="3910075" y="3051119"/>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lvl="0" algn="ctr" defTabSz="889000">
                <a:lnSpc>
                  <a:spcPct val="90000"/>
                </a:lnSpc>
                <a:spcBef>
                  <a:spcPct val="0"/>
                </a:spcBef>
                <a:spcAft>
                  <a:spcPct val="35000"/>
                </a:spcAft>
              </a:pPr>
              <a:endParaRPr lang="pt-BR" sz="2800" kern="1200" dirty="0">
                <a:effectLst>
                  <a:outerShdw blurRad="38100" dist="38100" dir="2700000" algn="tl">
                    <a:srgbClr val="000000">
                      <a:alpha val="43137"/>
                    </a:srgbClr>
                  </a:outerShdw>
                </a:effectLst>
              </a:endParaRPr>
            </a:p>
          </p:txBody>
        </p:sp>
        <p:sp>
          <p:nvSpPr>
            <p:cNvPr id="36" name="Freeform 35"/>
            <p:cNvSpPr/>
            <p:nvPr/>
          </p:nvSpPr>
          <p:spPr>
            <a:xfrm>
              <a:off x="2170938" y="1625905"/>
              <a:ext cx="2017538" cy="1008769"/>
            </a:xfrm>
            <a:custGeom>
              <a:avLst/>
              <a:gdLst>
                <a:gd name="connsiteX0" fmla="*/ 0 w 2017538"/>
                <a:gd name="connsiteY0" fmla="*/ 168132 h 1008769"/>
                <a:gd name="connsiteX1" fmla="*/ 168132 w 2017538"/>
                <a:gd name="connsiteY1" fmla="*/ 0 h 1008769"/>
                <a:gd name="connsiteX2" fmla="*/ 1849406 w 2017538"/>
                <a:gd name="connsiteY2" fmla="*/ 0 h 1008769"/>
                <a:gd name="connsiteX3" fmla="*/ 2017538 w 2017538"/>
                <a:gd name="connsiteY3" fmla="*/ 168132 h 1008769"/>
                <a:gd name="connsiteX4" fmla="*/ 2017538 w 2017538"/>
                <a:gd name="connsiteY4" fmla="*/ 840637 h 1008769"/>
                <a:gd name="connsiteX5" fmla="*/ 1849406 w 2017538"/>
                <a:gd name="connsiteY5" fmla="*/ 1008769 h 1008769"/>
                <a:gd name="connsiteX6" fmla="*/ 168132 w 2017538"/>
                <a:gd name="connsiteY6" fmla="*/ 1008769 h 1008769"/>
                <a:gd name="connsiteX7" fmla="*/ 0 w 2017538"/>
                <a:gd name="connsiteY7" fmla="*/ 840637 h 1008769"/>
                <a:gd name="connsiteX8" fmla="*/ 0 w 2017538"/>
                <a:gd name="connsiteY8" fmla="*/ 168132 h 100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538" h="1008769">
                  <a:moveTo>
                    <a:pt x="0" y="168132"/>
                  </a:moveTo>
                  <a:cubicBezTo>
                    <a:pt x="0" y="75275"/>
                    <a:pt x="75275" y="0"/>
                    <a:pt x="168132" y="0"/>
                  </a:cubicBezTo>
                  <a:lnTo>
                    <a:pt x="1849406" y="0"/>
                  </a:lnTo>
                  <a:cubicBezTo>
                    <a:pt x="1942263" y="0"/>
                    <a:pt x="2017538" y="75275"/>
                    <a:pt x="2017538" y="168132"/>
                  </a:cubicBezTo>
                  <a:lnTo>
                    <a:pt x="2017538" y="840637"/>
                  </a:lnTo>
                  <a:cubicBezTo>
                    <a:pt x="2017538" y="933494"/>
                    <a:pt x="1942263" y="1008769"/>
                    <a:pt x="1849406" y="1008769"/>
                  </a:cubicBezTo>
                  <a:lnTo>
                    <a:pt x="168132" y="1008769"/>
                  </a:lnTo>
                  <a:cubicBezTo>
                    <a:pt x="75275" y="1008769"/>
                    <a:pt x="0" y="933494"/>
                    <a:pt x="0" y="840637"/>
                  </a:cubicBezTo>
                  <a:lnTo>
                    <a:pt x="0" y="168132"/>
                  </a:lnTo>
                  <a:close/>
                </a:path>
              </a:pathLst>
            </a:custGeom>
            <a:solidFill>
              <a:srgbClr val="F2F2F2">
                <a:alpha val="74902"/>
              </a:srgbClr>
            </a:solidFill>
            <a:ln>
              <a:noFill/>
            </a:ln>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444" tIns="125444" rIns="125444" bIns="125444" numCol="1" spcCol="1270" anchor="ctr" anchorCtr="0">
              <a:noAutofit/>
            </a:bodyPr>
            <a:lstStyle/>
            <a:p>
              <a:pPr algn="ctr" defTabSz="889000">
                <a:lnSpc>
                  <a:spcPct val="90000"/>
                </a:lnSpc>
                <a:spcBef>
                  <a:spcPct val="0"/>
                </a:spcBef>
                <a:spcAft>
                  <a:spcPct val="35000"/>
                </a:spcAft>
              </a:pPr>
              <a:endParaRPr lang="pt-BR" sz="28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9796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effectLst>
                  <a:outerShdw blurRad="38100" dist="38100" dir="2700000" algn="tl">
                    <a:srgbClr val="000000">
                      <a:alpha val="43137"/>
                    </a:srgbClr>
                  </a:outerShdw>
                </a:effectLst>
              </a:rPr>
              <a:t>The Process</a:t>
            </a:r>
            <a:r>
              <a:rPr lang="en-US" dirty="0"/>
              <a:t> </a:t>
            </a:r>
            <a:r>
              <a:rPr lang="en-US" dirty="0">
                <a:solidFill>
                  <a:schemeClr val="bg1"/>
                </a:solidFill>
                <a:effectLst>
                  <a:outerShdw blurRad="38100" dist="38100" dir="2700000" algn="tl">
                    <a:srgbClr val="000000">
                      <a:alpha val="43137"/>
                    </a:srgbClr>
                  </a:outerShdw>
                </a:effectLst>
              </a:rPr>
              <a:t>Abstraction</a:t>
            </a:r>
            <a:endParaRPr lang="pt-BR" dirty="0">
              <a:solidFill>
                <a:schemeClr val="bg1"/>
              </a:solidFill>
              <a:effectLst>
                <a:outerShdw blurRad="38100" dist="38100" dir="2700000" algn="tl">
                  <a:srgbClr val="000000">
                    <a:alpha val="43137"/>
                  </a:srgbClr>
                </a:outerShdw>
              </a:effectLst>
            </a:endParaRPr>
          </a:p>
        </p:txBody>
      </p:sp>
      <p:sp>
        <p:nvSpPr>
          <p:cNvPr id="2" name="Text Placeholder 1"/>
          <p:cNvSpPr>
            <a:spLocks noGrp="1"/>
          </p:cNvSpPr>
          <p:nvPr>
            <p:ph type="body"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93281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A process can be understood as …</a:t>
            </a:r>
            <a:endParaRPr lang="en-US" dirty="0"/>
          </a:p>
        </p:txBody>
      </p:sp>
      <p:sp>
        <p:nvSpPr>
          <p:cNvPr id="5123" name="Rectangle 3"/>
          <p:cNvSpPr>
            <a:spLocks noGrp="1" noChangeArrowheads="1"/>
          </p:cNvSpPr>
          <p:nvPr>
            <p:ph sz="quarter" idx="10"/>
          </p:nvPr>
        </p:nvSpPr>
        <p:spPr/>
        <p:txBody>
          <a:bodyPr/>
          <a:lstStyle/>
          <a:p>
            <a:r>
              <a:rPr lang="en-US"/>
              <a:t>A program in execution</a:t>
            </a:r>
          </a:p>
          <a:p>
            <a:r>
              <a:rPr lang="en-US"/>
              <a:t>An instance of a program running on a computer</a:t>
            </a:r>
          </a:p>
          <a:p>
            <a:r>
              <a:rPr lang="en-US"/>
              <a:t>An entity that can be assigned to and executed on a processor</a:t>
            </a:r>
          </a:p>
          <a:p>
            <a:r>
              <a:rPr lang="en-US"/>
              <a:t>A unit of activity characterized by </a:t>
            </a:r>
          </a:p>
          <a:p>
            <a:pPr lvl="1"/>
            <a:r>
              <a:rPr lang="en-US"/>
              <a:t>a sequence of program instructions to be executed during its lifetime</a:t>
            </a:r>
          </a:p>
          <a:p>
            <a:pPr lvl="1"/>
            <a:r>
              <a:rPr lang="en-US"/>
              <a:t>an evolving state and</a:t>
            </a:r>
          </a:p>
          <a:p>
            <a:pPr lvl="1"/>
            <a:r>
              <a:rPr lang="en-US"/>
              <a:t>an associated set of required system services</a:t>
            </a:r>
            <a:endParaRPr lang="en-US" dirty="0"/>
          </a:p>
        </p:txBody>
      </p:sp>
      <p:sp>
        <p:nvSpPr>
          <p:cNvPr id="8" name="Text Placeholder 7"/>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20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20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20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2000"/>
                                        <p:tgtEl>
                                          <p:spTgt spid="512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Effect transition="in" filter="fade">
                                      <p:cBhvr>
                                        <p:cTn id="25" dur="2000"/>
                                        <p:tgtEl>
                                          <p:spTgt spid="512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123">
                                            <p:txEl>
                                              <p:pRg st="5" end="5"/>
                                            </p:txEl>
                                          </p:spTgt>
                                        </p:tgtEl>
                                        <p:attrNameLst>
                                          <p:attrName>style.visibility</p:attrName>
                                        </p:attrNameLst>
                                      </p:cBhvr>
                                      <p:to>
                                        <p:strVal val="visible"/>
                                      </p:to>
                                    </p:set>
                                    <p:animEffect transition="in" filter="fade">
                                      <p:cBhvr>
                                        <p:cTn id="28" dur="2000"/>
                                        <p:tgtEl>
                                          <p:spTgt spid="512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animEffect transition="in" filter="fade">
                                      <p:cBhvr>
                                        <p:cTn id="31" dur="20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t>A process …</a:t>
            </a:r>
          </a:p>
        </p:txBody>
      </p:sp>
      <p:sp>
        <p:nvSpPr>
          <p:cNvPr id="517123" name="Rectangle 3"/>
          <p:cNvSpPr>
            <a:spLocks noGrp="1" noChangeArrowheads="1"/>
          </p:cNvSpPr>
          <p:nvPr>
            <p:ph sz="quarter" idx="10"/>
          </p:nvPr>
        </p:nvSpPr>
        <p:spPr/>
        <p:txBody>
          <a:bodyPr>
            <a:normAutofit/>
          </a:bodyPr>
          <a:lstStyle/>
          <a:p>
            <a:r>
              <a:rPr lang="en-US" dirty="0"/>
              <a:t>Consists of three components</a:t>
            </a:r>
          </a:p>
          <a:p>
            <a:pPr lvl="1"/>
            <a:r>
              <a:rPr lang="en-US" dirty="0"/>
              <a:t>An executable program</a:t>
            </a:r>
          </a:p>
          <a:p>
            <a:pPr lvl="1"/>
            <a:r>
              <a:rPr lang="en-US" dirty="0"/>
              <a:t>Associated data needed by the program</a:t>
            </a:r>
          </a:p>
          <a:p>
            <a:pPr lvl="1"/>
            <a:r>
              <a:rPr lang="en-US" dirty="0"/>
              <a:t>Execution context of the program aka process state</a:t>
            </a:r>
          </a:p>
          <a:p>
            <a:pPr lvl="2"/>
            <a:r>
              <a:rPr lang="en-US" dirty="0"/>
              <a:t>All information the operating system needs to manage the process</a:t>
            </a:r>
          </a:p>
          <a:p>
            <a:r>
              <a:rPr lang="en-US" dirty="0"/>
              <a:t>Needs resources to accomplish its task</a:t>
            </a:r>
          </a:p>
          <a:p>
            <a:pPr lvl="1"/>
            <a:r>
              <a:rPr lang="en-US" dirty="0"/>
              <a:t>CPU, memory, I/O, files</a:t>
            </a:r>
          </a:p>
          <a:p>
            <a:pPr lvl="1"/>
            <a:r>
              <a:rPr lang="en-US" dirty="0"/>
              <a:t>Initialization data</a:t>
            </a:r>
          </a:p>
          <a:p>
            <a:r>
              <a:rPr lang="en-US" dirty="0"/>
              <a:t>On termination, requires reclaim of any reusable resources</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92307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71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71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7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712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71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71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7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t>Simple process</a:t>
            </a:r>
            <a:br>
              <a:rPr lang="en-US"/>
            </a:br>
            <a:r>
              <a:rPr lang="en-US"/>
              <a:t>implementation</a:t>
            </a:r>
            <a:endParaRPr lang="en-US" dirty="0"/>
          </a:p>
        </p:txBody>
      </p:sp>
      <p:sp>
        <p:nvSpPr>
          <p:cNvPr id="2" name="Content Placeholder 1"/>
          <p:cNvSpPr>
            <a:spLocks noGrp="1"/>
          </p:cNvSpPr>
          <p:nvPr>
            <p:ph sz="quarter" idx="10"/>
          </p:nvPr>
        </p:nvSpPr>
        <p:spPr>
          <a:xfrm>
            <a:off x="431800" y="1809750"/>
            <a:ext cx="3075828" cy="4679950"/>
          </a:xfrm>
        </p:spPr>
        <p:txBody>
          <a:bodyPr/>
          <a:lstStyle/>
          <a:p>
            <a:r>
              <a:rPr lang="en-US" dirty="0"/>
              <a:t>A </a:t>
            </a:r>
            <a:r>
              <a:rPr lang="en-US"/>
              <a:t>few concerns…</a:t>
            </a:r>
            <a:endParaRPr lang="en-US" dirty="0"/>
          </a:p>
          <a:p>
            <a:pPr lvl="1"/>
            <a:r>
              <a:rPr lang="en-US" dirty="0"/>
              <a:t>Does a process need to be wholly loaded in memory?</a:t>
            </a:r>
          </a:p>
          <a:p>
            <a:pPr lvl="1"/>
            <a:r>
              <a:rPr lang="en-US" dirty="0"/>
              <a:t>Can processes be switched in and out of memory?</a:t>
            </a:r>
          </a:p>
          <a:p>
            <a:pPr lvl="1"/>
            <a:r>
              <a:rPr lang="en-US" dirty="0"/>
              <a:t>If so, does a process need to be reloaded to the same memory addresses where it has been before?</a:t>
            </a:r>
          </a:p>
          <a:p>
            <a:pPr lvl="1"/>
            <a:endParaRPr lang="en-US" dirty="0"/>
          </a:p>
        </p:txBody>
      </p:sp>
      <p:sp>
        <p:nvSpPr>
          <p:cNvPr id="3" name="Text Placeholder 2"/>
          <p:cNvSpPr>
            <a:spLocks noGrp="1"/>
          </p:cNvSpPr>
          <p:nvPr>
            <p:ph type="body" sz="quarter" idx="11"/>
          </p:nvPr>
        </p:nvSpPr>
        <p:spPr/>
        <p:txBody>
          <a:bodyPr/>
          <a:lstStyle/>
          <a:p>
            <a:endParaRPr lang="en-US"/>
          </a:p>
        </p:txBody>
      </p:sp>
      <p:sp>
        <p:nvSpPr>
          <p:cNvPr id="6" name="Rectangle 5"/>
          <p:cNvSpPr>
            <a:spLocks noChangeArrowheads="1"/>
          </p:cNvSpPr>
          <p:nvPr/>
        </p:nvSpPr>
        <p:spPr bwMode="auto">
          <a:xfrm>
            <a:off x="5007662" y="635001"/>
            <a:ext cx="860425" cy="6018213"/>
          </a:xfrm>
          <a:prstGeom prst="rect">
            <a:avLst/>
          </a:prstGeom>
          <a:noFill/>
          <a:ln w="20" cap="flat">
            <a:solidFill>
              <a:srgbClr val="221F2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7" name="Rectangle 6"/>
          <p:cNvSpPr>
            <a:spLocks noChangeArrowheads="1"/>
          </p:cNvSpPr>
          <p:nvPr/>
        </p:nvSpPr>
        <p:spPr bwMode="auto">
          <a:xfrm>
            <a:off x="5007662" y="920751"/>
            <a:ext cx="860425" cy="1433513"/>
          </a:xfrm>
          <a:prstGeom prst="rect">
            <a:avLst/>
          </a:prstGeom>
          <a:solidFill>
            <a:schemeClr val="accent2">
              <a:lumMod val="40000"/>
              <a:lumOff val="60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8" name="Rectangle 7"/>
          <p:cNvSpPr>
            <a:spLocks noChangeArrowheads="1"/>
          </p:cNvSpPr>
          <p:nvPr/>
        </p:nvSpPr>
        <p:spPr bwMode="auto">
          <a:xfrm>
            <a:off x="5007662" y="1208088"/>
            <a:ext cx="860425" cy="142875"/>
          </a:xfrm>
          <a:prstGeom prst="rect">
            <a:avLst/>
          </a:prstGeom>
          <a:solidFill>
            <a:schemeClr val="bg1">
              <a:lumMod val="85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9" name="Rectangle 8"/>
          <p:cNvSpPr>
            <a:spLocks noChangeArrowheads="1"/>
          </p:cNvSpPr>
          <p:nvPr/>
        </p:nvSpPr>
        <p:spPr bwMode="auto">
          <a:xfrm>
            <a:off x="7667625" y="631826"/>
            <a:ext cx="860425" cy="144463"/>
          </a:xfrm>
          <a:prstGeom prst="rect">
            <a:avLst/>
          </a:prstGeom>
          <a:solidFill>
            <a:schemeClr val="bg1">
              <a:lumMod val="85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0" name="Rectangle 9"/>
          <p:cNvSpPr>
            <a:spLocks noChangeArrowheads="1"/>
          </p:cNvSpPr>
          <p:nvPr/>
        </p:nvSpPr>
        <p:spPr bwMode="auto">
          <a:xfrm>
            <a:off x="7667625" y="1062038"/>
            <a:ext cx="860425" cy="142875"/>
          </a:xfrm>
          <a:prstGeom prst="rect">
            <a:avLst/>
          </a:prstGeom>
          <a:solidFill>
            <a:schemeClr val="bg1">
              <a:lumMod val="85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1" name="Rectangle 10"/>
          <p:cNvSpPr>
            <a:spLocks noChangeArrowheads="1"/>
          </p:cNvSpPr>
          <p:nvPr/>
        </p:nvSpPr>
        <p:spPr bwMode="auto">
          <a:xfrm>
            <a:off x="7667625" y="1492251"/>
            <a:ext cx="860425" cy="142875"/>
          </a:xfrm>
          <a:prstGeom prst="rect">
            <a:avLst/>
          </a:prstGeom>
          <a:solidFill>
            <a:schemeClr val="bg1">
              <a:lumMod val="85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2" name="Rectangle 11"/>
          <p:cNvSpPr>
            <a:spLocks noChangeArrowheads="1"/>
          </p:cNvSpPr>
          <p:nvPr/>
        </p:nvSpPr>
        <p:spPr bwMode="auto">
          <a:xfrm>
            <a:off x="7667625" y="1635126"/>
            <a:ext cx="860425" cy="142875"/>
          </a:xfrm>
          <a:prstGeom prst="rect">
            <a:avLst/>
          </a:prstGeom>
          <a:solidFill>
            <a:schemeClr val="bg1">
              <a:lumMod val="85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3" name="Rectangle 12"/>
          <p:cNvSpPr>
            <a:spLocks noChangeArrowheads="1"/>
          </p:cNvSpPr>
          <p:nvPr/>
        </p:nvSpPr>
        <p:spPr bwMode="auto">
          <a:xfrm>
            <a:off x="7667625" y="1970088"/>
            <a:ext cx="860425" cy="142875"/>
          </a:xfrm>
          <a:prstGeom prst="rect">
            <a:avLst/>
          </a:prstGeom>
          <a:solidFill>
            <a:schemeClr val="bg1">
              <a:lumMod val="85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4" name="Rectangle 13"/>
          <p:cNvSpPr>
            <a:spLocks noChangeArrowheads="1"/>
          </p:cNvSpPr>
          <p:nvPr/>
        </p:nvSpPr>
        <p:spPr bwMode="auto">
          <a:xfrm>
            <a:off x="7667625" y="2684463"/>
            <a:ext cx="860425" cy="142875"/>
          </a:xfrm>
          <a:prstGeom prst="rect">
            <a:avLst/>
          </a:prstGeom>
          <a:solidFill>
            <a:schemeClr val="bg1">
              <a:lumMod val="85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5" name="Rectangle 14"/>
          <p:cNvSpPr>
            <a:spLocks noChangeArrowheads="1"/>
          </p:cNvSpPr>
          <p:nvPr/>
        </p:nvSpPr>
        <p:spPr bwMode="auto">
          <a:xfrm>
            <a:off x="5007662" y="1781176"/>
            <a:ext cx="860425" cy="142875"/>
          </a:xfrm>
          <a:prstGeom prst="rect">
            <a:avLst/>
          </a:prstGeom>
          <a:solidFill>
            <a:schemeClr val="bg1">
              <a:lumMod val="85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6" name="Rectangle 15"/>
          <p:cNvSpPr>
            <a:spLocks noChangeArrowheads="1"/>
          </p:cNvSpPr>
          <p:nvPr/>
        </p:nvSpPr>
        <p:spPr bwMode="auto">
          <a:xfrm>
            <a:off x="5007662" y="2927351"/>
            <a:ext cx="860425" cy="1290638"/>
          </a:xfrm>
          <a:prstGeom prst="rect">
            <a:avLst/>
          </a:prstGeom>
          <a:solidFill>
            <a:schemeClr val="accent4">
              <a:lumMod val="40000"/>
              <a:lumOff val="60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7" name="Freeform 16"/>
          <p:cNvSpPr>
            <a:spLocks/>
          </p:cNvSpPr>
          <p:nvPr/>
        </p:nvSpPr>
        <p:spPr bwMode="auto">
          <a:xfrm>
            <a:off x="5007662" y="3214688"/>
            <a:ext cx="860425" cy="0"/>
          </a:xfrm>
          <a:custGeom>
            <a:avLst/>
            <a:gdLst>
              <a:gd name="T0" fmla="*/ 0 w 1905"/>
              <a:gd name="T1" fmla="*/ 1905 w 1905"/>
              <a:gd name="T2" fmla="*/ 0 w 1905"/>
            </a:gdLst>
            <a:ahLst/>
            <a:cxnLst>
              <a:cxn ang="0">
                <a:pos x="T0" y="0"/>
              </a:cxn>
              <a:cxn ang="0">
                <a:pos x="T1" y="0"/>
              </a:cxn>
              <a:cxn ang="0">
                <a:pos x="T2" y="0"/>
              </a:cxn>
            </a:cxnLst>
            <a:rect l="0" t="0" r="r" b="b"/>
            <a:pathLst>
              <a:path w="1905">
                <a:moveTo>
                  <a:pt x="0" y="0"/>
                </a:moveTo>
                <a:lnTo>
                  <a:pt x="1905" y="0"/>
                </a:lnTo>
                <a:lnTo>
                  <a:pt x="0" y="0"/>
                </a:lnTo>
                <a:close/>
              </a:path>
            </a:pathLst>
          </a:custGeom>
          <a:solidFill>
            <a:srgbClr val="FEFEF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8" name="Line 17"/>
          <p:cNvSpPr>
            <a:spLocks noChangeShapeType="1"/>
          </p:cNvSpPr>
          <p:nvPr/>
        </p:nvSpPr>
        <p:spPr bwMode="auto">
          <a:xfrm>
            <a:off x="5007662" y="3214688"/>
            <a:ext cx="860425" cy="0"/>
          </a:xfrm>
          <a:prstGeom prst="line">
            <a:avLst/>
          </a:prstGeom>
          <a:noFill/>
          <a:ln w="10"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9" name="Freeform 18"/>
          <p:cNvSpPr>
            <a:spLocks/>
          </p:cNvSpPr>
          <p:nvPr/>
        </p:nvSpPr>
        <p:spPr bwMode="auto">
          <a:xfrm>
            <a:off x="5007662" y="3787776"/>
            <a:ext cx="860425" cy="0"/>
          </a:xfrm>
          <a:custGeom>
            <a:avLst/>
            <a:gdLst>
              <a:gd name="T0" fmla="*/ 0 w 1905"/>
              <a:gd name="T1" fmla="*/ 1905 w 1905"/>
              <a:gd name="T2" fmla="*/ 0 w 1905"/>
            </a:gdLst>
            <a:ahLst/>
            <a:cxnLst>
              <a:cxn ang="0">
                <a:pos x="T0" y="0"/>
              </a:cxn>
              <a:cxn ang="0">
                <a:pos x="T1" y="0"/>
              </a:cxn>
              <a:cxn ang="0">
                <a:pos x="T2" y="0"/>
              </a:cxn>
            </a:cxnLst>
            <a:rect l="0" t="0" r="r" b="b"/>
            <a:pathLst>
              <a:path w="1905">
                <a:moveTo>
                  <a:pt x="0" y="0"/>
                </a:moveTo>
                <a:lnTo>
                  <a:pt x="1905" y="0"/>
                </a:lnTo>
                <a:lnTo>
                  <a:pt x="0" y="0"/>
                </a:lnTo>
                <a:close/>
              </a:path>
            </a:pathLst>
          </a:custGeom>
          <a:solidFill>
            <a:srgbClr val="FEFEF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20" name="Line 19"/>
          <p:cNvSpPr>
            <a:spLocks noChangeShapeType="1"/>
          </p:cNvSpPr>
          <p:nvPr/>
        </p:nvSpPr>
        <p:spPr bwMode="auto">
          <a:xfrm>
            <a:off x="5007662" y="3787776"/>
            <a:ext cx="860425" cy="0"/>
          </a:xfrm>
          <a:prstGeom prst="line">
            <a:avLst/>
          </a:prstGeom>
          <a:noFill/>
          <a:ln w="10"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21" name="Rectangle 20"/>
          <p:cNvSpPr>
            <a:spLocks noChangeArrowheads="1"/>
          </p:cNvSpPr>
          <p:nvPr/>
        </p:nvSpPr>
        <p:spPr bwMode="auto">
          <a:xfrm>
            <a:off x="5127276" y="2944813"/>
            <a:ext cx="55143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Context</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21"/>
          <p:cNvSpPr>
            <a:spLocks noChangeArrowheads="1"/>
          </p:cNvSpPr>
          <p:nvPr/>
        </p:nvSpPr>
        <p:spPr bwMode="auto">
          <a:xfrm>
            <a:off x="5250547" y="3375026"/>
            <a:ext cx="32541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a:ln>
                  <a:noFill/>
                </a:ln>
                <a:solidFill>
                  <a:srgbClr val="221F20"/>
                </a:solidFill>
                <a:effectLst/>
                <a:latin typeface="Myriad Pro Light SemiCondensed" charset="0"/>
                <a:cs typeface="Arial" pitchFamily="34" charset="0"/>
              </a:rPr>
              <a:t>Data</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22"/>
          <p:cNvSpPr>
            <a:spLocks noChangeArrowheads="1"/>
          </p:cNvSpPr>
          <p:nvPr/>
        </p:nvSpPr>
        <p:spPr bwMode="auto">
          <a:xfrm>
            <a:off x="5097332" y="3773488"/>
            <a:ext cx="60433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Program</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23"/>
          <p:cNvSpPr>
            <a:spLocks noChangeArrowheads="1"/>
          </p:cNvSpPr>
          <p:nvPr/>
        </p:nvSpPr>
        <p:spPr bwMode="auto">
          <a:xfrm>
            <a:off x="5187485" y="3979863"/>
            <a:ext cx="447238"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a:ln>
                  <a:noFill/>
                </a:ln>
                <a:solidFill>
                  <a:srgbClr val="221F20"/>
                </a:solidFill>
                <a:effectLst/>
                <a:latin typeface="Myriad Pro Light SemiCondensed" charset="0"/>
                <a:cs typeface="Arial" pitchFamily="34" charset="0"/>
              </a:rPr>
              <a:t>(</a:t>
            </a:r>
            <a:r>
              <a:rPr kumimoji="0" lang="pt-BR" sz="1500" i="0" u="none" strike="noStrike" cap="none" normalizeH="0" baseline="0" dirty="0" err="1">
                <a:ln>
                  <a:noFill/>
                </a:ln>
                <a:solidFill>
                  <a:srgbClr val="221F20"/>
                </a:solidFill>
                <a:effectLst/>
                <a:latin typeface="Myriad Pro Light SemiCondensed" charset="0"/>
                <a:cs typeface="Arial" pitchFamily="34" charset="0"/>
              </a:rPr>
              <a:t>code</a:t>
            </a:r>
            <a:r>
              <a:rPr kumimoji="0" lang="pt-BR" sz="1500" i="0" u="none" strike="noStrike" cap="none" normalizeH="0" baseline="0" dirty="0">
                <a:ln>
                  <a:noFill/>
                </a:ln>
                <a:solidFill>
                  <a:srgbClr val="221F20"/>
                </a:solidFill>
                <a:effectLst/>
                <a:latin typeface="Myriad Pro Light SemiCondensed" charset="0"/>
                <a:cs typeface="Arial" pitchFamily="34" charset="0"/>
              </a:rPr>
              <a:t>)</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24"/>
          <p:cNvSpPr>
            <a:spLocks noChangeArrowheads="1"/>
          </p:cNvSpPr>
          <p:nvPr/>
        </p:nvSpPr>
        <p:spPr bwMode="auto">
          <a:xfrm>
            <a:off x="5007662" y="4791076"/>
            <a:ext cx="860425" cy="1289050"/>
          </a:xfrm>
          <a:prstGeom prst="rect">
            <a:avLst/>
          </a:prstGeom>
          <a:solidFill>
            <a:schemeClr val="accent6">
              <a:lumMod val="40000"/>
              <a:lumOff val="60000"/>
            </a:schemeClr>
          </a:solidFill>
          <a:ln w="10" cap="flat">
            <a:solidFill>
              <a:srgbClr val="221F2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26" name="Freeform 25"/>
          <p:cNvSpPr>
            <a:spLocks/>
          </p:cNvSpPr>
          <p:nvPr/>
        </p:nvSpPr>
        <p:spPr bwMode="auto">
          <a:xfrm>
            <a:off x="5007662" y="5076826"/>
            <a:ext cx="860425" cy="0"/>
          </a:xfrm>
          <a:custGeom>
            <a:avLst/>
            <a:gdLst>
              <a:gd name="T0" fmla="*/ 0 w 1905"/>
              <a:gd name="T1" fmla="*/ 1905 w 1905"/>
              <a:gd name="T2" fmla="*/ 0 w 1905"/>
            </a:gdLst>
            <a:ahLst/>
            <a:cxnLst>
              <a:cxn ang="0">
                <a:pos x="T0" y="0"/>
              </a:cxn>
              <a:cxn ang="0">
                <a:pos x="T1" y="0"/>
              </a:cxn>
              <a:cxn ang="0">
                <a:pos x="T2" y="0"/>
              </a:cxn>
            </a:cxnLst>
            <a:rect l="0" t="0" r="r" b="b"/>
            <a:pathLst>
              <a:path w="1905">
                <a:moveTo>
                  <a:pt x="0" y="0"/>
                </a:moveTo>
                <a:lnTo>
                  <a:pt x="1905" y="0"/>
                </a:lnTo>
                <a:lnTo>
                  <a:pt x="0" y="0"/>
                </a:lnTo>
                <a:close/>
              </a:path>
            </a:pathLst>
          </a:custGeom>
          <a:solidFill>
            <a:schemeClr val="accent6">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27" name="Line 26"/>
          <p:cNvSpPr>
            <a:spLocks noChangeShapeType="1"/>
          </p:cNvSpPr>
          <p:nvPr/>
        </p:nvSpPr>
        <p:spPr bwMode="auto">
          <a:xfrm>
            <a:off x="5007662" y="5076826"/>
            <a:ext cx="860425" cy="0"/>
          </a:xfrm>
          <a:prstGeom prst="line">
            <a:avLst/>
          </a:prstGeom>
          <a:noFill/>
          <a:ln w="10"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28" name="Freeform 27"/>
          <p:cNvSpPr>
            <a:spLocks/>
          </p:cNvSpPr>
          <p:nvPr/>
        </p:nvSpPr>
        <p:spPr bwMode="auto">
          <a:xfrm>
            <a:off x="5007662" y="5649913"/>
            <a:ext cx="860425" cy="0"/>
          </a:xfrm>
          <a:custGeom>
            <a:avLst/>
            <a:gdLst>
              <a:gd name="T0" fmla="*/ 0 w 1905"/>
              <a:gd name="T1" fmla="*/ 1905 w 1905"/>
              <a:gd name="T2" fmla="*/ 0 w 1905"/>
            </a:gdLst>
            <a:ahLst/>
            <a:cxnLst>
              <a:cxn ang="0">
                <a:pos x="T0" y="0"/>
              </a:cxn>
              <a:cxn ang="0">
                <a:pos x="T1" y="0"/>
              </a:cxn>
              <a:cxn ang="0">
                <a:pos x="T2" y="0"/>
              </a:cxn>
            </a:cxnLst>
            <a:rect l="0" t="0" r="r" b="b"/>
            <a:pathLst>
              <a:path w="1905">
                <a:moveTo>
                  <a:pt x="0" y="0"/>
                </a:moveTo>
                <a:lnTo>
                  <a:pt x="1905" y="0"/>
                </a:lnTo>
                <a:lnTo>
                  <a:pt x="0" y="0"/>
                </a:lnTo>
                <a:close/>
              </a:path>
            </a:pathLst>
          </a:custGeom>
          <a:solidFill>
            <a:schemeClr val="accent6">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29" name="Line 28"/>
          <p:cNvSpPr>
            <a:spLocks noChangeShapeType="1"/>
          </p:cNvSpPr>
          <p:nvPr/>
        </p:nvSpPr>
        <p:spPr bwMode="auto">
          <a:xfrm>
            <a:off x="5007662" y="5649913"/>
            <a:ext cx="860425" cy="0"/>
          </a:xfrm>
          <a:prstGeom prst="line">
            <a:avLst/>
          </a:prstGeom>
          <a:noFill/>
          <a:ln w="10" cap="flat">
            <a:solidFill>
              <a:srgbClr val="22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30" name="Rectangle 29"/>
          <p:cNvSpPr>
            <a:spLocks noChangeArrowheads="1"/>
          </p:cNvSpPr>
          <p:nvPr/>
        </p:nvSpPr>
        <p:spPr bwMode="auto">
          <a:xfrm>
            <a:off x="5127276" y="4808538"/>
            <a:ext cx="55143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Context</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5250547" y="5238751"/>
            <a:ext cx="32541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a:ln>
                  <a:noFill/>
                </a:ln>
                <a:solidFill>
                  <a:srgbClr val="221F20"/>
                </a:solidFill>
                <a:effectLst/>
                <a:latin typeface="Myriad Pro Light SemiCondensed" charset="0"/>
                <a:cs typeface="Arial" pitchFamily="34" charset="0"/>
              </a:rPr>
              <a:t>Data</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68" name="Rectangle 31"/>
          <p:cNvSpPr>
            <a:spLocks noChangeArrowheads="1"/>
          </p:cNvSpPr>
          <p:nvPr/>
        </p:nvSpPr>
        <p:spPr bwMode="auto">
          <a:xfrm>
            <a:off x="4864100" y="1160463"/>
            <a:ext cx="3687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i</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69" name="Rectangle 32"/>
          <p:cNvSpPr>
            <a:spLocks noChangeArrowheads="1"/>
          </p:cNvSpPr>
          <p:nvPr/>
        </p:nvSpPr>
        <p:spPr bwMode="auto">
          <a:xfrm>
            <a:off x="6683375" y="587376"/>
            <a:ext cx="822341"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300" i="0" u="none" strike="noStrike" cap="none" normalizeH="0" baseline="0" dirty="0" err="1">
                <a:ln>
                  <a:noFill/>
                </a:ln>
                <a:solidFill>
                  <a:srgbClr val="221F20"/>
                </a:solidFill>
                <a:effectLst/>
                <a:latin typeface="Myriad Pro Light SemiCondensed" charset="0"/>
                <a:cs typeface="Arial" pitchFamily="34" charset="0"/>
              </a:rPr>
              <a:t>Process</a:t>
            </a:r>
            <a:r>
              <a:rPr kumimoji="0" lang="pt-BR" sz="1300" i="0" u="none" strike="noStrike" cap="none" normalizeH="0" baseline="0" dirty="0">
                <a:ln>
                  <a:noFill/>
                </a:ln>
                <a:solidFill>
                  <a:srgbClr val="221F20"/>
                </a:solidFill>
                <a:effectLst/>
                <a:latin typeface="Myriad Pro Light SemiCondensed" charset="0"/>
                <a:cs typeface="Arial" pitchFamily="34" charset="0"/>
              </a:rPr>
              <a:t> index</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71" name="Rectangle 33"/>
          <p:cNvSpPr>
            <a:spLocks noChangeArrowheads="1"/>
          </p:cNvSpPr>
          <p:nvPr/>
        </p:nvSpPr>
        <p:spPr bwMode="auto">
          <a:xfrm>
            <a:off x="7444930" y="1017588"/>
            <a:ext cx="161904"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300" i="0" u="none" strike="noStrike" cap="none" normalizeH="0" baseline="0" dirty="0">
                <a:ln>
                  <a:noFill/>
                </a:ln>
                <a:solidFill>
                  <a:srgbClr val="221F20"/>
                </a:solidFill>
                <a:effectLst/>
                <a:latin typeface="Myriad Pro Light SemiCondensed" charset="0"/>
                <a:cs typeface="Arial" pitchFamily="34" charset="0"/>
              </a:rPr>
              <a:t>PC</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72" name="Rectangle 34"/>
          <p:cNvSpPr>
            <a:spLocks noChangeArrowheads="1"/>
          </p:cNvSpPr>
          <p:nvPr/>
        </p:nvSpPr>
        <p:spPr bwMode="auto">
          <a:xfrm>
            <a:off x="7297453" y="1463676"/>
            <a:ext cx="275717"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300" i="0" u="none" strike="noStrike" cap="none" normalizeH="0" baseline="0" dirty="0">
                <a:ln>
                  <a:noFill/>
                </a:ln>
                <a:solidFill>
                  <a:srgbClr val="221F20"/>
                </a:solidFill>
                <a:effectLst/>
                <a:latin typeface="Myriad Pro Light SemiCondensed" charset="0"/>
                <a:cs typeface="Arial" pitchFamily="34" charset="0"/>
              </a:rPr>
              <a:t>Base</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73" name="Rectangle 35"/>
          <p:cNvSpPr>
            <a:spLocks noChangeArrowheads="1"/>
          </p:cNvSpPr>
          <p:nvPr/>
        </p:nvSpPr>
        <p:spPr bwMode="auto">
          <a:xfrm>
            <a:off x="7273408" y="1606551"/>
            <a:ext cx="304571"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300" i="0" u="none" strike="noStrike" cap="none" normalizeH="0" baseline="0" dirty="0" err="1">
                <a:ln>
                  <a:noFill/>
                </a:ln>
                <a:solidFill>
                  <a:srgbClr val="221F20"/>
                </a:solidFill>
                <a:effectLst/>
                <a:latin typeface="Myriad Pro Light SemiCondensed" charset="0"/>
                <a:cs typeface="Arial" pitchFamily="34" charset="0"/>
              </a:rPr>
              <a:t>Limit</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74" name="Rectangle 36"/>
          <p:cNvSpPr>
            <a:spLocks noChangeArrowheads="1"/>
          </p:cNvSpPr>
          <p:nvPr/>
        </p:nvSpPr>
        <p:spPr bwMode="auto">
          <a:xfrm>
            <a:off x="6868148" y="2211388"/>
            <a:ext cx="509755" cy="3400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lgn="r" eaLnBrk="1" hangingPunct="1">
              <a:lnSpc>
                <a:spcPct val="85000"/>
              </a:lnSpc>
            </a:pPr>
            <a:r>
              <a:rPr kumimoji="0" lang="pt-BR" sz="1300" i="0" u="none" strike="noStrike" cap="none" normalizeH="0" baseline="0" dirty="0" err="1">
                <a:ln>
                  <a:noFill/>
                </a:ln>
                <a:solidFill>
                  <a:srgbClr val="221F20"/>
                </a:solidFill>
                <a:effectLst/>
                <a:latin typeface="Myriad Pro Light SemiCondensed" charset="0"/>
                <a:cs typeface="Arial" pitchFamily="34" charset="0"/>
              </a:rPr>
              <a:t>Other</a:t>
            </a:r>
            <a:br>
              <a:rPr lang="pt-BR" sz="1300" dirty="0">
                <a:solidFill>
                  <a:srgbClr val="221F20"/>
                </a:solidFill>
                <a:latin typeface="Myriad Pro Light SemiCondensed" charset="0"/>
                <a:cs typeface="Arial" pitchFamily="34" charset="0"/>
              </a:rPr>
            </a:br>
            <a:r>
              <a:rPr lang="pt-BR" sz="1300" dirty="0" err="1">
                <a:solidFill>
                  <a:srgbClr val="221F20"/>
                </a:solidFill>
                <a:latin typeface="Myriad Pro Light SemiCondensed" charset="0"/>
                <a:cs typeface="Arial" pitchFamily="34" charset="0"/>
              </a:rPr>
              <a:t>registers</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76" name="Rectangle 38"/>
          <p:cNvSpPr>
            <a:spLocks noChangeArrowheads="1"/>
          </p:cNvSpPr>
          <p:nvPr/>
        </p:nvSpPr>
        <p:spPr bwMode="auto">
          <a:xfrm>
            <a:off x="8081807" y="603251"/>
            <a:ext cx="27252"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i="0" u="none" strike="noStrike" cap="none" normalizeH="0" baseline="0" dirty="0" err="1">
                <a:ln>
                  <a:noFill/>
                </a:ln>
                <a:solidFill>
                  <a:srgbClr val="221F20"/>
                </a:solidFill>
                <a:effectLst/>
                <a:latin typeface="Myriad Pro Light SemiCondensed" charset="0"/>
                <a:cs typeface="Arial" pitchFamily="34" charset="0"/>
              </a:rPr>
              <a:t>i</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77" name="Rectangle 39"/>
          <p:cNvSpPr>
            <a:spLocks noChangeArrowheads="1"/>
          </p:cNvSpPr>
          <p:nvPr/>
        </p:nvSpPr>
        <p:spPr bwMode="auto">
          <a:xfrm>
            <a:off x="8060166" y="1479551"/>
            <a:ext cx="70532"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i="0" u="none" strike="noStrike" cap="none" normalizeH="0" baseline="0" dirty="0" err="1">
                <a:ln>
                  <a:noFill/>
                </a:ln>
                <a:solidFill>
                  <a:srgbClr val="221F20"/>
                </a:solidFill>
                <a:effectLst/>
                <a:latin typeface="Myriad Pro Light SemiCondensed" charset="0"/>
                <a:cs typeface="Arial" pitchFamily="34" charset="0"/>
              </a:rPr>
              <a:t>b</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78" name="Rectangle 40"/>
          <p:cNvSpPr>
            <a:spLocks noChangeArrowheads="1"/>
          </p:cNvSpPr>
          <p:nvPr/>
        </p:nvSpPr>
        <p:spPr bwMode="auto">
          <a:xfrm>
            <a:off x="8060166" y="1622426"/>
            <a:ext cx="68930"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i="0" u="none" strike="noStrike" cap="none" normalizeH="0" baseline="0" dirty="0" err="1">
                <a:ln>
                  <a:noFill/>
                </a:ln>
                <a:solidFill>
                  <a:srgbClr val="221F20"/>
                </a:solidFill>
                <a:effectLst/>
                <a:latin typeface="Myriad Pro Light SemiCondensed" charset="0"/>
                <a:cs typeface="Arial" pitchFamily="34" charset="0"/>
              </a:rPr>
              <a:t>h</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79" name="Rectangle 41"/>
          <p:cNvSpPr>
            <a:spLocks noChangeArrowheads="1"/>
          </p:cNvSpPr>
          <p:nvPr/>
        </p:nvSpPr>
        <p:spPr bwMode="auto">
          <a:xfrm>
            <a:off x="4848225" y="1735138"/>
            <a:ext cx="3847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j</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80" name="Rectangle 42"/>
          <p:cNvSpPr>
            <a:spLocks noChangeArrowheads="1"/>
          </p:cNvSpPr>
          <p:nvPr/>
        </p:nvSpPr>
        <p:spPr bwMode="auto">
          <a:xfrm>
            <a:off x="4816475" y="4649788"/>
            <a:ext cx="9618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b</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81" name="Rectangle 43"/>
          <p:cNvSpPr>
            <a:spLocks noChangeArrowheads="1"/>
          </p:cNvSpPr>
          <p:nvPr/>
        </p:nvSpPr>
        <p:spPr bwMode="auto">
          <a:xfrm>
            <a:off x="4625975" y="5302251"/>
            <a:ext cx="929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h</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82" name="Rectangle 44"/>
          <p:cNvSpPr>
            <a:spLocks noChangeArrowheads="1"/>
          </p:cNvSpPr>
          <p:nvPr/>
        </p:nvSpPr>
        <p:spPr bwMode="auto">
          <a:xfrm>
            <a:off x="3781425" y="5175251"/>
            <a:ext cx="52578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Process</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83" name="Rectangle 45"/>
          <p:cNvSpPr>
            <a:spLocks noChangeArrowheads="1"/>
          </p:cNvSpPr>
          <p:nvPr/>
        </p:nvSpPr>
        <p:spPr bwMode="auto">
          <a:xfrm>
            <a:off x="4029505" y="5397501"/>
            <a:ext cx="89768"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B</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84" name="Freeform 46"/>
          <p:cNvSpPr>
            <a:spLocks/>
          </p:cNvSpPr>
          <p:nvPr/>
        </p:nvSpPr>
        <p:spPr bwMode="auto">
          <a:xfrm>
            <a:off x="7346950" y="1978026"/>
            <a:ext cx="338138" cy="430213"/>
          </a:xfrm>
          <a:custGeom>
            <a:avLst/>
            <a:gdLst>
              <a:gd name="T0" fmla="*/ 141 w 750"/>
              <a:gd name="T1" fmla="*/ 953 h 953"/>
              <a:gd name="T2" fmla="*/ 494 w 750"/>
              <a:gd name="T3" fmla="*/ 0 h 953"/>
            </a:gdLst>
            <a:ahLst/>
            <a:cxnLst>
              <a:cxn ang="0">
                <a:pos x="T0" y="T1"/>
              </a:cxn>
              <a:cxn ang="0">
                <a:pos x="T2" y="T3"/>
              </a:cxn>
            </a:cxnLst>
            <a:rect l="0" t="0" r="r" b="b"/>
            <a:pathLst>
              <a:path w="750" h="953">
                <a:moveTo>
                  <a:pt x="141" y="953"/>
                </a:moveTo>
                <a:cubicBezTo>
                  <a:pt x="750" y="953"/>
                  <a:pt x="0" y="0"/>
                  <a:pt x="494" y="0"/>
                </a:cubicBezTo>
              </a:path>
            </a:pathLst>
          </a:custGeom>
          <a:noFill/>
          <a:ln w="10" cap="flat">
            <a:solidFill>
              <a:srgbClr val="221F2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185" name="Freeform 47"/>
          <p:cNvSpPr>
            <a:spLocks/>
          </p:cNvSpPr>
          <p:nvPr/>
        </p:nvSpPr>
        <p:spPr bwMode="auto">
          <a:xfrm>
            <a:off x="7346950" y="2408238"/>
            <a:ext cx="338138" cy="430213"/>
          </a:xfrm>
          <a:custGeom>
            <a:avLst/>
            <a:gdLst>
              <a:gd name="T0" fmla="*/ 141 w 750"/>
              <a:gd name="T1" fmla="*/ 0 h 952"/>
              <a:gd name="T2" fmla="*/ 494 w 750"/>
              <a:gd name="T3" fmla="*/ 952 h 952"/>
            </a:gdLst>
            <a:ahLst/>
            <a:cxnLst>
              <a:cxn ang="0">
                <a:pos x="T0" y="T1"/>
              </a:cxn>
              <a:cxn ang="0">
                <a:pos x="T2" y="T3"/>
              </a:cxn>
            </a:cxnLst>
            <a:rect l="0" t="0" r="r" b="b"/>
            <a:pathLst>
              <a:path w="750" h="952">
                <a:moveTo>
                  <a:pt x="141" y="0"/>
                </a:moveTo>
                <a:cubicBezTo>
                  <a:pt x="750" y="0"/>
                  <a:pt x="0" y="952"/>
                  <a:pt x="494" y="952"/>
                </a:cubicBezTo>
              </a:path>
            </a:pathLst>
          </a:custGeom>
          <a:noFill/>
          <a:ln w="10" cap="flat">
            <a:solidFill>
              <a:srgbClr val="221F2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186" name="Freeform 48"/>
          <p:cNvSpPr>
            <a:spLocks/>
          </p:cNvSpPr>
          <p:nvPr/>
        </p:nvSpPr>
        <p:spPr bwMode="auto">
          <a:xfrm>
            <a:off x="4335463" y="4797426"/>
            <a:ext cx="338138" cy="644525"/>
          </a:xfrm>
          <a:custGeom>
            <a:avLst/>
            <a:gdLst>
              <a:gd name="T0" fmla="*/ 141 w 750"/>
              <a:gd name="T1" fmla="*/ 1429 h 1429"/>
              <a:gd name="T2" fmla="*/ 494 w 750"/>
              <a:gd name="T3" fmla="*/ 0 h 1429"/>
            </a:gdLst>
            <a:ahLst/>
            <a:cxnLst>
              <a:cxn ang="0">
                <a:pos x="T0" y="T1"/>
              </a:cxn>
              <a:cxn ang="0">
                <a:pos x="T2" y="T3"/>
              </a:cxn>
            </a:cxnLst>
            <a:rect l="0" t="0" r="r" b="b"/>
            <a:pathLst>
              <a:path w="750" h="1429">
                <a:moveTo>
                  <a:pt x="141" y="1429"/>
                </a:moveTo>
                <a:cubicBezTo>
                  <a:pt x="750" y="1429"/>
                  <a:pt x="0" y="0"/>
                  <a:pt x="494" y="0"/>
                </a:cubicBezTo>
              </a:path>
            </a:pathLst>
          </a:custGeom>
          <a:noFill/>
          <a:ln w="10" cap="flat">
            <a:solidFill>
              <a:srgbClr val="221F2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187" name="Freeform 49"/>
          <p:cNvSpPr>
            <a:spLocks/>
          </p:cNvSpPr>
          <p:nvPr/>
        </p:nvSpPr>
        <p:spPr bwMode="auto">
          <a:xfrm>
            <a:off x="4335463" y="5441951"/>
            <a:ext cx="338138" cy="646113"/>
          </a:xfrm>
          <a:custGeom>
            <a:avLst/>
            <a:gdLst>
              <a:gd name="T0" fmla="*/ 141 w 750"/>
              <a:gd name="T1" fmla="*/ 0 h 1429"/>
              <a:gd name="T2" fmla="*/ 494 w 750"/>
              <a:gd name="T3" fmla="*/ 1429 h 1429"/>
            </a:gdLst>
            <a:ahLst/>
            <a:cxnLst>
              <a:cxn ang="0">
                <a:pos x="T0" y="T1"/>
              </a:cxn>
              <a:cxn ang="0">
                <a:pos x="T2" y="T3"/>
              </a:cxn>
            </a:cxnLst>
            <a:rect l="0" t="0" r="r" b="b"/>
            <a:pathLst>
              <a:path w="750" h="1429">
                <a:moveTo>
                  <a:pt x="141" y="0"/>
                </a:moveTo>
                <a:cubicBezTo>
                  <a:pt x="750" y="0"/>
                  <a:pt x="0" y="1429"/>
                  <a:pt x="494" y="1429"/>
                </a:cubicBezTo>
              </a:path>
            </a:pathLst>
          </a:custGeom>
          <a:noFill/>
          <a:ln w="10" cap="flat">
            <a:solidFill>
              <a:srgbClr val="221F2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188" name="Rectangle 50"/>
          <p:cNvSpPr>
            <a:spLocks noChangeArrowheads="1"/>
          </p:cNvSpPr>
          <p:nvPr/>
        </p:nvSpPr>
        <p:spPr bwMode="auto">
          <a:xfrm>
            <a:off x="3781425" y="3311526"/>
            <a:ext cx="52578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Process</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89" name="Rectangle 51"/>
          <p:cNvSpPr>
            <a:spLocks noChangeArrowheads="1"/>
          </p:cNvSpPr>
          <p:nvPr/>
        </p:nvSpPr>
        <p:spPr bwMode="auto">
          <a:xfrm>
            <a:off x="4027902" y="3533776"/>
            <a:ext cx="10259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a:ln>
                  <a:noFill/>
                </a:ln>
                <a:solidFill>
                  <a:srgbClr val="221F20"/>
                </a:solidFill>
                <a:effectLst/>
                <a:latin typeface="Myriad Pro Light SemiCondensed" charset="0"/>
                <a:cs typeface="Arial" pitchFamily="34" charset="0"/>
              </a:rPr>
              <a:t>A</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90" name="Rectangle 52"/>
          <p:cNvSpPr>
            <a:spLocks noChangeArrowheads="1"/>
          </p:cNvSpPr>
          <p:nvPr/>
        </p:nvSpPr>
        <p:spPr bwMode="auto">
          <a:xfrm>
            <a:off x="5107976" y="141288"/>
            <a:ext cx="594715" cy="392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eaLnBrk="1" hangingPunct="1">
              <a:lnSpc>
                <a:spcPct val="85000"/>
              </a:lnSpc>
            </a:pPr>
            <a:r>
              <a:rPr kumimoji="0" lang="pt-BR" sz="1500" i="0" u="none" strike="noStrike" cap="none" normalizeH="0" baseline="0" dirty="0" err="1">
                <a:ln>
                  <a:noFill/>
                </a:ln>
                <a:solidFill>
                  <a:srgbClr val="221F20"/>
                </a:solidFill>
                <a:effectLst/>
                <a:latin typeface="Myriad Pro Light SemiCondensed" charset="0"/>
                <a:cs typeface="Arial" pitchFamily="34" charset="0"/>
              </a:rPr>
              <a:t>Main</a:t>
            </a:r>
            <a:br>
              <a:rPr lang="pt-BR" sz="1500" dirty="0">
                <a:solidFill>
                  <a:srgbClr val="221F20"/>
                </a:solidFill>
                <a:latin typeface="Myriad Pro Light SemiCondensed" charset="0"/>
                <a:cs typeface="Arial" pitchFamily="34" charset="0"/>
              </a:rPr>
            </a:br>
            <a:r>
              <a:rPr lang="pt-BR" sz="1500" dirty="0" err="1">
                <a:solidFill>
                  <a:srgbClr val="221F20"/>
                </a:solidFill>
                <a:latin typeface="Myriad Pro Light SemiCondensed" charset="0"/>
                <a:cs typeface="Arial" pitchFamily="34" charset="0"/>
              </a:rPr>
              <a:t>memory</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92" name="Rectangle 54"/>
          <p:cNvSpPr>
            <a:spLocks noChangeArrowheads="1"/>
          </p:cNvSpPr>
          <p:nvPr/>
        </p:nvSpPr>
        <p:spPr bwMode="auto">
          <a:xfrm>
            <a:off x="7717060" y="141288"/>
            <a:ext cx="670055" cy="392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eaLnBrk="1" hangingPunct="1">
              <a:lnSpc>
                <a:spcPct val="85000"/>
              </a:lnSpc>
            </a:pPr>
            <a:r>
              <a:rPr lang="pt-BR" sz="1500" dirty="0">
                <a:solidFill>
                  <a:srgbClr val="221F20"/>
                </a:solidFill>
                <a:latin typeface="Myriad Pro Light SemiCondensed" charset="0"/>
                <a:cs typeface="Arial" pitchFamily="34" charset="0"/>
              </a:rPr>
              <a:t>Processor</a:t>
            </a:r>
            <a:br>
              <a:rPr lang="pt-BR" sz="1500" dirty="0">
                <a:solidFill>
                  <a:srgbClr val="221F20"/>
                </a:solidFill>
                <a:latin typeface="Myriad Pro Light SemiCondensed" charset="0"/>
                <a:cs typeface="Arial" pitchFamily="34" charset="0"/>
              </a:rPr>
            </a:br>
            <a:r>
              <a:rPr lang="pt-BR" sz="1500" dirty="0" err="1">
                <a:solidFill>
                  <a:srgbClr val="221F20"/>
                </a:solidFill>
                <a:latin typeface="Myriad Pro Light SemiCondensed" charset="0"/>
                <a:cs typeface="Arial" pitchFamily="34" charset="0"/>
              </a:rPr>
              <a:t>registers</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94" name="Freeform 56"/>
          <p:cNvSpPr>
            <a:spLocks/>
          </p:cNvSpPr>
          <p:nvPr/>
        </p:nvSpPr>
        <p:spPr bwMode="auto">
          <a:xfrm>
            <a:off x="4335463" y="2927351"/>
            <a:ext cx="338138" cy="646113"/>
          </a:xfrm>
          <a:custGeom>
            <a:avLst/>
            <a:gdLst>
              <a:gd name="T0" fmla="*/ 141 w 750"/>
              <a:gd name="T1" fmla="*/ 1429 h 1429"/>
              <a:gd name="T2" fmla="*/ 494 w 750"/>
              <a:gd name="T3" fmla="*/ 0 h 1429"/>
            </a:gdLst>
            <a:ahLst/>
            <a:cxnLst>
              <a:cxn ang="0">
                <a:pos x="T0" y="T1"/>
              </a:cxn>
              <a:cxn ang="0">
                <a:pos x="T2" y="T3"/>
              </a:cxn>
            </a:cxnLst>
            <a:rect l="0" t="0" r="r" b="b"/>
            <a:pathLst>
              <a:path w="750" h="1429">
                <a:moveTo>
                  <a:pt x="141" y="1429"/>
                </a:moveTo>
                <a:cubicBezTo>
                  <a:pt x="750" y="1429"/>
                  <a:pt x="0" y="0"/>
                  <a:pt x="494" y="0"/>
                </a:cubicBezTo>
              </a:path>
            </a:pathLst>
          </a:custGeom>
          <a:noFill/>
          <a:ln w="10" cap="flat">
            <a:solidFill>
              <a:srgbClr val="221F2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195" name="Freeform 57"/>
          <p:cNvSpPr>
            <a:spLocks/>
          </p:cNvSpPr>
          <p:nvPr/>
        </p:nvSpPr>
        <p:spPr bwMode="auto">
          <a:xfrm>
            <a:off x="4335463" y="3573463"/>
            <a:ext cx="338138" cy="644525"/>
          </a:xfrm>
          <a:custGeom>
            <a:avLst/>
            <a:gdLst>
              <a:gd name="T0" fmla="*/ 141 w 750"/>
              <a:gd name="T1" fmla="*/ 0 h 1429"/>
              <a:gd name="T2" fmla="*/ 494 w 750"/>
              <a:gd name="T3" fmla="*/ 1429 h 1429"/>
            </a:gdLst>
            <a:ahLst/>
            <a:cxnLst>
              <a:cxn ang="0">
                <a:pos x="T0" y="T1"/>
              </a:cxn>
              <a:cxn ang="0">
                <a:pos x="T2" y="T3"/>
              </a:cxn>
            </a:cxnLst>
            <a:rect l="0" t="0" r="r" b="b"/>
            <a:pathLst>
              <a:path w="750" h="1429">
                <a:moveTo>
                  <a:pt x="141" y="0"/>
                </a:moveTo>
                <a:cubicBezTo>
                  <a:pt x="750" y="0"/>
                  <a:pt x="0" y="1429"/>
                  <a:pt x="494" y="1429"/>
                </a:cubicBezTo>
              </a:path>
            </a:pathLst>
          </a:custGeom>
          <a:noFill/>
          <a:ln w="10" cap="flat">
            <a:solidFill>
              <a:srgbClr val="221F2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196" name="Rectangle 58"/>
          <p:cNvSpPr>
            <a:spLocks noChangeArrowheads="1"/>
          </p:cNvSpPr>
          <p:nvPr/>
        </p:nvSpPr>
        <p:spPr bwMode="auto">
          <a:xfrm>
            <a:off x="3781425" y="1384301"/>
            <a:ext cx="52578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Process</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97" name="Rectangle 59"/>
          <p:cNvSpPr>
            <a:spLocks noChangeArrowheads="1"/>
          </p:cNvSpPr>
          <p:nvPr/>
        </p:nvSpPr>
        <p:spPr bwMode="auto">
          <a:xfrm>
            <a:off x="3965674" y="1606551"/>
            <a:ext cx="1955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list</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198" name="Freeform 60"/>
          <p:cNvSpPr>
            <a:spLocks/>
          </p:cNvSpPr>
          <p:nvPr/>
        </p:nvSpPr>
        <p:spPr bwMode="auto">
          <a:xfrm>
            <a:off x="4335463" y="931863"/>
            <a:ext cx="338138" cy="714375"/>
          </a:xfrm>
          <a:custGeom>
            <a:avLst/>
            <a:gdLst>
              <a:gd name="T0" fmla="*/ 141 w 750"/>
              <a:gd name="T1" fmla="*/ 1585 h 1585"/>
              <a:gd name="T2" fmla="*/ 494 w 750"/>
              <a:gd name="T3" fmla="*/ 0 h 1585"/>
            </a:gdLst>
            <a:ahLst/>
            <a:cxnLst>
              <a:cxn ang="0">
                <a:pos x="T0" y="T1"/>
              </a:cxn>
              <a:cxn ang="0">
                <a:pos x="T2" y="T3"/>
              </a:cxn>
            </a:cxnLst>
            <a:rect l="0" t="0" r="r" b="b"/>
            <a:pathLst>
              <a:path w="750" h="1585">
                <a:moveTo>
                  <a:pt x="141" y="1585"/>
                </a:moveTo>
                <a:cubicBezTo>
                  <a:pt x="750" y="1585"/>
                  <a:pt x="0" y="0"/>
                  <a:pt x="494" y="0"/>
                </a:cubicBezTo>
              </a:path>
            </a:pathLst>
          </a:custGeom>
          <a:noFill/>
          <a:ln w="10" cap="flat">
            <a:solidFill>
              <a:srgbClr val="221F2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199" name="Freeform 61"/>
          <p:cNvSpPr>
            <a:spLocks/>
          </p:cNvSpPr>
          <p:nvPr/>
        </p:nvSpPr>
        <p:spPr bwMode="auto">
          <a:xfrm>
            <a:off x="4335463" y="1646238"/>
            <a:ext cx="338138" cy="715963"/>
          </a:xfrm>
          <a:custGeom>
            <a:avLst/>
            <a:gdLst>
              <a:gd name="T0" fmla="*/ 141 w 750"/>
              <a:gd name="T1" fmla="*/ 0 h 1586"/>
              <a:gd name="T2" fmla="*/ 494 w 750"/>
              <a:gd name="T3" fmla="*/ 1586 h 1586"/>
            </a:gdLst>
            <a:ahLst/>
            <a:cxnLst>
              <a:cxn ang="0">
                <a:pos x="T0" y="T1"/>
              </a:cxn>
              <a:cxn ang="0">
                <a:pos x="T2" y="T3"/>
              </a:cxn>
            </a:cxnLst>
            <a:rect l="0" t="0" r="r" b="b"/>
            <a:pathLst>
              <a:path w="750" h="1586">
                <a:moveTo>
                  <a:pt x="141" y="0"/>
                </a:moveTo>
                <a:cubicBezTo>
                  <a:pt x="750" y="0"/>
                  <a:pt x="0" y="1586"/>
                  <a:pt x="494" y="1586"/>
                </a:cubicBezTo>
              </a:path>
            </a:pathLst>
          </a:custGeom>
          <a:noFill/>
          <a:ln w="10" cap="flat">
            <a:solidFill>
              <a:srgbClr val="221F2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200" name="Line 62"/>
          <p:cNvSpPr>
            <a:spLocks noChangeShapeType="1"/>
          </p:cNvSpPr>
          <p:nvPr/>
        </p:nvSpPr>
        <p:spPr bwMode="auto">
          <a:xfrm>
            <a:off x="4765675" y="4809606"/>
            <a:ext cx="0" cy="1278000"/>
          </a:xfrm>
          <a:prstGeom prst="line">
            <a:avLst/>
          </a:prstGeom>
          <a:noFill/>
          <a:ln w="10" cap="flat">
            <a:solidFill>
              <a:srgbClr val="221F20"/>
            </a:solidFill>
            <a:prstDash val="solid"/>
            <a:round/>
            <a:headEnd type="stealth" w="med" len="lg"/>
            <a:tailEnd type="stealth" w="med" len="lg"/>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203" name="Freeform 65"/>
          <p:cNvSpPr>
            <a:spLocks/>
          </p:cNvSpPr>
          <p:nvPr/>
        </p:nvSpPr>
        <p:spPr bwMode="auto">
          <a:xfrm>
            <a:off x="5626100" y="1852613"/>
            <a:ext cx="479425" cy="1074738"/>
          </a:xfrm>
          <a:custGeom>
            <a:avLst/>
            <a:gdLst>
              <a:gd name="T0" fmla="*/ 0 w 1063"/>
              <a:gd name="T1" fmla="*/ 0 h 2381"/>
              <a:gd name="T2" fmla="*/ 1063 w 1063"/>
              <a:gd name="T3" fmla="*/ 0 h 2381"/>
              <a:gd name="T4" fmla="*/ 1063 w 1063"/>
              <a:gd name="T5" fmla="*/ 2381 h 2381"/>
              <a:gd name="T6" fmla="*/ 674 w 1063"/>
              <a:gd name="T7" fmla="*/ 2381 h 2381"/>
            </a:gdLst>
            <a:ahLst/>
            <a:cxnLst>
              <a:cxn ang="0">
                <a:pos x="T0" y="T1"/>
              </a:cxn>
              <a:cxn ang="0">
                <a:pos x="T2" y="T3"/>
              </a:cxn>
              <a:cxn ang="0">
                <a:pos x="T4" y="T5"/>
              </a:cxn>
              <a:cxn ang="0">
                <a:pos x="T6" y="T7"/>
              </a:cxn>
            </a:cxnLst>
            <a:rect l="0" t="0" r="r" b="b"/>
            <a:pathLst>
              <a:path w="1063" h="2381">
                <a:moveTo>
                  <a:pt x="0" y="0"/>
                </a:moveTo>
                <a:lnTo>
                  <a:pt x="1063" y="0"/>
                </a:lnTo>
                <a:lnTo>
                  <a:pt x="1063" y="2381"/>
                </a:lnTo>
                <a:lnTo>
                  <a:pt x="674" y="2381"/>
                </a:lnTo>
              </a:path>
            </a:pathLst>
          </a:custGeom>
          <a:noFill/>
          <a:ln w="10" cap="flat">
            <a:solidFill>
              <a:srgbClr val="221F20"/>
            </a:solidFill>
            <a:prstDash val="solid"/>
            <a:miter lim="800000"/>
            <a:headEnd/>
            <a:tailEnd type="stealth" w="med" len="lg"/>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205" name="Freeform 67"/>
          <p:cNvSpPr>
            <a:spLocks/>
          </p:cNvSpPr>
          <p:nvPr/>
        </p:nvSpPr>
        <p:spPr bwMode="auto">
          <a:xfrm>
            <a:off x="5626100" y="1279526"/>
            <a:ext cx="619125" cy="3511550"/>
          </a:xfrm>
          <a:custGeom>
            <a:avLst/>
            <a:gdLst>
              <a:gd name="T0" fmla="*/ 0 w 1371"/>
              <a:gd name="T1" fmla="*/ 0 h 7779"/>
              <a:gd name="T2" fmla="*/ 1371 w 1371"/>
              <a:gd name="T3" fmla="*/ 0 h 7779"/>
              <a:gd name="T4" fmla="*/ 1371 w 1371"/>
              <a:gd name="T5" fmla="*/ 7779 h 7779"/>
              <a:gd name="T6" fmla="*/ 674 w 1371"/>
              <a:gd name="T7" fmla="*/ 7779 h 7779"/>
            </a:gdLst>
            <a:ahLst/>
            <a:cxnLst>
              <a:cxn ang="0">
                <a:pos x="T0" y="T1"/>
              </a:cxn>
              <a:cxn ang="0">
                <a:pos x="T2" y="T3"/>
              </a:cxn>
              <a:cxn ang="0">
                <a:pos x="T4" y="T5"/>
              </a:cxn>
              <a:cxn ang="0">
                <a:pos x="T6" y="T7"/>
              </a:cxn>
            </a:cxnLst>
            <a:rect l="0" t="0" r="r" b="b"/>
            <a:pathLst>
              <a:path w="1371" h="7779">
                <a:moveTo>
                  <a:pt x="0" y="0"/>
                </a:moveTo>
                <a:lnTo>
                  <a:pt x="1371" y="0"/>
                </a:lnTo>
                <a:lnTo>
                  <a:pt x="1371" y="7779"/>
                </a:lnTo>
                <a:lnTo>
                  <a:pt x="674" y="7779"/>
                </a:lnTo>
              </a:path>
            </a:pathLst>
          </a:custGeom>
          <a:noFill/>
          <a:ln w="10" cap="flat">
            <a:solidFill>
              <a:srgbClr val="221F20"/>
            </a:solidFill>
            <a:prstDash val="solid"/>
            <a:miter lim="800000"/>
            <a:headEnd/>
            <a:tailEnd type="stealth" w="med" len="lg"/>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207" name="Freeform 69"/>
          <p:cNvSpPr>
            <a:spLocks/>
          </p:cNvSpPr>
          <p:nvPr/>
        </p:nvSpPr>
        <p:spPr bwMode="auto">
          <a:xfrm>
            <a:off x="5929313" y="1138238"/>
            <a:ext cx="2957513" cy="4767263"/>
          </a:xfrm>
          <a:custGeom>
            <a:avLst/>
            <a:gdLst>
              <a:gd name="T0" fmla="*/ 5357 w 6550"/>
              <a:gd name="T1" fmla="*/ 0 h 10560"/>
              <a:gd name="T2" fmla="*/ 6550 w 6550"/>
              <a:gd name="T3" fmla="*/ 0 h 10560"/>
              <a:gd name="T4" fmla="*/ 6550 w 6550"/>
              <a:gd name="T5" fmla="*/ 10560 h 10560"/>
              <a:gd name="T6" fmla="*/ 0 w 6550"/>
              <a:gd name="T7" fmla="*/ 10560 h 10560"/>
            </a:gdLst>
            <a:ahLst/>
            <a:cxnLst>
              <a:cxn ang="0">
                <a:pos x="T0" y="T1"/>
              </a:cxn>
              <a:cxn ang="0">
                <a:pos x="T2" y="T3"/>
              </a:cxn>
              <a:cxn ang="0">
                <a:pos x="T4" y="T5"/>
              </a:cxn>
              <a:cxn ang="0">
                <a:pos x="T6" y="T7"/>
              </a:cxn>
            </a:cxnLst>
            <a:rect l="0" t="0" r="r" b="b"/>
            <a:pathLst>
              <a:path w="6550" h="10560">
                <a:moveTo>
                  <a:pt x="5357" y="0"/>
                </a:moveTo>
                <a:lnTo>
                  <a:pt x="6550" y="0"/>
                </a:lnTo>
                <a:lnTo>
                  <a:pt x="6550" y="10560"/>
                </a:lnTo>
                <a:lnTo>
                  <a:pt x="0" y="10560"/>
                </a:lnTo>
              </a:path>
            </a:pathLst>
          </a:custGeom>
          <a:noFill/>
          <a:ln w="10" cap="flat">
            <a:solidFill>
              <a:srgbClr val="221F20"/>
            </a:solidFill>
            <a:prstDash val="solid"/>
            <a:miter lim="800000"/>
            <a:headEnd/>
            <a:tailEnd type="stealth" w="med" len="lg"/>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209" name="Rectangle 71"/>
          <p:cNvSpPr>
            <a:spLocks noChangeArrowheads="1"/>
          </p:cNvSpPr>
          <p:nvPr/>
        </p:nvSpPr>
        <p:spPr bwMode="auto">
          <a:xfrm>
            <a:off x="5097332" y="5637213"/>
            <a:ext cx="60433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err="1">
                <a:ln>
                  <a:noFill/>
                </a:ln>
                <a:solidFill>
                  <a:srgbClr val="221F20"/>
                </a:solidFill>
                <a:effectLst/>
                <a:latin typeface="Myriad Pro Light SemiCondensed" charset="0"/>
                <a:cs typeface="Arial" pitchFamily="34" charset="0"/>
              </a:rPr>
              <a:t>Program</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210" name="Rectangle 72"/>
          <p:cNvSpPr>
            <a:spLocks noChangeArrowheads="1"/>
          </p:cNvSpPr>
          <p:nvPr/>
        </p:nvSpPr>
        <p:spPr bwMode="auto">
          <a:xfrm>
            <a:off x="5187485" y="5843588"/>
            <a:ext cx="447238"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500" i="0" u="none" strike="noStrike" cap="none" normalizeH="0" baseline="0" dirty="0">
                <a:ln>
                  <a:noFill/>
                </a:ln>
                <a:solidFill>
                  <a:srgbClr val="221F20"/>
                </a:solidFill>
                <a:effectLst/>
                <a:latin typeface="Myriad Pro Light SemiCondensed" charset="0"/>
                <a:cs typeface="Arial" pitchFamily="34" charset="0"/>
              </a:rPr>
              <a:t>(</a:t>
            </a:r>
            <a:r>
              <a:rPr kumimoji="0" lang="pt-BR" sz="1500" i="0" u="none" strike="noStrike" cap="none" normalizeH="0" baseline="0" dirty="0" err="1">
                <a:ln>
                  <a:noFill/>
                </a:ln>
                <a:solidFill>
                  <a:srgbClr val="221F20"/>
                </a:solidFill>
                <a:effectLst/>
                <a:latin typeface="Myriad Pro Light SemiCondensed" charset="0"/>
                <a:cs typeface="Arial" pitchFamily="34" charset="0"/>
              </a:rPr>
              <a:t>code</a:t>
            </a:r>
            <a:r>
              <a:rPr kumimoji="0" lang="pt-BR" sz="1500" i="0" u="none" strike="noStrike" cap="none" normalizeH="0" baseline="0" dirty="0">
                <a:ln>
                  <a:noFill/>
                </a:ln>
                <a:solidFill>
                  <a:srgbClr val="221F20"/>
                </a:solidFill>
                <a:effectLst/>
                <a:latin typeface="Myriad Pro Light SemiCondensed" charset="0"/>
                <a:cs typeface="Arial" pitchFamily="34" charset="0"/>
              </a:rPr>
              <a:t>)</a:t>
            </a:r>
            <a:endParaRPr kumimoji="0" lang="pt-BR" sz="1800" i="0" u="none" strike="noStrike" cap="none" normalizeH="0" baseline="0" dirty="0">
              <a:ln>
                <a:noFill/>
              </a:ln>
              <a:solidFill>
                <a:schemeClr val="tx1"/>
              </a:solidFill>
              <a:effectLst/>
              <a:latin typeface="Arial" pitchFamily="34" charset="0"/>
              <a:cs typeface="Arial" pitchFamily="34" charset="0"/>
            </a:endParaRPr>
          </a:p>
        </p:txBody>
      </p:sp>
      <p:sp>
        <p:nvSpPr>
          <p:cNvPr id="519211" name="Oval 73"/>
          <p:cNvSpPr>
            <a:spLocks noChangeArrowheads="1"/>
          </p:cNvSpPr>
          <p:nvPr/>
        </p:nvSpPr>
        <p:spPr bwMode="auto">
          <a:xfrm>
            <a:off x="8071643" y="2530476"/>
            <a:ext cx="52388" cy="52388"/>
          </a:xfrm>
          <a:prstGeom prst="ellipse">
            <a:avLst/>
          </a:prstGeom>
          <a:solidFill>
            <a:srgbClr val="22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212" name="Oval 74"/>
          <p:cNvSpPr>
            <a:spLocks noChangeArrowheads="1"/>
          </p:cNvSpPr>
          <p:nvPr/>
        </p:nvSpPr>
        <p:spPr bwMode="auto">
          <a:xfrm>
            <a:off x="8071643" y="2370138"/>
            <a:ext cx="52388" cy="52388"/>
          </a:xfrm>
          <a:prstGeom prst="ellipse">
            <a:avLst/>
          </a:prstGeom>
          <a:solidFill>
            <a:srgbClr val="22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19213" name="Oval 75"/>
          <p:cNvSpPr>
            <a:spLocks noChangeArrowheads="1"/>
          </p:cNvSpPr>
          <p:nvPr/>
        </p:nvSpPr>
        <p:spPr bwMode="auto">
          <a:xfrm>
            <a:off x="8071643" y="2209801"/>
            <a:ext cx="52388" cy="52388"/>
          </a:xfrm>
          <a:prstGeom prst="ellipse">
            <a:avLst/>
          </a:prstGeom>
          <a:solidFill>
            <a:srgbClr val="22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Tree>
    <p:extLst>
      <p:ext uri="{BB962C8B-B14F-4D97-AF65-F5344CB8AC3E}">
        <p14:creationId xmlns:p14="http://schemas.microsoft.com/office/powerpoint/2010/main" val="1931637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dirty="0"/>
              <a:t>How do a process and the OS interact?</a:t>
            </a:r>
          </a:p>
        </p:txBody>
      </p:sp>
      <p:sp>
        <p:nvSpPr>
          <p:cNvPr id="5" name="Content Placeholder 4"/>
          <p:cNvSpPr>
            <a:spLocks noGrp="1"/>
          </p:cNvSpPr>
          <p:nvPr>
            <p:ph sz="quarter" idx="10"/>
          </p:nvPr>
        </p:nvSpPr>
        <p:spPr/>
        <p:txBody>
          <a:bodyPr>
            <a:normAutofit/>
          </a:bodyPr>
          <a:lstStyle/>
          <a:p>
            <a:r>
              <a:rPr lang="en-US" sz="3200" dirty="0"/>
              <a:t>Via system calls and dual-mode operation</a:t>
            </a:r>
          </a:p>
        </p:txBody>
      </p:sp>
      <p:sp>
        <p:nvSpPr>
          <p:cNvPr id="6" name="Text Placeholder 5"/>
          <p:cNvSpPr>
            <a:spLocks noGrp="1"/>
          </p:cNvSpPr>
          <p:nvPr>
            <p:ph type="body" sz="quarter" idx="11"/>
          </p:nvPr>
        </p:nvSpPr>
        <p:spPr/>
        <p:txBody>
          <a:bodyPr/>
          <a:lstStyle/>
          <a:p>
            <a:endParaRPr lang="en-US"/>
          </a:p>
        </p:txBody>
      </p:sp>
      <p:sp>
        <p:nvSpPr>
          <p:cNvPr id="3" name="Rectangle 2"/>
          <p:cNvSpPr/>
          <p:nvPr/>
        </p:nvSpPr>
        <p:spPr>
          <a:xfrm>
            <a:off x="432200" y="2177012"/>
            <a:ext cx="8280000" cy="1800000"/>
          </a:xfrm>
          <a:prstGeom prst="rect">
            <a:avLst/>
          </a:prstGeom>
          <a:solidFill>
            <a:schemeClr val="accent2">
              <a:lumMod val="40000"/>
              <a:lumOff val="60000"/>
            </a:schemeClr>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a:solidFill>
                  <a:schemeClr val="tx1"/>
                </a:solidFill>
              </a:rPr>
              <a:t>User process</a:t>
            </a:r>
            <a:endParaRPr lang="en-US" sz="2800" dirty="0">
              <a:solidFill>
                <a:schemeClr val="tx1"/>
              </a:solidFill>
            </a:endParaRPr>
          </a:p>
        </p:txBody>
      </p:sp>
      <p:sp>
        <p:nvSpPr>
          <p:cNvPr id="10" name="Rectangle 9"/>
          <p:cNvSpPr/>
          <p:nvPr/>
        </p:nvSpPr>
        <p:spPr>
          <a:xfrm>
            <a:off x="432418" y="3962076"/>
            <a:ext cx="8280000" cy="1800000"/>
          </a:xfrm>
          <a:prstGeom prst="rect">
            <a:avLst/>
          </a:prstGeom>
          <a:solidFill>
            <a:schemeClr val="accent6">
              <a:lumMod val="40000"/>
              <a:lumOff val="60000"/>
            </a:schemeClr>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2800" dirty="0">
                <a:solidFill>
                  <a:schemeClr val="tx1"/>
                </a:solidFill>
              </a:rPr>
              <a:t>Kernel</a:t>
            </a:r>
          </a:p>
        </p:txBody>
      </p:sp>
      <p:sp>
        <p:nvSpPr>
          <p:cNvPr id="4" name="Rectangle 3"/>
          <p:cNvSpPr/>
          <p:nvPr/>
        </p:nvSpPr>
        <p:spPr>
          <a:xfrm>
            <a:off x="597795" y="3140433"/>
            <a:ext cx="2127505" cy="461665"/>
          </a:xfrm>
          <a:prstGeom prst="rect">
            <a:avLst/>
          </a:prstGeom>
          <a:solidFill>
            <a:schemeClr val="bg1"/>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400" dirty="0">
                <a:solidFill>
                  <a:schemeClr val="tx1"/>
                </a:solidFill>
                <a:latin typeface="Myriad Pro Light Condensed" charset="0"/>
                <a:ea typeface="Myriad Pro Light Condensed" charset="0"/>
                <a:cs typeface="Myriad Pro Light Condensed" charset="0"/>
              </a:rPr>
              <a:t>user process executing</a:t>
            </a:r>
          </a:p>
        </p:txBody>
      </p:sp>
      <p:sp>
        <p:nvSpPr>
          <p:cNvPr id="11" name="Rectangle 10"/>
          <p:cNvSpPr/>
          <p:nvPr/>
        </p:nvSpPr>
        <p:spPr>
          <a:xfrm>
            <a:off x="3066564" y="3140433"/>
            <a:ext cx="1590500" cy="461665"/>
          </a:xfrm>
          <a:prstGeom prst="rect">
            <a:avLst/>
          </a:prstGeom>
          <a:solidFill>
            <a:schemeClr val="bg1"/>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400" dirty="0">
                <a:solidFill>
                  <a:schemeClr val="tx1"/>
                </a:solidFill>
                <a:latin typeface="Myriad Pro Light Condensed" charset="0"/>
                <a:ea typeface="Myriad Pro Light Condensed" charset="0"/>
                <a:cs typeface="Myriad Pro Light Condensed" charset="0"/>
              </a:rPr>
              <a:t>does system call</a:t>
            </a:r>
          </a:p>
        </p:txBody>
      </p:sp>
      <p:sp>
        <p:nvSpPr>
          <p:cNvPr id="12" name="Rectangle 11"/>
          <p:cNvSpPr/>
          <p:nvPr/>
        </p:nvSpPr>
        <p:spPr>
          <a:xfrm>
            <a:off x="6683230" y="3140433"/>
            <a:ext cx="1906292" cy="461665"/>
          </a:xfrm>
          <a:prstGeom prst="rect">
            <a:avLst/>
          </a:prstGeom>
          <a:solidFill>
            <a:schemeClr val="bg1"/>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400" dirty="0">
                <a:solidFill>
                  <a:schemeClr val="tx1"/>
                </a:solidFill>
                <a:latin typeface="Myriad Pro Light Condensed" charset="0"/>
                <a:ea typeface="Myriad Pro Light Condensed" charset="0"/>
                <a:cs typeface="Myriad Pro Light Condensed" charset="0"/>
              </a:rPr>
              <a:t>continues execution</a:t>
            </a:r>
          </a:p>
        </p:txBody>
      </p:sp>
      <p:cxnSp>
        <p:nvCxnSpPr>
          <p:cNvPr id="13" name="Straight Arrow Connector 12"/>
          <p:cNvCxnSpPr>
            <a:stCxn id="4" idx="3"/>
            <a:endCxn id="11" idx="1"/>
          </p:cNvCxnSpPr>
          <p:nvPr/>
        </p:nvCxnSpPr>
        <p:spPr>
          <a:xfrm>
            <a:off x="2725300" y="3371266"/>
            <a:ext cx="341264" cy="0"/>
          </a:xfrm>
          <a:prstGeom prst="straightConnector1">
            <a:avLst/>
          </a:prstGeom>
          <a:ln>
            <a:solidFill>
              <a:schemeClr val="tx1"/>
            </a:solidFill>
            <a:headEnd type="none" w="med" len="med"/>
            <a:tailEnd type="stealth" w="med"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98328" y="4377934"/>
            <a:ext cx="1343638" cy="461665"/>
          </a:xfrm>
          <a:prstGeom prst="rect">
            <a:avLst/>
          </a:prstGeom>
          <a:solidFill>
            <a:schemeClr val="bg1"/>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2400" dirty="0">
                <a:solidFill>
                  <a:schemeClr val="tx1"/>
                </a:solidFill>
                <a:latin typeface="Myriad Pro Light Condensed" charset="0"/>
                <a:ea typeface="Myriad Pro Light Condensed" charset="0"/>
                <a:cs typeface="Myriad Pro Light Condensed" charset="0"/>
              </a:rPr>
              <a:t>treats the call</a:t>
            </a:r>
          </a:p>
        </p:txBody>
      </p:sp>
      <p:cxnSp>
        <p:nvCxnSpPr>
          <p:cNvPr id="16" name="Straight Arrow Connector 15"/>
          <p:cNvCxnSpPr>
            <a:stCxn id="11" idx="3"/>
            <a:endCxn id="15" idx="1"/>
          </p:cNvCxnSpPr>
          <p:nvPr/>
        </p:nvCxnSpPr>
        <p:spPr>
          <a:xfrm>
            <a:off x="4657064" y="3371266"/>
            <a:ext cx="341264" cy="1237501"/>
          </a:xfrm>
          <a:prstGeom prst="straightConnector1">
            <a:avLst/>
          </a:prstGeom>
          <a:ln>
            <a:solidFill>
              <a:schemeClr val="tx1"/>
            </a:solidFill>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3"/>
            <a:endCxn id="12" idx="1"/>
          </p:cNvCxnSpPr>
          <p:nvPr/>
        </p:nvCxnSpPr>
        <p:spPr>
          <a:xfrm flipV="1">
            <a:off x="6341966" y="3371266"/>
            <a:ext cx="341264" cy="1237501"/>
          </a:xfrm>
          <a:prstGeom prst="straightConnector1">
            <a:avLst/>
          </a:prstGeom>
          <a:ln>
            <a:solidFill>
              <a:schemeClr val="tx1"/>
            </a:solidFill>
            <a:headEnd type="none" w="med" len="med"/>
            <a:tailEnd type="stealth" w="med"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37396" y="2285563"/>
            <a:ext cx="2374368" cy="369332"/>
          </a:xfrm>
          <a:prstGeom prst="rect">
            <a:avLst/>
          </a:prstGeom>
          <a:noFill/>
        </p:spPr>
        <p:txBody>
          <a:bodyPr wrap="none" rtlCol="0">
            <a:spAutoFit/>
          </a:bodyPr>
          <a:lstStyle/>
          <a:p>
            <a:r>
              <a:rPr lang="en-US" dirty="0">
                <a:latin typeface="Myriad Pro Light SemiCondensed" charset="0"/>
              </a:rPr>
              <a:t>User mode (mode bit = 1)</a:t>
            </a:r>
          </a:p>
        </p:txBody>
      </p:sp>
      <p:sp>
        <p:nvSpPr>
          <p:cNvPr id="33" name="TextBox 32"/>
          <p:cNvSpPr txBox="1"/>
          <p:nvPr/>
        </p:nvSpPr>
        <p:spPr>
          <a:xfrm>
            <a:off x="6259650" y="5380571"/>
            <a:ext cx="2529860" cy="369332"/>
          </a:xfrm>
          <a:prstGeom prst="rect">
            <a:avLst/>
          </a:prstGeom>
          <a:noFill/>
        </p:spPr>
        <p:txBody>
          <a:bodyPr wrap="none" rtlCol="0">
            <a:spAutoFit/>
          </a:bodyPr>
          <a:lstStyle/>
          <a:p>
            <a:r>
              <a:rPr lang="en-US" dirty="0">
                <a:latin typeface="Myriad Pro Light SemiCondensed" charset="0"/>
              </a:rPr>
              <a:t>Kernel mode (mode bit = 0)</a:t>
            </a:r>
          </a:p>
        </p:txBody>
      </p:sp>
      <p:sp>
        <p:nvSpPr>
          <p:cNvPr id="35" name="TextBox 34"/>
          <p:cNvSpPr txBox="1"/>
          <p:nvPr/>
        </p:nvSpPr>
        <p:spPr>
          <a:xfrm>
            <a:off x="3695656" y="3962075"/>
            <a:ext cx="1132040" cy="646331"/>
          </a:xfrm>
          <a:prstGeom prst="rect">
            <a:avLst/>
          </a:prstGeom>
          <a:noFill/>
        </p:spPr>
        <p:txBody>
          <a:bodyPr wrap="none" rtlCol="0">
            <a:spAutoFit/>
          </a:bodyPr>
          <a:lstStyle/>
          <a:p>
            <a:pPr algn="r"/>
            <a:r>
              <a:rPr lang="en-US" dirty="0">
                <a:latin typeface="Myriad Pro Light Condensed" charset="0"/>
                <a:ea typeface="Myriad Pro Light Condensed" charset="0"/>
                <a:cs typeface="Myriad Pro Light Condensed" charset="0"/>
              </a:rPr>
              <a:t>trap</a:t>
            </a:r>
            <a:br>
              <a:rPr lang="en-US" dirty="0">
                <a:latin typeface="Myriad Pro Light Condensed" charset="0"/>
                <a:ea typeface="Myriad Pro Light Condensed" charset="0"/>
                <a:cs typeface="Myriad Pro Light Condensed" charset="0"/>
              </a:rPr>
            </a:br>
            <a:r>
              <a:rPr lang="en-US" dirty="0">
                <a:latin typeface="Myriad Pro Light Condensed" charset="0"/>
                <a:ea typeface="Myriad Pro Light Condensed" charset="0"/>
                <a:cs typeface="Myriad Pro Light Condensed" charset="0"/>
              </a:rPr>
              <a:t>mode bit ← 0</a:t>
            </a:r>
          </a:p>
        </p:txBody>
      </p:sp>
      <p:sp>
        <p:nvSpPr>
          <p:cNvPr id="37" name="TextBox 36"/>
          <p:cNvSpPr txBox="1"/>
          <p:nvPr/>
        </p:nvSpPr>
        <p:spPr>
          <a:xfrm>
            <a:off x="6512598" y="3962075"/>
            <a:ext cx="1132041" cy="646331"/>
          </a:xfrm>
          <a:prstGeom prst="rect">
            <a:avLst/>
          </a:prstGeom>
          <a:noFill/>
        </p:spPr>
        <p:txBody>
          <a:bodyPr wrap="none" rtlCol="0">
            <a:spAutoFit/>
          </a:bodyPr>
          <a:lstStyle/>
          <a:p>
            <a:r>
              <a:rPr lang="en-US" dirty="0">
                <a:latin typeface="Myriad Pro Light Condensed" charset="0"/>
                <a:ea typeface="Myriad Pro Light Condensed" charset="0"/>
                <a:cs typeface="Myriad Pro Light Condensed" charset="0"/>
              </a:rPr>
              <a:t>mode bit ← 1</a:t>
            </a:r>
            <a:br>
              <a:rPr lang="en-US" dirty="0">
                <a:latin typeface="Myriad Pro Light Condensed" charset="0"/>
                <a:ea typeface="Myriad Pro Light Condensed" charset="0"/>
                <a:cs typeface="Myriad Pro Light Condensed" charset="0"/>
              </a:rPr>
            </a:br>
            <a:r>
              <a:rPr lang="en-US" dirty="0">
                <a:latin typeface="Myriad Pro Light Condensed" charset="0"/>
                <a:ea typeface="Myriad Pro Light Condensed" charset="0"/>
                <a:cs typeface="Myriad Pro Light Condensed" charset="0"/>
              </a:rPr>
              <a:t>return</a:t>
            </a:r>
          </a:p>
        </p:txBody>
      </p:sp>
    </p:spTree>
    <p:extLst>
      <p:ext uri="{BB962C8B-B14F-4D97-AF65-F5344CB8AC3E}">
        <p14:creationId xmlns:p14="http://schemas.microsoft.com/office/powerpoint/2010/main" val="2121542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4" grpId="0" animBg="1"/>
      <p:bldP spid="11" grpId="0" animBg="1"/>
      <p:bldP spid="12" grpId="0" animBg="1"/>
      <p:bldP spid="15" grpId="0" animBg="1"/>
      <p:bldP spid="31" grpId="0"/>
      <p:bldP spid="33" grpId="0"/>
      <p:bldP spid="35"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Virtual Memory</a:t>
            </a:r>
          </a:p>
        </p:txBody>
      </p:sp>
      <p:sp>
        <p:nvSpPr>
          <p:cNvPr id="524291" name="Rectangle 3"/>
          <p:cNvSpPr>
            <a:spLocks noGrp="1" noChangeArrowheads="1"/>
          </p:cNvSpPr>
          <p:nvPr>
            <p:ph sz="quarter" idx="10"/>
          </p:nvPr>
        </p:nvSpPr>
        <p:spPr/>
        <p:txBody>
          <a:bodyPr/>
          <a:lstStyle/>
          <a:p>
            <a:r>
              <a:rPr lang="en-US" dirty="0"/>
              <a:t>Memory is addressed from a logical point of view.</a:t>
            </a:r>
          </a:p>
          <a:p>
            <a:r>
              <a:rPr lang="en-US" dirty="0"/>
              <a:t>Each process gets a continuous address range which may be larger than that of the actual processor.</a:t>
            </a:r>
          </a:p>
          <a:p>
            <a:r>
              <a:rPr lang="en-US" dirty="0"/>
              <a:t>Virtual memory addresses are not linked to actual memory addresses.</a:t>
            </a:r>
          </a:p>
          <a:p>
            <a:r>
              <a:rPr lang="en-US" dirty="0"/>
              <a:t>How can this be achieved?</a:t>
            </a:r>
          </a:p>
        </p:txBody>
      </p:sp>
      <p:sp>
        <p:nvSpPr>
          <p:cNvPr id="2" name="Text Placeholder 1"/>
          <p:cNvSpPr>
            <a:spLocks noGrp="1"/>
          </p:cNvSpPr>
          <p:nvPr>
            <p:ph type="body" sz="quarter" idx="11"/>
          </p:nvPr>
        </p:nvSpPr>
        <p:spPr/>
        <p:txBody>
          <a:bodyPr/>
          <a:lstStyle/>
          <a:p>
            <a:r>
              <a:rPr lang="en-US" dirty="0"/>
              <a:t>How to isolate one process from another?</a:t>
            </a:r>
          </a:p>
        </p:txBody>
      </p:sp>
    </p:spTree>
    <p:extLst>
      <p:ext uri="{BB962C8B-B14F-4D97-AF65-F5344CB8AC3E}">
        <p14:creationId xmlns:p14="http://schemas.microsoft.com/office/powerpoint/2010/main" val="2103234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0"/>
                                        </p:tgtEl>
                                        <p:attrNameLst>
                                          <p:attrName>style.visibility</p:attrName>
                                        </p:attrNameLst>
                                      </p:cBhvr>
                                      <p:to>
                                        <p:strVal val="visible"/>
                                      </p:to>
                                    </p:set>
                                    <p:animEffect transition="in" filter="fade">
                                      <p:cBhvr>
                                        <p:cTn id="7" dur="500"/>
                                        <p:tgtEl>
                                          <p:spTgt spid="524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1">
                                            <p:txEl>
                                              <p:pRg st="0" end="0"/>
                                            </p:txEl>
                                          </p:spTgt>
                                        </p:tgtEl>
                                        <p:attrNameLst>
                                          <p:attrName>style.visibility</p:attrName>
                                        </p:attrNameLst>
                                      </p:cBhvr>
                                      <p:to>
                                        <p:strVal val="visible"/>
                                      </p:to>
                                    </p:set>
                                    <p:animEffect transition="in" filter="fade">
                                      <p:cBhvr>
                                        <p:cTn id="12" dur="500"/>
                                        <p:tgtEl>
                                          <p:spTgt spid="524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1">
                                            <p:txEl>
                                              <p:pRg st="1" end="1"/>
                                            </p:txEl>
                                          </p:spTgt>
                                        </p:tgtEl>
                                        <p:attrNameLst>
                                          <p:attrName>style.visibility</p:attrName>
                                        </p:attrNameLst>
                                      </p:cBhvr>
                                      <p:to>
                                        <p:strVal val="visible"/>
                                      </p:to>
                                    </p:set>
                                    <p:animEffect transition="in" filter="fade">
                                      <p:cBhvr>
                                        <p:cTn id="17" dur="500"/>
                                        <p:tgtEl>
                                          <p:spTgt spid="5242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4291">
                                            <p:txEl>
                                              <p:pRg st="2" end="2"/>
                                            </p:txEl>
                                          </p:spTgt>
                                        </p:tgtEl>
                                        <p:attrNameLst>
                                          <p:attrName>style.visibility</p:attrName>
                                        </p:attrNameLst>
                                      </p:cBhvr>
                                      <p:to>
                                        <p:strVal val="visible"/>
                                      </p:to>
                                    </p:set>
                                    <p:animEffect transition="in" filter="fade">
                                      <p:cBhvr>
                                        <p:cTn id="22" dur="500"/>
                                        <p:tgtEl>
                                          <p:spTgt spid="5242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4291">
                                            <p:txEl>
                                              <p:pRg st="3" end="3"/>
                                            </p:txEl>
                                          </p:spTgt>
                                        </p:tgtEl>
                                        <p:attrNameLst>
                                          <p:attrName>style.visibility</p:attrName>
                                        </p:attrNameLst>
                                      </p:cBhvr>
                                      <p:to>
                                        <p:strVal val="visible"/>
                                      </p:to>
                                    </p:set>
                                    <p:animEffect transition="in" filter="fade">
                                      <p:cBhvr>
                                        <p:cTn id="27" dur="500"/>
                                        <p:tgtEl>
                                          <p:spTgt spid="524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p:bldP spid="5242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61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dirty="0"/>
              <a:t>Virtual Memory Addressing</a:t>
            </a:r>
          </a:p>
        </p:txBody>
      </p:sp>
      <p:sp>
        <p:nvSpPr>
          <p:cNvPr id="4" name="Text Placeholder 3"/>
          <p:cNvSpPr>
            <a:spLocks noGrp="1"/>
          </p:cNvSpPr>
          <p:nvPr>
            <p:ph type="body" sz="quarter" idx="11"/>
          </p:nvPr>
        </p:nvSpPr>
        <p:spPr/>
        <p:txBody>
          <a:bodyPr/>
          <a:lstStyle/>
          <a:p>
            <a:endParaRPr lang="en-US"/>
          </a:p>
        </p:txBody>
      </p:sp>
      <p:sp>
        <p:nvSpPr>
          <p:cNvPr id="14" name="Rectangle 10"/>
          <p:cNvSpPr>
            <a:spLocks noChangeArrowheads="1"/>
          </p:cNvSpPr>
          <p:nvPr/>
        </p:nvSpPr>
        <p:spPr bwMode="auto">
          <a:xfrm>
            <a:off x="2752700" y="2063830"/>
            <a:ext cx="809324"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eaLnBrk="1" hangingPunct="1">
              <a:lnSpc>
                <a:spcPct val="80000"/>
              </a:lnSpc>
            </a:pPr>
            <a:r>
              <a:rPr kumimoji="0" lang="pt-BR" sz="2000" i="0" u="none" strike="noStrike" cap="none" normalizeH="0" baseline="0" dirty="0">
                <a:ln>
                  <a:noFill/>
                </a:ln>
                <a:solidFill>
                  <a:srgbClr val="221F20"/>
                </a:solidFill>
                <a:effectLst/>
                <a:latin typeface="+mn-lt"/>
                <a:cs typeface="Arial" pitchFamily="34" charset="0"/>
              </a:rPr>
              <a:t>Virtual</a:t>
            </a:r>
            <a:br>
              <a:rPr kumimoji="0" lang="pt-BR" sz="2000" i="0" u="none" strike="noStrike" cap="none" normalizeH="0" baseline="0" dirty="0">
                <a:ln>
                  <a:noFill/>
                </a:ln>
                <a:solidFill>
                  <a:srgbClr val="221F20"/>
                </a:solidFill>
                <a:effectLst/>
                <a:latin typeface="+mn-lt"/>
                <a:cs typeface="Arial" pitchFamily="34" charset="0"/>
              </a:rPr>
            </a:br>
            <a:r>
              <a:rPr lang="pt-BR" sz="2000" dirty="0" err="1">
                <a:solidFill>
                  <a:srgbClr val="221F20"/>
                </a:solidFill>
                <a:latin typeface="+mn-lt"/>
                <a:cs typeface="Arial" pitchFamily="34" charset="0"/>
              </a:rPr>
              <a:t>address</a:t>
            </a:r>
            <a:endParaRPr kumimoji="0" lang="pt-BR" sz="2000" i="0" u="none" strike="noStrike" cap="none" normalizeH="0" baseline="0" dirty="0">
              <a:ln>
                <a:noFill/>
              </a:ln>
              <a:solidFill>
                <a:schemeClr val="tx1"/>
              </a:solidFill>
              <a:effectLst/>
              <a:latin typeface="+mn-lt"/>
              <a:cs typeface="Arial" pitchFamily="34" charset="0"/>
            </a:endParaRPr>
          </a:p>
        </p:txBody>
      </p:sp>
      <p:sp>
        <p:nvSpPr>
          <p:cNvPr id="23" name="Rectangle 14"/>
          <p:cNvSpPr>
            <a:spLocks noChangeArrowheads="1"/>
          </p:cNvSpPr>
          <p:nvPr/>
        </p:nvSpPr>
        <p:spPr bwMode="auto">
          <a:xfrm>
            <a:off x="5864726" y="2063830"/>
            <a:ext cx="809324"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80000"/>
              </a:lnSpc>
              <a:spcBef>
                <a:spcPct val="0"/>
              </a:spcBef>
              <a:spcAft>
                <a:spcPct val="0"/>
              </a:spcAft>
              <a:buClrTx/>
              <a:buSzTx/>
              <a:buFontTx/>
              <a:buNone/>
              <a:tabLst/>
            </a:pPr>
            <a:r>
              <a:rPr kumimoji="0" lang="pt-BR" sz="2000" i="0" u="none" strike="noStrike" cap="none" normalizeH="0" baseline="0" dirty="0">
                <a:ln>
                  <a:noFill/>
                </a:ln>
                <a:solidFill>
                  <a:srgbClr val="221F20"/>
                </a:solidFill>
                <a:effectLst/>
                <a:latin typeface="+mn-lt"/>
                <a:cs typeface="Arial" pitchFamily="34" charset="0"/>
              </a:rPr>
              <a:t>Real</a:t>
            </a:r>
            <a:br>
              <a:rPr kumimoji="0" lang="pt-BR" sz="2000" i="0" u="none" strike="noStrike" cap="none" normalizeH="0" baseline="0" dirty="0">
                <a:ln>
                  <a:noFill/>
                </a:ln>
                <a:solidFill>
                  <a:srgbClr val="221F20"/>
                </a:solidFill>
                <a:effectLst/>
                <a:latin typeface="+mn-lt"/>
                <a:cs typeface="Arial" pitchFamily="34" charset="0"/>
              </a:rPr>
            </a:br>
            <a:r>
              <a:rPr lang="pt-BR" sz="2000" dirty="0" err="1">
                <a:solidFill>
                  <a:srgbClr val="221F20"/>
                </a:solidFill>
                <a:latin typeface="+mn-lt"/>
                <a:cs typeface="Arial" pitchFamily="34" charset="0"/>
              </a:rPr>
              <a:t>a</a:t>
            </a:r>
            <a:r>
              <a:rPr kumimoji="0" lang="pt-BR" sz="2000" i="0" u="none" strike="noStrike" cap="none" normalizeH="0" baseline="0" dirty="0" err="1">
                <a:ln>
                  <a:noFill/>
                </a:ln>
                <a:solidFill>
                  <a:srgbClr val="221F20"/>
                </a:solidFill>
                <a:effectLst/>
                <a:latin typeface="+mn-lt"/>
                <a:cs typeface="Arial" pitchFamily="34" charset="0"/>
              </a:rPr>
              <a:t>ddress</a:t>
            </a:r>
            <a:endParaRPr kumimoji="0" lang="pt-BR" sz="2800" i="0" u="none" strike="noStrike" cap="none" normalizeH="0" baseline="0" dirty="0">
              <a:ln>
                <a:noFill/>
              </a:ln>
              <a:solidFill>
                <a:schemeClr val="tx1"/>
              </a:solidFill>
              <a:effectLst/>
              <a:latin typeface="+mn-lt"/>
              <a:cs typeface="Arial" pitchFamily="34" charset="0"/>
            </a:endParaRPr>
          </a:p>
        </p:txBody>
      </p:sp>
      <p:sp>
        <p:nvSpPr>
          <p:cNvPr id="24" name="Rectangle 15"/>
          <p:cNvSpPr>
            <a:spLocks noChangeArrowheads="1"/>
          </p:cNvSpPr>
          <p:nvPr/>
        </p:nvSpPr>
        <p:spPr bwMode="auto">
          <a:xfrm>
            <a:off x="5277665" y="4116299"/>
            <a:ext cx="809324"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eaLnBrk="1" hangingPunct="1">
              <a:lnSpc>
                <a:spcPct val="80000"/>
              </a:lnSpc>
            </a:pPr>
            <a:r>
              <a:rPr kumimoji="0" lang="pt-BR" sz="2000" i="0" u="none" strike="noStrike" cap="none" normalizeH="0" baseline="0" dirty="0">
                <a:ln>
                  <a:noFill/>
                </a:ln>
                <a:solidFill>
                  <a:srgbClr val="221F20"/>
                </a:solidFill>
                <a:effectLst/>
                <a:latin typeface="+mn-lt"/>
                <a:cs typeface="Arial" pitchFamily="34" charset="0"/>
              </a:rPr>
              <a:t>Disk</a:t>
            </a:r>
            <a:br>
              <a:rPr kumimoji="0" lang="pt-BR" sz="2000" i="0" u="none" strike="noStrike" cap="none" normalizeH="0" baseline="0" dirty="0">
                <a:ln>
                  <a:noFill/>
                </a:ln>
                <a:solidFill>
                  <a:srgbClr val="221F20"/>
                </a:solidFill>
                <a:effectLst/>
                <a:latin typeface="+mn-lt"/>
                <a:cs typeface="Arial" pitchFamily="34" charset="0"/>
              </a:rPr>
            </a:br>
            <a:r>
              <a:rPr lang="pt-BR" sz="2000" dirty="0" err="1">
                <a:solidFill>
                  <a:srgbClr val="221F20"/>
                </a:solidFill>
                <a:latin typeface="+mn-lt"/>
                <a:cs typeface="Arial" pitchFamily="34" charset="0"/>
              </a:rPr>
              <a:t>address</a:t>
            </a:r>
            <a:endParaRPr kumimoji="0" lang="pt-BR" sz="2000" i="0" u="none" strike="noStrike" cap="none" normalizeH="0" baseline="0" dirty="0">
              <a:ln>
                <a:noFill/>
              </a:ln>
              <a:solidFill>
                <a:schemeClr val="tx1"/>
              </a:solidFill>
              <a:effectLst/>
              <a:latin typeface="+mn-lt"/>
              <a:cs typeface="Arial" pitchFamily="34" charset="0"/>
            </a:endParaRPr>
          </a:p>
        </p:txBody>
      </p:sp>
      <p:sp>
        <p:nvSpPr>
          <p:cNvPr id="2" name="Cube 1"/>
          <p:cNvSpPr/>
          <p:nvPr/>
        </p:nvSpPr>
        <p:spPr bwMode="auto">
          <a:xfrm>
            <a:off x="701484" y="2282562"/>
            <a:ext cx="1890252" cy="1161428"/>
          </a:xfrm>
          <a:prstGeom prst="cube">
            <a:avLst>
              <a:gd name="adj" fmla="val 23281"/>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ts val="18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alpha val="43137"/>
                    </a:srgbClr>
                  </a:outerShdw>
                </a:effectLst>
                <a:latin typeface="+mn-lt"/>
              </a:rPr>
              <a:t>Processor</a:t>
            </a:r>
          </a:p>
        </p:txBody>
      </p:sp>
      <p:sp>
        <p:nvSpPr>
          <p:cNvPr id="528395" name="Freeform 33"/>
          <p:cNvSpPr>
            <a:spLocks/>
          </p:cNvSpPr>
          <p:nvPr/>
        </p:nvSpPr>
        <p:spPr bwMode="auto">
          <a:xfrm>
            <a:off x="2501724" y="2674214"/>
            <a:ext cx="1311275" cy="0"/>
          </a:xfrm>
          <a:custGeom>
            <a:avLst/>
            <a:gdLst>
              <a:gd name="T0" fmla="*/ 0 w 3611"/>
              <a:gd name="T1" fmla="*/ 3611 w 3611"/>
              <a:gd name="T2" fmla="*/ 0 w 3611"/>
            </a:gdLst>
            <a:ahLst/>
            <a:cxnLst>
              <a:cxn ang="0">
                <a:pos x="T0" y="0"/>
              </a:cxn>
              <a:cxn ang="0">
                <a:pos x="T1" y="0"/>
              </a:cxn>
              <a:cxn ang="0">
                <a:pos x="T2" y="0"/>
              </a:cxn>
            </a:cxnLst>
            <a:rect l="0" t="0" r="r" b="b"/>
            <a:pathLst>
              <a:path w="3611">
                <a:moveTo>
                  <a:pt x="0" y="0"/>
                </a:moveTo>
                <a:lnTo>
                  <a:pt x="3611" y="0"/>
                </a:lnTo>
                <a:lnTo>
                  <a:pt x="0" y="0"/>
                </a:lnTo>
                <a:close/>
              </a:path>
            </a:pathLst>
          </a:custGeom>
          <a:solidFill>
            <a:srgbClr val="D0D2D4"/>
          </a:solid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0" name="Cube 9"/>
          <p:cNvSpPr/>
          <p:nvPr/>
        </p:nvSpPr>
        <p:spPr bwMode="auto">
          <a:xfrm>
            <a:off x="3761892" y="2266218"/>
            <a:ext cx="1890252" cy="1161428"/>
          </a:xfrm>
          <a:prstGeom prst="cube">
            <a:avLst>
              <a:gd name="adj" fmla="val 23281"/>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ts val="18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alpha val="43137"/>
                    </a:srgbClr>
                  </a:outerShdw>
                </a:effectLst>
                <a:latin typeface="+mn-lt"/>
              </a:rPr>
              <a:t>Memory Management Unit</a:t>
            </a:r>
          </a:p>
        </p:txBody>
      </p:sp>
      <p:sp>
        <p:nvSpPr>
          <p:cNvPr id="528396" name="Freeform 34"/>
          <p:cNvSpPr>
            <a:spLocks/>
          </p:cNvSpPr>
          <p:nvPr/>
        </p:nvSpPr>
        <p:spPr bwMode="auto">
          <a:xfrm>
            <a:off x="5513387" y="2674214"/>
            <a:ext cx="1512000" cy="0"/>
          </a:xfrm>
          <a:custGeom>
            <a:avLst/>
            <a:gdLst>
              <a:gd name="T0" fmla="*/ 0 w 3611"/>
              <a:gd name="T1" fmla="*/ 3611 w 3611"/>
              <a:gd name="T2" fmla="*/ 0 w 3611"/>
            </a:gdLst>
            <a:ahLst/>
            <a:cxnLst>
              <a:cxn ang="0">
                <a:pos x="T0" y="0"/>
              </a:cxn>
              <a:cxn ang="0">
                <a:pos x="T1" y="0"/>
              </a:cxn>
              <a:cxn ang="0">
                <a:pos x="T2" y="0"/>
              </a:cxn>
            </a:cxnLst>
            <a:rect l="0" t="0" r="r" b="b"/>
            <a:pathLst>
              <a:path w="3611">
                <a:moveTo>
                  <a:pt x="0" y="0"/>
                </a:moveTo>
                <a:lnTo>
                  <a:pt x="3611" y="0"/>
                </a:lnTo>
                <a:lnTo>
                  <a:pt x="0" y="0"/>
                </a:lnTo>
                <a:close/>
              </a:path>
            </a:pathLst>
          </a:custGeom>
          <a:solidFill>
            <a:srgbClr val="D0D2D4"/>
          </a:solidFill>
          <a:ln w="57150" cap="rnd" cmpd="sng">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528397" name="Freeform 35"/>
          <p:cNvSpPr>
            <a:spLocks/>
          </p:cNvSpPr>
          <p:nvPr/>
        </p:nvSpPr>
        <p:spPr bwMode="auto">
          <a:xfrm>
            <a:off x="5507038" y="2859951"/>
            <a:ext cx="1491236" cy="3005138"/>
          </a:xfrm>
          <a:custGeom>
            <a:avLst/>
            <a:gdLst>
              <a:gd name="T0" fmla="*/ 0 w 3382"/>
              <a:gd name="T1" fmla="*/ 0 h 8279"/>
              <a:gd name="T2" fmla="*/ 1421 w 3382"/>
              <a:gd name="T3" fmla="*/ 0 h 8279"/>
              <a:gd name="T4" fmla="*/ 1421 w 3382"/>
              <a:gd name="T5" fmla="*/ 8279 h 8279"/>
              <a:gd name="T6" fmla="*/ 3382 w 3382"/>
              <a:gd name="T7" fmla="*/ 8279 h 8279"/>
            </a:gdLst>
            <a:ahLst/>
            <a:cxnLst>
              <a:cxn ang="0">
                <a:pos x="T0" y="T1"/>
              </a:cxn>
              <a:cxn ang="0">
                <a:pos x="T2" y="T3"/>
              </a:cxn>
              <a:cxn ang="0">
                <a:pos x="T4" y="T5"/>
              </a:cxn>
              <a:cxn ang="0">
                <a:pos x="T6" y="T7"/>
              </a:cxn>
            </a:cxnLst>
            <a:rect l="0" t="0" r="r" b="b"/>
            <a:pathLst>
              <a:path w="3382" h="8279">
                <a:moveTo>
                  <a:pt x="0" y="0"/>
                </a:moveTo>
                <a:lnTo>
                  <a:pt x="1421" y="0"/>
                </a:lnTo>
                <a:lnTo>
                  <a:pt x="1421" y="8279"/>
                </a:lnTo>
                <a:lnTo>
                  <a:pt x="3382" y="8279"/>
                </a:lnTo>
              </a:path>
            </a:pathLst>
          </a:custGeom>
          <a:noFill/>
          <a:ln w="57150" cap="rnd">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3" name="Can 2"/>
          <p:cNvSpPr/>
          <p:nvPr/>
        </p:nvSpPr>
        <p:spPr bwMode="auto">
          <a:xfrm>
            <a:off x="7013336" y="5204644"/>
            <a:ext cx="1339168" cy="1284764"/>
          </a:xfrm>
          <a:prstGeom prst="ca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ts val="18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alpha val="43137"/>
                    </a:srgbClr>
                  </a:outerShdw>
                </a:effectLst>
                <a:latin typeface="+mn-lt"/>
              </a:rPr>
              <a:t>Secondary memory</a:t>
            </a:r>
          </a:p>
        </p:txBody>
      </p:sp>
      <p:sp>
        <p:nvSpPr>
          <p:cNvPr id="528398" name="Freeform 36"/>
          <p:cNvSpPr>
            <a:spLocks/>
          </p:cNvSpPr>
          <p:nvPr/>
        </p:nvSpPr>
        <p:spPr bwMode="auto">
          <a:xfrm>
            <a:off x="7678140" y="4182339"/>
            <a:ext cx="0" cy="1160463"/>
          </a:xfrm>
          <a:custGeom>
            <a:avLst/>
            <a:gdLst>
              <a:gd name="T0" fmla="*/ 0 h 3201"/>
              <a:gd name="T1" fmla="*/ 3201 h 3201"/>
              <a:gd name="T2" fmla="*/ 0 h 3201"/>
            </a:gdLst>
            <a:ahLst/>
            <a:cxnLst>
              <a:cxn ang="0">
                <a:pos x="0" y="T0"/>
              </a:cxn>
              <a:cxn ang="0">
                <a:pos x="0" y="T1"/>
              </a:cxn>
              <a:cxn ang="0">
                <a:pos x="0" y="T2"/>
              </a:cxn>
            </a:cxnLst>
            <a:rect l="0" t="0" r="r" b="b"/>
            <a:pathLst>
              <a:path h="3201">
                <a:moveTo>
                  <a:pt x="0" y="0"/>
                </a:moveTo>
                <a:lnTo>
                  <a:pt x="0" y="3201"/>
                </a:lnTo>
                <a:lnTo>
                  <a:pt x="0" y="0"/>
                </a:lnTo>
                <a:close/>
              </a:path>
            </a:pathLst>
          </a:custGeom>
          <a:solidFill>
            <a:srgbClr val="221F20"/>
          </a:solid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yriad Pro Light SemiCondensed" charset="0"/>
            </a:endParaRPr>
          </a:p>
        </p:txBody>
      </p:sp>
      <p:sp>
        <p:nvSpPr>
          <p:cNvPr id="11" name="Cube 10"/>
          <p:cNvSpPr/>
          <p:nvPr/>
        </p:nvSpPr>
        <p:spPr bwMode="auto">
          <a:xfrm>
            <a:off x="6998274" y="2249874"/>
            <a:ext cx="1339168" cy="2188056"/>
          </a:xfrm>
          <a:prstGeom prst="cube">
            <a:avLst>
              <a:gd name="adj" fmla="val 7059"/>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ts val="18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alpha val="43137"/>
                    </a:srgbClr>
                  </a:outerShdw>
                </a:effectLst>
                <a:latin typeface="+mn-lt"/>
              </a:rPr>
              <a:t>Main memory</a:t>
            </a:r>
          </a:p>
        </p:txBody>
      </p:sp>
      <p:sp>
        <p:nvSpPr>
          <p:cNvPr id="5" name="TextBox 4"/>
          <p:cNvSpPr txBox="1"/>
          <p:nvPr/>
        </p:nvSpPr>
        <p:spPr>
          <a:xfrm>
            <a:off x="631667" y="4762570"/>
            <a:ext cx="3130225" cy="1200329"/>
          </a:xfrm>
          <a:prstGeom prst="rect">
            <a:avLst/>
          </a:prstGeom>
          <a:noFill/>
        </p:spPr>
        <p:txBody>
          <a:bodyPr wrap="square" rtlCol="0">
            <a:spAutoFit/>
          </a:bodyPr>
          <a:lstStyle/>
          <a:p>
            <a:pPr algn="l"/>
            <a:r>
              <a:rPr lang="en-US" sz="2400" dirty="0">
                <a:latin typeface="+mn-lt"/>
              </a:rPr>
              <a:t>Details of this operation will </a:t>
            </a:r>
            <a:r>
              <a:rPr lang="en-US" sz="2400">
                <a:latin typeface="+mn-lt"/>
              </a:rPr>
              <a:t>be studied in </a:t>
            </a:r>
            <a:r>
              <a:rPr lang="en-US" sz="2400" dirty="0">
                <a:latin typeface="+mn-lt"/>
              </a:rPr>
              <a:t>”Virtualization of Memory”</a:t>
            </a:r>
          </a:p>
        </p:txBody>
      </p:sp>
    </p:spTree>
    <p:extLst>
      <p:ext uri="{BB962C8B-B14F-4D97-AF65-F5344CB8AC3E}">
        <p14:creationId xmlns:p14="http://schemas.microsoft.com/office/powerpoint/2010/main" val="1555548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bwMode="auto">
          <a:xfrm>
            <a:off x="3312000" y="1464206"/>
            <a:ext cx="2520000" cy="4860924"/>
          </a:xfrm>
          <a:prstGeom prst="rect">
            <a:avLst/>
          </a:prstGeom>
          <a:gradFill>
            <a:gsLst>
              <a:gs pos="0">
                <a:schemeClr val="bg1">
                  <a:lumMod val="85000"/>
                </a:schemeClr>
              </a:gs>
              <a:gs pos="80000">
                <a:schemeClr val="bg1">
                  <a:lumMod val="95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bg1"/>
              </a:solidFill>
              <a:effectLst>
                <a:outerShdw blurRad="38100" dist="38100" dir="2700000" algn="tl">
                  <a:srgbClr val="000000">
                    <a:alpha val="43137"/>
                  </a:srgbClr>
                </a:outerShdw>
              </a:effectLst>
            </a:endParaRPr>
          </a:p>
        </p:txBody>
      </p:sp>
      <p:sp>
        <p:nvSpPr>
          <p:cNvPr id="11266" name="Rectangle 2"/>
          <p:cNvSpPr>
            <a:spLocks noGrp="1" noChangeArrowheads="1"/>
          </p:cNvSpPr>
          <p:nvPr>
            <p:ph type="title"/>
          </p:nvPr>
        </p:nvSpPr>
        <p:spPr/>
        <p:txBody>
          <a:bodyPr anchor="t"/>
          <a:lstStyle/>
          <a:p>
            <a:pPr eaLnBrk="1" hangingPunct="1"/>
            <a:r>
              <a:rPr lang="en-US" spc="-50" dirty="0"/>
              <a:t>Typical structure of a process in memory</a:t>
            </a:r>
          </a:p>
        </p:txBody>
      </p:sp>
      <p:sp>
        <p:nvSpPr>
          <p:cNvPr id="4" name="Text Placeholder 3"/>
          <p:cNvSpPr>
            <a:spLocks noGrp="1"/>
          </p:cNvSpPr>
          <p:nvPr>
            <p:ph type="body" sz="quarter" idx="11"/>
          </p:nvPr>
        </p:nvSpPr>
        <p:spPr/>
        <p:txBody>
          <a:bodyPr/>
          <a:lstStyle/>
          <a:p>
            <a:endParaRPr lang="en-US"/>
          </a:p>
        </p:txBody>
      </p:sp>
      <p:sp>
        <p:nvSpPr>
          <p:cNvPr id="11268" name="Line 5"/>
          <p:cNvSpPr>
            <a:spLocks noChangeShapeType="1"/>
          </p:cNvSpPr>
          <p:nvPr/>
        </p:nvSpPr>
        <p:spPr bwMode="auto">
          <a:xfrm flipH="1">
            <a:off x="5865819" y="5991743"/>
            <a:ext cx="2160588" cy="0"/>
          </a:xfrm>
          <a:prstGeom prst="line">
            <a:avLst/>
          </a:prstGeom>
          <a:noFill/>
          <a:ln w="28575">
            <a:solidFill>
              <a:schemeClr val="tx1"/>
            </a:solidFill>
            <a:round/>
            <a:headEnd/>
            <a:tailEnd type="stealth" w="lg" len="lg"/>
          </a:ln>
        </p:spPr>
        <p:txBody>
          <a:bodyPr wrap="none" anchor="ctr"/>
          <a:lstStyle/>
          <a:p>
            <a:endParaRPr lang="en-US">
              <a:latin typeface="+mn-lt"/>
            </a:endParaRPr>
          </a:p>
        </p:txBody>
      </p:sp>
      <p:sp>
        <p:nvSpPr>
          <p:cNvPr id="2" name="Rectangle 1"/>
          <p:cNvSpPr/>
          <p:nvPr/>
        </p:nvSpPr>
        <p:spPr bwMode="auto">
          <a:xfrm>
            <a:off x="3312000" y="1464205"/>
            <a:ext cx="2520000" cy="8999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bg1"/>
                </a:solidFill>
                <a:effectLst>
                  <a:outerShdw blurRad="38100" dist="38100" dir="2700000" algn="tl">
                    <a:srgbClr val="000000">
                      <a:alpha val="43137"/>
                    </a:srgbClr>
                  </a:outerShdw>
                </a:effectLst>
              </a:rPr>
              <a:t>stack</a:t>
            </a:r>
          </a:p>
        </p:txBody>
      </p:sp>
      <p:sp>
        <p:nvSpPr>
          <p:cNvPr id="7" name="Rectangle 6"/>
          <p:cNvSpPr/>
          <p:nvPr/>
        </p:nvSpPr>
        <p:spPr bwMode="auto">
          <a:xfrm>
            <a:off x="3312000" y="4139809"/>
            <a:ext cx="2520000" cy="759291"/>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bg1"/>
                </a:solidFill>
                <a:effectLst>
                  <a:outerShdw blurRad="38100" dist="38100" dir="2700000" algn="tl">
                    <a:srgbClr val="000000">
                      <a:alpha val="43137"/>
                    </a:srgbClr>
                  </a:outerShdw>
                </a:effectLst>
              </a:rPr>
              <a:t>heap</a:t>
            </a:r>
          </a:p>
        </p:txBody>
      </p:sp>
      <p:sp>
        <p:nvSpPr>
          <p:cNvPr id="8" name="Rectangle 7"/>
          <p:cNvSpPr/>
          <p:nvPr/>
        </p:nvSpPr>
        <p:spPr bwMode="auto">
          <a:xfrm>
            <a:off x="3312000" y="4899101"/>
            <a:ext cx="2520000" cy="7096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bg1"/>
                </a:solidFill>
                <a:effectLst>
                  <a:outerShdw blurRad="38100" dist="38100" dir="2700000" algn="tl">
                    <a:srgbClr val="000000">
                      <a:alpha val="43137"/>
                    </a:srgbClr>
                  </a:outerShdw>
                </a:effectLst>
              </a:rPr>
              <a:t>data</a:t>
            </a:r>
          </a:p>
        </p:txBody>
      </p:sp>
      <p:sp>
        <p:nvSpPr>
          <p:cNvPr id="9" name="Rectangle 8"/>
          <p:cNvSpPr/>
          <p:nvPr/>
        </p:nvSpPr>
        <p:spPr bwMode="auto">
          <a:xfrm>
            <a:off x="3312000" y="5608701"/>
            <a:ext cx="2520000" cy="7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solidFill>
                  <a:schemeClr val="bg1"/>
                </a:solidFill>
                <a:effectLst>
                  <a:outerShdw blurRad="38100" dist="38100" dir="2700000" algn="tl">
                    <a:srgbClr val="000000">
                      <a:alpha val="43137"/>
                    </a:srgbClr>
                  </a:outerShdw>
                </a:effectLst>
              </a:rPr>
              <a:t>code</a:t>
            </a:r>
            <a:endParaRPr kumimoji="0" lang="en-US" sz="3200" b="0" i="0" u="none" strike="noStrike" cap="none" normalizeH="0" baseline="0" dirty="0">
              <a:ln>
                <a:noFill/>
              </a:ln>
              <a:solidFill>
                <a:schemeClr val="bg1"/>
              </a:solidFill>
              <a:effectLst>
                <a:outerShdw blurRad="38100" dist="38100" dir="2700000" algn="tl">
                  <a:srgbClr val="000000">
                    <a:alpha val="43137"/>
                  </a:srgbClr>
                </a:outerShdw>
              </a:effectLst>
            </a:endParaRPr>
          </a:p>
        </p:txBody>
      </p:sp>
      <p:sp>
        <p:nvSpPr>
          <p:cNvPr id="3" name="TextBox 2"/>
          <p:cNvSpPr txBox="1"/>
          <p:nvPr/>
        </p:nvSpPr>
        <p:spPr>
          <a:xfrm>
            <a:off x="2613877" y="1272400"/>
            <a:ext cx="663963" cy="461665"/>
          </a:xfrm>
          <a:prstGeom prst="rect">
            <a:avLst/>
          </a:prstGeom>
          <a:noFill/>
        </p:spPr>
        <p:txBody>
          <a:bodyPr wrap="none" rtlCol="0">
            <a:spAutoFit/>
          </a:bodyPr>
          <a:lstStyle/>
          <a:p>
            <a:r>
              <a:rPr lang="en-US" sz="2400" dirty="0">
                <a:latin typeface="+mn-lt"/>
              </a:rPr>
              <a:t>max</a:t>
            </a:r>
          </a:p>
        </p:txBody>
      </p:sp>
      <p:sp>
        <p:nvSpPr>
          <p:cNvPr id="12" name="TextBox 11"/>
          <p:cNvSpPr txBox="1"/>
          <p:nvPr/>
        </p:nvSpPr>
        <p:spPr>
          <a:xfrm>
            <a:off x="2980031" y="5991523"/>
            <a:ext cx="322524" cy="461665"/>
          </a:xfrm>
          <a:prstGeom prst="rect">
            <a:avLst/>
          </a:prstGeom>
          <a:noFill/>
        </p:spPr>
        <p:txBody>
          <a:bodyPr wrap="none" rtlCol="0">
            <a:spAutoFit/>
          </a:bodyPr>
          <a:lstStyle/>
          <a:p>
            <a:r>
              <a:rPr lang="en-US" sz="2400" dirty="0">
                <a:latin typeface="+mn-lt"/>
              </a:rPr>
              <a:t>0</a:t>
            </a:r>
          </a:p>
        </p:txBody>
      </p:sp>
      <p:sp>
        <p:nvSpPr>
          <p:cNvPr id="6" name="TextBox 5"/>
          <p:cNvSpPr txBox="1"/>
          <p:nvPr/>
        </p:nvSpPr>
        <p:spPr>
          <a:xfrm>
            <a:off x="5933640" y="5501836"/>
            <a:ext cx="2095445" cy="461665"/>
          </a:xfrm>
          <a:prstGeom prst="rect">
            <a:avLst/>
          </a:prstGeom>
          <a:noFill/>
        </p:spPr>
        <p:txBody>
          <a:bodyPr wrap="none" rtlCol="0">
            <a:spAutoFit/>
          </a:bodyPr>
          <a:lstStyle/>
          <a:p>
            <a:r>
              <a:rPr lang="en-US" sz="2400" dirty="0">
                <a:latin typeface="+mn-lt"/>
              </a:rPr>
              <a:t>program counter</a:t>
            </a:r>
          </a:p>
        </p:txBody>
      </p:sp>
      <p:sp>
        <p:nvSpPr>
          <p:cNvPr id="16" name="Line 5"/>
          <p:cNvSpPr>
            <a:spLocks noChangeShapeType="1"/>
          </p:cNvSpPr>
          <p:nvPr/>
        </p:nvSpPr>
        <p:spPr bwMode="auto">
          <a:xfrm rot="5400000" flipH="1">
            <a:off x="4301889" y="3869698"/>
            <a:ext cx="540222" cy="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anchor="ctr"/>
          <a:lstStyle/>
          <a:p>
            <a:endParaRPr lang="en-US"/>
          </a:p>
        </p:txBody>
      </p:sp>
      <p:sp>
        <p:nvSpPr>
          <p:cNvPr id="17" name="Line 5"/>
          <p:cNvSpPr>
            <a:spLocks noChangeShapeType="1"/>
          </p:cNvSpPr>
          <p:nvPr/>
        </p:nvSpPr>
        <p:spPr bwMode="auto">
          <a:xfrm rot="16200000" flipH="1" flipV="1">
            <a:off x="4301889" y="2634260"/>
            <a:ext cx="540222" cy="0"/>
          </a:xfrm>
          <a:prstGeom prst="line">
            <a:avLst/>
          </a:prstGeom>
          <a:ln>
            <a:headEnd/>
            <a:tailEnd type="stealth" w="lg" len="lg"/>
          </a:ln>
        </p:spPr>
        <p:style>
          <a:lnRef idx="2">
            <a:schemeClr val="accent1"/>
          </a:lnRef>
          <a:fillRef idx="0">
            <a:schemeClr val="accent1"/>
          </a:fillRef>
          <a:effectRef idx="1">
            <a:schemeClr val="accent1"/>
          </a:effectRef>
          <a:fontRef idx="minor">
            <a:schemeClr val="tx1"/>
          </a:fontRef>
        </p:style>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68"/>
                                        </p:tgtEl>
                                        <p:attrNameLst>
                                          <p:attrName>style.visibility</p:attrName>
                                        </p:attrNameLst>
                                      </p:cBhvr>
                                      <p:to>
                                        <p:strVal val="visible"/>
                                      </p:to>
                                    </p:set>
                                    <p:animEffect transition="in" filter="fade">
                                      <p:cBhvr>
                                        <p:cTn id="10" dur="500"/>
                                        <p:tgtEl>
                                          <p:spTgt spid="112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2" grpId="0" animBg="1"/>
      <p:bldP spid="7" grpId="0" animBg="1"/>
      <p:bldP spid="8" grpId="0" animBg="1"/>
      <p:bldP spid="9" grpId="0" animBg="1"/>
      <p:bldP spid="6" grpId="0"/>
      <p:bldP spid="16"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pt-BR" dirty="0"/>
              <a:t>What the processes </a:t>
            </a:r>
            <a:r>
              <a:rPr lang="pt-BR" dirty="0" err="1"/>
              <a:t>feel</a:t>
            </a:r>
            <a:r>
              <a:rPr lang="pt-BR" dirty="0"/>
              <a:t>...</a:t>
            </a:r>
            <a:endParaRPr lang="en-US" dirty="0"/>
          </a:p>
        </p:txBody>
      </p:sp>
      <p:sp>
        <p:nvSpPr>
          <p:cNvPr id="5" name="Text Placeholder 4"/>
          <p:cNvSpPr>
            <a:spLocks noGrp="1"/>
          </p:cNvSpPr>
          <p:nvPr>
            <p:ph type="body" sz="quarter" idx="11"/>
          </p:nvPr>
        </p:nvSpPr>
        <p:spPr/>
        <p:txBody>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558683554"/>
              </p:ext>
            </p:extLst>
          </p:nvPr>
        </p:nvGraphicFramePr>
        <p:xfrm>
          <a:off x="1241556" y="2331372"/>
          <a:ext cx="6660168" cy="3888000"/>
        </p:xfrm>
        <a:graphic>
          <a:graphicData uri="http://schemas.openxmlformats.org/drawingml/2006/table">
            <a:tbl>
              <a:tblPr firstRow="1" bandRow="1">
                <a:tableStyleId>{5940675A-B579-460E-94D1-54222C63F5DA}</a:tableStyleId>
              </a:tblPr>
              <a:tblGrid>
                <a:gridCol w="1260168">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440000">
                  <a:extLst>
                    <a:ext uri="{9D8B030D-6E8A-4147-A177-3AD203B41FA5}">
                      <a16:colId xmlns:a16="http://schemas.microsoft.com/office/drawing/2014/main" val="20003"/>
                    </a:ext>
                  </a:extLst>
                </a:gridCol>
                <a:gridCol w="1260000">
                  <a:extLst>
                    <a:ext uri="{9D8B030D-6E8A-4147-A177-3AD203B41FA5}">
                      <a16:colId xmlns:a16="http://schemas.microsoft.com/office/drawing/2014/main" val="20004"/>
                    </a:ext>
                  </a:extLst>
                </a:gridCol>
              </a:tblGrid>
              <a:tr h="324000">
                <a:tc>
                  <a:txBody>
                    <a:bodyPr/>
                    <a:lstStyle/>
                    <a:p>
                      <a:pPr algn="ctr">
                        <a:lnSpc>
                          <a:spcPts val="1800"/>
                        </a:lnSpc>
                      </a:pPr>
                      <a:r>
                        <a:rPr lang="en-US" dirty="0">
                          <a:solidFill>
                            <a:schemeClr val="tx1"/>
                          </a:solidFill>
                          <a:effectLst/>
                          <a:latin typeface="+mn-lt"/>
                          <a:cs typeface="Times New Roman" pitchFamily="18" charset="0"/>
                        </a:rPr>
                        <a:t>000</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000</a:t>
                      </a:r>
                    </a:p>
                  </a:txBody>
                  <a:tcPr marL="0" marR="0" marT="0" marB="0" anchor="ctr">
                    <a:solidFill>
                      <a:schemeClr val="accent4">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324000">
                <a:tc>
                  <a:txBody>
                    <a:bodyPr/>
                    <a:lstStyle/>
                    <a:p>
                      <a:pPr algn="ctr">
                        <a:lnSpc>
                          <a:spcPts val="1800"/>
                        </a:lnSpc>
                      </a:pPr>
                      <a:r>
                        <a:rPr lang="en-US" dirty="0">
                          <a:solidFill>
                            <a:schemeClr val="tx1"/>
                          </a:solidFill>
                          <a:effectLst/>
                          <a:latin typeface="+mn-lt"/>
                          <a:cs typeface="Times New Roman" pitchFamily="18" charset="0"/>
                        </a:rPr>
                        <a:t>001</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001</a:t>
                      </a:r>
                    </a:p>
                  </a:txBody>
                  <a:tcPr marL="0" marR="0" marT="0" marB="0" anchor="ctr">
                    <a:solidFill>
                      <a:schemeClr val="accent4">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324000">
                <a:tc>
                  <a:txBody>
                    <a:bodyPr/>
                    <a:lstStyle/>
                    <a:p>
                      <a:pPr algn="ctr">
                        <a:lnSpc>
                          <a:spcPts val="1800"/>
                        </a:lnSpc>
                      </a:pPr>
                      <a:r>
                        <a:rPr lang="en-US" dirty="0">
                          <a:solidFill>
                            <a:schemeClr val="tx1"/>
                          </a:solidFill>
                          <a:effectLst/>
                          <a:latin typeface="+mn-lt"/>
                          <a:cs typeface="Times New Roman" pitchFamily="18" charset="0"/>
                        </a:rPr>
                        <a:t>002</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002</a:t>
                      </a:r>
                    </a:p>
                  </a:txBody>
                  <a:tcPr marL="0" marR="0" marT="0" marB="0" anchor="ctr">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ts val="1800"/>
                        </a:lnSpc>
                        <a:spcBef>
                          <a:spcPts val="0"/>
                        </a:spcBef>
                        <a:spcAft>
                          <a:spcPts val="0"/>
                        </a:spcAft>
                        <a:buClrTx/>
                        <a:buSzTx/>
                        <a:buFontTx/>
                        <a:buNone/>
                        <a:tabLst/>
                        <a:defRPr/>
                      </a:pPr>
                      <a:r>
                        <a:rPr lang="en-US" dirty="0">
                          <a:solidFill>
                            <a:schemeClr val="tx1"/>
                          </a:solidFill>
                          <a:effectLst/>
                          <a:latin typeface="+mn-lt"/>
                          <a:cs typeface="Times New Roman" pitchFamily="18" charset="0"/>
                        </a:rPr>
                        <a:t>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r h="324000">
                <a:tc>
                  <a:txBody>
                    <a:bodyPr/>
                    <a:lstStyle/>
                    <a:p>
                      <a:pPr algn="ctr">
                        <a:lnSpc>
                          <a:spcPts val="1800"/>
                        </a:lnSpc>
                      </a:pPr>
                      <a:r>
                        <a:rPr lang="en-US" dirty="0">
                          <a:solidFill>
                            <a:schemeClr val="tx1"/>
                          </a:solidFill>
                          <a:effectLst/>
                          <a:latin typeface="+mn-lt"/>
                          <a:cs typeface="Times New Roman" pitchFamily="18" charset="0"/>
                        </a:rPr>
                        <a:t>003</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ts val="1800"/>
                        </a:lnSpc>
                        <a:spcBef>
                          <a:spcPts val="0"/>
                        </a:spcBef>
                        <a:spcAft>
                          <a:spcPts val="0"/>
                        </a:spcAft>
                        <a:buClrTx/>
                        <a:buSzTx/>
                        <a:buFontTx/>
                        <a:buNone/>
                        <a:tabLst/>
                        <a:defRPr/>
                      </a:pPr>
                      <a:r>
                        <a:rPr lang="en-US" dirty="0">
                          <a:solidFill>
                            <a:schemeClr val="tx1"/>
                          </a:solidFill>
                          <a:effectLst/>
                          <a:latin typeface="+mn-lt"/>
                          <a:cs typeface="Times New Roman" pitchFamily="18" charset="0"/>
                        </a:rPr>
                        <a:t>003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r h="324000">
                <a:tc>
                  <a:txBody>
                    <a:bodyPr/>
                    <a:lstStyle/>
                    <a:p>
                      <a:pPr algn="ctr">
                        <a:lnSpc>
                          <a:spcPts val="1800"/>
                        </a:lnSpc>
                      </a:pPr>
                      <a:r>
                        <a:rPr lang="en-US" dirty="0">
                          <a:solidFill>
                            <a:schemeClr val="tx1"/>
                          </a:solidFill>
                          <a:effectLst/>
                          <a:latin typeface="+mn-lt"/>
                          <a:cs typeface="Times New Roman" pitchFamily="18" charset="0"/>
                        </a:rPr>
                        <a:t>004</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latinLnBrk="0" hangingPunct="1">
                        <a:lnSpc>
                          <a:spcPts val="1800"/>
                        </a:lnSpc>
                      </a:pPr>
                      <a:r>
                        <a:rPr lang="en-US" sz="1800" kern="1200" dirty="0">
                          <a:solidFill>
                            <a:schemeClr val="tx1"/>
                          </a:solidFill>
                          <a:effectLst/>
                          <a:latin typeface="+mn-lt"/>
                          <a:ea typeface="+mn-ea"/>
                          <a:cs typeface="Times New Roman" pitchFamily="18" charset="0"/>
                        </a:rPr>
                        <a:t>004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latin typeface="+mn-lt"/>
                        <a:cs typeface="Times New Roman" pitchFamily="18"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24000">
                <a:tc>
                  <a:txBody>
                    <a:bodyPr/>
                    <a:lstStyle/>
                    <a:p>
                      <a:pPr algn="ctr">
                        <a:lnSpc>
                          <a:spcPts val="1800"/>
                        </a:lnSpc>
                      </a:pPr>
                      <a:r>
                        <a:rPr lang="en-US" dirty="0">
                          <a:solidFill>
                            <a:schemeClr val="tx1"/>
                          </a:solidFill>
                          <a:effectLst/>
                          <a:latin typeface="+mn-lt"/>
                          <a:cs typeface="Times New Roman" pitchFamily="18" charset="0"/>
                        </a:rPr>
                        <a:t>005</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latinLnBrk="0" hangingPunct="1">
                        <a:lnSpc>
                          <a:spcPts val="1800"/>
                        </a:lnSpc>
                      </a:pPr>
                      <a:r>
                        <a:rPr lang="en-US" sz="1800" kern="1200" dirty="0">
                          <a:solidFill>
                            <a:schemeClr val="tx1"/>
                          </a:solidFill>
                          <a:effectLst/>
                          <a:latin typeface="+mn-lt"/>
                          <a:ea typeface="+mn-ea"/>
                          <a:cs typeface="Times New Roman" pitchFamily="18" charset="0"/>
                        </a:rPr>
                        <a:t>005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24000">
                <a:tc>
                  <a:txBody>
                    <a:bodyPr/>
                    <a:lstStyle/>
                    <a:p>
                      <a:pPr algn="ctr">
                        <a:lnSpc>
                          <a:spcPts val="1800"/>
                        </a:lnSpc>
                      </a:pPr>
                      <a:r>
                        <a:rPr lang="en-US" dirty="0">
                          <a:solidFill>
                            <a:schemeClr val="tx1"/>
                          </a:solidFill>
                          <a:effectLst/>
                          <a:latin typeface="+mn-lt"/>
                          <a:cs typeface="Times New Roman" pitchFamily="18" charset="0"/>
                        </a:rPr>
                        <a:t>006</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latinLnBrk="0" hangingPunct="1">
                        <a:lnSpc>
                          <a:spcPts val="1800"/>
                        </a:lnSpc>
                      </a:pPr>
                      <a:r>
                        <a:rPr lang="en-US" sz="1800" kern="1200" dirty="0">
                          <a:solidFill>
                            <a:schemeClr val="tx1"/>
                          </a:solidFill>
                          <a:effectLst/>
                          <a:latin typeface="+mn-lt"/>
                          <a:ea typeface="+mn-ea"/>
                          <a:cs typeface="Times New Roman" pitchFamily="18" charset="0"/>
                        </a:rPr>
                        <a:t>006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latin typeface="+mn-lt"/>
                        <a:cs typeface="Times New Roman" pitchFamily="18" charset="0"/>
                      </a:endParaRPr>
                    </a:p>
                  </a:txBody>
                  <a:tcPr marL="0" marR="0" marT="0" marB="0" anchor="ctr">
                    <a:lnL w="12700" cmpd="sng">
                      <a:noFill/>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24000">
                <a:tc>
                  <a:txBody>
                    <a:bodyPr/>
                    <a:lstStyle/>
                    <a:p>
                      <a:pPr algn="ctr">
                        <a:lnSpc>
                          <a:spcPts val="1800"/>
                        </a:lnSpc>
                      </a:pPr>
                      <a:r>
                        <a:rPr lang="en-US" dirty="0">
                          <a:solidFill>
                            <a:schemeClr val="tx1"/>
                          </a:solidFill>
                          <a:effectLst/>
                          <a:latin typeface="+mn-lt"/>
                          <a:cs typeface="Times New Roman" pitchFamily="18" charset="0"/>
                        </a:rPr>
                        <a:t>007</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latinLnBrk="0" hangingPunct="1">
                        <a:lnSpc>
                          <a:spcPts val="1800"/>
                        </a:lnSpc>
                      </a:pPr>
                      <a:r>
                        <a:rPr lang="en-US" sz="1800" kern="1200" dirty="0">
                          <a:solidFill>
                            <a:schemeClr val="tx1"/>
                          </a:solidFill>
                          <a:effectLst/>
                          <a:latin typeface="+mn-lt"/>
                          <a:ea typeface="+mn-ea"/>
                          <a:cs typeface="Times New Roman" pitchFamily="18" charset="0"/>
                        </a:rPr>
                        <a:t>007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latin typeface="+mn-lt"/>
                        <a:cs typeface="Times New Roman"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24000">
                <a:tc>
                  <a:txBody>
                    <a:bodyPr/>
                    <a:lstStyle/>
                    <a:p>
                      <a:pPr algn="ctr">
                        <a:lnSpc>
                          <a:spcPts val="1800"/>
                        </a:lnSpc>
                      </a:pPr>
                      <a:r>
                        <a:rPr lang="en-US" dirty="0">
                          <a:solidFill>
                            <a:schemeClr val="tx1"/>
                          </a:solidFill>
                          <a:effectLst/>
                          <a:latin typeface="+mn-lt"/>
                          <a:cs typeface="Times New Roman" pitchFamily="18" charset="0"/>
                        </a:rPr>
                        <a:t>008</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latin typeface="+mn-lt"/>
                        <a:cs typeface="Times New Roman"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24000">
                <a:tc>
                  <a:txBody>
                    <a:bodyPr/>
                    <a:lstStyle/>
                    <a:p>
                      <a:pPr algn="ctr">
                        <a:lnSpc>
                          <a:spcPts val="1800"/>
                        </a:lnSpc>
                      </a:pPr>
                      <a:r>
                        <a:rPr lang="en-US" dirty="0">
                          <a:solidFill>
                            <a:schemeClr val="tx1"/>
                          </a:solidFill>
                          <a:effectLst/>
                          <a:latin typeface="+mn-lt"/>
                          <a:cs typeface="Times New Roman" pitchFamily="18" charset="0"/>
                        </a:rPr>
                        <a:t>009</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latin typeface="+mn-lt"/>
                        <a:cs typeface="Times New Roman"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24000">
                <a:tc>
                  <a:txBody>
                    <a:bodyPr/>
                    <a:lstStyle/>
                    <a:p>
                      <a:pPr algn="ctr">
                        <a:lnSpc>
                          <a:spcPts val="1800"/>
                        </a:lnSpc>
                      </a:pPr>
                      <a:r>
                        <a:rPr lang="en-US" dirty="0">
                          <a:solidFill>
                            <a:schemeClr val="tx1"/>
                          </a:solidFill>
                          <a:effectLst/>
                          <a:latin typeface="+mn-lt"/>
                          <a:cs typeface="Times New Roman" pitchFamily="18" charset="0"/>
                        </a:rPr>
                        <a:t>010</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latin typeface="+mn-lt"/>
                        <a:cs typeface="Times New Roman"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24000">
                <a:tc>
                  <a:txBody>
                    <a:bodyPr/>
                    <a:lstStyle/>
                    <a:p>
                      <a:pPr algn="ctr">
                        <a:lnSpc>
                          <a:spcPts val="1800"/>
                        </a:lnSpc>
                      </a:pPr>
                      <a:r>
                        <a:rPr lang="en-US" dirty="0">
                          <a:solidFill>
                            <a:schemeClr val="tx1"/>
                          </a:solidFill>
                          <a:effectLst/>
                          <a:latin typeface="+mn-lt"/>
                          <a:cs typeface="Times New Roman" pitchFamily="18" charset="0"/>
                        </a:rPr>
                        <a:t>011</a:t>
                      </a:r>
                    </a:p>
                  </a:txBody>
                  <a:tcPr marL="0" marR="0" marT="0" marB="0" anchor="ctr">
                    <a:solidFill>
                      <a:schemeClr val="accent2">
                        <a:lumMod val="60000"/>
                        <a:lumOff val="40000"/>
                      </a:schemeClr>
                    </a:solidFill>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bg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latin typeface="+mn-lt"/>
                        <a:cs typeface="Times New Roman"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TextBox 3"/>
          <p:cNvSpPr txBox="1"/>
          <p:nvPr/>
        </p:nvSpPr>
        <p:spPr>
          <a:xfrm>
            <a:off x="934202" y="1935020"/>
            <a:ext cx="1853392" cy="400110"/>
          </a:xfrm>
          <a:prstGeom prst="rect">
            <a:avLst/>
          </a:prstGeom>
          <a:noFill/>
        </p:spPr>
        <p:txBody>
          <a:bodyPr wrap="none" rtlCol="0">
            <a:spAutoFit/>
          </a:bodyPr>
          <a:lstStyle/>
          <a:p>
            <a:r>
              <a:rPr lang="en-US" sz="2000" dirty="0">
                <a:latin typeface="+mn-lt"/>
              </a:rPr>
              <a:t>Code of Process A</a:t>
            </a:r>
          </a:p>
        </p:txBody>
      </p:sp>
      <p:sp>
        <p:nvSpPr>
          <p:cNvPr id="6" name="TextBox 5"/>
          <p:cNvSpPr txBox="1"/>
          <p:nvPr/>
        </p:nvSpPr>
        <p:spPr>
          <a:xfrm>
            <a:off x="3648609" y="1925690"/>
            <a:ext cx="1834155" cy="400110"/>
          </a:xfrm>
          <a:prstGeom prst="rect">
            <a:avLst/>
          </a:prstGeom>
          <a:noFill/>
        </p:spPr>
        <p:txBody>
          <a:bodyPr wrap="none" rtlCol="0">
            <a:spAutoFit/>
          </a:bodyPr>
          <a:lstStyle/>
          <a:p>
            <a:r>
              <a:rPr lang="en-US" sz="2000" dirty="0">
                <a:latin typeface="+mn-lt"/>
              </a:rPr>
              <a:t>Code of Process B</a:t>
            </a:r>
          </a:p>
        </p:txBody>
      </p:sp>
      <p:sp>
        <p:nvSpPr>
          <p:cNvPr id="7" name="TextBox 6"/>
          <p:cNvSpPr txBox="1"/>
          <p:nvPr/>
        </p:nvSpPr>
        <p:spPr>
          <a:xfrm>
            <a:off x="6347786" y="1916360"/>
            <a:ext cx="1845377" cy="400110"/>
          </a:xfrm>
          <a:prstGeom prst="rect">
            <a:avLst/>
          </a:prstGeom>
          <a:noFill/>
        </p:spPr>
        <p:txBody>
          <a:bodyPr wrap="none" rtlCol="0">
            <a:spAutoFit/>
          </a:bodyPr>
          <a:lstStyle/>
          <a:p>
            <a:r>
              <a:rPr lang="en-US" sz="2000" dirty="0">
                <a:latin typeface="+mn-lt"/>
              </a:rPr>
              <a:t>Code of Process C</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normAutofit/>
          </a:bodyPr>
          <a:lstStyle/>
          <a:p>
            <a:pPr eaLnBrk="1" hangingPunct="1"/>
            <a:r>
              <a:rPr lang="en-US" sz="4000" dirty="0"/>
              <a:t>What the OS does</a:t>
            </a:r>
            <a:r>
              <a:rPr lang="mr-IN" sz="4000" dirty="0"/>
              <a:t>…</a:t>
            </a:r>
            <a:endParaRPr lang="en-US" sz="4000" dirty="0"/>
          </a:p>
        </p:txBody>
      </p:sp>
      <p:graphicFrame>
        <p:nvGraphicFramePr>
          <p:cNvPr id="4" name="Espaço Reservado para Conteúdo 3"/>
          <p:cNvGraphicFramePr>
            <a:graphicFrameLocks noGrp="1"/>
          </p:cNvGraphicFramePr>
          <p:nvPr>
            <p:ph sz="quarter" idx="10"/>
            <p:extLst>
              <p:ext uri="{D42A27DB-BD31-4B8C-83A1-F6EECF244321}">
                <p14:modId xmlns:p14="http://schemas.microsoft.com/office/powerpoint/2010/main" val="1154615609"/>
              </p:ext>
            </p:extLst>
          </p:nvPr>
        </p:nvGraphicFramePr>
        <p:xfrm>
          <a:off x="431800" y="1628775"/>
          <a:ext cx="8275217" cy="4487916"/>
        </p:xfrm>
        <a:graphic>
          <a:graphicData uri="http://schemas.openxmlformats.org/drawingml/2006/table">
            <a:tbl>
              <a:tblPr>
                <a:tableStyleId>{2D5ABB26-0587-4C30-8999-92F81FD0307C}</a:tableStyleId>
              </a:tblPr>
              <a:tblGrid>
                <a:gridCol w="2294441">
                  <a:extLst>
                    <a:ext uri="{9D8B030D-6E8A-4147-A177-3AD203B41FA5}">
                      <a16:colId xmlns:a16="http://schemas.microsoft.com/office/drawing/2014/main" val="20000"/>
                    </a:ext>
                  </a:extLst>
                </a:gridCol>
                <a:gridCol w="2294441">
                  <a:extLst>
                    <a:ext uri="{9D8B030D-6E8A-4147-A177-3AD203B41FA5}">
                      <a16:colId xmlns:a16="http://schemas.microsoft.com/office/drawing/2014/main" val="20001"/>
                    </a:ext>
                  </a:extLst>
                </a:gridCol>
                <a:gridCol w="1396735">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849600">
                  <a:extLst>
                    <a:ext uri="{9D8B030D-6E8A-4147-A177-3AD203B41FA5}">
                      <a16:colId xmlns:a16="http://schemas.microsoft.com/office/drawing/2014/main" val="20004"/>
                    </a:ext>
                  </a:extLst>
                </a:gridCol>
                <a:gridCol w="720000">
                  <a:extLst>
                    <a:ext uri="{9D8B030D-6E8A-4147-A177-3AD203B41FA5}">
                      <a16:colId xmlns:a16="http://schemas.microsoft.com/office/drawing/2014/main" val="20005"/>
                    </a:ext>
                  </a:extLst>
                </a:gridCol>
              </a:tblGrid>
              <a:tr h="370840">
                <a:tc>
                  <a:txBody>
                    <a:bodyPr/>
                    <a:lstStyle/>
                    <a:p>
                      <a:pPr algn="r">
                        <a:lnSpc>
                          <a:spcPct val="80000"/>
                        </a:lnSpc>
                      </a:pPr>
                      <a:r>
                        <a:rPr lang="en-US" sz="2000" dirty="0"/>
                        <a:t>Address</a:t>
                      </a:r>
                    </a:p>
                  </a:txBody>
                  <a:tcPr marL="101350" marR="101350"/>
                </a:tc>
                <a:tc>
                  <a:txBody>
                    <a:bodyPr/>
                    <a:lstStyle/>
                    <a:p>
                      <a:pPr algn="ctr">
                        <a:lnSpc>
                          <a:spcPct val="80000"/>
                        </a:lnSpc>
                      </a:pPr>
                      <a:r>
                        <a:rPr lang="en-US" sz="2000" dirty="0"/>
                        <a:t>Main memory</a:t>
                      </a:r>
                    </a:p>
                  </a:txBody>
                  <a:tcPr marL="0" marR="0" marT="0" marB="0" anchor="ctr">
                    <a:lnB w="3175" cap="flat" cmpd="sng" algn="ctr">
                      <a:solidFill>
                        <a:schemeClr val="tx2">
                          <a:lumMod val="75000"/>
                        </a:schemeClr>
                      </a:solidFill>
                      <a:prstDash val="solid"/>
                      <a:round/>
                      <a:headEnd type="none" w="med" len="med"/>
                      <a:tailEnd type="none" w="med" len="med"/>
                    </a:lnB>
                  </a:tcPr>
                </a:tc>
                <a:tc>
                  <a:txBody>
                    <a:bodyPr/>
                    <a:lstStyle/>
                    <a:p>
                      <a:pPr>
                        <a:lnSpc>
                          <a:spcPct val="80000"/>
                        </a:lnSpc>
                      </a:pPr>
                      <a:endParaRPr lang="en-US" sz="2000" dirty="0"/>
                    </a:p>
                  </a:txBody>
                  <a:tcPr marL="101350" marR="101350"/>
                </a:tc>
                <a:tc gridSpan="3">
                  <a:txBody>
                    <a:bodyPr/>
                    <a:lstStyle/>
                    <a:p>
                      <a:pPr algn="ctr">
                        <a:lnSpc>
                          <a:spcPct val="80000"/>
                        </a:lnSpc>
                      </a:pPr>
                      <a:r>
                        <a:rPr lang="en-US" sz="2000" dirty="0"/>
                        <a:t>Program counter</a:t>
                      </a:r>
                    </a:p>
                  </a:txBody>
                  <a:tcPr marL="101350" marR="10135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r">
                        <a:lnSpc>
                          <a:spcPct val="80000"/>
                        </a:lnSpc>
                      </a:pPr>
                      <a:r>
                        <a:rPr lang="en-US" sz="2000" dirty="0"/>
                        <a:t>0</a:t>
                      </a:r>
                    </a:p>
                  </a:txBody>
                  <a:tcPr marL="99754" marR="99754" marT="0" marB="46800">
                    <a:lnR w="3175" cap="flat" cmpd="sng" algn="ctr">
                      <a:solidFill>
                        <a:schemeClr val="tx2">
                          <a:lumMod val="75000"/>
                        </a:schemeClr>
                      </a:solidFill>
                      <a:prstDash val="solid"/>
                      <a:round/>
                      <a:headEnd type="none" w="med" len="med"/>
                      <a:tailEnd type="none" w="med" len="med"/>
                    </a:lnR>
                  </a:tcPr>
                </a:tc>
                <a:tc>
                  <a:txBody>
                    <a:bodyPr/>
                    <a:lstStyle/>
                    <a:p>
                      <a:pPr algn="ctr">
                        <a:lnSpc>
                          <a:spcPct val="80000"/>
                        </a:lnSpc>
                      </a:pPr>
                      <a:endParaRPr lang="en-US" sz="2000" dirty="0"/>
                    </a:p>
                  </a:txBody>
                  <a:tcPr marL="0" marR="0" marT="0" marB="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tcPr>
                </a:tc>
                <a:tc>
                  <a:txBody>
                    <a:bodyPr/>
                    <a:lstStyle/>
                    <a:p>
                      <a:pPr>
                        <a:lnSpc>
                          <a:spcPct val="80000"/>
                        </a:lnSpc>
                      </a:pPr>
                      <a:endParaRPr lang="en-US" sz="2000"/>
                    </a:p>
                  </a:txBody>
                  <a:tcPr marL="101350" marR="101350">
                    <a:lnL w="3175" cap="flat" cmpd="sng" algn="ctr">
                      <a:solidFill>
                        <a:schemeClr val="tx2">
                          <a:lumMod val="75000"/>
                        </a:schemeClr>
                      </a:solidFill>
                      <a:prstDash val="solid"/>
                      <a:round/>
                      <a:headEnd type="none" w="med" len="med"/>
                      <a:tailEnd type="none" w="med" len="med"/>
                    </a:lnL>
                  </a:tcPr>
                </a:tc>
                <a:tc>
                  <a:txBody>
                    <a:bodyPr/>
                    <a:lstStyle/>
                    <a:p>
                      <a:pPr algn="ctr">
                        <a:lnSpc>
                          <a:spcPct val="80000"/>
                        </a:lnSpc>
                      </a:pPr>
                      <a:endParaRPr lang="en-US" sz="2000" dirty="0"/>
                    </a:p>
                  </a:txBody>
                  <a:tcPr marL="101350" marR="101350" anchor="ctr">
                    <a:lnR w="12700" cap="flat" cmpd="sng" algn="ctr">
                      <a:solidFill>
                        <a:schemeClr val="tx1"/>
                      </a:solidFill>
                      <a:prstDash val="solid"/>
                      <a:round/>
                      <a:headEnd type="none" w="med" len="med"/>
                      <a:tailEnd type="none" w="med" len="med"/>
                    </a:lnR>
                  </a:tcPr>
                </a:tc>
                <a:tc>
                  <a:txBody>
                    <a:bodyPr/>
                    <a:lstStyle/>
                    <a:p>
                      <a:pPr algn="ctr">
                        <a:lnSpc>
                          <a:spcPct val="80000"/>
                        </a:lnSpc>
                      </a:pPr>
                      <a:r>
                        <a:rPr lang="en-US" sz="2000" dirty="0"/>
                        <a:t>8000</a:t>
                      </a:r>
                    </a:p>
                  </a:txBody>
                  <a:tcPr marL="101350" marR="101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endParaRPr lang="en-US" sz="2000" dirty="0"/>
                    </a:p>
                  </a:txBody>
                  <a:tcPr marL="101350" marR="101350" anchor="ctr">
                    <a:lnL w="12700" cap="flat" cmpd="sng" algn="ctr">
                      <a:solidFill>
                        <a:schemeClr val="tx1"/>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algn="r">
                        <a:lnSpc>
                          <a:spcPct val="80000"/>
                        </a:lnSpc>
                      </a:pPr>
                      <a:r>
                        <a:rPr lang="en-US" sz="2000" dirty="0"/>
                        <a:t>100</a:t>
                      </a:r>
                    </a:p>
                  </a:txBody>
                  <a:tcPr marL="99754" marR="99754" marT="0" marB="46800">
                    <a:lnR w="3175" cap="flat" cmpd="sng" algn="ctr">
                      <a:solidFill>
                        <a:schemeClr val="tx2">
                          <a:lumMod val="75000"/>
                        </a:schemeClr>
                      </a:solidFill>
                      <a:prstDash val="solid"/>
                      <a:round/>
                      <a:headEnd type="none" w="med" len="med"/>
                      <a:tailEnd type="none" w="med" len="med"/>
                    </a:lnR>
                  </a:tcPr>
                </a:tc>
                <a:tc>
                  <a:txBody>
                    <a:bodyPr/>
                    <a:lstStyle/>
                    <a:p>
                      <a:pPr algn="ctr">
                        <a:lnSpc>
                          <a:spcPct val="80000"/>
                        </a:lnSpc>
                      </a:pPr>
                      <a:r>
                        <a:rPr lang="en-US" sz="2000" dirty="0"/>
                        <a:t>Dispatcher</a:t>
                      </a:r>
                    </a:p>
                  </a:txBody>
                  <a:tcPr marL="0" marR="0" marT="0" marB="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chemeClr val="accent6">
                        <a:lumMod val="40000"/>
                        <a:lumOff val="60000"/>
                      </a:schemeClr>
                    </a:solidFill>
                  </a:tcPr>
                </a:tc>
                <a:tc>
                  <a:txBody>
                    <a:bodyPr/>
                    <a:lstStyle/>
                    <a:p>
                      <a:pPr>
                        <a:lnSpc>
                          <a:spcPct val="80000"/>
                        </a:lnSpc>
                      </a:pPr>
                      <a:endParaRPr lang="en-US" sz="2000"/>
                    </a:p>
                  </a:txBody>
                  <a:tcPr marL="101350" marR="101350">
                    <a:lnL w="3175" cap="flat" cmpd="sng" algn="ctr">
                      <a:solidFill>
                        <a:schemeClr val="tx2">
                          <a:lumMod val="75000"/>
                        </a:schemeClr>
                      </a:solidFill>
                      <a:prstDash val="solid"/>
                      <a:round/>
                      <a:headEnd type="none" w="med" len="med"/>
                      <a:tailEnd type="none" w="med" len="med"/>
                    </a:lnL>
                  </a:tcPr>
                </a:tc>
                <a:tc gridSpan="3">
                  <a:txBody>
                    <a:bodyPr/>
                    <a:lstStyle/>
                    <a:p>
                      <a:pPr algn="r">
                        <a:lnSpc>
                          <a:spcPct val="80000"/>
                        </a:lnSpc>
                      </a:pPr>
                      <a:endParaRPr lang="en-US" sz="2000"/>
                    </a:p>
                  </a:txBody>
                  <a:tcPr marL="101350" marR="10135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70840">
                <a:tc>
                  <a:txBody>
                    <a:bodyPr/>
                    <a:lstStyle/>
                    <a:p>
                      <a:pPr algn="r">
                        <a:lnSpc>
                          <a:spcPct val="80000"/>
                        </a:lnSpc>
                      </a:pPr>
                      <a:endParaRPr lang="en-US" sz="2000" dirty="0"/>
                    </a:p>
                  </a:txBody>
                  <a:tcPr marL="99754" marR="99754" marT="0" marB="46800">
                    <a:lnR w="3175" cap="flat" cmpd="sng" algn="ctr">
                      <a:solidFill>
                        <a:schemeClr val="tx2">
                          <a:lumMod val="75000"/>
                        </a:schemeClr>
                      </a:solidFill>
                      <a:prstDash val="solid"/>
                      <a:round/>
                      <a:headEnd type="none" w="med" len="med"/>
                      <a:tailEnd type="none" w="med" len="med"/>
                    </a:lnR>
                  </a:tcPr>
                </a:tc>
                <a:tc>
                  <a:txBody>
                    <a:bodyPr/>
                    <a:lstStyle/>
                    <a:p>
                      <a:pPr algn="ctr">
                        <a:lnSpc>
                          <a:spcPct val="80000"/>
                        </a:lnSpc>
                      </a:pPr>
                      <a:endParaRPr lang="en-US" sz="2000" dirty="0"/>
                    </a:p>
                  </a:txBody>
                  <a:tcPr marL="0" marR="0" marT="0" marB="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tcPr>
                </a:tc>
                <a:tc>
                  <a:txBody>
                    <a:bodyPr/>
                    <a:lstStyle/>
                    <a:p>
                      <a:pPr>
                        <a:lnSpc>
                          <a:spcPct val="80000"/>
                        </a:lnSpc>
                      </a:pPr>
                      <a:endParaRPr lang="en-US" sz="2000"/>
                    </a:p>
                  </a:txBody>
                  <a:tcPr marL="101350" marR="101350">
                    <a:lnL w="3175" cap="flat" cmpd="sng" algn="ctr">
                      <a:solidFill>
                        <a:schemeClr val="tx2">
                          <a:lumMod val="75000"/>
                        </a:schemeClr>
                      </a:solidFill>
                      <a:prstDash val="solid"/>
                      <a:round/>
                      <a:headEnd type="none" w="med" len="med"/>
                      <a:tailEnd type="none" w="med" len="med"/>
                    </a:lnL>
                  </a:tcPr>
                </a:tc>
                <a:tc gridSpan="3">
                  <a:txBody>
                    <a:bodyPr/>
                    <a:lstStyle/>
                    <a:p>
                      <a:pPr algn="r">
                        <a:lnSpc>
                          <a:spcPct val="80000"/>
                        </a:lnSpc>
                      </a:pPr>
                      <a:endParaRPr lang="en-US" sz="2000" dirty="0"/>
                    </a:p>
                  </a:txBody>
                  <a:tcPr marL="101350" marR="10135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97050">
                <a:tc>
                  <a:txBody>
                    <a:bodyPr/>
                    <a:lstStyle/>
                    <a:p>
                      <a:pPr algn="r">
                        <a:lnSpc>
                          <a:spcPct val="80000"/>
                        </a:lnSpc>
                      </a:pPr>
                      <a:r>
                        <a:rPr lang="en-US" sz="2000" dirty="0"/>
                        <a:t>5000</a:t>
                      </a:r>
                    </a:p>
                  </a:txBody>
                  <a:tcPr marL="99754" marR="99754" marT="0" marB="46800">
                    <a:lnR w="3175" cap="flat" cmpd="sng" algn="ctr">
                      <a:solidFill>
                        <a:schemeClr val="tx2">
                          <a:lumMod val="75000"/>
                        </a:schemeClr>
                      </a:solidFill>
                      <a:prstDash val="solid"/>
                      <a:round/>
                      <a:headEnd type="none" w="med" len="med"/>
                      <a:tailEnd type="none" w="med" len="med"/>
                    </a:lnR>
                  </a:tcPr>
                </a:tc>
                <a:tc>
                  <a:txBody>
                    <a:bodyPr/>
                    <a:lstStyle/>
                    <a:p>
                      <a:pPr algn="ctr">
                        <a:lnSpc>
                          <a:spcPct val="80000"/>
                        </a:lnSpc>
                      </a:pPr>
                      <a:r>
                        <a:rPr lang="en-US" sz="2000" dirty="0"/>
                        <a:t>Process A</a:t>
                      </a:r>
                    </a:p>
                  </a:txBody>
                  <a:tcPr marL="0" marR="0" marT="0" marB="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chemeClr val="accent2">
                        <a:lumMod val="60000"/>
                        <a:lumOff val="40000"/>
                      </a:schemeClr>
                    </a:solidFill>
                  </a:tcPr>
                </a:tc>
                <a:tc>
                  <a:txBody>
                    <a:bodyPr/>
                    <a:lstStyle/>
                    <a:p>
                      <a:pPr>
                        <a:lnSpc>
                          <a:spcPct val="80000"/>
                        </a:lnSpc>
                      </a:pPr>
                      <a:endParaRPr lang="en-US" sz="2000" dirty="0"/>
                    </a:p>
                  </a:txBody>
                  <a:tcPr marL="101350" marR="101350">
                    <a:lnL w="3175" cap="flat" cmpd="sng" algn="ctr">
                      <a:solidFill>
                        <a:schemeClr val="tx2">
                          <a:lumMod val="75000"/>
                        </a:schemeClr>
                      </a:solidFill>
                      <a:prstDash val="solid"/>
                      <a:round/>
                      <a:headEnd type="none" w="med" len="med"/>
                      <a:tailEnd type="none" w="med" len="med"/>
                    </a:lnL>
                  </a:tcPr>
                </a:tc>
                <a:tc gridSpan="3">
                  <a:txBody>
                    <a:bodyPr/>
                    <a:lstStyle/>
                    <a:p>
                      <a:pPr algn="r">
                        <a:lnSpc>
                          <a:spcPct val="80000"/>
                        </a:lnSpc>
                      </a:pPr>
                      <a:endParaRPr lang="en-US" sz="2000"/>
                    </a:p>
                  </a:txBody>
                  <a:tcPr marL="101350" marR="10135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70036">
                <a:tc>
                  <a:txBody>
                    <a:bodyPr/>
                    <a:lstStyle/>
                    <a:p>
                      <a:pPr algn="r">
                        <a:lnSpc>
                          <a:spcPct val="80000"/>
                        </a:lnSpc>
                      </a:pPr>
                      <a:endParaRPr lang="en-US" sz="2000" dirty="0"/>
                    </a:p>
                  </a:txBody>
                  <a:tcPr marL="99754" marR="99754" marT="0" marB="46800">
                    <a:lnR w="3175" cap="flat" cmpd="sng" algn="ctr">
                      <a:solidFill>
                        <a:schemeClr val="tx2">
                          <a:lumMod val="75000"/>
                        </a:schemeClr>
                      </a:solidFill>
                      <a:prstDash val="solid"/>
                      <a:round/>
                      <a:headEnd type="none" w="med" len="med"/>
                      <a:tailEnd type="none" w="med" len="med"/>
                    </a:lnR>
                  </a:tcPr>
                </a:tc>
                <a:tc>
                  <a:txBody>
                    <a:bodyPr/>
                    <a:lstStyle/>
                    <a:p>
                      <a:pPr algn="ctr">
                        <a:lnSpc>
                          <a:spcPct val="80000"/>
                        </a:lnSpc>
                      </a:pPr>
                      <a:endParaRPr lang="en-US" sz="2000" dirty="0"/>
                    </a:p>
                  </a:txBody>
                  <a:tcPr marL="0" marR="0" marT="0" marB="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tcPr>
                </a:tc>
                <a:tc>
                  <a:txBody>
                    <a:bodyPr/>
                    <a:lstStyle/>
                    <a:p>
                      <a:pPr>
                        <a:lnSpc>
                          <a:spcPct val="80000"/>
                        </a:lnSpc>
                      </a:pPr>
                      <a:endParaRPr lang="en-US" sz="2000"/>
                    </a:p>
                  </a:txBody>
                  <a:tcPr marL="101350" marR="101350">
                    <a:lnL w="3175" cap="flat" cmpd="sng" algn="ctr">
                      <a:solidFill>
                        <a:schemeClr val="tx2">
                          <a:lumMod val="75000"/>
                        </a:schemeClr>
                      </a:solidFill>
                      <a:prstDash val="solid"/>
                      <a:round/>
                      <a:headEnd type="none" w="med" len="med"/>
                      <a:tailEnd type="none" w="med" len="med"/>
                    </a:lnL>
                  </a:tcPr>
                </a:tc>
                <a:tc gridSpan="3">
                  <a:txBody>
                    <a:bodyPr/>
                    <a:lstStyle/>
                    <a:p>
                      <a:pPr algn="r">
                        <a:lnSpc>
                          <a:spcPct val="80000"/>
                        </a:lnSpc>
                      </a:pPr>
                      <a:endParaRPr lang="en-US" sz="2000"/>
                    </a:p>
                  </a:txBody>
                  <a:tcPr marL="101350" marR="10135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94408">
                <a:tc>
                  <a:txBody>
                    <a:bodyPr/>
                    <a:lstStyle/>
                    <a:p>
                      <a:pPr algn="r">
                        <a:lnSpc>
                          <a:spcPct val="80000"/>
                        </a:lnSpc>
                      </a:pPr>
                      <a:r>
                        <a:rPr lang="en-US" sz="2000" dirty="0"/>
                        <a:t>8000</a:t>
                      </a:r>
                    </a:p>
                  </a:txBody>
                  <a:tcPr marL="99754" marR="99754" marT="0" marB="46800">
                    <a:lnR w="3175" cap="flat" cmpd="sng" algn="ctr">
                      <a:solidFill>
                        <a:schemeClr val="tx2">
                          <a:lumMod val="75000"/>
                        </a:schemeClr>
                      </a:solidFill>
                      <a:prstDash val="solid"/>
                      <a:round/>
                      <a:headEnd type="none" w="med" len="med"/>
                      <a:tailEnd type="none" w="med" len="med"/>
                    </a:lnR>
                  </a:tcPr>
                </a:tc>
                <a:tc>
                  <a:txBody>
                    <a:bodyPr/>
                    <a:lstStyle/>
                    <a:p>
                      <a:pPr algn="ctr">
                        <a:lnSpc>
                          <a:spcPct val="80000"/>
                        </a:lnSpc>
                      </a:pPr>
                      <a:r>
                        <a:rPr lang="en-US" sz="2000" dirty="0"/>
                        <a:t>Process B</a:t>
                      </a:r>
                    </a:p>
                  </a:txBody>
                  <a:tcPr marL="0" marR="0" marT="0" marB="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chemeClr val="accent4">
                        <a:lumMod val="60000"/>
                        <a:lumOff val="40000"/>
                      </a:schemeClr>
                    </a:solidFill>
                  </a:tcPr>
                </a:tc>
                <a:tc>
                  <a:txBody>
                    <a:bodyPr/>
                    <a:lstStyle/>
                    <a:p>
                      <a:pPr>
                        <a:lnSpc>
                          <a:spcPct val="80000"/>
                        </a:lnSpc>
                      </a:pPr>
                      <a:endParaRPr lang="en-US" sz="2000"/>
                    </a:p>
                  </a:txBody>
                  <a:tcPr marL="101350" marR="101350">
                    <a:lnL w="3175" cap="flat" cmpd="sng" algn="ctr">
                      <a:solidFill>
                        <a:schemeClr val="tx2">
                          <a:lumMod val="75000"/>
                        </a:schemeClr>
                      </a:solidFill>
                      <a:prstDash val="solid"/>
                      <a:round/>
                      <a:headEnd type="none" w="med" len="med"/>
                      <a:tailEnd type="none" w="med" len="med"/>
                    </a:lnL>
                  </a:tcPr>
                </a:tc>
                <a:tc gridSpan="3">
                  <a:txBody>
                    <a:bodyPr/>
                    <a:lstStyle/>
                    <a:p>
                      <a:pPr algn="r">
                        <a:lnSpc>
                          <a:spcPct val="80000"/>
                        </a:lnSpc>
                      </a:pPr>
                      <a:endParaRPr lang="en-US" sz="2000"/>
                    </a:p>
                  </a:txBody>
                  <a:tcPr marL="101350" marR="10135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900120">
                <a:tc>
                  <a:txBody>
                    <a:bodyPr/>
                    <a:lstStyle/>
                    <a:p>
                      <a:pPr algn="r">
                        <a:lnSpc>
                          <a:spcPct val="80000"/>
                        </a:lnSpc>
                      </a:pPr>
                      <a:r>
                        <a:rPr lang="en-US" sz="2000" dirty="0"/>
                        <a:t>12000</a:t>
                      </a:r>
                    </a:p>
                  </a:txBody>
                  <a:tcPr marL="99754" marR="99754" marT="0" marB="46800">
                    <a:lnR w="3175" cap="flat" cmpd="sng" algn="ctr">
                      <a:solidFill>
                        <a:schemeClr val="tx2">
                          <a:lumMod val="75000"/>
                        </a:schemeClr>
                      </a:solidFill>
                      <a:prstDash val="solid"/>
                      <a:round/>
                      <a:headEnd type="none" w="med" len="med"/>
                      <a:tailEnd type="none" w="med" len="med"/>
                    </a:lnR>
                  </a:tcPr>
                </a:tc>
                <a:tc>
                  <a:txBody>
                    <a:bodyPr/>
                    <a:lstStyle/>
                    <a:p>
                      <a:pPr algn="ctr">
                        <a:lnSpc>
                          <a:spcPct val="80000"/>
                        </a:lnSpc>
                      </a:pPr>
                      <a:r>
                        <a:rPr lang="en-US" sz="2000" dirty="0"/>
                        <a:t>Process C</a:t>
                      </a:r>
                    </a:p>
                  </a:txBody>
                  <a:tcPr marL="0" marR="0" marT="0" marB="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solidFill>
                      <a:schemeClr val="accent1">
                        <a:lumMod val="60000"/>
                        <a:lumOff val="40000"/>
                      </a:schemeClr>
                    </a:solidFill>
                  </a:tcPr>
                </a:tc>
                <a:tc>
                  <a:txBody>
                    <a:bodyPr/>
                    <a:lstStyle/>
                    <a:p>
                      <a:pPr>
                        <a:lnSpc>
                          <a:spcPct val="80000"/>
                        </a:lnSpc>
                      </a:pPr>
                      <a:endParaRPr lang="en-US" sz="2000"/>
                    </a:p>
                  </a:txBody>
                  <a:tcPr marL="101350" marR="101350">
                    <a:lnL w="3175" cap="flat" cmpd="sng" algn="ctr">
                      <a:solidFill>
                        <a:schemeClr val="tx2">
                          <a:lumMod val="75000"/>
                        </a:schemeClr>
                      </a:solidFill>
                      <a:prstDash val="solid"/>
                      <a:round/>
                      <a:headEnd type="none" w="med" len="med"/>
                      <a:tailEnd type="none" w="med" len="med"/>
                    </a:lnL>
                  </a:tcPr>
                </a:tc>
                <a:tc gridSpan="3">
                  <a:txBody>
                    <a:bodyPr/>
                    <a:lstStyle/>
                    <a:p>
                      <a:pPr algn="r">
                        <a:lnSpc>
                          <a:spcPct val="80000"/>
                        </a:lnSpc>
                      </a:pPr>
                      <a:endParaRPr lang="en-US" sz="2000"/>
                    </a:p>
                  </a:txBody>
                  <a:tcPr marL="101350" marR="10135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70840">
                <a:tc>
                  <a:txBody>
                    <a:bodyPr/>
                    <a:lstStyle/>
                    <a:p>
                      <a:pPr algn="r">
                        <a:lnSpc>
                          <a:spcPct val="80000"/>
                        </a:lnSpc>
                      </a:pPr>
                      <a:endParaRPr lang="en-US" sz="2000" dirty="0"/>
                    </a:p>
                  </a:txBody>
                  <a:tcPr marL="101350" marR="101350">
                    <a:lnR w="3175" cap="flat" cmpd="sng" algn="ctr">
                      <a:solidFill>
                        <a:schemeClr val="tx2">
                          <a:lumMod val="75000"/>
                        </a:schemeClr>
                      </a:solidFill>
                      <a:prstDash val="solid"/>
                      <a:round/>
                      <a:headEnd type="none" w="med" len="med"/>
                      <a:tailEnd type="none" w="med" len="med"/>
                    </a:lnR>
                  </a:tcPr>
                </a:tc>
                <a:tc>
                  <a:txBody>
                    <a:bodyPr/>
                    <a:lstStyle/>
                    <a:p>
                      <a:pPr algn="ctr">
                        <a:lnSpc>
                          <a:spcPct val="80000"/>
                        </a:lnSpc>
                      </a:pPr>
                      <a:endParaRPr lang="en-US" sz="2000" dirty="0"/>
                    </a:p>
                  </a:txBody>
                  <a:tcPr marL="0" marR="0" marT="0" marB="0" anchor="ctr">
                    <a:lnL w="3175" cap="flat" cmpd="sng" algn="ctr">
                      <a:solidFill>
                        <a:schemeClr val="tx2">
                          <a:lumMod val="75000"/>
                        </a:schemeClr>
                      </a:solidFill>
                      <a:prstDash val="solid"/>
                      <a:round/>
                      <a:headEnd type="none" w="med" len="med"/>
                      <a:tailEnd type="none" w="med" len="med"/>
                    </a:lnL>
                    <a:lnR w="3175" cap="flat" cmpd="sng" algn="ctr">
                      <a:solidFill>
                        <a:schemeClr val="tx2">
                          <a:lumMod val="75000"/>
                        </a:schemeClr>
                      </a:solidFill>
                      <a:prstDash val="solid"/>
                      <a:round/>
                      <a:headEnd type="none" w="med" len="med"/>
                      <a:tailEnd type="none" w="med" len="med"/>
                    </a:lnR>
                    <a:lnT w="3175" cap="flat" cmpd="sng" algn="ctr">
                      <a:solidFill>
                        <a:schemeClr val="tx2">
                          <a:lumMod val="75000"/>
                        </a:schemeClr>
                      </a:solidFill>
                      <a:prstDash val="solid"/>
                      <a:round/>
                      <a:headEnd type="none" w="med" len="med"/>
                      <a:tailEnd type="none" w="med" len="med"/>
                    </a:lnT>
                    <a:lnB w="3175" cap="flat" cmpd="sng" algn="ctr">
                      <a:solidFill>
                        <a:schemeClr val="tx2">
                          <a:lumMod val="75000"/>
                        </a:schemeClr>
                      </a:solidFill>
                      <a:prstDash val="solid"/>
                      <a:round/>
                      <a:headEnd type="none" w="med" len="med"/>
                      <a:tailEnd type="none" w="med" len="med"/>
                    </a:lnB>
                  </a:tcPr>
                </a:tc>
                <a:tc>
                  <a:txBody>
                    <a:bodyPr/>
                    <a:lstStyle/>
                    <a:p>
                      <a:pPr>
                        <a:lnSpc>
                          <a:spcPct val="80000"/>
                        </a:lnSpc>
                      </a:pPr>
                      <a:endParaRPr lang="en-US" sz="2000"/>
                    </a:p>
                  </a:txBody>
                  <a:tcPr marL="101350" marR="101350">
                    <a:lnL w="3175" cap="flat" cmpd="sng" algn="ctr">
                      <a:solidFill>
                        <a:schemeClr val="tx2">
                          <a:lumMod val="75000"/>
                        </a:schemeClr>
                      </a:solidFill>
                      <a:prstDash val="solid"/>
                      <a:round/>
                      <a:headEnd type="none" w="med" len="med"/>
                      <a:tailEnd type="none" w="med" len="med"/>
                    </a:lnL>
                  </a:tcPr>
                </a:tc>
                <a:tc gridSpan="3">
                  <a:txBody>
                    <a:bodyPr/>
                    <a:lstStyle/>
                    <a:p>
                      <a:pPr algn="r">
                        <a:lnSpc>
                          <a:spcPct val="80000"/>
                        </a:lnSpc>
                      </a:pPr>
                      <a:endParaRPr lang="en-US" sz="2000" dirty="0"/>
                    </a:p>
                  </a:txBody>
                  <a:tcPr marL="101350" marR="10135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2" name="Text Placeholder 1"/>
          <p:cNvSpPr>
            <a:spLocks noGrp="1"/>
          </p:cNvSpPr>
          <p:nvPr>
            <p:ph type="body" sz="quarter" idx="11"/>
          </p:nvPr>
        </p:nvSpPr>
        <p:spPr/>
        <p:txBody>
          <a:bodyPr/>
          <a:lstStyle/>
          <a:p>
            <a:endParaRPr lang="en-US"/>
          </a:p>
        </p:txBody>
      </p:sp>
      <p:sp>
        <p:nvSpPr>
          <p:cNvPr id="9" name="Forma livre 8"/>
          <p:cNvSpPr/>
          <p:nvPr/>
        </p:nvSpPr>
        <p:spPr>
          <a:xfrm>
            <a:off x="5011386" y="2375065"/>
            <a:ext cx="2541319" cy="1662545"/>
          </a:xfrm>
          <a:custGeom>
            <a:avLst/>
            <a:gdLst>
              <a:gd name="connsiteX0" fmla="*/ 3133725 w 3133725"/>
              <a:gd name="connsiteY0" fmla="*/ 0 h 1685925"/>
              <a:gd name="connsiteX1" fmla="*/ 3133725 w 3133725"/>
              <a:gd name="connsiteY1" fmla="*/ 1685925 h 1685925"/>
              <a:gd name="connsiteX2" fmla="*/ 0 w 3133725"/>
              <a:gd name="connsiteY2" fmla="*/ 1685925 h 1685925"/>
            </a:gdLst>
            <a:ahLst/>
            <a:cxnLst>
              <a:cxn ang="0">
                <a:pos x="connsiteX0" y="connsiteY0"/>
              </a:cxn>
              <a:cxn ang="0">
                <a:pos x="connsiteX1" y="connsiteY1"/>
              </a:cxn>
              <a:cxn ang="0">
                <a:pos x="connsiteX2" y="connsiteY2"/>
              </a:cxn>
            </a:cxnLst>
            <a:rect l="l" t="t" r="r" b="b"/>
            <a:pathLst>
              <a:path w="3133725" h="1685925">
                <a:moveTo>
                  <a:pt x="3133725" y="0"/>
                </a:moveTo>
                <a:lnTo>
                  <a:pt x="3133725" y="1685925"/>
                </a:lnTo>
                <a:lnTo>
                  <a:pt x="0" y="1685925"/>
                </a:lnTo>
              </a:path>
            </a:pathLst>
          </a:custGeom>
          <a:noFill/>
          <a:ln w="12700" cmpd="sng">
            <a:headEnd type="ova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286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n-US" sz="3200" dirty="0"/>
              <a:t>What actually happens</a:t>
            </a:r>
          </a:p>
        </p:txBody>
      </p:sp>
      <p:sp>
        <p:nvSpPr>
          <p:cNvPr id="9" name="Espaço 8"/>
          <p:cNvSpPr>
            <a:spLocks noGrp="1"/>
          </p:cNvSpPr>
          <p:nvPr>
            <p:ph sz="quarter" idx="10"/>
          </p:nvPr>
        </p:nvSpPr>
        <p:spPr>
          <a:xfrm>
            <a:off x="431800" y="1628777"/>
            <a:ext cx="2085769" cy="4824413"/>
          </a:xfrm>
        </p:spPr>
        <p:txBody>
          <a:bodyPr>
            <a:normAutofit/>
          </a:bodyPr>
          <a:lstStyle/>
          <a:p>
            <a:pPr marL="273050" indent="-273050"/>
            <a:r>
              <a:rPr lang="en-US" sz="2000" dirty="0"/>
              <a:t>100 = dispatcher initial address</a:t>
            </a:r>
          </a:p>
          <a:p>
            <a:pPr marL="273050" indent="-273050"/>
            <a:r>
              <a:rPr lang="en-US" sz="2000" dirty="0"/>
              <a:t>Gray areas correspond to execution of the dispatcher process</a:t>
            </a:r>
          </a:p>
          <a:p>
            <a:pPr marL="273050" indent="-273050"/>
            <a:r>
              <a:rPr lang="en-US" sz="2000" dirty="0"/>
              <a:t>Column #1 counts instruction cycles</a:t>
            </a:r>
          </a:p>
          <a:p>
            <a:pPr marL="273050" indent="-273050"/>
            <a:r>
              <a:rPr lang="en-US" sz="2000" dirty="0"/>
              <a:t>Column #2 gives the address of the instruction being executed</a:t>
            </a:r>
          </a:p>
        </p:txBody>
      </p:sp>
      <p:sp>
        <p:nvSpPr>
          <p:cNvPr id="11" name="Text Placeholder 10"/>
          <p:cNvSpPr>
            <a:spLocks noGrp="1"/>
          </p:cNvSpPr>
          <p:nvPr>
            <p:ph type="body" sz="quarter" idx="11"/>
          </p:nvPr>
        </p:nvSpPr>
        <p:spPr/>
        <p:txBody>
          <a:bodyPr/>
          <a:lstStyle/>
          <a:p>
            <a:endParaRPr lang="en-US"/>
          </a:p>
        </p:txBody>
      </p:sp>
      <p:graphicFrame>
        <p:nvGraphicFramePr>
          <p:cNvPr id="24" name="Espaço 13"/>
          <p:cNvGraphicFramePr>
            <a:graphicFrameLocks noGrp="1"/>
          </p:cNvGraphicFramePr>
          <p:nvPr>
            <p:ph sz="quarter" idx="12"/>
            <p:extLst>
              <p:ext uri="{D42A27DB-BD31-4B8C-83A1-F6EECF244321}">
                <p14:modId xmlns:p14="http://schemas.microsoft.com/office/powerpoint/2010/main" val="64564349"/>
              </p:ext>
            </p:extLst>
          </p:nvPr>
        </p:nvGraphicFramePr>
        <p:xfrm>
          <a:off x="3012645" y="1306052"/>
          <a:ext cx="5699555" cy="5147136"/>
        </p:xfrm>
        <a:graphic>
          <a:graphicData uri="http://schemas.openxmlformats.org/drawingml/2006/table">
            <a:tbl>
              <a:tblPr>
                <a:tableStyleId>{5C22544A-7EE6-4342-B048-85BDC9FD1C3A}</a:tableStyleId>
              </a:tblPr>
              <a:tblGrid>
                <a:gridCol w="337508">
                  <a:extLst>
                    <a:ext uri="{9D8B030D-6E8A-4147-A177-3AD203B41FA5}">
                      <a16:colId xmlns:a16="http://schemas.microsoft.com/office/drawing/2014/main" val="20000"/>
                    </a:ext>
                  </a:extLst>
                </a:gridCol>
                <a:gridCol w="710371">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gridCol w="144000">
                  <a:extLst>
                    <a:ext uri="{9D8B030D-6E8A-4147-A177-3AD203B41FA5}">
                      <a16:colId xmlns:a16="http://schemas.microsoft.com/office/drawing/2014/main" val="20003"/>
                    </a:ext>
                  </a:extLst>
                </a:gridCol>
                <a:gridCol w="337467">
                  <a:extLst>
                    <a:ext uri="{9D8B030D-6E8A-4147-A177-3AD203B41FA5}">
                      <a16:colId xmlns:a16="http://schemas.microsoft.com/office/drawing/2014/main" val="20004"/>
                    </a:ext>
                  </a:extLst>
                </a:gridCol>
                <a:gridCol w="710371">
                  <a:extLst>
                    <a:ext uri="{9D8B030D-6E8A-4147-A177-3AD203B41FA5}">
                      <a16:colId xmlns:a16="http://schemas.microsoft.com/office/drawing/2014/main" val="20005"/>
                    </a:ext>
                  </a:extLst>
                </a:gridCol>
                <a:gridCol w="756000">
                  <a:extLst>
                    <a:ext uri="{9D8B030D-6E8A-4147-A177-3AD203B41FA5}">
                      <a16:colId xmlns:a16="http://schemas.microsoft.com/office/drawing/2014/main" val="20006"/>
                    </a:ext>
                  </a:extLst>
                </a:gridCol>
                <a:gridCol w="144000">
                  <a:extLst>
                    <a:ext uri="{9D8B030D-6E8A-4147-A177-3AD203B41FA5}">
                      <a16:colId xmlns:a16="http://schemas.microsoft.com/office/drawing/2014/main" val="20007"/>
                    </a:ext>
                  </a:extLst>
                </a:gridCol>
                <a:gridCol w="337467">
                  <a:extLst>
                    <a:ext uri="{9D8B030D-6E8A-4147-A177-3AD203B41FA5}">
                      <a16:colId xmlns:a16="http://schemas.microsoft.com/office/drawing/2014/main" val="20008"/>
                    </a:ext>
                  </a:extLst>
                </a:gridCol>
                <a:gridCol w="710371">
                  <a:extLst>
                    <a:ext uri="{9D8B030D-6E8A-4147-A177-3AD203B41FA5}">
                      <a16:colId xmlns:a16="http://schemas.microsoft.com/office/drawing/2014/main" val="20009"/>
                    </a:ext>
                  </a:extLst>
                </a:gridCol>
                <a:gridCol w="756000">
                  <a:extLst>
                    <a:ext uri="{9D8B030D-6E8A-4147-A177-3AD203B41FA5}">
                      <a16:colId xmlns:a16="http://schemas.microsoft.com/office/drawing/2014/main" val="20010"/>
                    </a:ext>
                  </a:extLst>
                </a:gridCol>
              </a:tblGrid>
              <a:tr h="285952">
                <a:tc>
                  <a:txBody>
                    <a:bodyPr/>
                    <a:lstStyle/>
                    <a:p>
                      <a:pPr algn="r" fontAlgn="b"/>
                      <a:r>
                        <a:rPr lang="pt-BR" sz="1400" u="none" strike="noStrike" dirty="0">
                          <a:effectLst/>
                          <a:latin typeface="+mn-lt"/>
                        </a:rPr>
                        <a:t>1</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5000</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endParaRPr lang="pt-BR" sz="1400" b="0" i="0" u="none" strike="noStrike" dirty="0">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dirty="0">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17</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100</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dirty="0">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35</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5006</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endParaRPr lang="pt-BR" sz="1400" b="0" i="0" u="none" strike="noStrike" dirty="0">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5952">
                <a:tc>
                  <a:txBody>
                    <a:bodyPr/>
                    <a:lstStyle/>
                    <a:p>
                      <a:pPr algn="r" fontAlgn="b"/>
                      <a:r>
                        <a:rPr lang="pt-BR" sz="1400" u="none" strike="noStrike">
                          <a:effectLst/>
                          <a:latin typeface="+mn-lt"/>
                        </a:rPr>
                        <a:t>2</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5001</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endParaRPr lang="pt-BR" sz="1400" b="0" i="0" u="none" strike="noStrike" dirty="0">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18</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101</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36</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5007</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endParaRPr lang="pt-BR" sz="1400" b="0" i="0" u="none" strike="noStrike" dirty="0">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5952">
                <a:tc>
                  <a:txBody>
                    <a:bodyPr/>
                    <a:lstStyle/>
                    <a:p>
                      <a:pPr algn="r" fontAlgn="b"/>
                      <a:r>
                        <a:rPr lang="pt-BR" sz="1400" u="none" strike="noStrike">
                          <a:effectLst/>
                          <a:latin typeface="+mn-lt"/>
                        </a:rPr>
                        <a:t>3</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5002</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19</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102</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37</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5008</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endParaRPr lang="pt-BR" sz="1400" b="0" i="0" u="none" strike="noStrike" dirty="0">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5952">
                <a:tc>
                  <a:txBody>
                    <a:bodyPr/>
                    <a:lstStyle/>
                    <a:p>
                      <a:pPr algn="r" fontAlgn="b"/>
                      <a:r>
                        <a:rPr lang="pt-BR" sz="1400" u="none" strike="noStrike" dirty="0">
                          <a:effectLst/>
                          <a:latin typeface="+mn-lt"/>
                        </a:rPr>
                        <a:t>4</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5003</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20</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103</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38</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5009</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endParaRPr lang="pt-BR" sz="1400" b="0" i="0" u="none" strike="noStrike" dirty="0">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5952">
                <a:tc>
                  <a:txBody>
                    <a:bodyPr/>
                    <a:lstStyle/>
                    <a:p>
                      <a:pPr algn="r" fontAlgn="b"/>
                      <a:r>
                        <a:rPr lang="pt-BR" sz="1400" u="none" strike="noStrike">
                          <a:effectLst/>
                          <a:latin typeface="+mn-lt"/>
                        </a:rPr>
                        <a:t>5</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5004</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21</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104</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dirty="0">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dirty="0">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39</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5010</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5952">
                <a:tc>
                  <a:txBody>
                    <a:bodyPr/>
                    <a:lstStyle/>
                    <a:p>
                      <a:pPr algn="r" fontAlgn="b"/>
                      <a:r>
                        <a:rPr lang="pt-BR" sz="1400" u="none" strike="noStrike" dirty="0">
                          <a:effectLst/>
                          <a:latin typeface="+mn-lt"/>
                        </a:rPr>
                        <a:t>6</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5005</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r>
                        <a:rPr lang="pt-BR" sz="1400" b="0" i="0" u="none" strike="noStrike" dirty="0" err="1">
                          <a:solidFill>
                            <a:srgbClr val="000000"/>
                          </a:solidFill>
                          <a:effectLst/>
                          <a:latin typeface="+mn-lt"/>
                        </a:rPr>
                        <a:t>Time-out</a:t>
                      </a:r>
                      <a:endParaRPr lang="pt-BR" sz="1400" b="0" i="0" u="none" strike="noStrike" dirty="0">
                        <a:solidFill>
                          <a:srgbClr val="000000"/>
                        </a:solidFill>
                        <a:effectLst/>
                        <a:latin typeface="+mn-lt"/>
                      </a:endParaRPr>
                    </a:p>
                  </a:txBody>
                  <a:tcPr marL="18000" marR="36000" marT="0" marB="0" anchor="b">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pt-BR" sz="1400" b="0" i="0" u="none" strike="noStrike" dirty="0">
                        <a:solidFill>
                          <a:srgbClr val="000000"/>
                        </a:solidFill>
                        <a:effectLst/>
                        <a:latin typeface="+mn-lt"/>
                      </a:endParaRPr>
                    </a:p>
                  </a:txBody>
                  <a:tcPr marL="0" marR="0" marT="0" marB="0" anchor="b">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22</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105</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40</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fontAlgn="b"/>
                      <a:r>
                        <a:rPr lang="pt-BR" sz="1800" u="none" strike="noStrike" dirty="0">
                          <a:effectLst/>
                          <a:latin typeface="+mn-lt"/>
                        </a:rPr>
                        <a:t>5011</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r>
                        <a:rPr lang="pt-BR" sz="1400" b="0" i="0" u="none" strike="noStrike" dirty="0" err="1">
                          <a:solidFill>
                            <a:srgbClr val="000000"/>
                          </a:solidFill>
                          <a:effectLst/>
                          <a:latin typeface="+mn-lt"/>
                        </a:rPr>
                        <a:t>Time-out</a:t>
                      </a:r>
                      <a:endParaRPr lang="pt-BR" sz="1400" b="0" i="0" u="none" strike="noStrike" dirty="0">
                        <a:solidFill>
                          <a:srgbClr val="000000"/>
                        </a:solidFill>
                        <a:effectLst/>
                        <a:latin typeface="+mn-lt"/>
                      </a:endParaRPr>
                    </a:p>
                  </a:txBody>
                  <a:tcPr marL="36000" marR="36000" marT="0" marB="0" anchor="b">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5952">
                <a:tc>
                  <a:txBody>
                    <a:bodyPr/>
                    <a:lstStyle/>
                    <a:p>
                      <a:pPr algn="r" fontAlgn="b"/>
                      <a:r>
                        <a:rPr lang="pt-BR" sz="1400" u="none" strike="noStrike" dirty="0">
                          <a:effectLst/>
                          <a:latin typeface="+mn-lt"/>
                        </a:rPr>
                        <a:t>7</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100</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23</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12000</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41</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100</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5952">
                <a:tc>
                  <a:txBody>
                    <a:bodyPr/>
                    <a:lstStyle/>
                    <a:p>
                      <a:pPr algn="r" fontAlgn="b"/>
                      <a:r>
                        <a:rPr lang="pt-BR" sz="1400" u="none" strike="noStrike" dirty="0">
                          <a:effectLst/>
                          <a:latin typeface="+mn-lt"/>
                        </a:rPr>
                        <a:t>8</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101</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24</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12001</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42</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101</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5952">
                <a:tc>
                  <a:txBody>
                    <a:bodyPr/>
                    <a:lstStyle/>
                    <a:p>
                      <a:pPr algn="r" fontAlgn="b"/>
                      <a:r>
                        <a:rPr lang="pt-BR" sz="1400" u="none" strike="noStrike" dirty="0">
                          <a:effectLst/>
                          <a:latin typeface="+mn-lt"/>
                        </a:rPr>
                        <a:t>9</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102</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25</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12002</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43</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102</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5952">
                <a:tc>
                  <a:txBody>
                    <a:bodyPr/>
                    <a:lstStyle/>
                    <a:p>
                      <a:pPr algn="r" fontAlgn="b"/>
                      <a:r>
                        <a:rPr lang="pt-BR" sz="1400" u="none" strike="noStrike" dirty="0">
                          <a:effectLst/>
                          <a:latin typeface="+mn-lt"/>
                        </a:rPr>
                        <a:t>10</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103</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26</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12003</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44</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103</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5952">
                <a:tc>
                  <a:txBody>
                    <a:bodyPr/>
                    <a:lstStyle/>
                    <a:p>
                      <a:pPr algn="r" fontAlgn="b"/>
                      <a:r>
                        <a:rPr lang="pt-BR" sz="1400" u="none" strike="noStrike" dirty="0">
                          <a:effectLst/>
                          <a:latin typeface="+mn-lt"/>
                        </a:rPr>
                        <a:t>11</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104</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27</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12000</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45</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104</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5952">
                <a:tc>
                  <a:txBody>
                    <a:bodyPr/>
                    <a:lstStyle/>
                    <a:p>
                      <a:pPr algn="r" fontAlgn="b"/>
                      <a:r>
                        <a:rPr lang="pt-BR" sz="1400" u="none" strike="noStrike" dirty="0">
                          <a:effectLst/>
                          <a:latin typeface="+mn-lt"/>
                        </a:rPr>
                        <a:t>12</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105</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28</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12001</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pt-BR" sz="1400" b="0" i="0" u="none" strike="noStrike" dirty="0" err="1">
                          <a:solidFill>
                            <a:srgbClr val="000000"/>
                          </a:solidFill>
                          <a:effectLst/>
                          <a:latin typeface="+mn-lt"/>
                        </a:rPr>
                        <a:t>Time-out</a:t>
                      </a:r>
                      <a:endParaRPr lang="pt-BR" sz="1400" b="0" i="0" u="none" strike="noStrike" dirty="0">
                        <a:solidFill>
                          <a:srgbClr val="000000"/>
                        </a:solidFill>
                        <a:effectLst/>
                        <a:latin typeface="+mn-lt"/>
                      </a:endParaRPr>
                    </a:p>
                  </a:txBody>
                  <a:tcPr marL="18000" marR="36000" marT="0" marB="0" anchor="b">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pt-BR" sz="1400" b="0" i="0" u="none" strike="noStrike" dirty="0">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46</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105</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85952">
                <a:tc>
                  <a:txBody>
                    <a:bodyPr/>
                    <a:lstStyle/>
                    <a:p>
                      <a:pPr algn="r" fontAlgn="b"/>
                      <a:r>
                        <a:rPr lang="pt-BR" sz="1400" u="none" strike="noStrike" dirty="0">
                          <a:effectLst/>
                          <a:latin typeface="+mn-lt"/>
                        </a:rPr>
                        <a:t>13</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r" fontAlgn="b"/>
                      <a:r>
                        <a:rPr lang="pt-BR" sz="1800" u="none" strike="noStrike">
                          <a:effectLst/>
                          <a:latin typeface="+mn-lt"/>
                        </a:rPr>
                        <a:t>8000</a:t>
                      </a:r>
                      <a:endParaRPr lang="pt-BR" sz="18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29</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a:effectLst/>
                          <a:latin typeface="+mn-lt"/>
                        </a:rPr>
                        <a:t>100</a:t>
                      </a:r>
                      <a:endParaRPr lang="pt-BR" sz="1800" b="0" i="0" u="none" strike="noStrike">
                        <a:solidFill>
                          <a:srgbClr val="000000"/>
                        </a:solidFill>
                        <a:effectLst/>
                        <a:latin typeface="+mn-lt"/>
                      </a:endParaRPr>
                    </a:p>
                  </a:txBody>
                  <a:tcPr marL="18000" marR="3600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47</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a:effectLst/>
                          <a:latin typeface="+mn-lt"/>
                        </a:rPr>
                        <a:t>12002</a:t>
                      </a:r>
                      <a:endParaRPr lang="pt-BR" sz="18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85952">
                <a:tc>
                  <a:txBody>
                    <a:bodyPr/>
                    <a:lstStyle/>
                    <a:p>
                      <a:pPr algn="r" fontAlgn="b"/>
                      <a:r>
                        <a:rPr lang="pt-BR" sz="1400" u="none" strike="noStrike" dirty="0">
                          <a:effectLst/>
                          <a:latin typeface="+mn-lt"/>
                        </a:rPr>
                        <a:t>14</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r" fontAlgn="b"/>
                      <a:r>
                        <a:rPr lang="pt-BR" sz="1800" u="none" strike="noStrike" dirty="0">
                          <a:effectLst/>
                          <a:latin typeface="+mn-lt"/>
                        </a:rPr>
                        <a:t>8001</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30</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101</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48</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12003</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85952">
                <a:tc>
                  <a:txBody>
                    <a:bodyPr/>
                    <a:lstStyle/>
                    <a:p>
                      <a:pPr algn="r" fontAlgn="b"/>
                      <a:r>
                        <a:rPr lang="pt-BR" sz="1400" u="none" strike="noStrike" dirty="0">
                          <a:effectLst/>
                          <a:latin typeface="+mn-lt"/>
                        </a:rPr>
                        <a:t>15</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r" fontAlgn="b"/>
                      <a:r>
                        <a:rPr lang="pt-BR" sz="1800" u="none" strike="noStrike">
                          <a:effectLst/>
                          <a:latin typeface="+mn-lt"/>
                        </a:rPr>
                        <a:t>8002</a:t>
                      </a:r>
                      <a:endParaRPr lang="pt-BR" sz="18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31</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102</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49</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12000</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85952">
                <a:tc>
                  <a:txBody>
                    <a:bodyPr/>
                    <a:lstStyle/>
                    <a:p>
                      <a:pPr algn="r" fontAlgn="b"/>
                      <a:r>
                        <a:rPr lang="pt-BR" sz="1400" u="none" strike="noStrike" dirty="0">
                          <a:effectLst/>
                          <a:latin typeface="+mn-lt"/>
                        </a:rPr>
                        <a:t>16</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r" fontAlgn="b"/>
                      <a:r>
                        <a:rPr lang="pt-BR" sz="1800" u="none" strike="noStrike" dirty="0">
                          <a:effectLst/>
                          <a:latin typeface="+mn-lt"/>
                        </a:rPr>
                        <a:t>8003</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l" fontAlgn="b"/>
                      <a:r>
                        <a:rPr lang="pt-BR" sz="1400" b="0" i="0" u="none" strike="noStrike" dirty="0">
                          <a:solidFill>
                            <a:srgbClr val="000000"/>
                          </a:solidFill>
                          <a:effectLst/>
                          <a:latin typeface="+mn-lt"/>
                        </a:rPr>
                        <a:t>I/O </a:t>
                      </a:r>
                      <a:r>
                        <a:rPr lang="pt-BR" sz="1400" b="0" i="0" u="none" strike="noStrike" dirty="0" err="1">
                          <a:solidFill>
                            <a:srgbClr val="000000"/>
                          </a:solidFill>
                          <a:effectLst/>
                          <a:latin typeface="+mn-lt"/>
                        </a:rPr>
                        <a:t>req</a:t>
                      </a:r>
                      <a:endParaRPr lang="pt-BR" sz="1400" b="0" i="0" u="none" strike="noStrike" dirty="0">
                        <a:solidFill>
                          <a:srgbClr val="000000"/>
                        </a:solidFill>
                        <a:effectLst/>
                        <a:latin typeface="+mn-lt"/>
                      </a:endParaRPr>
                    </a:p>
                  </a:txBody>
                  <a:tcPr marL="18000" marR="36000" marT="0" marB="0" anchor="b">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pt-BR" sz="1400" b="0" i="0" u="none" strike="noStrike" dirty="0">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32</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103</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50</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12001</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85952">
                <a:tc>
                  <a:txBody>
                    <a:bodyPr/>
                    <a:lstStyle/>
                    <a:p>
                      <a:pPr algn="l" fontAlgn="b"/>
                      <a:endParaRPr lang="pt-BR" sz="1400" b="0" i="0" u="none" strike="noStrike">
                        <a:solidFill>
                          <a:srgbClr val="000000"/>
                        </a:solidFill>
                        <a:effectLst/>
                        <a:latin typeface="+mn-lt"/>
                      </a:endParaRPr>
                    </a:p>
                  </a:txBody>
                  <a:tcPr marL="18000" marR="3600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33</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104</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a:effectLst/>
                          <a:latin typeface="+mn-lt"/>
                        </a:rPr>
                        <a:t>51</a:t>
                      </a:r>
                      <a:endParaRPr lang="pt-BR" sz="1400" b="0" i="0" u="none" strike="noStrike">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12002</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pt-BR" sz="1400" b="0" i="0" u="none" strike="noStrike">
                        <a:solidFill>
                          <a:srgbClr val="000000"/>
                        </a:solidFill>
                        <a:effectLst/>
                        <a:latin typeface="+mn-lt"/>
                      </a:endParaRPr>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285952">
                <a:tc>
                  <a:txBody>
                    <a:bodyPr/>
                    <a:lstStyle/>
                    <a:p>
                      <a:pPr algn="l" fontAlgn="b"/>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dirty="0">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dirty="0">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34</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t-BR" sz="1800" u="none" strike="noStrike" dirty="0">
                          <a:effectLst/>
                          <a:latin typeface="+mn-lt"/>
                        </a:rPr>
                        <a:t>105</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pt-BR" sz="1400" b="0" i="0" u="none" strike="noStrike" dirty="0">
                        <a:solidFill>
                          <a:srgbClr val="000000"/>
                        </a:solidFill>
                        <a:effectLst/>
                        <a:latin typeface="+mn-lt"/>
                      </a:endParaRPr>
                    </a:p>
                  </a:txBody>
                  <a:tcPr marL="18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pt-BR" sz="1400" b="0" i="0" u="none" strike="noStrike" dirty="0">
                        <a:solidFill>
                          <a:srgbClr val="000000"/>
                        </a:solidFill>
                        <a:effectLst/>
                        <a:latin typeface="+mn-lt"/>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pt-BR" sz="1400" u="none" strike="noStrike" dirty="0">
                          <a:effectLst/>
                          <a:latin typeface="+mn-lt"/>
                        </a:rPr>
                        <a:t>52</a:t>
                      </a:r>
                      <a:endParaRPr lang="pt-BR" sz="14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fontAlgn="b"/>
                      <a:r>
                        <a:rPr lang="pt-BR" sz="1800" u="none" strike="noStrike" dirty="0">
                          <a:effectLst/>
                          <a:latin typeface="+mn-lt"/>
                        </a:rPr>
                        <a:t>12003</a:t>
                      </a:r>
                      <a:endParaRPr lang="pt-BR" sz="1800" b="0" i="0" u="none" strike="noStrike" dirty="0">
                        <a:solidFill>
                          <a:srgbClr val="000000"/>
                        </a:solidFill>
                        <a:effectLst/>
                        <a:latin typeface="+mn-lt"/>
                      </a:endParaRPr>
                    </a:p>
                  </a:txBody>
                  <a:tcPr marL="18000" marR="3600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pt-BR" sz="1400" b="0" i="0" u="none" strike="noStrike" dirty="0" err="1">
                          <a:solidFill>
                            <a:srgbClr val="000000"/>
                          </a:solidFill>
                          <a:effectLst/>
                          <a:latin typeface="+mn-lt"/>
                        </a:rPr>
                        <a:t>Time-out</a:t>
                      </a:r>
                      <a:endParaRPr lang="pt-BR" sz="1400" b="0" i="0" u="none" strike="noStrike" dirty="0">
                        <a:solidFill>
                          <a:srgbClr val="000000"/>
                        </a:solidFill>
                        <a:effectLst/>
                        <a:latin typeface="+mn-lt"/>
                      </a:endParaRPr>
                    </a:p>
                  </a:txBody>
                  <a:tcPr marL="36000" marR="36000" marT="0" marB="0" anchor="b">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bl>
          </a:graphicData>
        </a:graphic>
      </p:graphicFrame>
      <p:sp>
        <p:nvSpPr>
          <p:cNvPr id="25" name="Retângulo 14"/>
          <p:cNvSpPr/>
          <p:nvPr/>
        </p:nvSpPr>
        <p:spPr>
          <a:xfrm>
            <a:off x="2911667" y="1306052"/>
            <a:ext cx="1918800" cy="17280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6" name="Retângulo 15"/>
          <p:cNvSpPr/>
          <p:nvPr/>
        </p:nvSpPr>
        <p:spPr>
          <a:xfrm>
            <a:off x="2911668" y="3032732"/>
            <a:ext cx="1918800" cy="17280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7" name="Retângulo 16"/>
          <p:cNvSpPr/>
          <p:nvPr/>
        </p:nvSpPr>
        <p:spPr>
          <a:xfrm>
            <a:off x="2911667" y="4754438"/>
            <a:ext cx="1918800" cy="17280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8" name="Retângulo 17"/>
          <p:cNvSpPr/>
          <p:nvPr/>
        </p:nvSpPr>
        <p:spPr>
          <a:xfrm>
            <a:off x="4835758" y="1306052"/>
            <a:ext cx="1918800" cy="17280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9" name="Retângulo 18"/>
          <p:cNvSpPr/>
          <p:nvPr/>
        </p:nvSpPr>
        <p:spPr>
          <a:xfrm>
            <a:off x="4835759" y="3032732"/>
            <a:ext cx="1918800" cy="17280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Retângulo 19"/>
          <p:cNvSpPr/>
          <p:nvPr/>
        </p:nvSpPr>
        <p:spPr>
          <a:xfrm>
            <a:off x="4835758" y="4754438"/>
            <a:ext cx="1918800" cy="17280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1" name="Retângulo 20"/>
          <p:cNvSpPr/>
          <p:nvPr/>
        </p:nvSpPr>
        <p:spPr>
          <a:xfrm>
            <a:off x="6759849" y="1306052"/>
            <a:ext cx="1918800" cy="17280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2" name="Retângulo 21"/>
          <p:cNvSpPr/>
          <p:nvPr/>
        </p:nvSpPr>
        <p:spPr>
          <a:xfrm>
            <a:off x="6759850" y="3032732"/>
            <a:ext cx="1918800" cy="17280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Retângulo 22"/>
          <p:cNvSpPr/>
          <p:nvPr/>
        </p:nvSpPr>
        <p:spPr>
          <a:xfrm>
            <a:off x="6759849" y="4754438"/>
            <a:ext cx="1918800" cy="1728000"/>
          </a:xfrm>
          <a:prstGeom prst="rect">
            <a:avLst/>
          </a:prstGeom>
          <a:solidFill>
            <a:schemeClr val="bg1"/>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0"/>
              </a:spcBef>
              <a:spcAft>
                <a:spcPct val="0"/>
              </a:spcAft>
              <a:defRPr kern="1200">
                <a:solidFill>
                  <a:schemeClr val="lt1"/>
                </a:solidFill>
                <a:latin typeface="+mn-lt"/>
                <a:ea typeface="+mn-ea"/>
                <a:cs typeface="+mn-cs"/>
              </a:defRPr>
            </a:lvl1pPr>
            <a:lvl2pPr marL="457200" algn="ctr" rtl="0" eaLnBrk="0" fontAlgn="base" hangingPunct="0">
              <a:spcBef>
                <a:spcPct val="0"/>
              </a:spcBef>
              <a:spcAft>
                <a:spcPct val="0"/>
              </a:spcAft>
              <a:defRPr kern="1200">
                <a:solidFill>
                  <a:schemeClr val="lt1"/>
                </a:solidFill>
                <a:latin typeface="+mn-lt"/>
                <a:ea typeface="+mn-ea"/>
                <a:cs typeface="+mn-cs"/>
              </a:defRPr>
            </a:lvl2pPr>
            <a:lvl3pPr marL="914400" algn="ctr" rtl="0" eaLnBrk="0" fontAlgn="base" hangingPunct="0">
              <a:spcBef>
                <a:spcPct val="0"/>
              </a:spcBef>
              <a:spcAft>
                <a:spcPct val="0"/>
              </a:spcAft>
              <a:defRPr kern="1200">
                <a:solidFill>
                  <a:schemeClr val="lt1"/>
                </a:solidFill>
                <a:latin typeface="+mn-lt"/>
                <a:ea typeface="+mn-ea"/>
                <a:cs typeface="+mn-cs"/>
              </a:defRPr>
            </a:lvl3pPr>
            <a:lvl4pPr marL="1371600" algn="ctr" rtl="0" eaLnBrk="0" fontAlgn="base" hangingPunct="0">
              <a:spcBef>
                <a:spcPct val="0"/>
              </a:spcBef>
              <a:spcAft>
                <a:spcPct val="0"/>
              </a:spcAft>
              <a:defRPr kern="1200">
                <a:solidFill>
                  <a:schemeClr val="lt1"/>
                </a:solidFill>
                <a:latin typeface="+mn-lt"/>
                <a:ea typeface="+mn-ea"/>
                <a:cs typeface="+mn-cs"/>
              </a:defRPr>
            </a:lvl4pPr>
            <a:lvl5pPr marL="1828800" algn="ctr"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pic>
        <p:nvPicPr>
          <p:cNvPr id="13" name="Picture 12"/>
          <p:cNvPicPr>
            <a:picLocks noChangeAspect="1"/>
          </p:cNvPicPr>
          <p:nvPr/>
        </p:nvPicPr>
        <p:blipFill>
          <a:blip r:embed="rId2"/>
          <a:stretch>
            <a:fillRect/>
          </a:stretch>
        </p:blipFill>
        <p:spPr>
          <a:xfrm>
            <a:off x="3003177" y="1234432"/>
            <a:ext cx="5715000" cy="5372100"/>
          </a:xfrm>
          <a:prstGeom prst="rect">
            <a:avLst/>
          </a:prstGeom>
          <a:solidFill>
            <a:schemeClr val="bg1"/>
          </a:solidFill>
        </p:spPr>
      </p:pic>
    </p:spTree>
    <p:extLst>
      <p:ext uri="{BB962C8B-B14F-4D97-AF65-F5344CB8AC3E}">
        <p14:creationId xmlns:p14="http://schemas.microsoft.com/office/powerpoint/2010/main" val="1461501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5"/>
                                        </p:tgtEl>
                                      </p:cBhvr>
                                    </p:animEffect>
                                    <p:set>
                                      <p:cBhvr>
                                        <p:cTn id="11" dur="1" fill="hold">
                                          <p:stCondLst>
                                            <p:cond delay="499"/>
                                          </p:stCondLst>
                                        </p:cTn>
                                        <p:tgtEl>
                                          <p:spTgt spid="2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26"/>
                                        </p:tgtEl>
                                      </p:cBhvr>
                                    </p:animEffect>
                                    <p:set>
                                      <p:cBhvr>
                                        <p:cTn id="16" dur="1" fill="hold">
                                          <p:stCondLst>
                                            <p:cond delay="499"/>
                                          </p:stCondLst>
                                        </p:cTn>
                                        <p:tgtEl>
                                          <p:spTgt spid="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28"/>
                                        </p:tgtEl>
                                      </p:cBhvr>
                                    </p:animEffect>
                                    <p:set>
                                      <p:cBhvr>
                                        <p:cTn id="26" dur="1" fill="hold">
                                          <p:stCondLst>
                                            <p:cond delay="499"/>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9"/>
                                        </p:tgtEl>
                                      </p:cBhvr>
                                    </p:animEffect>
                                    <p:set>
                                      <p:cBhvr>
                                        <p:cTn id="31" dur="1" fill="hold">
                                          <p:stCondLst>
                                            <p:cond delay="499"/>
                                          </p:stCondLst>
                                        </p:cTn>
                                        <p:tgtEl>
                                          <p:spTgt spid="2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30"/>
                                        </p:tgtEl>
                                      </p:cBhvr>
                                    </p:animEffect>
                                    <p:set>
                                      <p:cBhvr>
                                        <p:cTn id="36" dur="1" fill="hold">
                                          <p:stCondLst>
                                            <p:cond delay="499"/>
                                          </p:stCondLst>
                                        </p:cTn>
                                        <p:tgtEl>
                                          <p:spTgt spid="3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31"/>
                                        </p:tgtEl>
                                      </p:cBhvr>
                                    </p:animEffect>
                                    <p:set>
                                      <p:cBhvr>
                                        <p:cTn id="41" dur="1" fill="hold">
                                          <p:stCondLst>
                                            <p:cond delay="499"/>
                                          </p:stCondLst>
                                        </p:cTn>
                                        <p:tgtEl>
                                          <p:spTgt spid="3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33"/>
                                        </p:tgtEl>
                                      </p:cBhvr>
                                    </p:animEffect>
                                    <p:set>
                                      <p:cBhvr>
                                        <p:cTn id="51"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pt-BR" dirty="0"/>
              <a:t>What the processes feel</a:t>
            </a:r>
            <a:endParaRPr lang="en-US" dirty="0"/>
          </a:p>
        </p:txBody>
      </p:sp>
      <p:sp>
        <p:nvSpPr>
          <p:cNvPr id="5" name="Text Placeholder 4"/>
          <p:cNvSpPr>
            <a:spLocks noGrp="1"/>
          </p:cNvSpPr>
          <p:nvPr>
            <p:ph type="body" sz="quarter" idx="11"/>
          </p:nvPr>
        </p:nvSpPr>
        <p:spPr/>
        <p:txBody>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67806532"/>
              </p:ext>
            </p:extLst>
          </p:nvPr>
        </p:nvGraphicFramePr>
        <p:xfrm>
          <a:off x="1241916" y="2061950"/>
          <a:ext cx="6660168" cy="3888000"/>
        </p:xfrm>
        <a:graphic>
          <a:graphicData uri="http://schemas.openxmlformats.org/drawingml/2006/table">
            <a:tbl>
              <a:tblPr firstRow="1" bandRow="1">
                <a:tableStyleId>{5940675A-B579-460E-94D1-54222C63F5DA}</a:tableStyleId>
              </a:tblPr>
              <a:tblGrid>
                <a:gridCol w="1260168">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440000">
                  <a:extLst>
                    <a:ext uri="{9D8B030D-6E8A-4147-A177-3AD203B41FA5}">
                      <a16:colId xmlns:a16="http://schemas.microsoft.com/office/drawing/2014/main" val="20003"/>
                    </a:ext>
                  </a:extLst>
                </a:gridCol>
                <a:gridCol w="1260000">
                  <a:extLst>
                    <a:ext uri="{9D8B030D-6E8A-4147-A177-3AD203B41FA5}">
                      <a16:colId xmlns:a16="http://schemas.microsoft.com/office/drawing/2014/main" val="20004"/>
                    </a:ext>
                  </a:extLst>
                </a:gridCol>
              </a:tblGrid>
              <a:tr h="324000">
                <a:tc>
                  <a:txBody>
                    <a:bodyPr/>
                    <a:lstStyle/>
                    <a:p>
                      <a:pPr algn="ctr">
                        <a:lnSpc>
                          <a:spcPts val="1800"/>
                        </a:lnSpc>
                      </a:pPr>
                      <a:r>
                        <a:rPr lang="en-US" dirty="0">
                          <a:solidFill>
                            <a:schemeClr val="tx1"/>
                          </a:solidFill>
                          <a:effectLst/>
                          <a:latin typeface="+mn-lt"/>
                          <a:cs typeface="Times New Roman" pitchFamily="18" charset="0"/>
                        </a:rPr>
                        <a:t>000</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000</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000</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324000">
                <a:tc>
                  <a:txBody>
                    <a:bodyPr/>
                    <a:lstStyle/>
                    <a:p>
                      <a:pPr algn="ctr">
                        <a:lnSpc>
                          <a:spcPts val="1800"/>
                        </a:lnSpc>
                      </a:pPr>
                      <a:r>
                        <a:rPr lang="en-US" dirty="0">
                          <a:solidFill>
                            <a:schemeClr val="tx1"/>
                          </a:solidFill>
                          <a:effectLst/>
                          <a:latin typeface="+mn-lt"/>
                          <a:cs typeface="Times New Roman" pitchFamily="18" charset="0"/>
                        </a:rPr>
                        <a:t>001</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001</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001</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1"/>
                  </a:ext>
                </a:extLst>
              </a:tr>
              <a:tr h="324000">
                <a:tc>
                  <a:txBody>
                    <a:bodyPr/>
                    <a:lstStyle/>
                    <a:p>
                      <a:pPr algn="ctr">
                        <a:lnSpc>
                          <a:spcPts val="1800"/>
                        </a:lnSpc>
                      </a:pPr>
                      <a:r>
                        <a:rPr lang="en-US" dirty="0">
                          <a:solidFill>
                            <a:schemeClr val="tx1"/>
                          </a:solidFill>
                          <a:effectLst/>
                          <a:latin typeface="+mn-lt"/>
                          <a:cs typeface="Times New Roman" pitchFamily="18" charset="0"/>
                        </a:rPr>
                        <a:t>002</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002</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ts val="1800"/>
                        </a:lnSpc>
                        <a:spcBef>
                          <a:spcPts val="0"/>
                        </a:spcBef>
                        <a:spcAft>
                          <a:spcPts val="0"/>
                        </a:spcAft>
                        <a:buClrTx/>
                        <a:buSzTx/>
                        <a:buFontTx/>
                        <a:buNone/>
                        <a:tabLst/>
                        <a:defRPr/>
                      </a:pPr>
                      <a:r>
                        <a:rPr lang="en-US" dirty="0">
                          <a:solidFill>
                            <a:schemeClr val="tx1"/>
                          </a:solidFill>
                          <a:effectLst/>
                          <a:latin typeface="+mn-lt"/>
                          <a:cs typeface="Times New Roman" pitchFamily="18" charset="0"/>
                        </a:rPr>
                        <a:t>002</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2"/>
                  </a:ext>
                </a:extLst>
              </a:tr>
              <a:tr h="324000">
                <a:tc>
                  <a:txBody>
                    <a:bodyPr/>
                    <a:lstStyle/>
                    <a:p>
                      <a:pPr algn="ctr">
                        <a:lnSpc>
                          <a:spcPts val="1800"/>
                        </a:lnSpc>
                      </a:pPr>
                      <a:r>
                        <a:rPr lang="en-US" dirty="0">
                          <a:solidFill>
                            <a:schemeClr val="tx1"/>
                          </a:solidFill>
                          <a:effectLst/>
                          <a:latin typeface="+mn-lt"/>
                          <a:cs typeface="Times New Roman" pitchFamily="18" charset="0"/>
                        </a:rPr>
                        <a:t>003</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003</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ts val="1800"/>
                        </a:lnSpc>
                        <a:spcBef>
                          <a:spcPts val="0"/>
                        </a:spcBef>
                        <a:spcAft>
                          <a:spcPts val="0"/>
                        </a:spcAft>
                        <a:buClrTx/>
                        <a:buSzTx/>
                        <a:buFontTx/>
                        <a:buNone/>
                        <a:tabLst/>
                        <a:defRPr/>
                      </a:pPr>
                      <a:r>
                        <a:rPr lang="en-US" dirty="0">
                          <a:solidFill>
                            <a:schemeClr val="tx1"/>
                          </a:solidFill>
                          <a:effectLst/>
                          <a:latin typeface="+mn-lt"/>
                          <a:cs typeface="Times New Roman" pitchFamily="18" charset="0"/>
                        </a:rPr>
                        <a:t>003</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3"/>
                  </a:ext>
                </a:extLst>
              </a:tr>
              <a:tr h="324000">
                <a:tc>
                  <a:txBody>
                    <a:bodyPr/>
                    <a:lstStyle/>
                    <a:p>
                      <a:pPr algn="ctr">
                        <a:lnSpc>
                          <a:spcPts val="1800"/>
                        </a:lnSpc>
                      </a:pPr>
                      <a:r>
                        <a:rPr lang="en-US" dirty="0">
                          <a:solidFill>
                            <a:schemeClr val="tx1"/>
                          </a:solidFill>
                          <a:effectLst/>
                          <a:latin typeface="+mn-lt"/>
                          <a:cs typeface="Times New Roman" pitchFamily="18" charset="0"/>
                        </a:rPr>
                        <a:t>004</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000</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4"/>
                  </a:ext>
                </a:extLst>
              </a:tr>
              <a:tr h="324000">
                <a:tc>
                  <a:txBody>
                    <a:bodyPr/>
                    <a:lstStyle/>
                    <a:p>
                      <a:pPr algn="ctr">
                        <a:lnSpc>
                          <a:spcPts val="1800"/>
                        </a:lnSpc>
                      </a:pPr>
                      <a:r>
                        <a:rPr lang="en-US" dirty="0">
                          <a:solidFill>
                            <a:schemeClr val="tx1"/>
                          </a:solidFill>
                          <a:effectLst/>
                          <a:latin typeface="+mn-lt"/>
                          <a:cs typeface="Times New Roman" pitchFamily="18" charset="0"/>
                        </a:rPr>
                        <a:t>005</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001</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5"/>
                  </a:ext>
                </a:extLst>
              </a:tr>
              <a:tr h="324000">
                <a:tc>
                  <a:txBody>
                    <a:bodyPr/>
                    <a:lstStyle/>
                    <a:p>
                      <a:pPr algn="ctr">
                        <a:lnSpc>
                          <a:spcPts val="1800"/>
                        </a:lnSpc>
                      </a:pPr>
                      <a:r>
                        <a:rPr lang="en-US" dirty="0">
                          <a:solidFill>
                            <a:schemeClr val="tx1"/>
                          </a:solidFill>
                          <a:effectLst/>
                          <a:latin typeface="+mn-lt"/>
                          <a:cs typeface="Times New Roman" pitchFamily="18" charset="0"/>
                        </a:rPr>
                        <a:t>006</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002</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6"/>
                  </a:ext>
                </a:extLst>
              </a:tr>
              <a:tr h="324000">
                <a:tc>
                  <a:txBody>
                    <a:bodyPr/>
                    <a:lstStyle/>
                    <a:p>
                      <a:pPr algn="ctr">
                        <a:lnSpc>
                          <a:spcPts val="1800"/>
                        </a:lnSpc>
                      </a:pPr>
                      <a:r>
                        <a:rPr lang="en-US" dirty="0">
                          <a:solidFill>
                            <a:schemeClr val="tx1"/>
                          </a:solidFill>
                          <a:effectLst/>
                          <a:latin typeface="+mn-lt"/>
                          <a:cs typeface="Times New Roman" pitchFamily="18" charset="0"/>
                        </a:rPr>
                        <a:t>007</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003</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7"/>
                  </a:ext>
                </a:extLst>
              </a:tr>
              <a:tr h="324000">
                <a:tc>
                  <a:txBody>
                    <a:bodyPr/>
                    <a:lstStyle/>
                    <a:p>
                      <a:pPr algn="ctr">
                        <a:lnSpc>
                          <a:spcPts val="1800"/>
                        </a:lnSpc>
                      </a:pPr>
                      <a:r>
                        <a:rPr lang="en-US" dirty="0">
                          <a:solidFill>
                            <a:schemeClr val="tx1"/>
                          </a:solidFill>
                          <a:effectLst/>
                          <a:latin typeface="+mn-lt"/>
                          <a:cs typeface="Times New Roman" pitchFamily="18" charset="0"/>
                        </a:rPr>
                        <a:t>008</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000</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8"/>
                  </a:ext>
                </a:extLst>
              </a:tr>
              <a:tr h="324000">
                <a:tc>
                  <a:txBody>
                    <a:bodyPr/>
                    <a:lstStyle/>
                    <a:p>
                      <a:pPr algn="ctr">
                        <a:lnSpc>
                          <a:spcPts val="1800"/>
                        </a:lnSpc>
                      </a:pPr>
                      <a:r>
                        <a:rPr lang="en-US" dirty="0">
                          <a:solidFill>
                            <a:schemeClr val="tx1"/>
                          </a:solidFill>
                          <a:effectLst/>
                          <a:latin typeface="+mn-lt"/>
                          <a:cs typeface="Times New Roman" pitchFamily="18" charset="0"/>
                        </a:rPr>
                        <a:t>009</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001</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9"/>
                  </a:ext>
                </a:extLst>
              </a:tr>
              <a:tr h="324000">
                <a:tc>
                  <a:txBody>
                    <a:bodyPr/>
                    <a:lstStyle/>
                    <a:p>
                      <a:pPr algn="ctr">
                        <a:lnSpc>
                          <a:spcPts val="1800"/>
                        </a:lnSpc>
                      </a:pPr>
                      <a:r>
                        <a:rPr lang="en-US" dirty="0">
                          <a:solidFill>
                            <a:schemeClr val="tx1"/>
                          </a:solidFill>
                          <a:effectLst/>
                          <a:latin typeface="+mn-lt"/>
                          <a:cs typeface="Times New Roman" pitchFamily="18" charset="0"/>
                        </a:rPr>
                        <a:t>010</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002</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10"/>
                  </a:ext>
                </a:extLst>
              </a:tr>
              <a:tr h="324000">
                <a:tc>
                  <a:txBody>
                    <a:bodyPr/>
                    <a:lstStyle/>
                    <a:p>
                      <a:pPr algn="ctr">
                        <a:lnSpc>
                          <a:spcPts val="1800"/>
                        </a:lnSpc>
                      </a:pPr>
                      <a:r>
                        <a:rPr lang="en-US" dirty="0">
                          <a:solidFill>
                            <a:schemeClr val="tx1"/>
                          </a:solidFill>
                          <a:effectLst/>
                          <a:latin typeface="+mn-lt"/>
                          <a:cs typeface="Times New Roman" pitchFamily="18" charset="0"/>
                        </a:rPr>
                        <a:t>011</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endParaRPr lang="en-US" dirty="0">
                        <a:solidFill>
                          <a:schemeClr val="tx1"/>
                        </a:solidFill>
                        <a:effectLst>
                          <a:outerShdw blurRad="38100" dist="38100" dir="2700000" algn="tl">
                            <a:srgbClr val="000000">
                              <a:alpha val="43137"/>
                            </a:srgbClr>
                          </a:outerShdw>
                        </a:effectLst>
                        <a:latin typeface="+mn-lt"/>
                        <a:cs typeface="Times New Roman" pitchFamily="18" charset="0"/>
                      </a:endParaRPr>
                    </a:p>
                  </a:txBody>
                  <a:tcPr marL="0" marR="0" marT="0"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ts val="1800"/>
                        </a:lnSpc>
                      </a:pPr>
                      <a:r>
                        <a:rPr lang="en-US" dirty="0">
                          <a:solidFill>
                            <a:schemeClr val="tx1"/>
                          </a:solidFill>
                          <a:effectLst/>
                          <a:latin typeface="+mn-lt"/>
                          <a:cs typeface="Times New Roman" pitchFamily="18" charset="0"/>
                        </a:rPr>
                        <a:t>003</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11"/>
                  </a:ext>
                </a:extLst>
              </a:tr>
            </a:tbl>
          </a:graphicData>
        </a:graphic>
      </p:graphicFrame>
      <p:sp>
        <p:nvSpPr>
          <p:cNvPr id="4" name="TextBox 3"/>
          <p:cNvSpPr txBox="1"/>
          <p:nvPr/>
        </p:nvSpPr>
        <p:spPr>
          <a:xfrm>
            <a:off x="928951" y="1665598"/>
            <a:ext cx="1864613" cy="400110"/>
          </a:xfrm>
          <a:prstGeom prst="rect">
            <a:avLst/>
          </a:prstGeom>
          <a:noFill/>
        </p:spPr>
        <p:txBody>
          <a:bodyPr wrap="none" rtlCol="0">
            <a:spAutoFit/>
          </a:bodyPr>
          <a:lstStyle/>
          <a:p>
            <a:r>
              <a:rPr lang="en-US" sz="2000" dirty="0">
                <a:latin typeface="+mn-lt"/>
              </a:rPr>
              <a:t>Trace of Process A</a:t>
            </a:r>
          </a:p>
        </p:txBody>
      </p:sp>
      <p:sp>
        <p:nvSpPr>
          <p:cNvPr id="6" name="TextBox 5"/>
          <p:cNvSpPr txBox="1"/>
          <p:nvPr/>
        </p:nvSpPr>
        <p:spPr>
          <a:xfrm>
            <a:off x="3643357" y="1656268"/>
            <a:ext cx="1845377" cy="400110"/>
          </a:xfrm>
          <a:prstGeom prst="rect">
            <a:avLst/>
          </a:prstGeom>
          <a:noFill/>
        </p:spPr>
        <p:txBody>
          <a:bodyPr wrap="none" rtlCol="0">
            <a:spAutoFit/>
          </a:bodyPr>
          <a:lstStyle/>
          <a:p>
            <a:r>
              <a:rPr lang="en-US" sz="2000" dirty="0">
                <a:latin typeface="+mn-lt"/>
              </a:rPr>
              <a:t>Trace of Process B</a:t>
            </a:r>
          </a:p>
        </p:txBody>
      </p:sp>
      <p:sp>
        <p:nvSpPr>
          <p:cNvPr id="7" name="TextBox 6"/>
          <p:cNvSpPr txBox="1"/>
          <p:nvPr/>
        </p:nvSpPr>
        <p:spPr>
          <a:xfrm>
            <a:off x="6342535" y="1646938"/>
            <a:ext cx="1856597" cy="400110"/>
          </a:xfrm>
          <a:prstGeom prst="rect">
            <a:avLst/>
          </a:prstGeom>
          <a:noFill/>
        </p:spPr>
        <p:txBody>
          <a:bodyPr wrap="none" rtlCol="0">
            <a:spAutoFit/>
          </a:bodyPr>
          <a:lstStyle/>
          <a:p>
            <a:r>
              <a:rPr lang="en-US" sz="2000" dirty="0">
                <a:latin typeface="+mn-lt"/>
              </a:rPr>
              <a:t>Trace of Process C</a:t>
            </a:r>
          </a:p>
        </p:txBody>
      </p:sp>
    </p:spTree>
    <p:extLst>
      <p:ext uri="{BB962C8B-B14F-4D97-AF65-F5344CB8AC3E}">
        <p14:creationId xmlns:p14="http://schemas.microsoft.com/office/powerpoint/2010/main" val="1852313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Process States</a:t>
            </a:r>
            <a:endParaRPr lang="pt-BR" dirty="0">
              <a:solidFill>
                <a:schemeClr val="bg1"/>
              </a:solidFill>
            </a:endParaRPr>
          </a:p>
        </p:txBody>
      </p:sp>
      <p:sp>
        <p:nvSpPr>
          <p:cNvPr id="12" name="Text Placeholder 11"/>
          <p:cNvSpPr>
            <a:spLocks noGrp="1"/>
          </p:cNvSpPr>
          <p:nvPr>
            <p:ph type="body" idx="1"/>
          </p:nvPr>
        </p:nvSpPr>
        <p:spPr/>
        <p:txBody>
          <a:bodyPr/>
          <a:lstStyle/>
          <a:p>
            <a:endParaRPr lang="en-US"/>
          </a:p>
        </p:txBody>
      </p:sp>
      <p:sp>
        <p:nvSpPr>
          <p:cNvPr id="13" name="Text Placeholder 1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9395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Two-state process model</a:t>
            </a:r>
            <a:endParaRPr lang="en-US" dirty="0"/>
          </a:p>
        </p:txBody>
      </p:sp>
      <p:sp>
        <p:nvSpPr>
          <p:cNvPr id="13" name="Content Placeholder 12"/>
          <p:cNvSpPr>
            <a:spLocks noGrp="1"/>
          </p:cNvSpPr>
          <p:nvPr>
            <p:ph sz="quarter" idx="10"/>
          </p:nvPr>
        </p:nvSpPr>
        <p:spPr/>
        <p:txBody>
          <a:bodyPr/>
          <a:lstStyle/>
          <a:p>
            <a:r>
              <a:rPr lang="en-US" dirty="0"/>
              <a:t>A process may be in one of two states</a:t>
            </a:r>
          </a:p>
          <a:p>
            <a:pPr lvl="1"/>
            <a:r>
              <a:rPr lang="en-US" dirty="0"/>
              <a:t>Running</a:t>
            </a:r>
          </a:p>
          <a:p>
            <a:pPr lvl="1"/>
            <a:r>
              <a:rPr lang="en-US" dirty="0"/>
              <a:t>Not-running</a:t>
            </a:r>
          </a:p>
        </p:txBody>
      </p:sp>
      <p:sp>
        <p:nvSpPr>
          <p:cNvPr id="5" name="Text Placeholder 4"/>
          <p:cNvSpPr>
            <a:spLocks noGrp="1"/>
          </p:cNvSpPr>
          <p:nvPr>
            <p:ph type="body" sz="quarter" idx="11"/>
          </p:nvPr>
        </p:nvSpPr>
        <p:spPr/>
        <p:txBody>
          <a:bodyPr/>
          <a:lstStyle/>
          <a:p>
            <a:endParaRPr lang="en-US"/>
          </a:p>
        </p:txBody>
      </p:sp>
      <p:grpSp>
        <p:nvGrpSpPr>
          <p:cNvPr id="23" name="Group 22"/>
          <p:cNvGrpSpPr/>
          <p:nvPr/>
        </p:nvGrpSpPr>
        <p:grpSpPr>
          <a:xfrm>
            <a:off x="431801" y="3733537"/>
            <a:ext cx="1201654" cy="470936"/>
            <a:chOff x="737587" y="3120377"/>
            <a:chExt cx="1201654" cy="470936"/>
          </a:xfrm>
        </p:grpSpPr>
        <p:sp>
          <p:nvSpPr>
            <p:cNvPr id="24" name="Line 7"/>
            <p:cNvSpPr>
              <a:spLocks noChangeShapeType="1"/>
            </p:cNvSpPr>
            <p:nvPr/>
          </p:nvSpPr>
          <p:spPr bwMode="auto">
            <a:xfrm>
              <a:off x="737587" y="3591313"/>
              <a:ext cx="1201654" cy="0"/>
            </a:xfrm>
            <a:prstGeom prst="line">
              <a:avLst/>
            </a:prstGeom>
            <a:noFill/>
            <a:ln w="38100">
              <a:solidFill>
                <a:schemeClr val="tx1">
                  <a:lumMod val="75000"/>
                  <a:lumOff val="25000"/>
                </a:schemeClr>
              </a:solidFill>
              <a:miter lim="800000"/>
              <a:headEnd/>
              <a:tailEnd type="stealth" w="med" len="lg"/>
            </a:ln>
          </p:spPr>
          <p:txBody>
            <a:bodyPr wrap="none"/>
            <a:lstStyle/>
            <a:p>
              <a:endParaRPr lang="en-US">
                <a:latin typeface="+mn-lt"/>
              </a:endParaRPr>
            </a:p>
          </p:txBody>
        </p:sp>
        <p:sp>
          <p:nvSpPr>
            <p:cNvPr id="26" name="Text Box 9"/>
            <p:cNvSpPr txBox="1">
              <a:spLocks noChangeArrowheads="1"/>
            </p:cNvSpPr>
            <p:nvPr/>
          </p:nvSpPr>
          <p:spPr bwMode="auto">
            <a:xfrm>
              <a:off x="909490" y="3120377"/>
              <a:ext cx="771365" cy="461665"/>
            </a:xfrm>
            <a:prstGeom prst="rect">
              <a:avLst/>
            </a:prstGeom>
            <a:noFill/>
            <a:ln w="9525">
              <a:noFill/>
              <a:miter lim="800000"/>
              <a:headEnd/>
              <a:tailEnd/>
            </a:ln>
          </p:spPr>
          <p:txBody>
            <a:bodyPr wrap="none" anchor="ctr">
              <a:spAutoFit/>
            </a:bodyPr>
            <a:lstStyle/>
            <a:p>
              <a:pPr eaLnBrk="1" hangingPunct="1"/>
              <a:r>
                <a:rPr lang="pt-BR" sz="2400" dirty="0">
                  <a:solidFill>
                    <a:schemeClr val="tx1">
                      <a:lumMod val="95000"/>
                      <a:lumOff val="5000"/>
                    </a:schemeClr>
                  </a:solidFill>
                  <a:latin typeface="+mn-lt"/>
                </a:rPr>
                <a:t>Enter</a:t>
              </a:r>
              <a:endParaRPr lang="en-US" sz="2400" dirty="0">
                <a:solidFill>
                  <a:schemeClr val="tx1">
                    <a:lumMod val="95000"/>
                    <a:lumOff val="5000"/>
                  </a:schemeClr>
                </a:solidFill>
                <a:latin typeface="+mn-lt"/>
              </a:endParaRPr>
            </a:p>
          </p:txBody>
        </p:sp>
      </p:grpSp>
      <p:grpSp>
        <p:nvGrpSpPr>
          <p:cNvPr id="2" name="Group 1"/>
          <p:cNvGrpSpPr/>
          <p:nvPr/>
        </p:nvGrpSpPr>
        <p:grpSpPr>
          <a:xfrm>
            <a:off x="3647499" y="3210257"/>
            <a:ext cx="1556688" cy="746160"/>
            <a:chOff x="3647499" y="3210257"/>
            <a:chExt cx="1556688" cy="746160"/>
          </a:xfrm>
        </p:grpSpPr>
        <p:sp>
          <p:nvSpPr>
            <p:cNvPr id="41" name="Line 11"/>
            <p:cNvSpPr>
              <a:spLocks noChangeShapeType="1"/>
            </p:cNvSpPr>
            <p:nvPr/>
          </p:nvSpPr>
          <p:spPr bwMode="auto">
            <a:xfrm>
              <a:off x="3647499" y="3757752"/>
              <a:ext cx="1556688" cy="198665"/>
            </a:xfrm>
            <a:custGeom>
              <a:avLst/>
              <a:gdLst>
                <a:gd name="connsiteX0" fmla="*/ 0 w 10000"/>
                <a:gd name="connsiteY0" fmla="*/ 0 h 10000"/>
                <a:gd name="connsiteX1" fmla="*/ 10000 w 10000"/>
                <a:gd name="connsiteY1" fmla="*/ 10000 h 10000"/>
                <a:gd name="connsiteX0" fmla="*/ 0 w 10000"/>
                <a:gd name="connsiteY0" fmla="*/ 248286 h 258286"/>
                <a:gd name="connsiteX1" fmla="*/ 10000 w 10000"/>
                <a:gd name="connsiteY1" fmla="*/ 258286 h 258286"/>
                <a:gd name="connsiteX0" fmla="*/ 0 w 10000"/>
                <a:gd name="connsiteY0" fmla="*/ 426434 h 436434"/>
                <a:gd name="connsiteX1" fmla="*/ 10000 w 10000"/>
                <a:gd name="connsiteY1" fmla="*/ 436434 h 436434"/>
              </a:gdLst>
              <a:ahLst/>
              <a:cxnLst>
                <a:cxn ang="0">
                  <a:pos x="connsiteX0" y="connsiteY0"/>
                </a:cxn>
                <a:cxn ang="0">
                  <a:pos x="connsiteX1" y="connsiteY1"/>
                </a:cxn>
              </a:cxnLst>
              <a:rect l="l" t="t" r="r" b="b"/>
              <a:pathLst>
                <a:path w="10000" h="436434">
                  <a:moveTo>
                    <a:pt x="0" y="426434"/>
                  </a:moveTo>
                  <a:cubicBezTo>
                    <a:pt x="2158" y="-136347"/>
                    <a:pt x="7041" y="-151271"/>
                    <a:pt x="10000" y="436434"/>
                  </a:cubicBezTo>
                </a:path>
              </a:pathLst>
            </a:custGeom>
            <a:noFill/>
            <a:ln w="38100">
              <a:solidFill>
                <a:schemeClr val="tx1">
                  <a:lumMod val="75000"/>
                  <a:lumOff val="25000"/>
                </a:schemeClr>
              </a:solidFill>
              <a:miter lim="800000"/>
              <a:headEnd/>
              <a:tailEnd type="stealth" w="med" len="lg"/>
            </a:ln>
          </p:spPr>
          <p:txBody>
            <a:bodyPr wrap="none"/>
            <a:lstStyle/>
            <a:p>
              <a:endParaRPr lang="en-US">
                <a:latin typeface="+mn-lt"/>
              </a:endParaRPr>
            </a:p>
          </p:txBody>
        </p:sp>
        <p:sp>
          <p:nvSpPr>
            <p:cNvPr id="42" name="Text Box 13"/>
            <p:cNvSpPr txBox="1">
              <a:spLocks noChangeArrowheads="1"/>
            </p:cNvSpPr>
            <p:nvPr/>
          </p:nvSpPr>
          <p:spPr bwMode="auto">
            <a:xfrm>
              <a:off x="3842189" y="3210257"/>
              <a:ext cx="1167306" cy="461665"/>
            </a:xfrm>
            <a:prstGeom prst="rect">
              <a:avLst/>
            </a:prstGeom>
            <a:noFill/>
            <a:ln w="9525">
              <a:noFill/>
              <a:miter lim="800000"/>
              <a:headEnd/>
              <a:tailEnd/>
            </a:ln>
          </p:spPr>
          <p:txBody>
            <a:bodyPr wrap="none" anchor="ctr">
              <a:spAutoFit/>
            </a:bodyPr>
            <a:lstStyle/>
            <a:p>
              <a:pPr eaLnBrk="1" hangingPunct="1"/>
              <a:r>
                <a:rPr lang="pt-BR" sz="2400" dirty="0">
                  <a:solidFill>
                    <a:schemeClr val="tx1">
                      <a:lumMod val="95000"/>
                      <a:lumOff val="5000"/>
                    </a:schemeClr>
                  </a:solidFill>
                  <a:latin typeface="+mn-lt"/>
                </a:rPr>
                <a:t>Dispatch</a:t>
              </a:r>
              <a:endParaRPr lang="en-US" sz="2400" dirty="0">
                <a:solidFill>
                  <a:schemeClr val="tx1">
                    <a:lumMod val="95000"/>
                    <a:lumOff val="5000"/>
                  </a:schemeClr>
                </a:solidFill>
                <a:latin typeface="+mn-lt"/>
              </a:endParaRPr>
            </a:p>
          </p:txBody>
        </p:sp>
      </p:grpSp>
      <p:grpSp>
        <p:nvGrpSpPr>
          <p:cNvPr id="46" name="Group 45"/>
          <p:cNvGrpSpPr/>
          <p:nvPr/>
        </p:nvGrpSpPr>
        <p:grpSpPr>
          <a:xfrm>
            <a:off x="7204761" y="3755714"/>
            <a:ext cx="1201654" cy="469243"/>
            <a:chOff x="7510547" y="3142554"/>
            <a:chExt cx="1201654" cy="469243"/>
          </a:xfrm>
        </p:grpSpPr>
        <p:sp>
          <p:nvSpPr>
            <p:cNvPr id="47" name="Line 25"/>
            <p:cNvSpPr>
              <a:spLocks noChangeShapeType="1"/>
            </p:cNvSpPr>
            <p:nvPr/>
          </p:nvSpPr>
          <p:spPr bwMode="auto">
            <a:xfrm>
              <a:off x="7510547" y="3611797"/>
              <a:ext cx="1201654" cy="0"/>
            </a:xfrm>
            <a:prstGeom prst="line">
              <a:avLst/>
            </a:prstGeom>
            <a:noFill/>
            <a:ln w="38100">
              <a:solidFill>
                <a:schemeClr val="tx1">
                  <a:lumMod val="75000"/>
                  <a:lumOff val="25000"/>
                </a:schemeClr>
              </a:solidFill>
              <a:miter lim="800000"/>
              <a:headEnd/>
              <a:tailEnd type="stealth" w="med" len="lg"/>
            </a:ln>
          </p:spPr>
          <p:txBody>
            <a:bodyPr wrap="none"/>
            <a:lstStyle/>
            <a:p>
              <a:endParaRPr lang="en-US">
                <a:latin typeface="+mn-lt"/>
              </a:endParaRPr>
            </a:p>
          </p:txBody>
        </p:sp>
        <p:sp>
          <p:nvSpPr>
            <p:cNvPr id="48" name="Text Box 27"/>
            <p:cNvSpPr txBox="1">
              <a:spLocks noChangeArrowheads="1"/>
            </p:cNvSpPr>
            <p:nvPr/>
          </p:nvSpPr>
          <p:spPr bwMode="auto">
            <a:xfrm>
              <a:off x="7783857" y="3142554"/>
              <a:ext cx="582211" cy="461665"/>
            </a:xfrm>
            <a:prstGeom prst="rect">
              <a:avLst/>
            </a:prstGeom>
            <a:noFill/>
            <a:ln w="9525">
              <a:noFill/>
              <a:miter lim="800000"/>
              <a:headEnd/>
              <a:tailEnd/>
            </a:ln>
          </p:spPr>
          <p:txBody>
            <a:bodyPr wrap="none" anchor="ctr">
              <a:spAutoFit/>
            </a:bodyPr>
            <a:lstStyle/>
            <a:p>
              <a:pPr eaLnBrk="1" hangingPunct="1"/>
              <a:r>
                <a:rPr lang="pt-BR" sz="2400" dirty="0">
                  <a:solidFill>
                    <a:schemeClr val="tx1">
                      <a:lumMod val="95000"/>
                      <a:lumOff val="5000"/>
                    </a:schemeClr>
                  </a:solidFill>
                  <a:latin typeface="+mn-lt"/>
                </a:rPr>
                <a:t>Exit</a:t>
              </a:r>
              <a:endParaRPr lang="en-US" sz="2400" dirty="0">
                <a:solidFill>
                  <a:schemeClr val="tx1">
                    <a:lumMod val="95000"/>
                    <a:lumOff val="5000"/>
                  </a:schemeClr>
                </a:solidFill>
                <a:latin typeface="+mn-lt"/>
              </a:endParaRPr>
            </a:p>
          </p:txBody>
        </p:sp>
      </p:grpSp>
      <p:grpSp>
        <p:nvGrpSpPr>
          <p:cNvPr id="3" name="Group 2"/>
          <p:cNvGrpSpPr/>
          <p:nvPr/>
        </p:nvGrpSpPr>
        <p:grpSpPr>
          <a:xfrm>
            <a:off x="3647499" y="4516991"/>
            <a:ext cx="1556688" cy="723529"/>
            <a:chOff x="3647499" y="4516991"/>
            <a:chExt cx="1556688" cy="723529"/>
          </a:xfrm>
        </p:grpSpPr>
        <p:sp>
          <p:nvSpPr>
            <p:cNvPr id="45" name="Text Box 16"/>
            <p:cNvSpPr txBox="1">
              <a:spLocks noChangeArrowheads="1"/>
            </p:cNvSpPr>
            <p:nvPr/>
          </p:nvSpPr>
          <p:spPr bwMode="auto">
            <a:xfrm>
              <a:off x="4005946" y="4778518"/>
              <a:ext cx="839793" cy="462002"/>
            </a:xfrm>
            <a:prstGeom prst="rect">
              <a:avLst/>
            </a:prstGeom>
            <a:noFill/>
            <a:ln w="9525">
              <a:noFill/>
              <a:miter lim="800000"/>
              <a:headEnd/>
              <a:tailEnd/>
            </a:ln>
          </p:spPr>
          <p:txBody>
            <a:bodyPr wrap="none" anchor="ctr">
              <a:spAutoFit/>
            </a:bodyPr>
            <a:lstStyle/>
            <a:p>
              <a:pPr eaLnBrk="1" hangingPunct="1"/>
              <a:r>
                <a:rPr lang="pt-BR" sz="2400" dirty="0">
                  <a:solidFill>
                    <a:schemeClr val="tx1">
                      <a:lumMod val="95000"/>
                      <a:lumOff val="5000"/>
                    </a:schemeClr>
                  </a:solidFill>
                  <a:latin typeface="+mn-lt"/>
                </a:rPr>
                <a:t>Pause</a:t>
              </a:r>
              <a:endParaRPr lang="en-US" sz="2400" dirty="0">
                <a:solidFill>
                  <a:schemeClr val="tx1">
                    <a:lumMod val="95000"/>
                    <a:lumOff val="5000"/>
                  </a:schemeClr>
                </a:solidFill>
                <a:latin typeface="+mn-lt"/>
              </a:endParaRPr>
            </a:p>
          </p:txBody>
        </p:sp>
        <p:sp>
          <p:nvSpPr>
            <p:cNvPr id="19" name="Line 11"/>
            <p:cNvSpPr>
              <a:spLocks noChangeShapeType="1"/>
            </p:cNvSpPr>
            <p:nvPr/>
          </p:nvSpPr>
          <p:spPr bwMode="auto">
            <a:xfrm flipH="1" flipV="1">
              <a:off x="3647499" y="4516991"/>
              <a:ext cx="1556688" cy="198665"/>
            </a:xfrm>
            <a:custGeom>
              <a:avLst/>
              <a:gdLst>
                <a:gd name="connsiteX0" fmla="*/ 0 w 10000"/>
                <a:gd name="connsiteY0" fmla="*/ 0 h 10000"/>
                <a:gd name="connsiteX1" fmla="*/ 10000 w 10000"/>
                <a:gd name="connsiteY1" fmla="*/ 10000 h 10000"/>
                <a:gd name="connsiteX0" fmla="*/ 0 w 10000"/>
                <a:gd name="connsiteY0" fmla="*/ 248286 h 258286"/>
                <a:gd name="connsiteX1" fmla="*/ 10000 w 10000"/>
                <a:gd name="connsiteY1" fmla="*/ 258286 h 258286"/>
                <a:gd name="connsiteX0" fmla="*/ 0 w 10000"/>
                <a:gd name="connsiteY0" fmla="*/ 426434 h 436434"/>
                <a:gd name="connsiteX1" fmla="*/ 10000 w 10000"/>
                <a:gd name="connsiteY1" fmla="*/ 436434 h 436434"/>
              </a:gdLst>
              <a:ahLst/>
              <a:cxnLst>
                <a:cxn ang="0">
                  <a:pos x="connsiteX0" y="connsiteY0"/>
                </a:cxn>
                <a:cxn ang="0">
                  <a:pos x="connsiteX1" y="connsiteY1"/>
                </a:cxn>
              </a:cxnLst>
              <a:rect l="l" t="t" r="r" b="b"/>
              <a:pathLst>
                <a:path w="10000" h="436434">
                  <a:moveTo>
                    <a:pt x="0" y="426434"/>
                  </a:moveTo>
                  <a:cubicBezTo>
                    <a:pt x="2158" y="-136347"/>
                    <a:pt x="7041" y="-151271"/>
                    <a:pt x="10000" y="436434"/>
                  </a:cubicBezTo>
                </a:path>
              </a:pathLst>
            </a:custGeom>
            <a:noFill/>
            <a:ln w="38100">
              <a:solidFill>
                <a:schemeClr val="tx1">
                  <a:lumMod val="75000"/>
                  <a:lumOff val="25000"/>
                </a:schemeClr>
              </a:solidFill>
              <a:miter lim="800000"/>
              <a:headEnd/>
              <a:tailEnd type="stealth" w="med" len="lg"/>
            </a:ln>
          </p:spPr>
          <p:txBody>
            <a:bodyPr wrap="none"/>
            <a:lstStyle/>
            <a:p>
              <a:endParaRPr lang="en-US">
                <a:latin typeface="+mn-lt"/>
              </a:endParaRPr>
            </a:p>
          </p:txBody>
        </p:sp>
      </p:grpSp>
      <p:sp>
        <p:nvSpPr>
          <p:cNvPr id="27" name="Oval 12"/>
          <p:cNvSpPr>
            <a:spLocks noChangeArrowheads="1"/>
          </p:cNvSpPr>
          <p:nvPr/>
        </p:nvSpPr>
        <p:spPr bwMode="auto">
          <a:xfrm>
            <a:off x="5029038" y="3692417"/>
            <a:ext cx="2184826" cy="1092416"/>
          </a:xfrm>
          <a:prstGeom prst="ellipse">
            <a:avLst/>
          </a:prstGeom>
          <a:solidFill>
            <a:schemeClr val="accent1"/>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eaLnBrk="1" hangingPunct="1"/>
            <a:r>
              <a:rPr lang="pt-BR" sz="2400">
                <a:solidFill>
                  <a:schemeClr val="bg1"/>
                </a:solidFill>
                <a:effectLst>
                  <a:outerShdw blurRad="38100" dist="38100" dir="2700000" algn="tl">
                    <a:srgbClr val="000000">
                      <a:alpha val="43137"/>
                    </a:srgbClr>
                  </a:outerShdw>
                </a:effectLst>
              </a:rPr>
              <a:t>Running</a:t>
            </a:r>
            <a:endParaRPr lang="en-US" sz="2400">
              <a:solidFill>
                <a:schemeClr val="bg1"/>
              </a:solidFill>
              <a:effectLst>
                <a:outerShdw blurRad="38100" dist="38100" dir="2700000" algn="tl">
                  <a:srgbClr val="000000">
                    <a:alpha val="43137"/>
                  </a:srgbClr>
                </a:outerShdw>
              </a:effectLst>
            </a:endParaRPr>
          </a:p>
        </p:txBody>
      </p:sp>
      <p:sp>
        <p:nvSpPr>
          <p:cNvPr id="22" name="Oval 8"/>
          <p:cNvSpPr>
            <a:spLocks noChangeArrowheads="1"/>
          </p:cNvSpPr>
          <p:nvPr/>
        </p:nvSpPr>
        <p:spPr bwMode="auto">
          <a:xfrm>
            <a:off x="1633455" y="3671922"/>
            <a:ext cx="2184826" cy="1092413"/>
          </a:xfrm>
          <a:prstGeom prst="ellipse">
            <a:avLst/>
          </a:prstGeom>
          <a:solidFill>
            <a:schemeClr val="accent3"/>
          </a:soli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eaLnBrk="1" hangingPunct="1"/>
            <a:r>
              <a:rPr lang="pt-BR" sz="2400" dirty="0">
                <a:solidFill>
                  <a:schemeClr val="bg1"/>
                </a:solidFill>
                <a:effectLst>
                  <a:outerShdw blurRad="38100" dist="38100" dir="2700000" algn="tl">
                    <a:srgbClr val="000000">
                      <a:alpha val="43137"/>
                    </a:srgbClr>
                  </a:outerShdw>
                </a:effectLst>
              </a:rPr>
              <a:t>Not Running</a:t>
            </a:r>
            <a:endParaRPr lang="en-US" sz="24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45466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27"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Conteúdo 10"/>
          <p:cNvSpPr>
            <a:spLocks noGrp="1"/>
          </p:cNvSpPr>
          <p:nvPr>
            <p:ph sz="half" idx="1"/>
          </p:nvPr>
        </p:nvSpPr>
        <p:spPr>
          <a:xfrm>
            <a:off x="431801" y="1628777"/>
            <a:ext cx="8280400" cy="558369"/>
          </a:xfrm>
        </p:spPr>
        <p:txBody>
          <a:bodyPr/>
          <a:lstStyle/>
          <a:p>
            <a:r>
              <a:rPr lang="en-US" dirty="0"/>
              <a:t>What’s wrong with this model?</a:t>
            </a:r>
          </a:p>
        </p:txBody>
      </p:sp>
      <p:sp>
        <p:nvSpPr>
          <p:cNvPr id="16386" name="Rectangle 2"/>
          <p:cNvSpPr>
            <a:spLocks noGrp="1" noChangeArrowheads="1"/>
          </p:cNvSpPr>
          <p:nvPr>
            <p:ph type="title"/>
          </p:nvPr>
        </p:nvSpPr>
        <p:spPr/>
        <p:txBody>
          <a:bodyPr/>
          <a:lstStyle/>
          <a:p>
            <a:pPr eaLnBrk="1" hangingPunct="1"/>
            <a:r>
              <a:rPr lang="en-US" dirty="0"/>
              <a:t>Queuing diagram for the 2-state model</a:t>
            </a:r>
          </a:p>
        </p:txBody>
      </p:sp>
      <p:sp>
        <p:nvSpPr>
          <p:cNvPr id="8" name="Text Placeholder 7"/>
          <p:cNvSpPr>
            <a:spLocks noGrp="1"/>
          </p:cNvSpPr>
          <p:nvPr>
            <p:ph type="body" sz="quarter" idx="11"/>
          </p:nvPr>
        </p:nvSpPr>
        <p:spPr/>
        <p:txBody>
          <a:bodyPr/>
          <a:lstStyle/>
          <a:p>
            <a:pPr marL="0" indent="0">
              <a:buNone/>
            </a:pPr>
            <a:endParaRPr lang="en-US"/>
          </a:p>
        </p:txBody>
      </p:sp>
      <p:sp>
        <p:nvSpPr>
          <p:cNvPr id="17" name="Cubo 2"/>
          <p:cNvSpPr/>
          <p:nvPr/>
        </p:nvSpPr>
        <p:spPr>
          <a:xfrm>
            <a:off x="6032777" y="3306772"/>
            <a:ext cx="1208496" cy="985000"/>
          </a:xfrm>
          <a:prstGeom prst="cube">
            <a:avLst>
              <a:gd name="adj" fmla="val 16000"/>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pc="-50" dirty="0">
                <a:effectLst>
                  <a:outerShdw blurRad="38100" dist="38100" dir="2700000" algn="tl">
                    <a:srgbClr val="000000">
                      <a:alpha val="43137"/>
                    </a:srgbClr>
                  </a:outerShdw>
                </a:effectLst>
              </a:rPr>
              <a:t>Processor</a:t>
            </a:r>
          </a:p>
        </p:txBody>
      </p:sp>
      <p:cxnSp>
        <p:nvCxnSpPr>
          <p:cNvPr id="18" name="Conector de seta reta 4"/>
          <p:cNvCxnSpPr/>
          <p:nvPr/>
        </p:nvCxnSpPr>
        <p:spPr>
          <a:xfrm>
            <a:off x="470830" y="3799272"/>
            <a:ext cx="1620216"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Conector de seta reta 8"/>
          <p:cNvCxnSpPr/>
          <p:nvPr/>
        </p:nvCxnSpPr>
        <p:spPr>
          <a:xfrm>
            <a:off x="7182348" y="3799272"/>
            <a:ext cx="1620216"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 name="Conector de seta reta 9"/>
          <p:cNvCxnSpPr/>
          <p:nvPr/>
        </p:nvCxnSpPr>
        <p:spPr>
          <a:xfrm>
            <a:off x="4405692" y="3799272"/>
            <a:ext cx="1620216"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1" name="Forma livre 5"/>
          <p:cNvSpPr/>
          <p:nvPr/>
        </p:nvSpPr>
        <p:spPr>
          <a:xfrm>
            <a:off x="1421580" y="3799272"/>
            <a:ext cx="6311570" cy="1249944"/>
          </a:xfrm>
          <a:custGeom>
            <a:avLst/>
            <a:gdLst>
              <a:gd name="connsiteX0" fmla="*/ 4408227 w 5022376"/>
              <a:gd name="connsiteY0" fmla="*/ 109182 h 1173708"/>
              <a:gd name="connsiteX1" fmla="*/ 5022376 w 5022376"/>
              <a:gd name="connsiteY1" fmla="*/ 109182 h 1173708"/>
              <a:gd name="connsiteX2" fmla="*/ 5022376 w 5022376"/>
              <a:gd name="connsiteY2" fmla="*/ 1173708 h 1173708"/>
              <a:gd name="connsiteX3" fmla="*/ 0 w 5022376"/>
              <a:gd name="connsiteY3" fmla="*/ 1173708 h 1173708"/>
              <a:gd name="connsiteX4" fmla="*/ 0 w 5022376"/>
              <a:gd name="connsiteY4" fmla="*/ 0 h 1173708"/>
              <a:gd name="connsiteX0" fmla="*/ 4408227 w 5022376"/>
              <a:gd name="connsiteY0" fmla="*/ 109182 h 1173708"/>
              <a:gd name="connsiteX1" fmla="*/ 4813746 w 5022376"/>
              <a:gd name="connsiteY1" fmla="*/ 109182 h 1173708"/>
              <a:gd name="connsiteX2" fmla="*/ 5022376 w 5022376"/>
              <a:gd name="connsiteY2" fmla="*/ 1173708 h 1173708"/>
              <a:gd name="connsiteX3" fmla="*/ 0 w 5022376"/>
              <a:gd name="connsiteY3" fmla="*/ 1173708 h 1173708"/>
              <a:gd name="connsiteX4" fmla="*/ 0 w 5022376"/>
              <a:gd name="connsiteY4" fmla="*/ 0 h 1173708"/>
              <a:gd name="connsiteX0" fmla="*/ 4408227 w 4824178"/>
              <a:gd name="connsiteY0" fmla="*/ 109182 h 1173708"/>
              <a:gd name="connsiteX1" fmla="*/ 4813746 w 4824178"/>
              <a:gd name="connsiteY1" fmla="*/ 109182 h 1173708"/>
              <a:gd name="connsiteX2" fmla="*/ 4824178 w 4824178"/>
              <a:gd name="connsiteY2" fmla="*/ 1173708 h 1173708"/>
              <a:gd name="connsiteX3" fmla="*/ 0 w 4824178"/>
              <a:gd name="connsiteY3" fmla="*/ 1173708 h 1173708"/>
              <a:gd name="connsiteX4" fmla="*/ 0 w 4824178"/>
              <a:gd name="connsiteY4" fmla="*/ 0 h 1173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178" h="1173708">
                <a:moveTo>
                  <a:pt x="4408227" y="109182"/>
                </a:moveTo>
                <a:lnTo>
                  <a:pt x="4813746" y="109182"/>
                </a:lnTo>
                <a:lnTo>
                  <a:pt x="4824178" y="1173708"/>
                </a:lnTo>
                <a:lnTo>
                  <a:pt x="0" y="1173708"/>
                </a:lnTo>
                <a:lnTo>
                  <a:pt x="0" y="0"/>
                </a:lnTo>
              </a:path>
            </a:pathLst>
          </a:cu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CaixaDeTexto 6"/>
          <p:cNvSpPr txBox="1"/>
          <p:nvPr/>
        </p:nvSpPr>
        <p:spPr>
          <a:xfrm>
            <a:off x="608441" y="3306772"/>
            <a:ext cx="771365" cy="461665"/>
          </a:xfrm>
          <a:prstGeom prst="rect">
            <a:avLst/>
          </a:prstGeom>
          <a:noFill/>
        </p:spPr>
        <p:txBody>
          <a:bodyPr wrap="none" rtlCol="0">
            <a:spAutoFit/>
          </a:bodyPr>
          <a:lstStyle/>
          <a:p>
            <a:r>
              <a:rPr lang="en-US" sz="2400" dirty="0">
                <a:latin typeface="+mn-lt"/>
              </a:rPr>
              <a:t>Enter</a:t>
            </a:r>
          </a:p>
        </p:txBody>
      </p:sp>
      <p:sp>
        <p:nvSpPr>
          <p:cNvPr id="23" name="CaixaDeTexto 12"/>
          <p:cNvSpPr txBox="1"/>
          <p:nvPr/>
        </p:nvSpPr>
        <p:spPr>
          <a:xfrm>
            <a:off x="2732583" y="3138886"/>
            <a:ext cx="933268" cy="461665"/>
          </a:xfrm>
          <a:prstGeom prst="rect">
            <a:avLst/>
          </a:prstGeom>
          <a:noFill/>
        </p:spPr>
        <p:txBody>
          <a:bodyPr wrap="none" rtlCol="0">
            <a:spAutoFit/>
          </a:bodyPr>
          <a:lstStyle/>
          <a:p>
            <a:r>
              <a:rPr lang="en-US" sz="2400" dirty="0">
                <a:latin typeface="+mn-lt"/>
              </a:rPr>
              <a:t>Queue</a:t>
            </a:r>
          </a:p>
        </p:txBody>
      </p:sp>
      <p:sp>
        <p:nvSpPr>
          <p:cNvPr id="24" name="CaixaDeTexto 13"/>
          <p:cNvSpPr txBox="1"/>
          <p:nvPr/>
        </p:nvSpPr>
        <p:spPr>
          <a:xfrm>
            <a:off x="4617701" y="3303090"/>
            <a:ext cx="1167306" cy="461665"/>
          </a:xfrm>
          <a:prstGeom prst="rect">
            <a:avLst/>
          </a:prstGeom>
          <a:noFill/>
        </p:spPr>
        <p:txBody>
          <a:bodyPr wrap="none" rtlCol="0">
            <a:spAutoFit/>
          </a:bodyPr>
          <a:lstStyle/>
          <a:p>
            <a:r>
              <a:rPr lang="en-US" sz="2400" dirty="0">
                <a:latin typeface="+mn-lt"/>
              </a:rPr>
              <a:t>Dispatch</a:t>
            </a:r>
          </a:p>
        </p:txBody>
      </p:sp>
      <p:sp>
        <p:nvSpPr>
          <p:cNvPr id="25" name="CaixaDeTexto 14"/>
          <p:cNvSpPr txBox="1"/>
          <p:nvPr/>
        </p:nvSpPr>
        <p:spPr>
          <a:xfrm>
            <a:off x="4150394" y="4587551"/>
            <a:ext cx="840294" cy="461665"/>
          </a:xfrm>
          <a:prstGeom prst="rect">
            <a:avLst/>
          </a:prstGeom>
          <a:noFill/>
        </p:spPr>
        <p:txBody>
          <a:bodyPr wrap="none" rtlCol="0">
            <a:spAutoFit/>
          </a:bodyPr>
          <a:lstStyle/>
          <a:p>
            <a:r>
              <a:rPr lang="en-US" sz="2400" dirty="0">
                <a:latin typeface="+mn-lt"/>
              </a:rPr>
              <a:t>Pause</a:t>
            </a:r>
          </a:p>
        </p:txBody>
      </p:sp>
      <p:sp>
        <p:nvSpPr>
          <p:cNvPr id="26" name="CaixaDeTexto 15"/>
          <p:cNvSpPr txBox="1"/>
          <p:nvPr/>
        </p:nvSpPr>
        <p:spPr>
          <a:xfrm>
            <a:off x="7740637" y="3337607"/>
            <a:ext cx="582211" cy="461665"/>
          </a:xfrm>
          <a:prstGeom prst="rect">
            <a:avLst/>
          </a:prstGeom>
          <a:noFill/>
        </p:spPr>
        <p:txBody>
          <a:bodyPr wrap="none" rtlCol="0">
            <a:spAutoFit/>
          </a:bodyPr>
          <a:lstStyle/>
          <a:p>
            <a:r>
              <a:rPr lang="en-US" sz="2400" dirty="0">
                <a:latin typeface="+mn-lt"/>
              </a:rPr>
              <a:t>Exit</a:t>
            </a:r>
          </a:p>
        </p:txBody>
      </p:sp>
      <p:graphicFrame>
        <p:nvGraphicFramePr>
          <p:cNvPr id="27" name="Tabela 1"/>
          <p:cNvGraphicFramePr>
            <a:graphicFrameLocks noGrp="1"/>
          </p:cNvGraphicFramePr>
          <p:nvPr>
            <p:extLst>
              <p:ext uri="{D42A27DB-BD31-4B8C-83A1-F6EECF244321}">
                <p14:modId xmlns:p14="http://schemas.microsoft.com/office/powerpoint/2010/main" val="1884167637"/>
              </p:ext>
            </p:extLst>
          </p:nvPr>
        </p:nvGraphicFramePr>
        <p:xfrm>
          <a:off x="2108561" y="3613852"/>
          <a:ext cx="2304000" cy="37084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gridCol w="288000">
                  <a:extLst>
                    <a:ext uri="{9D8B030D-6E8A-4147-A177-3AD203B41FA5}">
                      <a16:colId xmlns:a16="http://schemas.microsoft.com/office/drawing/2014/main" val="20004"/>
                    </a:ext>
                  </a:extLst>
                </a:gridCol>
                <a:gridCol w="28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gridCol w="288000">
                  <a:extLst>
                    <a:ext uri="{9D8B030D-6E8A-4147-A177-3AD203B41FA5}">
                      <a16:colId xmlns:a16="http://schemas.microsoft.com/office/drawing/2014/main" val="20007"/>
                    </a:ext>
                  </a:extLst>
                </a:gridCol>
              </a:tblGrid>
              <a:tr h="370840">
                <a:tc>
                  <a:txBody>
                    <a:bodyPr/>
                    <a:lstStyle/>
                    <a:p>
                      <a:endParaRPr lang="en-US" dirty="0"/>
                    </a:p>
                  </a:txBody>
                  <a:tcPr>
                    <a:lnL w="3175" cap="flat" cmpd="sng" algn="ctr">
                      <a:no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
                                            <p:txEl>
                                              <p:pRg st="0" end="0"/>
                                            </p:txEl>
                                          </p:spTgt>
                                        </p:tgtEl>
                                        <p:attrNameLst>
                                          <p:attrName>style.visibility</p:attrName>
                                        </p:attrNameLst>
                                      </p:cBhvr>
                                      <p:to>
                                        <p:strVal val="visible"/>
                                      </p:to>
                                    </p:set>
                                    <p:animEffect transition="in" filter="fade">
                                      <p:cBhvr>
                                        <p:cTn id="4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p:bldP spid="23" grpId="0"/>
      <p:bldP spid="24" grpId="0"/>
      <p:bldP spid="25" grpId="0"/>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dirty="0"/>
              <a:t>Process life-cycle in the 5-state model</a:t>
            </a:r>
          </a:p>
        </p:txBody>
      </p:sp>
      <p:sp>
        <p:nvSpPr>
          <p:cNvPr id="8" name="Text Placeholder 7"/>
          <p:cNvSpPr>
            <a:spLocks noGrp="1"/>
          </p:cNvSpPr>
          <p:nvPr>
            <p:ph type="body" sz="quarter" idx="11"/>
          </p:nvPr>
        </p:nvSpPr>
        <p:spPr/>
        <p:txBody>
          <a:bodyPr/>
          <a:lstStyle/>
          <a:p>
            <a:endParaRPr lang="en-US"/>
          </a:p>
        </p:txBody>
      </p:sp>
      <p:sp>
        <p:nvSpPr>
          <p:cNvPr id="34" name="AutoShape 3"/>
          <p:cNvSpPr>
            <a:spLocks noChangeArrowheads="1"/>
          </p:cNvSpPr>
          <p:nvPr/>
        </p:nvSpPr>
        <p:spPr bwMode="auto">
          <a:xfrm flipV="1">
            <a:off x="234712" y="1628775"/>
            <a:ext cx="1600200" cy="914400"/>
          </a:xfrm>
          <a:prstGeom prst="cloudCallout">
            <a:avLst>
              <a:gd name="adj1" fmla="val 1088"/>
              <a:gd name="adj2" fmla="val -96009"/>
            </a:avLst>
          </a:prstGeom>
          <a:ln>
            <a:headEnd/>
            <a:tailEnd/>
          </a:ln>
        </p:spPr>
        <p:style>
          <a:lnRef idx="1">
            <a:schemeClr val="dk1"/>
          </a:lnRef>
          <a:fillRef idx="2">
            <a:schemeClr val="dk1"/>
          </a:fillRef>
          <a:effectRef idx="1">
            <a:schemeClr val="dk1"/>
          </a:effectRef>
          <a:fontRef idx="minor">
            <a:schemeClr val="dk1"/>
          </a:fontRef>
        </p:style>
        <p:txBody>
          <a:bodyPr rot="10800000"/>
          <a:lstStyle/>
          <a:p>
            <a:pPr eaLnBrk="1" hangingPunct="1"/>
            <a:endParaRPr lang="pt-BR" sz="2400">
              <a:solidFill>
                <a:schemeClr val="tx1">
                  <a:lumMod val="50000"/>
                </a:schemeClr>
              </a:solidFill>
            </a:endParaRPr>
          </a:p>
        </p:txBody>
      </p:sp>
      <p:sp>
        <p:nvSpPr>
          <p:cNvPr id="35" name="AutoShape 4"/>
          <p:cNvSpPr>
            <a:spLocks noChangeArrowheads="1"/>
          </p:cNvSpPr>
          <p:nvPr/>
        </p:nvSpPr>
        <p:spPr bwMode="auto">
          <a:xfrm rot="10800000" flipV="1">
            <a:off x="7165737" y="4332291"/>
            <a:ext cx="1600200" cy="1004888"/>
          </a:xfrm>
          <a:prstGeom prst="cloudCallout">
            <a:avLst>
              <a:gd name="adj1" fmla="val -2744"/>
              <a:gd name="adj2" fmla="val -98062"/>
            </a:avLst>
          </a:prstGeom>
          <a:ln>
            <a:headEnd/>
            <a:tailEnd/>
          </a:ln>
        </p:spPr>
        <p:style>
          <a:lnRef idx="1">
            <a:schemeClr val="dk1"/>
          </a:lnRef>
          <a:fillRef idx="2">
            <a:schemeClr val="dk1"/>
          </a:fillRef>
          <a:effectRef idx="1">
            <a:schemeClr val="dk1"/>
          </a:effectRef>
          <a:fontRef idx="minor">
            <a:schemeClr val="dk1"/>
          </a:fontRef>
        </p:style>
        <p:txBody>
          <a:bodyPr rot="10800000"/>
          <a:lstStyle/>
          <a:p>
            <a:pPr eaLnBrk="1" hangingPunct="1"/>
            <a:endParaRPr lang="pt-BR" sz="2400">
              <a:solidFill>
                <a:schemeClr val="tx1">
                  <a:lumMod val="50000"/>
                </a:schemeClr>
              </a:solidFill>
            </a:endParaRPr>
          </a:p>
        </p:txBody>
      </p:sp>
      <p:sp>
        <p:nvSpPr>
          <p:cNvPr id="36" name="Oval 5"/>
          <p:cNvSpPr>
            <a:spLocks noChangeArrowheads="1"/>
          </p:cNvSpPr>
          <p:nvPr/>
        </p:nvSpPr>
        <p:spPr bwMode="auto">
          <a:xfrm>
            <a:off x="234712" y="3005137"/>
            <a:ext cx="1524000" cy="7620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eaLnBrk="1" hangingPunct="1"/>
            <a:r>
              <a:rPr lang="pt-BR" sz="2400" dirty="0" err="1">
                <a:solidFill>
                  <a:schemeClr val="bg1"/>
                </a:solidFill>
                <a:effectLst>
                  <a:outerShdw blurRad="38100" dist="38100" dir="2700000" algn="tl">
                    <a:srgbClr val="000000">
                      <a:alpha val="43137"/>
                    </a:srgbClr>
                  </a:outerShdw>
                </a:effectLst>
              </a:rPr>
              <a:t>Initial</a:t>
            </a:r>
            <a:endParaRPr lang="en-US" sz="2400" dirty="0">
              <a:solidFill>
                <a:schemeClr val="bg1"/>
              </a:solidFill>
              <a:effectLst>
                <a:outerShdw blurRad="38100" dist="38100" dir="2700000" algn="tl">
                  <a:srgbClr val="000000">
                    <a:alpha val="43137"/>
                  </a:srgbClr>
                </a:outerShdw>
              </a:effectLst>
            </a:endParaRPr>
          </a:p>
        </p:txBody>
      </p:sp>
      <p:grpSp>
        <p:nvGrpSpPr>
          <p:cNvPr id="37" name="Group 6"/>
          <p:cNvGrpSpPr>
            <a:grpSpLocks/>
          </p:cNvGrpSpPr>
          <p:nvPr/>
        </p:nvGrpSpPr>
        <p:grpSpPr bwMode="auto">
          <a:xfrm>
            <a:off x="1758712" y="3014662"/>
            <a:ext cx="2362200" cy="762000"/>
            <a:chOff x="1104" y="1494"/>
            <a:chExt cx="1488" cy="480"/>
          </a:xfrm>
        </p:grpSpPr>
        <p:sp>
          <p:nvSpPr>
            <p:cNvPr id="38" name="Line 7"/>
            <p:cNvSpPr>
              <a:spLocks noChangeShapeType="1"/>
            </p:cNvSpPr>
            <p:nvPr/>
          </p:nvSpPr>
          <p:spPr bwMode="auto">
            <a:xfrm>
              <a:off x="1104" y="1728"/>
              <a:ext cx="528" cy="0"/>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39" name="Oval 8"/>
            <p:cNvSpPr>
              <a:spLocks noChangeArrowheads="1"/>
            </p:cNvSpPr>
            <p:nvPr/>
          </p:nvSpPr>
          <p:spPr bwMode="auto">
            <a:xfrm>
              <a:off x="1632" y="1494"/>
              <a:ext cx="960" cy="480"/>
            </a:xfrm>
            <a:prstGeom prst="ellipse">
              <a:avLst/>
            </a:prstGeom>
            <a:solidFill>
              <a:schemeClr val="accent1"/>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eaLnBrk="1" hangingPunct="1"/>
              <a:r>
                <a:rPr lang="pt-BR" sz="2400">
                  <a:solidFill>
                    <a:schemeClr val="bg1"/>
                  </a:solidFill>
                  <a:effectLst>
                    <a:outerShdw blurRad="38100" dist="38100" dir="2700000" algn="tl">
                      <a:srgbClr val="000000">
                        <a:alpha val="43137"/>
                      </a:srgbClr>
                    </a:outerShdw>
                  </a:effectLst>
                </a:rPr>
                <a:t>Ready</a:t>
              </a:r>
              <a:endParaRPr lang="en-US" sz="2400">
                <a:solidFill>
                  <a:schemeClr val="bg1"/>
                </a:solidFill>
                <a:effectLst>
                  <a:outerShdw blurRad="38100" dist="38100" dir="2700000" algn="tl">
                    <a:srgbClr val="000000">
                      <a:alpha val="43137"/>
                    </a:srgbClr>
                  </a:outerShdw>
                </a:effectLst>
              </a:endParaRPr>
            </a:p>
          </p:txBody>
        </p:sp>
        <p:sp>
          <p:nvSpPr>
            <p:cNvPr id="40" name="Text Box 9"/>
            <p:cNvSpPr txBox="1">
              <a:spLocks noChangeArrowheads="1"/>
            </p:cNvSpPr>
            <p:nvPr/>
          </p:nvSpPr>
          <p:spPr bwMode="auto">
            <a:xfrm>
              <a:off x="1182" y="1536"/>
              <a:ext cx="334" cy="174"/>
            </a:xfrm>
            <a:prstGeom prst="rect">
              <a:avLst/>
            </a:prstGeom>
            <a:noFill/>
            <a:ln w="9525">
              <a:noFill/>
              <a:miter lim="800000"/>
              <a:headEnd/>
              <a:tailEnd/>
            </a:ln>
          </p:spPr>
          <p:txBody>
            <a:bodyPr wrap="none">
              <a:spAutoFit/>
            </a:bodyPr>
            <a:lstStyle/>
            <a:p>
              <a:pPr eaLnBrk="1" hangingPunct="1"/>
              <a:r>
                <a:rPr lang="pt-BR" sz="1200">
                  <a:solidFill>
                    <a:schemeClr val="tx1">
                      <a:lumMod val="50000"/>
                    </a:schemeClr>
                  </a:solidFill>
                  <a:latin typeface="+mn-lt"/>
                </a:rPr>
                <a:t>Admit</a:t>
              </a:r>
              <a:endParaRPr lang="en-US" sz="1200">
                <a:solidFill>
                  <a:schemeClr val="tx1">
                    <a:lumMod val="50000"/>
                  </a:schemeClr>
                </a:solidFill>
                <a:latin typeface="+mn-lt"/>
              </a:endParaRPr>
            </a:p>
          </p:txBody>
        </p:sp>
      </p:grpSp>
      <p:grpSp>
        <p:nvGrpSpPr>
          <p:cNvPr id="41" name="Group 10"/>
          <p:cNvGrpSpPr>
            <a:grpSpLocks/>
          </p:cNvGrpSpPr>
          <p:nvPr/>
        </p:nvGrpSpPr>
        <p:grpSpPr bwMode="auto">
          <a:xfrm>
            <a:off x="4011374" y="2905125"/>
            <a:ext cx="2478088" cy="885825"/>
            <a:chOff x="2523" y="1425"/>
            <a:chExt cx="1561" cy="558"/>
          </a:xfrm>
        </p:grpSpPr>
        <p:sp>
          <p:nvSpPr>
            <p:cNvPr id="42" name="Line 11"/>
            <p:cNvSpPr>
              <a:spLocks noChangeShapeType="1"/>
            </p:cNvSpPr>
            <p:nvPr/>
          </p:nvSpPr>
          <p:spPr bwMode="auto">
            <a:xfrm>
              <a:off x="2523" y="1617"/>
              <a:ext cx="684" cy="2"/>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43" name="Oval 12"/>
            <p:cNvSpPr>
              <a:spLocks noChangeArrowheads="1"/>
            </p:cNvSpPr>
            <p:nvPr/>
          </p:nvSpPr>
          <p:spPr bwMode="auto">
            <a:xfrm>
              <a:off x="3124" y="1503"/>
              <a:ext cx="960" cy="480"/>
            </a:xfrm>
            <a:prstGeom prst="ellipse">
              <a:avLst/>
            </a:prstGeom>
            <a:solidFill>
              <a:schemeClr val="accent1"/>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eaLnBrk="1" hangingPunct="1"/>
              <a:r>
                <a:rPr lang="pt-BR" sz="2400">
                  <a:solidFill>
                    <a:schemeClr val="bg1"/>
                  </a:solidFill>
                  <a:effectLst>
                    <a:outerShdw blurRad="38100" dist="38100" dir="2700000" algn="tl">
                      <a:srgbClr val="000000">
                        <a:alpha val="43137"/>
                      </a:srgbClr>
                    </a:outerShdw>
                  </a:effectLst>
                </a:rPr>
                <a:t>Running</a:t>
              </a:r>
              <a:endParaRPr lang="en-US" sz="2400">
                <a:solidFill>
                  <a:schemeClr val="bg1"/>
                </a:solidFill>
                <a:effectLst>
                  <a:outerShdw blurRad="38100" dist="38100" dir="2700000" algn="tl">
                    <a:srgbClr val="000000">
                      <a:alpha val="43137"/>
                    </a:srgbClr>
                  </a:outerShdw>
                </a:effectLst>
              </a:endParaRPr>
            </a:p>
          </p:txBody>
        </p:sp>
        <p:sp>
          <p:nvSpPr>
            <p:cNvPr id="44" name="Text Box 13"/>
            <p:cNvSpPr txBox="1">
              <a:spLocks noChangeArrowheads="1"/>
            </p:cNvSpPr>
            <p:nvPr/>
          </p:nvSpPr>
          <p:spPr bwMode="auto">
            <a:xfrm>
              <a:off x="2632" y="1425"/>
              <a:ext cx="426" cy="174"/>
            </a:xfrm>
            <a:prstGeom prst="rect">
              <a:avLst/>
            </a:prstGeom>
            <a:noFill/>
            <a:ln w="9525">
              <a:noFill/>
              <a:miter lim="800000"/>
              <a:headEnd/>
              <a:tailEnd/>
            </a:ln>
          </p:spPr>
          <p:txBody>
            <a:bodyPr wrap="none">
              <a:spAutoFit/>
            </a:bodyPr>
            <a:lstStyle/>
            <a:p>
              <a:pPr eaLnBrk="1" hangingPunct="1"/>
              <a:r>
                <a:rPr lang="pt-BR" sz="1200">
                  <a:solidFill>
                    <a:schemeClr val="tx1">
                      <a:lumMod val="50000"/>
                    </a:schemeClr>
                  </a:solidFill>
                  <a:latin typeface="+mn-lt"/>
                </a:rPr>
                <a:t>Dispatch</a:t>
              </a:r>
              <a:endParaRPr lang="en-US" sz="1200">
                <a:solidFill>
                  <a:schemeClr val="tx1">
                    <a:lumMod val="50000"/>
                  </a:schemeClr>
                </a:solidFill>
                <a:latin typeface="+mn-lt"/>
              </a:endParaRPr>
            </a:p>
          </p:txBody>
        </p:sp>
      </p:grpSp>
      <p:grpSp>
        <p:nvGrpSpPr>
          <p:cNvPr id="45" name="Group 14"/>
          <p:cNvGrpSpPr>
            <a:grpSpLocks/>
          </p:cNvGrpSpPr>
          <p:nvPr/>
        </p:nvGrpSpPr>
        <p:grpSpPr bwMode="auto">
          <a:xfrm>
            <a:off x="4011376" y="3538541"/>
            <a:ext cx="1017588" cy="352426"/>
            <a:chOff x="2523" y="1824"/>
            <a:chExt cx="641" cy="222"/>
          </a:xfrm>
        </p:grpSpPr>
        <p:sp>
          <p:nvSpPr>
            <p:cNvPr id="46" name="Line 15"/>
            <p:cNvSpPr>
              <a:spLocks noChangeShapeType="1"/>
            </p:cNvSpPr>
            <p:nvPr/>
          </p:nvSpPr>
          <p:spPr bwMode="auto">
            <a:xfrm flipH="1">
              <a:off x="2523" y="1824"/>
              <a:ext cx="641" cy="0"/>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47" name="Text Box 16"/>
            <p:cNvSpPr txBox="1">
              <a:spLocks noChangeArrowheads="1"/>
            </p:cNvSpPr>
            <p:nvPr/>
          </p:nvSpPr>
          <p:spPr bwMode="auto">
            <a:xfrm>
              <a:off x="2643" y="1872"/>
              <a:ext cx="412" cy="174"/>
            </a:xfrm>
            <a:prstGeom prst="rect">
              <a:avLst/>
            </a:prstGeom>
            <a:noFill/>
            <a:ln w="9525">
              <a:noFill/>
              <a:miter lim="800000"/>
              <a:headEnd/>
              <a:tailEnd/>
            </a:ln>
          </p:spPr>
          <p:txBody>
            <a:bodyPr wrap="none">
              <a:spAutoFit/>
            </a:bodyPr>
            <a:lstStyle/>
            <a:p>
              <a:pPr eaLnBrk="1" hangingPunct="1"/>
              <a:r>
                <a:rPr lang="pt-BR" sz="1200">
                  <a:solidFill>
                    <a:schemeClr val="tx1">
                      <a:lumMod val="50000"/>
                    </a:schemeClr>
                  </a:solidFill>
                  <a:latin typeface="+mn-lt"/>
                </a:rPr>
                <a:t>Timeout</a:t>
              </a:r>
              <a:endParaRPr lang="en-US" sz="1200">
                <a:solidFill>
                  <a:schemeClr val="tx1">
                    <a:lumMod val="50000"/>
                  </a:schemeClr>
                </a:solidFill>
                <a:latin typeface="+mn-lt"/>
              </a:endParaRPr>
            </a:p>
          </p:txBody>
        </p:sp>
      </p:grpSp>
      <p:grpSp>
        <p:nvGrpSpPr>
          <p:cNvPr id="48" name="Group 17"/>
          <p:cNvGrpSpPr>
            <a:grpSpLocks/>
          </p:cNvGrpSpPr>
          <p:nvPr/>
        </p:nvGrpSpPr>
        <p:grpSpPr bwMode="auto">
          <a:xfrm>
            <a:off x="2596912" y="3767137"/>
            <a:ext cx="2786062" cy="2362200"/>
            <a:chOff x="1632" y="1968"/>
            <a:chExt cx="1755" cy="1488"/>
          </a:xfrm>
        </p:grpSpPr>
        <p:sp>
          <p:nvSpPr>
            <p:cNvPr id="49" name="Line 18"/>
            <p:cNvSpPr>
              <a:spLocks noChangeShapeType="1"/>
            </p:cNvSpPr>
            <p:nvPr/>
          </p:nvSpPr>
          <p:spPr bwMode="auto">
            <a:xfrm flipH="1">
              <a:off x="2448" y="1968"/>
              <a:ext cx="939" cy="1104"/>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50" name="Oval 19"/>
            <p:cNvSpPr>
              <a:spLocks noChangeArrowheads="1"/>
            </p:cNvSpPr>
            <p:nvPr/>
          </p:nvSpPr>
          <p:spPr bwMode="auto">
            <a:xfrm>
              <a:off x="1632" y="2976"/>
              <a:ext cx="960" cy="480"/>
            </a:xfrm>
            <a:prstGeom prst="ellipse">
              <a:avLst/>
            </a:prstGeom>
            <a:solidFill>
              <a:schemeClr val="accent3"/>
            </a:soli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eaLnBrk="1" hangingPunct="1"/>
              <a:r>
                <a:rPr lang="pt-BR" sz="2400" dirty="0" err="1">
                  <a:solidFill>
                    <a:schemeClr val="bg1"/>
                  </a:solidFill>
                  <a:effectLst>
                    <a:outerShdw blurRad="38100" dist="38100" dir="2700000" algn="tl">
                      <a:srgbClr val="000000">
                        <a:alpha val="43137"/>
                      </a:srgbClr>
                    </a:outerShdw>
                  </a:effectLst>
                </a:rPr>
                <a:t>Blocked</a:t>
              </a:r>
              <a:endParaRPr lang="en-US" sz="2400" dirty="0">
                <a:solidFill>
                  <a:schemeClr val="bg1"/>
                </a:solidFill>
                <a:effectLst>
                  <a:outerShdw blurRad="38100" dist="38100" dir="2700000" algn="tl">
                    <a:srgbClr val="000000">
                      <a:alpha val="43137"/>
                    </a:srgbClr>
                  </a:outerShdw>
                </a:effectLst>
              </a:endParaRPr>
            </a:p>
          </p:txBody>
        </p:sp>
        <p:sp>
          <p:nvSpPr>
            <p:cNvPr id="51" name="Text Box 20"/>
            <p:cNvSpPr txBox="1">
              <a:spLocks noChangeArrowheads="1"/>
            </p:cNvSpPr>
            <p:nvPr/>
          </p:nvSpPr>
          <p:spPr bwMode="auto">
            <a:xfrm>
              <a:off x="2870" y="2544"/>
              <a:ext cx="314" cy="291"/>
            </a:xfrm>
            <a:prstGeom prst="rect">
              <a:avLst/>
            </a:prstGeom>
            <a:noFill/>
            <a:ln w="9525">
              <a:noFill/>
              <a:miter lim="800000"/>
              <a:headEnd/>
              <a:tailEnd/>
            </a:ln>
          </p:spPr>
          <p:txBody>
            <a:bodyPr wrap="none">
              <a:spAutoFit/>
            </a:bodyPr>
            <a:lstStyle/>
            <a:p>
              <a:pPr eaLnBrk="1" hangingPunct="1"/>
              <a:r>
                <a:rPr lang="pt-BR" sz="1200">
                  <a:solidFill>
                    <a:schemeClr val="tx1">
                      <a:lumMod val="50000"/>
                    </a:schemeClr>
                  </a:solidFill>
                  <a:latin typeface="+mn-lt"/>
                </a:rPr>
                <a:t>Event</a:t>
              </a:r>
              <a:br>
                <a:rPr lang="pt-BR" sz="1200">
                  <a:solidFill>
                    <a:schemeClr val="tx1">
                      <a:lumMod val="50000"/>
                    </a:schemeClr>
                  </a:solidFill>
                  <a:latin typeface="+mn-lt"/>
                </a:rPr>
              </a:br>
              <a:r>
                <a:rPr lang="pt-BR" sz="1200">
                  <a:solidFill>
                    <a:schemeClr val="tx1">
                      <a:lumMod val="50000"/>
                    </a:schemeClr>
                  </a:solidFill>
                  <a:latin typeface="+mn-lt"/>
                </a:rPr>
                <a:t>Wait</a:t>
              </a:r>
              <a:endParaRPr lang="en-US" sz="1200">
                <a:solidFill>
                  <a:schemeClr val="tx1">
                    <a:lumMod val="50000"/>
                  </a:schemeClr>
                </a:solidFill>
                <a:latin typeface="+mn-lt"/>
              </a:endParaRPr>
            </a:p>
          </p:txBody>
        </p:sp>
      </p:grpSp>
      <p:grpSp>
        <p:nvGrpSpPr>
          <p:cNvPr id="52" name="Group 21"/>
          <p:cNvGrpSpPr>
            <a:grpSpLocks/>
          </p:cNvGrpSpPr>
          <p:nvPr/>
        </p:nvGrpSpPr>
        <p:grpSpPr bwMode="auto">
          <a:xfrm>
            <a:off x="3350975" y="3790950"/>
            <a:ext cx="638175" cy="1576387"/>
            <a:chOff x="2107" y="1983"/>
            <a:chExt cx="402" cy="993"/>
          </a:xfrm>
        </p:grpSpPr>
        <p:sp>
          <p:nvSpPr>
            <p:cNvPr id="53" name="Line 22"/>
            <p:cNvSpPr>
              <a:spLocks noChangeShapeType="1"/>
            </p:cNvSpPr>
            <p:nvPr/>
          </p:nvSpPr>
          <p:spPr bwMode="auto">
            <a:xfrm flipH="1" flipV="1">
              <a:off x="2107" y="1983"/>
              <a:ext cx="0" cy="993"/>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54" name="Text Box 23"/>
            <p:cNvSpPr txBox="1">
              <a:spLocks noChangeArrowheads="1"/>
            </p:cNvSpPr>
            <p:nvPr/>
          </p:nvSpPr>
          <p:spPr bwMode="auto">
            <a:xfrm>
              <a:off x="2152" y="2448"/>
              <a:ext cx="357" cy="291"/>
            </a:xfrm>
            <a:prstGeom prst="rect">
              <a:avLst/>
            </a:prstGeom>
            <a:noFill/>
            <a:ln w="9525">
              <a:noFill/>
              <a:miter lim="800000"/>
              <a:headEnd/>
              <a:tailEnd/>
            </a:ln>
          </p:spPr>
          <p:txBody>
            <a:bodyPr wrap="none">
              <a:spAutoFit/>
            </a:bodyPr>
            <a:lstStyle/>
            <a:p>
              <a:pPr eaLnBrk="1" hangingPunct="1"/>
              <a:r>
                <a:rPr lang="pt-BR" sz="1200">
                  <a:solidFill>
                    <a:schemeClr val="tx1">
                      <a:lumMod val="50000"/>
                    </a:schemeClr>
                  </a:solidFill>
                  <a:latin typeface="+mn-lt"/>
                </a:rPr>
                <a:t>Event</a:t>
              </a:r>
              <a:br>
                <a:rPr lang="pt-BR" sz="1200">
                  <a:solidFill>
                    <a:schemeClr val="tx1">
                      <a:lumMod val="50000"/>
                    </a:schemeClr>
                  </a:solidFill>
                  <a:latin typeface="+mn-lt"/>
                </a:rPr>
              </a:br>
              <a:r>
                <a:rPr lang="pt-BR" sz="1200">
                  <a:solidFill>
                    <a:schemeClr val="tx1">
                      <a:lumMod val="50000"/>
                    </a:schemeClr>
                  </a:solidFill>
                  <a:latin typeface="+mn-lt"/>
                </a:rPr>
                <a:t>Occurs</a:t>
              </a:r>
              <a:endParaRPr lang="en-US" sz="1200">
                <a:solidFill>
                  <a:schemeClr val="tx1">
                    <a:lumMod val="50000"/>
                  </a:schemeClr>
                </a:solidFill>
                <a:latin typeface="+mn-lt"/>
              </a:endParaRPr>
            </a:p>
          </p:txBody>
        </p:sp>
      </p:grpSp>
      <p:grpSp>
        <p:nvGrpSpPr>
          <p:cNvPr id="55" name="Group 24"/>
          <p:cNvGrpSpPr>
            <a:grpSpLocks/>
          </p:cNvGrpSpPr>
          <p:nvPr/>
        </p:nvGrpSpPr>
        <p:grpSpPr bwMode="auto">
          <a:xfrm>
            <a:off x="6483112" y="3028950"/>
            <a:ext cx="2362200" cy="762000"/>
            <a:chOff x="1104" y="1494"/>
            <a:chExt cx="1488" cy="480"/>
          </a:xfrm>
        </p:grpSpPr>
        <p:sp>
          <p:nvSpPr>
            <p:cNvPr id="56" name="Line 25"/>
            <p:cNvSpPr>
              <a:spLocks noChangeShapeType="1"/>
            </p:cNvSpPr>
            <p:nvPr/>
          </p:nvSpPr>
          <p:spPr bwMode="auto">
            <a:xfrm>
              <a:off x="1104" y="1728"/>
              <a:ext cx="528" cy="0"/>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57" name="Oval 26"/>
            <p:cNvSpPr>
              <a:spLocks noChangeArrowheads="1"/>
            </p:cNvSpPr>
            <p:nvPr/>
          </p:nvSpPr>
          <p:spPr bwMode="auto">
            <a:xfrm>
              <a:off x="1632" y="1494"/>
              <a:ext cx="960" cy="48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eaLnBrk="1" hangingPunct="1"/>
              <a:r>
                <a:rPr lang="pt-BR" sz="2400" dirty="0">
                  <a:solidFill>
                    <a:schemeClr val="bg1"/>
                  </a:solidFill>
                  <a:effectLst>
                    <a:outerShdw blurRad="38100" dist="38100" dir="2700000" algn="tl">
                      <a:srgbClr val="000000">
                        <a:alpha val="43137"/>
                      </a:srgbClr>
                    </a:outerShdw>
                  </a:effectLst>
                </a:rPr>
                <a:t>Final</a:t>
              </a:r>
              <a:endParaRPr lang="en-US" sz="2400" dirty="0">
                <a:solidFill>
                  <a:schemeClr val="bg1"/>
                </a:solidFill>
                <a:effectLst>
                  <a:outerShdw blurRad="38100" dist="38100" dir="2700000" algn="tl">
                    <a:srgbClr val="000000">
                      <a:alpha val="43137"/>
                    </a:srgbClr>
                  </a:outerShdw>
                </a:effectLst>
              </a:endParaRPr>
            </a:p>
          </p:txBody>
        </p:sp>
        <p:sp>
          <p:nvSpPr>
            <p:cNvPr id="58" name="Text Box 27"/>
            <p:cNvSpPr txBox="1">
              <a:spLocks noChangeArrowheads="1"/>
            </p:cNvSpPr>
            <p:nvPr/>
          </p:nvSpPr>
          <p:spPr bwMode="auto">
            <a:xfrm>
              <a:off x="1161" y="1536"/>
              <a:ext cx="382" cy="174"/>
            </a:xfrm>
            <a:prstGeom prst="rect">
              <a:avLst/>
            </a:prstGeom>
            <a:noFill/>
            <a:ln w="9525">
              <a:noFill/>
              <a:miter lim="800000"/>
              <a:headEnd/>
              <a:tailEnd/>
            </a:ln>
          </p:spPr>
          <p:txBody>
            <a:bodyPr wrap="none">
              <a:spAutoFit/>
            </a:bodyPr>
            <a:lstStyle/>
            <a:p>
              <a:pPr eaLnBrk="1" hangingPunct="1"/>
              <a:r>
                <a:rPr lang="pt-BR" sz="1200">
                  <a:solidFill>
                    <a:schemeClr val="tx1">
                      <a:lumMod val="50000"/>
                    </a:schemeClr>
                  </a:solidFill>
                  <a:latin typeface="+mn-lt"/>
                </a:rPr>
                <a:t>Release</a:t>
              </a:r>
              <a:endParaRPr lang="en-US" sz="1200">
                <a:solidFill>
                  <a:schemeClr val="tx1">
                    <a:lumMod val="50000"/>
                  </a:schemeClr>
                </a:solidFill>
                <a:latin typeface="+mn-lt"/>
              </a:endParaRPr>
            </a:p>
          </p:txBody>
        </p:sp>
      </p:grpSp>
      <p:sp>
        <p:nvSpPr>
          <p:cNvPr id="59" name="Text Box 28"/>
          <p:cNvSpPr txBox="1">
            <a:spLocks noChangeArrowheads="1"/>
          </p:cNvSpPr>
          <p:nvPr/>
        </p:nvSpPr>
        <p:spPr bwMode="auto">
          <a:xfrm>
            <a:off x="7267337" y="1889115"/>
            <a:ext cx="1700213" cy="1077218"/>
          </a:xfrm>
          <a:prstGeom prst="rect">
            <a:avLst/>
          </a:prstGeom>
          <a:noFill/>
          <a:ln w="9525" algn="ctr">
            <a:noFill/>
            <a:miter lim="800000"/>
            <a:headEnd/>
            <a:tailEnd/>
          </a:ln>
        </p:spPr>
        <p:txBody>
          <a:bodyPr>
            <a:spAutoFit/>
          </a:bodyPr>
          <a:lstStyle/>
          <a:p>
            <a:pPr lvl="1" algn="l"/>
            <a:r>
              <a:rPr lang="en-US" sz="1600" dirty="0">
                <a:solidFill>
                  <a:schemeClr val="tx1">
                    <a:lumMod val="50000"/>
                  </a:schemeClr>
                </a:solidFill>
                <a:latin typeface="+mn-lt"/>
              </a:rPr>
              <a:t>Final:  The process has finished execution</a:t>
            </a:r>
          </a:p>
        </p:txBody>
      </p:sp>
      <p:sp>
        <p:nvSpPr>
          <p:cNvPr id="60" name="Text Box 29"/>
          <p:cNvSpPr txBox="1">
            <a:spLocks noChangeArrowheads="1"/>
          </p:cNvSpPr>
          <p:nvPr/>
        </p:nvSpPr>
        <p:spPr bwMode="auto">
          <a:xfrm>
            <a:off x="-208903" y="3917261"/>
            <a:ext cx="2052715" cy="581025"/>
          </a:xfrm>
          <a:prstGeom prst="rect">
            <a:avLst/>
          </a:prstGeom>
          <a:noFill/>
          <a:ln w="9525" algn="ctr">
            <a:noFill/>
            <a:miter lim="800000"/>
            <a:headEnd/>
            <a:tailEnd/>
          </a:ln>
        </p:spPr>
        <p:txBody>
          <a:bodyPr wrap="square">
            <a:spAutoFit/>
          </a:bodyPr>
          <a:lstStyle/>
          <a:p>
            <a:pPr lvl="1" algn="l"/>
            <a:r>
              <a:rPr lang="en-US" sz="1600" dirty="0">
                <a:solidFill>
                  <a:schemeClr val="tx1">
                    <a:lumMod val="50000"/>
                  </a:schemeClr>
                </a:solidFill>
                <a:latin typeface="+mn-lt"/>
              </a:rPr>
              <a:t>Initial:  The process has been created</a:t>
            </a:r>
          </a:p>
        </p:txBody>
      </p:sp>
      <p:sp>
        <p:nvSpPr>
          <p:cNvPr id="61" name="Text Box 30"/>
          <p:cNvSpPr txBox="1">
            <a:spLocks noChangeArrowheads="1"/>
          </p:cNvSpPr>
          <p:nvPr/>
        </p:nvSpPr>
        <p:spPr bwMode="auto">
          <a:xfrm>
            <a:off x="2112711" y="1940391"/>
            <a:ext cx="2251075" cy="1077218"/>
          </a:xfrm>
          <a:prstGeom prst="rect">
            <a:avLst/>
          </a:prstGeom>
          <a:noFill/>
          <a:ln w="9525" algn="ctr">
            <a:noFill/>
            <a:miter lim="800000"/>
            <a:headEnd/>
            <a:tailEnd/>
          </a:ln>
        </p:spPr>
        <p:txBody>
          <a:bodyPr>
            <a:spAutoFit/>
          </a:bodyPr>
          <a:lstStyle/>
          <a:p>
            <a:pPr lvl="1" algn="l"/>
            <a:r>
              <a:rPr lang="en-US" sz="1600" dirty="0">
                <a:solidFill>
                  <a:schemeClr val="tx1">
                    <a:lumMod val="50000"/>
                  </a:schemeClr>
                </a:solidFill>
                <a:latin typeface="+mn-lt"/>
              </a:rPr>
              <a:t>Ready:  The process is waiting to be assigned to a processor</a:t>
            </a:r>
          </a:p>
        </p:txBody>
      </p:sp>
      <p:sp>
        <p:nvSpPr>
          <p:cNvPr id="62" name="Text Box 31"/>
          <p:cNvSpPr txBox="1">
            <a:spLocks noChangeArrowheads="1"/>
          </p:cNvSpPr>
          <p:nvPr/>
        </p:nvSpPr>
        <p:spPr bwMode="auto">
          <a:xfrm>
            <a:off x="5186124" y="2160579"/>
            <a:ext cx="2159000" cy="830997"/>
          </a:xfrm>
          <a:prstGeom prst="rect">
            <a:avLst/>
          </a:prstGeom>
          <a:noFill/>
          <a:ln w="9525" algn="ctr">
            <a:noFill/>
            <a:miter lim="800000"/>
            <a:headEnd/>
            <a:tailEnd/>
          </a:ln>
        </p:spPr>
        <p:txBody>
          <a:bodyPr>
            <a:spAutoFit/>
          </a:bodyPr>
          <a:lstStyle/>
          <a:p>
            <a:pPr lvl="1" algn="l"/>
            <a:r>
              <a:rPr lang="en-US" sz="1600" dirty="0">
                <a:solidFill>
                  <a:schemeClr val="tx1">
                    <a:lumMod val="50000"/>
                  </a:schemeClr>
                </a:solidFill>
                <a:latin typeface="+mn-lt"/>
              </a:rPr>
              <a:t>Running:  Instructions are being executed</a:t>
            </a:r>
          </a:p>
        </p:txBody>
      </p:sp>
      <p:sp>
        <p:nvSpPr>
          <p:cNvPr id="63" name="Text Box 32"/>
          <p:cNvSpPr txBox="1">
            <a:spLocks noChangeArrowheads="1"/>
          </p:cNvSpPr>
          <p:nvPr/>
        </p:nvSpPr>
        <p:spPr bwMode="auto">
          <a:xfrm>
            <a:off x="3662124" y="5449332"/>
            <a:ext cx="2870200" cy="830997"/>
          </a:xfrm>
          <a:prstGeom prst="rect">
            <a:avLst/>
          </a:prstGeom>
          <a:noFill/>
          <a:ln w="9525" algn="ctr">
            <a:noFill/>
            <a:miter lim="800000"/>
            <a:headEnd/>
            <a:tailEnd/>
          </a:ln>
        </p:spPr>
        <p:txBody>
          <a:bodyPr>
            <a:spAutoFit/>
          </a:bodyPr>
          <a:lstStyle/>
          <a:p>
            <a:pPr lvl="1" algn="l"/>
            <a:r>
              <a:rPr lang="en-US" sz="1600" dirty="0">
                <a:solidFill>
                  <a:schemeClr val="tx1">
                    <a:lumMod val="50000"/>
                  </a:schemeClr>
                </a:solidFill>
                <a:latin typeface="+mn-lt"/>
              </a:rPr>
              <a:t>Blocked:  The process is waiting for some event to occur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1000"/>
                                        <p:tgtEl>
                                          <p:spTgt spid="3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par>
                                <p:cTn id="12" presetID="10" presetClass="entr" presetSubtype="0" fill="hold" grpId="0" nodeType="withEffect">
                                  <p:stCondLst>
                                    <p:cond delay="10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10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10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10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right)">
                                      <p:cBhvr>
                                        <p:cTn id="35" dur="10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1000"/>
                                        <p:tgtEl>
                                          <p:spTgt spid="4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wipe(down)">
                                      <p:cBhvr>
                                        <p:cTn id="48" dur="10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wipe(left)">
                                      <p:cBhvr>
                                        <p:cTn id="53" dur="1000"/>
                                        <p:tgtEl>
                                          <p:spTgt spid="55"/>
                                        </p:tgtEl>
                                      </p:cBhvr>
                                    </p:animEffect>
                                  </p:childTnLst>
                                </p:cTn>
                              </p:par>
                            </p:childTnLst>
                          </p:cTn>
                        </p:par>
                        <p:par>
                          <p:cTn id="54" fill="hold">
                            <p:stCondLst>
                              <p:cond delay="1000"/>
                            </p:stCondLst>
                            <p:childTnLst>
                              <p:par>
                                <p:cTn id="55" presetID="22" presetClass="entr" presetSubtype="1" fill="hold" grpId="0" nodeType="afterEffect">
                                  <p:stCondLst>
                                    <p:cond delay="3000"/>
                                  </p:stCondLst>
                                  <p:childTnLst>
                                    <p:set>
                                      <p:cBhvr>
                                        <p:cTn id="56" dur="1" fill="hold">
                                          <p:stCondLst>
                                            <p:cond delay="0"/>
                                          </p:stCondLst>
                                        </p:cTn>
                                        <p:tgtEl>
                                          <p:spTgt spid="35"/>
                                        </p:tgtEl>
                                        <p:attrNameLst>
                                          <p:attrName>style.visibility</p:attrName>
                                        </p:attrNameLst>
                                      </p:cBhvr>
                                      <p:to>
                                        <p:strVal val="visible"/>
                                      </p:to>
                                    </p:set>
                                    <p:animEffect transition="in" filter="wipe(up)">
                                      <p:cBhvr>
                                        <p:cTn id="57" dur="1000"/>
                                        <p:tgtEl>
                                          <p:spTgt spid="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autoUpdateAnimBg="0"/>
      <p:bldP spid="35" grpId="0" animBg="1" autoUpdateAnimBg="0"/>
      <p:bldP spid="36" grpId="0" animBg="1" autoUpdateAnimBg="0"/>
      <p:bldP spid="59" grpId="0"/>
      <p:bldP spid="60" grpId="0"/>
      <p:bldP spid="61" grpId="0"/>
      <p:bldP spid="62"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736237" y="1809750"/>
            <a:ext cx="1997607" cy="3017810"/>
          </a:xfrm>
          <a:prstGeom prst="rect">
            <a:avLst/>
          </a:prstGeom>
          <a:solidFill>
            <a:schemeClr val="bg2">
              <a:lumMod val="9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2432059" y="1810208"/>
            <a:ext cx="1997607" cy="3017810"/>
          </a:xfrm>
          <a:prstGeom prst="rect">
            <a:avLst/>
          </a:prstGeom>
          <a:solidFill>
            <a:schemeClr val="bg2">
              <a:lumMod val="9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1842" name="Rectangle 2"/>
          <p:cNvSpPr>
            <a:spLocks noGrp="1" noChangeArrowheads="1"/>
          </p:cNvSpPr>
          <p:nvPr>
            <p:ph type="title"/>
          </p:nvPr>
        </p:nvSpPr>
        <p:spPr/>
        <p:txBody>
          <a:bodyPr/>
          <a:lstStyle/>
          <a:p>
            <a:r>
              <a:rPr lang="pt-BR" dirty="0"/>
              <a:t>The </a:t>
            </a:r>
            <a:r>
              <a:rPr lang="pt-BR" dirty="0" err="1"/>
              <a:t>operation</a:t>
            </a:r>
            <a:r>
              <a:rPr lang="pt-BR" dirty="0"/>
              <a:t> </a:t>
            </a:r>
            <a:r>
              <a:rPr lang="pt-BR" dirty="0" err="1"/>
              <a:t>of</a:t>
            </a:r>
            <a:r>
              <a:rPr lang="pt-BR" dirty="0"/>
              <a:t> a </a:t>
            </a:r>
            <a:r>
              <a:rPr lang="pt-BR" dirty="0" err="1"/>
              <a:t>simple</a:t>
            </a:r>
            <a:r>
              <a:rPr lang="pt-BR" dirty="0"/>
              <a:t> </a:t>
            </a:r>
            <a:r>
              <a:rPr lang="pt-BR" dirty="0" err="1"/>
              <a:t>computer</a:t>
            </a:r>
            <a:endParaRPr lang="en-US" dirty="0"/>
          </a:p>
        </p:txBody>
      </p:sp>
      <p:sp>
        <p:nvSpPr>
          <p:cNvPr id="2" name="Text Placeholder 1"/>
          <p:cNvSpPr>
            <a:spLocks noGrp="1"/>
          </p:cNvSpPr>
          <p:nvPr>
            <p:ph type="body" sz="quarter" idx="11"/>
          </p:nvPr>
        </p:nvSpPr>
        <p:spPr/>
        <p:txBody>
          <a:bodyPr/>
          <a:lstStyle/>
          <a:p>
            <a:endParaRPr lang="en-US"/>
          </a:p>
        </p:txBody>
      </p:sp>
      <p:cxnSp>
        <p:nvCxnSpPr>
          <p:cNvPr id="3" name="Conector de seta reta 2"/>
          <p:cNvCxnSpPr>
            <a:stCxn id="291844" idx="3"/>
          </p:cNvCxnSpPr>
          <p:nvPr/>
        </p:nvCxnSpPr>
        <p:spPr>
          <a:xfrm>
            <a:off x="1871800" y="3927727"/>
            <a:ext cx="843402" cy="0"/>
          </a:xfrm>
          <a:prstGeom prst="straightConnector1">
            <a:avLst/>
          </a:prstGeom>
          <a:ln w="571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Conector de seta reta 4"/>
          <p:cNvCxnSpPr>
            <a:stCxn id="291846" idx="3"/>
            <a:endCxn id="291851" idx="1"/>
          </p:cNvCxnSpPr>
          <p:nvPr/>
        </p:nvCxnSpPr>
        <p:spPr>
          <a:xfrm>
            <a:off x="4155202" y="3927727"/>
            <a:ext cx="843402" cy="0"/>
          </a:xfrm>
          <a:prstGeom prst="straightConnector1">
            <a:avLst/>
          </a:prstGeom>
          <a:ln w="571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Conector de seta reta 6"/>
          <p:cNvCxnSpPr>
            <a:stCxn id="291851" idx="3"/>
            <a:endCxn id="291845" idx="1"/>
          </p:cNvCxnSpPr>
          <p:nvPr/>
        </p:nvCxnSpPr>
        <p:spPr>
          <a:xfrm>
            <a:off x="6438604" y="3927727"/>
            <a:ext cx="843402" cy="0"/>
          </a:xfrm>
          <a:prstGeom prst="straightConnector1">
            <a:avLst/>
          </a:prstGeom>
          <a:ln w="571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Conector reto 10"/>
          <p:cNvCxnSpPr>
            <a:endCxn id="291851" idx="0"/>
          </p:cNvCxnSpPr>
          <p:nvPr/>
        </p:nvCxnSpPr>
        <p:spPr>
          <a:xfrm flipH="1">
            <a:off x="5718604" y="3159583"/>
            <a:ext cx="0" cy="318144"/>
          </a:xfrm>
          <a:prstGeom prst="line">
            <a:avLst/>
          </a:prstGeom>
          <a:ln w="57150" cap="sq">
            <a:solidFill>
              <a:schemeClr val="bg1">
                <a:lumMod val="65000"/>
              </a:schemeClr>
            </a:solidFill>
            <a:beve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2247269" y="3159583"/>
            <a:ext cx="3471335" cy="0"/>
          </a:xfrm>
          <a:prstGeom prst="line">
            <a:avLst/>
          </a:prstGeom>
          <a:ln w="57150" cap="sq">
            <a:solidFill>
              <a:schemeClr val="bg1">
                <a:lumMod val="65000"/>
              </a:schemeClr>
            </a:solidFill>
            <a:bevel/>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a:off x="2248943" y="3159583"/>
            <a:ext cx="0" cy="768144"/>
          </a:xfrm>
          <a:prstGeom prst="straightConnector1">
            <a:avLst/>
          </a:prstGeom>
          <a:ln w="57150" cap="sq">
            <a:solidFill>
              <a:schemeClr val="bg1">
                <a:lumMod val="65000"/>
              </a:schemeClr>
            </a:solidFill>
            <a:bevel/>
            <a:tailEnd type="arrow"/>
          </a:ln>
        </p:spPr>
        <p:style>
          <a:lnRef idx="1">
            <a:schemeClr val="accent1"/>
          </a:lnRef>
          <a:fillRef idx="0">
            <a:schemeClr val="accent1"/>
          </a:fillRef>
          <a:effectRef idx="0">
            <a:schemeClr val="accent1"/>
          </a:effectRef>
          <a:fontRef idx="minor">
            <a:schemeClr val="tx1"/>
          </a:fontRef>
        </p:style>
      </p:cxnSp>
      <p:sp>
        <p:nvSpPr>
          <p:cNvPr id="291844" name="AutoShape 4"/>
          <p:cNvSpPr>
            <a:spLocks noChangeArrowheads="1"/>
          </p:cNvSpPr>
          <p:nvPr/>
        </p:nvSpPr>
        <p:spPr bwMode="auto">
          <a:xfrm>
            <a:off x="431800" y="3693727"/>
            <a:ext cx="1440000" cy="468000"/>
          </a:xfrm>
          <a:prstGeom prst="flowChartTerminator">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dirty="0">
                <a:effectLst>
                  <a:outerShdw blurRad="38100" dist="38100" dir="2700000" algn="tl">
                    <a:srgbClr val="000000">
                      <a:alpha val="43137"/>
                    </a:srgbClr>
                  </a:outerShdw>
                </a:effectLst>
              </a:rPr>
              <a:t>START</a:t>
            </a:r>
          </a:p>
        </p:txBody>
      </p:sp>
      <p:sp>
        <p:nvSpPr>
          <p:cNvPr id="291845" name="AutoShape 5"/>
          <p:cNvSpPr>
            <a:spLocks noChangeArrowheads="1"/>
          </p:cNvSpPr>
          <p:nvPr/>
        </p:nvSpPr>
        <p:spPr bwMode="auto">
          <a:xfrm>
            <a:off x="7282006" y="3693727"/>
            <a:ext cx="1440000" cy="468000"/>
          </a:xfrm>
          <a:prstGeom prst="flowChartTerminator">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dirty="0">
                <a:effectLst>
                  <a:outerShdw blurRad="38100" dist="38100" dir="2700000" algn="tl">
                    <a:srgbClr val="000000">
                      <a:alpha val="43137"/>
                    </a:srgbClr>
                  </a:outerShdw>
                </a:effectLst>
              </a:rPr>
              <a:t>HALT</a:t>
            </a:r>
          </a:p>
        </p:txBody>
      </p:sp>
      <p:sp>
        <p:nvSpPr>
          <p:cNvPr id="16" name="CaixaDeTexto 15"/>
          <p:cNvSpPr txBox="1"/>
          <p:nvPr/>
        </p:nvSpPr>
        <p:spPr>
          <a:xfrm>
            <a:off x="2692441" y="1973433"/>
            <a:ext cx="1473480" cy="461665"/>
          </a:xfrm>
          <a:prstGeom prst="rect">
            <a:avLst/>
          </a:prstGeom>
          <a:noFill/>
        </p:spPr>
        <p:txBody>
          <a:bodyPr wrap="none" rtlCol="0">
            <a:spAutoFit/>
          </a:bodyPr>
          <a:lstStyle/>
          <a:p>
            <a:pPr algn="ctr"/>
            <a:r>
              <a:rPr lang="en-US" sz="2400" dirty="0">
                <a:latin typeface="+mn-lt"/>
              </a:rPr>
              <a:t>Fetch stage</a:t>
            </a:r>
          </a:p>
        </p:txBody>
      </p:sp>
      <p:sp>
        <p:nvSpPr>
          <p:cNvPr id="291846" name="Rectangle 6"/>
          <p:cNvSpPr>
            <a:spLocks noChangeArrowheads="1"/>
          </p:cNvSpPr>
          <p:nvPr/>
        </p:nvSpPr>
        <p:spPr bwMode="auto">
          <a:xfrm>
            <a:off x="2715202" y="3477727"/>
            <a:ext cx="1440000" cy="9000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dirty="0">
                <a:effectLst>
                  <a:outerShdw blurRad="38100" dist="38100" dir="2700000" algn="tl">
                    <a:srgbClr val="000000">
                      <a:alpha val="43137"/>
                    </a:srgbClr>
                  </a:outerShdw>
                </a:effectLst>
              </a:rPr>
              <a:t>Fetch next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instruction</a:t>
            </a:r>
          </a:p>
        </p:txBody>
      </p:sp>
      <p:sp>
        <p:nvSpPr>
          <p:cNvPr id="23" name="CaixaDeTexto 22"/>
          <p:cNvSpPr txBox="1"/>
          <p:nvPr/>
        </p:nvSpPr>
        <p:spPr>
          <a:xfrm>
            <a:off x="4854425" y="1973433"/>
            <a:ext cx="1728357" cy="461665"/>
          </a:xfrm>
          <a:prstGeom prst="rect">
            <a:avLst/>
          </a:prstGeom>
          <a:noFill/>
        </p:spPr>
        <p:txBody>
          <a:bodyPr wrap="none" rtlCol="0">
            <a:spAutoFit/>
          </a:bodyPr>
          <a:lstStyle/>
          <a:p>
            <a:pPr algn="ctr"/>
            <a:r>
              <a:rPr lang="en-US" sz="2400" dirty="0">
                <a:latin typeface="+mn-lt"/>
              </a:rPr>
              <a:t>Execute stage</a:t>
            </a:r>
          </a:p>
        </p:txBody>
      </p:sp>
      <p:sp>
        <p:nvSpPr>
          <p:cNvPr id="291851" name="Rectangle 11"/>
          <p:cNvSpPr>
            <a:spLocks noChangeArrowheads="1"/>
          </p:cNvSpPr>
          <p:nvPr/>
        </p:nvSpPr>
        <p:spPr bwMode="auto">
          <a:xfrm>
            <a:off x="4998604" y="3477727"/>
            <a:ext cx="1440000" cy="9000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dirty="0">
                <a:effectLst>
                  <a:outerShdw blurRad="38100" dist="38100" dir="2700000" algn="tl">
                    <a:srgbClr val="000000">
                      <a:alpha val="43137"/>
                    </a:srgbClr>
                  </a:outerShdw>
                </a:effectLst>
              </a:rPr>
              <a:t>Execute</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instruction</a:t>
            </a:r>
          </a:p>
        </p:txBody>
      </p:sp>
    </p:spTree>
    <p:extLst>
      <p:ext uri="{BB962C8B-B14F-4D97-AF65-F5344CB8AC3E}">
        <p14:creationId xmlns:p14="http://schemas.microsoft.com/office/powerpoint/2010/main" val="892845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8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18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18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18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91844" grpId="0" animBg="1"/>
      <p:bldP spid="291845" grpId="0" animBg="1"/>
      <p:bldP spid="16" grpId="0"/>
      <p:bldP spid="291846" grpId="0" animBg="1"/>
      <p:bldP spid="23" grpId="0"/>
      <p:bldP spid="29185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95556" y="1628760"/>
            <a:ext cx="8982075" cy="4267200"/>
            <a:chOff x="102" y="528"/>
            <a:chExt cx="5658" cy="2688"/>
          </a:xfrm>
        </p:grpSpPr>
        <p:pic>
          <p:nvPicPr>
            <p:cNvPr id="19505" name="Picture 3" descr="3_6"/>
            <p:cNvPicPr>
              <a:picLocks noChangeAspect="1" noChangeArrowheads="1"/>
            </p:cNvPicPr>
            <p:nvPr/>
          </p:nvPicPr>
          <p:blipFill>
            <a:blip r:embed="rId3" cstate="print"/>
            <a:srcRect b="15804"/>
            <a:stretch>
              <a:fillRect/>
            </a:stretch>
          </p:blipFill>
          <p:spPr bwMode="auto">
            <a:xfrm>
              <a:off x="102" y="616"/>
              <a:ext cx="5568" cy="2600"/>
            </a:xfrm>
            <a:prstGeom prst="rect">
              <a:avLst/>
            </a:prstGeom>
            <a:noFill/>
            <a:ln w="9525">
              <a:noFill/>
              <a:miter lim="800000"/>
              <a:headEnd/>
              <a:tailEnd/>
            </a:ln>
          </p:spPr>
        </p:pic>
        <p:sp>
          <p:nvSpPr>
            <p:cNvPr id="19506" name="Rectangle 4"/>
            <p:cNvSpPr>
              <a:spLocks noChangeArrowheads="1"/>
            </p:cNvSpPr>
            <p:nvPr/>
          </p:nvSpPr>
          <p:spPr bwMode="auto">
            <a:xfrm>
              <a:off x="624" y="528"/>
              <a:ext cx="5136" cy="1536"/>
            </a:xfrm>
            <a:prstGeom prst="rect">
              <a:avLst/>
            </a:prstGeom>
            <a:solidFill>
              <a:schemeClr val="bg1"/>
            </a:solidFill>
            <a:ln w="9525">
              <a:noFill/>
              <a:miter lim="800000"/>
              <a:headEnd/>
              <a:tailEnd/>
            </a:ln>
          </p:spPr>
          <p:txBody>
            <a:bodyPr wrap="none" anchor="ctr"/>
            <a:lstStyle/>
            <a:p>
              <a:endParaRPr lang="pt-BR"/>
            </a:p>
          </p:txBody>
        </p:sp>
        <p:grpSp>
          <p:nvGrpSpPr>
            <p:cNvPr id="19507" name="Group 5"/>
            <p:cNvGrpSpPr>
              <a:grpSpLocks/>
            </p:cNvGrpSpPr>
            <p:nvPr/>
          </p:nvGrpSpPr>
          <p:grpSpPr bwMode="auto">
            <a:xfrm>
              <a:off x="528" y="2784"/>
              <a:ext cx="576" cy="288"/>
              <a:chOff x="480" y="3360"/>
              <a:chExt cx="576" cy="288"/>
            </a:xfrm>
          </p:grpSpPr>
          <p:sp>
            <p:nvSpPr>
              <p:cNvPr id="19514" name="Rectangle 6"/>
              <p:cNvSpPr>
                <a:spLocks noChangeArrowheads="1"/>
              </p:cNvSpPr>
              <p:nvPr/>
            </p:nvSpPr>
            <p:spPr bwMode="auto">
              <a:xfrm>
                <a:off x="480" y="3360"/>
                <a:ext cx="576" cy="288"/>
              </a:xfrm>
              <a:prstGeom prst="rect">
                <a:avLst/>
              </a:prstGeom>
              <a:solidFill>
                <a:schemeClr val="bg1"/>
              </a:solidFill>
              <a:ln w="9525">
                <a:noFill/>
                <a:miter lim="800000"/>
                <a:headEnd/>
                <a:tailEnd/>
              </a:ln>
            </p:spPr>
            <p:txBody>
              <a:bodyPr wrap="none" anchor="ctr"/>
              <a:lstStyle/>
              <a:p>
                <a:endParaRPr lang="pt-BR"/>
              </a:p>
            </p:txBody>
          </p:sp>
          <p:sp>
            <p:nvSpPr>
              <p:cNvPr id="19515" name="Rectangle 7"/>
              <p:cNvSpPr>
                <a:spLocks noChangeArrowheads="1"/>
              </p:cNvSpPr>
              <p:nvPr/>
            </p:nvSpPr>
            <p:spPr bwMode="auto">
              <a:xfrm>
                <a:off x="528" y="3408"/>
                <a:ext cx="480" cy="200"/>
              </a:xfrm>
              <a:prstGeom prst="rect">
                <a:avLst/>
              </a:prstGeom>
              <a:solidFill>
                <a:schemeClr val="hlink"/>
              </a:solidFill>
              <a:ln w="9525">
                <a:noFill/>
                <a:miter lim="800000"/>
                <a:headEnd/>
                <a:tailEnd/>
              </a:ln>
            </p:spPr>
            <p:txBody>
              <a:bodyPr wrap="none" anchor="ctr"/>
              <a:lstStyle/>
              <a:p>
                <a:endParaRPr lang="pt-BR"/>
              </a:p>
            </p:txBody>
          </p:sp>
        </p:grpSp>
        <p:grpSp>
          <p:nvGrpSpPr>
            <p:cNvPr id="19508" name="Group 8"/>
            <p:cNvGrpSpPr>
              <a:grpSpLocks/>
            </p:cNvGrpSpPr>
            <p:nvPr/>
          </p:nvGrpSpPr>
          <p:grpSpPr bwMode="auto">
            <a:xfrm>
              <a:off x="2984" y="2784"/>
              <a:ext cx="576" cy="288"/>
              <a:chOff x="2976" y="3120"/>
              <a:chExt cx="576" cy="288"/>
            </a:xfrm>
          </p:grpSpPr>
          <p:sp>
            <p:nvSpPr>
              <p:cNvPr id="19512" name="Rectangle 9"/>
              <p:cNvSpPr>
                <a:spLocks noChangeArrowheads="1"/>
              </p:cNvSpPr>
              <p:nvPr/>
            </p:nvSpPr>
            <p:spPr bwMode="auto">
              <a:xfrm>
                <a:off x="2976" y="3120"/>
                <a:ext cx="576" cy="288"/>
              </a:xfrm>
              <a:prstGeom prst="rect">
                <a:avLst/>
              </a:prstGeom>
              <a:solidFill>
                <a:schemeClr val="bg1"/>
              </a:solidFill>
              <a:ln w="9525">
                <a:noFill/>
                <a:miter lim="800000"/>
                <a:headEnd/>
                <a:tailEnd/>
              </a:ln>
            </p:spPr>
            <p:txBody>
              <a:bodyPr wrap="none" anchor="ctr"/>
              <a:lstStyle/>
              <a:p>
                <a:endParaRPr lang="pt-BR"/>
              </a:p>
            </p:txBody>
          </p:sp>
          <p:sp>
            <p:nvSpPr>
              <p:cNvPr id="19513" name="Rectangle 10" descr="Large confetti"/>
              <p:cNvSpPr>
                <a:spLocks noChangeArrowheads="1"/>
              </p:cNvSpPr>
              <p:nvPr/>
            </p:nvSpPr>
            <p:spPr bwMode="auto">
              <a:xfrm>
                <a:off x="3024" y="3168"/>
                <a:ext cx="480" cy="200"/>
              </a:xfrm>
              <a:prstGeom prst="rect">
                <a:avLst/>
              </a:prstGeom>
              <a:blipFill>
                <a:blip r:embed="rId4"/>
                <a:tile tx="0" ty="0" sx="100000" sy="100000" flip="none" algn="tl"/>
              </a:blipFill>
              <a:ln w="9525">
                <a:noFill/>
                <a:miter lim="800000"/>
                <a:headEnd/>
                <a:tailEnd/>
              </a:ln>
            </p:spPr>
            <p:txBody>
              <a:bodyPr wrap="none" anchor="ctr"/>
              <a:lstStyle/>
              <a:p>
                <a:endParaRPr lang="pt-BR"/>
              </a:p>
            </p:txBody>
          </p:sp>
        </p:grpSp>
        <p:grpSp>
          <p:nvGrpSpPr>
            <p:cNvPr id="19509" name="Group 11"/>
            <p:cNvGrpSpPr>
              <a:grpSpLocks/>
            </p:cNvGrpSpPr>
            <p:nvPr/>
          </p:nvGrpSpPr>
          <p:grpSpPr bwMode="auto">
            <a:xfrm>
              <a:off x="1760" y="2784"/>
              <a:ext cx="576" cy="288"/>
              <a:chOff x="1680" y="3168"/>
              <a:chExt cx="576" cy="288"/>
            </a:xfrm>
          </p:grpSpPr>
          <p:sp>
            <p:nvSpPr>
              <p:cNvPr id="19510" name="Rectangle 12"/>
              <p:cNvSpPr>
                <a:spLocks noChangeArrowheads="1"/>
              </p:cNvSpPr>
              <p:nvPr/>
            </p:nvSpPr>
            <p:spPr bwMode="auto">
              <a:xfrm>
                <a:off x="1680" y="3168"/>
                <a:ext cx="576" cy="288"/>
              </a:xfrm>
              <a:prstGeom prst="rect">
                <a:avLst/>
              </a:prstGeom>
              <a:solidFill>
                <a:schemeClr val="bg1"/>
              </a:solidFill>
              <a:ln w="9525">
                <a:noFill/>
                <a:miter lim="800000"/>
                <a:headEnd/>
                <a:tailEnd/>
              </a:ln>
            </p:spPr>
            <p:txBody>
              <a:bodyPr wrap="none" anchor="ctr"/>
              <a:lstStyle/>
              <a:p>
                <a:endParaRPr lang="pt-BR"/>
              </a:p>
            </p:txBody>
          </p:sp>
          <p:sp>
            <p:nvSpPr>
              <p:cNvPr id="19511" name="Rectangle 13"/>
              <p:cNvSpPr>
                <a:spLocks noChangeArrowheads="1"/>
              </p:cNvSpPr>
              <p:nvPr/>
            </p:nvSpPr>
            <p:spPr bwMode="auto">
              <a:xfrm>
                <a:off x="1728" y="3216"/>
                <a:ext cx="480" cy="200"/>
              </a:xfrm>
              <a:prstGeom prst="rect">
                <a:avLst/>
              </a:prstGeom>
              <a:solidFill>
                <a:srgbClr val="DDDDDD"/>
              </a:solidFill>
              <a:ln w="9525">
                <a:noFill/>
                <a:miter lim="800000"/>
                <a:headEnd/>
                <a:tailEnd/>
              </a:ln>
            </p:spPr>
            <p:txBody>
              <a:bodyPr wrap="none" anchor="ctr"/>
              <a:lstStyle/>
              <a:p>
                <a:endParaRPr lang="pt-BR"/>
              </a:p>
            </p:txBody>
          </p:sp>
        </p:grpSp>
      </p:grpSp>
      <p:grpSp>
        <p:nvGrpSpPr>
          <p:cNvPr id="6" name="Group 14"/>
          <p:cNvGrpSpPr>
            <a:grpSpLocks/>
          </p:cNvGrpSpPr>
          <p:nvPr/>
        </p:nvGrpSpPr>
        <p:grpSpPr bwMode="auto">
          <a:xfrm>
            <a:off x="1000431" y="1781160"/>
            <a:ext cx="914400" cy="2146300"/>
            <a:chOff x="672" y="624"/>
            <a:chExt cx="576" cy="1352"/>
          </a:xfrm>
        </p:grpSpPr>
        <p:sp>
          <p:nvSpPr>
            <p:cNvPr id="19501" name="Rectangle 15"/>
            <p:cNvSpPr>
              <a:spLocks noChangeArrowheads="1"/>
            </p:cNvSpPr>
            <p:nvPr/>
          </p:nvSpPr>
          <p:spPr bwMode="auto">
            <a:xfrm>
              <a:off x="672" y="624"/>
              <a:ext cx="576" cy="200"/>
            </a:xfrm>
            <a:prstGeom prst="rect">
              <a:avLst/>
            </a:prstGeom>
            <a:solidFill>
              <a:schemeClr val="hlink"/>
            </a:solidFill>
            <a:ln w="9525">
              <a:noFill/>
              <a:miter lim="800000"/>
              <a:headEnd/>
              <a:tailEnd/>
            </a:ln>
          </p:spPr>
          <p:txBody>
            <a:bodyPr wrap="none" anchor="ctr"/>
            <a:lstStyle/>
            <a:p>
              <a:endParaRPr lang="pt-BR"/>
            </a:p>
          </p:txBody>
        </p:sp>
        <p:sp>
          <p:nvSpPr>
            <p:cNvPr id="19502" name="Rectangle 16"/>
            <p:cNvSpPr>
              <a:spLocks noChangeArrowheads="1"/>
            </p:cNvSpPr>
            <p:nvPr/>
          </p:nvSpPr>
          <p:spPr bwMode="auto">
            <a:xfrm>
              <a:off x="672" y="1008"/>
              <a:ext cx="576" cy="200"/>
            </a:xfrm>
            <a:prstGeom prst="rect">
              <a:avLst/>
            </a:prstGeom>
            <a:solidFill>
              <a:srgbClr val="DDDDDD"/>
            </a:solidFill>
            <a:ln w="9525">
              <a:noFill/>
              <a:miter lim="800000"/>
              <a:headEnd/>
              <a:tailEnd/>
            </a:ln>
          </p:spPr>
          <p:txBody>
            <a:bodyPr wrap="none" anchor="ctr"/>
            <a:lstStyle/>
            <a:p>
              <a:endParaRPr lang="pt-BR"/>
            </a:p>
          </p:txBody>
        </p:sp>
        <p:sp>
          <p:nvSpPr>
            <p:cNvPr id="19503" name="Rectangle 17"/>
            <p:cNvSpPr>
              <a:spLocks noChangeArrowheads="1"/>
            </p:cNvSpPr>
            <p:nvPr/>
          </p:nvSpPr>
          <p:spPr bwMode="auto">
            <a:xfrm>
              <a:off x="672" y="1392"/>
              <a:ext cx="576" cy="200"/>
            </a:xfrm>
            <a:prstGeom prst="rect">
              <a:avLst/>
            </a:prstGeom>
            <a:solidFill>
              <a:srgbClr val="DDDDDD"/>
            </a:solidFill>
            <a:ln w="9525">
              <a:noFill/>
              <a:miter lim="800000"/>
              <a:headEnd/>
              <a:tailEnd/>
            </a:ln>
          </p:spPr>
          <p:txBody>
            <a:bodyPr wrap="none" anchor="ctr"/>
            <a:lstStyle/>
            <a:p>
              <a:endParaRPr lang="pt-BR"/>
            </a:p>
          </p:txBody>
        </p:sp>
        <p:sp>
          <p:nvSpPr>
            <p:cNvPr id="19504" name="Rectangle 18"/>
            <p:cNvSpPr>
              <a:spLocks noChangeArrowheads="1"/>
            </p:cNvSpPr>
            <p:nvPr/>
          </p:nvSpPr>
          <p:spPr bwMode="auto">
            <a:xfrm>
              <a:off x="672" y="1776"/>
              <a:ext cx="576" cy="200"/>
            </a:xfrm>
            <a:prstGeom prst="rect">
              <a:avLst/>
            </a:prstGeom>
            <a:solidFill>
              <a:srgbClr val="DDDDDD"/>
            </a:solidFill>
            <a:ln w="9525">
              <a:noFill/>
              <a:miter lim="800000"/>
              <a:headEnd/>
              <a:tailEnd/>
            </a:ln>
          </p:spPr>
          <p:txBody>
            <a:bodyPr wrap="none" anchor="ctr"/>
            <a:lstStyle/>
            <a:p>
              <a:endParaRPr lang="pt-BR"/>
            </a:p>
          </p:txBody>
        </p:sp>
      </p:grpSp>
      <p:grpSp>
        <p:nvGrpSpPr>
          <p:cNvPr id="7" name="Group 19"/>
          <p:cNvGrpSpPr>
            <a:grpSpLocks/>
          </p:cNvGrpSpPr>
          <p:nvPr/>
        </p:nvGrpSpPr>
        <p:grpSpPr bwMode="auto">
          <a:xfrm>
            <a:off x="1914831" y="1781160"/>
            <a:ext cx="914400" cy="2146300"/>
            <a:chOff x="1248" y="624"/>
            <a:chExt cx="576" cy="1352"/>
          </a:xfrm>
        </p:grpSpPr>
        <p:sp>
          <p:nvSpPr>
            <p:cNvPr id="19497" name="Rectangle 20"/>
            <p:cNvSpPr>
              <a:spLocks noChangeArrowheads="1"/>
            </p:cNvSpPr>
            <p:nvPr/>
          </p:nvSpPr>
          <p:spPr bwMode="auto">
            <a:xfrm>
              <a:off x="1248" y="1776"/>
              <a:ext cx="576" cy="200"/>
            </a:xfrm>
            <a:prstGeom prst="rect">
              <a:avLst/>
            </a:prstGeom>
            <a:solidFill>
              <a:schemeClr val="hlink"/>
            </a:solidFill>
            <a:ln w="9525">
              <a:noFill/>
              <a:miter lim="800000"/>
              <a:headEnd/>
              <a:tailEnd/>
            </a:ln>
          </p:spPr>
          <p:txBody>
            <a:bodyPr wrap="none" anchor="ctr"/>
            <a:lstStyle/>
            <a:p>
              <a:endParaRPr lang="pt-BR"/>
            </a:p>
          </p:txBody>
        </p:sp>
        <p:sp>
          <p:nvSpPr>
            <p:cNvPr id="19498" name="Rectangle 21"/>
            <p:cNvSpPr>
              <a:spLocks noChangeArrowheads="1"/>
            </p:cNvSpPr>
            <p:nvPr/>
          </p:nvSpPr>
          <p:spPr bwMode="auto">
            <a:xfrm>
              <a:off x="1248" y="624"/>
              <a:ext cx="576" cy="200"/>
            </a:xfrm>
            <a:prstGeom prst="rect">
              <a:avLst/>
            </a:prstGeom>
            <a:solidFill>
              <a:srgbClr val="DDDDDD"/>
            </a:solidFill>
            <a:ln w="9525">
              <a:noFill/>
              <a:miter lim="800000"/>
              <a:headEnd/>
              <a:tailEnd/>
            </a:ln>
          </p:spPr>
          <p:txBody>
            <a:bodyPr wrap="none" anchor="ctr"/>
            <a:lstStyle/>
            <a:p>
              <a:endParaRPr lang="pt-BR"/>
            </a:p>
          </p:txBody>
        </p:sp>
        <p:sp>
          <p:nvSpPr>
            <p:cNvPr id="19499" name="Rectangle 22"/>
            <p:cNvSpPr>
              <a:spLocks noChangeArrowheads="1"/>
            </p:cNvSpPr>
            <p:nvPr/>
          </p:nvSpPr>
          <p:spPr bwMode="auto">
            <a:xfrm>
              <a:off x="1248" y="1008"/>
              <a:ext cx="576" cy="200"/>
            </a:xfrm>
            <a:prstGeom prst="rect">
              <a:avLst/>
            </a:prstGeom>
            <a:solidFill>
              <a:srgbClr val="DDDDDD"/>
            </a:solidFill>
            <a:ln w="9525">
              <a:noFill/>
              <a:miter lim="800000"/>
              <a:headEnd/>
              <a:tailEnd/>
            </a:ln>
          </p:spPr>
          <p:txBody>
            <a:bodyPr wrap="none" anchor="ctr"/>
            <a:lstStyle/>
            <a:p>
              <a:endParaRPr lang="pt-BR"/>
            </a:p>
          </p:txBody>
        </p:sp>
        <p:sp>
          <p:nvSpPr>
            <p:cNvPr id="19500" name="Rectangle 23"/>
            <p:cNvSpPr>
              <a:spLocks noChangeArrowheads="1"/>
            </p:cNvSpPr>
            <p:nvPr/>
          </p:nvSpPr>
          <p:spPr bwMode="auto">
            <a:xfrm>
              <a:off x="1248" y="1392"/>
              <a:ext cx="576" cy="200"/>
            </a:xfrm>
            <a:prstGeom prst="rect">
              <a:avLst/>
            </a:prstGeom>
            <a:solidFill>
              <a:srgbClr val="DDDDDD"/>
            </a:solidFill>
            <a:ln w="9525">
              <a:noFill/>
              <a:miter lim="800000"/>
              <a:headEnd/>
              <a:tailEnd/>
            </a:ln>
          </p:spPr>
          <p:txBody>
            <a:bodyPr wrap="none" anchor="ctr"/>
            <a:lstStyle/>
            <a:p>
              <a:endParaRPr lang="pt-BR"/>
            </a:p>
          </p:txBody>
        </p:sp>
      </p:grpSp>
      <p:grpSp>
        <p:nvGrpSpPr>
          <p:cNvPr id="8" name="Group 24"/>
          <p:cNvGrpSpPr>
            <a:grpSpLocks/>
          </p:cNvGrpSpPr>
          <p:nvPr/>
        </p:nvGrpSpPr>
        <p:grpSpPr bwMode="auto">
          <a:xfrm>
            <a:off x="2829231" y="1781160"/>
            <a:ext cx="609600" cy="2146300"/>
            <a:chOff x="1824" y="624"/>
            <a:chExt cx="384" cy="1352"/>
          </a:xfrm>
        </p:grpSpPr>
        <p:sp>
          <p:nvSpPr>
            <p:cNvPr id="19493" name="Rectangle 25"/>
            <p:cNvSpPr>
              <a:spLocks noChangeArrowheads="1"/>
            </p:cNvSpPr>
            <p:nvPr/>
          </p:nvSpPr>
          <p:spPr bwMode="auto">
            <a:xfrm>
              <a:off x="1824" y="1008"/>
              <a:ext cx="384" cy="200"/>
            </a:xfrm>
            <a:prstGeom prst="rect">
              <a:avLst/>
            </a:prstGeom>
            <a:solidFill>
              <a:schemeClr val="hlink"/>
            </a:solidFill>
            <a:ln w="9525">
              <a:noFill/>
              <a:miter lim="800000"/>
              <a:headEnd/>
              <a:tailEnd/>
            </a:ln>
          </p:spPr>
          <p:txBody>
            <a:bodyPr wrap="none" anchor="ctr"/>
            <a:lstStyle/>
            <a:p>
              <a:endParaRPr lang="pt-BR"/>
            </a:p>
          </p:txBody>
        </p:sp>
        <p:sp>
          <p:nvSpPr>
            <p:cNvPr id="19494" name="Rectangle 26"/>
            <p:cNvSpPr>
              <a:spLocks noChangeArrowheads="1"/>
            </p:cNvSpPr>
            <p:nvPr/>
          </p:nvSpPr>
          <p:spPr bwMode="auto">
            <a:xfrm>
              <a:off x="1824" y="624"/>
              <a:ext cx="384" cy="200"/>
            </a:xfrm>
            <a:prstGeom prst="rect">
              <a:avLst/>
            </a:prstGeom>
            <a:solidFill>
              <a:srgbClr val="DDDDDD"/>
            </a:solidFill>
            <a:ln w="9525">
              <a:noFill/>
              <a:miter lim="800000"/>
              <a:headEnd/>
              <a:tailEnd/>
            </a:ln>
          </p:spPr>
          <p:txBody>
            <a:bodyPr wrap="none" anchor="ctr"/>
            <a:lstStyle/>
            <a:p>
              <a:endParaRPr lang="pt-BR"/>
            </a:p>
          </p:txBody>
        </p:sp>
        <p:sp>
          <p:nvSpPr>
            <p:cNvPr id="19495" name="Rectangle 27"/>
            <p:cNvSpPr>
              <a:spLocks noChangeArrowheads="1"/>
            </p:cNvSpPr>
            <p:nvPr/>
          </p:nvSpPr>
          <p:spPr bwMode="auto">
            <a:xfrm>
              <a:off x="1824" y="1776"/>
              <a:ext cx="384" cy="200"/>
            </a:xfrm>
            <a:prstGeom prst="rect">
              <a:avLst/>
            </a:prstGeom>
            <a:solidFill>
              <a:srgbClr val="DDDDDD"/>
            </a:solidFill>
            <a:ln w="9525">
              <a:noFill/>
              <a:miter lim="800000"/>
              <a:headEnd/>
              <a:tailEnd/>
            </a:ln>
          </p:spPr>
          <p:txBody>
            <a:bodyPr wrap="none" anchor="ctr"/>
            <a:lstStyle/>
            <a:p>
              <a:endParaRPr lang="pt-BR"/>
            </a:p>
          </p:txBody>
        </p:sp>
        <p:sp>
          <p:nvSpPr>
            <p:cNvPr id="19496" name="Rectangle 28"/>
            <p:cNvSpPr>
              <a:spLocks noChangeArrowheads="1"/>
            </p:cNvSpPr>
            <p:nvPr/>
          </p:nvSpPr>
          <p:spPr bwMode="auto">
            <a:xfrm>
              <a:off x="1824" y="1392"/>
              <a:ext cx="384" cy="200"/>
            </a:xfrm>
            <a:prstGeom prst="rect">
              <a:avLst/>
            </a:prstGeom>
            <a:solidFill>
              <a:srgbClr val="DDDDDD"/>
            </a:solidFill>
            <a:ln w="9525">
              <a:noFill/>
              <a:miter lim="800000"/>
              <a:headEnd/>
              <a:tailEnd/>
            </a:ln>
          </p:spPr>
          <p:txBody>
            <a:bodyPr wrap="none" anchor="ctr"/>
            <a:lstStyle/>
            <a:p>
              <a:endParaRPr lang="pt-BR"/>
            </a:p>
          </p:txBody>
        </p:sp>
      </p:grpSp>
      <p:grpSp>
        <p:nvGrpSpPr>
          <p:cNvPr id="9" name="Group 29"/>
          <p:cNvGrpSpPr>
            <a:grpSpLocks/>
          </p:cNvGrpSpPr>
          <p:nvPr/>
        </p:nvGrpSpPr>
        <p:grpSpPr bwMode="auto">
          <a:xfrm>
            <a:off x="3438831" y="1781160"/>
            <a:ext cx="914400" cy="2146300"/>
            <a:chOff x="2208" y="624"/>
            <a:chExt cx="576" cy="1352"/>
          </a:xfrm>
        </p:grpSpPr>
        <p:sp>
          <p:nvSpPr>
            <p:cNvPr id="19489" name="Rectangle 30"/>
            <p:cNvSpPr>
              <a:spLocks noChangeArrowheads="1"/>
            </p:cNvSpPr>
            <p:nvPr/>
          </p:nvSpPr>
          <p:spPr bwMode="auto">
            <a:xfrm>
              <a:off x="2208" y="1776"/>
              <a:ext cx="576" cy="200"/>
            </a:xfrm>
            <a:prstGeom prst="rect">
              <a:avLst/>
            </a:prstGeom>
            <a:solidFill>
              <a:schemeClr val="hlink"/>
            </a:solidFill>
            <a:ln w="9525">
              <a:noFill/>
              <a:miter lim="800000"/>
              <a:headEnd/>
              <a:tailEnd/>
            </a:ln>
          </p:spPr>
          <p:txBody>
            <a:bodyPr wrap="none" anchor="ctr"/>
            <a:lstStyle/>
            <a:p>
              <a:endParaRPr lang="pt-BR"/>
            </a:p>
          </p:txBody>
        </p:sp>
        <p:sp>
          <p:nvSpPr>
            <p:cNvPr id="19490" name="Rectangle 31"/>
            <p:cNvSpPr>
              <a:spLocks noChangeArrowheads="1"/>
            </p:cNvSpPr>
            <p:nvPr/>
          </p:nvSpPr>
          <p:spPr bwMode="auto">
            <a:xfrm>
              <a:off x="2208" y="624"/>
              <a:ext cx="576" cy="200"/>
            </a:xfrm>
            <a:prstGeom prst="rect">
              <a:avLst/>
            </a:prstGeom>
            <a:solidFill>
              <a:srgbClr val="DDDDDD"/>
            </a:solidFill>
            <a:ln w="9525">
              <a:noFill/>
              <a:miter lim="800000"/>
              <a:headEnd/>
              <a:tailEnd/>
            </a:ln>
          </p:spPr>
          <p:txBody>
            <a:bodyPr wrap="none" anchor="ctr"/>
            <a:lstStyle/>
            <a:p>
              <a:endParaRPr lang="pt-BR"/>
            </a:p>
          </p:txBody>
        </p:sp>
        <p:sp>
          <p:nvSpPr>
            <p:cNvPr id="19491" name="Rectangle 32" descr="Large confetti"/>
            <p:cNvSpPr>
              <a:spLocks noChangeArrowheads="1"/>
            </p:cNvSpPr>
            <p:nvPr/>
          </p:nvSpPr>
          <p:spPr bwMode="auto">
            <a:xfrm>
              <a:off x="2208" y="1008"/>
              <a:ext cx="576" cy="200"/>
            </a:xfrm>
            <a:prstGeom prst="rect">
              <a:avLst/>
            </a:prstGeom>
            <a:blipFill>
              <a:blip r:embed="rId4"/>
              <a:tile tx="0" ty="0" sx="100000" sy="100000" flip="none" algn="tl"/>
            </a:blipFill>
            <a:ln w="9525">
              <a:noFill/>
              <a:miter lim="800000"/>
              <a:headEnd/>
              <a:tailEnd/>
            </a:ln>
          </p:spPr>
          <p:txBody>
            <a:bodyPr wrap="none" anchor="ctr"/>
            <a:lstStyle/>
            <a:p>
              <a:endParaRPr lang="pt-BR"/>
            </a:p>
          </p:txBody>
        </p:sp>
        <p:sp>
          <p:nvSpPr>
            <p:cNvPr id="19492" name="Rectangle 33"/>
            <p:cNvSpPr>
              <a:spLocks noChangeArrowheads="1"/>
            </p:cNvSpPr>
            <p:nvPr/>
          </p:nvSpPr>
          <p:spPr bwMode="auto">
            <a:xfrm>
              <a:off x="2208" y="1392"/>
              <a:ext cx="576" cy="200"/>
            </a:xfrm>
            <a:prstGeom prst="rect">
              <a:avLst/>
            </a:prstGeom>
            <a:solidFill>
              <a:srgbClr val="DDDDDD"/>
            </a:solidFill>
            <a:ln w="9525">
              <a:noFill/>
              <a:miter lim="800000"/>
              <a:headEnd/>
              <a:tailEnd/>
            </a:ln>
          </p:spPr>
          <p:txBody>
            <a:bodyPr wrap="none" anchor="ctr"/>
            <a:lstStyle/>
            <a:p>
              <a:endParaRPr lang="pt-BR"/>
            </a:p>
          </p:txBody>
        </p:sp>
      </p:grpSp>
      <p:grpSp>
        <p:nvGrpSpPr>
          <p:cNvPr id="10" name="Group 34"/>
          <p:cNvGrpSpPr>
            <a:grpSpLocks/>
          </p:cNvGrpSpPr>
          <p:nvPr/>
        </p:nvGrpSpPr>
        <p:grpSpPr bwMode="auto">
          <a:xfrm>
            <a:off x="4353231" y="1781160"/>
            <a:ext cx="914400" cy="2146300"/>
            <a:chOff x="2784" y="624"/>
            <a:chExt cx="576" cy="1352"/>
          </a:xfrm>
        </p:grpSpPr>
        <p:sp>
          <p:nvSpPr>
            <p:cNvPr id="19485" name="Rectangle 35"/>
            <p:cNvSpPr>
              <a:spLocks noChangeArrowheads="1"/>
            </p:cNvSpPr>
            <p:nvPr/>
          </p:nvSpPr>
          <p:spPr bwMode="auto">
            <a:xfrm>
              <a:off x="2784" y="1392"/>
              <a:ext cx="576" cy="200"/>
            </a:xfrm>
            <a:prstGeom prst="rect">
              <a:avLst/>
            </a:prstGeom>
            <a:solidFill>
              <a:schemeClr val="hlink"/>
            </a:solidFill>
            <a:ln w="9525">
              <a:noFill/>
              <a:miter lim="800000"/>
              <a:headEnd/>
              <a:tailEnd/>
            </a:ln>
          </p:spPr>
          <p:txBody>
            <a:bodyPr wrap="none" anchor="ctr"/>
            <a:lstStyle/>
            <a:p>
              <a:endParaRPr lang="pt-BR"/>
            </a:p>
          </p:txBody>
        </p:sp>
        <p:sp>
          <p:nvSpPr>
            <p:cNvPr id="19486" name="Rectangle 36"/>
            <p:cNvSpPr>
              <a:spLocks noChangeArrowheads="1"/>
            </p:cNvSpPr>
            <p:nvPr/>
          </p:nvSpPr>
          <p:spPr bwMode="auto">
            <a:xfrm>
              <a:off x="2784" y="624"/>
              <a:ext cx="576" cy="200"/>
            </a:xfrm>
            <a:prstGeom prst="rect">
              <a:avLst/>
            </a:prstGeom>
            <a:solidFill>
              <a:srgbClr val="DDDDDD"/>
            </a:solidFill>
            <a:ln w="9525">
              <a:noFill/>
              <a:miter lim="800000"/>
              <a:headEnd/>
              <a:tailEnd/>
            </a:ln>
          </p:spPr>
          <p:txBody>
            <a:bodyPr wrap="none" anchor="ctr"/>
            <a:lstStyle/>
            <a:p>
              <a:endParaRPr lang="pt-BR"/>
            </a:p>
          </p:txBody>
        </p:sp>
        <p:sp>
          <p:nvSpPr>
            <p:cNvPr id="19487" name="Rectangle 37" descr="Large confetti"/>
            <p:cNvSpPr>
              <a:spLocks noChangeArrowheads="1"/>
            </p:cNvSpPr>
            <p:nvPr/>
          </p:nvSpPr>
          <p:spPr bwMode="auto">
            <a:xfrm>
              <a:off x="2784" y="1008"/>
              <a:ext cx="576" cy="200"/>
            </a:xfrm>
            <a:prstGeom prst="rect">
              <a:avLst/>
            </a:prstGeom>
            <a:blipFill>
              <a:blip r:embed="rId4"/>
              <a:tile tx="0" ty="0" sx="100000" sy="100000" flip="none" algn="tl"/>
            </a:blipFill>
            <a:ln w="9525">
              <a:noFill/>
              <a:miter lim="800000"/>
              <a:headEnd/>
              <a:tailEnd/>
            </a:ln>
          </p:spPr>
          <p:txBody>
            <a:bodyPr wrap="none" anchor="ctr"/>
            <a:lstStyle/>
            <a:p>
              <a:endParaRPr lang="pt-BR"/>
            </a:p>
          </p:txBody>
        </p:sp>
        <p:sp>
          <p:nvSpPr>
            <p:cNvPr id="19488" name="Rectangle 38"/>
            <p:cNvSpPr>
              <a:spLocks noChangeArrowheads="1"/>
            </p:cNvSpPr>
            <p:nvPr/>
          </p:nvSpPr>
          <p:spPr bwMode="auto">
            <a:xfrm>
              <a:off x="2784" y="1776"/>
              <a:ext cx="576" cy="200"/>
            </a:xfrm>
            <a:prstGeom prst="rect">
              <a:avLst/>
            </a:prstGeom>
            <a:solidFill>
              <a:srgbClr val="DDDDDD"/>
            </a:solidFill>
            <a:ln w="9525">
              <a:noFill/>
              <a:miter lim="800000"/>
              <a:headEnd/>
              <a:tailEnd/>
            </a:ln>
          </p:spPr>
          <p:txBody>
            <a:bodyPr wrap="none" anchor="ctr"/>
            <a:lstStyle/>
            <a:p>
              <a:endParaRPr lang="pt-BR"/>
            </a:p>
          </p:txBody>
        </p:sp>
      </p:grpSp>
      <p:grpSp>
        <p:nvGrpSpPr>
          <p:cNvPr id="11" name="Group 39"/>
          <p:cNvGrpSpPr>
            <a:grpSpLocks/>
          </p:cNvGrpSpPr>
          <p:nvPr/>
        </p:nvGrpSpPr>
        <p:grpSpPr bwMode="auto">
          <a:xfrm>
            <a:off x="5267631" y="1781160"/>
            <a:ext cx="914400" cy="2146300"/>
            <a:chOff x="3360" y="624"/>
            <a:chExt cx="576" cy="1352"/>
          </a:xfrm>
        </p:grpSpPr>
        <p:sp>
          <p:nvSpPr>
            <p:cNvPr id="19481" name="Rectangle 40"/>
            <p:cNvSpPr>
              <a:spLocks noChangeArrowheads="1"/>
            </p:cNvSpPr>
            <p:nvPr/>
          </p:nvSpPr>
          <p:spPr bwMode="auto">
            <a:xfrm>
              <a:off x="3360" y="1776"/>
              <a:ext cx="576" cy="200"/>
            </a:xfrm>
            <a:prstGeom prst="rect">
              <a:avLst/>
            </a:prstGeom>
            <a:solidFill>
              <a:schemeClr val="hlink"/>
            </a:solidFill>
            <a:ln w="9525">
              <a:noFill/>
              <a:miter lim="800000"/>
              <a:headEnd/>
              <a:tailEnd/>
            </a:ln>
          </p:spPr>
          <p:txBody>
            <a:bodyPr wrap="none" anchor="ctr"/>
            <a:lstStyle/>
            <a:p>
              <a:endParaRPr lang="pt-BR"/>
            </a:p>
          </p:txBody>
        </p:sp>
        <p:sp>
          <p:nvSpPr>
            <p:cNvPr id="19482" name="Rectangle 41"/>
            <p:cNvSpPr>
              <a:spLocks noChangeArrowheads="1"/>
            </p:cNvSpPr>
            <p:nvPr/>
          </p:nvSpPr>
          <p:spPr bwMode="auto">
            <a:xfrm>
              <a:off x="3360" y="624"/>
              <a:ext cx="576" cy="200"/>
            </a:xfrm>
            <a:prstGeom prst="rect">
              <a:avLst/>
            </a:prstGeom>
            <a:solidFill>
              <a:srgbClr val="DDDDDD"/>
            </a:solidFill>
            <a:ln w="9525">
              <a:noFill/>
              <a:miter lim="800000"/>
              <a:headEnd/>
              <a:tailEnd/>
            </a:ln>
          </p:spPr>
          <p:txBody>
            <a:bodyPr wrap="none" anchor="ctr"/>
            <a:lstStyle/>
            <a:p>
              <a:endParaRPr lang="pt-BR"/>
            </a:p>
          </p:txBody>
        </p:sp>
        <p:sp>
          <p:nvSpPr>
            <p:cNvPr id="19483" name="Rectangle 42" descr="Large confetti"/>
            <p:cNvSpPr>
              <a:spLocks noChangeArrowheads="1"/>
            </p:cNvSpPr>
            <p:nvPr/>
          </p:nvSpPr>
          <p:spPr bwMode="auto">
            <a:xfrm>
              <a:off x="3360" y="1008"/>
              <a:ext cx="576" cy="200"/>
            </a:xfrm>
            <a:prstGeom prst="rect">
              <a:avLst/>
            </a:prstGeom>
            <a:blipFill>
              <a:blip r:embed="rId4"/>
              <a:tile tx="0" ty="0" sx="100000" sy="100000" flip="none" algn="tl"/>
            </a:blipFill>
            <a:ln w="9525">
              <a:noFill/>
              <a:miter lim="800000"/>
              <a:headEnd/>
              <a:tailEnd/>
            </a:ln>
          </p:spPr>
          <p:txBody>
            <a:bodyPr wrap="none" anchor="ctr"/>
            <a:lstStyle/>
            <a:p>
              <a:endParaRPr lang="pt-BR"/>
            </a:p>
          </p:txBody>
        </p:sp>
        <p:sp>
          <p:nvSpPr>
            <p:cNvPr id="19484" name="Rectangle 43"/>
            <p:cNvSpPr>
              <a:spLocks noChangeArrowheads="1"/>
            </p:cNvSpPr>
            <p:nvPr/>
          </p:nvSpPr>
          <p:spPr bwMode="auto">
            <a:xfrm>
              <a:off x="3360" y="1392"/>
              <a:ext cx="576" cy="200"/>
            </a:xfrm>
            <a:prstGeom prst="rect">
              <a:avLst/>
            </a:prstGeom>
            <a:solidFill>
              <a:srgbClr val="DDDDDD"/>
            </a:solidFill>
            <a:ln w="9525">
              <a:noFill/>
              <a:miter lim="800000"/>
              <a:headEnd/>
              <a:tailEnd/>
            </a:ln>
          </p:spPr>
          <p:txBody>
            <a:bodyPr wrap="none" anchor="ctr"/>
            <a:lstStyle/>
            <a:p>
              <a:endParaRPr lang="pt-BR"/>
            </a:p>
          </p:txBody>
        </p:sp>
      </p:grpSp>
      <p:grpSp>
        <p:nvGrpSpPr>
          <p:cNvPr id="12" name="Group 44"/>
          <p:cNvGrpSpPr>
            <a:grpSpLocks/>
          </p:cNvGrpSpPr>
          <p:nvPr/>
        </p:nvGrpSpPr>
        <p:grpSpPr bwMode="auto">
          <a:xfrm>
            <a:off x="6182031" y="1781160"/>
            <a:ext cx="914400" cy="2146300"/>
            <a:chOff x="3936" y="624"/>
            <a:chExt cx="576" cy="1352"/>
          </a:xfrm>
        </p:grpSpPr>
        <p:sp>
          <p:nvSpPr>
            <p:cNvPr id="19477" name="Rectangle 45"/>
            <p:cNvSpPr>
              <a:spLocks noChangeArrowheads="1"/>
            </p:cNvSpPr>
            <p:nvPr/>
          </p:nvSpPr>
          <p:spPr bwMode="auto">
            <a:xfrm>
              <a:off x="3936" y="624"/>
              <a:ext cx="576" cy="200"/>
            </a:xfrm>
            <a:prstGeom prst="rect">
              <a:avLst/>
            </a:prstGeom>
            <a:solidFill>
              <a:schemeClr val="hlink"/>
            </a:solidFill>
            <a:ln w="9525">
              <a:noFill/>
              <a:miter lim="800000"/>
              <a:headEnd/>
              <a:tailEnd/>
            </a:ln>
          </p:spPr>
          <p:txBody>
            <a:bodyPr wrap="none" anchor="ctr"/>
            <a:lstStyle/>
            <a:p>
              <a:endParaRPr lang="pt-BR"/>
            </a:p>
          </p:txBody>
        </p:sp>
        <p:sp>
          <p:nvSpPr>
            <p:cNvPr id="19478" name="Rectangle 46"/>
            <p:cNvSpPr>
              <a:spLocks noChangeArrowheads="1"/>
            </p:cNvSpPr>
            <p:nvPr/>
          </p:nvSpPr>
          <p:spPr bwMode="auto">
            <a:xfrm>
              <a:off x="3936" y="1392"/>
              <a:ext cx="576" cy="200"/>
            </a:xfrm>
            <a:prstGeom prst="rect">
              <a:avLst/>
            </a:prstGeom>
            <a:solidFill>
              <a:srgbClr val="DDDDDD"/>
            </a:solidFill>
            <a:ln w="9525">
              <a:noFill/>
              <a:miter lim="800000"/>
              <a:headEnd/>
              <a:tailEnd/>
            </a:ln>
          </p:spPr>
          <p:txBody>
            <a:bodyPr wrap="none" anchor="ctr"/>
            <a:lstStyle/>
            <a:p>
              <a:endParaRPr lang="pt-BR"/>
            </a:p>
          </p:txBody>
        </p:sp>
        <p:sp>
          <p:nvSpPr>
            <p:cNvPr id="19479" name="Rectangle 47" descr="Large confetti"/>
            <p:cNvSpPr>
              <a:spLocks noChangeArrowheads="1"/>
            </p:cNvSpPr>
            <p:nvPr/>
          </p:nvSpPr>
          <p:spPr bwMode="auto">
            <a:xfrm>
              <a:off x="3936" y="1008"/>
              <a:ext cx="576" cy="200"/>
            </a:xfrm>
            <a:prstGeom prst="rect">
              <a:avLst/>
            </a:prstGeom>
            <a:blipFill>
              <a:blip r:embed="rId4"/>
              <a:tile tx="0" ty="0" sx="100000" sy="100000" flip="none" algn="tl"/>
            </a:blipFill>
            <a:ln w="9525">
              <a:noFill/>
              <a:miter lim="800000"/>
              <a:headEnd/>
              <a:tailEnd/>
            </a:ln>
          </p:spPr>
          <p:txBody>
            <a:bodyPr wrap="none" anchor="ctr"/>
            <a:lstStyle/>
            <a:p>
              <a:endParaRPr lang="pt-BR"/>
            </a:p>
          </p:txBody>
        </p:sp>
        <p:sp>
          <p:nvSpPr>
            <p:cNvPr id="19480" name="Rectangle 48"/>
            <p:cNvSpPr>
              <a:spLocks noChangeArrowheads="1"/>
            </p:cNvSpPr>
            <p:nvPr/>
          </p:nvSpPr>
          <p:spPr bwMode="auto">
            <a:xfrm>
              <a:off x="3936" y="1776"/>
              <a:ext cx="576" cy="200"/>
            </a:xfrm>
            <a:prstGeom prst="rect">
              <a:avLst/>
            </a:prstGeom>
            <a:solidFill>
              <a:srgbClr val="DDDDDD"/>
            </a:solidFill>
            <a:ln w="9525">
              <a:noFill/>
              <a:miter lim="800000"/>
              <a:headEnd/>
              <a:tailEnd/>
            </a:ln>
          </p:spPr>
          <p:txBody>
            <a:bodyPr wrap="none" anchor="ctr"/>
            <a:lstStyle/>
            <a:p>
              <a:endParaRPr lang="pt-BR"/>
            </a:p>
          </p:txBody>
        </p:sp>
      </p:grpSp>
      <p:grpSp>
        <p:nvGrpSpPr>
          <p:cNvPr id="13" name="Group 49"/>
          <p:cNvGrpSpPr>
            <a:grpSpLocks/>
          </p:cNvGrpSpPr>
          <p:nvPr/>
        </p:nvGrpSpPr>
        <p:grpSpPr bwMode="auto">
          <a:xfrm>
            <a:off x="7096431" y="1781160"/>
            <a:ext cx="914400" cy="2146300"/>
            <a:chOff x="4512" y="624"/>
            <a:chExt cx="576" cy="1352"/>
          </a:xfrm>
        </p:grpSpPr>
        <p:sp>
          <p:nvSpPr>
            <p:cNvPr id="19473" name="Rectangle 50"/>
            <p:cNvSpPr>
              <a:spLocks noChangeArrowheads="1"/>
            </p:cNvSpPr>
            <p:nvPr/>
          </p:nvSpPr>
          <p:spPr bwMode="auto">
            <a:xfrm>
              <a:off x="4512" y="1776"/>
              <a:ext cx="576" cy="200"/>
            </a:xfrm>
            <a:prstGeom prst="rect">
              <a:avLst/>
            </a:prstGeom>
            <a:solidFill>
              <a:schemeClr val="hlink"/>
            </a:solidFill>
            <a:ln w="9525">
              <a:noFill/>
              <a:miter lim="800000"/>
              <a:headEnd/>
              <a:tailEnd/>
            </a:ln>
          </p:spPr>
          <p:txBody>
            <a:bodyPr wrap="none" anchor="ctr"/>
            <a:lstStyle/>
            <a:p>
              <a:endParaRPr lang="pt-BR"/>
            </a:p>
          </p:txBody>
        </p:sp>
        <p:sp>
          <p:nvSpPr>
            <p:cNvPr id="19474" name="Rectangle 51"/>
            <p:cNvSpPr>
              <a:spLocks noChangeArrowheads="1"/>
            </p:cNvSpPr>
            <p:nvPr/>
          </p:nvSpPr>
          <p:spPr bwMode="auto">
            <a:xfrm>
              <a:off x="4512" y="1392"/>
              <a:ext cx="576" cy="200"/>
            </a:xfrm>
            <a:prstGeom prst="rect">
              <a:avLst/>
            </a:prstGeom>
            <a:solidFill>
              <a:srgbClr val="DDDDDD"/>
            </a:solidFill>
            <a:ln w="9525">
              <a:noFill/>
              <a:miter lim="800000"/>
              <a:headEnd/>
              <a:tailEnd/>
            </a:ln>
          </p:spPr>
          <p:txBody>
            <a:bodyPr wrap="none" anchor="ctr"/>
            <a:lstStyle/>
            <a:p>
              <a:endParaRPr lang="pt-BR"/>
            </a:p>
          </p:txBody>
        </p:sp>
        <p:sp>
          <p:nvSpPr>
            <p:cNvPr id="19475" name="Rectangle 52" descr="Large confetti"/>
            <p:cNvSpPr>
              <a:spLocks noChangeArrowheads="1"/>
            </p:cNvSpPr>
            <p:nvPr/>
          </p:nvSpPr>
          <p:spPr bwMode="auto">
            <a:xfrm>
              <a:off x="4512" y="1008"/>
              <a:ext cx="576" cy="200"/>
            </a:xfrm>
            <a:prstGeom prst="rect">
              <a:avLst/>
            </a:prstGeom>
            <a:blipFill>
              <a:blip r:embed="rId4"/>
              <a:tile tx="0" ty="0" sx="100000" sy="100000" flip="none" algn="tl"/>
            </a:blipFill>
            <a:ln w="9525">
              <a:noFill/>
              <a:miter lim="800000"/>
              <a:headEnd/>
              <a:tailEnd/>
            </a:ln>
          </p:spPr>
          <p:txBody>
            <a:bodyPr wrap="none" anchor="ctr"/>
            <a:lstStyle/>
            <a:p>
              <a:endParaRPr lang="pt-BR"/>
            </a:p>
          </p:txBody>
        </p:sp>
        <p:sp>
          <p:nvSpPr>
            <p:cNvPr id="19476" name="Rectangle 53"/>
            <p:cNvSpPr>
              <a:spLocks noChangeArrowheads="1"/>
            </p:cNvSpPr>
            <p:nvPr/>
          </p:nvSpPr>
          <p:spPr bwMode="auto">
            <a:xfrm>
              <a:off x="4512" y="624"/>
              <a:ext cx="576" cy="200"/>
            </a:xfrm>
            <a:prstGeom prst="rect">
              <a:avLst/>
            </a:prstGeom>
            <a:solidFill>
              <a:srgbClr val="DDDDDD"/>
            </a:solidFill>
            <a:ln w="9525">
              <a:noFill/>
              <a:miter lim="800000"/>
              <a:headEnd/>
              <a:tailEnd/>
            </a:ln>
          </p:spPr>
          <p:txBody>
            <a:bodyPr wrap="none" anchor="ctr"/>
            <a:lstStyle/>
            <a:p>
              <a:endParaRPr lang="pt-BR"/>
            </a:p>
          </p:txBody>
        </p:sp>
      </p:grpSp>
      <p:grpSp>
        <p:nvGrpSpPr>
          <p:cNvPr id="14" name="Group 54"/>
          <p:cNvGrpSpPr>
            <a:grpSpLocks/>
          </p:cNvGrpSpPr>
          <p:nvPr/>
        </p:nvGrpSpPr>
        <p:grpSpPr bwMode="auto">
          <a:xfrm>
            <a:off x="8010831" y="1781160"/>
            <a:ext cx="914400" cy="2146300"/>
            <a:chOff x="5088" y="624"/>
            <a:chExt cx="576" cy="1352"/>
          </a:xfrm>
        </p:grpSpPr>
        <p:sp>
          <p:nvSpPr>
            <p:cNvPr id="19469" name="Rectangle 55"/>
            <p:cNvSpPr>
              <a:spLocks noChangeArrowheads="1"/>
            </p:cNvSpPr>
            <p:nvPr/>
          </p:nvSpPr>
          <p:spPr bwMode="auto">
            <a:xfrm>
              <a:off x="5088" y="1392"/>
              <a:ext cx="576" cy="200"/>
            </a:xfrm>
            <a:prstGeom prst="rect">
              <a:avLst/>
            </a:prstGeom>
            <a:solidFill>
              <a:schemeClr val="hlink"/>
            </a:solidFill>
            <a:ln w="9525">
              <a:noFill/>
              <a:miter lim="800000"/>
              <a:headEnd/>
              <a:tailEnd/>
            </a:ln>
          </p:spPr>
          <p:txBody>
            <a:bodyPr wrap="none" anchor="ctr"/>
            <a:lstStyle/>
            <a:p>
              <a:endParaRPr lang="pt-BR"/>
            </a:p>
          </p:txBody>
        </p:sp>
        <p:sp>
          <p:nvSpPr>
            <p:cNvPr id="19470" name="Rectangle 56"/>
            <p:cNvSpPr>
              <a:spLocks noChangeArrowheads="1"/>
            </p:cNvSpPr>
            <p:nvPr/>
          </p:nvSpPr>
          <p:spPr bwMode="auto">
            <a:xfrm>
              <a:off x="5088" y="1776"/>
              <a:ext cx="576" cy="200"/>
            </a:xfrm>
            <a:prstGeom prst="rect">
              <a:avLst/>
            </a:prstGeom>
            <a:solidFill>
              <a:srgbClr val="DDDDDD"/>
            </a:solidFill>
            <a:ln w="9525">
              <a:noFill/>
              <a:miter lim="800000"/>
              <a:headEnd/>
              <a:tailEnd/>
            </a:ln>
          </p:spPr>
          <p:txBody>
            <a:bodyPr wrap="none" anchor="ctr"/>
            <a:lstStyle/>
            <a:p>
              <a:endParaRPr lang="pt-BR"/>
            </a:p>
          </p:txBody>
        </p:sp>
        <p:sp>
          <p:nvSpPr>
            <p:cNvPr id="19471" name="Rectangle 57" descr="Large confetti"/>
            <p:cNvSpPr>
              <a:spLocks noChangeArrowheads="1"/>
            </p:cNvSpPr>
            <p:nvPr/>
          </p:nvSpPr>
          <p:spPr bwMode="auto">
            <a:xfrm>
              <a:off x="5088" y="1008"/>
              <a:ext cx="576" cy="200"/>
            </a:xfrm>
            <a:prstGeom prst="rect">
              <a:avLst/>
            </a:prstGeom>
            <a:blipFill>
              <a:blip r:embed="rId4"/>
              <a:tile tx="0" ty="0" sx="100000" sy="100000" flip="none" algn="tl"/>
            </a:blipFill>
            <a:ln w="9525">
              <a:noFill/>
              <a:miter lim="800000"/>
              <a:headEnd/>
              <a:tailEnd/>
            </a:ln>
          </p:spPr>
          <p:txBody>
            <a:bodyPr wrap="none" anchor="ctr"/>
            <a:lstStyle/>
            <a:p>
              <a:endParaRPr lang="pt-BR"/>
            </a:p>
          </p:txBody>
        </p:sp>
        <p:sp>
          <p:nvSpPr>
            <p:cNvPr id="19472" name="Rectangle 58"/>
            <p:cNvSpPr>
              <a:spLocks noChangeArrowheads="1"/>
            </p:cNvSpPr>
            <p:nvPr/>
          </p:nvSpPr>
          <p:spPr bwMode="auto">
            <a:xfrm>
              <a:off x="5088" y="624"/>
              <a:ext cx="576" cy="200"/>
            </a:xfrm>
            <a:prstGeom prst="rect">
              <a:avLst/>
            </a:prstGeom>
            <a:solidFill>
              <a:srgbClr val="DDDDDD"/>
            </a:solidFill>
            <a:ln w="9525">
              <a:noFill/>
              <a:miter lim="800000"/>
              <a:headEnd/>
              <a:tailEnd/>
            </a:ln>
          </p:spPr>
          <p:txBody>
            <a:bodyPr wrap="none" anchor="ctr"/>
            <a:lstStyle/>
            <a:p>
              <a:endParaRPr lang="pt-BR"/>
            </a:p>
          </p:txBody>
        </p:sp>
      </p:grpSp>
      <p:sp>
        <p:nvSpPr>
          <p:cNvPr id="19468" name="Rectangle 59"/>
          <p:cNvSpPr>
            <a:spLocks noGrp="1" noChangeArrowheads="1"/>
          </p:cNvSpPr>
          <p:nvPr>
            <p:ph type="title"/>
          </p:nvPr>
        </p:nvSpPr>
        <p:spPr/>
        <p:txBody>
          <a:bodyPr/>
          <a:lstStyle/>
          <a:p>
            <a:pPr eaLnBrk="1" hangingPunct="1"/>
            <a:r>
              <a:rPr lang="en-US" sz="3600"/>
              <a:t>States of the example processes</a:t>
            </a:r>
          </a:p>
        </p:txBody>
      </p:sp>
      <p:sp>
        <p:nvSpPr>
          <p:cNvPr id="2" name="Text Placeholder 1"/>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Queuing diagram for the 5-state model</a:t>
            </a:r>
          </a:p>
        </p:txBody>
      </p:sp>
      <p:sp>
        <p:nvSpPr>
          <p:cNvPr id="4" name="Text Placeholder 3"/>
          <p:cNvSpPr>
            <a:spLocks noGrp="1"/>
          </p:cNvSpPr>
          <p:nvPr>
            <p:ph type="body" sz="quarter" idx="11"/>
          </p:nvPr>
        </p:nvSpPr>
        <p:spPr/>
        <p:txBody>
          <a:bodyPr/>
          <a:lstStyle/>
          <a:p>
            <a:endParaRPr lang="en-US"/>
          </a:p>
        </p:txBody>
      </p:sp>
      <p:sp>
        <p:nvSpPr>
          <p:cNvPr id="21" name="Cubo 2"/>
          <p:cNvSpPr/>
          <p:nvPr/>
        </p:nvSpPr>
        <p:spPr>
          <a:xfrm>
            <a:off x="6066527" y="1796661"/>
            <a:ext cx="1208496" cy="985000"/>
          </a:xfrm>
          <a:prstGeom prst="cube">
            <a:avLst>
              <a:gd name="adj" fmla="val 16000"/>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pc="-50" dirty="0">
                <a:effectLst>
                  <a:outerShdw blurRad="38100" dist="38100" dir="2700000" algn="tl">
                    <a:srgbClr val="000000">
                      <a:alpha val="43137"/>
                    </a:srgbClr>
                  </a:outerShdw>
                </a:effectLst>
              </a:rPr>
              <a:t>Processor</a:t>
            </a:r>
          </a:p>
        </p:txBody>
      </p:sp>
      <p:cxnSp>
        <p:nvCxnSpPr>
          <p:cNvPr id="22" name="Conector de seta reta 4"/>
          <p:cNvCxnSpPr/>
          <p:nvPr/>
        </p:nvCxnSpPr>
        <p:spPr>
          <a:xfrm>
            <a:off x="504580" y="2289161"/>
            <a:ext cx="1620216"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Conector de seta reta 8"/>
          <p:cNvCxnSpPr/>
          <p:nvPr/>
        </p:nvCxnSpPr>
        <p:spPr>
          <a:xfrm>
            <a:off x="7216098" y="2289161"/>
            <a:ext cx="1620216"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Conector de seta reta 9"/>
          <p:cNvCxnSpPr/>
          <p:nvPr/>
        </p:nvCxnSpPr>
        <p:spPr>
          <a:xfrm>
            <a:off x="4439442" y="2289161"/>
            <a:ext cx="1620216"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CaixaDeTexto 6"/>
          <p:cNvSpPr txBox="1"/>
          <p:nvPr/>
        </p:nvSpPr>
        <p:spPr>
          <a:xfrm>
            <a:off x="589292" y="1796661"/>
            <a:ext cx="877163" cy="461665"/>
          </a:xfrm>
          <a:prstGeom prst="rect">
            <a:avLst/>
          </a:prstGeom>
          <a:noFill/>
        </p:spPr>
        <p:txBody>
          <a:bodyPr wrap="none" rtlCol="0">
            <a:spAutoFit/>
          </a:bodyPr>
          <a:lstStyle/>
          <a:p>
            <a:r>
              <a:rPr lang="en-US" sz="2400" dirty="0">
                <a:latin typeface="+mn-lt"/>
              </a:rPr>
              <a:t>Admit</a:t>
            </a:r>
          </a:p>
        </p:txBody>
      </p:sp>
      <p:sp>
        <p:nvSpPr>
          <p:cNvPr id="31" name="CaixaDeTexto 12"/>
          <p:cNvSpPr txBox="1"/>
          <p:nvPr/>
        </p:nvSpPr>
        <p:spPr>
          <a:xfrm>
            <a:off x="2396042" y="1628775"/>
            <a:ext cx="1673856" cy="461665"/>
          </a:xfrm>
          <a:prstGeom prst="rect">
            <a:avLst/>
          </a:prstGeom>
          <a:noFill/>
        </p:spPr>
        <p:txBody>
          <a:bodyPr wrap="none" rtlCol="0">
            <a:spAutoFit/>
          </a:bodyPr>
          <a:lstStyle/>
          <a:p>
            <a:r>
              <a:rPr lang="en-US" sz="2400" dirty="0">
                <a:latin typeface="+mn-lt"/>
              </a:rPr>
              <a:t>Ready Queue</a:t>
            </a:r>
          </a:p>
        </p:txBody>
      </p:sp>
      <p:sp>
        <p:nvSpPr>
          <p:cNvPr id="32" name="CaixaDeTexto 13"/>
          <p:cNvSpPr txBox="1"/>
          <p:nvPr/>
        </p:nvSpPr>
        <p:spPr>
          <a:xfrm>
            <a:off x="4651451" y="1792979"/>
            <a:ext cx="1167306" cy="461665"/>
          </a:xfrm>
          <a:prstGeom prst="rect">
            <a:avLst/>
          </a:prstGeom>
          <a:noFill/>
        </p:spPr>
        <p:txBody>
          <a:bodyPr wrap="none" rtlCol="0">
            <a:spAutoFit/>
          </a:bodyPr>
          <a:lstStyle/>
          <a:p>
            <a:r>
              <a:rPr lang="en-US" sz="2400" dirty="0">
                <a:latin typeface="+mn-lt"/>
              </a:rPr>
              <a:t>Dispatch</a:t>
            </a:r>
          </a:p>
        </p:txBody>
      </p:sp>
      <p:sp>
        <p:nvSpPr>
          <p:cNvPr id="33" name="CaixaDeTexto 15"/>
          <p:cNvSpPr txBox="1"/>
          <p:nvPr/>
        </p:nvSpPr>
        <p:spPr>
          <a:xfrm>
            <a:off x="7553175" y="1827496"/>
            <a:ext cx="1024639" cy="461665"/>
          </a:xfrm>
          <a:prstGeom prst="rect">
            <a:avLst/>
          </a:prstGeom>
          <a:noFill/>
        </p:spPr>
        <p:txBody>
          <a:bodyPr wrap="none" rtlCol="0">
            <a:spAutoFit/>
          </a:bodyPr>
          <a:lstStyle/>
          <a:p>
            <a:r>
              <a:rPr lang="en-US" sz="2400" dirty="0">
                <a:latin typeface="+mn-lt"/>
              </a:rPr>
              <a:t>Release</a:t>
            </a:r>
          </a:p>
        </p:txBody>
      </p:sp>
      <p:graphicFrame>
        <p:nvGraphicFramePr>
          <p:cNvPr id="34" name="Tabela 1"/>
          <p:cNvGraphicFramePr>
            <a:graphicFrameLocks noGrp="1"/>
          </p:cNvGraphicFramePr>
          <p:nvPr>
            <p:extLst>
              <p:ext uri="{D42A27DB-BD31-4B8C-83A1-F6EECF244321}">
                <p14:modId xmlns:p14="http://schemas.microsoft.com/office/powerpoint/2010/main" val="780821396"/>
              </p:ext>
            </p:extLst>
          </p:nvPr>
        </p:nvGraphicFramePr>
        <p:xfrm>
          <a:off x="2142311" y="2103741"/>
          <a:ext cx="2304000" cy="37084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gridCol w="288000">
                  <a:extLst>
                    <a:ext uri="{9D8B030D-6E8A-4147-A177-3AD203B41FA5}">
                      <a16:colId xmlns:a16="http://schemas.microsoft.com/office/drawing/2014/main" val="20004"/>
                    </a:ext>
                  </a:extLst>
                </a:gridCol>
                <a:gridCol w="28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gridCol w="288000">
                  <a:extLst>
                    <a:ext uri="{9D8B030D-6E8A-4147-A177-3AD203B41FA5}">
                      <a16:colId xmlns:a16="http://schemas.microsoft.com/office/drawing/2014/main" val="20007"/>
                    </a:ext>
                  </a:extLst>
                </a:gridCol>
              </a:tblGrid>
              <a:tr h="370840">
                <a:tc>
                  <a:txBody>
                    <a:bodyPr/>
                    <a:lstStyle/>
                    <a:p>
                      <a:endParaRPr lang="en-US" dirty="0"/>
                    </a:p>
                  </a:txBody>
                  <a:tcPr>
                    <a:lnL w="3175" cap="flat" cmpd="sng" algn="ctr">
                      <a:no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sp>
        <p:nvSpPr>
          <p:cNvPr id="35" name="Forma livre 17"/>
          <p:cNvSpPr/>
          <p:nvPr/>
        </p:nvSpPr>
        <p:spPr>
          <a:xfrm>
            <a:off x="1289344" y="2309406"/>
            <a:ext cx="859809" cy="2101755"/>
          </a:xfrm>
          <a:custGeom>
            <a:avLst/>
            <a:gdLst>
              <a:gd name="connsiteX0" fmla="*/ 859809 w 859809"/>
              <a:gd name="connsiteY0" fmla="*/ 2101755 h 2101755"/>
              <a:gd name="connsiteX1" fmla="*/ 0 w 859809"/>
              <a:gd name="connsiteY1" fmla="*/ 2101755 h 2101755"/>
              <a:gd name="connsiteX2" fmla="*/ 0 w 859809"/>
              <a:gd name="connsiteY2" fmla="*/ 0 h 2101755"/>
            </a:gdLst>
            <a:ahLst/>
            <a:cxnLst>
              <a:cxn ang="0">
                <a:pos x="connsiteX0" y="connsiteY0"/>
              </a:cxn>
              <a:cxn ang="0">
                <a:pos x="connsiteX1" y="connsiteY1"/>
              </a:cxn>
              <a:cxn ang="0">
                <a:pos x="connsiteX2" y="connsiteY2"/>
              </a:cxn>
            </a:cxnLst>
            <a:rect l="l" t="t" r="r" b="b"/>
            <a:pathLst>
              <a:path w="859809" h="2101755">
                <a:moveTo>
                  <a:pt x="859809" y="2101755"/>
                </a:moveTo>
                <a:lnTo>
                  <a:pt x="0" y="2101755"/>
                </a:lnTo>
                <a:lnTo>
                  <a:pt x="0" y="0"/>
                </a:lnTo>
              </a:path>
            </a:pathLst>
          </a:cu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orma livre 19"/>
          <p:cNvSpPr/>
          <p:nvPr/>
        </p:nvSpPr>
        <p:spPr>
          <a:xfrm>
            <a:off x="4482920" y="2555066"/>
            <a:ext cx="3261815" cy="1869743"/>
          </a:xfrm>
          <a:custGeom>
            <a:avLst/>
            <a:gdLst>
              <a:gd name="connsiteX0" fmla="*/ 2756848 w 3261815"/>
              <a:gd name="connsiteY0" fmla="*/ 0 h 1869743"/>
              <a:gd name="connsiteX1" fmla="*/ 3261815 w 3261815"/>
              <a:gd name="connsiteY1" fmla="*/ 0 h 1869743"/>
              <a:gd name="connsiteX2" fmla="*/ 3261815 w 3261815"/>
              <a:gd name="connsiteY2" fmla="*/ 1869743 h 1869743"/>
              <a:gd name="connsiteX3" fmla="*/ 0 w 3261815"/>
              <a:gd name="connsiteY3" fmla="*/ 1869743 h 1869743"/>
            </a:gdLst>
            <a:ahLst/>
            <a:cxnLst>
              <a:cxn ang="0">
                <a:pos x="connsiteX0" y="connsiteY0"/>
              </a:cxn>
              <a:cxn ang="0">
                <a:pos x="connsiteX1" y="connsiteY1"/>
              </a:cxn>
              <a:cxn ang="0">
                <a:pos x="connsiteX2" y="connsiteY2"/>
              </a:cxn>
              <a:cxn ang="0">
                <a:pos x="connsiteX3" y="connsiteY3"/>
              </a:cxn>
            </a:cxnLst>
            <a:rect l="l" t="t" r="r" b="b"/>
            <a:pathLst>
              <a:path w="3261815" h="1869743">
                <a:moveTo>
                  <a:pt x="2756848" y="0"/>
                </a:moveTo>
                <a:lnTo>
                  <a:pt x="3261815" y="0"/>
                </a:lnTo>
                <a:lnTo>
                  <a:pt x="3261815" y="1869743"/>
                </a:lnTo>
                <a:lnTo>
                  <a:pt x="0" y="1869743"/>
                </a:lnTo>
              </a:path>
            </a:pathLst>
          </a:cu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Conector de seta reta 23"/>
          <p:cNvCxnSpPr/>
          <p:nvPr/>
        </p:nvCxnSpPr>
        <p:spPr>
          <a:xfrm flipH="1">
            <a:off x="1309639" y="3397911"/>
            <a:ext cx="6442250"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8" name="CaixaDeTexto 25"/>
          <p:cNvSpPr txBox="1"/>
          <p:nvPr/>
        </p:nvSpPr>
        <p:spPr>
          <a:xfrm>
            <a:off x="2295856" y="3766666"/>
            <a:ext cx="1874231" cy="461665"/>
          </a:xfrm>
          <a:prstGeom prst="rect">
            <a:avLst/>
          </a:prstGeom>
          <a:noFill/>
        </p:spPr>
        <p:txBody>
          <a:bodyPr wrap="none" rtlCol="0">
            <a:spAutoFit/>
          </a:bodyPr>
          <a:lstStyle/>
          <a:p>
            <a:r>
              <a:rPr lang="en-US" sz="2400" dirty="0">
                <a:latin typeface="+mn-lt"/>
              </a:rPr>
              <a:t>Blocked Queue</a:t>
            </a:r>
          </a:p>
        </p:txBody>
      </p:sp>
      <p:sp>
        <p:nvSpPr>
          <p:cNvPr id="39" name="CaixaDeTexto 26"/>
          <p:cNvSpPr txBox="1"/>
          <p:nvPr/>
        </p:nvSpPr>
        <p:spPr>
          <a:xfrm>
            <a:off x="2840848" y="2936246"/>
            <a:ext cx="1120820" cy="461665"/>
          </a:xfrm>
          <a:prstGeom prst="rect">
            <a:avLst/>
          </a:prstGeom>
          <a:noFill/>
        </p:spPr>
        <p:txBody>
          <a:bodyPr wrap="none" rtlCol="0">
            <a:spAutoFit/>
          </a:bodyPr>
          <a:lstStyle/>
          <a:p>
            <a:r>
              <a:rPr lang="en-US" sz="2400" dirty="0">
                <a:latin typeface="+mn-lt"/>
              </a:rPr>
              <a:t>Timeout</a:t>
            </a:r>
          </a:p>
        </p:txBody>
      </p:sp>
      <p:sp>
        <p:nvSpPr>
          <p:cNvPr id="40" name="CaixaDeTexto 27"/>
          <p:cNvSpPr txBox="1"/>
          <p:nvPr/>
        </p:nvSpPr>
        <p:spPr>
          <a:xfrm>
            <a:off x="5165721" y="3949496"/>
            <a:ext cx="1354858" cy="461665"/>
          </a:xfrm>
          <a:prstGeom prst="rect">
            <a:avLst/>
          </a:prstGeom>
          <a:noFill/>
        </p:spPr>
        <p:txBody>
          <a:bodyPr wrap="none" rtlCol="0">
            <a:spAutoFit/>
          </a:bodyPr>
          <a:lstStyle/>
          <a:p>
            <a:r>
              <a:rPr lang="en-US" sz="2400" dirty="0">
                <a:latin typeface="+mn-lt"/>
              </a:rPr>
              <a:t>Event wait</a:t>
            </a:r>
          </a:p>
        </p:txBody>
      </p:sp>
      <p:sp>
        <p:nvSpPr>
          <p:cNvPr id="41" name="CaixaDeTexto 28"/>
          <p:cNvSpPr txBox="1"/>
          <p:nvPr/>
        </p:nvSpPr>
        <p:spPr>
          <a:xfrm>
            <a:off x="431800" y="4440816"/>
            <a:ext cx="1604927" cy="461665"/>
          </a:xfrm>
          <a:prstGeom prst="rect">
            <a:avLst/>
          </a:prstGeom>
          <a:noFill/>
        </p:spPr>
        <p:txBody>
          <a:bodyPr wrap="none" rtlCol="0">
            <a:spAutoFit/>
          </a:bodyPr>
          <a:lstStyle/>
          <a:p>
            <a:r>
              <a:rPr lang="en-US" sz="2400" dirty="0">
                <a:latin typeface="+mn-lt"/>
              </a:rPr>
              <a:t>Event occurs</a:t>
            </a:r>
          </a:p>
        </p:txBody>
      </p:sp>
      <p:graphicFrame>
        <p:nvGraphicFramePr>
          <p:cNvPr id="42" name="Tabela 16"/>
          <p:cNvGraphicFramePr>
            <a:graphicFrameLocks noGrp="1"/>
          </p:cNvGraphicFramePr>
          <p:nvPr>
            <p:extLst>
              <p:ext uri="{D42A27DB-BD31-4B8C-83A1-F6EECF244321}">
                <p14:modId xmlns:p14="http://schemas.microsoft.com/office/powerpoint/2010/main" val="619054081"/>
              </p:ext>
            </p:extLst>
          </p:nvPr>
        </p:nvGraphicFramePr>
        <p:xfrm>
          <a:off x="2145546" y="4228331"/>
          <a:ext cx="2304000" cy="37084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gridCol w="288000">
                  <a:extLst>
                    <a:ext uri="{9D8B030D-6E8A-4147-A177-3AD203B41FA5}">
                      <a16:colId xmlns:a16="http://schemas.microsoft.com/office/drawing/2014/main" val="20004"/>
                    </a:ext>
                  </a:extLst>
                </a:gridCol>
                <a:gridCol w="28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gridCol w="288000">
                  <a:extLst>
                    <a:ext uri="{9D8B030D-6E8A-4147-A177-3AD203B41FA5}">
                      <a16:colId xmlns:a16="http://schemas.microsoft.com/office/drawing/2014/main" val="20007"/>
                    </a:ext>
                  </a:extLst>
                </a:gridCol>
              </a:tblGrid>
              <a:tr h="370840">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3267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p:bldP spid="31" grpId="0"/>
      <p:bldP spid="32" grpId="0"/>
      <p:bldP spid="33" grpId="0"/>
      <p:bldP spid="35" grpId="0" animBg="1"/>
      <p:bldP spid="36" grpId="0" animBg="1"/>
      <p:bldP spid="38" grpId="0"/>
      <p:bldP spid="39" grpId="0"/>
      <p:bldP spid="40" grpId="0"/>
      <p:bldP spid="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Implementation of priorities</a:t>
            </a:r>
          </a:p>
        </p:txBody>
      </p:sp>
      <p:sp>
        <p:nvSpPr>
          <p:cNvPr id="22531" name="Rectangle 3"/>
          <p:cNvSpPr>
            <a:spLocks noGrp="1" noChangeArrowheads="1"/>
          </p:cNvSpPr>
          <p:nvPr>
            <p:ph sz="quarter" idx="10"/>
          </p:nvPr>
        </p:nvSpPr>
        <p:spPr/>
        <p:txBody>
          <a:bodyPr/>
          <a:lstStyle/>
          <a:p>
            <a:pPr eaLnBrk="1" hangingPunct="1"/>
            <a:r>
              <a:rPr lang="en-US" dirty="0"/>
              <a:t>When scheduling is based on process priority it makes sense to create several “ready” queues, one for each priority level.</a:t>
            </a:r>
          </a:p>
          <a:p>
            <a:pPr eaLnBrk="1" hangingPunct="1"/>
            <a:r>
              <a:rPr lang="en-US" dirty="0"/>
              <a:t>In this way, the OS can easily locate the highest priority “ready” process that has been waiting  for the longest time.</a:t>
            </a:r>
          </a:p>
        </p:txBody>
      </p:sp>
      <p:sp>
        <p:nvSpPr>
          <p:cNvPr id="2" name="Text Placeholder 1"/>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pc="-100" dirty="0"/>
              <a:t>5-state model with several blocked queues</a:t>
            </a:r>
          </a:p>
        </p:txBody>
      </p:sp>
      <p:sp>
        <p:nvSpPr>
          <p:cNvPr id="4" name="Text Placeholder 3"/>
          <p:cNvSpPr>
            <a:spLocks noGrp="1"/>
          </p:cNvSpPr>
          <p:nvPr>
            <p:ph type="body" sz="quarter" idx="11"/>
          </p:nvPr>
        </p:nvSpPr>
        <p:spPr/>
        <p:txBody>
          <a:bodyPr/>
          <a:lstStyle/>
          <a:p>
            <a:endParaRPr lang="en-US"/>
          </a:p>
        </p:txBody>
      </p:sp>
      <p:sp>
        <p:nvSpPr>
          <p:cNvPr id="32" name="Cubo 2"/>
          <p:cNvSpPr/>
          <p:nvPr/>
        </p:nvSpPr>
        <p:spPr>
          <a:xfrm>
            <a:off x="6200913" y="1796661"/>
            <a:ext cx="1208496" cy="985000"/>
          </a:xfrm>
          <a:prstGeom prst="cube">
            <a:avLst>
              <a:gd name="adj" fmla="val 16000"/>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pc="-50" dirty="0">
                <a:effectLst>
                  <a:outerShdw blurRad="38100" dist="38100" dir="2700000" algn="tl">
                    <a:srgbClr val="000000">
                      <a:alpha val="43137"/>
                    </a:srgbClr>
                  </a:outerShdw>
                </a:effectLst>
              </a:rPr>
              <a:t>Processor</a:t>
            </a:r>
          </a:p>
        </p:txBody>
      </p:sp>
      <p:cxnSp>
        <p:nvCxnSpPr>
          <p:cNvPr id="33" name="Conector de seta reta 4"/>
          <p:cNvCxnSpPr/>
          <p:nvPr/>
        </p:nvCxnSpPr>
        <p:spPr>
          <a:xfrm>
            <a:off x="638966" y="2289161"/>
            <a:ext cx="1620216"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Conector de seta reta 8"/>
          <p:cNvCxnSpPr/>
          <p:nvPr/>
        </p:nvCxnSpPr>
        <p:spPr>
          <a:xfrm>
            <a:off x="7350484" y="2289161"/>
            <a:ext cx="1361716"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Conector de seta reta 9"/>
          <p:cNvCxnSpPr/>
          <p:nvPr/>
        </p:nvCxnSpPr>
        <p:spPr>
          <a:xfrm>
            <a:off x="4573828" y="2289161"/>
            <a:ext cx="1620216"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6" name="CaixaDeTexto 6"/>
          <p:cNvSpPr txBox="1"/>
          <p:nvPr/>
        </p:nvSpPr>
        <p:spPr>
          <a:xfrm>
            <a:off x="723678" y="1796661"/>
            <a:ext cx="877163" cy="461665"/>
          </a:xfrm>
          <a:prstGeom prst="rect">
            <a:avLst/>
          </a:prstGeom>
          <a:noFill/>
        </p:spPr>
        <p:txBody>
          <a:bodyPr wrap="none" rtlCol="0">
            <a:spAutoFit/>
          </a:bodyPr>
          <a:lstStyle/>
          <a:p>
            <a:r>
              <a:rPr lang="en-US" sz="2400" dirty="0">
                <a:latin typeface="+mn-lt"/>
              </a:rPr>
              <a:t>Admit</a:t>
            </a:r>
          </a:p>
        </p:txBody>
      </p:sp>
      <p:sp>
        <p:nvSpPr>
          <p:cNvPr id="37" name="CaixaDeTexto 12"/>
          <p:cNvSpPr txBox="1"/>
          <p:nvPr/>
        </p:nvSpPr>
        <p:spPr>
          <a:xfrm>
            <a:off x="2530428" y="1628775"/>
            <a:ext cx="1673856" cy="461665"/>
          </a:xfrm>
          <a:prstGeom prst="rect">
            <a:avLst/>
          </a:prstGeom>
          <a:noFill/>
        </p:spPr>
        <p:txBody>
          <a:bodyPr wrap="none" rtlCol="0">
            <a:spAutoFit/>
          </a:bodyPr>
          <a:lstStyle/>
          <a:p>
            <a:r>
              <a:rPr lang="en-US" sz="2400" dirty="0">
                <a:latin typeface="+mn-lt"/>
              </a:rPr>
              <a:t>Ready Queue</a:t>
            </a:r>
          </a:p>
        </p:txBody>
      </p:sp>
      <p:sp>
        <p:nvSpPr>
          <p:cNvPr id="38" name="CaixaDeTexto 13"/>
          <p:cNvSpPr txBox="1"/>
          <p:nvPr/>
        </p:nvSpPr>
        <p:spPr>
          <a:xfrm>
            <a:off x="4785837" y="1792979"/>
            <a:ext cx="1167306" cy="461665"/>
          </a:xfrm>
          <a:prstGeom prst="rect">
            <a:avLst/>
          </a:prstGeom>
          <a:noFill/>
        </p:spPr>
        <p:txBody>
          <a:bodyPr wrap="none" rtlCol="0">
            <a:spAutoFit/>
          </a:bodyPr>
          <a:lstStyle/>
          <a:p>
            <a:r>
              <a:rPr lang="en-US" sz="2400" dirty="0">
                <a:latin typeface="+mn-lt"/>
              </a:rPr>
              <a:t>Dispatch</a:t>
            </a:r>
          </a:p>
        </p:txBody>
      </p:sp>
      <p:sp>
        <p:nvSpPr>
          <p:cNvPr id="39" name="CaixaDeTexto 15"/>
          <p:cNvSpPr txBox="1"/>
          <p:nvPr/>
        </p:nvSpPr>
        <p:spPr>
          <a:xfrm>
            <a:off x="7502206" y="1827496"/>
            <a:ext cx="1024639" cy="461665"/>
          </a:xfrm>
          <a:prstGeom prst="rect">
            <a:avLst/>
          </a:prstGeom>
          <a:noFill/>
        </p:spPr>
        <p:txBody>
          <a:bodyPr wrap="none" rtlCol="0">
            <a:spAutoFit/>
          </a:bodyPr>
          <a:lstStyle/>
          <a:p>
            <a:r>
              <a:rPr lang="en-US" sz="2400" dirty="0">
                <a:latin typeface="+mn-lt"/>
              </a:rPr>
              <a:t>Release</a:t>
            </a:r>
          </a:p>
        </p:txBody>
      </p:sp>
      <p:graphicFrame>
        <p:nvGraphicFramePr>
          <p:cNvPr id="40" name="Tabela 1"/>
          <p:cNvGraphicFramePr>
            <a:graphicFrameLocks noGrp="1"/>
          </p:cNvGraphicFramePr>
          <p:nvPr>
            <p:extLst>
              <p:ext uri="{D42A27DB-BD31-4B8C-83A1-F6EECF244321}">
                <p14:modId xmlns:p14="http://schemas.microsoft.com/office/powerpoint/2010/main" val="324763920"/>
              </p:ext>
            </p:extLst>
          </p:nvPr>
        </p:nvGraphicFramePr>
        <p:xfrm>
          <a:off x="2276697" y="2103741"/>
          <a:ext cx="2304000" cy="37084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gridCol w="288000">
                  <a:extLst>
                    <a:ext uri="{9D8B030D-6E8A-4147-A177-3AD203B41FA5}">
                      <a16:colId xmlns:a16="http://schemas.microsoft.com/office/drawing/2014/main" val="20004"/>
                    </a:ext>
                  </a:extLst>
                </a:gridCol>
                <a:gridCol w="28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gridCol w="288000">
                  <a:extLst>
                    <a:ext uri="{9D8B030D-6E8A-4147-A177-3AD203B41FA5}">
                      <a16:colId xmlns:a16="http://schemas.microsoft.com/office/drawing/2014/main" val="20007"/>
                    </a:ext>
                  </a:extLst>
                </a:gridCol>
              </a:tblGrid>
              <a:tr h="370840">
                <a:tc>
                  <a:txBody>
                    <a:bodyPr/>
                    <a:lstStyle/>
                    <a:p>
                      <a:endParaRPr lang="en-US" dirty="0"/>
                    </a:p>
                  </a:txBody>
                  <a:tcPr>
                    <a:lnL w="3175" cap="flat" cmpd="sng" algn="ctr">
                      <a:no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sp>
        <p:nvSpPr>
          <p:cNvPr id="41" name="Forma livre 17"/>
          <p:cNvSpPr/>
          <p:nvPr/>
        </p:nvSpPr>
        <p:spPr>
          <a:xfrm>
            <a:off x="1423730" y="2309406"/>
            <a:ext cx="859809" cy="3305185"/>
          </a:xfrm>
          <a:custGeom>
            <a:avLst/>
            <a:gdLst>
              <a:gd name="connsiteX0" fmla="*/ 859809 w 859809"/>
              <a:gd name="connsiteY0" fmla="*/ 2101755 h 2101755"/>
              <a:gd name="connsiteX1" fmla="*/ 0 w 859809"/>
              <a:gd name="connsiteY1" fmla="*/ 2101755 h 2101755"/>
              <a:gd name="connsiteX2" fmla="*/ 0 w 859809"/>
              <a:gd name="connsiteY2" fmla="*/ 0 h 2101755"/>
            </a:gdLst>
            <a:ahLst/>
            <a:cxnLst>
              <a:cxn ang="0">
                <a:pos x="connsiteX0" y="connsiteY0"/>
              </a:cxn>
              <a:cxn ang="0">
                <a:pos x="connsiteX1" y="connsiteY1"/>
              </a:cxn>
              <a:cxn ang="0">
                <a:pos x="connsiteX2" y="connsiteY2"/>
              </a:cxn>
            </a:cxnLst>
            <a:rect l="l" t="t" r="r" b="b"/>
            <a:pathLst>
              <a:path w="859809" h="2101755">
                <a:moveTo>
                  <a:pt x="859809" y="2101755"/>
                </a:moveTo>
                <a:lnTo>
                  <a:pt x="0" y="2101755"/>
                </a:lnTo>
                <a:lnTo>
                  <a:pt x="0" y="0"/>
                </a:lnTo>
              </a:path>
            </a:pathLst>
          </a:cu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orma livre 19"/>
          <p:cNvSpPr/>
          <p:nvPr/>
        </p:nvSpPr>
        <p:spPr>
          <a:xfrm>
            <a:off x="4617306" y="2555066"/>
            <a:ext cx="3261815" cy="3059525"/>
          </a:xfrm>
          <a:custGeom>
            <a:avLst/>
            <a:gdLst>
              <a:gd name="connsiteX0" fmla="*/ 2756848 w 3261815"/>
              <a:gd name="connsiteY0" fmla="*/ 0 h 1869743"/>
              <a:gd name="connsiteX1" fmla="*/ 3261815 w 3261815"/>
              <a:gd name="connsiteY1" fmla="*/ 0 h 1869743"/>
              <a:gd name="connsiteX2" fmla="*/ 3261815 w 3261815"/>
              <a:gd name="connsiteY2" fmla="*/ 1869743 h 1869743"/>
              <a:gd name="connsiteX3" fmla="*/ 0 w 3261815"/>
              <a:gd name="connsiteY3" fmla="*/ 1869743 h 1869743"/>
            </a:gdLst>
            <a:ahLst/>
            <a:cxnLst>
              <a:cxn ang="0">
                <a:pos x="connsiteX0" y="connsiteY0"/>
              </a:cxn>
              <a:cxn ang="0">
                <a:pos x="connsiteX1" y="connsiteY1"/>
              </a:cxn>
              <a:cxn ang="0">
                <a:pos x="connsiteX2" y="connsiteY2"/>
              </a:cxn>
              <a:cxn ang="0">
                <a:pos x="connsiteX3" y="connsiteY3"/>
              </a:cxn>
            </a:cxnLst>
            <a:rect l="l" t="t" r="r" b="b"/>
            <a:pathLst>
              <a:path w="3261815" h="1869743">
                <a:moveTo>
                  <a:pt x="2756848" y="0"/>
                </a:moveTo>
                <a:lnTo>
                  <a:pt x="3261815" y="0"/>
                </a:lnTo>
                <a:lnTo>
                  <a:pt x="3261815" y="1869743"/>
                </a:lnTo>
                <a:lnTo>
                  <a:pt x="0" y="1869743"/>
                </a:lnTo>
              </a:path>
            </a:pathLst>
          </a:cu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Conector de seta reta 23"/>
          <p:cNvCxnSpPr/>
          <p:nvPr/>
        </p:nvCxnSpPr>
        <p:spPr>
          <a:xfrm flipH="1">
            <a:off x="1449074" y="3192253"/>
            <a:ext cx="6442250"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CaixaDeTexto 25"/>
          <p:cNvSpPr txBox="1"/>
          <p:nvPr/>
        </p:nvSpPr>
        <p:spPr>
          <a:xfrm>
            <a:off x="2456692" y="4970096"/>
            <a:ext cx="1821331" cy="461665"/>
          </a:xfrm>
          <a:prstGeom prst="rect">
            <a:avLst/>
          </a:prstGeom>
          <a:noFill/>
        </p:spPr>
        <p:txBody>
          <a:bodyPr wrap="none" rtlCol="0">
            <a:spAutoFit/>
          </a:bodyPr>
          <a:lstStyle/>
          <a:p>
            <a:r>
              <a:rPr lang="en-US" sz="2400" dirty="0">
                <a:latin typeface="+mn-lt"/>
              </a:rPr>
              <a:t>Event </a:t>
            </a:r>
            <a:r>
              <a:rPr lang="en-US" sz="2400" i="1" dirty="0">
                <a:latin typeface="+mn-lt"/>
              </a:rPr>
              <a:t>n </a:t>
            </a:r>
            <a:r>
              <a:rPr lang="en-US" sz="2400" dirty="0">
                <a:latin typeface="+mn-lt"/>
              </a:rPr>
              <a:t>Queue</a:t>
            </a:r>
          </a:p>
        </p:txBody>
      </p:sp>
      <p:sp>
        <p:nvSpPr>
          <p:cNvPr id="45" name="CaixaDeTexto 26"/>
          <p:cNvSpPr txBox="1"/>
          <p:nvPr/>
        </p:nvSpPr>
        <p:spPr>
          <a:xfrm>
            <a:off x="2980283" y="2730588"/>
            <a:ext cx="1120820" cy="461665"/>
          </a:xfrm>
          <a:prstGeom prst="rect">
            <a:avLst/>
          </a:prstGeom>
          <a:noFill/>
        </p:spPr>
        <p:txBody>
          <a:bodyPr wrap="none" rtlCol="0">
            <a:spAutoFit/>
          </a:bodyPr>
          <a:lstStyle/>
          <a:p>
            <a:r>
              <a:rPr lang="en-US" sz="2400" dirty="0">
                <a:latin typeface="+mn-lt"/>
              </a:rPr>
              <a:t>Timeout</a:t>
            </a:r>
          </a:p>
        </p:txBody>
      </p:sp>
      <p:sp>
        <p:nvSpPr>
          <p:cNvPr id="46" name="CaixaDeTexto 27"/>
          <p:cNvSpPr txBox="1"/>
          <p:nvPr/>
        </p:nvSpPr>
        <p:spPr>
          <a:xfrm>
            <a:off x="5201522" y="5152926"/>
            <a:ext cx="1552027" cy="461665"/>
          </a:xfrm>
          <a:prstGeom prst="rect">
            <a:avLst/>
          </a:prstGeom>
          <a:noFill/>
        </p:spPr>
        <p:txBody>
          <a:bodyPr wrap="none" rtlCol="0">
            <a:spAutoFit/>
          </a:bodyPr>
          <a:lstStyle/>
          <a:p>
            <a:r>
              <a:rPr lang="en-US" sz="2400" dirty="0">
                <a:latin typeface="+mn-lt"/>
              </a:rPr>
              <a:t>Event </a:t>
            </a:r>
            <a:r>
              <a:rPr lang="en-US" sz="2400" i="1" dirty="0">
                <a:latin typeface="+mn-lt"/>
              </a:rPr>
              <a:t>n </a:t>
            </a:r>
            <a:r>
              <a:rPr lang="en-US" sz="2400" dirty="0">
                <a:latin typeface="+mn-lt"/>
              </a:rPr>
              <a:t>wait</a:t>
            </a:r>
          </a:p>
        </p:txBody>
      </p:sp>
      <p:sp>
        <p:nvSpPr>
          <p:cNvPr id="47" name="CaixaDeTexto 28"/>
          <p:cNvSpPr txBox="1"/>
          <p:nvPr/>
        </p:nvSpPr>
        <p:spPr>
          <a:xfrm>
            <a:off x="328744" y="5152926"/>
            <a:ext cx="1080745" cy="830997"/>
          </a:xfrm>
          <a:prstGeom prst="rect">
            <a:avLst/>
          </a:prstGeom>
          <a:noFill/>
        </p:spPr>
        <p:txBody>
          <a:bodyPr wrap="none" rtlCol="0">
            <a:spAutoFit/>
          </a:bodyPr>
          <a:lstStyle/>
          <a:p>
            <a:pPr algn="r"/>
            <a:r>
              <a:rPr lang="en-US" sz="2400" dirty="0">
                <a:latin typeface="+mn-lt"/>
              </a:rPr>
              <a:t>Event </a:t>
            </a:r>
            <a:r>
              <a:rPr lang="en-US" sz="2400" i="1" dirty="0">
                <a:latin typeface="+mn-lt"/>
              </a:rPr>
              <a:t>n</a:t>
            </a:r>
            <a:r>
              <a:rPr lang="en-US" sz="2400" dirty="0">
                <a:latin typeface="+mn-lt"/>
              </a:rPr>
              <a:t> </a:t>
            </a:r>
            <a:br>
              <a:rPr lang="en-US" sz="2400" dirty="0">
                <a:latin typeface="+mn-lt"/>
              </a:rPr>
            </a:br>
            <a:r>
              <a:rPr lang="en-US" sz="2400" dirty="0">
                <a:latin typeface="+mn-lt"/>
              </a:rPr>
              <a:t>occurs</a:t>
            </a:r>
          </a:p>
        </p:txBody>
      </p:sp>
      <p:graphicFrame>
        <p:nvGraphicFramePr>
          <p:cNvPr id="48" name="Tabela 16"/>
          <p:cNvGraphicFramePr>
            <a:graphicFrameLocks noGrp="1"/>
          </p:cNvGraphicFramePr>
          <p:nvPr>
            <p:extLst>
              <p:ext uri="{D42A27DB-BD31-4B8C-83A1-F6EECF244321}">
                <p14:modId xmlns:p14="http://schemas.microsoft.com/office/powerpoint/2010/main" val="155789224"/>
              </p:ext>
            </p:extLst>
          </p:nvPr>
        </p:nvGraphicFramePr>
        <p:xfrm>
          <a:off x="2279932" y="5431761"/>
          <a:ext cx="2304000" cy="37084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gridCol w="288000">
                  <a:extLst>
                    <a:ext uri="{9D8B030D-6E8A-4147-A177-3AD203B41FA5}">
                      <a16:colId xmlns:a16="http://schemas.microsoft.com/office/drawing/2014/main" val="20004"/>
                    </a:ext>
                  </a:extLst>
                </a:gridCol>
                <a:gridCol w="28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gridCol w="288000">
                  <a:extLst>
                    <a:ext uri="{9D8B030D-6E8A-4147-A177-3AD203B41FA5}">
                      <a16:colId xmlns:a16="http://schemas.microsoft.com/office/drawing/2014/main" val="20007"/>
                    </a:ext>
                  </a:extLst>
                </a:gridCol>
              </a:tblGrid>
              <a:tr h="370840">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sp>
        <p:nvSpPr>
          <p:cNvPr id="49" name="CaixaDeTexto 20"/>
          <p:cNvSpPr txBox="1"/>
          <p:nvPr/>
        </p:nvSpPr>
        <p:spPr>
          <a:xfrm>
            <a:off x="2459898" y="3623163"/>
            <a:ext cx="1814919" cy="461665"/>
          </a:xfrm>
          <a:prstGeom prst="rect">
            <a:avLst/>
          </a:prstGeom>
          <a:noFill/>
        </p:spPr>
        <p:txBody>
          <a:bodyPr wrap="none" rtlCol="0">
            <a:spAutoFit/>
          </a:bodyPr>
          <a:lstStyle/>
          <a:p>
            <a:r>
              <a:rPr lang="en-US" sz="2400" dirty="0">
                <a:latin typeface="+mn-lt"/>
              </a:rPr>
              <a:t>Event 1</a:t>
            </a:r>
            <a:r>
              <a:rPr lang="en-US" sz="2400" i="1" dirty="0">
                <a:latin typeface="+mn-lt"/>
              </a:rPr>
              <a:t> </a:t>
            </a:r>
            <a:r>
              <a:rPr lang="en-US" sz="2400" dirty="0">
                <a:latin typeface="+mn-lt"/>
              </a:rPr>
              <a:t>Queue</a:t>
            </a:r>
          </a:p>
        </p:txBody>
      </p:sp>
      <p:sp>
        <p:nvSpPr>
          <p:cNvPr id="50" name="CaixaDeTexto 21"/>
          <p:cNvSpPr txBox="1"/>
          <p:nvPr/>
        </p:nvSpPr>
        <p:spPr>
          <a:xfrm>
            <a:off x="5204728" y="3805993"/>
            <a:ext cx="1545615" cy="461665"/>
          </a:xfrm>
          <a:prstGeom prst="rect">
            <a:avLst/>
          </a:prstGeom>
          <a:noFill/>
        </p:spPr>
        <p:txBody>
          <a:bodyPr wrap="none" rtlCol="0">
            <a:spAutoFit/>
          </a:bodyPr>
          <a:lstStyle/>
          <a:p>
            <a:r>
              <a:rPr lang="en-US" sz="2400" dirty="0">
                <a:latin typeface="+mn-lt"/>
              </a:rPr>
              <a:t>Event 1</a:t>
            </a:r>
            <a:r>
              <a:rPr lang="en-US" sz="2400" i="1" dirty="0">
                <a:latin typeface="+mn-lt"/>
              </a:rPr>
              <a:t> </a:t>
            </a:r>
            <a:r>
              <a:rPr lang="en-US" sz="2400" dirty="0">
                <a:latin typeface="+mn-lt"/>
              </a:rPr>
              <a:t>wait</a:t>
            </a:r>
          </a:p>
        </p:txBody>
      </p:sp>
      <p:sp>
        <p:nvSpPr>
          <p:cNvPr id="51" name="CaixaDeTexto 22"/>
          <p:cNvSpPr txBox="1"/>
          <p:nvPr/>
        </p:nvSpPr>
        <p:spPr>
          <a:xfrm>
            <a:off x="335156" y="3805993"/>
            <a:ext cx="1074333" cy="830997"/>
          </a:xfrm>
          <a:prstGeom prst="rect">
            <a:avLst/>
          </a:prstGeom>
          <a:noFill/>
        </p:spPr>
        <p:txBody>
          <a:bodyPr wrap="none" rtlCol="0">
            <a:spAutoFit/>
          </a:bodyPr>
          <a:lstStyle/>
          <a:p>
            <a:pPr algn="r"/>
            <a:r>
              <a:rPr lang="en-US" sz="2400" dirty="0">
                <a:latin typeface="+mn-lt"/>
              </a:rPr>
              <a:t>Event 1 </a:t>
            </a:r>
            <a:br>
              <a:rPr lang="en-US" sz="2400" dirty="0">
                <a:latin typeface="+mn-lt"/>
              </a:rPr>
            </a:br>
            <a:r>
              <a:rPr lang="en-US" sz="2400" dirty="0">
                <a:latin typeface="+mn-lt"/>
              </a:rPr>
              <a:t>occurs</a:t>
            </a:r>
          </a:p>
        </p:txBody>
      </p:sp>
      <p:graphicFrame>
        <p:nvGraphicFramePr>
          <p:cNvPr id="52" name="Tabela 24"/>
          <p:cNvGraphicFramePr>
            <a:graphicFrameLocks noGrp="1"/>
          </p:cNvGraphicFramePr>
          <p:nvPr>
            <p:extLst>
              <p:ext uri="{D42A27DB-BD31-4B8C-83A1-F6EECF244321}">
                <p14:modId xmlns:p14="http://schemas.microsoft.com/office/powerpoint/2010/main" val="231602422"/>
              </p:ext>
            </p:extLst>
          </p:nvPr>
        </p:nvGraphicFramePr>
        <p:xfrm>
          <a:off x="2279932" y="4084828"/>
          <a:ext cx="2304000" cy="37084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gridCol w="288000">
                  <a:extLst>
                    <a:ext uri="{9D8B030D-6E8A-4147-A177-3AD203B41FA5}">
                      <a16:colId xmlns:a16="http://schemas.microsoft.com/office/drawing/2014/main" val="20004"/>
                    </a:ext>
                  </a:extLst>
                </a:gridCol>
                <a:gridCol w="28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gridCol w="288000">
                  <a:extLst>
                    <a:ext uri="{9D8B030D-6E8A-4147-A177-3AD203B41FA5}">
                      <a16:colId xmlns:a16="http://schemas.microsoft.com/office/drawing/2014/main" val="20007"/>
                    </a:ext>
                  </a:extLst>
                </a:gridCol>
              </a:tblGrid>
              <a:tr h="370840">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tc>
                  <a:txBody>
                    <a:bodyPr/>
                    <a:lstStyle/>
                    <a:p>
                      <a:endParaRPr lang="en-US" dirty="0"/>
                    </a:p>
                  </a:txBody>
                  <a:tcPr>
                    <a:lnL w="3175" cap="flat" cmpd="sng" algn="ctr">
                      <a:solidFill>
                        <a:srgbClr val="000000"/>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53" name="Conector de seta reta 29"/>
          <p:cNvCxnSpPr/>
          <p:nvPr/>
        </p:nvCxnSpPr>
        <p:spPr>
          <a:xfrm flipH="1">
            <a:off x="4573828" y="4267658"/>
            <a:ext cx="3317496" cy="0"/>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Conector de seta reta 30"/>
          <p:cNvCxnSpPr/>
          <p:nvPr/>
        </p:nvCxnSpPr>
        <p:spPr>
          <a:xfrm flipH="1" flipV="1">
            <a:off x="1421180" y="4268285"/>
            <a:ext cx="858752" cy="1963"/>
          </a:xfrm>
          <a:prstGeom prst="straightConnector1">
            <a:avLst/>
          </a:prstGeom>
          <a:ln w="38100">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473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Process suspension</a:t>
            </a:r>
          </a:p>
        </p:txBody>
      </p:sp>
      <p:sp>
        <p:nvSpPr>
          <p:cNvPr id="23555" name="Rectangle 3"/>
          <p:cNvSpPr>
            <a:spLocks noGrp="1" noChangeArrowheads="1"/>
          </p:cNvSpPr>
          <p:nvPr>
            <p:ph sz="quarter" idx="10"/>
          </p:nvPr>
        </p:nvSpPr>
        <p:spPr/>
        <p:txBody>
          <a:bodyPr/>
          <a:lstStyle/>
          <a:p>
            <a:pPr eaLnBrk="1" hangingPunct="1">
              <a:lnSpc>
                <a:spcPct val="90000"/>
              </a:lnSpc>
            </a:pPr>
            <a:r>
              <a:rPr lang="en-US"/>
              <a:t>Processor is faster than I/O so all processes could be waiting for I/O</a:t>
            </a:r>
          </a:p>
          <a:p>
            <a:pPr eaLnBrk="1" hangingPunct="1">
              <a:lnSpc>
                <a:spcPct val="90000"/>
              </a:lnSpc>
            </a:pPr>
            <a:r>
              <a:rPr lang="en-US"/>
              <a:t>The OS can swap these blocked processes to disk to free up more memory</a:t>
            </a:r>
          </a:p>
          <a:p>
            <a:pPr eaLnBrk="1" hangingPunct="1">
              <a:lnSpc>
                <a:spcPct val="90000"/>
              </a:lnSpc>
            </a:pPr>
            <a:r>
              <a:rPr lang="en-US" i="1"/>
              <a:t>Blocked</a:t>
            </a:r>
            <a:r>
              <a:rPr lang="en-US"/>
              <a:t> state becomes </a:t>
            </a:r>
            <a:r>
              <a:rPr lang="en-US" i="1"/>
              <a:t>suspend</a:t>
            </a:r>
            <a:r>
              <a:rPr lang="en-US"/>
              <a:t> state when process has been swapped to disk</a:t>
            </a:r>
          </a:p>
        </p:txBody>
      </p:sp>
      <p:sp>
        <p:nvSpPr>
          <p:cNvPr id="2" name="Text Placeholder 1"/>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21"/>
          <p:cNvGrpSpPr>
            <a:grpSpLocks/>
          </p:cNvGrpSpPr>
          <p:nvPr/>
        </p:nvGrpSpPr>
        <p:grpSpPr bwMode="auto">
          <a:xfrm>
            <a:off x="1510871" y="2951156"/>
            <a:ext cx="1541067" cy="1728522"/>
            <a:chOff x="2107" y="1927"/>
            <a:chExt cx="1171" cy="1048"/>
          </a:xfrm>
        </p:grpSpPr>
        <p:sp>
          <p:nvSpPr>
            <p:cNvPr id="76" name="Line 22"/>
            <p:cNvSpPr>
              <a:spLocks noChangeShapeType="1"/>
            </p:cNvSpPr>
            <p:nvPr/>
          </p:nvSpPr>
          <p:spPr bwMode="auto">
            <a:xfrm flipV="1">
              <a:off x="2107" y="1927"/>
              <a:ext cx="1171" cy="1048"/>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77" name="Text Box 23"/>
            <p:cNvSpPr txBox="1">
              <a:spLocks noChangeArrowheads="1"/>
            </p:cNvSpPr>
            <p:nvPr/>
          </p:nvSpPr>
          <p:spPr bwMode="auto">
            <a:xfrm>
              <a:off x="2159" y="2192"/>
              <a:ext cx="595" cy="233"/>
            </a:xfrm>
            <a:prstGeom prst="rect">
              <a:avLst/>
            </a:prstGeom>
            <a:noFill/>
            <a:ln w="9525">
              <a:noFill/>
              <a:miter lim="800000"/>
              <a:headEnd/>
              <a:tailEnd/>
            </a:ln>
          </p:spPr>
          <p:txBody>
            <a:bodyPr wrap="none">
              <a:spAutoFit/>
            </a:bodyPr>
            <a:lstStyle/>
            <a:p>
              <a:pPr eaLnBrk="1" hangingPunct="1"/>
              <a:r>
                <a:rPr lang="pt-BR" dirty="0" err="1">
                  <a:solidFill>
                    <a:schemeClr val="tx1">
                      <a:lumMod val="50000"/>
                    </a:schemeClr>
                  </a:solidFill>
                  <a:latin typeface="+mn-lt"/>
                </a:rPr>
                <a:t>Activate</a:t>
              </a:r>
              <a:endParaRPr lang="en-US" sz="1600" dirty="0">
                <a:solidFill>
                  <a:schemeClr val="tx1">
                    <a:lumMod val="50000"/>
                  </a:schemeClr>
                </a:solidFill>
                <a:latin typeface="+mn-lt"/>
              </a:endParaRPr>
            </a:p>
          </p:txBody>
        </p:sp>
      </p:grpSp>
      <p:sp>
        <p:nvSpPr>
          <p:cNvPr id="24578" name="Rectangle 2"/>
          <p:cNvSpPr>
            <a:spLocks noGrp="1" noChangeArrowheads="1"/>
          </p:cNvSpPr>
          <p:nvPr>
            <p:ph type="title"/>
          </p:nvPr>
        </p:nvSpPr>
        <p:spPr/>
        <p:txBody>
          <a:bodyPr/>
          <a:lstStyle/>
          <a:p>
            <a:pPr eaLnBrk="1" hangingPunct="1"/>
            <a:r>
              <a:rPr lang="en-US" dirty="0"/>
              <a:t>A 6-state process life-cycle model </a:t>
            </a:r>
          </a:p>
        </p:txBody>
      </p:sp>
      <p:sp>
        <p:nvSpPr>
          <p:cNvPr id="28" name="Text Placeholder 27"/>
          <p:cNvSpPr>
            <a:spLocks noGrp="1"/>
          </p:cNvSpPr>
          <p:nvPr>
            <p:ph type="body" sz="quarter" idx="11"/>
          </p:nvPr>
        </p:nvSpPr>
        <p:spPr/>
        <p:txBody>
          <a:bodyPr/>
          <a:lstStyle/>
          <a:p>
            <a:endParaRPr lang="en-US"/>
          </a:p>
        </p:txBody>
      </p:sp>
      <p:grpSp>
        <p:nvGrpSpPr>
          <p:cNvPr id="48" name="Group 14"/>
          <p:cNvGrpSpPr>
            <a:grpSpLocks/>
          </p:cNvGrpSpPr>
          <p:nvPr/>
        </p:nvGrpSpPr>
        <p:grpSpPr bwMode="auto">
          <a:xfrm>
            <a:off x="4072537" y="2742168"/>
            <a:ext cx="1017588" cy="446089"/>
            <a:chOff x="2523" y="1824"/>
            <a:chExt cx="641" cy="281"/>
          </a:xfrm>
        </p:grpSpPr>
        <p:sp>
          <p:nvSpPr>
            <p:cNvPr id="49" name="Line 15"/>
            <p:cNvSpPr>
              <a:spLocks noChangeShapeType="1"/>
            </p:cNvSpPr>
            <p:nvPr/>
          </p:nvSpPr>
          <p:spPr bwMode="auto">
            <a:xfrm flipH="1">
              <a:off x="2523" y="1824"/>
              <a:ext cx="641" cy="0"/>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50" name="Text Box 16"/>
            <p:cNvSpPr txBox="1">
              <a:spLocks noChangeArrowheads="1"/>
            </p:cNvSpPr>
            <p:nvPr/>
          </p:nvSpPr>
          <p:spPr bwMode="auto">
            <a:xfrm>
              <a:off x="2543" y="1872"/>
              <a:ext cx="611" cy="233"/>
            </a:xfrm>
            <a:prstGeom prst="rect">
              <a:avLst/>
            </a:prstGeom>
            <a:noFill/>
            <a:ln w="9525">
              <a:noFill/>
              <a:miter lim="800000"/>
              <a:headEnd/>
              <a:tailEnd/>
            </a:ln>
          </p:spPr>
          <p:txBody>
            <a:bodyPr wrap="none">
              <a:spAutoFit/>
            </a:bodyPr>
            <a:lstStyle/>
            <a:p>
              <a:pPr eaLnBrk="1" hangingPunct="1"/>
              <a:r>
                <a:rPr lang="pt-BR" dirty="0">
                  <a:solidFill>
                    <a:schemeClr val="tx1">
                      <a:lumMod val="50000"/>
                    </a:schemeClr>
                  </a:solidFill>
                  <a:latin typeface="+mn-lt"/>
                </a:rPr>
                <a:t>Timeout</a:t>
              </a:r>
              <a:endParaRPr lang="en-US" sz="1600" dirty="0">
                <a:solidFill>
                  <a:schemeClr val="tx1">
                    <a:lumMod val="50000"/>
                  </a:schemeClr>
                </a:solidFill>
                <a:latin typeface="+mn-lt"/>
              </a:endParaRPr>
            </a:p>
          </p:txBody>
        </p:sp>
      </p:grpSp>
      <p:grpSp>
        <p:nvGrpSpPr>
          <p:cNvPr id="55" name="Group 21"/>
          <p:cNvGrpSpPr>
            <a:grpSpLocks/>
          </p:cNvGrpSpPr>
          <p:nvPr/>
        </p:nvGrpSpPr>
        <p:grpSpPr bwMode="auto">
          <a:xfrm>
            <a:off x="3387427" y="2994576"/>
            <a:ext cx="820739" cy="1576387"/>
            <a:chOff x="2107" y="1983"/>
            <a:chExt cx="517" cy="993"/>
          </a:xfrm>
        </p:grpSpPr>
        <p:sp>
          <p:nvSpPr>
            <p:cNvPr id="56" name="Line 22"/>
            <p:cNvSpPr>
              <a:spLocks noChangeShapeType="1"/>
            </p:cNvSpPr>
            <p:nvPr/>
          </p:nvSpPr>
          <p:spPr bwMode="auto">
            <a:xfrm flipH="1" flipV="1">
              <a:off x="2107" y="1983"/>
              <a:ext cx="0" cy="993"/>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57" name="Text Box 23"/>
            <p:cNvSpPr txBox="1">
              <a:spLocks noChangeArrowheads="1"/>
            </p:cNvSpPr>
            <p:nvPr/>
          </p:nvSpPr>
          <p:spPr bwMode="auto">
            <a:xfrm>
              <a:off x="2107" y="2289"/>
              <a:ext cx="517" cy="407"/>
            </a:xfrm>
            <a:prstGeom prst="rect">
              <a:avLst/>
            </a:prstGeom>
            <a:noFill/>
            <a:ln w="9525">
              <a:noFill/>
              <a:miter lim="800000"/>
              <a:headEnd/>
              <a:tailEnd/>
            </a:ln>
          </p:spPr>
          <p:txBody>
            <a:bodyPr wrap="none">
              <a:spAutoFit/>
            </a:bodyPr>
            <a:lstStyle/>
            <a:p>
              <a:pPr eaLnBrk="1" hangingPunct="1"/>
              <a:r>
                <a:rPr lang="pt-BR" dirty="0" err="1">
                  <a:solidFill>
                    <a:schemeClr val="tx1">
                      <a:lumMod val="50000"/>
                    </a:schemeClr>
                  </a:solidFill>
                  <a:latin typeface="+mn-lt"/>
                </a:rPr>
                <a:t>Event</a:t>
              </a:r>
              <a:br>
                <a:rPr lang="pt-BR" dirty="0">
                  <a:solidFill>
                    <a:schemeClr val="tx1">
                      <a:lumMod val="50000"/>
                    </a:schemeClr>
                  </a:solidFill>
                  <a:latin typeface="+mn-lt"/>
                </a:rPr>
              </a:br>
              <a:r>
                <a:rPr lang="pt-BR" dirty="0" err="1">
                  <a:solidFill>
                    <a:schemeClr val="tx1">
                      <a:lumMod val="50000"/>
                    </a:schemeClr>
                  </a:solidFill>
                  <a:latin typeface="+mn-lt"/>
                </a:rPr>
                <a:t>Occurs</a:t>
              </a:r>
              <a:endParaRPr lang="en-US" dirty="0">
                <a:solidFill>
                  <a:schemeClr val="tx1">
                    <a:lumMod val="50000"/>
                  </a:schemeClr>
                </a:solidFill>
                <a:latin typeface="+mn-lt"/>
              </a:endParaRPr>
            </a:p>
          </p:txBody>
        </p:sp>
      </p:grpSp>
      <p:grpSp>
        <p:nvGrpSpPr>
          <p:cNvPr id="58" name="Group 24"/>
          <p:cNvGrpSpPr>
            <a:grpSpLocks/>
          </p:cNvGrpSpPr>
          <p:nvPr/>
        </p:nvGrpSpPr>
        <p:grpSpPr bwMode="auto">
          <a:xfrm>
            <a:off x="6351197" y="2232576"/>
            <a:ext cx="2335216" cy="762000"/>
            <a:chOff x="1068" y="1494"/>
            <a:chExt cx="1471" cy="480"/>
          </a:xfrm>
        </p:grpSpPr>
        <p:sp>
          <p:nvSpPr>
            <p:cNvPr id="59" name="Line 25"/>
            <p:cNvSpPr>
              <a:spLocks noChangeShapeType="1"/>
            </p:cNvSpPr>
            <p:nvPr/>
          </p:nvSpPr>
          <p:spPr bwMode="auto">
            <a:xfrm>
              <a:off x="1104" y="1728"/>
              <a:ext cx="528" cy="0"/>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60" name="Oval 26"/>
            <p:cNvSpPr>
              <a:spLocks noChangeArrowheads="1"/>
            </p:cNvSpPr>
            <p:nvPr/>
          </p:nvSpPr>
          <p:spPr bwMode="auto">
            <a:xfrm>
              <a:off x="1632" y="1494"/>
              <a:ext cx="907" cy="48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eaLnBrk="1" hangingPunct="1"/>
              <a:r>
                <a:rPr lang="pt-BR" sz="2400" dirty="0">
                  <a:solidFill>
                    <a:schemeClr val="bg1"/>
                  </a:solidFill>
                  <a:effectLst>
                    <a:outerShdw blurRad="38100" dist="38100" dir="2700000" algn="tl">
                      <a:srgbClr val="000000">
                        <a:alpha val="43137"/>
                      </a:srgbClr>
                    </a:outerShdw>
                  </a:effectLst>
                  <a:latin typeface="+mn-lt"/>
                </a:rPr>
                <a:t>Final</a:t>
              </a:r>
              <a:endParaRPr lang="en-US" sz="2400" dirty="0">
                <a:solidFill>
                  <a:schemeClr val="bg1"/>
                </a:solidFill>
                <a:effectLst>
                  <a:outerShdw blurRad="38100" dist="38100" dir="2700000" algn="tl">
                    <a:srgbClr val="000000">
                      <a:alpha val="43137"/>
                    </a:srgbClr>
                  </a:outerShdw>
                </a:effectLst>
                <a:latin typeface="+mn-lt"/>
              </a:endParaRPr>
            </a:p>
          </p:txBody>
        </p:sp>
        <p:sp>
          <p:nvSpPr>
            <p:cNvPr id="61" name="Text Box 27"/>
            <p:cNvSpPr txBox="1">
              <a:spLocks noChangeArrowheads="1"/>
            </p:cNvSpPr>
            <p:nvPr/>
          </p:nvSpPr>
          <p:spPr bwMode="auto">
            <a:xfrm>
              <a:off x="1068" y="1496"/>
              <a:ext cx="570" cy="233"/>
            </a:xfrm>
            <a:prstGeom prst="rect">
              <a:avLst/>
            </a:prstGeom>
            <a:noFill/>
            <a:ln w="9525">
              <a:noFill/>
              <a:miter lim="800000"/>
              <a:headEnd/>
              <a:tailEnd/>
            </a:ln>
          </p:spPr>
          <p:txBody>
            <a:bodyPr wrap="none">
              <a:spAutoFit/>
            </a:bodyPr>
            <a:lstStyle/>
            <a:p>
              <a:pPr eaLnBrk="1" hangingPunct="1"/>
              <a:r>
                <a:rPr lang="pt-BR" dirty="0">
                  <a:solidFill>
                    <a:schemeClr val="tx1">
                      <a:lumMod val="50000"/>
                    </a:schemeClr>
                  </a:solidFill>
                  <a:latin typeface="+mn-lt"/>
                </a:rPr>
                <a:t>Release</a:t>
              </a:r>
              <a:endParaRPr lang="en-US" sz="1600" dirty="0">
                <a:solidFill>
                  <a:schemeClr val="tx1">
                    <a:lumMod val="50000"/>
                  </a:schemeClr>
                </a:solidFill>
                <a:latin typeface="+mn-lt"/>
              </a:endParaRPr>
            </a:p>
          </p:txBody>
        </p:sp>
      </p:grpSp>
      <p:grpSp>
        <p:nvGrpSpPr>
          <p:cNvPr id="44" name="Group 10"/>
          <p:cNvGrpSpPr>
            <a:grpSpLocks/>
          </p:cNvGrpSpPr>
          <p:nvPr/>
        </p:nvGrpSpPr>
        <p:grpSpPr bwMode="auto">
          <a:xfrm>
            <a:off x="4035463" y="2045251"/>
            <a:ext cx="2393950" cy="949325"/>
            <a:chOff x="2523" y="1385"/>
            <a:chExt cx="1508" cy="598"/>
          </a:xfrm>
        </p:grpSpPr>
        <p:sp>
          <p:nvSpPr>
            <p:cNvPr id="45" name="Line 11"/>
            <p:cNvSpPr>
              <a:spLocks noChangeShapeType="1"/>
            </p:cNvSpPr>
            <p:nvPr/>
          </p:nvSpPr>
          <p:spPr bwMode="auto">
            <a:xfrm>
              <a:off x="2523" y="1617"/>
              <a:ext cx="684" cy="2"/>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46" name="Oval 12"/>
            <p:cNvSpPr>
              <a:spLocks noChangeArrowheads="1"/>
            </p:cNvSpPr>
            <p:nvPr/>
          </p:nvSpPr>
          <p:spPr bwMode="auto">
            <a:xfrm>
              <a:off x="3124" y="1503"/>
              <a:ext cx="907" cy="480"/>
            </a:xfrm>
            <a:prstGeom prst="ellipse">
              <a:avLst/>
            </a:prstGeom>
            <a:solidFill>
              <a:schemeClr val="accent1"/>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eaLnBrk="1" hangingPunct="1"/>
              <a:r>
                <a:rPr lang="pt-BR" sz="2400">
                  <a:solidFill>
                    <a:schemeClr val="bg1"/>
                  </a:solidFill>
                  <a:effectLst>
                    <a:outerShdw blurRad="38100" dist="38100" dir="2700000" algn="tl">
                      <a:srgbClr val="000000">
                        <a:alpha val="43137"/>
                      </a:srgbClr>
                    </a:outerShdw>
                  </a:effectLst>
                  <a:latin typeface="+mn-lt"/>
                </a:rPr>
                <a:t>Running</a:t>
              </a:r>
              <a:endParaRPr lang="en-US" sz="2400">
                <a:solidFill>
                  <a:schemeClr val="bg1"/>
                </a:solidFill>
                <a:effectLst>
                  <a:outerShdw blurRad="38100" dist="38100" dir="2700000" algn="tl">
                    <a:srgbClr val="000000">
                      <a:alpha val="43137"/>
                    </a:srgbClr>
                  </a:outerShdw>
                </a:effectLst>
                <a:latin typeface="+mn-lt"/>
              </a:endParaRPr>
            </a:p>
          </p:txBody>
        </p:sp>
        <p:sp>
          <p:nvSpPr>
            <p:cNvPr id="47" name="Text Box 13"/>
            <p:cNvSpPr txBox="1">
              <a:spLocks noChangeArrowheads="1"/>
            </p:cNvSpPr>
            <p:nvPr/>
          </p:nvSpPr>
          <p:spPr bwMode="auto">
            <a:xfrm>
              <a:off x="2533" y="1385"/>
              <a:ext cx="626" cy="233"/>
            </a:xfrm>
            <a:prstGeom prst="rect">
              <a:avLst/>
            </a:prstGeom>
            <a:noFill/>
            <a:ln w="9525">
              <a:noFill/>
              <a:miter lim="800000"/>
              <a:headEnd/>
              <a:tailEnd/>
            </a:ln>
          </p:spPr>
          <p:txBody>
            <a:bodyPr wrap="none">
              <a:spAutoFit/>
            </a:bodyPr>
            <a:lstStyle/>
            <a:p>
              <a:pPr eaLnBrk="1" hangingPunct="1"/>
              <a:r>
                <a:rPr lang="pt-BR" dirty="0" err="1">
                  <a:solidFill>
                    <a:schemeClr val="tx1">
                      <a:lumMod val="50000"/>
                    </a:schemeClr>
                  </a:solidFill>
                  <a:latin typeface="+mn-lt"/>
                </a:rPr>
                <a:t>Dispatch</a:t>
              </a:r>
              <a:endParaRPr lang="en-US" sz="1600" dirty="0">
                <a:solidFill>
                  <a:schemeClr val="tx1">
                    <a:lumMod val="50000"/>
                  </a:schemeClr>
                </a:solidFill>
                <a:latin typeface="+mn-lt"/>
              </a:endParaRPr>
            </a:p>
          </p:txBody>
        </p:sp>
      </p:grpSp>
      <p:grpSp>
        <p:nvGrpSpPr>
          <p:cNvPr id="40" name="Group 6"/>
          <p:cNvGrpSpPr>
            <a:grpSpLocks/>
          </p:cNvGrpSpPr>
          <p:nvPr/>
        </p:nvGrpSpPr>
        <p:grpSpPr bwMode="auto">
          <a:xfrm>
            <a:off x="1819873" y="2218288"/>
            <a:ext cx="2314575" cy="762000"/>
            <a:chOff x="1104" y="1494"/>
            <a:chExt cx="1458" cy="480"/>
          </a:xfrm>
        </p:grpSpPr>
        <p:sp>
          <p:nvSpPr>
            <p:cNvPr id="41" name="Line 7"/>
            <p:cNvSpPr>
              <a:spLocks noChangeShapeType="1"/>
            </p:cNvSpPr>
            <p:nvPr/>
          </p:nvSpPr>
          <p:spPr bwMode="auto">
            <a:xfrm>
              <a:off x="1104" y="1728"/>
              <a:ext cx="528" cy="0"/>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42" name="Oval 8"/>
            <p:cNvSpPr>
              <a:spLocks noChangeArrowheads="1"/>
            </p:cNvSpPr>
            <p:nvPr/>
          </p:nvSpPr>
          <p:spPr bwMode="auto">
            <a:xfrm>
              <a:off x="1632" y="1494"/>
              <a:ext cx="930" cy="480"/>
            </a:xfrm>
            <a:prstGeom prst="ellipse">
              <a:avLst/>
            </a:prstGeom>
            <a:solidFill>
              <a:schemeClr val="accent1"/>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eaLnBrk="1" hangingPunct="1"/>
              <a:r>
                <a:rPr lang="pt-BR" sz="2400" dirty="0" err="1">
                  <a:solidFill>
                    <a:schemeClr val="bg1"/>
                  </a:solidFill>
                  <a:effectLst>
                    <a:outerShdw blurRad="38100" dist="38100" dir="2700000" algn="tl">
                      <a:srgbClr val="000000">
                        <a:alpha val="43137"/>
                      </a:srgbClr>
                    </a:outerShdw>
                  </a:effectLst>
                  <a:latin typeface="+mn-lt"/>
                </a:rPr>
                <a:t>Ready</a:t>
              </a:r>
              <a:endParaRPr lang="en-US" sz="2400" dirty="0">
                <a:solidFill>
                  <a:schemeClr val="bg1"/>
                </a:solidFill>
                <a:effectLst>
                  <a:outerShdw blurRad="38100" dist="38100" dir="2700000" algn="tl">
                    <a:srgbClr val="000000">
                      <a:alpha val="43137"/>
                    </a:srgbClr>
                  </a:outerShdw>
                </a:effectLst>
                <a:latin typeface="+mn-lt"/>
              </a:endParaRPr>
            </a:p>
          </p:txBody>
        </p:sp>
        <p:sp>
          <p:nvSpPr>
            <p:cNvPr id="43" name="Text Box 9"/>
            <p:cNvSpPr txBox="1">
              <a:spLocks noChangeArrowheads="1"/>
            </p:cNvSpPr>
            <p:nvPr/>
          </p:nvSpPr>
          <p:spPr bwMode="auto">
            <a:xfrm>
              <a:off x="1112" y="1496"/>
              <a:ext cx="475" cy="233"/>
            </a:xfrm>
            <a:prstGeom prst="rect">
              <a:avLst/>
            </a:prstGeom>
            <a:noFill/>
            <a:ln w="9525">
              <a:noFill/>
              <a:miter lim="800000"/>
              <a:headEnd/>
              <a:tailEnd/>
            </a:ln>
          </p:spPr>
          <p:txBody>
            <a:bodyPr wrap="none">
              <a:spAutoFit/>
            </a:bodyPr>
            <a:lstStyle/>
            <a:p>
              <a:pPr eaLnBrk="1" hangingPunct="1"/>
              <a:r>
                <a:rPr lang="pt-BR" dirty="0" err="1">
                  <a:solidFill>
                    <a:schemeClr val="tx1">
                      <a:lumMod val="50000"/>
                    </a:schemeClr>
                  </a:solidFill>
                  <a:latin typeface="+mn-lt"/>
                </a:rPr>
                <a:t>Admit</a:t>
              </a:r>
              <a:endParaRPr lang="en-US" sz="1600" dirty="0">
                <a:solidFill>
                  <a:schemeClr val="tx1">
                    <a:lumMod val="50000"/>
                  </a:schemeClr>
                </a:solidFill>
                <a:latin typeface="+mn-lt"/>
              </a:endParaRPr>
            </a:p>
          </p:txBody>
        </p:sp>
      </p:grpSp>
      <p:sp>
        <p:nvSpPr>
          <p:cNvPr id="39" name="Oval 5"/>
          <p:cNvSpPr>
            <a:spLocks noChangeArrowheads="1"/>
          </p:cNvSpPr>
          <p:nvPr/>
        </p:nvSpPr>
        <p:spPr bwMode="auto">
          <a:xfrm>
            <a:off x="431800" y="2208763"/>
            <a:ext cx="1440000" cy="7620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eaLnBrk="1" hangingPunct="1"/>
            <a:r>
              <a:rPr lang="pt-BR" sz="2400" dirty="0" err="1">
                <a:solidFill>
                  <a:schemeClr val="bg1"/>
                </a:solidFill>
                <a:effectLst>
                  <a:outerShdw blurRad="38100" dist="38100" dir="2700000" algn="tl">
                    <a:srgbClr val="000000">
                      <a:alpha val="43137"/>
                    </a:srgbClr>
                  </a:outerShdw>
                </a:effectLst>
                <a:latin typeface="+mn-lt"/>
              </a:rPr>
              <a:t>Initial</a:t>
            </a:r>
            <a:endParaRPr lang="en-US" sz="2400" dirty="0">
              <a:solidFill>
                <a:schemeClr val="bg1"/>
              </a:solidFill>
              <a:effectLst>
                <a:outerShdw blurRad="38100" dist="38100" dir="2700000" algn="tl">
                  <a:srgbClr val="000000">
                    <a:alpha val="43137"/>
                  </a:srgbClr>
                </a:outerShdw>
              </a:effectLst>
              <a:latin typeface="+mn-lt"/>
            </a:endParaRPr>
          </a:p>
        </p:txBody>
      </p:sp>
      <p:grpSp>
        <p:nvGrpSpPr>
          <p:cNvPr id="70" name="Grupo 2"/>
          <p:cNvGrpSpPr/>
          <p:nvPr/>
        </p:nvGrpSpPr>
        <p:grpSpPr>
          <a:xfrm>
            <a:off x="490288" y="4566135"/>
            <a:ext cx="2312830" cy="831916"/>
            <a:chOff x="317913" y="4986264"/>
            <a:chExt cx="2312830" cy="831916"/>
          </a:xfrm>
        </p:grpSpPr>
        <p:sp>
          <p:nvSpPr>
            <p:cNvPr id="71" name="Oval 26"/>
            <p:cNvSpPr>
              <a:spLocks noChangeArrowheads="1"/>
            </p:cNvSpPr>
            <p:nvPr/>
          </p:nvSpPr>
          <p:spPr bwMode="auto">
            <a:xfrm>
              <a:off x="317913" y="4986264"/>
              <a:ext cx="1440000" cy="762000"/>
            </a:xfrm>
            <a:prstGeom prst="ellipse">
              <a:avLst/>
            </a:prstGeom>
            <a:solidFill>
              <a:schemeClr val="accent3"/>
            </a:soli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eaLnBrk="1" hangingPunct="1"/>
              <a:r>
                <a:rPr lang="pt-BR" sz="2400" dirty="0" err="1">
                  <a:solidFill>
                    <a:schemeClr val="bg1"/>
                  </a:solidFill>
                  <a:effectLst>
                    <a:outerShdw blurRad="38100" dist="38100" dir="2700000" algn="tl">
                      <a:srgbClr val="000000">
                        <a:alpha val="43137"/>
                      </a:srgbClr>
                    </a:outerShdw>
                  </a:effectLst>
                  <a:latin typeface="+mn-lt"/>
                </a:rPr>
                <a:t>Suspend</a:t>
              </a:r>
              <a:endParaRPr lang="en-US" sz="2400" dirty="0">
                <a:solidFill>
                  <a:schemeClr val="bg1"/>
                </a:solidFill>
                <a:effectLst>
                  <a:outerShdw blurRad="38100" dist="38100" dir="2700000" algn="tl">
                    <a:srgbClr val="000000">
                      <a:alpha val="43137"/>
                    </a:srgbClr>
                  </a:outerShdw>
                </a:effectLst>
                <a:latin typeface="+mn-lt"/>
              </a:endParaRPr>
            </a:p>
          </p:txBody>
        </p:sp>
        <p:grpSp>
          <p:nvGrpSpPr>
            <p:cNvPr id="72" name="Group 14"/>
            <p:cNvGrpSpPr>
              <a:grpSpLocks/>
            </p:cNvGrpSpPr>
            <p:nvPr/>
          </p:nvGrpSpPr>
          <p:grpSpPr bwMode="auto">
            <a:xfrm>
              <a:off x="1647734" y="5372091"/>
              <a:ext cx="983009" cy="446089"/>
              <a:chOff x="2388" y="1824"/>
              <a:chExt cx="761" cy="281"/>
            </a:xfrm>
          </p:grpSpPr>
          <p:sp>
            <p:nvSpPr>
              <p:cNvPr id="73" name="Line 15"/>
              <p:cNvSpPr>
                <a:spLocks noChangeShapeType="1"/>
              </p:cNvSpPr>
              <p:nvPr/>
            </p:nvSpPr>
            <p:spPr bwMode="auto">
              <a:xfrm flipH="1">
                <a:off x="2444" y="1824"/>
                <a:ext cx="641" cy="0"/>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74" name="Text Box 16"/>
              <p:cNvSpPr txBox="1">
                <a:spLocks noChangeArrowheads="1"/>
              </p:cNvSpPr>
              <p:nvPr/>
            </p:nvSpPr>
            <p:spPr bwMode="auto">
              <a:xfrm>
                <a:off x="2388" y="1872"/>
                <a:ext cx="761" cy="233"/>
              </a:xfrm>
              <a:prstGeom prst="rect">
                <a:avLst/>
              </a:prstGeom>
              <a:noFill/>
              <a:ln w="9525">
                <a:noFill/>
                <a:miter lim="800000"/>
                <a:headEnd/>
                <a:tailEnd/>
              </a:ln>
            </p:spPr>
            <p:txBody>
              <a:bodyPr wrap="none">
                <a:spAutoFit/>
              </a:bodyPr>
              <a:lstStyle/>
              <a:p>
                <a:pPr eaLnBrk="1" hangingPunct="1"/>
                <a:r>
                  <a:rPr lang="pt-BR" dirty="0" err="1">
                    <a:solidFill>
                      <a:schemeClr val="tx1">
                        <a:lumMod val="50000"/>
                      </a:schemeClr>
                    </a:solidFill>
                    <a:latin typeface="+mn-lt"/>
                  </a:rPr>
                  <a:t>Suspend</a:t>
                </a:r>
                <a:endParaRPr lang="en-US" sz="1600" dirty="0">
                  <a:solidFill>
                    <a:schemeClr val="tx1">
                      <a:lumMod val="50000"/>
                    </a:schemeClr>
                  </a:solidFill>
                  <a:latin typeface="+mn-lt"/>
                </a:endParaRPr>
              </a:p>
            </p:txBody>
          </p:sp>
        </p:grpSp>
      </p:grpSp>
      <p:grpSp>
        <p:nvGrpSpPr>
          <p:cNvPr id="51" name="Group 17"/>
          <p:cNvGrpSpPr>
            <a:grpSpLocks/>
          </p:cNvGrpSpPr>
          <p:nvPr/>
        </p:nvGrpSpPr>
        <p:grpSpPr bwMode="auto">
          <a:xfrm>
            <a:off x="2670430" y="2970763"/>
            <a:ext cx="2786062" cy="2362200"/>
            <a:chOff x="1632" y="1968"/>
            <a:chExt cx="1755" cy="1488"/>
          </a:xfrm>
        </p:grpSpPr>
        <p:sp>
          <p:nvSpPr>
            <p:cNvPr id="52" name="Line 18"/>
            <p:cNvSpPr>
              <a:spLocks noChangeShapeType="1"/>
            </p:cNvSpPr>
            <p:nvPr/>
          </p:nvSpPr>
          <p:spPr bwMode="auto">
            <a:xfrm flipH="1">
              <a:off x="2448" y="1968"/>
              <a:ext cx="939" cy="1104"/>
            </a:xfrm>
            <a:prstGeom prst="line">
              <a:avLst/>
            </a:prstGeom>
            <a:noFill/>
            <a:ln w="38100">
              <a:solidFill>
                <a:schemeClr val="tx2"/>
              </a:solidFill>
              <a:miter lim="800000"/>
              <a:headEnd/>
              <a:tailEnd type="stealth" w="med" len="lg"/>
            </a:ln>
          </p:spPr>
          <p:txBody>
            <a:bodyPr wrap="none"/>
            <a:lstStyle/>
            <a:p>
              <a:endParaRPr lang="en-US">
                <a:solidFill>
                  <a:schemeClr val="tx1">
                    <a:lumMod val="50000"/>
                  </a:schemeClr>
                </a:solidFill>
                <a:latin typeface="+mn-lt"/>
              </a:endParaRPr>
            </a:p>
          </p:txBody>
        </p:sp>
        <p:sp>
          <p:nvSpPr>
            <p:cNvPr id="53" name="Oval 19"/>
            <p:cNvSpPr>
              <a:spLocks noChangeArrowheads="1"/>
            </p:cNvSpPr>
            <p:nvPr/>
          </p:nvSpPr>
          <p:spPr bwMode="auto">
            <a:xfrm>
              <a:off x="1632" y="2976"/>
              <a:ext cx="907" cy="480"/>
            </a:xfrm>
            <a:prstGeom prst="ellipse">
              <a:avLst/>
            </a:prstGeom>
            <a:solidFill>
              <a:schemeClr val="accent3"/>
            </a:soli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eaLnBrk="1" hangingPunct="1"/>
              <a:r>
                <a:rPr lang="pt-BR" sz="2400" dirty="0" err="1">
                  <a:solidFill>
                    <a:schemeClr val="bg1"/>
                  </a:solidFill>
                  <a:effectLst>
                    <a:outerShdw blurRad="38100" dist="38100" dir="2700000" algn="tl">
                      <a:srgbClr val="000000">
                        <a:alpha val="43137"/>
                      </a:srgbClr>
                    </a:outerShdw>
                  </a:effectLst>
                  <a:latin typeface="+mn-lt"/>
                </a:rPr>
                <a:t>Blocked</a:t>
              </a:r>
              <a:endParaRPr lang="en-US" sz="2400" dirty="0">
                <a:solidFill>
                  <a:schemeClr val="bg1"/>
                </a:solidFill>
                <a:effectLst>
                  <a:outerShdw blurRad="38100" dist="38100" dir="2700000" algn="tl">
                    <a:srgbClr val="000000">
                      <a:alpha val="43137"/>
                    </a:srgbClr>
                  </a:outerShdw>
                </a:effectLst>
                <a:latin typeface="+mn-lt"/>
              </a:endParaRPr>
            </a:p>
          </p:txBody>
        </p:sp>
        <p:sp>
          <p:nvSpPr>
            <p:cNvPr id="54" name="Text Box 20"/>
            <p:cNvSpPr txBox="1">
              <a:spLocks noChangeArrowheads="1"/>
            </p:cNvSpPr>
            <p:nvPr/>
          </p:nvSpPr>
          <p:spPr bwMode="auto">
            <a:xfrm>
              <a:off x="2804" y="2544"/>
              <a:ext cx="444" cy="407"/>
            </a:xfrm>
            <a:prstGeom prst="rect">
              <a:avLst/>
            </a:prstGeom>
            <a:noFill/>
            <a:ln w="9525">
              <a:noFill/>
              <a:miter lim="800000"/>
              <a:headEnd/>
              <a:tailEnd/>
            </a:ln>
          </p:spPr>
          <p:txBody>
            <a:bodyPr wrap="none">
              <a:spAutoFit/>
            </a:bodyPr>
            <a:lstStyle/>
            <a:p>
              <a:pPr eaLnBrk="1" hangingPunct="1"/>
              <a:r>
                <a:rPr lang="pt-BR" dirty="0" err="1">
                  <a:solidFill>
                    <a:schemeClr val="tx1">
                      <a:lumMod val="50000"/>
                    </a:schemeClr>
                  </a:solidFill>
                  <a:latin typeface="+mn-lt"/>
                </a:rPr>
                <a:t>Event</a:t>
              </a:r>
              <a:br>
                <a:rPr lang="pt-BR" dirty="0">
                  <a:solidFill>
                    <a:schemeClr val="tx1">
                      <a:lumMod val="50000"/>
                    </a:schemeClr>
                  </a:solidFill>
                  <a:latin typeface="+mn-lt"/>
                </a:rPr>
              </a:br>
              <a:r>
                <a:rPr lang="pt-BR" dirty="0" err="1">
                  <a:solidFill>
                    <a:schemeClr val="tx1">
                      <a:lumMod val="50000"/>
                    </a:schemeClr>
                  </a:solidFill>
                  <a:latin typeface="+mn-lt"/>
                </a:rPr>
                <a:t>Wait</a:t>
              </a:r>
              <a:endParaRPr lang="en-US" dirty="0">
                <a:solidFill>
                  <a:schemeClr val="tx1">
                    <a:lumMod val="50000"/>
                  </a:schemeClr>
                </a:solidFill>
                <a:latin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t-BR"/>
              <a:t>A model with 2 “suspend” states</a:t>
            </a:r>
            <a:endParaRPr lang="en-US"/>
          </a:p>
        </p:txBody>
      </p:sp>
      <p:sp>
        <p:nvSpPr>
          <p:cNvPr id="25603" name="Rectangle 3"/>
          <p:cNvSpPr>
            <a:spLocks noGrp="1" noChangeArrowheads="1"/>
          </p:cNvSpPr>
          <p:nvPr>
            <p:ph sz="quarter" idx="10"/>
          </p:nvPr>
        </p:nvSpPr>
        <p:spPr/>
        <p:txBody>
          <a:bodyPr/>
          <a:lstStyle/>
          <a:p>
            <a:r>
              <a:rPr lang="pt-BR"/>
              <a:t>There are two independent concepts</a:t>
            </a:r>
          </a:p>
          <a:p>
            <a:pPr lvl="1"/>
            <a:r>
              <a:rPr lang="pt-BR"/>
              <a:t>A process may be ready or blocked</a:t>
            </a:r>
          </a:p>
          <a:p>
            <a:pPr lvl="1"/>
            <a:r>
              <a:rPr lang="pt-BR"/>
              <a:t>A process may be suspended or not</a:t>
            </a:r>
          </a:p>
          <a:p>
            <a:r>
              <a:rPr lang="pt-BR">
                <a:sym typeface="Symbol" pitchFamily="18" charset="2"/>
              </a:rPr>
              <a:t>Four states</a:t>
            </a:r>
            <a:r>
              <a:rPr lang="pt-BR"/>
              <a:t> are required to model such 2</a:t>
            </a:r>
            <a:r>
              <a:rPr lang="pt-BR">
                <a:sym typeface="Symbol" pitchFamily="18" charset="2"/>
              </a:rPr>
              <a:t>2 arrangement</a:t>
            </a:r>
          </a:p>
          <a:p>
            <a:pPr lvl="1"/>
            <a:r>
              <a:rPr lang="pt-BR"/>
              <a:t>Ready</a:t>
            </a:r>
          </a:p>
          <a:p>
            <a:pPr lvl="1"/>
            <a:r>
              <a:rPr lang="pt-BR"/>
              <a:t>Blocked</a:t>
            </a:r>
          </a:p>
          <a:p>
            <a:pPr lvl="1"/>
            <a:r>
              <a:rPr lang="pt-BR"/>
              <a:t>Ready/Suspended</a:t>
            </a:r>
          </a:p>
          <a:p>
            <a:pPr lvl="1"/>
            <a:r>
              <a:rPr lang="pt-BR"/>
              <a:t>Blocked/Suspended</a:t>
            </a:r>
            <a:endParaRPr lang="pt-BR" dirty="0"/>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A 7-state process life-cycle model</a:t>
            </a:r>
          </a:p>
        </p:txBody>
      </p:sp>
      <p:sp>
        <p:nvSpPr>
          <p:cNvPr id="2" name="Text Placeholder 1"/>
          <p:cNvSpPr>
            <a:spLocks noGrp="1"/>
          </p:cNvSpPr>
          <p:nvPr>
            <p:ph type="body" sz="quarter" idx="11"/>
          </p:nvPr>
        </p:nvSpPr>
        <p:spPr/>
        <p:txBody>
          <a:bodyPr/>
          <a:lstStyle/>
          <a:p>
            <a:endParaRPr lang="en-US"/>
          </a:p>
        </p:txBody>
      </p:sp>
      <p:grpSp>
        <p:nvGrpSpPr>
          <p:cNvPr id="55" name="Grupo 54"/>
          <p:cNvGrpSpPr/>
          <p:nvPr/>
        </p:nvGrpSpPr>
        <p:grpSpPr>
          <a:xfrm>
            <a:off x="1665950" y="3159307"/>
            <a:ext cx="1079500" cy="293688"/>
            <a:chOff x="1665950" y="3159307"/>
            <a:chExt cx="1079500" cy="293688"/>
          </a:xfrm>
        </p:grpSpPr>
        <p:sp>
          <p:nvSpPr>
            <p:cNvPr id="7" name="Line 7"/>
            <p:cNvSpPr>
              <a:spLocks noChangeShapeType="1"/>
            </p:cNvSpPr>
            <p:nvPr/>
          </p:nvSpPr>
          <p:spPr bwMode="auto">
            <a:xfrm>
              <a:off x="1665950" y="3429182"/>
              <a:ext cx="1079500" cy="0"/>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9" name="Text Box 9"/>
            <p:cNvSpPr txBox="1">
              <a:spLocks noChangeArrowheads="1"/>
            </p:cNvSpPr>
            <p:nvPr/>
          </p:nvSpPr>
          <p:spPr bwMode="auto">
            <a:xfrm>
              <a:off x="1742150" y="3159307"/>
              <a:ext cx="860425" cy="293688"/>
            </a:xfrm>
            <a:prstGeom prst="rect">
              <a:avLst/>
            </a:prstGeom>
            <a:noFill/>
            <a:ln w="9525">
              <a:noFill/>
              <a:miter lim="800000"/>
              <a:headEnd/>
              <a:tailEnd/>
            </a:ln>
          </p:spPr>
          <p:txBody>
            <a:bodyPr wrap="none">
              <a:spAutoFit/>
            </a:bodyPr>
            <a:lstStyle/>
            <a:p>
              <a:pPr eaLnBrk="1" hangingPunct="1">
                <a:lnSpc>
                  <a:spcPct val="80000"/>
                </a:lnSpc>
              </a:pPr>
              <a:r>
                <a:rPr lang="pt-BR" sz="1600" dirty="0" err="1">
                  <a:solidFill>
                    <a:schemeClr val="tx1">
                      <a:lumMod val="50000"/>
                    </a:schemeClr>
                  </a:solidFill>
                  <a:latin typeface="+mn-lt"/>
                </a:rPr>
                <a:t>Activate</a:t>
              </a:r>
              <a:endParaRPr lang="en-US" sz="1600" dirty="0">
                <a:solidFill>
                  <a:schemeClr val="tx1">
                    <a:lumMod val="50000"/>
                  </a:schemeClr>
                </a:solidFill>
                <a:latin typeface="+mn-lt"/>
              </a:endParaRPr>
            </a:p>
          </p:txBody>
        </p:sp>
      </p:grpSp>
      <p:grpSp>
        <p:nvGrpSpPr>
          <p:cNvPr id="30" name="Grupo 29"/>
          <p:cNvGrpSpPr/>
          <p:nvPr/>
        </p:nvGrpSpPr>
        <p:grpSpPr>
          <a:xfrm>
            <a:off x="4009193" y="3141845"/>
            <a:ext cx="1085850" cy="307975"/>
            <a:chOff x="4009193" y="3141845"/>
            <a:chExt cx="1085850" cy="307975"/>
          </a:xfrm>
        </p:grpSpPr>
        <p:sp>
          <p:nvSpPr>
            <p:cNvPr id="11" name="Line 11"/>
            <p:cNvSpPr>
              <a:spLocks noChangeShapeType="1"/>
            </p:cNvSpPr>
            <p:nvPr/>
          </p:nvSpPr>
          <p:spPr bwMode="auto">
            <a:xfrm>
              <a:off x="4009193" y="3446645"/>
              <a:ext cx="1085850" cy="3175"/>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13" name="Text Box 13"/>
            <p:cNvSpPr txBox="1">
              <a:spLocks noChangeArrowheads="1"/>
            </p:cNvSpPr>
            <p:nvPr/>
          </p:nvSpPr>
          <p:spPr bwMode="auto">
            <a:xfrm>
              <a:off x="4098000" y="3141845"/>
              <a:ext cx="901700" cy="288925"/>
            </a:xfrm>
            <a:prstGeom prst="rect">
              <a:avLst/>
            </a:prstGeom>
            <a:noFill/>
            <a:ln w="9525">
              <a:noFill/>
              <a:miter lim="800000"/>
              <a:headEnd/>
              <a:tailEnd/>
            </a:ln>
          </p:spPr>
          <p:txBody>
            <a:bodyPr wrap="none">
              <a:spAutoFit/>
            </a:bodyPr>
            <a:lstStyle/>
            <a:p>
              <a:pPr eaLnBrk="1" hangingPunct="1">
                <a:lnSpc>
                  <a:spcPct val="80000"/>
                </a:lnSpc>
              </a:pPr>
              <a:r>
                <a:rPr lang="pt-BR" sz="1600" dirty="0" err="1">
                  <a:solidFill>
                    <a:schemeClr val="tx1">
                      <a:lumMod val="50000"/>
                    </a:schemeClr>
                  </a:solidFill>
                  <a:latin typeface="+mn-lt"/>
                </a:rPr>
                <a:t>Dispatch</a:t>
              </a:r>
              <a:endParaRPr lang="en-US" sz="1600" dirty="0">
                <a:solidFill>
                  <a:schemeClr val="tx1">
                    <a:lumMod val="50000"/>
                  </a:schemeClr>
                </a:solidFill>
                <a:latin typeface="+mn-lt"/>
              </a:endParaRPr>
            </a:p>
          </p:txBody>
        </p:sp>
      </p:grpSp>
      <p:grpSp>
        <p:nvGrpSpPr>
          <p:cNvPr id="32" name="Grupo 31"/>
          <p:cNvGrpSpPr/>
          <p:nvPr/>
        </p:nvGrpSpPr>
        <p:grpSpPr>
          <a:xfrm>
            <a:off x="4103324" y="3775260"/>
            <a:ext cx="1017588" cy="301626"/>
            <a:chOff x="4103324" y="3775260"/>
            <a:chExt cx="1017588" cy="301626"/>
          </a:xfrm>
        </p:grpSpPr>
        <p:sp>
          <p:nvSpPr>
            <p:cNvPr id="15" name="Line 15"/>
            <p:cNvSpPr>
              <a:spLocks noChangeShapeType="1"/>
            </p:cNvSpPr>
            <p:nvPr/>
          </p:nvSpPr>
          <p:spPr bwMode="auto">
            <a:xfrm flipH="1">
              <a:off x="4103324" y="3775260"/>
              <a:ext cx="1017588" cy="0"/>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16" name="Text Box 16"/>
            <p:cNvSpPr txBox="1">
              <a:spLocks noChangeArrowheads="1"/>
            </p:cNvSpPr>
            <p:nvPr/>
          </p:nvSpPr>
          <p:spPr bwMode="auto">
            <a:xfrm>
              <a:off x="4112289" y="3787960"/>
              <a:ext cx="882650" cy="288926"/>
            </a:xfrm>
            <a:prstGeom prst="rect">
              <a:avLst/>
            </a:prstGeom>
            <a:noFill/>
            <a:ln w="9525">
              <a:noFill/>
              <a:miter lim="800000"/>
              <a:headEnd/>
              <a:tailEnd/>
            </a:ln>
          </p:spPr>
          <p:txBody>
            <a:bodyPr wrap="none">
              <a:spAutoFit/>
            </a:bodyPr>
            <a:lstStyle/>
            <a:p>
              <a:pPr eaLnBrk="1" hangingPunct="1">
                <a:lnSpc>
                  <a:spcPct val="80000"/>
                </a:lnSpc>
              </a:pPr>
              <a:r>
                <a:rPr lang="pt-BR" sz="1600" dirty="0">
                  <a:solidFill>
                    <a:schemeClr val="tx1">
                      <a:lumMod val="50000"/>
                    </a:schemeClr>
                  </a:solidFill>
                  <a:latin typeface="+mn-lt"/>
                </a:rPr>
                <a:t>Timeout</a:t>
              </a:r>
              <a:endParaRPr lang="en-US" sz="1600" dirty="0">
                <a:solidFill>
                  <a:schemeClr val="tx1">
                    <a:lumMod val="50000"/>
                  </a:schemeClr>
                </a:solidFill>
                <a:latin typeface="+mn-lt"/>
              </a:endParaRPr>
            </a:p>
          </p:txBody>
        </p:sp>
      </p:grpSp>
      <p:grpSp>
        <p:nvGrpSpPr>
          <p:cNvPr id="50" name="Grupo 49"/>
          <p:cNvGrpSpPr/>
          <p:nvPr/>
        </p:nvGrpSpPr>
        <p:grpSpPr>
          <a:xfrm>
            <a:off x="3943919" y="3976963"/>
            <a:ext cx="1621907" cy="1752600"/>
            <a:chOff x="3917025" y="4003857"/>
            <a:chExt cx="1621907" cy="1752600"/>
          </a:xfrm>
        </p:grpSpPr>
        <p:sp>
          <p:nvSpPr>
            <p:cNvPr id="18" name="Line 18"/>
            <p:cNvSpPr>
              <a:spLocks noChangeShapeType="1"/>
            </p:cNvSpPr>
            <p:nvPr/>
          </p:nvSpPr>
          <p:spPr bwMode="auto">
            <a:xfrm flipH="1">
              <a:off x="3917025" y="4003857"/>
              <a:ext cx="1490662" cy="1752600"/>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20" name="Text Box 20"/>
            <p:cNvSpPr txBox="1">
              <a:spLocks noChangeArrowheads="1"/>
            </p:cNvSpPr>
            <p:nvPr/>
          </p:nvSpPr>
          <p:spPr bwMode="auto">
            <a:xfrm>
              <a:off x="4795202" y="4500323"/>
              <a:ext cx="743730" cy="491160"/>
            </a:xfrm>
            <a:prstGeom prst="rect">
              <a:avLst/>
            </a:prstGeom>
            <a:noFill/>
            <a:ln w="9525">
              <a:noFill/>
              <a:miter lim="800000"/>
              <a:headEnd/>
              <a:tailEnd/>
            </a:ln>
          </p:spPr>
          <p:txBody>
            <a:bodyPr wrap="none">
              <a:spAutoFit/>
            </a:bodyPr>
            <a:lstStyle/>
            <a:p>
              <a:pPr indent="93663" algn="l" eaLnBrk="1" hangingPunct="1">
                <a:lnSpc>
                  <a:spcPct val="80000"/>
                </a:lnSpc>
              </a:pPr>
              <a:r>
                <a:rPr lang="pt-BR" sz="1600" dirty="0" err="1">
                  <a:solidFill>
                    <a:schemeClr val="tx1">
                      <a:lumMod val="50000"/>
                    </a:schemeClr>
                  </a:solidFill>
                  <a:latin typeface="+mn-lt"/>
                </a:rPr>
                <a:t>Event</a:t>
              </a:r>
              <a:br>
                <a:rPr lang="pt-BR" sz="1600" dirty="0">
                  <a:solidFill>
                    <a:schemeClr val="tx1">
                      <a:lumMod val="50000"/>
                    </a:schemeClr>
                  </a:solidFill>
                  <a:latin typeface="+mn-lt"/>
                </a:rPr>
              </a:br>
              <a:r>
                <a:rPr lang="pt-BR" sz="1600" dirty="0" err="1">
                  <a:solidFill>
                    <a:schemeClr val="tx1">
                      <a:lumMod val="50000"/>
                    </a:schemeClr>
                  </a:solidFill>
                  <a:latin typeface="+mn-lt"/>
                </a:rPr>
                <a:t>wait</a:t>
              </a:r>
              <a:endParaRPr lang="en-US" sz="1600" dirty="0">
                <a:solidFill>
                  <a:schemeClr val="tx1">
                    <a:lumMod val="50000"/>
                  </a:schemeClr>
                </a:solidFill>
                <a:latin typeface="+mn-lt"/>
              </a:endParaRPr>
            </a:p>
          </p:txBody>
        </p:sp>
      </p:grpSp>
      <p:grpSp>
        <p:nvGrpSpPr>
          <p:cNvPr id="51" name="Grupo 50"/>
          <p:cNvGrpSpPr/>
          <p:nvPr/>
        </p:nvGrpSpPr>
        <p:grpSpPr>
          <a:xfrm>
            <a:off x="3366169" y="4027670"/>
            <a:ext cx="722955" cy="1576387"/>
            <a:chOff x="3366169" y="4027670"/>
            <a:chExt cx="722955" cy="1576387"/>
          </a:xfrm>
        </p:grpSpPr>
        <p:sp>
          <p:nvSpPr>
            <p:cNvPr id="22" name="Line 22"/>
            <p:cNvSpPr>
              <a:spLocks noChangeShapeType="1"/>
            </p:cNvSpPr>
            <p:nvPr/>
          </p:nvSpPr>
          <p:spPr bwMode="auto">
            <a:xfrm flipH="1" flipV="1">
              <a:off x="3375694" y="4027670"/>
              <a:ext cx="0" cy="1576387"/>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23" name="Text Box 23"/>
            <p:cNvSpPr txBox="1">
              <a:spLocks noChangeArrowheads="1"/>
            </p:cNvSpPr>
            <p:nvPr/>
          </p:nvSpPr>
          <p:spPr bwMode="auto">
            <a:xfrm>
              <a:off x="3366169" y="4456108"/>
              <a:ext cx="722955" cy="486287"/>
            </a:xfrm>
            <a:prstGeom prst="rect">
              <a:avLst/>
            </a:prstGeom>
            <a:noFill/>
            <a:ln w="9525">
              <a:noFill/>
              <a:miter lim="800000"/>
              <a:headEnd/>
              <a:tailEnd/>
            </a:ln>
          </p:spPr>
          <p:txBody>
            <a:bodyPr wrap="none">
              <a:spAutoFit/>
            </a:bodyPr>
            <a:lstStyle/>
            <a:p>
              <a:pPr algn="l" eaLnBrk="1" hangingPunct="1">
                <a:lnSpc>
                  <a:spcPct val="80000"/>
                </a:lnSpc>
              </a:pPr>
              <a:r>
                <a:rPr lang="pt-BR" sz="1600" dirty="0" err="1">
                  <a:solidFill>
                    <a:schemeClr val="tx1">
                      <a:lumMod val="50000"/>
                    </a:schemeClr>
                  </a:solidFill>
                  <a:latin typeface="+mn-lt"/>
                </a:rPr>
                <a:t>Event</a:t>
              </a:r>
              <a:br>
                <a:rPr lang="pt-BR" sz="1600" dirty="0">
                  <a:solidFill>
                    <a:schemeClr val="tx1">
                      <a:lumMod val="50000"/>
                    </a:schemeClr>
                  </a:solidFill>
                  <a:latin typeface="+mn-lt"/>
                </a:rPr>
              </a:br>
              <a:r>
                <a:rPr lang="pt-BR" sz="1600" dirty="0" err="1">
                  <a:solidFill>
                    <a:schemeClr val="tx1">
                      <a:lumMod val="50000"/>
                    </a:schemeClr>
                  </a:solidFill>
                  <a:latin typeface="+mn-lt"/>
                </a:rPr>
                <a:t>occurs</a:t>
              </a:r>
              <a:endParaRPr lang="en-US" sz="1600" dirty="0">
                <a:solidFill>
                  <a:schemeClr val="tx1">
                    <a:lumMod val="50000"/>
                  </a:schemeClr>
                </a:solidFill>
                <a:latin typeface="+mn-lt"/>
              </a:endParaRPr>
            </a:p>
          </p:txBody>
        </p:sp>
      </p:grpSp>
      <p:sp>
        <p:nvSpPr>
          <p:cNvPr id="26" name="Oval 26"/>
          <p:cNvSpPr>
            <a:spLocks noChangeArrowheads="1"/>
          </p:cNvSpPr>
          <p:nvPr/>
        </p:nvSpPr>
        <p:spPr bwMode="auto">
          <a:xfrm>
            <a:off x="7346026" y="3265670"/>
            <a:ext cx="1524000" cy="7620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eaLnBrk="1" hangingPunct="1">
              <a:lnSpc>
                <a:spcPct val="80000"/>
              </a:lnSpc>
            </a:pPr>
            <a:r>
              <a:rPr lang="pt-BR" sz="2000" dirty="0">
                <a:solidFill>
                  <a:schemeClr val="bg1"/>
                </a:solidFill>
                <a:effectLst>
                  <a:outerShdw blurRad="38100" dist="38100" dir="2700000" algn="tl">
                    <a:srgbClr val="000000">
                      <a:alpha val="43137"/>
                    </a:srgbClr>
                  </a:outerShdw>
                </a:effectLst>
                <a:latin typeface="+mn-lt"/>
              </a:rPr>
              <a:t>Final</a:t>
            </a:r>
            <a:endParaRPr lang="en-US" sz="2000" dirty="0">
              <a:solidFill>
                <a:schemeClr val="bg1"/>
              </a:solidFill>
              <a:effectLst>
                <a:outerShdw blurRad="38100" dist="38100" dir="2700000" algn="tl">
                  <a:srgbClr val="000000">
                    <a:alpha val="43137"/>
                  </a:srgbClr>
                </a:outerShdw>
              </a:effectLst>
              <a:latin typeface="+mn-lt"/>
            </a:endParaRPr>
          </a:p>
        </p:txBody>
      </p:sp>
      <p:grpSp>
        <p:nvGrpSpPr>
          <p:cNvPr id="59" name="Grupo 58"/>
          <p:cNvGrpSpPr/>
          <p:nvPr/>
        </p:nvGrpSpPr>
        <p:grpSpPr>
          <a:xfrm>
            <a:off x="6490363" y="3332345"/>
            <a:ext cx="855663" cy="304800"/>
            <a:chOff x="6490363" y="3332345"/>
            <a:chExt cx="855663" cy="304800"/>
          </a:xfrm>
        </p:grpSpPr>
        <p:sp>
          <p:nvSpPr>
            <p:cNvPr id="25" name="Line 25"/>
            <p:cNvSpPr>
              <a:spLocks noChangeShapeType="1"/>
            </p:cNvSpPr>
            <p:nvPr/>
          </p:nvSpPr>
          <p:spPr bwMode="auto">
            <a:xfrm>
              <a:off x="6507826" y="3637145"/>
              <a:ext cx="838200" cy="0"/>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27" name="Text Box 27"/>
            <p:cNvSpPr txBox="1">
              <a:spLocks noChangeArrowheads="1"/>
            </p:cNvSpPr>
            <p:nvPr/>
          </p:nvSpPr>
          <p:spPr bwMode="auto">
            <a:xfrm>
              <a:off x="6490363" y="3332345"/>
              <a:ext cx="825500" cy="288925"/>
            </a:xfrm>
            <a:prstGeom prst="rect">
              <a:avLst/>
            </a:prstGeom>
            <a:noFill/>
            <a:ln w="9525">
              <a:noFill/>
              <a:miter lim="800000"/>
              <a:headEnd/>
              <a:tailEnd/>
            </a:ln>
          </p:spPr>
          <p:txBody>
            <a:bodyPr wrap="none">
              <a:spAutoFit/>
            </a:bodyPr>
            <a:lstStyle/>
            <a:p>
              <a:pPr eaLnBrk="1" hangingPunct="1">
                <a:lnSpc>
                  <a:spcPct val="80000"/>
                </a:lnSpc>
              </a:pPr>
              <a:r>
                <a:rPr lang="pt-BR" sz="1600" dirty="0">
                  <a:solidFill>
                    <a:schemeClr val="tx1">
                      <a:lumMod val="50000"/>
                    </a:schemeClr>
                  </a:solidFill>
                  <a:latin typeface="+mn-lt"/>
                </a:rPr>
                <a:t>Release</a:t>
              </a:r>
              <a:endParaRPr lang="en-US" sz="1600" dirty="0">
                <a:solidFill>
                  <a:schemeClr val="tx1">
                    <a:lumMod val="50000"/>
                  </a:schemeClr>
                </a:solidFill>
                <a:latin typeface="+mn-lt"/>
              </a:endParaRPr>
            </a:p>
          </p:txBody>
        </p:sp>
      </p:grpSp>
      <p:grpSp>
        <p:nvGrpSpPr>
          <p:cNvPr id="52" name="Grupo 51"/>
          <p:cNvGrpSpPr/>
          <p:nvPr/>
        </p:nvGrpSpPr>
        <p:grpSpPr>
          <a:xfrm>
            <a:off x="1691616" y="6160612"/>
            <a:ext cx="1080000" cy="288926"/>
            <a:chOff x="1772558" y="6200953"/>
            <a:chExt cx="1080000" cy="288926"/>
          </a:xfrm>
        </p:grpSpPr>
        <p:sp>
          <p:nvSpPr>
            <p:cNvPr id="34" name="Line 15"/>
            <p:cNvSpPr>
              <a:spLocks noChangeShapeType="1"/>
            </p:cNvSpPr>
            <p:nvPr/>
          </p:nvSpPr>
          <p:spPr bwMode="auto">
            <a:xfrm flipH="1">
              <a:off x="1772558" y="6201700"/>
              <a:ext cx="1080000" cy="0"/>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35" name="Text Box 16"/>
            <p:cNvSpPr txBox="1">
              <a:spLocks noChangeArrowheads="1"/>
            </p:cNvSpPr>
            <p:nvPr/>
          </p:nvSpPr>
          <p:spPr bwMode="auto">
            <a:xfrm>
              <a:off x="1796274" y="6200953"/>
              <a:ext cx="891293" cy="288926"/>
            </a:xfrm>
            <a:prstGeom prst="rect">
              <a:avLst/>
            </a:prstGeom>
            <a:noFill/>
            <a:ln w="9525">
              <a:noFill/>
              <a:miter lim="800000"/>
              <a:headEnd/>
              <a:tailEnd/>
            </a:ln>
          </p:spPr>
          <p:txBody>
            <a:bodyPr wrap="none">
              <a:spAutoFit/>
            </a:bodyPr>
            <a:lstStyle/>
            <a:p>
              <a:pPr eaLnBrk="1" hangingPunct="1">
                <a:lnSpc>
                  <a:spcPct val="80000"/>
                </a:lnSpc>
              </a:pPr>
              <a:r>
                <a:rPr lang="pt-BR" sz="1600" dirty="0" err="1">
                  <a:solidFill>
                    <a:schemeClr val="tx1">
                      <a:lumMod val="50000"/>
                    </a:schemeClr>
                  </a:solidFill>
                  <a:latin typeface="+mn-lt"/>
                </a:rPr>
                <a:t>Suspend</a:t>
              </a:r>
              <a:endParaRPr lang="en-US" sz="1600" dirty="0">
                <a:solidFill>
                  <a:schemeClr val="tx1">
                    <a:lumMod val="50000"/>
                  </a:schemeClr>
                </a:solidFill>
                <a:latin typeface="+mn-lt"/>
              </a:endParaRPr>
            </a:p>
          </p:txBody>
        </p:sp>
      </p:grpSp>
      <p:grpSp>
        <p:nvGrpSpPr>
          <p:cNvPr id="54" name="Grupo 53"/>
          <p:cNvGrpSpPr/>
          <p:nvPr/>
        </p:nvGrpSpPr>
        <p:grpSpPr>
          <a:xfrm>
            <a:off x="991301" y="4040159"/>
            <a:ext cx="727076" cy="1619250"/>
            <a:chOff x="1018195" y="4040159"/>
            <a:chExt cx="727076" cy="1619250"/>
          </a:xfrm>
        </p:grpSpPr>
        <p:sp>
          <p:nvSpPr>
            <p:cNvPr id="37" name="Line 22"/>
            <p:cNvSpPr>
              <a:spLocks noChangeShapeType="1"/>
            </p:cNvSpPr>
            <p:nvPr/>
          </p:nvSpPr>
          <p:spPr bwMode="auto">
            <a:xfrm flipV="1">
              <a:off x="1018195" y="4040159"/>
              <a:ext cx="0" cy="1619250"/>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38" name="Text Box 23"/>
            <p:cNvSpPr txBox="1">
              <a:spLocks noChangeArrowheads="1"/>
            </p:cNvSpPr>
            <p:nvPr/>
          </p:nvSpPr>
          <p:spPr bwMode="auto">
            <a:xfrm>
              <a:off x="1022958" y="4464489"/>
              <a:ext cx="722313" cy="490538"/>
            </a:xfrm>
            <a:prstGeom prst="rect">
              <a:avLst/>
            </a:prstGeom>
            <a:noFill/>
            <a:ln w="9525">
              <a:noFill/>
              <a:miter lim="800000"/>
              <a:headEnd/>
              <a:tailEnd/>
            </a:ln>
          </p:spPr>
          <p:txBody>
            <a:bodyPr wrap="none">
              <a:spAutoFit/>
            </a:bodyPr>
            <a:lstStyle/>
            <a:p>
              <a:pPr algn="l" eaLnBrk="1" hangingPunct="1">
                <a:lnSpc>
                  <a:spcPct val="80000"/>
                </a:lnSpc>
              </a:pPr>
              <a:r>
                <a:rPr lang="pt-BR" sz="1600" dirty="0" err="1">
                  <a:solidFill>
                    <a:schemeClr val="tx1">
                      <a:lumMod val="50000"/>
                    </a:schemeClr>
                  </a:solidFill>
                  <a:latin typeface="+mn-lt"/>
                </a:rPr>
                <a:t>Event</a:t>
              </a:r>
              <a:br>
                <a:rPr lang="pt-BR" sz="1600" dirty="0">
                  <a:solidFill>
                    <a:schemeClr val="tx1">
                      <a:lumMod val="50000"/>
                    </a:schemeClr>
                  </a:solidFill>
                  <a:latin typeface="+mn-lt"/>
                </a:rPr>
              </a:br>
              <a:r>
                <a:rPr lang="pt-BR" sz="1600" dirty="0" err="1">
                  <a:solidFill>
                    <a:schemeClr val="tx1">
                      <a:lumMod val="50000"/>
                    </a:schemeClr>
                  </a:solidFill>
                  <a:latin typeface="+mn-lt"/>
                </a:rPr>
                <a:t>occurs</a:t>
              </a:r>
              <a:endParaRPr lang="en-US" sz="1600" dirty="0">
                <a:solidFill>
                  <a:schemeClr val="tx1">
                    <a:lumMod val="50000"/>
                  </a:schemeClr>
                </a:solidFill>
                <a:latin typeface="+mn-lt"/>
              </a:endParaRPr>
            </a:p>
          </p:txBody>
        </p:sp>
      </p:grpSp>
      <p:grpSp>
        <p:nvGrpSpPr>
          <p:cNvPr id="58" name="Grupo 57"/>
          <p:cNvGrpSpPr/>
          <p:nvPr/>
        </p:nvGrpSpPr>
        <p:grpSpPr>
          <a:xfrm>
            <a:off x="1385047" y="2660650"/>
            <a:ext cx="4128247" cy="647327"/>
            <a:chOff x="1385047" y="2660650"/>
            <a:chExt cx="4128247" cy="647327"/>
          </a:xfrm>
        </p:grpSpPr>
        <p:sp>
          <p:nvSpPr>
            <p:cNvPr id="28" name="Forma livre 27"/>
            <p:cNvSpPr/>
            <p:nvPr/>
          </p:nvSpPr>
          <p:spPr>
            <a:xfrm>
              <a:off x="1385047" y="2934149"/>
              <a:ext cx="4128247" cy="373828"/>
            </a:xfrm>
            <a:custGeom>
              <a:avLst/>
              <a:gdLst>
                <a:gd name="connsiteX0" fmla="*/ 4128247 w 4128247"/>
                <a:gd name="connsiteY0" fmla="*/ 0 h 13447"/>
                <a:gd name="connsiteX1" fmla="*/ 0 w 4128247"/>
                <a:gd name="connsiteY1" fmla="*/ 13447 h 13447"/>
                <a:gd name="connsiteX2" fmla="*/ 0 w 4128247"/>
                <a:gd name="connsiteY2" fmla="*/ 13447 h 13447"/>
                <a:gd name="connsiteX0" fmla="*/ 4128247 w 4128247"/>
                <a:gd name="connsiteY0" fmla="*/ 455720 h 469167"/>
                <a:gd name="connsiteX1" fmla="*/ 0 w 4128247"/>
                <a:gd name="connsiteY1" fmla="*/ 469167 h 469167"/>
                <a:gd name="connsiteX2" fmla="*/ 0 w 4128247"/>
                <a:gd name="connsiteY2" fmla="*/ 469167 h 469167"/>
                <a:gd name="connsiteX0" fmla="*/ 4128247 w 4128247"/>
                <a:gd name="connsiteY0" fmla="*/ 546618 h 560065"/>
                <a:gd name="connsiteX1" fmla="*/ 0 w 4128247"/>
                <a:gd name="connsiteY1" fmla="*/ 560065 h 560065"/>
                <a:gd name="connsiteX2" fmla="*/ 0 w 4128247"/>
                <a:gd name="connsiteY2" fmla="*/ 560065 h 560065"/>
                <a:gd name="connsiteX0" fmla="*/ 4128247 w 4128247"/>
                <a:gd name="connsiteY0" fmla="*/ 528091 h 541538"/>
                <a:gd name="connsiteX1" fmla="*/ 0 w 4128247"/>
                <a:gd name="connsiteY1" fmla="*/ 541538 h 541538"/>
                <a:gd name="connsiteX2" fmla="*/ 0 w 4128247"/>
                <a:gd name="connsiteY2" fmla="*/ 541538 h 541538"/>
                <a:gd name="connsiteX0" fmla="*/ 4128247 w 4128247"/>
                <a:gd name="connsiteY0" fmla="*/ 330243 h 343690"/>
                <a:gd name="connsiteX1" fmla="*/ 0 w 4128247"/>
                <a:gd name="connsiteY1" fmla="*/ 343690 h 343690"/>
                <a:gd name="connsiteX2" fmla="*/ 0 w 4128247"/>
                <a:gd name="connsiteY2" fmla="*/ 343690 h 343690"/>
                <a:gd name="connsiteX0" fmla="*/ 4128247 w 4128247"/>
                <a:gd name="connsiteY0" fmla="*/ 360381 h 373828"/>
                <a:gd name="connsiteX1" fmla="*/ 0 w 4128247"/>
                <a:gd name="connsiteY1" fmla="*/ 373828 h 373828"/>
                <a:gd name="connsiteX2" fmla="*/ 0 w 4128247"/>
                <a:gd name="connsiteY2" fmla="*/ 373828 h 373828"/>
              </a:gdLst>
              <a:ahLst/>
              <a:cxnLst>
                <a:cxn ang="0">
                  <a:pos x="connsiteX0" y="connsiteY0"/>
                </a:cxn>
                <a:cxn ang="0">
                  <a:pos x="connsiteX1" y="connsiteY1"/>
                </a:cxn>
                <a:cxn ang="0">
                  <a:pos x="connsiteX2" y="connsiteY2"/>
                </a:cxn>
              </a:cxnLst>
              <a:rect l="l" t="t" r="r" b="b"/>
              <a:pathLst>
                <a:path w="4128247" h="373828">
                  <a:moveTo>
                    <a:pt x="4128247" y="360381"/>
                  </a:moveTo>
                  <a:cubicBezTo>
                    <a:pt x="2900083" y="-213360"/>
                    <a:pt x="569259" y="-20618"/>
                    <a:pt x="0" y="373828"/>
                  </a:cubicBezTo>
                  <a:lnTo>
                    <a:pt x="0" y="373828"/>
                  </a:lnTo>
                </a:path>
              </a:pathLst>
            </a:custGeom>
            <a:noFill/>
            <a:ln w="38100">
              <a:solidFill>
                <a:schemeClr val="tx2"/>
              </a:solidFill>
              <a:prstDash val="sysDash"/>
              <a:miter lim="800000"/>
              <a:headEnd/>
              <a:tailEnd type="stealth" w="med" len="lg"/>
            </a:ln>
          </p:spPr>
          <p:txBody>
            <a:bodyPr wrap="none"/>
            <a:lstStyle/>
            <a:p>
              <a:pPr>
                <a:lnSpc>
                  <a:spcPct val="80000"/>
                </a:lnSpc>
              </a:pPr>
              <a:endParaRPr lang="en-US">
                <a:solidFill>
                  <a:schemeClr val="tx1">
                    <a:lumMod val="50000"/>
                  </a:schemeClr>
                </a:solidFill>
              </a:endParaRPr>
            </a:p>
          </p:txBody>
        </p:sp>
        <p:sp>
          <p:nvSpPr>
            <p:cNvPr id="43" name="Text Box 16"/>
            <p:cNvSpPr txBox="1">
              <a:spLocks noChangeArrowheads="1"/>
            </p:cNvSpPr>
            <p:nvPr/>
          </p:nvSpPr>
          <p:spPr bwMode="auto">
            <a:xfrm>
              <a:off x="4078812" y="2660650"/>
              <a:ext cx="891591" cy="289310"/>
            </a:xfrm>
            <a:prstGeom prst="rect">
              <a:avLst/>
            </a:prstGeom>
            <a:noFill/>
            <a:ln w="9525">
              <a:noFill/>
              <a:miter lim="800000"/>
              <a:headEnd/>
              <a:tailEnd/>
            </a:ln>
          </p:spPr>
          <p:txBody>
            <a:bodyPr wrap="none">
              <a:spAutoFit/>
            </a:bodyPr>
            <a:lstStyle/>
            <a:p>
              <a:pPr eaLnBrk="1" hangingPunct="1">
                <a:lnSpc>
                  <a:spcPct val="80000"/>
                </a:lnSpc>
              </a:pPr>
              <a:r>
                <a:rPr lang="pt-BR" sz="1600" dirty="0" err="1">
                  <a:solidFill>
                    <a:schemeClr val="tx1">
                      <a:lumMod val="50000"/>
                    </a:schemeClr>
                  </a:solidFill>
                  <a:latin typeface="+mn-lt"/>
                </a:rPr>
                <a:t>Suspend</a:t>
              </a:r>
              <a:endParaRPr lang="en-US" sz="1600" dirty="0">
                <a:solidFill>
                  <a:schemeClr val="tx1">
                    <a:lumMod val="50000"/>
                  </a:schemeClr>
                </a:solidFill>
                <a:latin typeface="+mn-lt"/>
              </a:endParaRPr>
            </a:p>
          </p:txBody>
        </p:sp>
      </p:grpSp>
      <p:grpSp>
        <p:nvGrpSpPr>
          <p:cNvPr id="57" name="Grupo 56"/>
          <p:cNvGrpSpPr/>
          <p:nvPr/>
        </p:nvGrpSpPr>
        <p:grpSpPr>
          <a:xfrm>
            <a:off x="912311" y="2491581"/>
            <a:ext cx="871114" cy="750275"/>
            <a:chOff x="912311" y="2491581"/>
            <a:chExt cx="871114" cy="750275"/>
          </a:xfrm>
        </p:grpSpPr>
        <p:sp>
          <p:nvSpPr>
            <p:cNvPr id="40" name="Line 18"/>
            <p:cNvSpPr>
              <a:spLocks noChangeShapeType="1"/>
            </p:cNvSpPr>
            <p:nvPr/>
          </p:nvSpPr>
          <p:spPr bwMode="auto">
            <a:xfrm flipH="1">
              <a:off x="1096582" y="2528879"/>
              <a:ext cx="686843" cy="712977"/>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44" name="Text Box 9"/>
            <p:cNvSpPr txBox="1">
              <a:spLocks noChangeArrowheads="1"/>
            </p:cNvSpPr>
            <p:nvPr/>
          </p:nvSpPr>
          <p:spPr bwMode="auto">
            <a:xfrm>
              <a:off x="912311" y="2491581"/>
              <a:ext cx="689611" cy="289310"/>
            </a:xfrm>
            <a:prstGeom prst="rect">
              <a:avLst/>
            </a:prstGeom>
            <a:noFill/>
            <a:ln w="9525">
              <a:noFill/>
              <a:miter lim="800000"/>
              <a:headEnd/>
              <a:tailEnd/>
            </a:ln>
          </p:spPr>
          <p:txBody>
            <a:bodyPr wrap="none">
              <a:spAutoFit/>
            </a:bodyPr>
            <a:lstStyle/>
            <a:p>
              <a:pPr eaLnBrk="1" hangingPunct="1">
                <a:lnSpc>
                  <a:spcPct val="80000"/>
                </a:lnSpc>
              </a:pPr>
              <a:r>
                <a:rPr lang="pt-BR" sz="1600" dirty="0" err="1">
                  <a:solidFill>
                    <a:schemeClr val="tx1">
                      <a:lumMod val="50000"/>
                    </a:schemeClr>
                  </a:solidFill>
                  <a:latin typeface="+mn-lt"/>
                </a:rPr>
                <a:t>Admit</a:t>
              </a:r>
              <a:endParaRPr lang="en-US" sz="1600" dirty="0">
                <a:solidFill>
                  <a:schemeClr val="tx1">
                    <a:lumMod val="50000"/>
                  </a:schemeClr>
                </a:solidFill>
                <a:latin typeface="+mn-lt"/>
              </a:endParaRPr>
            </a:p>
          </p:txBody>
        </p:sp>
      </p:grpSp>
      <p:grpSp>
        <p:nvGrpSpPr>
          <p:cNvPr id="29" name="Grupo 28"/>
          <p:cNvGrpSpPr/>
          <p:nvPr/>
        </p:nvGrpSpPr>
        <p:grpSpPr>
          <a:xfrm>
            <a:off x="2582300" y="2491581"/>
            <a:ext cx="838412" cy="768759"/>
            <a:chOff x="2622641" y="2531922"/>
            <a:chExt cx="838412" cy="768759"/>
          </a:xfrm>
        </p:grpSpPr>
        <p:sp>
          <p:nvSpPr>
            <p:cNvPr id="41" name="Line 18"/>
            <p:cNvSpPr>
              <a:spLocks noChangeShapeType="1"/>
            </p:cNvSpPr>
            <p:nvPr/>
          </p:nvSpPr>
          <p:spPr bwMode="auto">
            <a:xfrm>
              <a:off x="2622641" y="2587704"/>
              <a:ext cx="686843" cy="712977"/>
            </a:xfrm>
            <a:prstGeom prst="line">
              <a:avLst/>
            </a:prstGeom>
            <a:noFill/>
            <a:ln w="38100">
              <a:solidFill>
                <a:schemeClr val="tx2"/>
              </a:solidFill>
              <a:prstDash val="sysDash"/>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45" name="Text Box 9"/>
            <p:cNvSpPr txBox="1">
              <a:spLocks noChangeArrowheads="1"/>
            </p:cNvSpPr>
            <p:nvPr/>
          </p:nvSpPr>
          <p:spPr bwMode="auto">
            <a:xfrm>
              <a:off x="2771442" y="2531922"/>
              <a:ext cx="689611" cy="289310"/>
            </a:xfrm>
            <a:prstGeom prst="rect">
              <a:avLst/>
            </a:prstGeom>
            <a:noFill/>
            <a:ln w="9525">
              <a:noFill/>
              <a:miter lim="800000"/>
              <a:headEnd/>
              <a:tailEnd/>
            </a:ln>
          </p:spPr>
          <p:txBody>
            <a:bodyPr wrap="none">
              <a:spAutoFit/>
            </a:bodyPr>
            <a:lstStyle/>
            <a:p>
              <a:pPr eaLnBrk="1" hangingPunct="1">
                <a:lnSpc>
                  <a:spcPct val="80000"/>
                </a:lnSpc>
              </a:pPr>
              <a:r>
                <a:rPr lang="pt-BR" sz="1600" dirty="0" err="1">
                  <a:solidFill>
                    <a:schemeClr val="tx1">
                      <a:lumMod val="50000"/>
                    </a:schemeClr>
                  </a:solidFill>
                  <a:latin typeface="+mn-lt"/>
                </a:rPr>
                <a:t>Admit</a:t>
              </a:r>
              <a:endParaRPr lang="en-US" sz="1600" dirty="0">
                <a:solidFill>
                  <a:schemeClr val="tx1">
                    <a:lumMod val="50000"/>
                  </a:schemeClr>
                </a:solidFill>
                <a:latin typeface="+mn-lt"/>
              </a:endParaRPr>
            </a:p>
          </p:txBody>
        </p:sp>
      </p:grpSp>
      <p:sp>
        <p:nvSpPr>
          <p:cNvPr id="39" name="Oval 5"/>
          <p:cNvSpPr>
            <a:spLocks noChangeArrowheads="1"/>
          </p:cNvSpPr>
          <p:nvPr/>
        </p:nvSpPr>
        <p:spPr bwMode="auto">
          <a:xfrm>
            <a:off x="1479925" y="1898650"/>
            <a:ext cx="1524000" cy="7620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eaLnBrk="1" hangingPunct="1">
              <a:lnSpc>
                <a:spcPct val="80000"/>
              </a:lnSpc>
            </a:pPr>
            <a:r>
              <a:rPr lang="pt-BR" sz="2000" dirty="0" err="1">
                <a:solidFill>
                  <a:schemeClr val="bg1"/>
                </a:solidFill>
                <a:effectLst>
                  <a:outerShdw blurRad="38100" dist="38100" dir="2700000" algn="tl">
                    <a:srgbClr val="000000">
                      <a:alpha val="43137"/>
                    </a:srgbClr>
                  </a:outerShdw>
                </a:effectLst>
                <a:latin typeface="+mn-lt"/>
              </a:rPr>
              <a:t>Initial</a:t>
            </a:r>
            <a:endParaRPr lang="en-US" sz="2000" dirty="0">
              <a:solidFill>
                <a:schemeClr val="bg1"/>
              </a:solidFill>
              <a:effectLst>
                <a:outerShdw blurRad="38100" dist="38100" dir="2700000" algn="tl">
                  <a:srgbClr val="000000">
                    <a:alpha val="43137"/>
                  </a:srgbClr>
                </a:outerShdw>
              </a:effectLst>
              <a:latin typeface="+mn-lt"/>
            </a:endParaRPr>
          </a:p>
        </p:txBody>
      </p:sp>
      <p:grpSp>
        <p:nvGrpSpPr>
          <p:cNvPr id="56" name="Grupo 55"/>
          <p:cNvGrpSpPr/>
          <p:nvPr/>
        </p:nvGrpSpPr>
        <p:grpSpPr>
          <a:xfrm>
            <a:off x="1709180" y="3789048"/>
            <a:ext cx="1008000" cy="289310"/>
            <a:chOff x="1709180" y="3789048"/>
            <a:chExt cx="1008000" cy="289310"/>
          </a:xfrm>
        </p:grpSpPr>
        <p:sp>
          <p:nvSpPr>
            <p:cNvPr id="46" name="Line 7"/>
            <p:cNvSpPr>
              <a:spLocks noChangeShapeType="1"/>
            </p:cNvSpPr>
            <p:nvPr/>
          </p:nvSpPr>
          <p:spPr bwMode="auto">
            <a:xfrm flipH="1">
              <a:off x="1709180" y="3789048"/>
              <a:ext cx="1008000" cy="0"/>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47" name="Text Box 23"/>
            <p:cNvSpPr txBox="1">
              <a:spLocks noChangeArrowheads="1"/>
            </p:cNvSpPr>
            <p:nvPr/>
          </p:nvSpPr>
          <p:spPr bwMode="auto">
            <a:xfrm>
              <a:off x="1797954" y="3789048"/>
              <a:ext cx="891591" cy="289310"/>
            </a:xfrm>
            <a:prstGeom prst="rect">
              <a:avLst/>
            </a:prstGeom>
            <a:noFill/>
            <a:ln w="9525">
              <a:noFill/>
              <a:miter lim="800000"/>
              <a:headEnd/>
              <a:tailEnd/>
            </a:ln>
          </p:spPr>
          <p:txBody>
            <a:bodyPr wrap="none">
              <a:spAutoFit/>
            </a:bodyPr>
            <a:lstStyle/>
            <a:p>
              <a:pPr eaLnBrk="1" hangingPunct="1">
                <a:lnSpc>
                  <a:spcPct val="80000"/>
                </a:lnSpc>
              </a:pPr>
              <a:r>
                <a:rPr lang="pt-BR" sz="1600" dirty="0" err="1">
                  <a:solidFill>
                    <a:schemeClr val="tx1">
                      <a:lumMod val="50000"/>
                    </a:schemeClr>
                  </a:solidFill>
                  <a:latin typeface="+mn-lt"/>
                </a:rPr>
                <a:t>Suspend</a:t>
              </a:r>
              <a:endParaRPr lang="en-US" sz="1600" dirty="0">
                <a:solidFill>
                  <a:schemeClr val="tx1">
                    <a:lumMod val="50000"/>
                  </a:schemeClr>
                </a:solidFill>
                <a:latin typeface="+mn-lt"/>
              </a:endParaRPr>
            </a:p>
          </p:txBody>
        </p:sp>
      </p:grpSp>
      <p:grpSp>
        <p:nvGrpSpPr>
          <p:cNvPr id="53" name="Grupo 52"/>
          <p:cNvGrpSpPr/>
          <p:nvPr/>
        </p:nvGrpSpPr>
        <p:grpSpPr>
          <a:xfrm>
            <a:off x="1705631" y="5558481"/>
            <a:ext cx="972000" cy="293688"/>
            <a:chOff x="1639551" y="5504693"/>
            <a:chExt cx="1079500" cy="293688"/>
          </a:xfrm>
        </p:grpSpPr>
        <p:sp>
          <p:nvSpPr>
            <p:cNvPr id="48" name="Line 7"/>
            <p:cNvSpPr>
              <a:spLocks noChangeShapeType="1"/>
            </p:cNvSpPr>
            <p:nvPr/>
          </p:nvSpPr>
          <p:spPr bwMode="auto">
            <a:xfrm>
              <a:off x="1639551" y="5774568"/>
              <a:ext cx="1079500" cy="0"/>
            </a:xfrm>
            <a:prstGeom prst="line">
              <a:avLst/>
            </a:prstGeom>
            <a:noFill/>
            <a:ln w="38100">
              <a:solidFill>
                <a:schemeClr val="tx2"/>
              </a:solidFill>
              <a:miter lim="800000"/>
              <a:headEnd/>
              <a:tailEnd type="stealth" w="med" len="lg"/>
            </a:ln>
          </p:spPr>
          <p:txBody>
            <a:bodyPr wrap="none"/>
            <a:lstStyle/>
            <a:p>
              <a:pPr>
                <a:lnSpc>
                  <a:spcPct val="80000"/>
                </a:lnSpc>
              </a:pPr>
              <a:endParaRPr lang="en-US">
                <a:solidFill>
                  <a:schemeClr val="tx1">
                    <a:lumMod val="50000"/>
                  </a:schemeClr>
                </a:solidFill>
                <a:latin typeface="+mn-lt"/>
              </a:endParaRPr>
            </a:p>
          </p:txBody>
        </p:sp>
        <p:sp>
          <p:nvSpPr>
            <p:cNvPr id="49" name="Text Box 9"/>
            <p:cNvSpPr txBox="1">
              <a:spLocks noChangeArrowheads="1"/>
            </p:cNvSpPr>
            <p:nvPr/>
          </p:nvSpPr>
          <p:spPr bwMode="auto">
            <a:xfrm>
              <a:off x="1775487" y="5504693"/>
              <a:ext cx="860425" cy="293688"/>
            </a:xfrm>
            <a:prstGeom prst="rect">
              <a:avLst/>
            </a:prstGeom>
            <a:noFill/>
            <a:ln w="9525">
              <a:noFill/>
              <a:miter lim="800000"/>
              <a:headEnd/>
              <a:tailEnd/>
            </a:ln>
          </p:spPr>
          <p:txBody>
            <a:bodyPr wrap="none">
              <a:spAutoFit/>
            </a:bodyPr>
            <a:lstStyle/>
            <a:p>
              <a:pPr eaLnBrk="1" hangingPunct="1">
                <a:lnSpc>
                  <a:spcPct val="80000"/>
                </a:lnSpc>
              </a:pPr>
              <a:r>
                <a:rPr lang="pt-BR" sz="1600" dirty="0" err="1">
                  <a:solidFill>
                    <a:schemeClr val="tx1">
                      <a:lumMod val="50000"/>
                    </a:schemeClr>
                  </a:solidFill>
                  <a:latin typeface="+mn-lt"/>
                </a:rPr>
                <a:t>Activate</a:t>
              </a:r>
              <a:endParaRPr lang="en-US" sz="1600" dirty="0">
                <a:solidFill>
                  <a:schemeClr val="tx1">
                    <a:lumMod val="50000"/>
                  </a:schemeClr>
                </a:solidFill>
                <a:latin typeface="+mn-lt"/>
              </a:endParaRPr>
            </a:p>
          </p:txBody>
        </p:sp>
      </p:grpSp>
      <p:sp>
        <p:nvSpPr>
          <p:cNvPr id="31" name="Oval 26"/>
          <p:cNvSpPr>
            <a:spLocks noChangeArrowheads="1"/>
          </p:cNvSpPr>
          <p:nvPr/>
        </p:nvSpPr>
        <p:spPr bwMode="auto">
          <a:xfrm>
            <a:off x="250678" y="5599229"/>
            <a:ext cx="1524000" cy="762000"/>
          </a:xfrm>
          <a:prstGeom prst="ellipse">
            <a:avLst/>
          </a:prstGeom>
          <a:solidFill>
            <a:schemeClr val="accent3"/>
          </a:soli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eaLnBrk="1" hangingPunct="1">
              <a:lnSpc>
                <a:spcPct val="80000"/>
              </a:lnSpc>
            </a:pPr>
            <a:r>
              <a:rPr lang="pt-BR" sz="2000" dirty="0" err="1">
                <a:solidFill>
                  <a:schemeClr val="bg1"/>
                </a:solidFill>
                <a:effectLst>
                  <a:outerShdw blurRad="38100" dist="38100" dir="2700000" algn="tl">
                    <a:srgbClr val="000000">
                      <a:alpha val="43137"/>
                    </a:srgbClr>
                  </a:outerShdw>
                </a:effectLst>
                <a:latin typeface="+mn-lt"/>
              </a:rPr>
              <a:t>Blocked</a:t>
            </a:r>
            <a:r>
              <a:rPr lang="pt-BR" sz="2000" dirty="0">
                <a:solidFill>
                  <a:schemeClr val="bg1"/>
                </a:solidFill>
                <a:effectLst>
                  <a:outerShdw blurRad="38100" dist="38100" dir="2700000" algn="tl">
                    <a:srgbClr val="000000">
                      <a:alpha val="43137"/>
                    </a:srgbClr>
                  </a:outerShdw>
                </a:effectLst>
                <a:latin typeface="+mn-lt"/>
              </a:rPr>
              <a:t> /</a:t>
            </a:r>
            <a:br>
              <a:rPr lang="pt-BR" sz="2000" dirty="0">
                <a:solidFill>
                  <a:schemeClr val="bg1"/>
                </a:solidFill>
                <a:effectLst>
                  <a:outerShdw blurRad="38100" dist="38100" dir="2700000" algn="tl">
                    <a:srgbClr val="000000">
                      <a:alpha val="43137"/>
                    </a:srgbClr>
                  </a:outerShdw>
                </a:effectLst>
                <a:latin typeface="+mn-lt"/>
              </a:rPr>
            </a:br>
            <a:r>
              <a:rPr lang="pt-BR" sz="2000" dirty="0" err="1">
                <a:solidFill>
                  <a:schemeClr val="bg1"/>
                </a:solidFill>
                <a:effectLst>
                  <a:outerShdw blurRad="38100" dist="38100" dir="2700000" algn="tl">
                    <a:srgbClr val="000000">
                      <a:alpha val="43137"/>
                    </a:srgbClr>
                  </a:outerShdw>
                </a:effectLst>
                <a:latin typeface="+mn-lt"/>
              </a:rPr>
              <a:t>Suspend</a:t>
            </a:r>
            <a:endParaRPr lang="en-US" sz="2000" dirty="0">
              <a:solidFill>
                <a:schemeClr val="bg1"/>
              </a:solidFill>
              <a:effectLst>
                <a:outerShdw blurRad="38100" dist="38100" dir="2700000" algn="tl">
                  <a:srgbClr val="000000">
                    <a:alpha val="43137"/>
                  </a:srgbClr>
                </a:outerShdw>
              </a:effectLst>
              <a:latin typeface="+mn-lt"/>
            </a:endParaRPr>
          </a:p>
        </p:txBody>
      </p:sp>
      <p:sp>
        <p:nvSpPr>
          <p:cNvPr id="5" name="Oval 5"/>
          <p:cNvSpPr>
            <a:spLocks noChangeArrowheads="1"/>
          </p:cNvSpPr>
          <p:nvPr/>
        </p:nvSpPr>
        <p:spPr bwMode="auto">
          <a:xfrm>
            <a:off x="259425" y="3241857"/>
            <a:ext cx="1524000" cy="762000"/>
          </a:xfrm>
          <a:prstGeom prst="ellipse">
            <a:avLst/>
          </a:prstGeom>
          <a:solidFill>
            <a:schemeClr val="accent3"/>
          </a:soli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eaLnBrk="1" hangingPunct="1">
              <a:lnSpc>
                <a:spcPct val="80000"/>
              </a:lnSpc>
            </a:pPr>
            <a:r>
              <a:rPr lang="pt-BR" sz="2000" dirty="0" err="1">
                <a:solidFill>
                  <a:schemeClr val="bg1"/>
                </a:solidFill>
                <a:effectLst>
                  <a:outerShdw blurRad="38100" dist="38100" dir="2700000" algn="tl">
                    <a:srgbClr val="000000">
                      <a:alpha val="43137"/>
                    </a:srgbClr>
                  </a:outerShdw>
                </a:effectLst>
                <a:latin typeface="+mn-lt"/>
              </a:rPr>
              <a:t>Ready</a:t>
            </a:r>
            <a:r>
              <a:rPr lang="pt-BR" sz="2000" dirty="0">
                <a:solidFill>
                  <a:schemeClr val="bg1"/>
                </a:solidFill>
                <a:effectLst>
                  <a:outerShdw blurRad="38100" dist="38100" dir="2700000" algn="tl">
                    <a:srgbClr val="000000">
                      <a:alpha val="43137"/>
                    </a:srgbClr>
                  </a:outerShdw>
                </a:effectLst>
                <a:latin typeface="+mn-lt"/>
              </a:rPr>
              <a:t> / </a:t>
            </a:r>
            <a:br>
              <a:rPr lang="pt-BR" sz="2000" dirty="0">
                <a:solidFill>
                  <a:schemeClr val="bg1"/>
                </a:solidFill>
                <a:effectLst>
                  <a:outerShdw blurRad="38100" dist="38100" dir="2700000" algn="tl">
                    <a:srgbClr val="000000">
                      <a:alpha val="43137"/>
                    </a:srgbClr>
                  </a:outerShdw>
                </a:effectLst>
                <a:latin typeface="+mn-lt"/>
              </a:rPr>
            </a:br>
            <a:r>
              <a:rPr lang="pt-BR" sz="2000" dirty="0" err="1">
                <a:solidFill>
                  <a:schemeClr val="bg1"/>
                </a:solidFill>
                <a:effectLst>
                  <a:outerShdw blurRad="38100" dist="38100" dir="2700000" algn="tl">
                    <a:srgbClr val="000000">
                      <a:alpha val="43137"/>
                    </a:srgbClr>
                  </a:outerShdw>
                </a:effectLst>
                <a:latin typeface="+mn-lt"/>
              </a:rPr>
              <a:t>Suspend</a:t>
            </a:r>
            <a:endParaRPr lang="en-US" sz="2000" dirty="0">
              <a:solidFill>
                <a:schemeClr val="bg1"/>
              </a:solidFill>
              <a:effectLst>
                <a:outerShdw blurRad="38100" dist="38100" dir="2700000" algn="tl">
                  <a:srgbClr val="000000">
                    <a:alpha val="43137"/>
                  </a:srgbClr>
                </a:outerShdw>
              </a:effectLst>
              <a:latin typeface="+mn-lt"/>
            </a:endParaRPr>
          </a:p>
        </p:txBody>
      </p:sp>
      <p:sp>
        <p:nvSpPr>
          <p:cNvPr id="8" name="Oval 8"/>
          <p:cNvSpPr>
            <a:spLocks noChangeArrowheads="1"/>
          </p:cNvSpPr>
          <p:nvPr/>
        </p:nvSpPr>
        <p:spPr bwMode="auto">
          <a:xfrm>
            <a:off x="2621625" y="3251382"/>
            <a:ext cx="1524000" cy="762000"/>
          </a:xfrm>
          <a:prstGeom prst="ellipse">
            <a:avLst/>
          </a:prstGeom>
          <a:solidFill>
            <a:schemeClr val="accent1"/>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eaLnBrk="1" hangingPunct="1">
              <a:lnSpc>
                <a:spcPct val="80000"/>
              </a:lnSpc>
            </a:pPr>
            <a:r>
              <a:rPr lang="pt-BR" sz="2000" dirty="0" err="1">
                <a:solidFill>
                  <a:schemeClr val="bg1"/>
                </a:solidFill>
                <a:effectLst>
                  <a:outerShdw blurRad="38100" dist="38100" dir="2700000" algn="tl">
                    <a:srgbClr val="000000">
                      <a:alpha val="43137"/>
                    </a:srgbClr>
                  </a:outerShdw>
                </a:effectLst>
                <a:latin typeface="+mn-lt"/>
              </a:rPr>
              <a:t>Ready</a:t>
            </a:r>
            <a:endParaRPr lang="en-US" sz="2000" dirty="0">
              <a:solidFill>
                <a:schemeClr val="bg1"/>
              </a:solidFill>
              <a:effectLst>
                <a:outerShdw blurRad="38100" dist="38100" dir="2700000" algn="tl">
                  <a:srgbClr val="000000">
                    <a:alpha val="43137"/>
                  </a:srgbClr>
                </a:outerShdw>
              </a:effectLst>
              <a:latin typeface="+mn-lt"/>
            </a:endParaRPr>
          </a:p>
        </p:txBody>
      </p:sp>
      <p:sp>
        <p:nvSpPr>
          <p:cNvPr id="12" name="Oval 12"/>
          <p:cNvSpPr>
            <a:spLocks noChangeArrowheads="1"/>
          </p:cNvSpPr>
          <p:nvPr/>
        </p:nvSpPr>
        <p:spPr bwMode="auto">
          <a:xfrm>
            <a:off x="4990175" y="3265670"/>
            <a:ext cx="1524000" cy="762000"/>
          </a:xfrm>
          <a:prstGeom prst="ellipse">
            <a:avLst/>
          </a:prstGeom>
          <a:solidFill>
            <a:schemeClr val="accent1"/>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eaLnBrk="1" hangingPunct="1">
              <a:lnSpc>
                <a:spcPct val="80000"/>
              </a:lnSpc>
            </a:pPr>
            <a:r>
              <a:rPr lang="pt-BR" sz="2000">
                <a:solidFill>
                  <a:schemeClr val="bg1"/>
                </a:solidFill>
                <a:effectLst>
                  <a:outerShdw blurRad="38100" dist="38100" dir="2700000" algn="tl">
                    <a:srgbClr val="000000">
                      <a:alpha val="43137"/>
                    </a:srgbClr>
                  </a:outerShdw>
                </a:effectLst>
                <a:latin typeface="+mn-lt"/>
              </a:rPr>
              <a:t>Running</a:t>
            </a:r>
            <a:endParaRPr lang="en-US" sz="2000">
              <a:solidFill>
                <a:schemeClr val="bg1"/>
              </a:solidFill>
              <a:effectLst>
                <a:outerShdw blurRad="38100" dist="38100" dir="2700000" algn="tl">
                  <a:srgbClr val="000000">
                    <a:alpha val="43137"/>
                  </a:srgbClr>
                </a:outerShdw>
              </a:effectLst>
              <a:latin typeface="+mn-lt"/>
            </a:endParaRPr>
          </a:p>
        </p:txBody>
      </p:sp>
      <p:sp>
        <p:nvSpPr>
          <p:cNvPr id="19" name="Oval 19"/>
          <p:cNvSpPr>
            <a:spLocks noChangeArrowheads="1"/>
          </p:cNvSpPr>
          <p:nvPr/>
        </p:nvSpPr>
        <p:spPr bwMode="auto">
          <a:xfrm>
            <a:off x="2621625" y="5604057"/>
            <a:ext cx="1524000" cy="762000"/>
          </a:xfrm>
          <a:prstGeom prst="ellipse">
            <a:avLst/>
          </a:prstGeom>
          <a:solidFill>
            <a:schemeClr val="accent3"/>
          </a:soli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eaLnBrk="1" hangingPunct="1">
              <a:lnSpc>
                <a:spcPct val="80000"/>
              </a:lnSpc>
            </a:pPr>
            <a:r>
              <a:rPr lang="pt-BR" sz="2000" dirty="0" err="1">
                <a:solidFill>
                  <a:schemeClr val="bg1"/>
                </a:solidFill>
                <a:effectLst>
                  <a:outerShdw blurRad="38100" dist="38100" dir="2700000" algn="tl">
                    <a:srgbClr val="000000">
                      <a:alpha val="43137"/>
                    </a:srgbClr>
                  </a:outerShdw>
                </a:effectLst>
                <a:latin typeface="+mn-lt"/>
              </a:rPr>
              <a:t>Blocked</a:t>
            </a:r>
            <a:endParaRPr lang="en-US" sz="2000"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27499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5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9" grpId="0" animBg="1"/>
      <p:bldP spid="31" grpId="0" animBg="1"/>
      <p:bldP spid="5" grpId="0" animBg="1"/>
      <p:bldP spid="8" grpId="0" animBg="1"/>
      <p:bldP spid="12"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Suspended process characteristics</a:t>
            </a:r>
          </a:p>
        </p:txBody>
      </p:sp>
      <p:sp>
        <p:nvSpPr>
          <p:cNvPr id="28675" name="Rectangle 3"/>
          <p:cNvSpPr>
            <a:spLocks noGrp="1" noChangeArrowheads="1"/>
          </p:cNvSpPr>
          <p:nvPr>
            <p:ph sz="quarter" idx="10"/>
          </p:nvPr>
        </p:nvSpPr>
        <p:spPr/>
        <p:txBody>
          <a:bodyPr/>
          <a:lstStyle/>
          <a:p>
            <a:r>
              <a:rPr lang="en-US" dirty="0"/>
              <a:t>It is not available for immediate execution</a:t>
            </a:r>
          </a:p>
          <a:p>
            <a:r>
              <a:rPr lang="en-US" dirty="0"/>
              <a:t>It may be waiting for an event</a:t>
            </a:r>
          </a:p>
          <a:p>
            <a:pPr lvl="1"/>
            <a:r>
              <a:rPr lang="en-US" dirty="0"/>
              <a:t>In this case, the blocked condition is independent from the suspend condition</a:t>
            </a:r>
          </a:p>
          <a:p>
            <a:r>
              <a:rPr lang="en-US" dirty="0"/>
              <a:t>It may have been suspended by an agent and now its state can only be changed by that agent.</a:t>
            </a:r>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BR" dirty="0" err="1">
                <a:solidFill>
                  <a:schemeClr val="bg1"/>
                </a:solidFill>
              </a:rPr>
              <a:t>Process</a:t>
            </a:r>
            <a:r>
              <a:rPr lang="pt-BR" dirty="0">
                <a:solidFill>
                  <a:schemeClr val="bg1"/>
                </a:solidFill>
              </a:rPr>
              <a:t> </a:t>
            </a:r>
            <a:r>
              <a:rPr lang="pt-BR">
                <a:solidFill>
                  <a:schemeClr val="bg1"/>
                </a:solidFill>
              </a:rPr>
              <a:t>Description</a:t>
            </a:r>
            <a:endParaRPr lang="en-US" dirty="0">
              <a:solidFill>
                <a:schemeClr val="bg1"/>
              </a:solidFill>
            </a:endParaRPr>
          </a:p>
        </p:txBody>
      </p:sp>
      <p:sp>
        <p:nvSpPr>
          <p:cNvPr id="18" name="Text Placeholder 17"/>
          <p:cNvSpPr>
            <a:spLocks noGrp="1"/>
          </p:cNvSpPr>
          <p:nvPr>
            <p:ph type="body" idx="1"/>
          </p:nvPr>
        </p:nvSpPr>
        <p:spPr/>
        <p:txBody>
          <a:bodyPr/>
          <a:lstStyle/>
          <a:p>
            <a:endParaRPr lang="en-US"/>
          </a:p>
        </p:txBody>
      </p:sp>
      <p:sp>
        <p:nvSpPr>
          <p:cNvPr id="19" name="Text Placeholder 18"/>
          <p:cNvSpPr>
            <a:spLocks noGrp="1"/>
          </p:cNvSpPr>
          <p:nvPr>
            <p:ph type="body" sz="quarter" idx="10"/>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31800" y="4070195"/>
            <a:ext cx="8280400" cy="2419505"/>
          </a:xfrm>
        </p:spPr>
        <p:txBody>
          <a:bodyPr/>
          <a:lstStyle/>
          <a:p>
            <a:r>
              <a:rPr lang="en-US" dirty="0"/>
              <a:t>I/O module performs the action, not the processor</a:t>
            </a:r>
          </a:p>
          <a:p>
            <a:r>
              <a:rPr lang="en-US" dirty="0"/>
              <a:t>Sets appropriate bits in the I/O status register</a:t>
            </a:r>
          </a:p>
          <a:p>
            <a:r>
              <a:rPr lang="en-US" dirty="0"/>
              <a:t>Processor checks status until operation is complete before proceeding to the next instruction</a:t>
            </a:r>
          </a:p>
        </p:txBody>
      </p:sp>
      <p:sp>
        <p:nvSpPr>
          <p:cNvPr id="278530" name="Rectangle 2"/>
          <p:cNvSpPr>
            <a:spLocks noGrp="1" noChangeArrowheads="1"/>
          </p:cNvSpPr>
          <p:nvPr>
            <p:ph type="title"/>
          </p:nvPr>
        </p:nvSpPr>
        <p:spPr/>
        <p:txBody>
          <a:bodyPr/>
          <a:lstStyle/>
          <a:p>
            <a:r>
              <a:rPr lang="en-US" dirty="0"/>
              <a:t>Programmed I/O</a:t>
            </a:r>
          </a:p>
        </p:txBody>
      </p:sp>
      <p:sp>
        <p:nvSpPr>
          <p:cNvPr id="2" name="Text Placeholder 1"/>
          <p:cNvSpPr>
            <a:spLocks noGrp="1"/>
          </p:cNvSpPr>
          <p:nvPr>
            <p:ph type="body" sz="quarter" idx="11"/>
          </p:nvPr>
        </p:nvSpPr>
        <p:spPr/>
        <p:txBody>
          <a:bodyPr/>
          <a:lstStyle/>
          <a:p>
            <a:pPr marL="0" indent="0">
              <a:buNone/>
            </a:pPr>
            <a:r>
              <a:rPr lang="en-US" dirty="0"/>
              <a:t>Simple computer I/O</a:t>
            </a:r>
          </a:p>
        </p:txBody>
      </p:sp>
      <p:sp>
        <p:nvSpPr>
          <p:cNvPr id="4" name="Process 3"/>
          <p:cNvSpPr/>
          <p:nvPr/>
        </p:nvSpPr>
        <p:spPr>
          <a:xfrm>
            <a:off x="431800" y="1809750"/>
            <a:ext cx="1080476" cy="1219200"/>
          </a:xfrm>
          <a:prstGeom prst="flowChartProcess">
            <a:avLst/>
          </a:prstGeom>
          <a:solidFill>
            <a:schemeClr val="accent2"/>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1600" dirty="0">
                <a:solidFill>
                  <a:schemeClr val="bg1"/>
                </a:solidFill>
                <a:effectLst>
                  <a:outerShdw blurRad="38100" dist="38100" dir="2700000" algn="tl">
                    <a:srgbClr val="000000">
                      <a:alpha val="43137"/>
                    </a:srgbClr>
                  </a:outerShdw>
                </a:effectLst>
                <a:ea typeface="Myriad Pro Light Condensed" charset="0"/>
                <a:cs typeface="Myriad Pro Light Condensed" charset="0"/>
              </a:rPr>
              <a:t>Issue read command to I/O module</a:t>
            </a:r>
          </a:p>
        </p:txBody>
      </p:sp>
      <p:sp>
        <p:nvSpPr>
          <p:cNvPr id="8" name="Process 7"/>
          <p:cNvSpPr/>
          <p:nvPr/>
        </p:nvSpPr>
        <p:spPr>
          <a:xfrm>
            <a:off x="1756052" y="1809750"/>
            <a:ext cx="1080476" cy="1219200"/>
          </a:xfrm>
          <a:prstGeom prst="flowChartProcess">
            <a:avLst/>
          </a:prstGeom>
          <a:solidFill>
            <a:srgbClr val="D092A7"/>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1600" dirty="0">
                <a:solidFill>
                  <a:schemeClr val="bg1"/>
                </a:solidFill>
                <a:effectLst>
                  <a:outerShdw blurRad="38100" dist="38100" dir="2700000" algn="tl">
                    <a:srgbClr val="000000">
                      <a:alpha val="43137"/>
                    </a:srgbClr>
                  </a:outerShdw>
                </a:effectLst>
                <a:ea typeface="Myriad Pro Light Condensed" charset="0"/>
                <a:cs typeface="Myriad Pro Light Condensed" charset="0"/>
              </a:rPr>
              <a:t>Read status of I/O module</a:t>
            </a:r>
          </a:p>
        </p:txBody>
      </p:sp>
      <p:sp>
        <p:nvSpPr>
          <p:cNvPr id="5" name="Decision 4"/>
          <p:cNvSpPr/>
          <p:nvPr/>
        </p:nvSpPr>
        <p:spPr>
          <a:xfrm>
            <a:off x="3080304" y="1950426"/>
            <a:ext cx="1254691" cy="937847"/>
          </a:xfrm>
          <a:prstGeom prst="flowChartDecision">
            <a:avLst/>
          </a:prstGeom>
          <a:solidFill>
            <a:schemeClr val="accent2"/>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1600" dirty="0">
                <a:solidFill>
                  <a:schemeClr val="bg1"/>
                </a:solidFill>
                <a:effectLst>
                  <a:outerShdw blurRad="38100" dist="38100" dir="2700000" algn="tl">
                    <a:srgbClr val="000000">
                      <a:alpha val="43137"/>
                    </a:srgbClr>
                  </a:outerShdw>
                </a:effectLst>
                <a:ea typeface="Myriad Pro Light Condensed" charset="0"/>
                <a:cs typeface="Myriad Pro Light Condensed" charset="0"/>
              </a:rPr>
              <a:t>Ready?</a:t>
            </a:r>
          </a:p>
        </p:txBody>
      </p:sp>
      <p:sp>
        <p:nvSpPr>
          <p:cNvPr id="9" name="Process 8"/>
          <p:cNvSpPr/>
          <p:nvPr/>
        </p:nvSpPr>
        <p:spPr>
          <a:xfrm>
            <a:off x="4578771" y="1809750"/>
            <a:ext cx="1080476" cy="1219200"/>
          </a:xfrm>
          <a:prstGeom prst="flowChartProcess">
            <a:avLst/>
          </a:prstGeom>
          <a:solidFill>
            <a:srgbClr val="D092A7"/>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1600" dirty="0">
                <a:solidFill>
                  <a:schemeClr val="bg1"/>
                </a:solidFill>
                <a:effectLst>
                  <a:outerShdw blurRad="38100" dist="38100" dir="2700000" algn="tl">
                    <a:srgbClr val="000000">
                      <a:alpha val="43137"/>
                    </a:srgbClr>
                  </a:outerShdw>
                </a:effectLst>
                <a:ea typeface="Myriad Pro Light Condensed" charset="0"/>
                <a:cs typeface="Myriad Pro Light Condensed" charset="0"/>
              </a:rPr>
              <a:t>Read word from I/O module</a:t>
            </a:r>
          </a:p>
        </p:txBody>
      </p:sp>
      <p:sp>
        <p:nvSpPr>
          <p:cNvPr id="10" name="Process 9"/>
          <p:cNvSpPr/>
          <p:nvPr/>
        </p:nvSpPr>
        <p:spPr>
          <a:xfrm>
            <a:off x="5903023" y="1809750"/>
            <a:ext cx="1080476" cy="1219200"/>
          </a:xfrm>
          <a:prstGeom prst="flowChartProcess">
            <a:avLst/>
          </a:prstGeom>
          <a:solidFill>
            <a:schemeClr val="accent2"/>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1600" dirty="0">
                <a:solidFill>
                  <a:schemeClr val="bg1"/>
                </a:solidFill>
                <a:effectLst>
                  <a:outerShdw blurRad="38100" dist="38100" dir="2700000" algn="tl">
                    <a:srgbClr val="000000">
                      <a:alpha val="43137"/>
                    </a:srgbClr>
                  </a:outerShdw>
                </a:effectLst>
                <a:ea typeface="Myriad Pro Light Condensed" charset="0"/>
                <a:cs typeface="Myriad Pro Light Condensed" charset="0"/>
              </a:rPr>
              <a:t>Write word to memory</a:t>
            </a:r>
          </a:p>
        </p:txBody>
      </p:sp>
      <p:sp>
        <p:nvSpPr>
          <p:cNvPr id="11" name="Decision 10"/>
          <p:cNvSpPr/>
          <p:nvPr/>
        </p:nvSpPr>
        <p:spPr>
          <a:xfrm>
            <a:off x="7227275" y="1950426"/>
            <a:ext cx="1103144" cy="937847"/>
          </a:xfrm>
          <a:prstGeom prst="flowChartDecision">
            <a:avLst/>
          </a:prstGeom>
          <a:solidFill>
            <a:schemeClr val="accent2"/>
          </a:solidFill>
          <a:ln w="38100">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85000"/>
              </a:lnSpc>
            </a:pPr>
            <a:r>
              <a:rPr lang="en-US" sz="1600" dirty="0">
                <a:solidFill>
                  <a:schemeClr val="bg1"/>
                </a:solidFill>
                <a:effectLst>
                  <a:outerShdw blurRad="38100" dist="38100" dir="2700000" algn="tl">
                    <a:srgbClr val="000000">
                      <a:alpha val="43137"/>
                    </a:srgbClr>
                  </a:outerShdw>
                </a:effectLst>
                <a:ea typeface="Myriad Pro Light Condensed" charset="0"/>
                <a:cs typeface="Myriad Pro Light Condensed" charset="0"/>
              </a:rPr>
              <a:t>Done?</a:t>
            </a:r>
          </a:p>
        </p:txBody>
      </p:sp>
      <p:cxnSp>
        <p:nvCxnSpPr>
          <p:cNvPr id="12" name="Straight Arrow Connector 11"/>
          <p:cNvCxnSpPr>
            <a:stCxn id="4" idx="3"/>
            <a:endCxn id="8" idx="1"/>
          </p:cNvCxnSpPr>
          <p:nvPr/>
        </p:nvCxnSpPr>
        <p:spPr>
          <a:xfrm>
            <a:off x="1512276" y="2419350"/>
            <a:ext cx="243776" cy="0"/>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8" idx="3"/>
            <a:endCxn id="5" idx="1"/>
          </p:cNvCxnSpPr>
          <p:nvPr/>
        </p:nvCxnSpPr>
        <p:spPr>
          <a:xfrm>
            <a:off x="2836528" y="2419350"/>
            <a:ext cx="243776" cy="0"/>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5" idx="3"/>
            <a:endCxn id="9" idx="1"/>
          </p:cNvCxnSpPr>
          <p:nvPr/>
        </p:nvCxnSpPr>
        <p:spPr>
          <a:xfrm>
            <a:off x="4334995" y="2419350"/>
            <a:ext cx="243776" cy="0"/>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9" idx="3"/>
            <a:endCxn id="10" idx="1"/>
          </p:cNvCxnSpPr>
          <p:nvPr/>
        </p:nvCxnSpPr>
        <p:spPr>
          <a:xfrm>
            <a:off x="5659247" y="2419350"/>
            <a:ext cx="243776" cy="0"/>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10" idx="3"/>
            <a:endCxn id="11" idx="1"/>
          </p:cNvCxnSpPr>
          <p:nvPr/>
        </p:nvCxnSpPr>
        <p:spPr>
          <a:xfrm>
            <a:off x="6983499" y="2419350"/>
            <a:ext cx="243776" cy="0"/>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4199328" y="1987122"/>
            <a:ext cx="468398" cy="338554"/>
          </a:xfrm>
          <a:prstGeom prst="rect">
            <a:avLst/>
          </a:prstGeom>
          <a:noFill/>
        </p:spPr>
        <p:txBody>
          <a:bodyPr wrap="none" rtlCol="0">
            <a:spAutoFit/>
          </a:bodyPr>
          <a:lstStyle/>
          <a:p>
            <a:r>
              <a:rPr lang="en-US" sz="1600" dirty="0">
                <a:latin typeface="+mn-lt"/>
                <a:ea typeface="Myriad Pro Light Condensed" charset="0"/>
                <a:cs typeface="Myriad Pro Light Condensed" charset="0"/>
              </a:rPr>
              <a:t>Yes</a:t>
            </a:r>
          </a:p>
        </p:txBody>
      </p:sp>
      <p:sp>
        <p:nvSpPr>
          <p:cNvPr id="28" name="TextBox 27"/>
          <p:cNvSpPr txBox="1"/>
          <p:nvPr/>
        </p:nvSpPr>
        <p:spPr>
          <a:xfrm>
            <a:off x="3698248" y="2876549"/>
            <a:ext cx="413896" cy="338554"/>
          </a:xfrm>
          <a:prstGeom prst="rect">
            <a:avLst/>
          </a:prstGeom>
          <a:noFill/>
        </p:spPr>
        <p:txBody>
          <a:bodyPr wrap="none" rtlCol="0">
            <a:spAutoFit/>
          </a:bodyPr>
          <a:lstStyle/>
          <a:p>
            <a:r>
              <a:rPr lang="en-US" sz="1600" dirty="0">
                <a:latin typeface="+mn-lt"/>
                <a:ea typeface="Myriad Pro Light Condensed" charset="0"/>
                <a:cs typeface="Myriad Pro Light Condensed" charset="0"/>
              </a:rPr>
              <a:t>No</a:t>
            </a:r>
          </a:p>
        </p:txBody>
      </p:sp>
      <p:cxnSp>
        <p:nvCxnSpPr>
          <p:cNvPr id="29" name="Elbow Connector 28"/>
          <p:cNvCxnSpPr>
            <a:stCxn id="5" idx="2"/>
            <a:endCxn id="8" idx="2"/>
          </p:cNvCxnSpPr>
          <p:nvPr/>
        </p:nvCxnSpPr>
        <p:spPr>
          <a:xfrm rot="5400000">
            <a:off x="2931632" y="2252931"/>
            <a:ext cx="140677" cy="1411360"/>
          </a:xfrm>
          <a:prstGeom prst="bentConnector3">
            <a:avLst>
              <a:gd name="adj1" fmla="val 262500"/>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7943775" y="2864826"/>
            <a:ext cx="413896" cy="338554"/>
          </a:xfrm>
          <a:prstGeom prst="rect">
            <a:avLst/>
          </a:prstGeom>
          <a:noFill/>
        </p:spPr>
        <p:txBody>
          <a:bodyPr wrap="none" rtlCol="0">
            <a:spAutoFit/>
          </a:bodyPr>
          <a:lstStyle/>
          <a:p>
            <a:r>
              <a:rPr lang="en-US" sz="1600" dirty="0">
                <a:latin typeface="+mn-lt"/>
                <a:ea typeface="Myriad Pro Light Condensed" charset="0"/>
                <a:cs typeface="Myriad Pro Light Condensed" charset="0"/>
              </a:rPr>
              <a:t>No</a:t>
            </a:r>
          </a:p>
        </p:txBody>
      </p:sp>
      <p:cxnSp>
        <p:nvCxnSpPr>
          <p:cNvPr id="34" name="Elbow Connector 33"/>
          <p:cNvCxnSpPr>
            <a:stCxn id="11" idx="2"/>
            <a:endCxn id="4" idx="2"/>
          </p:cNvCxnSpPr>
          <p:nvPr/>
        </p:nvCxnSpPr>
        <p:spPr>
          <a:xfrm rot="5400000">
            <a:off x="4305105" y="-444793"/>
            <a:ext cx="140677" cy="6806809"/>
          </a:xfrm>
          <a:prstGeom prst="bentConnector3">
            <a:avLst>
              <a:gd name="adj1" fmla="val 487500"/>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8275861" y="1987122"/>
            <a:ext cx="468398" cy="338554"/>
          </a:xfrm>
          <a:prstGeom prst="rect">
            <a:avLst/>
          </a:prstGeom>
          <a:noFill/>
        </p:spPr>
        <p:txBody>
          <a:bodyPr wrap="none" rtlCol="0">
            <a:spAutoFit/>
          </a:bodyPr>
          <a:lstStyle/>
          <a:p>
            <a:r>
              <a:rPr lang="en-US" sz="1600" dirty="0">
                <a:latin typeface="+mn-lt"/>
                <a:ea typeface="Myriad Pro Light Condensed" charset="0"/>
                <a:cs typeface="Myriad Pro Light Condensed" charset="0"/>
              </a:rPr>
              <a:t>Yes</a:t>
            </a:r>
          </a:p>
        </p:txBody>
      </p:sp>
      <p:cxnSp>
        <p:nvCxnSpPr>
          <p:cNvPr id="53" name="Straight Arrow Connector 52"/>
          <p:cNvCxnSpPr>
            <a:stCxn id="11" idx="3"/>
          </p:cNvCxnSpPr>
          <p:nvPr/>
        </p:nvCxnSpPr>
        <p:spPr>
          <a:xfrm>
            <a:off x="8330419" y="2419350"/>
            <a:ext cx="381780" cy="0"/>
          </a:xfrm>
          <a:prstGeom prst="straightConnector1">
            <a:avLst/>
          </a:prstGeom>
          <a:ln w="38100">
            <a:solidFill>
              <a:schemeClr val="tx1">
                <a:lumMod val="50000"/>
                <a:lumOff val="50000"/>
                <a:alpha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09750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5" grpId="0" animBg="1"/>
      <p:bldP spid="9" grpId="0" animBg="1"/>
      <p:bldP spid="10" grpId="0" animBg="1"/>
      <p:bldP spid="11" grpId="0" animBg="1"/>
      <p:bldP spid="26" grpId="0"/>
      <p:bldP spid="28" grpId="0"/>
      <p:bldP spid="33" grpId="0"/>
      <p:bldP spid="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Operating system control structures</a:t>
            </a:r>
          </a:p>
        </p:txBody>
      </p:sp>
      <p:sp>
        <p:nvSpPr>
          <p:cNvPr id="30723" name="Rectangle 3"/>
          <p:cNvSpPr>
            <a:spLocks noGrp="1" noChangeArrowheads="1"/>
          </p:cNvSpPr>
          <p:nvPr>
            <p:ph sz="quarter" idx="10"/>
          </p:nvPr>
        </p:nvSpPr>
        <p:spPr/>
        <p:txBody>
          <a:bodyPr>
            <a:normAutofit/>
          </a:bodyPr>
          <a:lstStyle/>
          <a:p>
            <a:r>
              <a:rPr lang="en-US"/>
              <a:t>Information about the current status of each process and resource</a:t>
            </a:r>
          </a:p>
          <a:p>
            <a:r>
              <a:rPr lang="en-US"/>
              <a:t>Tables are constructed for each entity managed by the operating system</a:t>
            </a:r>
          </a:p>
          <a:p>
            <a:pPr lvl="1"/>
            <a:r>
              <a:rPr lang="en-US"/>
              <a:t>Memory</a:t>
            </a:r>
          </a:p>
          <a:p>
            <a:pPr lvl="1"/>
            <a:r>
              <a:rPr lang="en-US"/>
              <a:t>I/O</a:t>
            </a:r>
          </a:p>
          <a:p>
            <a:pPr lvl="1"/>
            <a:r>
              <a:rPr lang="en-US"/>
              <a:t>Files</a:t>
            </a:r>
          </a:p>
          <a:p>
            <a:pPr lvl="1"/>
            <a:r>
              <a:rPr lang="en-US"/>
              <a:t>Processes</a:t>
            </a:r>
          </a:p>
          <a:p>
            <a:r>
              <a:rPr lang="pt-BR"/>
              <a:t>Such tables must be linked somehow.</a:t>
            </a:r>
          </a:p>
          <a:p>
            <a:r>
              <a:rPr lang="pt-BR"/>
              <a:t>To create the tables, the OS must know the details of the executing environment.</a:t>
            </a:r>
          </a:p>
        </p:txBody>
      </p:sp>
      <p:sp>
        <p:nvSpPr>
          <p:cNvPr id="2" name="Text Placeholder 1"/>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fade">
                                      <p:cBhvr>
                                        <p:cTn id="15" dur="500"/>
                                        <p:tgtEl>
                                          <p:spTgt spid="3072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fade">
                                      <p:cBhvr>
                                        <p:cTn id="18" dur="500"/>
                                        <p:tgtEl>
                                          <p:spTgt spid="3072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fade">
                                      <p:cBhvr>
                                        <p:cTn id="21" dur="500"/>
                                        <p:tgtEl>
                                          <p:spTgt spid="3072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500"/>
                                        <p:tgtEl>
                                          <p:spTgt spid="3072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723">
                                            <p:txEl>
                                              <p:pRg st="6" end="6"/>
                                            </p:txEl>
                                          </p:spTgt>
                                        </p:tgtEl>
                                        <p:attrNameLst>
                                          <p:attrName>style.visibility</p:attrName>
                                        </p:attrNameLst>
                                      </p:cBhvr>
                                      <p:to>
                                        <p:strVal val="visible"/>
                                      </p:to>
                                    </p:set>
                                    <p:animEffect transition="in" filter="fade">
                                      <p:cBhvr>
                                        <p:cTn id="29" dur="500"/>
                                        <p:tgtEl>
                                          <p:spTgt spid="3072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723">
                                            <p:txEl>
                                              <p:pRg st="7" end="7"/>
                                            </p:txEl>
                                          </p:spTgt>
                                        </p:tgtEl>
                                        <p:attrNameLst>
                                          <p:attrName>style.visibility</p:attrName>
                                        </p:attrNameLst>
                                      </p:cBhvr>
                                      <p:to>
                                        <p:strVal val="visible"/>
                                      </p:to>
                                    </p:set>
                                    <p:animEffect transition="in" filter="fade">
                                      <p:cBhvr>
                                        <p:cTn id="34"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pt-BR"/>
              <a:t>General structure of OS control tables</a:t>
            </a:r>
          </a:p>
        </p:txBody>
      </p:sp>
      <p:sp>
        <p:nvSpPr>
          <p:cNvPr id="5" name="Text Placeholder 4"/>
          <p:cNvSpPr>
            <a:spLocks noGrp="1"/>
          </p:cNvSpPr>
          <p:nvPr>
            <p:ph type="body" sz="quarter" idx="11"/>
          </p:nvPr>
        </p:nvSpPr>
        <p:spPr/>
        <p:txBody>
          <a:bodyPr/>
          <a:lstStyle/>
          <a:p>
            <a:endParaRPr lang="en-US"/>
          </a:p>
        </p:txBody>
      </p:sp>
      <p:graphicFrame>
        <p:nvGraphicFramePr>
          <p:cNvPr id="17" name="Tabela 6"/>
          <p:cNvGraphicFramePr>
            <a:graphicFrameLocks noGrp="1"/>
          </p:cNvGraphicFramePr>
          <p:nvPr>
            <p:extLst>
              <p:ext uri="{D42A27DB-BD31-4B8C-83A1-F6EECF244321}">
                <p14:modId xmlns:p14="http://schemas.microsoft.com/office/powerpoint/2010/main" val="1630387677"/>
              </p:ext>
            </p:extLst>
          </p:nvPr>
        </p:nvGraphicFramePr>
        <p:xfrm>
          <a:off x="3226675" y="3994785"/>
          <a:ext cx="2036560" cy="222504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20000"/>
                    </a:ext>
                  </a:extLst>
                </a:gridCol>
                <a:gridCol w="162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70840">
                <a:tc gridSpan="3">
                  <a:txBody>
                    <a:bodyPr/>
                    <a:lstStyle/>
                    <a:p>
                      <a:pPr algn="ctr"/>
                      <a:r>
                        <a:rPr lang="en-US" sz="1600" dirty="0"/>
                        <a:t>Primary</a:t>
                      </a:r>
                      <a:r>
                        <a:rPr lang="en-US" sz="1600" baseline="0" dirty="0"/>
                        <a:t> Process Table</a:t>
                      </a:r>
                      <a:endParaRPr lang="en-US" sz="1600"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B w="3175" cap="flat" cmpd="sng" algn="ctr">
                      <a:noFill/>
                      <a:prstDash val="solid"/>
                      <a:round/>
                      <a:headEnd type="none" w="med" len="med"/>
                      <a:tailEnd type="none" w="med" len="med"/>
                    </a:lnB>
                    <a:noFill/>
                  </a:tcPr>
                </a:tc>
                <a:tc hMerge="1">
                  <a:txBody>
                    <a:bodyPr/>
                    <a:lstStyle/>
                    <a:p>
                      <a:pPr algn="ctr"/>
                      <a:endParaRPr lang="en-US" dirty="0"/>
                    </a:p>
                  </a:txBody>
                  <a:tcPr>
                    <a:lnB w="3175" cap="flat" cmpd="sng" algn="ctr">
                      <a:solidFill>
                        <a:schemeClr val="tx2">
                          <a:lumMod val="50000"/>
                        </a:schemeClr>
                      </a:solidFill>
                      <a:prstDash val="solid"/>
                      <a:round/>
                      <a:headEnd type="none" w="med" len="med"/>
                      <a:tailEnd type="none" w="med" len="med"/>
                    </a:lnB>
                    <a:noFill/>
                  </a:tcPr>
                </a:tc>
                <a:tc hMerge="1">
                  <a:txBody>
                    <a:bodyPr/>
                    <a:lstStyle/>
                    <a:p>
                      <a:pPr algn="ctr"/>
                      <a:endParaRPr lang="en-US" dirty="0"/>
                    </a:p>
                  </a:txBody>
                  <a:tcPr>
                    <a:lnB w="3175" cap="flat" cmpd="sng" algn="ctr">
                      <a:solidFill>
                        <a:schemeClr val="tx2">
                          <a:lumMod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dirty="0">
                        <a:solidFill>
                          <a:schemeClr val="bg1"/>
                        </a:solidFill>
                        <a:effectLst>
                          <a:outerShdw blurRad="38100" dist="38100" dir="2700000" algn="tl">
                            <a:srgbClr val="000000">
                              <a:alpha val="43137"/>
                            </a:srgbClr>
                          </a:outerShdw>
                        </a:effectLst>
                      </a:endParaRPr>
                    </a:p>
                  </a:txBody>
                  <a:tcP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dirty="0">
                          <a:solidFill>
                            <a:schemeClr val="bg1"/>
                          </a:solidFill>
                          <a:effectLst>
                            <a:outerShdw blurRad="38100" dist="38100" dir="2700000" algn="tl">
                              <a:srgbClr val="000000">
                                <a:alpha val="43137"/>
                              </a:srgbClr>
                            </a:outerShdw>
                          </a:effectLst>
                        </a:rPr>
                        <a:t>Process 1</a:t>
                      </a:r>
                    </a:p>
                  </a:txBody>
                  <a:tcP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4"/>
                    </a:solidFill>
                  </a:tcPr>
                </a:tc>
                <a:tc>
                  <a:txBody>
                    <a:bodyPr/>
                    <a:lstStyle/>
                    <a:p>
                      <a:pPr algn="ctr"/>
                      <a:endParaRPr lang="en-US" dirty="0">
                        <a:solidFill>
                          <a:schemeClr val="bg1"/>
                        </a:solidFill>
                        <a:effectLst>
                          <a:outerShdw blurRad="38100" dist="38100" dir="2700000" algn="tl">
                            <a:srgbClr val="000000">
                              <a:alpha val="43137"/>
                            </a:srgbClr>
                          </a:outerShdw>
                        </a:effectLst>
                      </a:endParaRPr>
                    </a:p>
                  </a:txBody>
                  <a:tcP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dirty="0">
                        <a:solidFill>
                          <a:schemeClr val="bg1"/>
                        </a:solidFill>
                        <a:effectLst>
                          <a:outerShdw blurRad="38100" dist="38100" dir="2700000" algn="tl">
                            <a:srgbClr val="000000">
                              <a:alpha val="43137"/>
                            </a:srgbClr>
                          </a:outerShdw>
                        </a:effectLst>
                      </a:endParaRPr>
                    </a:p>
                  </a:txBody>
                  <a:tcP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dirty="0">
                          <a:solidFill>
                            <a:schemeClr val="bg1"/>
                          </a:solidFill>
                          <a:effectLst>
                            <a:outerShdw blurRad="38100" dist="38100" dir="2700000" algn="tl">
                              <a:srgbClr val="000000">
                                <a:alpha val="43137"/>
                              </a:srgbClr>
                            </a:outerShdw>
                          </a:effectLst>
                        </a:rPr>
                        <a:t>Process 2</a:t>
                      </a:r>
                    </a:p>
                  </a:txBody>
                  <a:tcP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4"/>
                    </a:solidFill>
                  </a:tcPr>
                </a:tc>
                <a:tc>
                  <a:txBody>
                    <a:bodyPr/>
                    <a:lstStyle/>
                    <a:p>
                      <a:pPr algn="ctr"/>
                      <a:endParaRPr lang="en-US" dirty="0">
                        <a:solidFill>
                          <a:schemeClr val="bg1"/>
                        </a:solidFill>
                        <a:effectLst>
                          <a:outerShdw blurRad="38100" dist="38100" dir="2700000" algn="tl">
                            <a:srgbClr val="000000">
                              <a:alpha val="43137"/>
                            </a:srgbClr>
                          </a:outerShdw>
                        </a:effectLst>
                      </a:endParaRPr>
                    </a:p>
                  </a:txBody>
                  <a:tcP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endParaRPr lang="en-US" dirty="0">
                        <a:solidFill>
                          <a:schemeClr val="bg1"/>
                        </a:solidFill>
                        <a:effectLst>
                          <a:outerShdw blurRad="38100" dist="38100" dir="2700000" algn="tl">
                            <a:srgbClr val="000000">
                              <a:alpha val="43137"/>
                            </a:srgbClr>
                          </a:outerShdw>
                        </a:effectLst>
                      </a:endParaRPr>
                    </a:p>
                  </a:txBody>
                  <a:tcP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dirty="0">
                          <a:solidFill>
                            <a:schemeClr val="bg1"/>
                          </a:solidFill>
                          <a:effectLst>
                            <a:outerShdw blurRad="38100" dist="38100" dir="2700000" algn="tl">
                              <a:srgbClr val="000000">
                                <a:alpha val="43137"/>
                              </a:srgbClr>
                            </a:outerShdw>
                          </a:effectLst>
                        </a:rPr>
                        <a:t>Process</a:t>
                      </a:r>
                      <a:r>
                        <a:rPr lang="en-US" baseline="0" dirty="0">
                          <a:solidFill>
                            <a:schemeClr val="bg1"/>
                          </a:solidFill>
                          <a:effectLst>
                            <a:outerShdw blurRad="38100" dist="38100" dir="2700000" algn="tl">
                              <a:srgbClr val="000000">
                                <a:alpha val="43137"/>
                              </a:srgbClr>
                            </a:outerShdw>
                          </a:effectLst>
                        </a:rPr>
                        <a:t> 3</a:t>
                      </a:r>
                      <a:endParaRPr lang="en-US" dirty="0">
                        <a:solidFill>
                          <a:schemeClr val="bg1"/>
                        </a:solidFill>
                        <a:effectLst>
                          <a:outerShdw blurRad="38100" dist="38100" dir="2700000" algn="tl">
                            <a:srgbClr val="000000">
                              <a:alpha val="43137"/>
                            </a:srgbClr>
                          </a:outerShdw>
                        </a:effectLst>
                      </a:endParaRPr>
                    </a:p>
                  </a:txBody>
                  <a:tcP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4"/>
                    </a:solidFill>
                  </a:tcPr>
                </a:tc>
                <a:tc>
                  <a:txBody>
                    <a:bodyPr/>
                    <a:lstStyle/>
                    <a:p>
                      <a:pPr algn="ctr"/>
                      <a:endParaRPr lang="en-US" dirty="0">
                        <a:solidFill>
                          <a:schemeClr val="bg1"/>
                        </a:solidFill>
                        <a:effectLst>
                          <a:outerShdw blurRad="38100" dist="38100" dir="2700000" algn="tl">
                            <a:srgbClr val="000000">
                              <a:alpha val="43137"/>
                            </a:srgbClr>
                          </a:outerShdw>
                        </a:effectLst>
                      </a:endParaRPr>
                    </a:p>
                  </a:txBody>
                  <a:tcP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lnSpc>
                          <a:spcPts val="1200"/>
                        </a:lnSpc>
                      </a:pPr>
                      <a:endParaRPr lang="en-US" dirty="0"/>
                    </a:p>
                  </a:txBody>
                  <a:tcP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lnSpc>
                          <a:spcPts val="1200"/>
                        </a:lnSpc>
                      </a:pPr>
                      <a:r>
                        <a:rPr lang="en-US" sz="3600" dirty="0"/>
                        <a:t>…</a:t>
                      </a:r>
                    </a:p>
                  </a:txBody>
                  <a:tcPr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noFill/>
                  </a:tcPr>
                </a:tc>
                <a:tc>
                  <a:txBody>
                    <a:bodyPr/>
                    <a:lstStyle/>
                    <a:p>
                      <a:pPr algn="ctr">
                        <a:lnSpc>
                          <a:spcPts val="1200"/>
                        </a:lnSpc>
                      </a:pPr>
                      <a:endParaRPr lang="en-US" dirty="0"/>
                    </a:p>
                  </a:txBody>
                  <a:tcP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endParaRPr lang="en-US" dirty="0">
                        <a:solidFill>
                          <a:schemeClr val="bg1"/>
                        </a:solidFill>
                        <a:effectLst>
                          <a:outerShdw blurRad="38100" dist="38100" dir="2700000" algn="tl">
                            <a:srgbClr val="000000">
                              <a:alpha val="43137"/>
                            </a:srgbClr>
                          </a:outerShdw>
                        </a:effectLst>
                      </a:endParaRPr>
                    </a:p>
                  </a:txBody>
                  <a:tcP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dirty="0">
                          <a:solidFill>
                            <a:schemeClr val="bg1"/>
                          </a:solidFill>
                          <a:effectLst>
                            <a:outerShdw blurRad="38100" dist="38100" dir="2700000" algn="tl">
                              <a:srgbClr val="000000">
                                <a:alpha val="43137"/>
                              </a:srgbClr>
                            </a:outerShdw>
                          </a:effectLst>
                        </a:rPr>
                        <a:t>Process</a:t>
                      </a:r>
                      <a:r>
                        <a:rPr lang="en-US" dirty="0"/>
                        <a:t> </a:t>
                      </a:r>
                      <a:r>
                        <a:rPr lang="en-US" i="1" dirty="0">
                          <a:solidFill>
                            <a:schemeClr val="bg1"/>
                          </a:solidFill>
                          <a:effectLst>
                            <a:outerShdw blurRad="38100" dist="38100" dir="2700000" algn="tl">
                              <a:srgbClr val="000000">
                                <a:alpha val="43137"/>
                              </a:srgbClr>
                            </a:outerShdw>
                          </a:effectLst>
                        </a:rPr>
                        <a:t>n</a:t>
                      </a:r>
                      <a:endParaRPr lang="en-US" dirty="0">
                        <a:solidFill>
                          <a:schemeClr val="bg1"/>
                        </a:solidFill>
                        <a:effectLst>
                          <a:outerShdw blurRad="38100" dist="38100" dir="2700000" algn="tl">
                            <a:srgbClr val="000000">
                              <a:alpha val="43137"/>
                            </a:srgbClr>
                          </a:outerShdw>
                        </a:effectLst>
                      </a:endParaRPr>
                    </a:p>
                  </a:txBody>
                  <a:tcP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4"/>
                    </a:solidFill>
                  </a:tcPr>
                </a:tc>
                <a:tc>
                  <a:txBody>
                    <a:bodyPr/>
                    <a:lstStyle/>
                    <a:p>
                      <a:pPr algn="ctr"/>
                      <a:endParaRPr lang="en-US" dirty="0">
                        <a:solidFill>
                          <a:schemeClr val="bg1"/>
                        </a:solidFill>
                        <a:effectLst>
                          <a:outerShdw blurRad="38100" dist="38100" dir="2700000" algn="tl">
                            <a:srgbClr val="000000">
                              <a:alpha val="43137"/>
                            </a:srgbClr>
                          </a:outerShdw>
                        </a:effectLst>
                      </a:endParaRPr>
                    </a:p>
                  </a:txBody>
                  <a:tcP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8" name="Tabela 7"/>
          <p:cNvGraphicFramePr>
            <a:graphicFrameLocks noGrp="1"/>
          </p:cNvGraphicFramePr>
          <p:nvPr>
            <p:extLst>
              <p:ext uri="{D42A27DB-BD31-4B8C-83A1-F6EECF244321}">
                <p14:modId xmlns:p14="http://schemas.microsoft.com/office/powerpoint/2010/main" val="554290596"/>
              </p:ext>
            </p:extLst>
          </p:nvPr>
        </p:nvGraphicFramePr>
        <p:xfrm>
          <a:off x="7067953" y="1962525"/>
          <a:ext cx="1368000" cy="4244520"/>
        </p:xfrm>
        <a:graphic>
          <a:graphicData uri="http://schemas.openxmlformats.org/drawingml/2006/table">
            <a:tbl>
              <a:tblPr>
                <a:tableStyleId>{5C22544A-7EE6-4342-B048-85BDC9FD1C3A}</a:tableStyleId>
              </a:tblPr>
              <a:tblGrid>
                <a:gridCol w="1368000">
                  <a:extLst>
                    <a:ext uri="{9D8B030D-6E8A-4147-A177-3AD203B41FA5}">
                      <a16:colId xmlns:a16="http://schemas.microsoft.com/office/drawing/2014/main" val="20000"/>
                    </a:ext>
                  </a:extLst>
                </a:gridCol>
              </a:tblGrid>
              <a:tr h="370840">
                <a:tc>
                  <a:txBody>
                    <a:bodyPr/>
                    <a:lstStyle/>
                    <a:p>
                      <a:pPr algn="ctr"/>
                      <a:r>
                        <a:rPr lang="en-US" sz="1600" baseline="0" dirty="0"/>
                        <a:t>Process Image</a:t>
                      </a:r>
                      <a:endParaRPr lang="en-US" sz="1600" dirty="0"/>
                    </a:p>
                  </a:txBody>
                  <a:tcPr>
                    <a:lnB w="3175" cap="flat" cmpd="sng" algn="ctr">
                      <a:solidFill>
                        <a:schemeClr val="tx2">
                          <a:lumMod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1260000">
                <a:tc>
                  <a:txBody>
                    <a:bodyPr/>
                    <a:lstStyle/>
                    <a:p>
                      <a:pPr algn="ctr"/>
                      <a:r>
                        <a:rPr lang="en-US" dirty="0">
                          <a:solidFill>
                            <a:schemeClr val="bg1"/>
                          </a:solidFill>
                          <a:effectLst>
                            <a:outerShdw blurRad="38100" dist="38100" dir="2700000" algn="tl">
                              <a:srgbClr val="000000">
                                <a:alpha val="43137"/>
                              </a:srgbClr>
                            </a:outerShdw>
                          </a:effectLst>
                        </a:rPr>
                        <a:t>Process 1</a:t>
                      </a:r>
                    </a:p>
                  </a:txBody>
                  <a:tcP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10001"/>
                  </a:ext>
                </a:extLst>
              </a:tr>
              <a:tr h="370840">
                <a:tc>
                  <a:txBody>
                    <a:bodyPr/>
                    <a:lstStyle/>
                    <a:p>
                      <a:pPr algn="ctr"/>
                      <a:endParaRPr lang="en-US" dirty="0"/>
                    </a:p>
                  </a:txBody>
                  <a:tcPr>
                    <a:lnT w="3175" cap="flat" cmpd="sng" algn="ctr">
                      <a:solidFill>
                        <a:schemeClr val="tx2">
                          <a:lumMod val="50000"/>
                        </a:schemeClr>
                      </a:solidFill>
                      <a:prstDash val="solid"/>
                      <a:round/>
                      <a:headEnd type="none" w="med" len="med"/>
                      <a:tailEnd type="none" w="med" len="med"/>
                    </a:lnT>
                    <a:noFill/>
                  </a:tcPr>
                </a:tc>
                <a:extLst>
                  <a:ext uri="{0D108BD9-81ED-4DB2-BD59-A6C34878D82A}">
                    <a16:rowId xmlns:a16="http://schemas.microsoft.com/office/drawing/2014/main" val="10002"/>
                  </a:ext>
                </a:extLst>
              </a:tr>
              <a:tr h="370840">
                <a:tc>
                  <a:txBody>
                    <a:bodyPr/>
                    <a:lstStyle/>
                    <a:p>
                      <a:pPr algn="ctr"/>
                      <a:r>
                        <a:rPr lang="en-US" sz="1600" dirty="0"/>
                        <a:t>Process Image</a:t>
                      </a:r>
                    </a:p>
                  </a:txBody>
                  <a:tcPr>
                    <a:lnB w="3175" cap="flat" cmpd="sng" algn="ctr">
                      <a:solidFill>
                        <a:schemeClr val="tx2">
                          <a:lumMod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1872000">
                <a:tc>
                  <a:txBody>
                    <a:bodyPr/>
                    <a:lstStyle/>
                    <a:p>
                      <a:pPr algn="ctr"/>
                      <a:r>
                        <a:rPr lang="en-US" dirty="0">
                          <a:solidFill>
                            <a:schemeClr val="bg1"/>
                          </a:solidFill>
                          <a:effectLst>
                            <a:outerShdw blurRad="38100" dist="38100" dir="2700000" algn="tl">
                              <a:srgbClr val="000000">
                                <a:alpha val="43137"/>
                              </a:srgbClr>
                            </a:outerShdw>
                          </a:effectLst>
                        </a:rPr>
                        <a:t>Process </a:t>
                      </a:r>
                      <a:r>
                        <a:rPr lang="en-US" i="1" dirty="0">
                          <a:solidFill>
                            <a:schemeClr val="bg1"/>
                          </a:solidFill>
                          <a:effectLst>
                            <a:outerShdw blurRad="38100" dist="38100" dir="2700000" algn="tl">
                              <a:srgbClr val="000000">
                                <a:alpha val="43137"/>
                              </a:srgbClr>
                            </a:outerShdw>
                          </a:effectLst>
                        </a:rPr>
                        <a:t>n</a:t>
                      </a:r>
                      <a:endParaRPr lang="en-US" dirty="0">
                        <a:solidFill>
                          <a:schemeClr val="bg1"/>
                        </a:solidFill>
                        <a:effectLst>
                          <a:outerShdw blurRad="38100" dist="38100" dir="2700000" algn="tl">
                            <a:srgbClr val="000000">
                              <a:alpha val="43137"/>
                            </a:srgbClr>
                          </a:outerShdw>
                        </a:effectLst>
                      </a:endParaRPr>
                    </a:p>
                  </a:txBody>
                  <a:tcP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10004"/>
                  </a:ext>
                </a:extLst>
              </a:tr>
            </a:tbl>
          </a:graphicData>
        </a:graphic>
      </p:graphicFrame>
      <p:graphicFrame>
        <p:nvGraphicFramePr>
          <p:cNvPr id="20" name="Tabela 8"/>
          <p:cNvGraphicFramePr>
            <a:graphicFrameLocks noGrp="1"/>
          </p:cNvGraphicFramePr>
          <p:nvPr>
            <p:extLst>
              <p:ext uri="{D42A27DB-BD31-4B8C-83A1-F6EECF244321}">
                <p14:modId xmlns:p14="http://schemas.microsoft.com/office/powerpoint/2010/main" val="1298792549"/>
              </p:ext>
            </p:extLst>
          </p:nvPr>
        </p:nvGraphicFramePr>
        <p:xfrm>
          <a:off x="3434955" y="2038350"/>
          <a:ext cx="1620000" cy="1539240"/>
        </p:xfrm>
        <a:graphic>
          <a:graphicData uri="http://schemas.openxmlformats.org/drawingml/2006/table">
            <a:tbl>
              <a:tblPr>
                <a:tableStyleId>{5C22544A-7EE6-4342-B048-85BDC9FD1C3A}</a:tableStyleId>
              </a:tblPr>
              <a:tblGrid>
                <a:gridCol w="1620000">
                  <a:extLst>
                    <a:ext uri="{9D8B030D-6E8A-4147-A177-3AD203B41FA5}">
                      <a16:colId xmlns:a16="http://schemas.microsoft.com/office/drawing/2014/main" val="20000"/>
                    </a:ext>
                  </a:extLst>
                </a:gridCol>
              </a:tblGrid>
              <a:tr h="370840">
                <a:tc>
                  <a:txBody>
                    <a:bodyPr/>
                    <a:lstStyle/>
                    <a:p>
                      <a:pPr algn="ctr"/>
                      <a:r>
                        <a:rPr lang="en-US" dirty="0">
                          <a:solidFill>
                            <a:schemeClr val="bg1"/>
                          </a:solidFill>
                          <a:effectLst>
                            <a:outerShdw blurRad="38100" dist="38100" dir="2700000" algn="tl">
                              <a:srgbClr val="000000">
                                <a:alpha val="43137"/>
                              </a:srgbClr>
                            </a:outerShdw>
                          </a:effectLst>
                        </a:rPr>
                        <a:t>Memory</a:t>
                      </a:r>
                      <a:r>
                        <a:rPr lang="en-US" dirty="0"/>
                        <a:t> </a:t>
                      </a:r>
                      <a:r>
                        <a:rPr lang="en-US" dirty="0">
                          <a:solidFill>
                            <a:schemeClr val="bg1"/>
                          </a:solidFill>
                          <a:effectLst>
                            <a:outerShdw blurRad="38100" dist="38100" dir="2700000" algn="tl">
                              <a:srgbClr val="000000">
                                <a:alpha val="43137"/>
                              </a:srgbClr>
                            </a:outerShdw>
                          </a:effectLst>
                        </a:rPr>
                        <a:t>Tables</a:t>
                      </a:r>
                    </a:p>
                  </a:txBody>
                  <a:tcPr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180000">
                <a:tc>
                  <a:txBody>
                    <a:bodyPr/>
                    <a:lstStyle/>
                    <a:p>
                      <a:pPr algn="ctr"/>
                      <a:endParaRPr lang="en-US" sz="800" dirty="0"/>
                    </a:p>
                  </a:txBody>
                  <a:tcPr anchor="ct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solidFill>
                            <a:schemeClr val="bg1"/>
                          </a:solidFill>
                          <a:effectLst>
                            <a:outerShdw blurRad="38100" dist="38100" dir="2700000" algn="tl">
                              <a:srgbClr val="000000">
                                <a:alpha val="43137"/>
                              </a:srgbClr>
                            </a:outerShdw>
                          </a:effectLst>
                        </a:rPr>
                        <a:t>I/O Tables</a:t>
                      </a:r>
                    </a:p>
                  </a:txBody>
                  <a:tcPr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180000">
                <a:tc>
                  <a:txBody>
                    <a:bodyPr/>
                    <a:lstStyle/>
                    <a:p>
                      <a:pPr algn="ctr"/>
                      <a:endParaRPr lang="en-US" sz="800" dirty="0"/>
                    </a:p>
                  </a:txBody>
                  <a:tcPr anchor="ct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dirty="0">
                          <a:solidFill>
                            <a:schemeClr val="bg1"/>
                          </a:solidFill>
                          <a:effectLst>
                            <a:outerShdw blurRad="38100" dist="38100" dir="2700000" algn="tl">
                              <a:srgbClr val="000000">
                                <a:alpha val="43137"/>
                              </a:srgbClr>
                            </a:outerShdw>
                          </a:effectLst>
                        </a:rPr>
                        <a:t>File Tables</a:t>
                      </a:r>
                    </a:p>
                  </a:txBody>
                  <a:tcPr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4"/>
                  </a:ext>
                </a:extLst>
              </a:tr>
            </a:tbl>
          </a:graphicData>
        </a:graphic>
      </p:graphicFrame>
      <p:cxnSp>
        <p:nvCxnSpPr>
          <p:cNvPr id="21" name="Conector angulado 11"/>
          <p:cNvCxnSpPr/>
          <p:nvPr/>
        </p:nvCxnSpPr>
        <p:spPr>
          <a:xfrm>
            <a:off x="2112772" y="4139514"/>
            <a:ext cx="1312816" cy="234593"/>
          </a:xfrm>
          <a:prstGeom prst="bentConnector3">
            <a:avLst>
              <a:gd name="adj1" fmla="val 50000"/>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Conector angulado 15"/>
          <p:cNvCxnSpPr/>
          <p:nvPr/>
        </p:nvCxnSpPr>
        <p:spPr>
          <a:xfrm flipV="1">
            <a:off x="2114868" y="2258844"/>
            <a:ext cx="1308480" cy="763762"/>
          </a:xfrm>
          <a:prstGeom prst="bentConnector3">
            <a:avLst>
              <a:gd name="adj1" fmla="val 28618"/>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Conector angulado 18"/>
          <p:cNvCxnSpPr>
            <a:endCxn id="26" idx="1"/>
          </p:cNvCxnSpPr>
          <p:nvPr/>
        </p:nvCxnSpPr>
        <p:spPr>
          <a:xfrm flipV="1">
            <a:off x="2114868" y="2807970"/>
            <a:ext cx="1320087" cy="582496"/>
          </a:xfrm>
          <a:prstGeom prst="bentConnector3">
            <a:avLst>
              <a:gd name="adj1" fmla="val 42512"/>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ector angulado 23"/>
          <p:cNvCxnSpPr/>
          <p:nvPr/>
        </p:nvCxnSpPr>
        <p:spPr>
          <a:xfrm flipV="1">
            <a:off x="2112772" y="3390467"/>
            <a:ext cx="1327544" cy="390701"/>
          </a:xfrm>
          <a:prstGeom prst="bentConnector3">
            <a:avLst>
              <a:gd name="adj1" fmla="val 53723"/>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6" name="Tabela 2"/>
          <p:cNvGraphicFramePr>
            <a:graphicFrameLocks noGrp="1"/>
          </p:cNvGraphicFramePr>
          <p:nvPr>
            <p:extLst>
              <p:ext uri="{D42A27DB-BD31-4B8C-83A1-F6EECF244321}">
                <p14:modId xmlns:p14="http://schemas.microsoft.com/office/powerpoint/2010/main" val="1189006612"/>
              </p:ext>
            </p:extLst>
          </p:nvPr>
        </p:nvGraphicFramePr>
        <p:xfrm>
          <a:off x="971550" y="2813689"/>
          <a:ext cx="1141222" cy="1483360"/>
        </p:xfrm>
        <a:graphic>
          <a:graphicData uri="http://schemas.openxmlformats.org/drawingml/2006/table">
            <a:tbl>
              <a:tblPr>
                <a:tableStyleId>{5C22544A-7EE6-4342-B048-85BDC9FD1C3A}</a:tableStyleId>
              </a:tblPr>
              <a:tblGrid>
                <a:gridCol w="1141222">
                  <a:extLst>
                    <a:ext uri="{9D8B030D-6E8A-4147-A177-3AD203B41FA5}">
                      <a16:colId xmlns:a16="http://schemas.microsoft.com/office/drawing/2014/main" val="20000"/>
                    </a:ext>
                  </a:extLst>
                </a:gridCol>
              </a:tblGrid>
              <a:tr h="370840">
                <a:tc>
                  <a:txBody>
                    <a:bodyPr/>
                    <a:lstStyle/>
                    <a:p>
                      <a:pPr algn="ctr"/>
                      <a:r>
                        <a:rPr lang="en-US" dirty="0">
                          <a:solidFill>
                            <a:schemeClr val="bg1"/>
                          </a:solidFill>
                          <a:effectLst>
                            <a:outerShdw blurRad="38100" dist="38100" dir="2700000" algn="tl">
                              <a:srgbClr val="000000">
                                <a:alpha val="43137"/>
                              </a:srgbClr>
                            </a:outerShdw>
                          </a:effectLst>
                        </a:rPr>
                        <a:t>Memory</a:t>
                      </a:r>
                    </a:p>
                  </a:txBody>
                  <a:tcP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pPr algn="ctr"/>
                      <a:r>
                        <a:rPr lang="en-US" dirty="0">
                          <a:solidFill>
                            <a:schemeClr val="bg1"/>
                          </a:solidFill>
                          <a:effectLst>
                            <a:outerShdw blurRad="38100" dist="38100" dir="2700000" algn="tl">
                              <a:srgbClr val="000000">
                                <a:alpha val="43137"/>
                              </a:srgbClr>
                            </a:outerShdw>
                          </a:effectLst>
                        </a:rPr>
                        <a:t>Devices</a:t>
                      </a:r>
                    </a:p>
                  </a:txBody>
                  <a:tcP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370840">
                <a:tc>
                  <a:txBody>
                    <a:bodyPr/>
                    <a:lstStyle/>
                    <a:p>
                      <a:pPr algn="ctr"/>
                      <a:r>
                        <a:rPr lang="en-US" dirty="0">
                          <a:solidFill>
                            <a:schemeClr val="bg1"/>
                          </a:solidFill>
                          <a:effectLst>
                            <a:outerShdw blurRad="38100" dist="38100" dir="2700000" algn="tl">
                              <a:srgbClr val="000000">
                                <a:alpha val="43137"/>
                              </a:srgbClr>
                            </a:outerShdw>
                          </a:effectLst>
                        </a:rPr>
                        <a:t>Files</a:t>
                      </a:r>
                    </a:p>
                  </a:txBody>
                  <a:tcP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2"/>
                  </a:ext>
                </a:extLst>
              </a:tr>
              <a:tr h="370840">
                <a:tc>
                  <a:txBody>
                    <a:bodyPr/>
                    <a:lstStyle/>
                    <a:p>
                      <a:pPr algn="ctr"/>
                      <a:r>
                        <a:rPr lang="en-US" dirty="0">
                          <a:solidFill>
                            <a:schemeClr val="bg1"/>
                          </a:solidFill>
                          <a:effectLst>
                            <a:outerShdw blurRad="38100" dist="38100" dir="2700000" algn="tl">
                              <a:srgbClr val="000000">
                                <a:alpha val="43137"/>
                              </a:srgbClr>
                            </a:outerShdw>
                          </a:effectLst>
                        </a:rPr>
                        <a:t>Processes</a:t>
                      </a:r>
                    </a:p>
                  </a:txBody>
                  <a:tcP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10003"/>
                  </a:ext>
                </a:extLst>
              </a:tr>
            </a:tbl>
          </a:graphicData>
        </a:graphic>
      </p:graphicFrame>
      <p:cxnSp>
        <p:nvCxnSpPr>
          <p:cNvPr id="27" name="Conector angulado 29"/>
          <p:cNvCxnSpPr/>
          <p:nvPr/>
        </p:nvCxnSpPr>
        <p:spPr>
          <a:xfrm flipV="1">
            <a:off x="5054955" y="4339989"/>
            <a:ext cx="2012998" cy="1727179"/>
          </a:xfrm>
          <a:prstGeom prst="bentConnector3">
            <a:avLst>
              <a:gd name="adj1" fmla="val 50000"/>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Conector angulado 30"/>
          <p:cNvCxnSpPr/>
          <p:nvPr/>
        </p:nvCxnSpPr>
        <p:spPr>
          <a:xfrm flipV="1">
            <a:off x="5074335" y="2348856"/>
            <a:ext cx="1993620" cy="2196000"/>
          </a:xfrm>
          <a:prstGeom prst="bentConnector3">
            <a:avLst>
              <a:gd name="adj1" fmla="val 33298"/>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Memory Tables</a:t>
            </a:r>
          </a:p>
        </p:txBody>
      </p:sp>
      <p:sp>
        <p:nvSpPr>
          <p:cNvPr id="32771" name="Rectangle 3"/>
          <p:cNvSpPr>
            <a:spLocks noGrp="1" noChangeArrowheads="1"/>
          </p:cNvSpPr>
          <p:nvPr>
            <p:ph sz="quarter" idx="10"/>
          </p:nvPr>
        </p:nvSpPr>
        <p:spPr/>
        <p:txBody>
          <a:bodyPr/>
          <a:lstStyle/>
          <a:p>
            <a:r>
              <a:rPr lang="en-US"/>
              <a:t>Allocation of main memory to processes</a:t>
            </a:r>
          </a:p>
          <a:p>
            <a:r>
              <a:rPr lang="en-US"/>
              <a:t>Allocation of secondary memory to processes</a:t>
            </a:r>
          </a:p>
          <a:p>
            <a:r>
              <a:rPr lang="en-US"/>
              <a:t>Protection attributes for access to shared memory regions</a:t>
            </a:r>
          </a:p>
          <a:p>
            <a:r>
              <a:rPr lang="en-US"/>
              <a:t>Information needed to manage virtual memory</a:t>
            </a:r>
            <a:endParaRPr lang="en-US" dirty="0"/>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I/O Tables</a:t>
            </a:r>
          </a:p>
        </p:txBody>
      </p:sp>
      <p:sp>
        <p:nvSpPr>
          <p:cNvPr id="33795" name="Rectangle 3"/>
          <p:cNvSpPr>
            <a:spLocks noGrp="1" noChangeArrowheads="1"/>
          </p:cNvSpPr>
          <p:nvPr>
            <p:ph sz="quarter" idx="10"/>
          </p:nvPr>
        </p:nvSpPr>
        <p:spPr/>
        <p:txBody>
          <a:bodyPr/>
          <a:lstStyle/>
          <a:p>
            <a:pPr eaLnBrk="1" hangingPunct="1"/>
            <a:r>
              <a:rPr lang="en-US"/>
              <a:t>I/O device is available or assigned</a:t>
            </a:r>
          </a:p>
          <a:p>
            <a:pPr eaLnBrk="1" hangingPunct="1"/>
            <a:r>
              <a:rPr lang="en-US"/>
              <a:t>Status of I/O operation</a:t>
            </a:r>
          </a:p>
          <a:p>
            <a:pPr eaLnBrk="1" hangingPunct="1"/>
            <a:r>
              <a:rPr lang="en-US"/>
              <a:t>Location in main memory being used as the source or destination of the I/O transfer</a:t>
            </a:r>
          </a:p>
        </p:txBody>
      </p:sp>
      <p:sp>
        <p:nvSpPr>
          <p:cNvPr id="2" name="Text Placeholder 1"/>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File Tables</a:t>
            </a:r>
          </a:p>
        </p:txBody>
      </p:sp>
      <p:sp>
        <p:nvSpPr>
          <p:cNvPr id="34819" name="Rectangle 3"/>
          <p:cNvSpPr>
            <a:spLocks noGrp="1" noChangeArrowheads="1"/>
          </p:cNvSpPr>
          <p:nvPr>
            <p:ph sz="quarter" idx="10"/>
          </p:nvPr>
        </p:nvSpPr>
        <p:spPr/>
        <p:txBody>
          <a:bodyPr>
            <a:normAutofit/>
          </a:bodyPr>
          <a:lstStyle/>
          <a:p>
            <a:pPr eaLnBrk="1" hangingPunct="1"/>
            <a:r>
              <a:rPr lang="en-US" dirty="0"/>
              <a:t>Existence of file</a:t>
            </a:r>
          </a:p>
          <a:p>
            <a:pPr eaLnBrk="1" hangingPunct="1"/>
            <a:r>
              <a:rPr lang="en-US" dirty="0"/>
              <a:t>Location of file on secondary memory</a:t>
            </a:r>
          </a:p>
          <a:p>
            <a:pPr eaLnBrk="1" hangingPunct="1"/>
            <a:r>
              <a:rPr lang="en-US" dirty="0"/>
              <a:t>Current file status</a:t>
            </a:r>
          </a:p>
          <a:p>
            <a:pPr eaLnBrk="1" hangingPunct="1"/>
            <a:r>
              <a:rPr lang="en-US" dirty="0"/>
              <a:t>File attributes</a:t>
            </a:r>
          </a:p>
          <a:p>
            <a:pPr eaLnBrk="1" hangingPunct="1"/>
            <a:endParaRPr lang="en-US" dirty="0"/>
          </a:p>
          <a:p>
            <a:pPr eaLnBrk="1" hangingPunct="1"/>
            <a:r>
              <a:rPr lang="en-US" dirty="0"/>
              <a:t>Often this information is maintained by a file management system</a:t>
            </a:r>
          </a:p>
        </p:txBody>
      </p:sp>
      <p:sp>
        <p:nvSpPr>
          <p:cNvPr id="2" name="Text Placeholder 1"/>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Process Table</a:t>
            </a:r>
          </a:p>
        </p:txBody>
      </p:sp>
      <p:sp>
        <p:nvSpPr>
          <p:cNvPr id="35843" name="Rectangle 3"/>
          <p:cNvSpPr>
            <a:spLocks noGrp="1" noChangeArrowheads="1"/>
          </p:cNvSpPr>
          <p:nvPr>
            <p:ph sz="quarter" idx="10"/>
          </p:nvPr>
        </p:nvSpPr>
        <p:spPr/>
        <p:txBody>
          <a:bodyPr/>
          <a:lstStyle/>
          <a:p>
            <a:r>
              <a:rPr lang="en-US"/>
              <a:t>Where process is located</a:t>
            </a:r>
          </a:p>
          <a:p>
            <a:r>
              <a:rPr lang="en-US"/>
              <a:t>Attributes in the process control block</a:t>
            </a:r>
          </a:p>
          <a:p>
            <a:pPr lvl="1"/>
            <a:r>
              <a:rPr lang="en-US"/>
              <a:t>Program</a:t>
            </a:r>
          </a:p>
          <a:p>
            <a:pPr lvl="1"/>
            <a:r>
              <a:rPr lang="en-US"/>
              <a:t>Data</a:t>
            </a:r>
          </a:p>
          <a:p>
            <a:pPr lvl="1"/>
            <a:r>
              <a:rPr lang="en-US"/>
              <a:t>Stack</a:t>
            </a:r>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elements of a process image</a:t>
            </a:r>
            <a:endParaRPr lang="pt-BR"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702668337"/>
              </p:ext>
            </p:extLst>
          </p:nvPr>
        </p:nvGraphicFramePr>
        <p:xfrm>
          <a:off x="431800" y="1449388"/>
          <a:ext cx="8280400" cy="5040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C8F0BE5-C6D2-4EBD-9DCB-2D9EE3503EEE}"/>
                                            </p:graphicEl>
                                          </p:spTgt>
                                        </p:tgtEl>
                                        <p:attrNameLst>
                                          <p:attrName>style.visibility</p:attrName>
                                        </p:attrNameLst>
                                      </p:cBhvr>
                                      <p:to>
                                        <p:strVal val="visible"/>
                                      </p:to>
                                    </p:set>
                                    <p:animEffect transition="in" filter="fade">
                                      <p:cBhvr>
                                        <p:cTn id="7" dur="500"/>
                                        <p:tgtEl>
                                          <p:spTgt spid="4">
                                            <p:graphicEl>
                                              <a:dgm id="{BC8F0BE5-C6D2-4EBD-9DCB-2D9EE3503EE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CA53308-A5DD-402B-9F26-9CD80C4958B9}"/>
                                            </p:graphicEl>
                                          </p:spTgt>
                                        </p:tgtEl>
                                        <p:attrNameLst>
                                          <p:attrName>style.visibility</p:attrName>
                                        </p:attrNameLst>
                                      </p:cBhvr>
                                      <p:to>
                                        <p:strVal val="visible"/>
                                      </p:to>
                                    </p:set>
                                    <p:animEffect transition="in" filter="fade">
                                      <p:cBhvr>
                                        <p:cTn id="12" dur="500"/>
                                        <p:tgtEl>
                                          <p:spTgt spid="4">
                                            <p:graphicEl>
                                              <a:dgm id="{BCA53308-A5DD-402B-9F26-9CD80C4958B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B6720F0F-4A8F-4DD2-B293-B0260C04C84A}"/>
                                            </p:graphicEl>
                                          </p:spTgt>
                                        </p:tgtEl>
                                        <p:attrNameLst>
                                          <p:attrName>style.visibility</p:attrName>
                                        </p:attrNameLst>
                                      </p:cBhvr>
                                      <p:to>
                                        <p:strVal val="visible"/>
                                      </p:to>
                                    </p:set>
                                    <p:animEffect transition="in" filter="fade">
                                      <p:cBhvr>
                                        <p:cTn id="17" dur="500"/>
                                        <p:tgtEl>
                                          <p:spTgt spid="4">
                                            <p:graphicEl>
                                              <a:dgm id="{B6720F0F-4A8F-4DD2-B293-B0260C04C84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EE87C31A-7F46-461E-9ACE-9ED93722B208}"/>
                                            </p:graphicEl>
                                          </p:spTgt>
                                        </p:tgtEl>
                                        <p:attrNameLst>
                                          <p:attrName>style.visibility</p:attrName>
                                        </p:attrNameLst>
                                      </p:cBhvr>
                                      <p:to>
                                        <p:strVal val="visible"/>
                                      </p:to>
                                    </p:set>
                                    <p:animEffect transition="in" filter="fade">
                                      <p:cBhvr>
                                        <p:cTn id="22" dur="500"/>
                                        <p:tgtEl>
                                          <p:spTgt spid="4">
                                            <p:graphicEl>
                                              <a:dgm id="{EE87C31A-7F46-461E-9ACE-9ED93722B20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F598AEEE-4629-4DDC-9500-E8140FD7F436}"/>
                                            </p:graphicEl>
                                          </p:spTgt>
                                        </p:tgtEl>
                                        <p:attrNameLst>
                                          <p:attrName>style.visibility</p:attrName>
                                        </p:attrNameLst>
                                      </p:cBhvr>
                                      <p:to>
                                        <p:strVal val="visible"/>
                                      </p:to>
                                    </p:set>
                                    <p:animEffect transition="in" filter="fade">
                                      <p:cBhvr>
                                        <p:cTn id="27" dur="500"/>
                                        <p:tgtEl>
                                          <p:spTgt spid="4">
                                            <p:graphicEl>
                                              <a:dgm id="{F598AEEE-4629-4DDC-9500-E8140FD7F43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0F99AE43-FB64-45FC-8AC3-671F171E8AF7}"/>
                                            </p:graphicEl>
                                          </p:spTgt>
                                        </p:tgtEl>
                                        <p:attrNameLst>
                                          <p:attrName>style.visibility</p:attrName>
                                        </p:attrNameLst>
                                      </p:cBhvr>
                                      <p:to>
                                        <p:strVal val="visible"/>
                                      </p:to>
                                    </p:set>
                                    <p:animEffect transition="in" filter="fade">
                                      <p:cBhvr>
                                        <p:cTn id="32" dur="500"/>
                                        <p:tgtEl>
                                          <p:spTgt spid="4">
                                            <p:graphicEl>
                                              <a:dgm id="{0F99AE43-FB64-45FC-8AC3-671F171E8AF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50AAC86D-4F93-46FF-A070-B326EA26C500}"/>
                                            </p:graphicEl>
                                          </p:spTgt>
                                        </p:tgtEl>
                                        <p:attrNameLst>
                                          <p:attrName>style.visibility</p:attrName>
                                        </p:attrNameLst>
                                      </p:cBhvr>
                                      <p:to>
                                        <p:strVal val="visible"/>
                                      </p:to>
                                    </p:set>
                                    <p:animEffect transition="in" filter="fade">
                                      <p:cBhvr>
                                        <p:cTn id="37" dur="500"/>
                                        <p:tgtEl>
                                          <p:spTgt spid="4">
                                            <p:graphicEl>
                                              <a:dgm id="{50AAC86D-4F93-46FF-A070-B326EA26C50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D37A4CAF-6BE5-4CBA-ADBF-DC2C2E409D9B}"/>
                                            </p:graphicEl>
                                          </p:spTgt>
                                        </p:tgtEl>
                                        <p:attrNameLst>
                                          <p:attrName>style.visibility</p:attrName>
                                        </p:attrNameLst>
                                      </p:cBhvr>
                                      <p:to>
                                        <p:strVal val="visible"/>
                                      </p:to>
                                    </p:set>
                                    <p:animEffect transition="in" filter="fade">
                                      <p:cBhvr>
                                        <p:cTn id="42" dur="500"/>
                                        <p:tgtEl>
                                          <p:spTgt spid="4">
                                            <p:graphicEl>
                                              <a:dgm id="{D37A4CAF-6BE5-4CBA-ADBF-DC2C2E409D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User processes in virtual memory</a:t>
            </a:r>
          </a:p>
        </p:txBody>
      </p:sp>
      <p:graphicFrame>
        <p:nvGraphicFramePr>
          <p:cNvPr id="4" name="Espaço Reservado para Conteúdo 3"/>
          <p:cNvGraphicFramePr>
            <a:graphicFrameLocks noGrp="1"/>
          </p:cNvGraphicFramePr>
          <p:nvPr>
            <p:ph sz="quarter" idx="10"/>
            <p:extLst>
              <p:ext uri="{D42A27DB-BD31-4B8C-83A1-F6EECF244321}">
                <p14:modId xmlns:p14="http://schemas.microsoft.com/office/powerpoint/2010/main" val="4010147772"/>
              </p:ext>
            </p:extLst>
          </p:nvPr>
        </p:nvGraphicFramePr>
        <p:xfrm>
          <a:off x="431800" y="1449388"/>
          <a:ext cx="8280400" cy="5040312"/>
        </p:xfrm>
        <a:graphic>
          <a:graphicData uri="http://schemas.openxmlformats.org/drawingml/2006/table">
            <a:tbl>
              <a:tblPr>
                <a:tableStyleId>{5C22544A-7EE6-4342-B048-85BDC9FD1C3A}</a:tableStyleId>
              </a:tblPr>
              <a:tblGrid>
                <a:gridCol w="2232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232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232000">
                  <a:extLst>
                    <a:ext uri="{9D8B030D-6E8A-4147-A177-3AD203B41FA5}">
                      <a16:colId xmlns:a16="http://schemas.microsoft.com/office/drawing/2014/main" val="20004"/>
                    </a:ext>
                  </a:extLst>
                </a:gridCol>
                <a:gridCol w="864000">
                  <a:extLst>
                    <a:ext uri="{9D8B030D-6E8A-4147-A177-3AD203B41FA5}">
                      <a16:colId xmlns:a16="http://schemas.microsoft.com/office/drawing/2014/main" val="20005"/>
                    </a:ext>
                  </a:extLst>
                </a:gridCol>
              </a:tblGrid>
              <a:tr h="648000">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98098">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dirty="0"/>
                    </a:p>
                  </a:txBody>
                  <a:tcPr marL="0" marR="0" marT="0" marB="0" anchor="ct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098">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sz="1600" dirty="0"/>
                        <a:t>User Stack</a:t>
                      </a:r>
                    </a:p>
                  </a:txBody>
                  <a:tcPr marL="0" marR="0" marT="90000" marB="90000" anchor="ctr">
                    <a:solidFill>
                      <a:schemeClr val="accent2">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User Stack</a:t>
                      </a:r>
                    </a:p>
                  </a:txBody>
                  <a:tcPr marL="0" marR="0" marT="90000" marB="90000" anchor="ctr">
                    <a:solidFill>
                      <a:schemeClr val="accent4">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User Stack</a:t>
                      </a:r>
                    </a:p>
                  </a:txBody>
                  <a:tcPr marL="0" marR="0" marT="90000" marB="90000" anchor="ctr">
                    <a:solidFill>
                      <a:schemeClr val="accent5">
                        <a:lumMod val="40000"/>
                        <a:lumOff val="60000"/>
                      </a:schemeClr>
                    </a:solidFill>
                  </a:tcPr>
                </a:tc>
                <a:tc>
                  <a:txBody>
                    <a:bodyPr/>
                    <a:lstStyle/>
                    <a:p>
                      <a:pPr algn="ctr"/>
                      <a:endParaRPr lang="en-US" sz="1600"/>
                    </a:p>
                  </a:txBody>
                  <a:tcPr marL="0" marR="0" marT="90000" marB="90000" anchor="ct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03"/>
                  </a:ext>
                </a:extLst>
              </a:tr>
              <a:tr h="423613">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2">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4">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5">
                        <a:lumMod val="40000"/>
                        <a:lumOff val="60000"/>
                      </a:schemeClr>
                    </a:solidFill>
                  </a:tcPr>
                </a:tc>
                <a:tc>
                  <a:txBody>
                    <a:bodyPr/>
                    <a:lstStyle/>
                    <a:p>
                      <a:pPr algn="ctr"/>
                      <a:endParaRPr lang="en-US" sz="1600" dirty="0"/>
                    </a:p>
                  </a:txBody>
                  <a:tcPr marL="0" marR="0" marT="90000" marB="90000" anchor="ctr">
                    <a:noFill/>
                  </a:tcPr>
                </a:tc>
                <a:extLst>
                  <a:ext uri="{0D108BD9-81ED-4DB2-BD59-A6C34878D82A}">
                    <a16:rowId xmlns:a16="http://schemas.microsoft.com/office/drawing/2014/main" val="10004"/>
                  </a:ext>
                </a:extLst>
              </a:tr>
              <a:tr h="298098">
                <a:tc>
                  <a:txBody>
                    <a:bodyPr/>
                    <a:lstStyle/>
                    <a:p>
                      <a:pPr algn="ctr"/>
                      <a:r>
                        <a:rPr lang="en-US" sz="1600" dirty="0"/>
                        <a:t>Shared Address</a:t>
                      </a:r>
                    </a:p>
                    <a:p>
                      <a:pPr algn="ctr"/>
                      <a:r>
                        <a:rPr lang="en-US" sz="1600" dirty="0"/>
                        <a:t>Space</a:t>
                      </a:r>
                    </a:p>
                  </a:txBody>
                  <a:tcPr marL="0" marR="0" marT="90000" marB="90000" anchor="ctr">
                    <a:solidFill>
                      <a:schemeClr val="accent2">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Shared Address</a:t>
                      </a:r>
                    </a:p>
                    <a:p>
                      <a:pPr algn="ctr"/>
                      <a:r>
                        <a:rPr lang="en-US" sz="1600" dirty="0"/>
                        <a:t>Space</a:t>
                      </a:r>
                    </a:p>
                  </a:txBody>
                  <a:tcPr marL="0" marR="0" marT="90000" marB="90000" anchor="ctr">
                    <a:solidFill>
                      <a:schemeClr val="accent4">
                        <a:lumMod val="40000"/>
                        <a:lumOff val="60000"/>
                      </a:schemeClr>
                    </a:solidFill>
                  </a:tcPr>
                </a:tc>
                <a:tc>
                  <a:txBody>
                    <a:bodyPr/>
                    <a:lstStyle/>
                    <a:p>
                      <a:pPr algn="ctr"/>
                      <a:endParaRPr lang="en-US" sz="1600"/>
                    </a:p>
                  </a:txBody>
                  <a:tcPr marL="0" marR="0" marT="90000" marB="90000" anchor="ctr">
                    <a:noFill/>
                  </a:tcPr>
                </a:tc>
                <a:tc>
                  <a:txBody>
                    <a:bodyPr/>
                    <a:lstStyle/>
                    <a:p>
                      <a:pPr algn="ctr"/>
                      <a:r>
                        <a:rPr lang="en-US" sz="1600" dirty="0"/>
                        <a:t>Shared Address</a:t>
                      </a:r>
                    </a:p>
                    <a:p>
                      <a:pPr algn="ctr"/>
                      <a:r>
                        <a:rPr lang="en-US" sz="1600" dirty="0"/>
                        <a:t>Space</a:t>
                      </a:r>
                    </a:p>
                  </a:txBody>
                  <a:tcPr marL="0" marR="0" marT="90000" marB="90000" anchor="ctr">
                    <a:solidFill>
                      <a:schemeClr val="accent5">
                        <a:lumMod val="40000"/>
                        <a:lumOff val="60000"/>
                      </a:schemeClr>
                    </a:solidFill>
                  </a:tcPr>
                </a:tc>
                <a:tc>
                  <a:txBody>
                    <a:bodyPr/>
                    <a:lstStyle/>
                    <a:p>
                      <a:pPr algn="ctr"/>
                      <a:endParaRPr lang="en-US" sz="1600"/>
                    </a:p>
                  </a:txBody>
                  <a:tcPr marL="0" marR="0" marT="90000" marB="90000" anchor="ctr">
                    <a:noFill/>
                  </a:tcPr>
                </a:tc>
                <a:extLst>
                  <a:ext uri="{0D108BD9-81ED-4DB2-BD59-A6C34878D82A}">
                    <a16:rowId xmlns:a16="http://schemas.microsoft.com/office/drawing/2014/main" val="10005"/>
                  </a:ext>
                </a:extLst>
              </a:tr>
              <a:tr h="0">
                <a:tc>
                  <a:txBody>
                    <a:bodyPr/>
                    <a:lstStyle/>
                    <a:p>
                      <a:pPr algn="ctr"/>
                      <a:r>
                        <a:rPr lang="en-US" sz="1600" dirty="0"/>
                        <a:t>Process 1</a:t>
                      </a:r>
                    </a:p>
                  </a:txBody>
                  <a:tcPr marL="0" marR="0" marT="90000" marB="90000" anchor="ctr">
                    <a:noFill/>
                  </a:tcPr>
                </a:tc>
                <a:tc>
                  <a:txBody>
                    <a:bodyPr/>
                    <a:lstStyle/>
                    <a:p>
                      <a:pPr algn="ctr"/>
                      <a:endParaRPr lang="en-US" sz="1600" dirty="0"/>
                    </a:p>
                  </a:txBody>
                  <a:tcPr marL="0" marR="0" marT="90000" marB="90000" anchor="ctr">
                    <a:noFill/>
                  </a:tcPr>
                </a:tc>
                <a:tc>
                  <a:txBody>
                    <a:bodyPr/>
                    <a:lstStyle/>
                    <a:p>
                      <a:pPr algn="ctr"/>
                      <a:r>
                        <a:rPr lang="en-US" sz="1600" dirty="0"/>
                        <a:t>Process 2</a:t>
                      </a:r>
                    </a:p>
                  </a:txBody>
                  <a:tcPr marL="0" marR="0" marT="90000" marB="90000" anchor="ctr">
                    <a:noFill/>
                  </a:tcPr>
                </a:tc>
                <a:tc>
                  <a:txBody>
                    <a:bodyPr/>
                    <a:lstStyle/>
                    <a:p>
                      <a:pPr algn="ctr"/>
                      <a:endParaRPr lang="en-US" sz="1600" dirty="0"/>
                    </a:p>
                  </a:txBody>
                  <a:tcPr marL="0" marR="0" marT="90000" marB="90000" anchor="ctr">
                    <a:noFill/>
                  </a:tcPr>
                </a:tc>
                <a:tc>
                  <a:txBody>
                    <a:bodyPr/>
                    <a:lstStyle/>
                    <a:p>
                      <a:pPr algn="ctr"/>
                      <a:r>
                        <a:rPr lang="en-US" sz="1600" dirty="0"/>
                        <a:t>Process </a:t>
                      </a:r>
                      <a:r>
                        <a:rPr lang="en-US" sz="1600" i="1" dirty="0"/>
                        <a:t>n</a:t>
                      </a:r>
                    </a:p>
                  </a:txBody>
                  <a:tcPr marL="0" marR="0" marT="90000" marB="90000" anchor="ctr">
                    <a:noFill/>
                  </a:tcPr>
                </a:tc>
                <a:tc>
                  <a:txBody>
                    <a:bodyPr/>
                    <a:lstStyle/>
                    <a:p>
                      <a:pPr algn="ctr"/>
                      <a:endParaRPr lang="en-US" sz="1600" dirty="0"/>
                    </a:p>
                  </a:txBody>
                  <a:tcPr marL="0" marR="0" marT="90000" marB="90000" anchor="ctr">
                    <a:no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1"/>
          </p:nvPr>
        </p:nvSpPr>
        <p:spPr/>
        <p:txBody>
          <a:bodyPr/>
          <a:lstStyle/>
          <a:p>
            <a:endParaRPr lang="en-US"/>
          </a:p>
        </p:txBody>
      </p:sp>
      <p:cxnSp>
        <p:nvCxnSpPr>
          <p:cNvPr id="11" name="Conector de seta reta 10"/>
          <p:cNvCxnSpPr/>
          <p:nvPr/>
        </p:nvCxnSpPr>
        <p:spPr>
          <a:xfrm>
            <a:off x="8253162" y="1439208"/>
            <a:ext cx="13508" cy="2004111"/>
          </a:xfrm>
          <a:prstGeom prst="straightConnector1">
            <a:avLst/>
          </a:prstGeom>
          <a:ln w="381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875162" y="2132419"/>
            <a:ext cx="756000" cy="684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spAutoFit/>
          </a:bodyPr>
          <a:lstStyle/>
          <a:p>
            <a:r>
              <a:rPr lang="en-US" sz="1600" dirty="0">
                <a:solidFill>
                  <a:schemeClr val="tx1"/>
                </a:solidFill>
              </a:rPr>
              <a:t>Process</a:t>
            </a:r>
          </a:p>
          <a:p>
            <a:r>
              <a:rPr lang="en-US" sz="1600" dirty="0">
                <a:solidFill>
                  <a:schemeClr val="tx1"/>
                </a:solidFill>
              </a:rPr>
              <a:t>Control</a:t>
            </a:r>
          </a:p>
          <a:p>
            <a:r>
              <a:rPr lang="en-US" sz="1600" dirty="0">
                <a:solidFill>
                  <a:schemeClr val="tx1"/>
                </a:solidFill>
              </a:rPr>
              <a:t>Block</a:t>
            </a:r>
          </a:p>
        </p:txBody>
      </p:sp>
    </p:spTree>
    <p:extLst>
      <p:ext uri="{BB962C8B-B14F-4D97-AF65-F5344CB8AC3E}">
        <p14:creationId xmlns:p14="http://schemas.microsoft.com/office/powerpoint/2010/main" val="274521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a:t>Process Control Block</a:t>
            </a:r>
          </a:p>
        </p:txBody>
      </p:sp>
      <p:sp>
        <p:nvSpPr>
          <p:cNvPr id="38915" name="Rectangle 5"/>
          <p:cNvSpPr>
            <a:spLocks noGrp="1" noChangeArrowheads="1"/>
          </p:cNvSpPr>
          <p:nvPr>
            <p:ph sz="quarter" idx="10"/>
          </p:nvPr>
        </p:nvSpPr>
        <p:spPr>
          <a:xfrm>
            <a:off x="431801" y="1628777"/>
            <a:ext cx="3924299" cy="4824413"/>
          </a:xfrm>
        </p:spPr>
        <p:txBody>
          <a:bodyPr/>
          <a:lstStyle/>
          <a:p>
            <a:r>
              <a:rPr lang="en-US" dirty="0"/>
              <a:t>Process identification</a:t>
            </a:r>
          </a:p>
          <a:p>
            <a:pPr lvl="1"/>
            <a:r>
              <a:rPr lang="en-US" dirty="0"/>
              <a:t>Identifiers</a:t>
            </a:r>
          </a:p>
          <a:p>
            <a:pPr lvl="2"/>
            <a:r>
              <a:rPr lang="en-US" dirty="0"/>
              <a:t>Identifier of this process </a:t>
            </a:r>
          </a:p>
          <a:p>
            <a:pPr lvl="2"/>
            <a:r>
              <a:rPr lang="en-US" dirty="0"/>
              <a:t>Identifier of the process that created this process (parent process) </a:t>
            </a:r>
          </a:p>
          <a:p>
            <a:pPr lvl="2"/>
            <a:r>
              <a:rPr lang="en-US" dirty="0"/>
              <a:t>User identifier </a:t>
            </a:r>
          </a:p>
          <a:p>
            <a:pPr lvl="2"/>
            <a:r>
              <a:rPr lang="en-US" dirty="0"/>
              <a:t>Etc.</a:t>
            </a:r>
          </a:p>
        </p:txBody>
      </p:sp>
      <p:sp>
        <p:nvSpPr>
          <p:cNvPr id="2" name="Text Placeholder 1"/>
          <p:cNvSpPr>
            <a:spLocks noGrp="1"/>
          </p:cNvSpPr>
          <p:nvPr>
            <p:ph type="body" sz="quarter" idx="11"/>
          </p:nvPr>
        </p:nvSpPr>
        <p:spPr/>
        <p:txBody>
          <a:bodyPr/>
          <a:lstStyle/>
          <a:p>
            <a:endParaRPr lang="en-US"/>
          </a:p>
        </p:txBody>
      </p:sp>
      <p:cxnSp>
        <p:nvCxnSpPr>
          <p:cNvPr id="6" name="Conector de seta reta 5"/>
          <p:cNvCxnSpPr/>
          <p:nvPr/>
        </p:nvCxnSpPr>
        <p:spPr>
          <a:xfrm>
            <a:off x="8253162" y="1898650"/>
            <a:ext cx="0" cy="2070422"/>
          </a:xfrm>
          <a:prstGeom prst="straightConnector1">
            <a:avLst/>
          </a:prstGeom>
          <a:ln w="381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3" name="Tabela 2"/>
          <p:cNvGraphicFramePr>
            <a:graphicFrameLocks noGrp="1"/>
          </p:cNvGraphicFramePr>
          <p:nvPr>
            <p:extLst>
              <p:ext uri="{D42A27DB-BD31-4B8C-83A1-F6EECF244321}">
                <p14:modId xmlns:p14="http://schemas.microsoft.com/office/powerpoint/2010/main" val="3011889415"/>
              </p:ext>
            </p:extLst>
          </p:nvPr>
        </p:nvGraphicFramePr>
        <p:xfrm>
          <a:off x="5630458" y="1874552"/>
          <a:ext cx="3096000" cy="4069920"/>
        </p:xfrm>
        <a:graphic>
          <a:graphicData uri="http://schemas.openxmlformats.org/drawingml/2006/table">
            <a:tbl>
              <a:tblPr>
                <a:tableStyleId>{5C22544A-7EE6-4342-B048-85BDC9FD1C3A}</a:tableStyleId>
              </a:tblPr>
              <a:tblGrid>
                <a:gridCol w="2232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tblGrid>
              <a:tr h="648000">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98098">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r>
                        <a:rPr lang="en-US" sz="1600" dirty="0"/>
                        <a:t>Process</a:t>
                      </a:r>
                    </a:p>
                    <a:p>
                      <a:pPr algn="ctr"/>
                      <a:r>
                        <a:rPr lang="en-US" sz="1600" dirty="0"/>
                        <a:t>Control</a:t>
                      </a:r>
                    </a:p>
                    <a:p>
                      <a:pPr algn="ctr"/>
                      <a:r>
                        <a:rPr lang="en-US" sz="1600" dirty="0"/>
                        <a:t>Block</a:t>
                      </a:r>
                    </a:p>
                  </a:txBody>
                  <a:tcPr marL="0" marR="0" marT="0" marB="0" anchor="ct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098">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sz="1600" dirty="0"/>
                        <a:t>User Stack</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03"/>
                  </a:ext>
                </a:extLst>
              </a:tr>
              <a:tr h="423613">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noFill/>
                  </a:tcPr>
                </a:tc>
                <a:extLst>
                  <a:ext uri="{0D108BD9-81ED-4DB2-BD59-A6C34878D82A}">
                    <a16:rowId xmlns:a16="http://schemas.microsoft.com/office/drawing/2014/main" val="10004"/>
                  </a:ext>
                </a:extLst>
              </a:tr>
              <a:tr h="298098">
                <a:tc>
                  <a:txBody>
                    <a:bodyPr/>
                    <a:lstStyle/>
                    <a:p>
                      <a:pPr algn="ctr"/>
                      <a:r>
                        <a:rPr lang="en-US" sz="1600" dirty="0"/>
                        <a:t>Shared Address</a:t>
                      </a:r>
                    </a:p>
                    <a:p>
                      <a:pPr algn="ctr"/>
                      <a:r>
                        <a:rPr lang="en-US" sz="1600" dirty="0"/>
                        <a:t>Space</a:t>
                      </a:r>
                    </a:p>
                  </a:txBody>
                  <a:tcPr marL="0" marR="0" marT="90000" marB="90000" anchor="ctr">
                    <a:solidFill>
                      <a:schemeClr val="accent4">
                        <a:lumMod val="60000"/>
                        <a:lumOff val="40000"/>
                      </a:schemeClr>
                    </a:solidFill>
                  </a:tcPr>
                </a:tc>
                <a:tc>
                  <a:txBody>
                    <a:bodyPr/>
                    <a:lstStyle/>
                    <a:p>
                      <a:pPr algn="ctr"/>
                      <a:endParaRPr lang="en-US" sz="1600" dirty="0"/>
                    </a:p>
                  </a:txBody>
                  <a:tcPr marL="0" marR="0" marT="90000" marB="90000" anchor="c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a:t>Process Control Block</a:t>
            </a:r>
          </a:p>
        </p:txBody>
      </p:sp>
      <p:sp>
        <p:nvSpPr>
          <p:cNvPr id="39939" name="Rectangle 5"/>
          <p:cNvSpPr>
            <a:spLocks noGrp="1" noChangeArrowheads="1"/>
          </p:cNvSpPr>
          <p:nvPr>
            <p:ph sz="quarter" idx="10"/>
          </p:nvPr>
        </p:nvSpPr>
        <p:spPr>
          <a:xfrm>
            <a:off x="431801" y="1628777"/>
            <a:ext cx="3924299" cy="4824413"/>
          </a:xfrm>
        </p:spPr>
        <p:txBody>
          <a:bodyPr/>
          <a:lstStyle/>
          <a:p>
            <a:r>
              <a:rPr lang="en-US" dirty="0"/>
              <a:t>Processor State Information</a:t>
            </a:r>
          </a:p>
          <a:p>
            <a:pPr lvl="1"/>
            <a:r>
              <a:rPr lang="en-US" dirty="0"/>
              <a:t>User-Visible Registers</a:t>
            </a:r>
          </a:p>
          <a:p>
            <a:pPr lvl="2"/>
            <a:r>
              <a:rPr lang="en-US" dirty="0"/>
              <a:t>A user-visible register is one that may be referenced by means of the machine language that the processor executes while in user mode. </a:t>
            </a:r>
          </a:p>
          <a:p>
            <a:pPr lvl="2"/>
            <a:r>
              <a:rPr lang="en-US" dirty="0"/>
              <a:t>Typically, there are from 8 to 32 of these registers, although some RISC implementations have over 100. </a:t>
            </a:r>
          </a:p>
        </p:txBody>
      </p:sp>
      <p:sp>
        <p:nvSpPr>
          <p:cNvPr id="2" name="Text Placeholder 1"/>
          <p:cNvSpPr>
            <a:spLocks noGrp="1"/>
          </p:cNvSpPr>
          <p:nvPr>
            <p:ph type="body" sz="quarter" idx="11"/>
          </p:nvPr>
        </p:nvSpPr>
        <p:spPr/>
        <p:txBody>
          <a:bodyPr/>
          <a:lstStyle/>
          <a:p>
            <a:endParaRPr lang="en-US"/>
          </a:p>
        </p:txBody>
      </p:sp>
      <p:cxnSp>
        <p:nvCxnSpPr>
          <p:cNvPr id="5" name="Conector de seta reta 4"/>
          <p:cNvCxnSpPr/>
          <p:nvPr/>
        </p:nvCxnSpPr>
        <p:spPr>
          <a:xfrm>
            <a:off x="8253162" y="1898650"/>
            <a:ext cx="0" cy="2070422"/>
          </a:xfrm>
          <a:prstGeom prst="straightConnector1">
            <a:avLst/>
          </a:prstGeom>
          <a:ln w="381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ela 5"/>
          <p:cNvGraphicFramePr>
            <a:graphicFrameLocks noGrp="1"/>
          </p:cNvGraphicFramePr>
          <p:nvPr>
            <p:extLst>
              <p:ext uri="{D42A27DB-BD31-4B8C-83A1-F6EECF244321}">
                <p14:modId xmlns:p14="http://schemas.microsoft.com/office/powerpoint/2010/main" val="4092151934"/>
              </p:ext>
            </p:extLst>
          </p:nvPr>
        </p:nvGraphicFramePr>
        <p:xfrm>
          <a:off x="5630458" y="1874552"/>
          <a:ext cx="3096000" cy="4069920"/>
        </p:xfrm>
        <a:graphic>
          <a:graphicData uri="http://schemas.openxmlformats.org/drawingml/2006/table">
            <a:tbl>
              <a:tblPr>
                <a:tableStyleId>{5C22544A-7EE6-4342-B048-85BDC9FD1C3A}</a:tableStyleId>
              </a:tblPr>
              <a:tblGrid>
                <a:gridCol w="2232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tblGrid>
              <a:tr h="648000">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98098">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r>
                        <a:rPr lang="en-US" sz="1600" dirty="0"/>
                        <a:t>Process</a:t>
                      </a:r>
                    </a:p>
                    <a:p>
                      <a:pPr algn="ctr"/>
                      <a:r>
                        <a:rPr lang="en-US" sz="1600" dirty="0"/>
                        <a:t>Control</a:t>
                      </a:r>
                    </a:p>
                    <a:p>
                      <a:pPr algn="ctr"/>
                      <a:r>
                        <a:rPr lang="en-US" sz="1600" dirty="0"/>
                        <a:t>Block</a:t>
                      </a:r>
                    </a:p>
                  </a:txBody>
                  <a:tcPr marL="0" marR="0" marT="0" marB="0" anchor="ct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098">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sz="1600" dirty="0"/>
                        <a:t>User Stack</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03"/>
                  </a:ext>
                </a:extLst>
              </a:tr>
              <a:tr h="423613">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noFill/>
                  </a:tcPr>
                </a:tc>
                <a:extLst>
                  <a:ext uri="{0D108BD9-81ED-4DB2-BD59-A6C34878D82A}">
                    <a16:rowId xmlns:a16="http://schemas.microsoft.com/office/drawing/2014/main" val="10004"/>
                  </a:ext>
                </a:extLst>
              </a:tr>
              <a:tr h="298098">
                <a:tc>
                  <a:txBody>
                    <a:bodyPr/>
                    <a:lstStyle/>
                    <a:p>
                      <a:pPr algn="ctr"/>
                      <a:r>
                        <a:rPr lang="en-US" sz="1600" dirty="0"/>
                        <a:t>Shared Address</a:t>
                      </a:r>
                    </a:p>
                    <a:p>
                      <a:pPr algn="ctr"/>
                      <a:r>
                        <a:rPr lang="en-US" sz="1600" dirty="0"/>
                        <a:t>Space</a:t>
                      </a:r>
                    </a:p>
                  </a:txBody>
                  <a:tcPr marL="0" marR="0" marT="90000" marB="90000" anchor="ctr">
                    <a:solidFill>
                      <a:schemeClr val="accent4">
                        <a:lumMod val="60000"/>
                        <a:lumOff val="40000"/>
                      </a:schemeClr>
                    </a:solidFill>
                  </a:tcPr>
                </a:tc>
                <a:tc>
                  <a:txBody>
                    <a:bodyPr/>
                    <a:lstStyle/>
                    <a:p>
                      <a:pPr algn="ctr"/>
                      <a:endParaRPr lang="en-US" sz="1600" dirty="0"/>
                    </a:p>
                  </a:txBody>
                  <a:tcPr marL="0" marR="0" marT="90000" marB="90000" anchor="c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sz="4000" dirty="0"/>
              <a:t>Flow of Control in Programmed I/O</a:t>
            </a:r>
          </a:p>
        </p:txBody>
      </p:sp>
      <p:sp>
        <p:nvSpPr>
          <p:cNvPr id="2" name="Text Placeholder 1"/>
          <p:cNvSpPr>
            <a:spLocks noGrp="1"/>
          </p:cNvSpPr>
          <p:nvPr>
            <p:ph type="body" sz="quarter" idx="11"/>
          </p:nvPr>
        </p:nvSpPr>
        <p:spPr/>
        <p:txBody>
          <a:bodyPr/>
          <a:lstStyle/>
          <a:p>
            <a:pPr marL="0" indent="0">
              <a:buNone/>
            </a:pPr>
            <a:endParaRPr lang="en-US" dirty="0"/>
          </a:p>
        </p:txBody>
      </p:sp>
      <p:sp>
        <p:nvSpPr>
          <p:cNvPr id="6" name="Retângulo 5"/>
          <p:cNvSpPr/>
          <p:nvPr/>
        </p:nvSpPr>
        <p:spPr>
          <a:xfrm>
            <a:off x="432613" y="5582682"/>
            <a:ext cx="900000" cy="540000"/>
          </a:xfrm>
          <a:prstGeom prst="rect">
            <a:avLst/>
          </a:prstGeom>
          <a:solidFill>
            <a:schemeClr val="accent2"/>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58" name="Retângulo 57"/>
          <p:cNvSpPr/>
          <p:nvPr/>
        </p:nvSpPr>
        <p:spPr>
          <a:xfrm>
            <a:off x="1332613" y="5582682"/>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60" name="Retângulo 59"/>
          <p:cNvSpPr/>
          <p:nvPr/>
        </p:nvSpPr>
        <p:spPr>
          <a:xfrm>
            <a:off x="3313426" y="5582682"/>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61" name="Retângulo 60"/>
          <p:cNvSpPr/>
          <p:nvPr/>
        </p:nvSpPr>
        <p:spPr>
          <a:xfrm>
            <a:off x="3853426" y="5582682"/>
            <a:ext cx="1080000" cy="540000"/>
          </a:xfrm>
          <a:prstGeom prst="rect">
            <a:avLst/>
          </a:prstGeom>
          <a:solidFill>
            <a:schemeClr val="accent2"/>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65" name="Retângulo 64"/>
          <p:cNvSpPr/>
          <p:nvPr/>
        </p:nvSpPr>
        <p:spPr>
          <a:xfrm>
            <a:off x="7455005" y="5582682"/>
            <a:ext cx="1258008" cy="540000"/>
          </a:xfrm>
          <a:prstGeom prst="rect">
            <a:avLst/>
          </a:prstGeom>
          <a:solidFill>
            <a:schemeClr val="accent2"/>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66" name="Retângulo 65"/>
          <p:cNvSpPr/>
          <p:nvPr/>
        </p:nvSpPr>
        <p:spPr>
          <a:xfrm>
            <a:off x="4934192" y="5582682"/>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68" name="Retângulo 67"/>
          <p:cNvSpPr/>
          <p:nvPr/>
        </p:nvSpPr>
        <p:spPr>
          <a:xfrm>
            <a:off x="6915005" y="5582682"/>
            <a:ext cx="540000" cy="540000"/>
          </a:xfrm>
          <a:prstGeom prst="rect">
            <a:avLst/>
          </a:prstGeom>
          <a:solidFill>
            <a:schemeClr val="accent4"/>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69" name="Retângulo 68"/>
          <p:cNvSpPr/>
          <p:nvPr/>
        </p:nvSpPr>
        <p:spPr>
          <a:xfrm>
            <a:off x="2334161" y="1606325"/>
            <a:ext cx="900000" cy="900000"/>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200"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write</a:t>
            </a:r>
            <a:endParaRPr lang="en-US" sz="2000" dirty="0"/>
          </a:p>
        </p:txBody>
      </p:sp>
      <p:sp>
        <p:nvSpPr>
          <p:cNvPr id="70" name="Retângulo 69"/>
          <p:cNvSpPr/>
          <p:nvPr/>
        </p:nvSpPr>
        <p:spPr>
          <a:xfrm>
            <a:off x="2334161" y="2517885"/>
            <a:ext cx="900000" cy="1440000"/>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800" dirty="0">
                <a:solidFill>
                  <a:schemeClr val="bg1"/>
                </a:solidFill>
                <a:effectLst>
                  <a:outerShdw blurRad="38100" dist="38100" dir="2700000" algn="tl">
                    <a:srgbClr val="000000">
                      <a:alpha val="43137"/>
                    </a:srgbClr>
                  </a:outerShdw>
                </a:effectLst>
                <a:sym typeface="Wingdings"/>
              </a:rPr>
            </a:br>
            <a:br>
              <a:rPr lang="en-US" sz="1000"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write</a:t>
            </a:r>
            <a:endParaRPr lang="en-US" sz="2000" dirty="0"/>
          </a:p>
        </p:txBody>
      </p:sp>
      <p:sp>
        <p:nvSpPr>
          <p:cNvPr id="71" name="Retângulo 70"/>
          <p:cNvSpPr/>
          <p:nvPr/>
        </p:nvSpPr>
        <p:spPr>
          <a:xfrm>
            <a:off x="2334161" y="3969446"/>
            <a:ext cx="900000" cy="900000"/>
          </a:xfrm>
          <a:prstGeom prst="rect">
            <a:avLst/>
          </a:prstGeom>
          <a:solidFill>
            <a:schemeClr val="accent2"/>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endParaRPr lang="en-US" sz="2800" dirty="0"/>
          </a:p>
        </p:txBody>
      </p:sp>
      <p:sp>
        <p:nvSpPr>
          <p:cNvPr id="72" name="Retângulo 71"/>
          <p:cNvSpPr/>
          <p:nvPr/>
        </p:nvSpPr>
        <p:spPr>
          <a:xfrm>
            <a:off x="5933490" y="1599553"/>
            <a:ext cx="900000" cy="900000"/>
          </a:xfrm>
          <a:prstGeom prst="rect">
            <a:avLst/>
          </a:prstGeom>
          <a:solidFill>
            <a:schemeClr val="accent4"/>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200"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I/O op</a:t>
            </a:r>
            <a:endParaRPr lang="en-US" sz="2000" dirty="0"/>
          </a:p>
        </p:txBody>
      </p:sp>
      <p:sp>
        <p:nvSpPr>
          <p:cNvPr id="73" name="Retângulo 72"/>
          <p:cNvSpPr/>
          <p:nvPr/>
        </p:nvSpPr>
        <p:spPr>
          <a:xfrm>
            <a:off x="5933490" y="2498378"/>
            <a:ext cx="900000" cy="1080000"/>
          </a:xfrm>
          <a:prstGeom prst="rect">
            <a:avLst/>
          </a:prstGeom>
          <a:solidFill>
            <a:schemeClr val="accent4"/>
          </a:solidFill>
          <a:ln w="381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800" dirty="0">
                <a:solidFill>
                  <a:schemeClr val="bg1"/>
                </a:solidFill>
                <a:effectLst>
                  <a:outerShdw blurRad="38100" dist="38100" dir="2700000" algn="tl">
                    <a:srgbClr val="000000">
                      <a:alpha val="43137"/>
                    </a:srgbClr>
                  </a:outerShdw>
                </a:effectLst>
                <a:sym typeface="Wingdings"/>
              </a:rPr>
              <a:t></a:t>
            </a:r>
            <a:br>
              <a:rPr lang="en-US" sz="1000" dirty="0">
                <a:solidFill>
                  <a:schemeClr val="bg1"/>
                </a:solidFill>
                <a:effectLst>
                  <a:outerShdw blurRad="38100" dist="38100" dir="2700000" algn="tl">
                    <a:srgbClr val="000000">
                      <a:alpha val="43137"/>
                    </a:srgbClr>
                  </a:outerShdw>
                </a:effectLst>
                <a:sym typeface="Wingdings"/>
              </a:rPr>
            </a:br>
            <a:r>
              <a:rPr lang="en-US" dirty="0">
                <a:solidFill>
                  <a:schemeClr val="bg1"/>
                </a:solidFill>
                <a:effectLst>
                  <a:outerShdw blurRad="38100" dist="38100" dir="2700000" algn="tl">
                    <a:srgbClr val="000000">
                      <a:alpha val="43137"/>
                    </a:srgbClr>
                  </a:outerShdw>
                </a:effectLst>
                <a:sym typeface="Wingdings"/>
              </a:rPr>
              <a:t>end</a:t>
            </a:r>
            <a:endParaRPr lang="en-US" sz="2000" dirty="0"/>
          </a:p>
        </p:txBody>
      </p:sp>
      <p:cxnSp>
        <p:nvCxnSpPr>
          <p:cNvPr id="31" name="Conector reto 30"/>
          <p:cNvCxnSpPr/>
          <p:nvPr/>
        </p:nvCxnSpPr>
        <p:spPr>
          <a:xfrm>
            <a:off x="3506192" y="1599553"/>
            <a:ext cx="0" cy="816727"/>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3713" name="Conector reto 243712"/>
          <p:cNvCxnSpPr/>
          <p:nvPr/>
        </p:nvCxnSpPr>
        <p:spPr>
          <a:xfrm>
            <a:off x="3506192" y="2595667"/>
            <a:ext cx="0" cy="1268233"/>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3718" name="Conector reto 243717"/>
          <p:cNvCxnSpPr/>
          <p:nvPr/>
        </p:nvCxnSpPr>
        <p:spPr>
          <a:xfrm>
            <a:off x="3506192" y="4037117"/>
            <a:ext cx="0" cy="809625"/>
          </a:xfrm>
          <a:prstGeom prst="line">
            <a:avLst/>
          </a:prstGeom>
          <a:ln w="38100">
            <a:solidFill>
              <a:schemeClr val="accent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3722" name="Conector reto 243721"/>
          <p:cNvCxnSpPr/>
          <p:nvPr/>
        </p:nvCxnSpPr>
        <p:spPr>
          <a:xfrm>
            <a:off x="5665192" y="1606655"/>
            <a:ext cx="0" cy="809625"/>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3724" name="Conector reto 243723"/>
          <p:cNvCxnSpPr/>
          <p:nvPr/>
        </p:nvCxnSpPr>
        <p:spPr>
          <a:xfrm>
            <a:off x="5125442" y="1598341"/>
            <a:ext cx="0" cy="817939"/>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3726" name="Conector reto 243725"/>
          <p:cNvCxnSpPr/>
          <p:nvPr/>
        </p:nvCxnSpPr>
        <p:spPr>
          <a:xfrm flipV="1">
            <a:off x="3506192" y="1599553"/>
            <a:ext cx="1619250" cy="816727"/>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728" name="Conector reto 243727"/>
          <p:cNvCxnSpPr/>
          <p:nvPr/>
        </p:nvCxnSpPr>
        <p:spPr>
          <a:xfrm flipH="1" flipV="1">
            <a:off x="3506192" y="2595667"/>
            <a:ext cx="1619250" cy="982711"/>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730" name="Conector reto 243729"/>
          <p:cNvCxnSpPr/>
          <p:nvPr/>
        </p:nvCxnSpPr>
        <p:spPr>
          <a:xfrm flipV="1">
            <a:off x="3506192" y="1599553"/>
            <a:ext cx="2159000" cy="2256589"/>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732" name="Conector reto 243731"/>
          <p:cNvCxnSpPr/>
          <p:nvPr/>
        </p:nvCxnSpPr>
        <p:spPr>
          <a:xfrm flipH="1">
            <a:off x="3506192" y="3578378"/>
            <a:ext cx="2159000" cy="458739"/>
          </a:xfrm>
          <a:prstGeom prst="line">
            <a:avLst/>
          </a:prstGeom>
          <a:ln w="381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1" name="Grupo 80"/>
          <p:cNvGrpSpPr/>
          <p:nvPr/>
        </p:nvGrpSpPr>
        <p:grpSpPr>
          <a:xfrm>
            <a:off x="1872613" y="5582682"/>
            <a:ext cx="1440000" cy="900000"/>
            <a:chOff x="1872613" y="5582682"/>
            <a:chExt cx="1440000" cy="900000"/>
          </a:xfrm>
        </p:grpSpPr>
        <p:cxnSp>
          <p:nvCxnSpPr>
            <p:cNvPr id="243734" name="Conector reto 243733"/>
            <p:cNvCxnSpPr>
              <a:stCxn id="59" idx="1"/>
            </p:cNvCxnSpPr>
            <p:nvPr/>
          </p:nvCxnSpPr>
          <p:spPr>
            <a:xfrm>
              <a:off x="1872613" y="5852682"/>
              <a:ext cx="0" cy="63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736" name="Conector reto 243735"/>
            <p:cNvCxnSpPr>
              <a:stCxn id="59" idx="3"/>
            </p:cNvCxnSpPr>
            <p:nvPr/>
          </p:nvCxnSpPr>
          <p:spPr>
            <a:xfrm flipH="1">
              <a:off x="3305142" y="5852682"/>
              <a:ext cx="7471" cy="6300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tângulo 58"/>
            <p:cNvSpPr/>
            <p:nvPr/>
          </p:nvSpPr>
          <p:spPr>
            <a:xfrm>
              <a:off x="1872613" y="5582682"/>
              <a:ext cx="1440000" cy="540000"/>
            </a:xfrm>
            <a:prstGeom prst="rect">
              <a:avLst/>
            </a:prstGeom>
            <a:solidFill>
              <a:schemeClr val="accent1">
                <a:lumMod val="20000"/>
                <a:lumOff val="80000"/>
              </a:schemeClr>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Processor wait</a:t>
              </a:r>
            </a:p>
          </p:txBody>
        </p:sp>
        <p:cxnSp>
          <p:nvCxnSpPr>
            <p:cNvPr id="243742" name="Conector reto 243741"/>
            <p:cNvCxnSpPr/>
            <p:nvPr/>
          </p:nvCxnSpPr>
          <p:spPr>
            <a:xfrm>
              <a:off x="1872613" y="6482682"/>
              <a:ext cx="1440000" cy="0"/>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2046235" y="6099495"/>
              <a:ext cx="1091966" cy="338554"/>
            </a:xfrm>
            <a:prstGeom prst="rect">
              <a:avLst/>
            </a:prstGeom>
            <a:noFill/>
          </p:spPr>
          <p:txBody>
            <a:bodyPr wrap="none" rtlCol="0">
              <a:spAutoFit/>
            </a:bodyPr>
            <a:lstStyle/>
            <a:p>
              <a:r>
                <a:rPr lang="en-US" sz="1600" dirty="0">
                  <a:latin typeface="+mn-lt"/>
                </a:rPr>
                <a:t>I/O duration</a:t>
              </a:r>
            </a:p>
          </p:txBody>
        </p:sp>
      </p:grpSp>
      <p:grpSp>
        <p:nvGrpSpPr>
          <p:cNvPr id="82" name="Grupo 81"/>
          <p:cNvGrpSpPr/>
          <p:nvPr/>
        </p:nvGrpSpPr>
        <p:grpSpPr>
          <a:xfrm>
            <a:off x="5474192" y="5582682"/>
            <a:ext cx="1440813" cy="900000"/>
            <a:chOff x="5474192" y="5582682"/>
            <a:chExt cx="1440813" cy="900000"/>
          </a:xfrm>
        </p:grpSpPr>
        <p:cxnSp>
          <p:nvCxnSpPr>
            <p:cNvPr id="243738" name="Conector reto 243737"/>
            <p:cNvCxnSpPr>
              <a:stCxn id="67" idx="1"/>
            </p:cNvCxnSpPr>
            <p:nvPr/>
          </p:nvCxnSpPr>
          <p:spPr>
            <a:xfrm>
              <a:off x="5474192" y="5852682"/>
              <a:ext cx="0" cy="63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740" name="Conector reto 243739"/>
            <p:cNvCxnSpPr>
              <a:stCxn id="67" idx="3"/>
            </p:cNvCxnSpPr>
            <p:nvPr/>
          </p:nvCxnSpPr>
          <p:spPr>
            <a:xfrm>
              <a:off x="6914192" y="5852682"/>
              <a:ext cx="0" cy="6300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tângulo 66"/>
            <p:cNvSpPr/>
            <p:nvPr/>
          </p:nvSpPr>
          <p:spPr>
            <a:xfrm>
              <a:off x="5474192" y="5582682"/>
              <a:ext cx="1440000" cy="540000"/>
            </a:xfrm>
            <a:prstGeom prst="rect">
              <a:avLst/>
            </a:prstGeom>
            <a:solidFill>
              <a:schemeClr val="accent1">
                <a:lumMod val="20000"/>
                <a:lumOff val="80000"/>
              </a:schemeClr>
            </a:solidFill>
            <a:ln w="1270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Processor wait</a:t>
              </a:r>
            </a:p>
          </p:txBody>
        </p:sp>
        <p:cxnSp>
          <p:nvCxnSpPr>
            <p:cNvPr id="33" name="Conector reto 32"/>
            <p:cNvCxnSpPr/>
            <p:nvPr/>
          </p:nvCxnSpPr>
          <p:spPr>
            <a:xfrm>
              <a:off x="5474192" y="6482682"/>
              <a:ext cx="1440813" cy="0"/>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CaixaDeTexto 105"/>
            <p:cNvSpPr txBox="1"/>
            <p:nvPr/>
          </p:nvSpPr>
          <p:spPr>
            <a:xfrm>
              <a:off x="5650894" y="6099495"/>
              <a:ext cx="1091966" cy="338554"/>
            </a:xfrm>
            <a:prstGeom prst="rect">
              <a:avLst/>
            </a:prstGeom>
            <a:noFill/>
          </p:spPr>
          <p:txBody>
            <a:bodyPr wrap="none" rtlCol="0">
              <a:spAutoFit/>
            </a:bodyPr>
            <a:lstStyle/>
            <a:p>
              <a:r>
                <a:rPr lang="en-US" sz="1600" dirty="0">
                  <a:latin typeface="+mn-lt"/>
                </a:rPr>
                <a:t>I/O duration</a:t>
              </a:r>
            </a:p>
          </p:txBody>
        </p:sp>
      </p:grpSp>
      <p:sp>
        <p:nvSpPr>
          <p:cNvPr id="109" name="CaixaDeTexto 108"/>
          <p:cNvSpPr txBox="1"/>
          <p:nvPr/>
        </p:nvSpPr>
        <p:spPr>
          <a:xfrm>
            <a:off x="457055" y="5182572"/>
            <a:ext cx="1258358" cy="400110"/>
          </a:xfrm>
          <a:prstGeom prst="rect">
            <a:avLst/>
          </a:prstGeom>
          <a:noFill/>
        </p:spPr>
        <p:txBody>
          <a:bodyPr wrap="none" lIns="0" rIns="0" rtlCol="0">
            <a:spAutoFit/>
          </a:bodyPr>
          <a:lstStyle/>
          <a:p>
            <a:r>
              <a:rPr lang="en-US" sz="2000" i="1" dirty="0">
                <a:latin typeface="+mn-lt"/>
              </a:rPr>
              <a:t>Flow of time</a:t>
            </a:r>
          </a:p>
        </p:txBody>
      </p:sp>
      <p:sp>
        <p:nvSpPr>
          <p:cNvPr id="75" name="CaixaDeTexto 74"/>
          <p:cNvSpPr txBox="1"/>
          <p:nvPr/>
        </p:nvSpPr>
        <p:spPr>
          <a:xfrm>
            <a:off x="685036" y="1616001"/>
            <a:ext cx="1649125" cy="400110"/>
          </a:xfrm>
          <a:prstGeom prst="rect">
            <a:avLst/>
          </a:prstGeom>
          <a:noFill/>
        </p:spPr>
        <p:txBody>
          <a:bodyPr wrap="none" lIns="180000" rIns="180000" rtlCol="0">
            <a:spAutoFit/>
          </a:bodyPr>
          <a:lstStyle/>
          <a:p>
            <a:pPr algn="r"/>
            <a:r>
              <a:rPr lang="en-US" sz="2000" dirty="0">
                <a:latin typeface="+mn-lt"/>
              </a:rPr>
              <a:t>User program</a:t>
            </a:r>
          </a:p>
        </p:txBody>
      </p:sp>
      <p:sp>
        <p:nvSpPr>
          <p:cNvPr id="111" name="CaixaDeTexto 110"/>
          <p:cNvSpPr txBox="1"/>
          <p:nvPr/>
        </p:nvSpPr>
        <p:spPr>
          <a:xfrm>
            <a:off x="6833490" y="1598341"/>
            <a:ext cx="1522487" cy="400110"/>
          </a:xfrm>
          <a:prstGeom prst="rect">
            <a:avLst/>
          </a:prstGeom>
          <a:noFill/>
        </p:spPr>
        <p:txBody>
          <a:bodyPr wrap="none" lIns="180000" rIns="180000" rtlCol="0">
            <a:spAutoFit/>
          </a:bodyPr>
          <a:lstStyle/>
          <a:p>
            <a:pPr algn="l"/>
            <a:r>
              <a:rPr lang="en-US" sz="2000" dirty="0">
                <a:latin typeface="+mn-lt"/>
              </a:rPr>
              <a:t>I/O program</a:t>
            </a:r>
          </a:p>
        </p:txBody>
      </p:sp>
      <p:cxnSp>
        <p:nvCxnSpPr>
          <p:cNvPr id="114" name="Conector reto 113"/>
          <p:cNvCxnSpPr/>
          <p:nvPr/>
        </p:nvCxnSpPr>
        <p:spPr>
          <a:xfrm>
            <a:off x="5125442" y="2629408"/>
            <a:ext cx="0" cy="948970"/>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Conector reto 116"/>
          <p:cNvCxnSpPr/>
          <p:nvPr/>
        </p:nvCxnSpPr>
        <p:spPr>
          <a:xfrm>
            <a:off x="5646516" y="2595667"/>
            <a:ext cx="0" cy="990600"/>
          </a:xfrm>
          <a:prstGeom prst="line">
            <a:avLst/>
          </a:prstGeom>
          <a:ln w="38100">
            <a:solidFill>
              <a:schemeClr val="accent4"/>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CaixaDeTexto 120"/>
          <p:cNvSpPr txBox="1"/>
          <p:nvPr/>
        </p:nvSpPr>
        <p:spPr>
          <a:xfrm>
            <a:off x="3524543" y="4456779"/>
            <a:ext cx="1694008" cy="400110"/>
          </a:xfrm>
          <a:prstGeom prst="rect">
            <a:avLst/>
          </a:prstGeom>
          <a:noFill/>
        </p:spPr>
        <p:txBody>
          <a:bodyPr wrap="none" lIns="180000" rIns="180000" rtlCol="0">
            <a:spAutoFit/>
          </a:bodyPr>
          <a:lstStyle/>
          <a:p>
            <a:pPr algn="l"/>
            <a:r>
              <a:rPr lang="en-US" sz="2000" i="1" dirty="0">
                <a:latin typeface="+mn-lt"/>
              </a:rPr>
              <a:t>Flow of control</a:t>
            </a:r>
          </a:p>
        </p:txBody>
      </p:sp>
    </p:spTree>
    <p:extLst>
      <p:ext uri="{BB962C8B-B14F-4D97-AF65-F5344CB8AC3E}">
        <p14:creationId xmlns:p14="http://schemas.microsoft.com/office/powerpoint/2010/main" val="1918913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1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26"/>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43724"/>
                                        </p:tgtEl>
                                        <p:attrNameLst>
                                          <p:attrName>style.visibility</p:attrName>
                                        </p:attrNameLst>
                                      </p:cBhvr>
                                      <p:to>
                                        <p:strVal val="visible"/>
                                      </p:to>
                                    </p:set>
                                    <p:animEffect transition="in" filter="wipe(up)">
                                      <p:cBhvr>
                                        <p:cTn id="17" dur="1500"/>
                                        <p:tgtEl>
                                          <p:spTgt spid="24372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wipe(left)">
                                      <p:cBhvr>
                                        <p:cTn id="20" dur="1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left)">
                                      <p:cBhvr>
                                        <p:cTn id="25" dur="3000"/>
                                        <p:tgtEl>
                                          <p:spTgt spid="8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wipe(up)">
                                      <p:cBhvr>
                                        <p:cTn id="30" dur="1500"/>
                                        <p:tgtEl>
                                          <p:spTgt spid="11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1500"/>
                                        <p:tgtEl>
                                          <p:spTgt spid="6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43728"/>
                                        </p:tgtEl>
                                        <p:attrNameLst>
                                          <p:attrName>style.visibility</p:attrName>
                                        </p:attrNameLst>
                                      </p:cBhvr>
                                      <p:to>
                                        <p:strVal val="visible"/>
                                      </p:to>
                                    </p:set>
                                  </p:childTnLst>
                                </p:cTn>
                              </p:par>
                              <p:par>
                                <p:cTn id="38" presetID="22" presetClass="entr" presetSubtype="1" fill="hold" nodeType="withEffect">
                                  <p:stCondLst>
                                    <p:cond delay="0"/>
                                  </p:stCondLst>
                                  <p:childTnLst>
                                    <p:set>
                                      <p:cBhvr>
                                        <p:cTn id="39" dur="1" fill="hold">
                                          <p:stCondLst>
                                            <p:cond delay="0"/>
                                          </p:stCondLst>
                                        </p:cTn>
                                        <p:tgtEl>
                                          <p:spTgt spid="243713"/>
                                        </p:tgtEl>
                                        <p:attrNameLst>
                                          <p:attrName>style.visibility</p:attrName>
                                        </p:attrNameLst>
                                      </p:cBhvr>
                                      <p:to>
                                        <p:strVal val="visible"/>
                                      </p:to>
                                    </p:set>
                                    <p:animEffect transition="in" filter="wipe(up)">
                                      <p:cBhvr>
                                        <p:cTn id="40" dur="1500"/>
                                        <p:tgtEl>
                                          <p:spTgt spid="2437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1500"/>
                                        <p:tgtEl>
                                          <p:spTgt spid="6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43730"/>
                                        </p:tgtEl>
                                        <p:attrNameLst>
                                          <p:attrName>style.visibility</p:attrName>
                                        </p:attrNameLst>
                                      </p:cBhvr>
                                      <p:to>
                                        <p:strVal val="visible"/>
                                      </p:to>
                                    </p:set>
                                  </p:childTnLst>
                                </p:cTn>
                              </p:par>
                              <p:par>
                                <p:cTn id="48" presetID="22" presetClass="entr" presetSubtype="1" fill="hold" nodeType="withEffect">
                                  <p:stCondLst>
                                    <p:cond delay="0"/>
                                  </p:stCondLst>
                                  <p:childTnLst>
                                    <p:set>
                                      <p:cBhvr>
                                        <p:cTn id="49" dur="1" fill="hold">
                                          <p:stCondLst>
                                            <p:cond delay="0"/>
                                          </p:stCondLst>
                                        </p:cTn>
                                        <p:tgtEl>
                                          <p:spTgt spid="243722"/>
                                        </p:tgtEl>
                                        <p:attrNameLst>
                                          <p:attrName>style.visibility</p:attrName>
                                        </p:attrNameLst>
                                      </p:cBhvr>
                                      <p:to>
                                        <p:strVal val="visible"/>
                                      </p:to>
                                    </p:set>
                                    <p:animEffect transition="in" filter="wipe(up)">
                                      <p:cBhvr>
                                        <p:cTn id="50" dur="1500"/>
                                        <p:tgtEl>
                                          <p:spTgt spid="24372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wipe(left)">
                                      <p:cBhvr>
                                        <p:cTn id="53" dur="1500"/>
                                        <p:tgtEl>
                                          <p:spTgt spid="6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wipe(left)">
                                      <p:cBhvr>
                                        <p:cTn id="58" dur="3000"/>
                                        <p:tgtEl>
                                          <p:spTgt spid="8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wipe(up)">
                                      <p:cBhvr>
                                        <p:cTn id="63" dur="1500"/>
                                        <p:tgtEl>
                                          <p:spTgt spid="11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wipe(left)">
                                      <p:cBhvr>
                                        <p:cTn id="66" dur="1500"/>
                                        <p:tgtEl>
                                          <p:spTgt spid="68"/>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3732"/>
                                        </p:tgtEl>
                                        <p:attrNameLst>
                                          <p:attrName>style.visibility</p:attrName>
                                        </p:attrNameLst>
                                      </p:cBhvr>
                                      <p:to>
                                        <p:strVal val="visible"/>
                                      </p:to>
                                    </p:set>
                                  </p:childTnLst>
                                </p:cTn>
                              </p:par>
                              <p:par>
                                <p:cTn id="71" presetID="22" presetClass="entr" presetSubtype="1" fill="hold" nodeType="withEffect">
                                  <p:stCondLst>
                                    <p:cond delay="0"/>
                                  </p:stCondLst>
                                  <p:childTnLst>
                                    <p:set>
                                      <p:cBhvr>
                                        <p:cTn id="72" dur="1" fill="hold">
                                          <p:stCondLst>
                                            <p:cond delay="0"/>
                                          </p:stCondLst>
                                        </p:cTn>
                                        <p:tgtEl>
                                          <p:spTgt spid="243718"/>
                                        </p:tgtEl>
                                        <p:attrNameLst>
                                          <p:attrName>style.visibility</p:attrName>
                                        </p:attrNameLst>
                                      </p:cBhvr>
                                      <p:to>
                                        <p:strVal val="visible"/>
                                      </p:to>
                                    </p:set>
                                    <p:animEffect transition="in" filter="wipe(up)">
                                      <p:cBhvr>
                                        <p:cTn id="73" dur="1500"/>
                                        <p:tgtEl>
                                          <p:spTgt spid="243718"/>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wipe(left)">
                                      <p:cBhvr>
                                        <p:cTn id="76" dur="1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8" grpId="0" animBg="1"/>
      <p:bldP spid="60" grpId="0" animBg="1"/>
      <p:bldP spid="61" grpId="0" animBg="1"/>
      <p:bldP spid="65" grpId="0" animBg="1"/>
      <p:bldP spid="66" grpId="0" animBg="1"/>
      <p:bldP spid="6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a:t>Process Control Block</a:t>
            </a:r>
          </a:p>
        </p:txBody>
      </p:sp>
      <p:sp>
        <p:nvSpPr>
          <p:cNvPr id="40963" name="Rectangle 5"/>
          <p:cNvSpPr>
            <a:spLocks noGrp="1" noChangeArrowheads="1"/>
          </p:cNvSpPr>
          <p:nvPr>
            <p:ph sz="quarter" idx="10"/>
          </p:nvPr>
        </p:nvSpPr>
        <p:spPr>
          <a:xfrm>
            <a:off x="431801" y="1628777"/>
            <a:ext cx="3924299" cy="4824413"/>
          </a:xfrm>
        </p:spPr>
        <p:txBody>
          <a:bodyPr/>
          <a:lstStyle/>
          <a:p>
            <a:r>
              <a:rPr lang="en-US" dirty="0"/>
              <a:t>Processor State Information</a:t>
            </a:r>
          </a:p>
          <a:p>
            <a:pPr lvl="1"/>
            <a:r>
              <a:rPr lang="en-US" dirty="0"/>
              <a:t>Program Status Word (PSW)</a:t>
            </a:r>
          </a:p>
          <a:p>
            <a:pPr lvl="2"/>
            <a:r>
              <a:rPr lang="en-US" dirty="0"/>
              <a:t>A variety of processor registers that are employed to control the operation of the processor, e.g.</a:t>
            </a:r>
          </a:p>
          <a:p>
            <a:pPr marL="830263" lvl="3" indent="-171450">
              <a:buClr>
                <a:schemeClr val="bg1">
                  <a:lumMod val="85000"/>
                </a:schemeClr>
              </a:buClr>
              <a:buFont typeface="Wingdings" charset="2"/>
              <a:buChar char="§"/>
            </a:pPr>
            <a:r>
              <a:rPr lang="en-US" sz="1800" dirty="0">
                <a:latin typeface="+mn-lt"/>
              </a:rPr>
              <a:t>Program counter</a:t>
            </a:r>
          </a:p>
          <a:p>
            <a:pPr marL="830263" lvl="3" indent="-171450">
              <a:buClr>
                <a:schemeClr val="bg1">
                  <a:lumMod val="85000"/>
                </a:schemeClr>
              </a:buClr>
              <a:buFont typeface="Wingdings" charset="2"/>
              <a:buChar char="§"/>
            </a:pPr>
            <a:r>
              <a:rPr lang="en-US" sz="1800" dirty="0">
                <a:latin typeface="+mn-lt"/>
              </a:rPr>
              <a:t>Condition codes</a:t>
            </a:r>
          </a:p>
          <a:p>
            <a:pPr marL="830263" lvl="3" indent="-171450">
              <a:buClr>
                <a:schemeClr val="bg1">
                  <a:lumMod val="85000"/>
                </a:schemeClr>
              </a:buClr>
              <a:buFont typeface="Wingdings" charset="2"/>
              <a:buChar char="§"/>
            </a:pPr>
            <a:r>
              <a:rPr lang="en-US" sz="1800" dirty="0">
                <a:latin typeface="+mn-lt"/>
              </a:rPr>
              <a:t>Status information</a:t>
            </a:r>
          </a:p>
        </p:txBody>
      </p:sp>
      <p:sp>
        <p:nvSpPr>
          <p:cNvPr id="2" name="Text Placeholder 1"/>
          <p:cNvSpPr>
            <a:spLocks noGrp="1"/>
          </p:cNvSpPr>
          <p:nvPr>
            <p:ph type="body" sz="quarter" idx="11"/>
          </p:nvPr>
        </p:nvSpPr>
        <p:spPr/>
        <p:txBody>
          <a:bodyPr/>
          <a:lstStyle/>
          <a:p>
            <a:endParaRPr lang="en-US"/>
          </a:p>
        </p:txBody>
      </p:sp>
      <p:cxnSp>
        <p:nvCxnSpPr>
          <p:cNvPr id="5" name="Conector de seta reta 4"/>
          <p:cNvCxnSpPr/>
          <p:nvPr/>
        </p:nvCxnSpPr>
        <p:spPr>
          <a:xfrm>
            <a:off x="8253162" y="1898650"/>
            <a:ext cx="0" cy="2070422"/>
          </a:xfrm>
          <a:prstGeom prst="straightConnector1">
            <a:avLst/>
          </a:prstGeom>
          <a:ln w="381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ela 5"/>
          <p:cNvGraphicFramePr>
            <a:graphicFrameLocks noGrp="1"/>
          </p:cNvGraphicFramePr>
          <p:nvPr>
            <p:extLst>
              <p:ext uri="{D42A27DB-BD31-4B8C-83A1-F6EECF244321}">
                <p14:modId xmlns:p14="http://schemas.microsoft.com/office/powerpoint/2010/main" val="4092151934"/>
              </p:ext>
            </p:extLst>
          </p:nvPr>
        </p:nvGraphicFramePr>
        <p:xfrm>
          <a:off x="5630458" y="1874552"/>
          <a:ext cx="3096000" cy="4069920"/>
        </p:xfrm>
        <a:graphic>
          <a:graphicData uri="http://schemas.openxmlformats.org/drawingml/2006/table">
            <a:tbl>
              <a:tblPr>
                <a:tableStyleId>{5C22544A-7EE6-4342-B048-85BDC9FD1C3A}</a:tableStyleId>
              </a:tblPr>
              <a:tblGrid>
                <a:gridCol w="2232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tblGrid>
              <a:tr h="648000">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98098">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r>
                        <a:rPr lang="en-US" sz="1600" dirty="0"/>
                        <a:t>Process</a:t>
                      </a:r>
                    </a:p>
                    <a:p>
                      <a:pPr algn="ctr"/>
                      <a:r>
                        <a:rPr lang="en-US" sz="1600" dirty="0"/>
                        <a:t>Control</a:t>
                      </a:r>
                    </a:p>
                    <a:p>
                      <a:pPr algn="ctr"/>
                      <a:r>
                        <a:rPr lang="en-US" sz="1600" dirty="0"/>
                        <a:t>Block</a:t>
                      </a:r>
                    </a:p>
                  </a:txBody>
                  <a:tcPr marL="0" marR="0" marT="0" marB="0" anchor="ct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098">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sz="1600" dirty="0"/>
                        <a:t>User Stack</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03"/>
                  </a:ext>
                </a:extLst>
              </a:tr>
              <a:tr h="423613">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noFill/>
                  </a:tcPr>
                </a:tc>
                <a:extLst>
                  <a:ext uri="{0D108BD9-81ED-4DB2-BD59-A6C34878D82A}">
                    <a16:rowId xmlns:a16="http://schemas.microsoft.com/office/drawing/2014/main" val="10004"/>
                  </a:ext>
                </a:extLst>
              </a:tr>
              <a:tr h="298098">
                <a:tc>
                  <a:txBody>
                    <a:bodyPr/>
                    <a:lstStyle/>
                    <a:p>
                      <a:pPr algn="ctr"/>
                      <a:r>
                        <a:rPr lang="en-US" sz="1600" dirty="0"/>
                        <a:t>Shared Address</a:t>
                      </a:r>
                    </a:p>
                    <a:p>
                      <a:pPr algn="ctr"/>
                      <a:r>
                        <a:rPr lang="en-US" sz="1600" dirty="0"/>
                        <a:t>Space</a:t>
                      </a:r>
                    </a:p>
                  </a:txBody>
                  <a:tcPr marL="0" marR="0" marT="90000" marB="90000" anchor="ctr">
                    <a:solidFill>
                      <a:schemeClr val="accent4">
                        <a:lumMod val="60000"/>
                        <a:lumOff val="40000"/>
                      </a:schemeClr>
                    </a:solidFill>
                  </a:tcPr>
                </a:tc>
                <a:tc>
                  <a:txBody>
                    <a:bodyPr/>
                    <a:lstStyle/>
                    <a:p>
                      <a:pPr algn="ctr"/>
                      <a:endParaRPr lang="en-US" sz="1600" dirty="0"/>
                    </a:p>
                  </a:txBody>
                  <a:tcPr marL="0" marR="0" marT="90000" marB="90000" anchor="c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t>Process Control Block</a:t>
            </a:r>
          </a:p>
        </p:txBody>
      </p:sp>
      <p:sp>
        <p:nvSpPr>
          <p:cNvPr id="41987" name="Rectangle 5"/>
          <p:cNvSpPr>
            <a:spLocks noGrp="1" noChangeArrowheads="1"/>
          </p:cNvSpPr>
          <p:nvPr>
            <p:ph sz="quarter" idx="10"/>
          </p:nvPr>
        </p:nvSpPr>
        <p:spPr>
          <a:xfrm>
            <a:off x="431801" y="1628777"/>
            <a:ext cx="3924299" cy="4824413"/>
          </a:xfrm>
        </p:spPr>
        <p:txBody>
          <a:bodyPr/>
          <a:lstStyle/>
          <a:p>
            <a:pPr eaLnBrk="1" hangingPunct="1"/>
            <a:r>
              <a:rPr lang="en-US" dirty="0"/>
              <a:t>Processor State Information</a:t>
            </a:r>
          </a:p>
          <a:p>
            <a:pPr lvl="1" eaLnBrk="1" hangingPunct="1"/>
            <a:r>
              <a:rPr lang="en-US" dirty="0"/>
              <a:t>Stack Pointers</a:t>
            </a:r>
          </a:p>
          <a:p>
            <a:pPr lvl="2" eaLnBrk="1" hangingPunct="1"/>
            <a:r>
              <a:rPr lang="en-US" dirty="0"/>
              <a:t>Each process has one or more last-in-first-out (LIFO) system stacks associated with it. </a:t>
            </a:r>
          </a:p>
          <a:p>
            <a:pPr lvl="2" eaLnBrk="1" hangingPunct="1"/>
            <a:r>
              <a:rPr lang="en-US" dirty="0"/>
              <a:t>A stack is used to store parameters and calling addresses for procedure and system calls. </a:t>
            </a:r>
          </a:p>
          <a:p>
            <a:pPr lvl="2" eaLnBrk="1" hangingPunct="1"/>
            <a:r>
              <a:rPr lang="en-US" dirty="0"/>
              <a:t>The stack pointer points to the top of the stack. </a:t>
            </a:r>
          </a:p>
        </p:txBody>
      </p:sp>
      <p:sp>
        <p:nvSpPr>
          <p:cNvPr id="2" name="Text Placeholder 1"/>
          <p:cNvSpPr>
            <a:spLocks noGrp="1"/>
          </p:cNvSpPr>
          <p:nvPr>
            <p:ph type="body" sz="quarter" idx="11"/>
          </p:nvPr>
        </p:nvSpPr>
        <p:spPr/>
        <p:txBody>
          <a:bodyPr/>
          <a:lstStyle/>
          <a:p>
            <a:endParaRPr lang="en-US"/>
          </a:p>
        </p:txBody>
      </p:sp>
      <p:cxnSp>
        <p:nvCxnSpPr>
          <p:cNvPr id="5" name="Conector de seta reta 4"/>
          <p:cNvCxnSpPr/>
          <p:nvPr/>
        </p:nvCxnSpPr>
        <p:spPr>
          <a:xfrm>
            <a:off x="8253162" y="1898650"/>
            <a:ext cx="0" cy="2070422"/>
          </a:xfrm>
          <a:prstGeom prst="straightConnector1">
            <a:avLst/>
          </a:prstGeom>
          <a:ln w="381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ela 5"/>
          <p:cNvGraphicFramePr>
            <a:graphicFrameLocks noGrp="1"/>
          </p:cNvGraphicFramePr>
          <p:nvPr>
            <p:extLst>
              <p:ext uri="{D42A27DB-BD31-4B8C-83A1-F6EECF244321}">
                <p14:modId xmlns:p14="http://schemas.microsoft.com/office/powerpoint/2010/main" val="4092151934"/>
              </p:ext>
            </p:extLst>
          </p:nvPr>
        </p:nvGraphicFramePr>
        <p:xfrm>
          <a:off x="5630458" y="1874552"/>
          <a:ext cx="3096000" cy="4069920"/>
        </p:xfrm>
        <a:graphic>
          <a:graphicData uri="http://schemas.openxmlformats.org/drawingml/2006/table">
            <a:tbl>
              <a:tblPr>
                <a:tableStyleId>{5C22544A-7EE6-4342-B048-85BDC9FD1C3A}</a:tableStyleId>
              </a:tblPr>
              <a:tblGrid>
                <a:gridCol w="2232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tblGrid>
              <a:tr h="648000">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98098">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r>
                        <a:rPr lang="en-US" sz="1600" dirty="0"/>
                        <a:t>Process</a:t>
                      </a:r>
                    </a:p>
                    <a:p>
                      <a:pPr algn="ctr"/>
                      <a:r>
                        <a:rPr lang="en-US" sz="1600" dirty="0"/>
                        <a:t>Control</a:t>
                      </a:r>
                    </a:p>
                    <a:p>
                      <a:pPr algn="ctr"/>
                      <a:r>
                        <a:rPr lang="en-US" sz="1600" dirty="0"/>
                        <a:t>Block</a:t>
                      </a:r>
                    </a:p>
                  </a:txBody>
                  <a:tcPr marL="0" marR="0" marT="0" marB="0" anchor="ct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098">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sz="1600" dirty="0"/>
                        <a:t>User Stack</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03"/>
                  </a:ext>
                </a:extLst>
              </a:tr>
              <a:tr h="423613">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noFill/>
                  </a:tcPr>
                </a:tc>
                <a:extLst>
                  <a:ext uri="{0D108BD9-81ED-4DB2-BD59-A6C34878D82A}">
                    <a16:rowId xmlns:a16="http://schemas.microsoft.com/office/drawing/2014/main" val="10004"/>
                  </a:ext>
                </a:extLst>
              </a:tr>
              <a:tr h="298098">
                <a:tc>
                  <a:txBody>
                    <a:bodyPr/>
                    <a:lstStyle/>
                    <a:p>
                      <a:pPr algn="ctr"/>
                      <a:r>
                        <a:rPr lang="en-US" sz="1600" dirty="0"/>
                        <a:t>Shared Address</a:t>
                      </a:r>
                    </a:p>
                    <a:p>
                      <a:pPr algn="ctr"/>
                      <a:r>
                        <a:rPr lang="en-US" sz="1600" dirty="0"/>
                        <a:t>Space</a:t>
                      </a:r>
                    </a:p>
                  </a:txBody>
                  <a:tcPr marL="0" marR="0" marT="90000" marB="90000" anchor="ctr">
                    <a:solidFill>
                      <a:schemeClr val="accent4">
                        <a:lumMod val="60000"/>
                        <a:lumOff val="40000"/>
                      </a:schemeClr>
                    </a:solidFill>
                  </a:tcPr>
                </a:tc>
                <a:tc>
                  <a:txBody>
                    <a:bodyPr/>
                    <a:lstStyle/>
                    <a:p>
                      <a:pPr algn="ctr"/>
                      <a:endParaRPr lang="en-US" sz="1600" dirty="0"/>
                    </a:p>
                  </a:txBody>
                  <a:tcPr marL="0" marR="0" marT="90000" marB="90000" anchor="c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en-US"/>
              <a:t>Process Control Block</a:t>
            </a:r>
          </a:p>
        </p:txBody>
      </p:sp>
      <p:sp>
        <p:nvSpPr>
          <p:cNvPr id="43011" name="Rectangle 5"/>
          <p:cNvSpPr>
            <a:spLocks noGrp="1" noChangeArrowheads="1"/>
          </p:cNvSpPr>
          <p:nvPr>
            <p:ph sz="quarter" idx="10"/>
          </p:nvPr>
        </p:nvSpPr>
        <p:spPr>
          <a:xfrm>
            <a:off x="431801" y="1628777"/>
            <a:ext cx="3924299" cy="4824413"/>
          </a:xfrm>
        </p:spPr>
        <p:txBody>
          <a:bodyPr/>
          <a:lstStyle/>
          <a:p>
            <a:r>
              <a:rPr lang="en-US" dirty="0"/>
              <a:t>Process Control Information</a:t>
            </a:r>
          </a:p>
          <a:p>
            <a:pPr lvl="1"/>
            <a:r>
              <a:rPr lang="en-US" dirty="0"/>
              <a:t>Scheduling and State Information</a:t>
            </a:r>
          </a:p>
          <a:p>
            <a:pPr lvl="2"/>
            <a:r>
              <a:rPr lang="en-US" dirty="0"/>
              <a:t>Information needed by the OS to perform its scheduling function, e.g. </a:t>
            </a:r>
          </a:p>
          <a:p>
            <a:pPr marL="830263" lvl="3" indent="-171450">
              <a:buClr>
                <a:schemeClr val="bg1">
                  <a:lumMod val="85000"/>
                </a:schemeClr>
              </a:buClr>
              <a:buFont typeface="Wingdings" charset="2"/>
              <a:buChar char="§"/>
            </a:pPr>
            <a:r>
              <a:rPr lang="en-US" sz="1800" dirty="0">
                <a:latin typeface="+mn-lt"/>
              </a:rPr>
              <a:t>Process state</a:t>
            </a:r>
          </a:p>
          <a:p>
            <a:pPr marL="830263" lvl="3" indent="-171450">
              <a:buClr>
                <a:schemeClr val="bg1">
                  <a:lumMod val="85000"/>
                </a:schemeClr>
              </a:buClr>
              <a:buFont typeface="Wingdings" charset="2"/>
              <a:buChar char="§"/>
            </a:pPr>
            <a:r>
              <a:rPr lang="en-US" sz="1800" dirty="0">
                <a:latin typeface="+mn-lt"/>
              </a:rPr>
              <a:t>Priority</a:t>
            </a:r>
          </a:p>
          <a:p>
            <a:pPr marL="830263" lvl="3" indent="-171450">
              <a:buClr>
                <a:schemeClr val="bg1">
                  <a:lumMod val="85000"/>
                </a:schemeClr>
              </a:buClr>
              <a:buFont typeface="Wingdings" charset="2"/>
              <a:buChar char="§"/>
            </a:pPr>
            <a:r>
              <a:rPr lang="en-US" sz="1800" dirty="0">
                <a:latin typeface="+mn-lt"/>
              </a:rPr>
              <a:t>Scheduling-related information</a:t>
            </a:r>
          </a:p>
          <a:p>
            <a:pPr marL="830263" lvl="3" indent="-171450">
              <a:buClr>
                <a:schemeClr val="bg1">
                  <a:lumMod val="85000"/>
                </a:schemeClr>
              </a:buClr>
              <a:buFont typeface="Wingdings" charset="2"/>
              <a:buChar char="§"/>
            </a:pPr>
            <a:r>
              <a:rPr lang="en-US" sz="1800" dirty="0">
                <a:latin typeface="+mn-lt"/>
              </a:rPr>
              <a:t>Event</a:t>
            </a:r>
          </a:p>
        </p:txBody>
      </p:sp>
      <p:sp>
        <p:nvSpPr>
          <p:cNvPr id="2" name="Text Placeholder 1"/>
          <p:cNvSpPr>
            <a:spLocks noGrp="1"/>
          </p:cNvSpPr>
          <p:nvPr>
            <p:ph type="body" sz="quarter" idx="11"/>
          </p:nvPr>
        </p:nvSpPr>
        <p:spPr/>
        <p:txBody>
          <a:bodyPr/>
          <a:lstStyle/>
          <a:p>
            <a:endParaRPr lang="en-US"/>
          </a:p>
        </p:txBody>
      </p:sp>
      <p:cxnSp>
        <p:nvCxnSpPr>
          <p:cNvPr id="5" name="Conector de seta reta 4"/>
          <p:cNvCxnSpPr/>
          <p:nvPr/>
        </p:nvCxnSpPr>
        <p:spPr>
          <a:xfrm>
            <a:off x="8253162" y="1898650"/>
            <a:ext cx="0" cy="2070422"/>
          </a:xfrm>
          <a:prstGeom prst="straightConnector1">
            <a:avLst/>
          </a:prstGeom>
          <a:ln w="381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ela 5"/>
          <p:cNvGraphicFramePr>
            <a:graphicFrameLocks noGrp="1"/>
          </p:cNvGraphicFramePr>
          <p:nvPr>
            <p:extLst>
              <p:ext uri="{D42A27DB-BD31-4B8C-83A1-F6EECF244321}">
                <p14:modId xmlns:p14="http://schemas.microsoft.com/office/powerpoint/2010/main" val="4092151934"/>
              </p:ext>
            </p:extLst>
          </p:nvPr>
        </p:nvGraphicFramePr>
        <p:xfrm>
          <a:off x="5630458" y="1874552"/>
          <a:ext cx="3096000" cy="4069920"/>
        </p:xfrm>
        <a:graphic>
          <a:graphicData uri="http://schemas.openxmlformats.org/drawingml/2006/table">
            <a:tbl>
              <a:tblPr>
                <a:tableStyleId>{5C22544A-7EE6-4342-B048-85BDC9FD1C3A}</a:tableStyleId>
              </a:tblPr>
              <a:tblGrid>
                <a:gridCol w="2232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tblGrid>
              <a:tr h="648000">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98098">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r>
                        <a:rPr lang="en-US" sz="1600" dirty="0"/>
                        <a:t>Process</a:t>
                      </a:r>
                    </a:p>
                    <a:p>
                      <a:pPr algn="ctr"/>
                      <a:r>
                        <a:rPr lang="en-US" sz="1600" dirty="0"/>
                        <a:t>Control</a:t>
                      </a:r>
                    </a:p>
                    <a:p>
                      <a:pPr algn="ctr"/>
                      <a:r>
                        <a:rPr lang="en-US" sz="1600" dirty="0"/>
                        <a:t>Block</a:t>
                      </a:r>
                    </a:p>
                  </a:txBody>
                  <a:tcPr marL="0" marR="0" marT="0" marB="0" anchor="ct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098">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sz="1600" dirty="0"/>
                        <a:t>User Stack</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03"/>
                  </a:ext>
                </a:extLst>
              </a:tr>
              <a:tr h="423613">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noFill/>
                  </a:tcPr>
                </a:tc>
                <a:extLst>
                  <a:ext uri="{0D108BD9-81ED-4DB2-BD59-A6C34878D82A}">
                    <a16:rowId xmlns:a16="http://schemas.microsoft.com/office/drawing/2014/main" val="10004"/>
                  </a:ext>
                </a:extLst>
              </a:tr>
              <a:tr h="298098">
                <a:tc>
                  <a:txBody>
                    <a:bodyPr/>
                    <a:lstStyle/>
                    <a:p>
                      <a:pPr algn="ctr"/>
                      <a:r>
                        <a:rPr lang="en-US" sz="1600" dirty="0"/>
                        <a:t>Shared Address</a:t>
                      </a:r>
                    </a:p>
                    <a:p>
                      <a:pPr algn="ctr"/>
                      <a:r>
                        <a:rPr lang="en-US" sz="1600" dirty="0"/>
                        <a:t>Space</a:t>
                      </a:r>
                    </a:p>
                  </a:txBody>
                  <a:tcPr marL="0" marR="0" marT="90000" marB="90000" anchor="ctr">
                    <a:solidFill>
                      <a:schemeClr val="accent4">
                        <a:lumMod val="60000"/>
                        <a:lumOff val="40000"/>
                      </a:schemeClr>
                    </a:solidFill>
                  </a:tcPr>
                </a:tc>
                <a:tc>
                  <a:txBody>
                    <a:bodyPr/>
                    <a:lstStyle/>
                    <a:p>
                      <a:pPr algn="ctr"/>
                      <a:endParaRPr lang="en-US" sz="1600" dirty="0"/>
                    </a:p>
                  </a:txBody>
                  <a:tcPr marL="0" marR="0" marT="90000" marB="90000" anchor="c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r>
              <a:rPr lang="en-US"/>
              <a:t>Process Control Block</a:t>
            </a:r>
          </a:p>
        </p:txBody>
      </p:sp>
      <p:sp>
        <p:nvSpPr>
          <p:cNvPr id="44035" name="Rectangle 5"/>
          <p:cNvSpPr>
            <a:spLocks noGrp="1" noChangeArrowheads="1"/>
          </p:cNvSpPr>
          <p:nvPr>
            <p:ph sz="quarter" idx="10"/>
          </p:nvPr>
        </p:nvSpPr>
        <p:spPr>
          <a:xfrm>
            <a:off x="431801" y="1628777"/>
            <a:ext cx="3924299" cy="4824413"/>
          </a:xfrm>
        </p:spPr>
        <p:txBody>
          <a:bodyPr>
            <a:normAutofit/>
          </a:bodyPr>
          <a:lstStyle/>
          <a:p>
            <a:r>
              <a:rPr lang="en-US" dirty="0"/>
              <a:t>Process Control Information</a:t>
            </a:r>
          </a:p>
          <a:p>
            <a:pPr lvl="1"/>
            <a:r>
              <a:rPr lang="en-US" dirty="0"/>
              <a:t>Data Structuring</a:t>
            </a:r>
          </a:p>
          <a:p>
            <a:pPr lvl="2"/>
            <a:r>
              <a:rPr lang="en-US" dirty="0"/>
              <a:t>A process may be linked to another process in a queue, ring, or some other structure. </a:t>
            </a:r>
          </a:p>
          <a:p>
            <a:pPr marL="830263" lvl="3" indent="-171450">
              <a:buClr>
                <a:schemeClr val="bg1">
                  <a:lumMod val="85000"/>
                </a:schemeClr>
              </a:buClr>
              <a:buFont typeface="Wingdings" charset="2"/>
              <a:buChar char="§"/>
            </a:pPr>
            <a:r>
              <a:rPr lang="en-US" sz="1900" dirty="0">
                <a:latin typeface="+mn-lt"/>
              </a:rPr>
              <a:t>For example, all processes in a waiting state for a particular priority level may be linked in a queue. </a:t>
            </a:r>
          </a:p>
          <a:p>
            <a:pPr lvl="2"/>
            <a:r>
              <a:rPr lang="en-US" dirty="0"/>
              <a:t>A process may exhibit a parent-child (creator-created) relationship with another process. </a:t>
            </a:r>
          </a:p>
          <a:p>
            <a:pPr marL="830263" lvl="3" indent="-171450">
              <a:buClr>
                <a:schemeClr val="bg1">
                  <a:lumMod val="85000"/>
                </a:schemeClr>
              </a:buClr>
              <a:buFont typeface="Wingdings" charset="2"/>
              <a:buChar char="§"/>
            </a:pPr>
            <a:r>
              <a:rPr lang="en-US" sz="1800" dirty="0">
                <a:latin typeface="+mn-lt"/>
              </a:rPr>
              <a:t>The PCB may contain pointers to other processes to support these structures. </a:t>
            </a:r>
          </a:p>
          <a:p>
            <a:pPr lvl="1"/>
            <a:endParaRPr lang="en-US" dirty="0"/>
          </a:p>
        </p:txBody>
      </p:sp>
      <p:sp>
        <p:nvSpPr>
          <p:cNvPr id="2" name="Text Placeholder 1"/>
          <p:cNvSpPr>
            <a:spLocks noGrp="1"/>
          </p:cNvSpPr>
          <p:nvPr>
            <p:ph type="body" sz="quarter" idx="11"/>
          </p:nvPr>
        </p:nvSpPr>
        <p:spPr/>
        <p:txBody>
          <a:bodyPr/>
          <a:lstStyle/>
          <a:p>
            <a:endParaRPr lang="en-US"/>
          </a:p>
        </p:txBody>
      </p:sp>
      <p:cxnSp>
        <p:nvCxnSpPr>
          <p:cNvPr id="5" name="Conector de seta reta 4"/>
          <p:cNvCxnSpPr/>
          <p:nvPr/>
        </p:nvCxnSpPr>
        <p:spPr>
          <a:xfrm>
            <a:off x="8253162" y="1898650"/>
            <a:ext cx="0" cy="2070422"/>
          </a:xfrm>
          <a:prstGeom prst="straightConnector1">
            <a:avLst/>
          </a:prstGeom>
          <a:ln w="381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ela 5"/>
          <p:cNvGraphicFramePr>
            <a:graphicFrameLocks noGrp="1"/>
          </p:cNvGraphicFramePr>
          <p:nvPr>
            <p:extLst>
              <p:ext uri="{D42A27DB-BD31-4B8C-83A1-F6EECF244321}">
                <p14:modId xmlns:p14="http://schemas.microsoft.com/office/powerpoint/2010/main" val="4092151934"/>
              </p:ext>
            </p:extLst>
          </p:nvPr>
        </p:nvGraphicFramePr>
        <p:xfrm>
          <a:off x="5630458" y="1874552"/>
          <a:ext cx="3096000" cy="4069920"/>
        </p:xfrm>
        <a:graphic>
          <a:graphicData uri="http://schemas.openxmlformats.org/drawingml/2006/table">
            <a:tbl>
              <a:tblPr>
                <a:tableStyleId>{5C22544A-7EE6-4342-B048-85BDC9FD1C3A}</a:tableStyleId>
              </a:tblPr>
              <a:tblGrid>
                <a:gridCol w="2232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tblGrid>
              <a:tr h="648000">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98098">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r>
                        <a:rPr lang="en-US" sz="1600" dirty="0"/>
                        <a:t>Process</a:t>
                      </a:r>
                    </a:p>
                    <a:p>
                      <a:pPr algn="ctr"/>
                      <a:r>
                        <a:rPr lang="en-US" sz="1600" dirty="0"/>
                        <a:t>Control</a:t>
                      </a:r>
                    </a:p>
                    <a:p>
                      <a:pPr algn="ctr"/>
                      <a:r>
                        <a:rPr lang="en-US" sz="1600" dirty="0"/>
                        <a:t>Block</a:t>
                      </a:r>
                    </a:p>
                  </a:txBody>
                  <a:tcPr marL="0" marR="0" marT="0" marB="0" anchor="ct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098">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sz="1600" dirty="0"/>
                        <a:t>User Stack</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03"/>
                  </a:ext>
                </a:extLst>
              </a:tr>
              <a:tr h="423613">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noFill/>
                  </a:tcPr>
                </a:tc>
                <a:extLst>
                  <a:ext uri="{0D108BD9-81ED-4DB2-BD59-A6C34878D82A}">
                    <a16:rowId xmlns:a16="http://schemas.microsoft.com/office/drawing/2014/main" val="10004"/>
                  </a:ext>
                </a:extLst>
              </a:tr>
              <a:tr h="298098">
                <a:tc>
                  <a:txBody>
                    <a:bodyPr/>
                    <a:lstStyle/>
                    <a:p>
                      <a:pPr algn="ctr"/>
                      <a:r>
                        <a:rPr lang="en-US" sz="1600" dirty="0"/>
                        <a:t>Shared Address</a:t>
                      </a:r>
                    </a:p>
                    <a:p>
                      <a:pPr algn="ctr"/>
                      <a:r>
                        <a:rPr lang="en-US" sz="1600" dirty="0"/>
                        <a:t>Space</a:t>
                      </a:r>
                    </a:p>
                  </a:txBody>
                  <a:tcPr marL="0" marR="0" marT="90000" marB="90000" anchor="ctr">
                    <a:solidFill>
                      <a:schemeClr val="accent4">
                        <a:lumMod val="60000"/>
                        <a:lumOff val="40000"/>
                      </a:schemeClr>
                    </a:solidFill>
                  </a:tcPr>
                </a:tc>
                <a:tc>
                  <a:txBody>
                    <a:bodyPr/>
                    <a:lstStyle/>
                    <a:p>
                      <a:pPr algn="ctr"/>
                      <a:endParaRPr lang="en-US" sz="1600" dirty="0"/>
                    </a:p>
                  </a:txBody>
                  <a:tcPr marL="0" marR="0" marT="90000" marB="90000" anchor="c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US"/>
              <a:t>Process Control Block</a:t>
            </a:r>
          </a:p>
        </p:txBody>
      </p:sp>
      <p:sp>
        <p:nvSpPr>
          <p:cNvPr id="45059" name="Rectangle 5"/>
          <p:cNvSpPr>
            <a:spLocks noGrp="1" noChangeArrowheads="1"/>
          </p:cNvSpPr>
          <p:nvPr>
            <p:ph sz="quarter" idx="10"/>
          </p:nvPr>
        </p:nvSpPr>
        <p:spPr>
          <a:xfrm>
            <a:off x="431801" y="1628777"/>
            <a:ext cx="3924299" cy="4824413"/>
          </a:xfrm>
        </p:spPr>
        <p:txBody>
          <a:bodyPr>
            <a:normAutofit/>
          </a:bodyPr>
          <a:lstStyle/>
          <a:p>
            <a:r>
              <a:rPr lang="en-US" dirty="0"/>
              <a:t>Process Control Information</a:t>
            </a:r>
          </a:p>
          <a:p>
            <a:pPr lvl="1"/>
            <a:r>
              <a:rPr lang="en-US" dirty="0" err="1"/>
              <a:t>Interprocess</a:t>
            </a:r>
            <a:r>
              <a:rPr lang="en-US" dirty="0"/>
              <a:t> Communication</a:t>
            </a:r>
          </a:p>
          <a:p>
            <a:pPr lvl="2"/>
            <a:r>
              <a:rPr lang="en-US" dirty="0"/>
              <a:t>Various flags, signals, and messages may be associated with communication between two independent processes and kept in the PCB. </a:t>
            </a:r>
          </a:p>
          <a:p>
            <a:pPr lvl="1"/>
            <a:r>
              <a:rPr lang="en-US" dirty="0"/>
              <a:t>Process Privileges</a:t>
            </a:r>
          </a:p>
          <a:p>
            <a:pPr lvl="2"/>
            <a:r>
              <a:rPr lang="en-US" dirty="0"/>
              <a:t>Processes may be granted privileges in terms of the memory that may be accessed, the types of instructions that may be executed and the use of system utilities and services. </a:t>
            </a:r>
          </a:p>
          <a:p>
            <a:pPr lvl="1"/>
            <a:endParaRPr lang="en-US" dirty="0"/>
          </a:p>
        </p:txBody>
      </p:sp>
      <p:sp>
        <p:nvSpPr>
          <p:cNvPr id="2" name="Text Placeholder 1"/>
          <p:cNvSpPr>
            <a:spLocks noGrp="1"/>
          </p:cNvSpPr>
          <p:nvPr>
            <p:ph type="body" sz="quarter" idx="11"/>
          </p:nvPr>
        </p:nvSpPr>
        <p:spPr/>
        <p:txBody>
          <a:bodyPr/>
          <a:lstStyle/>
          <a:p>
            <a:endParaRPr lang="en-US"/>
          </a:p>
        </p:txBody>
      </p:sp>
      <p:cxnSp>
        <p:nvCxnSpPr>
          <p:cNvPr id="5" name="Conector de seta reta 4"/>
          <p:cNvCxnSpPr/>
          <p:nvPr/>
        </p:nvCxnSpPr>
        <p:spPr>
          <a:xfrm>
            <a:off x="8253162" y="1898650"/>
            <a:ext cx="0" cy="2070422"/>
          </a:xfrm>
          <a:prstGeom prst="straightConnector1">
            <a:avLst/>
          </a:prstGeom>
          <a:ln w="381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ela 5"/>
          <p:cNvGraphicFramePr>
            <a:graphicFrameLocks noGrp="1"/>
          </p:cNvGraphicFramePr>
          <p:nvPr>
            <p:extLst>
              <p:ext uri="{D42A27DB-BD31-4B8C-83A1-F6EECF244321}">
                <p14:modId xmlns:p14="http://schemas.microsoft.com/office/powerpoint/2010/main" val="4092151934"/>
              </p:ext>
            </p:extLst>
          </p:nvPr>
        </p:nvGraphicFramePr>
        <p:xfrm>
          <a:off x="5630458" y="1874552"/>
          <a:ext cx="3096000" cy="4069920"/>
        </p:xfrm>
        <a:graphic>
          <a:graphicData uri="http://schemas.openxmlformats.org/drawingml/2006/table">
            <a:tbl>
              <a:tblPr>
                <a:tableStyleId>{5C22544A-7EE6-4342-B048-85BDC9FD1C3A}</a:tableStyleId>
              </a:tblPr>
              <a:tblGrid>
                <a:gridCol w="2232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tblGrid>
              <a:tr h="648000">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98098">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r>
                        <a:rPr lang="en-US" sz="1600" dirty="0"/>
                        <a:t>Process</a:t>
                      </a:r>
                    </a:p>
                    <a:p>
                      <a:pPr algn="ctr"/>
                      <a:r>
                        <a:rPr lang="en-US" sz="1600" dirty="0"/>
                        <a:t>Control</a:t>
                      </a:r>
                    </a:p>
                    <a:p>
                      <a:pPr algn="ctr"/>
                      <a:r>
                        <a:rPr lang="en-US" sz="1600" dirty="0"/>
                        <a:t>Block</a:t>
                      </a:r>
                    </a:p>
                  </a:txBody>
                  <a:tcPr marL="0" marR="0" marT="0" marB="0" anchor="ct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098">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sz="1600" dirty="0"/>
                        <a:t>User Stack</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03"/>
                  </a:ext>
                </a:extLst>
              </a:tr>
              <a:tr h="423613">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noFill/>
                  </a:tcPr>
                </a:tc>
                <a:extLst>
                  <a:ext uri="{0D108BD9-81ED-4DB2-BD59-A6C34878D82A}">
                    <a16:rowId xmlns:a16="http://schemas.microsoft.com/office/drawing/2014/main" val="10004"/>
                  </a:ext>
                </a:extLst>
              </a:tr>
              <a:tr h="298098">
                <a:tc>
                  <a:txBody>
                    <a:bodyPr/>
                    <a:lstStyle/>
                    <a:p>
                      <a:pPr algn="ctr"/>
                      <a:r>
                        <a:rPr lang="en-US" sz="1600" dirty="0"/>
                        <a:t>Shared Address</a:t>
                      </a:r>
                    </a:p>
                    <a:p>
                      <a:pPr algn="ctr"/>
                      <a:r>
                        <a:rPr lang="en-US" sz="1600" dirty="0"/>
                        <a:t>Space</a:t>
                      </a:r>
                    </a:p>
                  </a:txBody>
                  <a:tcPr marL="0" marR="0" marT="90000" marB="90000" anchor="ctr">
                    <a:solidFill>
                      <a:schemeClr val="accent4">
                        <a:lumMod val="60000"/>
                        <a:lumOff val="40000"/>
                      </a:schemeClr>
                    </a:solidFill>
                  </a:tcPr>
                </a:tc>
                <a:tc>
                  <a:txBody>
                    <a:bodyPr/>
                    <a:lstStyle/>
                    <a:p>
                      <a:pPr algn="ctr"/>
                      <a:endParaRPr lang="en-US" sz="1600" dirty="0"/>
                    </a:p>
                  </a:txBody>
                  <a:tcPr marL="0" marR="0" marT="90000" marB="90000" anchor="c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r>
              <a:rPr lang="en-US"/>
              <a:t>Process Control Block</a:t>
            </a:r>
          </a:p>
        </p:txBody>
      </p:sp>
      <p:sp>
        <p:nvSpPr>
          <p:cNvPr id="46083" name="Rectangle 5"/>
          <p:cNvSpPr>
            <a:spLocks noGrp="1" noChangeArrowheads="1"/>
          </p:cNvSpPr>
          <p:nvPr>
            <p:ph sz="quarter" idx="10"/>
          </p:nvPr>
        </p:nvSpPr>
        <p:spPr>
          <a:xfrm>
            <a:off x="431801" y="1628777"/>
            <a:ext cx="3924299" cy="4824413"/>
          </a:xfrm>
        </p:spPr>
        <p:txBody>
          <a:bodyPr>
            <a:normAutofit lnSpcReduction="10000"/>
          </a:bodyPr>
          <a:lstStyle/>
          <a:p>
            <a:r>
              <a:rPr lang="en-US" dirty="0"/>
              <a:t>Process Control Information</a:t>
            </a:r>
          </a:p>
          <a:p>
            <a:pPr lvl="1"/>
            <a:r>
              <a:rPr lang="en-US" dirty="0"/>
              <a:t>Memory Management</a:t>
            </a:r>
          </a:p>
          <a:p>
            <a:pPr lvl="2"/>
            <a:r>
              <a:rPr lang="en-US" dirty="0"/>
              <a:t>This section may include pointers to segment and/or page tables that describe the virtual memory assigned to this process. </a:t>
            </a:r>
          </a:p>
          <a:p>
            <a:pPr lvl="1"/>
            <a:r>
              <a:rPr lang="en-US" dirty="0"/>
              <a:t>Resource Ownership and Utilization</a:t>
            </a:r>
          </a:p>
          <a:p>
            <a:pPr lvl="2"/>
            <a:r>
              <a:rPr lang="en-US" dirty="0"/>
              <a:t>Resources controlled by the process may be indicated, e.g. opened files. </a:t>
            </a:r>
          </a:p>
          <a:p>
            <a:pPr lvl="2"/>
            <a:r>
              <a:rPr lang="en-US" dirty="0"/>
              <a:t>A history of utilization of the processor or other resources may also be included.</a:t>
            </a:r>
          </a:p>
          <a:p>
            <a:pPr marL="830263" lvl="3" indent="-171450">
              <a:buClr>
                <a:schemeClr val="bg1">
                  <a:lumMod val="85000"/>
                </a:schemeClr>
              </a:buClr>
              <a:buFont typeface="Wingdings" charset="2"/>
              <a:buChar char="§"/>
            </a:pPr>
            <a:r>
              <a:rPr lang="en-US" sz="1800" dirty="0">
                <a:latin typeface="+mn-lt"/>
              </a:rPr>
              <a:t>This information may be needed by the scheduler. </a:t>
            </a:r>
          </a:p>
          <a:p>
            <a:pPr lvl="1"/>
            <a:endParaRPr lang="en-US" dirty="0"/>
          </a:p>
        </p:txBody>
      </p:sp>
      <p:sp>
        <p:nvSpPr>
          <p:cNvPr id="2" name="Text Placeholder 1"/>
          <p:cNvSpPr>
            <a:spLocks noGrp="1"/>
          </p:cNvSpPr>
          <p:nvPr>
            <p:ph type="body" sz="quarter" idx="11"/>
          </p:nvPr>
        </p:nvSpPr>
        <p:spPr/>
        <p:txBody>
          <a:bodyPr/>
          <a:lstStyle/>
          <a:p>
            <a:endParaRPr lang="en-US"/>
          </a:p>
        </p:txBody>
      </p:sp>
      <p:cxnSp>
        <p:nvCxnSpPr>
          <p:cNvPr id="5" name="Conector de seta reta 4"/>
          <p:cNvCxnSpPr/>
          <p:nvPr/>
        </p:nvCxnSpPr>
        <p:spPr>
          <a:xfrm>
            <a:off x="8253162" y="1898650"/>
            <a:ext cx="0" cy="2070422"/>
          </a:xfrm>
          <a:prstGeom prst="straightConnector1">
            <a:avLst/>
          </a:prstGeom>
          <a:ln w="38100">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ela 5"/>
          <p:cNvGraphicFramePr>
            <a:graphicFrameLocks noGrp="1"/>
          </p:cNvGraphicFramePr>
          <p:nvPr>
            <p:extLst>
              <p:ext uri="{D42A27DB-BD31-4B8C-83A1-F6EECF244321}">
                <p14:modId xmlns:p14="http://schemas.microsoft.com/office/powerpoint/2010/main" val="4092151934"/>
              </p:ext>
            </p:extLst>
          </p:nvPr>
        </p:nvGraphicFramePr>
        <p:xfrm>
          <a:off x="5630458" y="1874552"/>
          <a:ext cx="3096000" cy="4069920"/>
        </p:xfrm>
        <a:graphic>
          <a:graphicData uri="http://schemas.openxmlformats.org/drawingml/2006/table">
            <a:tbl>
              <a:tblPr>
                <a:tableStyleId>{5C22544A-7EE6-4342-B048-85BDC9FD1C3A}</a:tableStyleId>
              </a:tblPr>
              <a:tblGrid>
                <a:gridCol w="2232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tblGrid>
              <a:tr h="648000">
                <a:tc>
                  <a:txBody>
                    <a:bodyPr/>
                    <a:lstStyle/>
                    <a:p>
                      <a:pPr algn="ctr"/>
                      <a:r>
                        <a:rPr lang="en-US" sz="1600" dirty="0"/>
                        <a:t>Process</a:t>
                      </a:r>
                    </a:p>
                    <a:p>
                      <a:pPr algn="ctr"/>
                      <a:r>
                        <a:rPr lang="en-US" sz="1600" dirty="0"/>
                        <a:t>Identification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98098">
                <a:tc>
                  <a:txBody>
                    <a:bodyPr/>
                    <a:lstStyle/>
                    <a:p>
                      <a:pPr algn="ctr"/>
                      <a:r>
                        <a:rPr lang="en-US" sz="1600" dirty="0"/>
                        <a:t>Processor State</a:t>
                      </a:r>
                    </a:p>
                    <a:p>
                      <a:pPr algn="ctr"/>
                      <a:r>
                        <a:rPr lang="en-US" sz="1600" dirty="0"/>
                        <a:t>Information</a:t>
                      </a:r>
                    </a:p>
                  </a:txBody>
                  <a:tcPr marL="0" marR="0" marT="90000" marB="90000" anchor="ctr">
                    <a:solidFill>
                      <a:schemeClr val="tx1">
                        <a:lumMod val="40000"/>
                        <a:lumOff val="60000"/>
                      </a:schemeClr>
                    </a:solidFill>
                  </a:tcPr>
                </a:tc>
                <a:tc>
                  <a:txBody>
                    <a:bodyPr/>
                    <a:lstStyle/>
                    <a:p>
                      <a:pPr algn="ctr"/>
                      <a:r>
                        <a:rPr lang="en-US" sz="1600" dirty="0"/>
                        <a:t>Process</a:t>
                      </a:r>
                    </a:p>
                    <a:p>
                      <a:pPr algn="ctr"/>
                      <a:r>
                        <a:rPr lang="en-US" sz="1600" dirty="0"/>
                        <a:t>Control</a:t>
                      </a:r>
                    </a:p>
                    <a:p>
                      <a:pPr algn="ctr"/>
                      <a:r>
                        <a:rPr lang="en-US" sz="1600" dirty="0"/>
                        <a:t>Block</a:t>
                      </a:r>
                    </a:p>
                  </a:txBody>
                  <a:tcPr marL="0" marR="0" marT="0" marB="0" anchor="ct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098">
                <a:tc>
                  <a:txBody>
                    <a:bodyPr/>
                    <a:lstStyle/>
                    <a:p>
                      <a:pPr algn="ctr"/>
                      <a:r>
                        <a:rPr lang="en-US" sz="1600" dirty="0"/>
                        <a:t>Process Control</a:t>
                      </a:r>
                    </a:p>
                    <a:p>
                      <a:pPr algn="ctr"/>
                      <a:r>
                        <a:rPr lang="en-US" sz="1600" dirty="0"/>
                        <a:t>Information</a:t>
                      </a:r>
                    </a:p>
                  </a:txBody>
                  <a:tcPr marL="0" marR="0" marT="90000" marB="90000" anchor="ctr">
                    <a:solidFill>
                      <a:schemeClr val="tx1">
                        <a:lumMod val="40000"/>
                        <a:lumOff val="60000"/>
                      </a:schemeClr>
                    </a:solidFill>
                  </a:tcPr>
                </a:tc>
                <a:tc>
                  <a:txBody>
                    <a:bodyPr/>
                    <a:lstStyle/>
                    <a:p>
                      <a:pPr algn="ctr"/>
                      <a:endParaRPr lang="en-US" sz="1600" dirty="0"/>
                    </a:p>
                  </a:txBody>
                  <a:tcPr marL="0" marR="0" marT="90000" marB="90000" anchor="ct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sz="1600" dirty="0"/>
                        <a:t>User Stack</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03"/>
                  </a:ext>
                </a:extLst>
              </a:tr>
              <a:tr h="423613">
                <a:tc>
                  <a:txBody>
                    <a:bodyPr/>
                    <a:lstStyle/>
                    <a:p>
                      <a:pPr algn="ctr"/>
                      <a:r>
                        <a:rPr lang="en-US" sz="1600" dirty="0"/>
                        <a:t>Private User</a:t>
                      </a:r>
                    </a:p>
                    <a:p>
                      <a:pPr algn="ctr"/>
                      <a:r>
                        <a:rPr lang="en-US" sz="1600" dirty="0"/>
                        <a:t>Address Space</a:t>
                      </a:r>
                    </a:p>
                    <a:p>
                      <a:pPr algn="ctr"/>
                      <a:r>
                        <a:rPr lang="en-US" sz="1600" dirty="0"/>
                        <a:t>(Programs,</a:t>
                      </a:r>
                      <a:r>
                        <a:rPr lang="en-US" sz="1600" baseline="0" dirty="0"/>
                        <a:t> </a:t>
                      </a:r>
                      <a:r>
                        <a:rPr lang="en-US" sz="1600" dirty="0"/>
                        <a:t>Data)</a:t>
                      </a:r>
                    </a:p>
                  </a:txBody>
                  <a:tcPr marL="0" marR="0" marT="90000" marB="90000" anchor="ctr">
                    <a:solidFill>
                      <a:schemeClr val="accent4">
                        <a:lumMod val="60000"/>
                        <a:lumOff val="40000"/>
                      </a:schemeClr>
                    </a:solidFill>
                  </a:tcPr>
                </a:tc>
                <a:tc>
                  <a:txBody>
                    <a:bodyPr/>
                    <a:lstStyle/>
                    <a:p>
                      <a:pPr algn="ctr"/>
                      <a:endParaRPr lang="en-US" sz="1600"/>
                    </a:p>
                  </a:txBody>
                  <a:tcPr marL="0" marR="0" marT="90000" marB="90000" anchor="ctr">
                    <a:noFill/>
                  </a:tcPr>
                </a:tc>
                <a:extLst>
                  <a:ext uri="{0D108BD9-81ED-4DB2-BD59-A6C34878D82A}">
                    <a16:rowId xmlns:a16="http://schemas.microsoft.com/office/drawing/2014/main" val="10004"/>
                  </a:ext>
                </a:extLst>
              </a:tr>
              <a:tr h="298098">
                <a:tc>
                  <a:txBody>
                    <a:bodyPr/>
                    <a:lstStyle/>
                    <a:p>
                      <a:pPr algn="ctr"/>
                      <a:r>
                        <a:rPr lang="en-US" sz="1600" dirty="0"/>
                        <a:t>Shared Address</a:t>
                      </a:r>
                    </a:p>
                    <a:p>
                      <a:pPr algn="ctr"/>
                      <a:r>
                        <a:rPr lang="en-US" sz="1600" dirty="0"/>
                        <a:t>Space</a:t>
                      </a:r>
                    </a:p>
                  </a:txBody>
                  <a:tcPr marL="0" marR="0" marT="90000" marB="90000" anchor="ctr">
                    <a:solidFill>
                      <a:schemeClr val="accent4">
                        <a:lumMod val="60000"/>
                        <a:lumOff val="40000"/>
                      </a:schemeClr>
                    </a:solidFill>
                  </a:tcPr>
                </a:tc>
                <a:tc>
                  <a:txBody>
                    <a:bodyPr/>
                    <a:lstStyle/>
                    <a:p>
                      <a:pPr algn="ctr"/>
                      <a:endParaRPr lang="en-US" sz="1600" dirty="0"/>
                    </a:p>
                  </a:txBody>
                  <a:tcPr marL="0" marR="0" marT="90000" marB="90000" anchor="c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Process List Structures</a:t>
            </a:r>
          </a:p>
        </p:txBody>
      </p:sp>
      <p:sp>
        <p:nvSpPr>
          <p:cNvPr id="10" name="Text Placeholder 9"/>
          <p:cNvSpPr>
            <a:spLocks noGrp="1"/>
          </p:cNvSpPr>
          <p:nvPr>
            <p:ph type="body" sz="quarter" idx="11"/>
          </p:nvPr>
        </p:nvSpPr>
        <p:spPr/>
        <p:txBody>
          <a:bodyPr/>
          <a:lstStyle/>
          <a:p>
            <a:endParaRPr lang="en-US"/>
          </a:p>
        </p:txBody>
      </p:sp>
      <p:sp>
        <p:nvSpPr>
          <p:cNvPr id="3" name="Retângulo 2"/>
          <p:cNvSpPr/>
          <p:nvPr/>
        </p:nvSpPr>
        <p:spPr>
          <a:xfrm>
            <a:off x="3402444" y="2166408"/>
            <a:ext cx="720000" cy="1080000"/>
          </a:xfrm>
          <a:prstGeom prst="rect">
            <a:avLst/>
          </a:prstGeom>
          <a:solidFill>
            <a:schemeClr val="accent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bg1"/>
                </a:solidFill>
                <a:effectLst>
                  <a:outerShdw blurRad="38100" dist="38100" dir="2700000" algn="tl">
                    <a:srgbClr val="000000">
                      <a:alpha val="43137"/>
                    </a:srgbClr>
                  </a:outerShdw>
                </a:effectLst>
              </a:rPr>
              <a:t>PCB</a:t>
            </a:r>
          </a:p>
        </p:txBody>
      </p:sp>
      <p:sp>
        <p:nvSpPr>
          <p:cNvPr id="4" name="Retângulo 3"/>
          <p:cNvSpPr/>
          <p:nvPr/>
        </p:nvSpPr>
        <p:spPr>
          <a:xfrm>
            <a:off x="3402444" y="3680151"/>
            <a:ext cx="720000" cy="1080000"/>
          </a:xfrm>
          <a:prstGeom prst="rect">
            <a:avLst/>
          </a:prstGeom>
          <a:solidFill>
            <a:schemeClr val="accent1"/>
          </a:solidFill>
          <a:ln>
            <a:noFill/>
          </a:ln>
        </p:spPr>
        <p:style>
          <a:lnRef idx="1">
            <a:schemeClr val="accent3"/>
          </a:lnRef>
          <a:fillRef idx="3">
            <a:schemeClr val="accent3"/>
          </a:fillRef>
          <a:effectRef idx="2">
            <a:schemeClr val="accent3"/>
          </a:effectRef>
          <a:fontRef idx="minor">
            <a:schemeClr val="lt1"/>
          </a:fontRef>
        </p:style>
        <p:txBody>
          <a:bodyPr rtlCol="0" anchor="ctr"/>
          <a:lstStyle/>
          <a:p>
            <a:r>
              <a:rPr lang="en-US" dirty="0">
                <a:solidFill>
                  <a:schemeClr val="bg1"/>
                </a:solidFill>
                <a:effectLst>
                  <a:outerShdw blurRad="38100" dist="38100" dir="2700000" algn="tl">
                    <a:srgbClr val="000000">
                      <a:alpha val="43137"/>
                    </a:srgbClr>
                  </a:outerShdw>
                </a:effectLst>
              </a:rPr>
              <a:t>PCB</a:t>
            </a:r>
          </a:p>
        </p:txBody>
      </p:sp>
      <p:sp>
        <p:nvSpPr>
          <p:cNvPr id="5" name="Retângulo 4"/>
          <p:cNvSpPr/>
          <p:nvPr/>
        </p:nvSpPr>
        <p:spPr>
          <a:xfrm>
            <a:off x="3402444" y="5136532"/>
            <a:ext cx="720000" cy="1080000"/>
          </a:xfrm>
          <a:prstGeom prst="rect">
            <a:avLst/>
          </a:prstGeom>
          <a:solidFill>
            <a:schemeClr val="accent1"/>
          </a:solidFill>
          <a:ln>
            <a:noFill/>
          </a:ln>
        </p:spPr>
        <p:style>
          <a:lnRef idx="1">
            <a:schemeClr val="accent3"/>
          </a:lnRef>
          <a:fillRef idx="3">
            <a:schemeClr val="accent3"/>
          </a:fillRef>
          <a:effectRef idx="2">
            <a:schemeClr val="accent3"/>
          </a:effectRef>
          <a:fontRef idx="minor">
            <a:schemeClr val="lt1"/>
          </a:fontRef>
        </p:style>
        <p:txBody>
          <a:bodyPr rtlCol="0" anchor="ctr"/>
          <a:lstStyle/>
          <a:p>
            <a:r>
              <a:rPr lang="en-US" dirty="0">
                <a:solidFill>
                  <a:schemeClr val="bg1"/>
                </a:solidFill>
                <a:effectLst>
                  <a:outerShdw blurRad="38100" dist="38100" dir="2700000" algn="tl">
                    <a:srgbClr val="000000">
                      <a:alpha val="43137"/>
                    </a:srgbClr>
                  </a:outerShdw>
                </a:effectLst>
              </a:rPr>
              <a:t>PCB</a:t>
            </a:r>
          </a:p>
        </p:txBody>
      </p:sp>
      <p:sp>
        <p:nvSpPr>
          <p:cNvPr id="6" name="Retângulo 5"/>
          <p:cNvSpPr/>
          <p:nvPr/>
        </p:nvSpPr>
        <p:spPr>
          <a:xfrm>
            <a:off x="4572432" y="3680151"/>
            <a:ext cx="720000" cy="1080000"/>
          </a:xfrm>
          <a:prstGeom prst="rect">
            <a:avLst/>
          </a:prstGeom>
          <a:solidFill>
            <a:schemeClr val="accent1"/>
          </a:solidFill>
          <a:ln>
            <a:noFill/>
          </a:ln>
        </p:spPr>
        <p:style>
          <a:lnRef idx="1">
            <a:schemeClr val="accent3"/>
          </a:lnRef>
          <a:fillRef idx="3">
            <a:schemeClr val="accent3"/>
          </a:fillRef>
          <a:effectRef idx="2">
            <a:schemeClr val="accent3"/>
          </a:effectRef>
          <a:fontRef idx="minor">
            <a:schemeClr val="lt1"/>
          </a:fontRef>
        </p:style>
        <p:txBody>
          <a:bodyPr rtlCol="0" anchor="ctr"/>
          <a:lstStyle/>
          <a:p>
            <a:r>
              <a:rPr lang="en-US" dirty="0">
                <a:solidFill>
                  <a:schemeClr val="bg1"/>
                </a:solidFill>
                <a:effectLst>
                  <a:outerShdw blurRad="38100" dist="38100" dir="2700000" algn="tl">
                    <a:srgbClr val="000000">
                      <a:alpha val="43137"/>
                    </a:srgbClr>
                  </a:outerShdw>
                </a:effectLst>
              </a:rPr>
              <a:t>PCB</a:t>
            </a:r>
          </a:p>
        </p:txBody>
      </p:sp>
      <p:sp>
        <p:nvSpPr>
          <p:cNvPr id="7" name="Retângulo 6"/>
          <p:cNvSpPr/>
          <p:nvPr/>
        </p:nvSpPr>
        <p:spPr>
          <a:xfrm>
            <a:off x="4572432" y="5136532"/>
            <a:ext cx="720000" cy="1080000"/>
          </a:xfrm>
          <a:prstGeom prst="rect">
            <a:avLst/>
          </a:prstGeom>
          <a:solidFill>
            <a:schemeClr val="accent1"/>
          </a:solidFill>
          <a:ln>
            <a:noFill/>
          </a:ln>
        </p:spPr>
        <p:style>
          <a:lnRef idx="1">
            <a:schemeClr val="accent3"/>
          </a:lnRef>
          <a:fillRef idx="3">
            <a:schemeClr val="accent3"/>
          </a:fillRef>
          <a:effectRef idx="2">
            <a:schemeClr val="accent3"/>
          </a:effectRef>
          <a:fontRef idx="minor">
            <a:schemeClr val="lt1"/>
          </a:fontRef>
        </p:style>
        <p:txBody>
          <a:bodyPr rtlCol="0" anchor="ctr"/>
          <a:lstStyle/>
          <a:p>
            <a:r>
              <a:rPr lang="en-US" dirty="0">
                <a:solidFill>
                  <a:schemeClr val="bg1"/>
                </a:solidFill>
                <a:effectLst>
                  <a:outerShdw blurRad="38100" dist="38100" dir="2700000" algn="tl">
                    <a:srgbClr val="000000">
                      <a:alpha val="43137"/>
                    </a:srgbClr>
                  </a:outerShdw>
                </a:effectLst>
              </a:rPr>
              <a:t>PCB</a:t>
            </a:r>
          </a:p>
        </p:txBody>
      </p:sp>
      <p:sp>
        <p:nvSpPr>
          <p:cNvPr id="8" name="Retângulo 7"/>
          <p:cNvSpPr/>
          <p:nvPr/>
        </p:nvSpPr>
        <p:spPr>
          <a:xfrm>
            <a:off x="5742420" y="3680151"/>
            <a:ext cx="720000" cy="1080000"/>
          </a:xfrm>
          <a:prstGeom prst="rect">
            <a:avLst/>
          </a:prstGeom>
          <a:solidFill>
            <a:schemeClr val="accent1"/>
          </a:solidFill>
          <a:ln>
            <a:noFill/>
          </a:ln>
        </p:spPr>
        <p:style>
          <a:lnRef idx="1">
            <a:schemeClr val="accent3"/>
          </a:lnRef>
          <a:fillRef idx="3">
            <a:schemeClr val="accent3"/>
          </a:fillRef>
          <a:effectRef idx="2">
            <a:schemeClr val="accent3"/>
          </a:effectRef>
          <a:fontRef idx="minor">
            <a:schemeClr val="lt1"/>
          </a:fontRef>
        </p:style>
        <p:txBody>
          <a:bodyPr rtlCol="0" anchor="ctr"/>
          <a:lstStyle/>
          <a:p>
            <a:r>
              <a:rPr lang="en-US" dirty="0">
                <a:solidFill>
                  <a:schemeClr val="bg1"/>
                </a:solidFill>
                <a:effectLst>
                  <a:outerShdw blurRad="38100" dist="38100" dir="2700000" algn="tl">
                    <a:srgbClr val="000000">
                      <a:alpha val="43137"/>
                    </a:srgbClr>
                  </a:outerShdw>
                </a:effectLst>
              </a:rPr>
              <a:t>PCB</a:t>
            </a:r>
          </a:p>
        </p:txBody>
      </p:sp>
      <p:sp>
        <p:nvSpPr>
          <p:cNvPr id="9" name="Retângulo 8"/>
          <p:cNvSpPr/>
          <p:nvPr/>
        </p:nvSpPr>
        <p:spPr>
          <a:xfrm>
            <a:off x="5742420" y="5136532"/>
            <a:ext cx="720000" cy="1080000"/>
          </a:xfrm>
          <a:prstGeom prst="rect">
            <a:avLst/>
          </a:prstGeom>
          <a:solidFill>
            <a:schemeClr val="accent1"/>
          </a:solidFill>
          <a:ln>
            <a:noFill/>
          </a:ln>
        </p:spPr>
        <p:style>
          <a:lnRef idx="1">
            <a:schemeClr val="accent3"/>
          </a:lnRef>
          <a:fillRef idx="3">
            <a:schemeClr val="accent3"/>
          </a:fillRef>
          <a:effectRef idx="2">
            <a:schemeClr val="accent3"/>
          </a:effectRef>
          <a:fontRef idx="minor">
            <a:schemeClr val="lt1"/>
          </a:fontRef>
        </p:style>
        <p:txBody>
          <a:bodyPr rtlCol="0" anchor="ctr"/>
          <a:lstStyle/>
          <a:p>
            <a:r>
              <a:rPr lang="en-US" dirty="0">
                <a:solidFill>
                  <a:schemeClr val="bg1"/>
                </a:solidFill>
                <a:effectLst>
                  <a:outerShdw blurRad="38100" dist="38100" dir="2700000" algn="tl">
                    <a:srgbClr val="000000">
                      <a:alpha val="43137"/>
                    </a:srgbClr>
                  </a:outerShdw>
                </a:effectLst>
              </a:rPr>
              <a:t>PCB</a:t>
            </a:r>
          </a:p>
        </p:txBody>
      </p:sp>
      <p:sp>
        <p:nvSpPr>
          <p:cNvPr id="11" name="Retângulo 10"/>
          <p:cNvSpPr/>
          <p:nvPr/>
        </p:nvSpPr>
        <p:spPr>
          <a:xfrm>
            <a:off x="6912408" y="5136532"/>
            <a:ext cx="720000" cy="1080000"/>
          </a:xfrm>
          <a:prstGeom prst="rect">
            <a:avLst/>
          </a:prstGeom>
          <a:solidFill>
            <a:schemeClr val="accent1"/>
          </a:solidFill>
          <a:ln>
            <a:noFill/>
          </a:ln>
        </p:spPr>
        <p:style>
          <a:lnRef idx="1">
            <a:schemeClr val="accent3"/>
          </a:lnRef>
          <a:fillRef idx="3">
            <a:schemeClr val="accent3"/>
          </a:fillRef>
          <a:effectRef idx="2">
            <a:schemeClr val="accent3"/>
          </a:effectRef>
          <a:fontRef idx="minor">
            <a:schemeClr val="lt1"/>
          </a:fontRef>
        </p:style>
        <p:txBody>
          <a:bodyPr rtlCol="0" anchor="ctr"/>
          <a:lstStyle/>
          <a:p>
            <a:r>
              <a:rPr lang="en-US" dirty="0">
                <a:solidFill>
                  <a:schemeClr val="bg1"/>
                </a:solidFill>
                <a:effectLst>
                  <a:outerShdw blurRad="38100" dist="38100" dir="2700000" algn="tl">
                    <a:srgbClr val="000000">
                      <a:alpha val="43137"/>
                    </a:srgbClr>
                  </a:outerShdw>
                </a:effectLst>
              </a:rPr>
              <a:t>PCB</a:t>
            </a:r>
          </a:p>
        </p:txBody>
      </p:sp>
      <p:cxnSp>
        <p:nvCxnSpPr>
          <p:cNvPr id="13" name="Conector de seta reta 12"/>
          <p:cNvCxnSpPr/>
          <p:nvPr/>
        </p:nvCxnSpPr>
        <p:spPr>
          <a:xfrm>
            <a:off x="4122444" y="3878906"/>
            <a:ext cx="449556" cy="0"/>
          </a:xfrm>
          <a:prstGeom prst="straightConnector1">
            <a:avLst/>
          </a:prstGeom>
          <a:ln w="28575">
            <a:solidFill>
              <a:schemeClr val="bg1">
                <a:lumMod val="7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a:off x="5292864" y="3878906"/>
            <a:ext cx="449556" cy="0"/>
          </a:xfrm>
          <a:prstGeom prst="straightConnector1">
            <a:avLst/>
          </a:prstGeom>
          <a:ln w="28575">
            <a:solidFill>
              <a:schemeClr val="bg1">
                <a:lumMod val="7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a:off x="4126418" y="5305651"/>
            <a:ext cx="449556" cy="0"/>
          </a:xfrm>
          <a:prstGeom prst="straightConnector1">
            <a:avLst/>
          </a:prstGeom>
          <a:ln w="28575">
            <a:solidFill>
              <a:schemeClr val="bg1">
                <a:lumMod val="7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a:off x="5296838" y="5305651"/>
            <a:ext cx="449556" cy="0"/>
          </a:xfrm>
          <a:prstGeom prst="straightConnector1">
            <a:avLst/>
          </a:prstGeom>
          <a:ln w="28575">
            <a:solidFill>
              <a:schemeClr val="bg1">
                <a:lumMod val="7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p:nvPr/>
        </p:nvCxnSpPr>
        <p:spPr>
          <a:xfrm>
            <a:off x="6462852" y="5305651"/>
            <a:ext cx="449556" cy="0"/>
          </a:xfrm>
          <a:prstGeom prst="straightConnector1">
            <a:avLst/>
          </a:prstGeom>
          <a:ln w="28575">
            <a:solidFill>
              <a:schemeClr val="bg1">
                <a:lumMod val="7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1601844" y="2163233"/>
            <a:ext cx="1080000" cy="3603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bg1"/>
                </a:solidFill>
                <a:effectLst>
                  <a:outerShdw blurRad="38100" dist="38100" dir="2700000" algn="tl">
                    <a:srgbClr val="000000">
                      <a:alpha val="43137"/>
                    </a:srgbClr>
                  </a:outerShdw>
                </a:effectLst>
              </a:rPr>
              <a:t>Running</a:t>
            </a:r>
          </a:p>
        </p:txBody>
      </p:sp>
      <p:sp>
        <p:nvSpPr>
          <p:cNvPr id="19" name="Retângulo 18"/>
          <p:cNvSpPr/>
          <p:nvPr/>
        </p:nvSpPr>
        <p:spPr>
          <a:xfrm>
            <a:off x="1601288" y="3698729"/>
            <a:ext cx="1080000" cy="360355"/>
          </a:xfrm>
          <a:prstGeom prst="rect">
            <a:avLst/>
          </a:prstGeom>
          <a:solidFill>
            <a:srgbClr val="4ABD24"/>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solidFill>
                  <a:schemeClr val="bg1"/>
                </a:solidFill>
                <a:effectLst>
                  <a:outerShdw blurRad="38100" dist="38100" dir="2700000" algn="tl">
                    <a:srgbClr val="000000">
                      <a:alpha val="43137"/>
                    </a:srgbClr>
                  </a:outerShdw>
                </a:effectLst>
              </a:rPr>
              <a:t>Ready</a:t>
            </a:r>
          </a:p>
        </p:txBody>
      </p:sp>
      <p:sp>
        <p:nvSpPr>
          <p:cNvPr id="20" name="Retângulo 19"/>
          <p:cNvSpPr/>
          <p:nvPr/>
        </p:nvSpPr>
        <p:spPr>
          <a:xfrm>
            <a:off x="1601844" y="5125474"/>
            <a:ext cx="1080000" cy="360355"/>
          </a:xfrm>
          <a:prstGeom prst="rect">
            <a:avLst/>
          </a:prstGeom>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bg1"/>
                </a:solidFill>
                <a:effectLst>
                  <a:outerShdw blurRad="38100" dist="38100" dir="2700000" algn="tl">
                    <a:srgbClr val="000000">
                      <a:alpha val="43137"/>
                    </a:srgbClr>
                  </a:outerShdw>
                </a:effectLst>
              </a:rPr>
              <a:t>Blocked</a:t>
            </a:r>
          </a:p>
        </p:txBody>
      </p:sp>
      <p:cxnSp>
        <p:nvCxnSpPr>
          <p:cNvPr id="21" name="Conector de seta reta 20"/>
          <p:cNvCxnSpPr/>
          <p:nvPr/>
        </p:nvCxnSpPr>
        <p:spPr>
          <a:xfrm>
            <a:off x="2681844" y="5305651"/>
            <a:ext cx="720000" cy="0"/>
          </a:xfrm>
          <a:prstGeom prst="straightConnector1">
            <a:avLst/>
          </a:prstGeom>
          <a:ln w="28575">
            <a:solidFill>
              <a:schemeClr val="bg1">
                <a:lumMod val="7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a:off x="2681288" y="3878906"/>
            <a:ext cx="720000" cy="0"/>
          </a:xfrm>
          <a:prstGeom prst="straightConnector1">
            <a:avLst/>
          </a:prstGeom>
          <a:ln w="28575">
            <a:solidFill>
              <a:schemeClr val="bg1">
                <a:lumMod val="7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a:off x="2681288" y="2349500"/>
            <a:ext cx="720000" cy="0"/>
          </a:xfrm>
          <a:prstGeom prst="straightConnector1">
            <a:avLst/>
          </a:prstGeom>
          <a:ln w="28575">
            <a:solidFill>
              <a:schemeClr val="bg1">
                <a:lumMod val="7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93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31800" y="1449388"/>
            <a:ext cx="8280400" cy="853671"/>
          </a:xfrm>
        </p:spPr>
        <p:txBody>
          <a:bodyPr>
            <a:normAutofit/>
          </a:bodyPr>
          <a:lstStyle/>
          <a:p>
            <a:r>
              <a:rPr lang="en-US" sz="2400" dirty="0"/>
              <a:t>Most operating systems allocate a kernel interrupt stack for each </a:t>
            </a:r>
            <a:br>
              <a:rPr lang="en-US" sz="2400" dirty="0"/>
            </a:br>
            <a:r>
              <a:rPr lang="en-US" sz="2400" dirty="0"/>
              <a:t>user-level process.</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377733380"/>
              </p:ext>
            </p:extLst>
          </p:nvPr>
        </p:nvGraphicFramePr>
        <p:xfrm>
          <a:off x="431800" y="2387600"/>
          <a:ext cx="8283220" cy="4262840"/>
        </p:xfrm>
        <a:graphic>
          <a:graphicData uri="http://schemas.openxmlformats.org/drawingml/2006/table">
            <a:tbl>
              <a:tblPr>
                <a:tableStyleId>{5C22544A-7EE6-4342-B048-85BDC9FD1C3A}</a:tableStyleId>
              </a:tblPr>
              <a:tblGrid>
                <a:gridCol w="144322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180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1800000">
                  <a:extLst>
                    <a:ext uri="{9D8B030D-6E8A-4147-A177-3AD203B41FA5}">
                      <a16:colId xmlns:a16="http://schemas.microsoft.com/office/drawing/2014/main" val="20005"/>
                    </a:ext>
                  </a:extLst>
                </a:gridCol>
              </a:tblGrid>
              <a:tr h="370840">
                <a:tc>
                  <a:txBody>
                    <a:bodyPr/>
                    <a:lstStyle/>
                    <a:p>
                      <a:r>
                        <a:rPr lang="en-US" dirty="0">
                          <a:latin typeface="+mj-lt"/>
                        </a:rPr>
                        <a:t>Process state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mj-lt"/>
                        </a:rPr>
                        <a:t>Running</a:t>
                      </a:r>
                    </a:p>
                  </a:txBody>
                  <a:tcPr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8C00"/>
                    </a:solidFill>
                  </a:tcPr>
                </a:tc>
                <a:tc>
                  <a:txBody>
                    <a:bodyPr/>
                    <a:lstStyle/>
                    <a:p>
                      <a:pPr algn="ctr"/>
                      <a:endParaRPr lang="en-US" dirty="0">
                        <a:solidFill>
                          <a:schemeClr val="bg1"/>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mj-lt"/>
                        </a:rPr>
                        <a:t>Ready to Run</a:t>
                      </a:r>
                    </a:p>
                  </a:txBody>
                  <a:tcPr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4ABD24"/>
                    </a:solidFill>
                  </a:tcPr>
                </a:tc>
                <a:tc>
                  <a:txBody>
                    <a:bodyPr/>
                    <a:lstStyle/>
                    <a:p>
                      <a:pPr algn="ctr"/>
                      <a:endParaRPr lang="en-US" dirty="0">
                        <a:solidFill>
                          <a:schemeClr val="bg1"/>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mj-lt"/>
                        </a:rPr>
                        <a:t>Waiting for I/O</a:t>
                      </a:r>
                    </a:p>
                  </a:txBody>
                  <a:tcPr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0"/>
                  </a:ext>
                </a:extLst>
              </a:tr>
              <a:tr h="183600">
                <a:tc>
                  <a:txBody>
                    <a:bodyPr/>
                    <a:lstStyle/>
                    <a:p>
                      <a:endParaRPr lang="en-US" sz="6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600" dirty="0">
                        <a:latin typeface="+mj-lt"/>
                      </a:endParaRPr>
                    </a:p>
                  </a:txBody>
                  <a:tcPr anchor="ctr">
                    <a:lnL w="12700" cmpd="sng">
                      <a:noFill/>
                    </a:lnL>
                    <a:lnR w="12700" cmpd="sng">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600" dirty="0">
                        <a:latin typeface="+mj-lt"/>
                      </a:endParaRPr>
                    </a:p>
                  </a:txBody>
                  <a:tcPr anchor="ctr">
                    <a:lnL w="12700" cmpd="sng">
                      <a:noFill/>
                    </a:lnL>
                    <a:lnR w="12700" cmpd="sng">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600" dirty="0">
                        <a:latin typeface="+mj-lt"/>
                      </a:endParaRPr>
                    </a:p>
                  </a:txBody>
                  <a:tcPr anchor="ctr">
                    <a:lnL w="12700" cmpd="sng">
                      <a:noFill/>
                    </a:lnL>
                    <a:lnR w="12700" cmpd="sng">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rowSpan="5">
                  <a:txBody>
                    <a:bodyPr/>
                    <a:lstStyle/>
                    <a:p>
                      <a:r>
                        <a:rPr lang="en-US" dirty="0"/>
                        <a:t>User Stack</a:t>
                      </a:r>
                    </a:p>
                  </a:txBody>
                  <a:tcPr anchor="b">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algn="ctr"/>
                      <a:r>
                        <a:rPr lang="mr-IN" dirty="0"/>
                        <a:t>…</a:t>
                      </a: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algn="ctr"/>
                      <a:r>
                        <a:rPr lang="mr-IN" dirty="0"/>
                        <a:t>…</a:t>
                      </a: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370840">
                <a:tc vMerge="1">
                  <a:txBody>
                    <a:bodyPr/>
                    <a:lstStyle/>
                    <a:p>
                      <a:endParaRPr lang="en-US" dirty="0"/>
                    </a:p>
                  </a:txBody>
                  <a:tcPr anchor="ctr"/>
                </a:tc>
                <a:tc vMerge="1">
                  <a:txBody>
                    <a:bodyPr/>
                    <a:lstStyle/>
                    <a:p>
                      <a:endParaRPr lang="en-US" dirty="0"/>
                    </a:p>
                  </a:txBody>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en-US" dirty="0"/>
                    </a:p>
                  </a:txBody>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err="1"/>
                        <a:t>Syscall</a:t>
                      </a: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3"/>
                  </a:ext>
                </a:extLst>
              </a:tr>
              <a:tr h="370840">
                <a:tc vMerge="1">
                  <a:txBody>
                    <a:bodyPr/>
                    <a:lstStyle/>
                    <a:p>
                      <a:endParaRPr lang="en-US" dirty="0"/>
                    </a:p>
                  </a:txBody>
                  <a:tcPr anchor="ctr"/>
                </a:tc>
                <a:tc>
                  <a:txBody>
                    <a:bodyPr/>
                    <a:lstStyle/>
                    <a:p>
                      <a:pPr algn="ctr"/>
                      <a:r>
                        <a:rPr lang="en-US" dirty="0"/>
                        <a:t>Proc2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Proc2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Proc2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4"/>
                  </a:ext>
                </a:extLst>
              </a:tr>
              <a:tr h="370840">
                <a:tc vMerge="1">
                  <a:txBody>
                    <a:bodyPr/>
                    <a:lstStyle/>
                    <a:p>
                      <a:endParaRPr lang="en-US" dirty="0"/>
                    </a:p>
                  </a:txBody>
                  <a:tcPr anchor="ctr"/>
                </a:tc>
                <a:tc>
                  <a:txBody>
                    <a:bodyPr/>
                    <a:lstStyle/>
                    <a:p>
                      <a:pPr algn="ctr"/>
                      <a:r>
                        <a:rPr lang="en-US" dirty="0"/>
                        <a:t>Proc1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Proc1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Proc1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5"/>
                  </a:ext>
                </a:extLst>
              </a:tr>
              <a:tr h="370840">
                <a:tc vMerge="1">
                  <a:txBody>
                    <a:bodyPr/>
                    <a:lstStyle/>
                    <a:p>
                      <a:endParaRPr lang="en-US" dirty="0"/>
                    </a:p>
                  </a:txBody>
                  <a:tcPr anchor="ctr"/>
                </a:tc>
                <a:tc>
                  <a:txBody>
                    <a:bodyPr/>
                    <a:lstStyle/>
                    <a:p>
                      <a:pPr algn="ctr"/>
                      <a:r>
                        <a:rPr lang="en-US" dirty="0"/>
                        <a:t>Main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Main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Main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6"/>
                  </a:ext>
                </a:extLst>
              </a:tr>
              <a:tr h="37084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a:p>
                  </a:txBody>
                  <a:tcPr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rowSpan="4">
                  <a:txBody>
                    <a:bodyPr/>
                    <a:lstStyle/>
                    <a:p>
                      <a:r>
                        <a:rPr lang="en-US" dirty="0"/>
                        <a:t>Kernel Stack</a:t>
                      </a:r>
                    </a:p>
                  </a:txBody>
                  <a:tcPr anchor="b">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370840">
                <a:tc vMerge="1">
                  <a:txBody>
                    <a:bodyPr/>
                    <a:lstStyle/>
                    <a:p>
                      <a:endParaRPr lang="en-US" dirty="0"/>
                    </a:p>
                  </a:txBody>
                  <a:tcPr anchor="ct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I/O Driver Top Half</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9"/>
                  </a:ext>
                </a:extLst>
              </a:tr>
              <a:tr h="370840">
                <a:tc vMerge="1">
                  <a:txBody>
                    <a:bodyPr/>
                    <a:lstStyle/>
                    <a:p>
                      <a:endParaRPr lang="en-US" dirty="0"/>
                    </a:p>
                  </a:txBody>
                  <a:tcPr anchor="ct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err="1"/>
                        <a:t>Syscall</a:t>
                      </a:r>
                      <a:r>
                        <a:rPr lang="en-US" dirty="0"/>
                        <a:t> Handler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10"/>
                  </a:ext>
                </a:extLst>
              </a:tr>
              <a:tr h="370840">
                <a:tc vMerge="1">
                  <a:txBody>
                    <a:bodyPr/>
                    <a:lstStyle/>
                    <a:p>
                      <a:endParaRPr lang="en-US" dirty="0"/>
                    </a:p>
                  </a:txBody>
                  <a:tcPr anchor="ct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User CPU State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User CPU State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11"/>
                  </a:ext>
                </a:extLst>
              </a:tr>
            </a:tbl>
          </a:graphicData>
        </a:graphic>
      </p:graphicFrame>
      <p:sp>
        <p:nvSpPr>
          <p:cNvPr id="2" name="Title 1"/>
          <p:cNvSpPr>
            <a:spLocks noGrp="1"/>
          </p:cNvSpPr>
          <p:nvPr>
            <p:ph type="title"/>
          </p:nvPr>
        </p:nvSpPr>
        <p:spPr>
          <a:xfrm>
            <a:off x="431800" y="620713"/>
            <a:ext cx="8280400" cy="828675"/>
          </a:xfrm>
        </p:spPr>
        <p:txBody>
          <a:bodyPr/>
          <a:lstStyle/>
          <a:p>
            <a:r>
              <a:rPr lang="en-US" dirty="0"/>
              <a:t>User and Kernel Stacks</a:t>
            </a:r>
          </a:p>
        </p:txBody>
      </p:sp>
      <p:sp>
        <p:nvSpPr>
          <p:cNvPr id="8" name="Text Placeholder 7"/>
          <p:cNvSpPr>
            <a:spLocks noGrp="1"/>
          </p:cNvSpPr>
          <p:nvPr>
            <p:ph type="body" sz="quarter" idx="11"/>
          </p:nvPr>
        </p:nvSpPr>
        <p:spPr/>
        <p:txBody>
          <a:bodyPr/>
          <a:lstStyle/>
          <a:p>
            <a:endParaRPr lang="en-US"/>
          </a:p>
        </p:txBody>
      </p:sp>
      <p:sp>
        <p:nvSpPr>
          <p:cNvPr id="10" name="Right Arrow 9"/>
          <p:cNvSpPr/>
          <p:nvPr/>
        </p:nvSpPr>
        <p:spPr>
          <a:xfrm>
            <a:off x="1657605" y="3607321"/>
            <a:ext cx="214792" cy="159559"/>
          </a:xfrm>
          <a:prstGeom prst="rightArrow">
            <a:avLst/>
          </a:pr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ight Arrow 10"/>
          <p:cNvSpPr/>
          <p:nvPr/>
        </p:nvSpPr>
        <p:spPr>
          <a:xfrm>
            <a:off x="4179066" y="3607320"/>
            <a:ext cx="214792" cy="159559"/>
          </a:xfrm>
          <a:prstGeom prst="rightArrow">
            <a:avLst/>
          </a:pr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ight Arrow 11"/>
          <p:cNvSpPr/>
          <p:nvPr/>
        </p:nvSpPr>
        <p:spPr>
          <a:xfrm>
            <a:off x="6697352" y="3236104"/>
            <a:ext cx="214792" cy="159559"/>
          </a:xfrm>
          <a:prstGeom prst="rightArrow">
            <a:avLst/>
          </a:pr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a:off x="4179066" y="6200149"/>
            <a:ext cx="214792" cy="159559"/>
          </a:xfrm>
          <a:prstGeom prst="rightArrow">
            <a:avLst/>
          </a:pr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ight Arrow 14"/>
          <p:cNvSpPr/>
          <p:nvPr/>
        </p:nvSpPr>
        <p:spPr>
          <a:xfrm>
            <a:off x="6697352" y="5456644"/>
            <a:ext cx="214792" cy="159559"/>
          </a:xfrm>
          <a:prstGeom prst="rightArrow">
            <a:avLst/>
          </a:pr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ight Arrow 15"/>
          <p:cNvSpPr/>
          <p:nvPr/>
        </p:nvSpPr>
        <p:spPr>
          <a:xfrm>
            <a:off x="1657605" y="6570660"/>
            <a:ext cx="214792" cy="159559"/>
          </a:xfrm>
          <a:prstGeom prst="rightArrow">
            <a:avLst/>
          </a:pr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1657605" y="2880910"/>
            <a:ext cx="2110459" cy="196725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4177478" y="2880909"/>
            <a:ext cx="2110459" cy="196725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6697351" y="2880908"/>
            <a:ext cx="2110459" cy="196725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1657605" y="4890748"/>
            <a:ext cx="2110459" cy="196725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4177478" y="4890747"/>
            <a:ext cx="2110459" cy="196725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6697351" y="4890746"/>
            <a:ext cx="2110459" cy="196725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7" name="Picture 16"/>
          <p:cNvPicPr>
            <a:picLocks noChangeAspect="1"/>
          </p:cNvPicPr>
          <p:nvPr/>
        </p:nvPicPr>
        <p:blipFill>
          <a:blip r:embed="rId3"/>
          <a:stretch>
            <a:fillRect/>
          </a:stretch>
        </p:blipFill>
        <p:spPr>
          <a:xfrm>
            <a:off x="436839" y="2387600"/>
            <a:ext cx="8275361" cy="4394200"/>
          </a:xfrm>
          <a:prstGeom prst="rect">
            <a:avLst/>
          </a:prstGeom>
          <a:solidFill>
            <a:schemeClr val="bg1"/>
          </a:solidFill>
        </p:spPr>
      </p:pic>
    </p:spTree>
    <p:extLst>
      <p:ext uri="{BB962C8B-B14F-4D97-AF65-F5344CB8AC3E}">
        <p14:creationId xmlns:p14="http://schemas.microsoft.com/office/powerpoint/2010/main" val="27115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8" grpId="0" animBg="1"/>
      <p:bldP spid="19" grpId="0" animBg="1"/>
      <p:bldP spid="20" grpId="0" animBg="1"/>
      <p:bldP spid="21" grpId="0" animBg="1"/>
      <p:bldP spid="22" grpId="0" animBg="1"/>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875830-0833-AA48-A113-5B210296B34C}"/>
              </a:ext>
            </a:extLst>
          </p:cNvPr>
          <p:cNvSpPr>
            <a:spLocks noGrp="1"/>
          </p:cNvSpPr>
          <p:nvPr>
            <p:ph type="title"/>
          </p:nvPr>
        </p:nvSpPr>
        <p:spPr/>
        <p:txBody>
          <a:bodyPr/>
          <a:lstStyle/>
          <a:p>
            <a:r>
              <a:rPr lang="en-US" sz="3600" dirty="0"/>
              <a:t>xv6, a simple Unix-like teaching operating system</a:t>
            </a:r>
            <a:endParaRPr lang="en-US" dirty="0"/>
          </a:p>
        </p:txBody>
      </p:sp>
      <p:sp>
        <p:nvSpPr>
          <p:cNvPr id="7" name="Content Placeholder 6">
            <a:extLst>
              <a:ext uri="{FF2B5EF4-FFF2-40B4-BE49-F238E27FC236}">
                <a16:creationId xmlns:a16="http://schemas.microsoft.com/office/drawing/2014/main" id="{7C26E07D-3189-BC41-A0E8-9523F767661A}"/>
              </a:ext>
            </a:extLst>
          </p:cNvPr>
          <p:cNvSpPr>
            <a:spLocks noGrp="1"/>
          </p:cNvSpPr>
          <p:nvPr>
            <p:ph sz="quarter" idx="10"/>
          </p:nvPr>
        </p:nvSpPr>
        <p:spPr/>
        <p:txBody>
          <a:bodyPr>
            <a:normAutofit fontScale="92500" lnSpcReduction="10000"/>
          </a:bodyPr>
          <a:lstStyle/>
          <a:p>
            <a:r>
              <a:rPr lang="en-US" dirty="0"/>
              <a:t>xv6 is a teaching operating system developed in the summer of 2006 for MIT's operating systems course, 6.828: Operating System Engineering, which will be cited in several examples during our course. </a:t>
            </a:r>
          </a:p>
          <a:p>
            <a:r>
              <a:rPr lang="en-US" dirty="0"/>
              <a:t>A detailed description of xv6 and additional material can be found at </a:t>
            </a:r>
            <a:r>
              <a:rPr lang="en-US" dirty="0">
                <a:solidFill>
                  <a:srgbClr val="0066FF"/>
                </a:solidFill>
                <a:latin typeface="Latin Modern Mono Light Cond 10" pitchFamily="49" charset="77"/>
              </a:rPr>
              <a:t>https://</a:t>
            </a:r>
            <a:r>
              <a:rPr lang="en-US" dirty="0" err="1">
                <a:solidFill>
                  <a:srgbClr val="0066FF"/>
                </a:solidFill>
                <a:latin typeface="Latin Modern Mono Light Cond 10" pitchFamily="49" charset="77"/>
              </a:rPr>
              <a:t>pdos.csail.mit.edu</a:t>
            </a:r>
            <a:r>
              <a:rPr lang="en-US" dirty="0">
                <a:solidFill>
                  <a:srgbClr val="0066FF"/>
                </a:solidFill>
                <a:latin typeface="Latin Modern Mono Light Cond 10" pitchFamily="49" charset="77"/>
              </a:rPr>
              <a:t>/6.828/2017/xv6.html</a:t>
            </a:r>
          </a:p>
          <a:p>
            <a:r>
              <a:rPr lang="en-US" dirty="0"/>
              <a:t>The latest xv6 source (licensed under the traditional MIT license) is available via</a:t>
            </a:r>
            <a:br>
              <a:rPr lang="en-US" dirty="0"/>
            </a:br>
            <a:r>
              <a:rPr lang="en-US" dirty="0">
                <a:solidFill>
                  <a:srgbClr val="0066FF"/>
                </a:solidFill>
                <a:latin typeface="Latin Modern Mono Light Cond 10" pitchFamily="49" charset="77"/>
              </a:rPr>
              <a:t>git clone git://</a:t>
            </a:r>
            <a:r>
              <a:rPr lang="en-US" dirty="0" err="1">
                <a:solidFill>
                  <a:srgbClr val="0066FF"/>
                </a:solidFill>
                <a:latin typeface="Latin Modern Mono Light Cond 10" pitchFamily="49" charset="77"/>
              </a:rPr>
              <a:t>github.com</a:t>
            </a:r>
            <a:r>
              <a:rPr lang="en-US" dirty="0">
                <a:solidFill>
                  <a:srgbClr val="0066FF"/>
                </a:solidFill>
                <a:latin typeface="Latin Modern Mono Light Cond 10" pitchFamily="49" charset="77"/>
              </a:rPr>
              <a:t>/</a:t>
            </a:r>
            <a:r>
              <a:rPr lang="en-US" dirty="0" err="1">
                <a:solidFill>
                  <a:srgbClr val="0066FF"/>
                </a:solidFill>
                <a:latin typeface="Latin Modern Mono Light Cond 10" pitchFamily="49" charset="77"/>
              </a:rPr>
              <a:t>mit-pdos</a:t>
            </a:r>
            <a:r>
              <a:rPr lang="en-US" dirty="0">
                <a:solidFill>
                  <a:srgbClr val="0066FF"/>
                </a:solidFill>
                <a:latin typeface="Latin Modern Mono Light Cond 10" pitchFamily="49" charset="77"/>
              </a:rPr>
              <a:t>/xv6-public.git</a:t>
            </a:r>
          </a:p>
          <a:p>
            <a:r>
              <a:rPr lang="en-US" dirty="0"/>
              <a:t>A booklet giving the sources with line numbers is available at </a:t>
            </a:r>
            <a:br>
              <a:rPr lang="en-US" dirty="0"/>
            </a:br>
            <a:r>
              <a:rPr lang="en-US" dirty="0">
                <a:solidFill>
                  <a:srgbClr val="0066FF"/>
                </a:solidFill>
                <a:latin typeface="Latin Modern Mono Light Cond 10" pitchFamily="49" charset="77"/>
              </a:rPr>
              <a:t>https://</a:t>
            </a:r>
            <a:r>
              <a:rPr lang="en-US" dirty="0" err="1">
                <a:solidFill>
                  <a:srgbClr val="0066FF"/>
                </a:solidFill>
                <a:latin typeface="Latin Modern Mono Light Cond 10" pitchFamily="49" charset="77"/>
              </a:rPr>
              <a:t>pdos.csail.mit.edu</a:t>
            </a:r>
            <a:r>
              <a:rPr lang="en-US" dirty="0">
                <a:solidFill>
                  <a:srgbClr val="0066FF"/>
                </a:solidFill>
                <a:latin typeface="Latin Modern Mono Light Cond 10" pitchFamily="49" charset="77"/>
              </a:rPr>
              <a:t>/6.828/2017/xv6/xv6-rev10.pdf</a:t>
            </a:r>
            <a:r>
              <a:rPr lang="en-US" dirty="0"/>
              <a:t>.</a:t>
            </a:r>
          </a:p>
          <a:p>
            <a:r>
              <a:rPr lang="en-US" dirty="0"/>
              <a:t>A 100-page textbook that may help you to read through xv6 and learn about the main ideas in operating systems is also available at </a:t>
            </a:r>
            <a:r>
              <a:rPr lang="en-US" dirty="0">
                <a:solidFill>
                  <a:srgbClr val="0066FF"/>
                </a:solidFill>
                <a:latin typeface="Latin Modern Mono Light Cond 10" pitchFamily="49" charset="77"/>
              </a:rPr>
              <a:t>https://</a:t>
            </a:r>
            <a:r>
              <a:rPr lang="en-US" dirty="0" err="1">
                <a:solidFill>
                  <a:srgbClr val="0066FF"/>
                </a:solidFill>
                <a:latin typeface="Latin Modern Mono Light Cond 10" pitchFamily="49" charset="77"/>
              </a:rPr>
              <a:t>pdos.csail.mit.edu</a:t>
            </a:r>
            <a:r>
              <a:rPr lang="en-US" dirty="0">
                <a:solidFill>
                  <a:srgbClr val="0066FF"/>
                </a:solidFill>
                <a:latin typeface="Latin Modern Mono Light Cond 10" pitchFamily="49" charset="77"/>
              </a:rPr>
              <a:t>/6.828/2017/xv6/book-rev10.pdf</a:t>
            </a:r>
            <a:r>
              <a:rPr lang="en-US" dirty="0"/>
              <a:t>. </a:t>
            </a:r>
          </a:p>
          <a:p>
            <a:pPr lvl="1"/>
            <a:r>
              <a:rPr lang="en-US" dirty="0"/>
              <a:t>The line numbers in this book refer to the above source booklet.</a:t>
            </a:r>
          </a:p>
        </p:txBody>
      </p:sp>
      <p:sp>
        <p:nvSpPr>
          <p:cNvPr id="8" name="Text Placeholder 7">
            <a:extLst>
              <a:ext uri="{FF2B5EF4-FFF2-40B4-BE49-F238E27FC236}">
                <a16:creationId xmlns:a16="http://schemas.microsoft.com/office/drawing/2014/main" id="{8508B340-9925-D44A-A12D-DB88AE0C554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3822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A08166-10D1-DC40-8E49-480ECBA792FE}"/>
              </a:ext>
            </a:extLst>
          </p:cNvPr>
          <p:cNvSpPr>
            <a:spLocks noGrp="1"/>
          </p:cNvSpPr>
          <p:nvPr>
            <p:ph type="title"/>
          </p:nvPr>
        </p:nvSpPr>
        <p:spPr/>
        <p:txBody>
          <a:bodyPr/>
          <a:lstStyle/>
          <a:p>
            <a:r>
              <a:rPr lang="en-US" dirty="0"/>
              <a:t>xv6: saved registers for kernel control switches</a:t>
            </a:r>
          </a:p>
        </p:txBody>
      </p:sp>
      <p:sp>
        <p:nvSpPr>
          <p:cNvPr id="6" name="Text Placeholder 5">
            <a:extLst>
              <a:ext uri="{FF2B5EF4-FFF2-40B4-BE49-F238E27FC236}">
                <a16:creationId xmlns:a16="http://schemas.microsoft.com/office/drawing/2014/main" id="{BCD2164D-FE79-1D42-BE12-4439D400D80B}"/>
              </a:ext>
            </a:extLst>
          </p:cNvPr>
          <p:cNvSpPr>
            <a:spLocks noGrp="1"/>
          </p:cNvSpPr>
          <p:nvPr>
            <p:ph type="body" sz="quarter" idx="11"/>
          </p:nvPr>
        </p:nvSpPr>
        <p:spPr/>
        <p:txBody>
          <a:bodyPr/>
          <a:lstStyle/>
          <a:p>
            <a:endParaRPr lang="en-US" dirty="0"/>
          </a:p>
        </p:txBody>
      </p:sp>
      <p:pic>
        <p:nvPicPr>
          <p:cNvPr id="8" name="Picture 7">
            <a:extLst>
              <a:ext uri="{FF2B5EF4-FFF2-40B4-BE49-F238E27FC236}">
                <a16:creationId xmlns:a16="http://schemas.microsoft.com/office/drawing/2014/main" id="{B728768C-8DFB-6446-807E-89BF7B20C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99" y="1809750"/>
            <a:ext cx="8280401" cy="4262297"/>
          </a:xfrm>
          <a:prstGeom prst="rect">
            <a:avLst/>
          </a:prstGeom>
        </p:spPr>
      </p:pic>
    </p:spTree>
    <p:extLst>
      <p:ext uri="{BB962C8B-B14F-4D97-AF65-F5344CB8AC3E}">
        <p14:creationId xmlns:p14="http://schemas.microsoft.com/office/powerpoint/2010/main" val="241368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990" y="1628775"/>
            <a:ext cx="2790020" cy="1435701"/>
          </a:xfrm>
          <a:prstGeom prst="rect">
            <a:avLst/>
          </a:prstGeom>
          <a:solidFill>
            <a:schemeClr val="accent2">
              <a:lumMod val="60000"/>
              <a:lumOff val="4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Operating System</a:t>
            </a:r>
            <a:endParaRPr lang="en-US" sz="3200" dirty="0">
              <a:solidFill>
                <a:schemeClr val="tx1"/>
              </a:solidFill>
            </a:endParaRPr>
          </a:p>
        </p:txBody>
      </p:sp>
      <p:sp>
        <p:nvSpPr>
          <p:cNvPr id="5" name="Rectangle 4"/>
          <p:cNvSpPr/>
          <p:nvPr/>
        </p:nvSpPr>
        <p:spPr>
          <a:xfrm>
            <a:off x="3176990" y="3064476"/>
            <a:ext cx="2790020" cy="3388712"/>
          </a:xfrm>
          <a:prstGeom prst="rect">
            <a:avLst/>
          </a:prstGeom>
          <a:solidFill>
            <a:schemeClr val="accent4">
              <a:lumMod val="60000"/>
              <a:lumOff val="4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User Program Area</a:t>
            </a:r>
          </a:p>
        </p:txBody>
      </p:sp>
      <p:sp>
        <p:nvSpPr>
          <p:cNvPr id="26638" name="Rectangle 14"/>
          <p:cNvSpPr>
            <a:spLocks noGrp="1" noChangeArrowheads="1"/>
          </p:cNvSpPr>
          <p:nvPr>
            <p:ph type="title"/>
          </p:nvPr>
        </p:nvSpPr>
        <p:spPr/>
        <p:txBody>
          <a:bodyPr>
            <a:normAutofit/>
          </a:bodyPr>
          <a:lstStyle/>
          <a:p>
            <a:r>
              <a:rPr lang="pt-BR" dirty="0"/>
              <a:t>Memory scheme in a simple batch system</a:t>
            </a:r>
          </a:p>
        </p:txBody>
      </p:sp>
      <p:sp>
        <p:nvSpPr>
          <p:cNvPr id="3" name="Text Placeholder 2"/>
          <p:cNvSpPr>
            <a:spLocks noGrp="1"/>
          </p:cNvSpPr>
          <p:nvPr>
            <p:ph type="body" sz="quarter" idx="11"/>
          </p:nvPr>
        </p:nvSpPr>
        <p:spPr/>
        <p:txBody>
          <a:bodyPr/>
          <a:lstStyle/>
          <a:p>
            <a:pPr marL="0" indent="0">
              <a:buNone/>
            </a:pPr>
            <a:endParaRPr lang="en-US" dirty="0"/>
          </a:p>
        </p:txBody>
      </p:sp>
    </p:spTree>
    <p:extLst>
      <p:ext uri="{BB962C8B-B14F-4D97-AF65-F5344CB8AC3E}">
        <p14:creationId xmlns:p14="http://schemas.microsoft.com/office/powerpoint/2010/main" val="22148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A08166-10D1-DC40-8E49-480ECBA792FE}"/>
              </a:ext>
            </a:extLst>
          </p:cNvPr>
          <p:cNvSpPr>
            <a:spLocks noGrp="1"/>
          </p:cNvSpPr>
          <p:nvPr>
            <p:ph type="title"/>
          </p:nvPr>
        </p:nvSpPr>
        <p:spPr/>
        <p:txBody>
          <a:bodyPr/>
          <a:lstStyle/>
          <a:p>
            <a:r>
              <a:rPr lang="en-US" dirty="0"/>
              <a:t>xv6: the different states a process can be in </a:t>
            </a:r>
          </a:p>
        </p:txBody>
      </p:sp>
      <p:sp>
        <p:nvSpPr>
          <p:cNvPr id="7" name="Text Placeholder 6">
            <a:extLst>
              <a:ext uri="{FF2B5EF4-FFF2-40B4-BE49-F238E27FC236}">
                <a16:creationId xmlns:a16="http://schemas.microsoft.com/office/drawing/2014/main" id="{ACA523D2-9BFF-9342-A018-A9EB428C6625}"/>
              </a:ext>
            </a:extLst>
          </p:cNvPr>
          <p:cNvSpPr>
            <a:spLocks noGrp="1"/>
          </p:cNvSpPr>
          <p:nvPr>
            <p:ph type="body" sz="quarter" idx="11"/>
          </p:nvPr>
        </p:nvSpPr>
        <p:spPr/>
        <p:txBody>
          <a:bodyPr/>
          <a:lstStyle/>
          <a:p>
            <a:endParaRPr lang="en-US"/>
          </a:p>
        </p:txBody>
      </p:sp>
      <p:pic>
        <p:nvPicPr>
          <p:cNvPr id="2" name="Picture 1">
            <a:extLst>
              <a:ext uri="{FF2B5EF4-FFF2-40B4-BE49-F238E27FC236}">
                <a16:creationId xmlns:a16="http://schemas.microsoft.com/office/drawing/2014/main" id="{F5FDE336-FAA7-2844-BFF0-2F71E3DDAD6F}"/>
              </a:ext>
            </a:extLst>
          </p:cNvPr>
          <p:cNvPicPr>
            <a:picLocks noChangeAspect="1"/>
          </p:cNvPicPr>
          <p:nvPr/>
        </p:nvPicPr>
        <p:blipFill rotWithShape="1">
          <a:blip r:embed="rId2"/>
          <a:srcRect r="10587" b="2928"/>
          <a:stretch/>
        </p:blipFill>
        <p:spPr>
          <a:xfrm>
            <a:off x="431798" y="1809750"/>
            <a:ext cx="8280402" cy="294259"/>
          </a:xfrm>
          <a:prstGeom prst="rect">
            <a:avLst/>
          </a:prstGeom>
        </p:spPr>
      </p:pic>
    </p:spTree>
    <p:extLst>
      <p:ext uri="{BB962C8B-B14F-4D97-AF65-F5344CB8AC3E}">
        <p14:creationId xmlns:p14="http://schemas.microsoft.com/office/powerpoint/2010/main" val="376026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A08166-10D1-DC40-8E49-480ECBA792FE}"/>
              </a:ext>
            </a:extLst>
          </p:cNvPr>
          <p:cNvSpPr>
            <a:spLocks noGrp="1"/>
          </p:cNvSpPr>
          <p:nvPr>
            <p:ph type="title"/>
          </p:nvPr>
        </p:nvSpPr>
        <p:spPr/>
        <p:txBody>
          <a:bodyPr/>
          <a:lstStyle/>
          <a:p>
            <a:r>
              <a:rPr lang="en-US" dirty="0"/>
              <a:t>xv6: information tracked about each process </a:t>
            </a:r>
          </a:p>
        </p:txBody>
      </p:sp>
      <p:sp>
        <p:nvSpPr>
          <p:cNvPr id="7" name="Text Placeholder 6">
            <a:extLst>
              <a:ext uri="{FF2B5EF4-FFF2-40B4-BE49-F238E27FC236}">
                <a16:creationId xmlns:a16="http://schemas.microsoft.com/office/drawing/2014/main" id="{ACA523D2-9BFF-9342-A018-A9EB428C6625}"/>
              </a:ext>
            </a:extLst>
          </p:cNvPr>
          <p:cNvSpPr>
            <a:spLocks noGrp="1"/>
          </p:cNvSpPr>
          <p:nvPr>
            <p:ph type="body" sz="quarter" idx="11"/>
          </p:nvPr>
        </p:nvSpPr>
        <p:spPr/>
        <p:txBody>
          <a:bodyPr/>
          <a:lstStyle/>
          <a:p>
            <a:endParaRPr lang="en-US"/>
          </a:p>
        </p:txBody>
      </p:sp>
      <p:pic>
        <p:nvPicPr>
          <p:cNvPr id="3" name="Picture 2">
            <a:extLst>
              <a:ext uri="{FF2B5EF4-FFF2-40B4-BE49-F238E27FC236}">
                <a16:creationId xmlns:a16="http://schemas.microsoft.com/office/drawing/2014/main" id="{2DDA18F2-8761-E64D-A310-1A4F1822C32E}"/>
              </a:ext>
            </a:extLst>
          </p:cNvPr>
          <p:cNvPicPr>
            <a:picLocks noChangeAspect="1"/>
          </p:cNvPicPr>
          <p:nvPr/>
        </p:nvPicPr>
        <p:blipFill>
          <a:blip r:embed="rId2"/>
          <a:stretch>
            <a:fillRect/>
          </a:stretch>
        </p:blipFill>
        <p:spPr>
          <a:xfrm>
            <a:off x="431800" y="1809749"/>
            <a:ext cx="8285208" cy="4076145"/>
          </a:xfrm>
          <a:prstGeom prst="rect">
            <a:avLst/>
          </a:prstGeom>
        </p:spPr>
      </p:pic>
    </p:spTree>
    <p:extLst>
      <p:ext uri="{BB962C8B-B14F-4D97-AF65-F5344CB8AC3E}">
        <p14:creationId xmlns:p14="http://schemas.microsoft.com/office/powerpoint/2010/main" val="36343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B00B-E96C-3142-8E19-4A79565522D7}"/>
              </a:ext>
            </a:extLst>
          </p:cNvPr>
          <p:cNvSpPr>
            <a:spLocks noGrp="1"/>
          </p:cNvSpPr>
          <p:nvPr>
            <p:ph type="title"/>
          </p:nvPr>
        </p:nvSpPr>
        <p:spPr/>
        <p:txBody>
          <a:bodyPr/>
          <a:lstStyle/>
          <a:p>
            <a:r>
              <a:rPr lang="en-US" dirty="0"/>
              <a:t>Simulation </a:t>
            </a:r>
            <a:r>
              <a:rPr lang="en-US" dirty="0" err="1"/>
              <a:t>homeworks</a:t>
            </a:r>
            <a:endParaRPr lang="en-US" dirty="0"/>
          </a:p>
        </p:txBody>
      </p:sp>
      <p:sp>
        <p:nvSpPr>
          <p:cNvPr id="3" name="Content Placeholder 2">
            <a:extLst>
              <a:ext uri="{FF2B5EF4-FFF2-40B4-BE49-F238E27FC236}">
                <a16:creationId xmlns:a16="http://schemas.microsoft.com/office/drawing/2014/main" id="{AE5411AD-04E5-CA49-B18B-7149CD8CD101}"/>
              </a:ext>
            </a:extLst>
          </p:cNvPr>
          <p:cNvSpPr>
            <a:spLocks noGrp="1"/>
          </p:cNvSpPr>
          <p:nvPr>
            <p:ph sz="quarter" idx="10"/>
          </p:nvPr>
        </p:nvSpPr>
        <p:spPr/>
        <p:txBody>
          <a:bodyPr>
            <a:normAutofit/>
          </a:bodyPr>
          <a:lstStyle/>
          <a:p>
            <a:r>
              <a:rPr lang="en-US" dirty="0"/>
              <a:t>At the end of many chapters of the textbook you will find simulation </a:t>
            </a:r>
            <a:r>
              <a:rPr lang="en-US" dirty="0" err="1"/>
              <a:t>homeworks</a:t>
            </a:r>
            <a:r>
              <a:rPr lang="en-US" dirty="0"/>
              <a:t>, which come in the form of simulators you run to make sure you understand some piece of the material. </a:t>
            </a:r>
          </a:p>
          <a:p>
            <a:r>
              <a:rPr lang="en-US" dirty="0"/>
              <a:t>The simulators are generally python programs that enable you both to generate different problems (using different random seeds) as well as to have the program solve the problem for you (with the </a:t>
            </a:r>
            <a:r>
              <a:rPr lang="en-US" dirty="0">
                <a:solidFill>
                  <a:srgbClr val="0066FF"/>
                </a:solidFill>
                <a:latin typeface="Latin Modern Mono Light 10" pitchFamily="49" charset="77"/>
              </a:rPr>
              <a:t>-c</a:t>
            </a:r>
            <a:r>
              <a:rPr lang="en-US" dirty="0"/>
              <a:t> flag) so that you can check your answers. </a:t>
            </a:r>
          </a:p>
          <a:p>
            <a:r>
              <a:rPr lang="en-US" dirty="0"/>
              <a:t>Running any simulator with a </a:t>
            </a:r>
            <a:r>
              <a:rPr lang="en-US" dirty="0">
                <a:solidFill>
                  <a:srgbClr val="0066FF"/>
                </a:solidFill>
                <a:latin typeface="Latin Modern Mono Light 10" pitchFamily="49" charset="77"/>
              </a:rPr>
              <a:t>-h</a:t>
            </a:r>
            <a:r>
              <a:rPr lang="en-US" dirty="0"/>
              <a:t> or </a:t>
            </a:r>
            <a:r>
              <a:rPr lang="en-US" dirty="0">
                <a:solidFill>
                  <a:srgbClr val="0066FF"/>
                </a:solidFill>
                <a:latin typeface="Latin Modern Mono Light 10" pitchFamily="49" charset="77"/>
              </a:rPr>
              <a:t>--help</a:t>
            </a:r>
            <a:r>
              <a:rPr lang="en-US" dirty="0"/>
              <a:t> flag will provide with more information as to all the options the simulator gives you. </a:t>
            </a:r>
          </a:p>
          <a:p>
            <a:r>
              <a:rPr lang="en-US" dirty="0"/>
              <a:t>The README provided with each simulator gives more detail as to how to run it. Each flag is described in some detail therein.</a:t>
            </a:r>
          </a:p>
        </p:txBody>
      </p:sp>
      <p:sp>
        <p:nvSpPr>
          <p:cNvPr id="4" name="Text Placeholder 3">
            <a:extLst>
              <a:ext uri="{FF2B5EF4-FFF2-40B4-BE49-F238E27FC236}">
                <a16:creationId xmlns:a16="http://schemas.microsoft.com/office/drawing/2014/main" id="{04FB2D64-BE56-5D47-B01E-924B41E633A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466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BR" dirty="0" err="1">
                <a:solidFill>
                  <a:schemeClr val="bg1"/>
                </a:solidFill>
              </a:rPr>
              <a:t>Process</a:t>
            </a:r>
            <a:r>
              <a:rPr lang="pt-BR" dirty="0">
                <a:solidFill>
                  <a:schemeClr val="bg1"/>
                </a:solidFill>
              </a:rPr>
              <a:t> </a:t>
            </a:r>
            <a:r>
              <a:rPr lang="pt-BR" dirty="0" err="1">
                <a:solidFill>
                  <a:schemeClr val="bg1"/>
                </a:solidFill>
              </a:rPr>
              <a:t>control</a:t>
            </a:r>
            <a:endParaRPr lang="pt-BR" dirty="0">
              <a:solidFill>
                <a:schemeClr val="bg1"/>
              </a:solidFill>
            </a:endParaRPr>
          </a:p>
        </p:txBody>
      </p:sp>
      <p:sp>
        <p:nvSpPr>
          <p:cNvPr id="3" name="Text Placeholder 2"/>
          <p:cNvSpPr>
            <a:spLocks noGrp="1"/>
          </p:cNvSpPr>
          <p:nvPr>
            <p:ph type="body"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r>
              <a:rPr lang="en-US" dirty="0"/>
              <a:t>To start a new process the kernel must</a:t>
            </a:r>
            <a:r>
              <a:rPr lang="mr-IN" dirty="0"/>
              <a:t>…</a:t>
            </a:r>
            <a:endParaRPr lang="en-US" dirty="0"/>
          </a:p>
        </p:txBody>
      </p:sp>
      <p:sp>
        <p:nvSpPr>
          <p:cNvPr id="50179" name="Rectangle 5"/>
          <p:cNvSpPr>
            <a:spLocks noGrp="1" noChangeArrowheads="1"/>
          </p:cNvSpPr>
          <p:nvPr>
            <p:ph sz="quarter" idx="10"/>
          </p:nvPr>
        </p:nvSpPr>
        <p:spPr/>
        <p:txBody>
          <a:bodyPr>
            <a:normAutofit fontScale="92500" lnSpcReduction="10000"/>
          </a:bodyPr>
          <a:lstStyle/>
          <a:p>
            <a:pPr eaLnBrk="1" hangingPunct="1"/>
            <a:r>
              <a:rPr lang="en-US" dirty="0"/>
              <a:t>Assign a unique process identifier</a:t>
            </a:r>
          </a:p>
          <a:p>
            <a:pPr eaLnBrk="1" hangingPunct="1"/>
            <a:r>
              <a:rPr lang="en-US" dirty="0"/>
              <a:t>Allocate and initialize the Process Control Block</a:t>
            </a:r>
          </a:p>
          <a:p>
            <a:pPr eaLnBrk="1" hangingPunct="1"/>
            <a:r>
              <a:rPr lang="en-US" dirty="0"/>
              <a:t>Allocate memory space for the process</a:t>
            </a:r>
          </a:p>
          <a:p>
            <a:pPr eaLnBrk="1" hangingPunct="1"/>
            <a:r>
              <a:rPr lang="en-US" dirty="0"/>
              <a:t>Copy the program from disk into the newly allocated memory</a:t>
            </a:r>
          </a:p>
          <a:p>
            <a:pPr eaLnBrk="1" hangingPunct="1"/>
            <a:r>
              <a:rPr lang="en-US" dirty="0"/>
              <a:t>Allocate a user-level stack for user-level execution</a:t>
            </a:r>
          </a:p>
          <a:p>
            <a:pPr eaLnBrk="1" hangingPunct="1"/>
            <a:r>
              <a:rPr lang="en-US" spc="-10" dirty="0"/>
              <a:t>Allocate a kernel-level stack for handling system calls, interrupts and exceptions</a:t>
            </a:r>
          </a:p>
          <a:p>
            <a:pPr eaLnBrk="1" hangingPunct="1"/>
            <a:r>
              <a:rPr lang="en-US" dirty="0"/>
              <a:t>Set up appropriate linkages</a:t>
            </a:r>
          </a:p>
          <a:p>
            <a:pPr lvl="1" eaLnBrk="1" hangingPunct="1"/>
            <a:r>
              <a:rPr lang="en-US" dirty="0"/>
              <a:t>Ex: add the new process to the scheduling queue</a:t>
            </a:r>
          </a:p>
          <a:p>
            <a:pPr eaLnBrk="1" hangingPunct="1"/>
            <a:r>
              <a:rPr lang="en-US" dirty="0"/>
              <a:t>Create or expand other data structures</a:t>
            </a:r>
          </a:p>
          <a:p>
            <a:pPr lvl="1" eaLnBrk="1" hangingPunct="1"/>
            <a:r>
              <a:rPr lang="en-US" dirty="0"/>
              <a:t>Ex: maintain an accounting file</a:t>
            </a:r>
          </a:p>
          <a:p>
            <a:pPr eaLnBrk="1" hangingPunct="1"/>
            <a:endParaRPr lang="en-US" dirty="0"/>
          </a:p>
        </p:txBody>
      </p:sp>
      <p:sp>
        <p:nvSpPr>
          <p:cNvPr id="2" name="Text Placeholder 1"/>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fade">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fade">
                                      <p:cBhvr>
                                        <p:cTn id="12" dur="500"/>
                                        <p:tgtEl>
                                          <p:spTgt spid="5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fade">
                                      <p:cBhvr>
                                        <p:cTn id="17" dur="500"/>
                                        <p:tgtEl>
                                          <p:spTgt spid="50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fade">
                                      <p:cBhvr>
                                        <p:cTn id="22" dur="500"/>
                                        <p:tgtEl>
                                          <p:spTgt spid="50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Effect transition="in" filter="fade">
                                      <p:cBhvr>
                                        <p:cTn id="27" dur="500"/>
                                        <p:tgtEl>
                                          <p:spTgt spid="50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179">
                                            <p:txEl>
                                              <p:pRg st="5" end="5"/>
                                            </p:txEl>
                                          </p:spTgt>
                                        </p:tgtEl>
                                        <p:attrNameLst>
                                          <p:attrName>style.visibility</p:attrName>
                                        </p:attrNameLst>
                                      </p:cBhvr>
                                      <p:to>
                                        <p:strVal val="visible"/>
                                      </p:to>
                                    </p:set>
                                    <p:animEffect transition="in" filter="fade">
                                      <p:cBhvr>
                                        <p:cTn id="32" dur="500"/>
                                        <p:tgtEl>
                                          <p:spTgt spid="50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0179">
                                            <p:txEl>
                                              <p:pRg st="6" end="6"/>
                                            </p:txEl>
                                          </p:spTgt>
                                        </p:tgtEl>
                                        <p:attrNameLst>
                                          <p:attrName>style.visibility</p:attrName>
                                        </p:attrNameLst>
                                      </p:cBhvr>
                                      <p:to>
                                        <p:strVal val="visible"/>
                                      </p:to>
                                    </p:set>
                                    <p:animEffect transition="in" filter="fade">
                                      <p:cBhvr>
                                        <p:cTn id="37" dur="500"/>
                                        <p:tgtEl>
                                          <p:spTgt spid="50179">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0179">
                                            <p:txEl>
                                              <p:pRg st="7" end="7"/>
                                            </p:txEl>
                                          </p:spTgt>
                                        </p:tgtEl>
                                        <p:attrNameLst>
                                          <p:attrName>style.visibility</p:attrName>
                                        </p:attrNameLst>
                                      </p:cBhvr>
                                      <p:to>
                                        <p:strVal val="visible"/>
                                      </p:to>
                                    </p:set>
                                    <p:animEffect transition="in" filter="fade">
                                      <p:cBhvr>
                                        <p:cTn id="40" dur="500"/>
                                        <p:tgtEl>
                                          <p:spTgt spid="5017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0179">
                                            <p:txEl>
                                              <p:pRg st="8" end="8"/>
                                            </p:txEl>
                                          </p:spTgt>
                                        </p:tgtEl>
                                        <p:attrNameLst>
                                          <p:attrName>style.visibility</p:attrName>
                                        </p:attrNameLst>
                                      </p:cBhvr>
                                      <p:to>
                                        <p:strVal val="visible"/>
                                      </p:to>
                                    </p:set>
                                    <p:animEffect transition="in" filter="fade">
                                      <p:cBhvr>
                                        <p:cTn id="45" dur="500"/>
                                        <p:tgtEl>
                                          <p:spTgt spid="50179">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179">
                                            <p:txEl>
                                              <p:pRg st="9" end="9"/>
                                            </p:txEl>
                                          </p:spTgt>
                                        </p:tgtEl>
                                        <p:attrNameLst>
                                          <p:attrName>style.visibility</p:attrName>
                                        </p:attrNameLst>
                                      </p:cBhvr>
                                      <p:to>
                                        <p:strVal val="visible"/>
                                      </p:to>
                                    </p:set>
                                    <p:animEffect transition="in" filter="fade">
                                      <p:cBhvr>
                                        <p:cTn id="48" dur="500"/>
                                        <p:tgtEl>
                                          <p:spTgt spid="50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t>Modes of Execution</a:t>
            </a:r>
          </a:p>
        </p:txBody>
      </p:sp>
      <p:sp>
        <p:nvSpPr>
          <p:cNvPr id="49155" name="Rectangle 5"/>
          <p:cNvSpPr>
            <a:spLocks noGrp="1" noChangeArrowheads="1"/>
          </p:cNvSpPr>
          <p:nvPr>
            <p:ph sz="quarter" idx="10"/>
          </p:nvPr>
        </p:nvSpPr>
        <p:spPr/>
        <p:txBody>
          <a:bodyPr/>
          <a:lstStyle/>
          <a:p>
            <a:pPr eaLnBrk="1" hangingPunct="1"/>
            <a:r>
              <a:rPr lang="en-US" dirty="0"/>
              <a:t>User mode</a:t>
            </a:r>
          </a:p>
          <a:p>
            <a:pPr lvl="1" eaLnBrk="1" hangingPunct="1"/>
            <a:r>
              <a:rPr lang="en-US" dirty="0"/>
              <a:t>Less-privileged mode</a:t>
            </a:r>
          </a:p>
          <a:p>
            <a:pPr lvl="1" eaLnBrk="1" hangingPunct="1"/>
            <a:r>
              <a:rPr lang="en-US" dirty="0"/>
              <a:t>User programs typically execute in this mode</a:t>
            </a:r>
          </a:p>
          <a:p>
            <a:pPr lvl="1" eaLnBrk="1" hangingPunct="1"/>
            <a:r>
              <a:rPr lang="en-US" dirty="0"/>
              <a:t>Each instruction is checked before being executed to make sure that it can be performed by that process</a:t>
            </a:r>
          </a:p>
          <a:p>
            <a:pPr eaLnBrk="1" hangingPunct="1"/>
            <a:r>
              <a:rPr lang="en-US" dirty="0"/>
              <a:t>System mode, control mode, or kernel mode</a:t>
            </a:r>
          </a:p>
          <a:p>
            <a:pPr lvl="1" eaLnBrk="1" hangingPunct="1"/>
            <a:r>
              <a:rPr lang="en-US" dirty="0"/>
              <a:t>More-privileged mode</a:t>
            </a:r>
          </a:p>
          <a:p>
            <a:pPr lvl="1" eaLnBrk="1" hangingPunct="1"/>
            <a:r>
              <a:rPr lang="en-US" dirty="0"/>
              <a:t>The kernel of the OS executes in this mode with protection checks turned of</a:t>
            </a:r>
          </a:p>
        </p:txBody>
      </p:sp>
      <p:sp>
        <p:nvSpPr>
          <p:cNvPr id="2" name="Text Placeholder 1"/>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5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500"/>
                                        <p:tgtEl>
                                          <p:spTgt spid="4915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Effect transition="in" filter="fade">
                                      <p:cBhvr>
                                        <p:cTn id="13" dur="500"/>
                                        <p:tgtEl>
                                          <p:spTgt spid="4915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155">
                                            <p:txEl>
                                              <p:pRg st="3" end="3"/>
                                            </p:txEl>
                                          </p:spTgt>
                                        </p:tgtEl>
                                        <p:attrNameLst>
                                          <p:attrName>style.visibility</p:attrName>
                                        </p:attrNameLst>
                                      </p:cBhvr>
                                      <p:to>
                                        <p:strVal val="visible"/>
                                      </p:to>
                                    </p:set>
                                    <p:animEffect transition="in" filter="fade">
                                      <p:cBhvr>
                                        <p:cTn id="16" dur="500"/>
                                        <p:tgtEl>
                                          <p:spTgt spid="491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animEffect transition="in" filter="fade">
                                      <p:cBhvr>
                                        <p:cTn id="21" dur="500"/>
                                        <p:tgtEl>
                                          <p:spTgt spid="4915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155">
                                            <p:txEl>
                                              <p:pRg st="5" end="5"/>
                                            </p:txEl>
                                          </p:spTgt>
                                        </p:tgtEl>
                                        <p:attrNameLst>
                                          <p:attrName>style.visibility</p:attrName>
                                        </p:attrNameLst>
                                      </p:cBhvr>
                                      <p:to>
                                        <p:strVal val="visible"/>
                                      </p:to>
                                    </p:set>
                                    <p:animEffect transition="in" filter="fade">
                                      <p:cBhvr>
                                        <p:cTn id="24" dur="500"/>
                                        <p:tgtEl>
                                          <p:spTgt spid="4915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155">
                                            <p:txEl>
                                              <p:pRg st="6" end="6"/>
                                            </p:txEl>
                                          </p:spTgt>
                                        </p:tgtEl>
                                        <p:attrNameLst>
                                          <p:attrName>style.visibility</p:attrName>
                                        </p:attrNameLst>
                                      </p:cBhvr>
                                      <p:to>
                                        <p:strVal val="visible"/>
                                      </p:to>
                                    </p:set>
                                    <p:animEffect transition="in" filter="fade">
                                      <p:cBhvr>
                                        <p:cTn id="27" dur="500"/>
                                        <p:tgtEl>
                                          <p:spTgt spid="49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n-US" sz="3900" spc="-150"/>
              <a:t>Reasons for switching </a:t>
            </a:r>
            <a:r>
              <a:rPr lang="en-US" sz="3900" spc="-150" dirty="0"/>
              <a:t>from User to Kernel Mode</a:t>
            </a:r>
          </a:p>
        </p:txBody>
      </p:sp>
      <p:sp>
        <p:nvSpPr>
          <p:cNvPr id="51203" name="Rectangle 5"/>
          <p:cNvSpPr>
            <a:spLocks noGrp="1" noChangeArrowheads="1"/>
          </p:cNvSpPr>
          <p:nvPr>
            <p:ph sz="quarter" idx="10"/>
          </p:nvPr>
        </p:nvSpPr>
        <p:spPr/>
        <p:txBody>
          <a:bodyPr/>
          <a:lstStyle/>
          <a:p>
            <a:r>
              <a:rPr lang="en-US" dirty="0"/>
              <a:t>Interrupts</a:t>
            </a:r>
          </a:p>
          <a:p>
            <a:pPr lvl="1"/>
            <a:r>
              <a:rPr lang="en-US" dirty="0"/>
              <a:t>Clock interrupt</a:t>
            </a:r>
          </a:p>
          <a:p>
            <a:pPr lvl="2"/>
            <a:r>
              <a:rPr lang="en-US" dirty="0"/>
              <a:t>Process has executed for the maximum allowable time slice</a:t>
            </a:r>
          </a:p>
          <a:p>
            <a:pPr lvl="1"/>
            <a:r>
              <a:rPr lang="en-US" dirty="0"/>
              <a:t>I/O interrupt</a:t>
            </a:r>
          </a:p>
          <a:p>
            <a:r>
              <a:rPr lang="en-US" dirty="0"/>
              <a:t>Processor exceptions</a:t>
            </a:r>
          </a:p>
          <a:p>
            <a:pPr lvl="1"/>
            <a:r>
              <a:rPr lang="en-US" dirty="0"/>
              <a:t>Memory fault</a:t>
            </a:r>
          </a:p>
          <a:p>
            <a:pPr lvl="2"/>
            <a:r>
              <a:rPr lang="en-US" dirty="0"/>
              <a:t>Memory address is not loaded so it must be brought into main memory</a:t>
            </a:r>
          </a:p>
          <a:p>
            <a:pPr lvl="1"/>
            <a:r>
              <a:rPr lang="en-US" dirty="0"/>
              <a:t>Executing a prohibited or faulty instruction </a:t>
            </a:r>
          </a:p>
        </p:txBody>
      </p:sp>
      <p:sp>
        <p:nvSpPr>
          <p:cNvPr id="7" name="Text Placeholder 6"/>
          <p:cNvSpPr>
            <a:spLocks noGrp="1"/>
          </p:cNvSpPr>
          <p:nvPr>
            <p:ph type="body" sz="quarter" idx="11"/>
          </p:nvPr>
        </p:nvSpPr>
        <p:spPr/>
        <p:txBody>
          <a:bodyPr/>
          <a:lstStyle/>
          <a:p>
            <a:endParaRPr lang="en-US"/>
          </a:p>
        </p:txBody>
      </p:sp>
      <p:sp>
        <p:nvSpPr>
          <p:cNvPr id="2" name="Espaço Reservado para Conteúdo 1"/>
          <p:cNvSpPr>
            <a:spLocks noGrp="1"/>
          </p:cNvSpPr>
          <p:nvPr>
            <p:ph sz="quarter" idx="12"/>
          </p:nvPr>
        </p:nvSpPr>
        <p:spPr>
          <a:xfrm>
            <a:off x="4859338" y="1809750"/>
            <a:ext cx="3852862" cy="2339975"/>
          </a:xfrm>
        </p:spPr>
        <p:txBody>
          <a:bodyPr/>
          <a:lstStyle/>
          <a:p>
            <a:r>
              <a:rPr lang="en-US" sz="2324" dirty="0"/>
              <a:t>System call</a:t>
            </a:r>
          </a:p>
          <a:p>
            <a:pPr lvl="1">
              <a:spcBef>
                <a:spcPts val="300"/>
              </a:spcBef>
            </a:pPr>
            <a:r>
              <a:rPr lang="en-US" sz="2091" dirty="0"/>
              <a:t>Such as file open, to request the system to perform an operation on the process’ behalf.</a:t>
            </a:r>
          </a:p>
        </p:txBody>
      </p:sp>
      <p:sp>
        <p:nvSpPr>
          <p:cNvPr id="3" name="TextBox 2"/>
          <p:cNvSpPr txBox="1"/>
          <p:nvPr/>
        </p:nvSpPr>
        <p:spPr>
          <a:xfrm>
            <a:off x="4859337" y="3715472"/>
            <a:ext cx="3852863" cy="2784608"/>
          </a:xfrm>
          <a:prstGeom prst="rect">
            <a:avLst/>
          </a:prstGeom>
          <a:solidFill>
            <a:schemeClr val="bg1">
              <a:lumMod val="95000"/>
            </a:schemeClr>
          </a:solidFill>
        </p:spPr>
        <p:txBody>
          <a:bodyPr wrap="square" rtlCol="0">
            <a:spAutoFit/>
          </a:bodyPr>
          <a:lstStyle/>
          <a:p>
            <a:pPr marL="266612" lvl="0" indent="-266612" algn="l" defTabSz="914047" eaLnBrk="1" fontAlgn="auto" hangingPunct="1">
              <a:spcBef>
                <a:spcPts val="1800"/>
              </a:spcBef>
              <a:spcAft>
                <a:spcPts val="0"/>
              </a:spcAft>
              <a:buClr>
                <a:srgbClr val="FF9200"/>
              </a:buClr>
              <a:buSzPct val="100000"/>
              <a:buFont typeface="Wingdings" panose="05000000000000000000" pitchFamily="2" charset="2"/>
              <a:buChar char="§"/>
            </a:pPr>
            <a:r>
              <a:rPr lang="en-US" sz="2400" dirty="0">
                <a:solidFill>
                  <a:srgbClr val="000000"/>
                </a:solidFill>
                <a:latin typeface="Myriad Pro Light SemiCondensed" panose="02040503050406030204"/>
                <a:ea typeface="Roboto Condensed Light" charset="0"/>
                <a:cs typeface="Roboto Condensed Light" charset="0"/>
              </a:rPr>
              <a:t>Trap</a:t>
            </a:r>
          </a:p>
          <a:p>
            <a:pPr marL="536397" lvl="1" indent="-269784" algn="l" defTabSz="914047" eaLnBrk="1" fontAlgn="auto" hangingPunct="1">
              <a:spcBef>
                <a:spcPts val="300"/>
              </a:spcBef>
              <a:spcAft>
                <a:spcPts val="0"/>
              </a:spcAft>
              <a:buClr>
                <a:schemeClr val="bg1">
                  <a:lumMod val="65000"/>
                </a:schemeClr>
              </a:buClr>
              <a:buSzPct val="100000"/>
              <a:buFont typeface="Wingdings" panose="05000000000000000000" pitchFamily="2" charset="2"/>
              <a:buChar char="§"/>
            </a:pPr>
            <a:r>
              <a:rPr lang="en-US" sz="2091" dirty="0">
                <a:latin typeface="+mn-lt"/>
                <a:ea typeface="Roboto Condensed Light" charset="0"/>
                <a:cs typeface="Roboto Condensed Light" charset="0"/>
              </a:rPr>
              <a:t>Term used to refer to</a:t>
            </a:r>
          </a:p>
          <a:p>
            <a:pPr marL="715725" lvl="2" indent="-179329" algn="l" defTabSz="914047" eaLnBrk="1" fontAlgn="auto" hangingPunct="1">
              <a:spcBef>
                <a:spcPts val="300"/>
              </a:spcBef>
              <a:spcAft>
                <a:spcPts val="0"/>
              </a:spcAft>
              <a:buClr>
                <a:schemeClr val="bg1">
                  <a:lumMod val="85000"/>
                </a:schemeClr>
              </a:buClr>
              <a:buSzPct val="100000"/>
              <a:buFont typeface="Wingdings" panose="05000000000000000000" pitchFamily="2" charset="2"/>
              <a:buChar char="§"/>
            </a:pPr>
            <a:r>
              <a:rPr lang="en-US" sz="2091" dirty="0">
                <a:latin typeface="+mn-lt"/>
                <a:ea typeface="Roboto Condensed Light" charset="0"/>
                <a:cs typeface="Roboto Condensed Light" charset="0"/>
              </a:rPr>
              <a:t>Processor exceptions and system calls or</a:t>
            </a:r>
          </a:p>
          <a:p>
            <a:pPr marL="715725" lvl="2" indent="-179329" algn="l" defTabSz="914047" eaLnBrk="1" fontAlgn="auto" hangingPunct="1">
              <a:spcBef>
                <a:spcPts val="300"/>
              </a:spcBef>
              <a:spcAft>
                <a:spcPts val="0"/>
              </a:spcAft>
              <a:buClr>
                <a:schemeClr val="bg1">
                  <a:lumMod val="85000"/>
                </a:schemeClr>
              </a:buClr>
              <a:buSzPct val="100000"/>
              <a:buFont typeface="Wingdings" panose="05000000000000000000" pitchFamily="2" charset="2"/>
              <a:buChar char="§"/>
            </a:pPr>
            <a:r>
              <a:rPr lang="en-US" sz="2091" dirty="0">
                <a:latin typeface="+mn-lt"/>
                <a:ea typeface="Roboto Condensed Light" charset="0"/>
                <a:cs typeface="Roboto Condensed Light" charset="0"/>
              </a:rPr>
              <a:t>Any transfer of control from a less privileged to a more privileged level</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fade">
                                      <p:cBhvr>
                                        <p:cTn id="7" dur="500"/>
                                        <p:tgtEl>
                                          <p:spTgt spid="512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03">
                                            <p:txEl>
                                              <p:pRg st="1" end="1"/>
                                            </p:txEl>
                                          </p:spTgt>
                                        </p:tgtEl>
                                        <p:attrNameLst>
                                          <p:attrName>style.visibility</p:attrName>
                                        </p:attrNameLst>
                                      </p:cBhvr>
                                      <p:to>
                                        <p:strVal val="visible"/>
                                      </p:to>
                                    </p:set>
                                    <p:animEffect transition="in" filter="fade">
                                      <p:cBhvr>
                                        <p:cTn id="10" dur="500"/>
                                        <p:tgtEl>
                                          <p:spTgt spid="512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Effect transition="in" filter="fade">
                                      <p:cBhvr>
                                        <p:cTn id="13" dur="500"/>
                                        <p:tgtEl>
                                          <p:spTgt spid="512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03">
                                            <p:txEl>
                                              <p:pRg st="3" end="3"/>
                                            </p:txEl>
                                          </p:spTgt>
                                        </p:tgtEl>
                                        <p:attrNameLst>
                                          <p:attrName>style.visibility</p:attrName>
                                        </p:attrNameLst>
                                      </p:cBhvr>
                                      <p:to>
                                        <p:strVal val="visible"/>
                                      </p:to>
                                    </p:set>
                                    <p:animEffect transition="in" filter="fade">
                                      <p:cBhvr>
                                        <p:cTn id="16" dur="500"/>
                                        <p:tgtEl>
                                          <p:spTgt spid="5120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animEffect transition="in" filter="fade">
                                      <p:cBhvr>
                                        <p:cTn id="21" dur="500"/>
                                        <p:tgtEl>
                                          <p:spTgt spid="5120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203">
                                            <p:txEl>
                                              <p:pRg st="5" end="5"/>
                                            </p:txEl>
                                          </p:spTgt>
                                        </p:tgtEl>
                                        <p:attrNameLst>
                                          <p:attrName>style.visibility</p:attrName>
                                        </p:attrNameLst>
                                      </p:cBhvr>
                                      <p:to>
                                        <p:strVal val="visible"/>
                                      </p:to>
                                    </p:set>
                                    <p:animEffect transition="in" filter="fade">
                                      <p:cBhvr>
                                        <p:cTn id="24" dur="500"/>
                                        <p:tgtEl>
                                          <p:spTgt spid="5120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203">
                                            <p:txEl>
                                              <p:pRg st="6" end="6"/>
                                            </p:txEl>
                                          </p:spTgt>
                                        </p:tgtEl>
                                        <p:attrNameLst>
                                          <p:attrName>style.visibility</p:attrName>
                                        </p:attrNameLst>
                                      </p:cBhvr>
                                      <p:to>
                                        <p:strVal val="visible"/>
                                      </p:to>
                                    </p:set>
                                    <p:animEffect transition="in" filter="fade">
                                      <p:cBhvr>
                                        <p:cTn id="27" dur="500"/>
                                        <p:tgtEl>
                                          <p:spTgt spid="5120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203">
                                            <p:txEl>
                                              <p:pRg st="7" end="7"/>
                                            </p:txEl>
                                          </p:spTgt>
                                        </p:tgtEl>
                                        <p:attrNameLst>
                                          <p:attrName>style.visibility</p:attrName>
                                        </p:attrNameLst>
                                      </p:cBhvr>
                                      <p:to>
                                        <p:strVal val="visible"/>
                                      </p:to>
                                    </p:set>
                                    <p:animEffect transition="in" filter="fade">
                                      <p:cBhvr>
                                        <p:cTn id="30" dur="500"/>
                                        <p:tgtEl>
                                          <p:spTgt spid="5120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fade">
                                      <p:cBhvr>
                                        <p:cTn id="35" dur="500"/>
                                        <p:tgtEl>
                                          <p:spTgt spid="2">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1" end="1"/>
                                            </p:txEl>
                                          </p:spTgt>
                                        </p:tgtEl>
                                        <p:attrNameLst>
                                          <p:attrName>style.visibility</p:attrName>
                                        </p:attrNameLst>
                                      </p:cBhvr>
                                      <p:to>
                                        <p:strVal val="visible"/>
                                      </p:to>
                                    </p:set>
                                    <p:animEffect transition="in" filter="fade">
                                      <p:cBhvr>
                                        <p:cTn id="3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2"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n-US" sz="3900" spc="-150" dirty="0"/>
              <a:t>Reasons for switching from Kernel to User Mode</a:t>
            </a:r>
          </a:p>
        </p:txBody>
      </p:sp>
      <p:sp>
        <p:nvSpPr>
          <p:cNvPr id="8" name="Content Placeholder 7"/>
          <p:cNvSpPr>
            <a:spLocks noGrp="1"/>
          </p:cNvSpPr>
          <p:nvPr>
            <p:ph sz="quarter" idx="10"/>
          </p:nvPr>
        </p:nvSpPr>
        <p:spPr/>
        <p:txBody>
          <a:bodyPr/>
          <a:lstStyle/>
          <a:p>
            <a:r>
              <a:rPr lang="en-US" dirty="0"/>
              <a:t>New process</a:t>
            </a:r>
          </a:p>
          <a:p>
            <a:r>
              <a:rPr lang="en-US" dirty="0"/>
              <a:t>Resume after an interrupt, processor exception or system call</a:t>
            </a:r>
          </a:p>
          <a:p>
            <a:r>
              <a:rPr lang="en-US" dirty="0"/>
              <a:t>Switch to another process</a:t>
            </a:r>
          </a:p>
          <a:p>
            <a:r>
              <a:rPr lang="en-US" dirty="0"/>
              <a:t>User-level </a:t>
            </a:r>
            <a:r>
              <a:rPr lang="en-US" dirty="0" err="1"/>
              <a:t>upcall</a:t>
            </a:r>
            <a:endParaRPr lang="en-US" dirty="0"/>
          </a:p>
          <a:p>
            <a:pPr lvl="1"/>
            <a:r>
              <a:rPr lang="en-US" dirty="0"/>
              <a:t>Preemptive user-level threads</a:t>
            </a:r>
          </a:p>
          <a:p>
            <a:pPr lvl="1"/>
            <a:r>
              <a:rPr lang="en-US" dirty="0"/>
              <a:t>Asynchronous I/O notification</a:t>
            </a:r>
          </a:p>
          <a:p>
            <a:pPr lvl="1"/>
            <a:r>
              <a:rPr lang="en-US" dirty="0" err="1"/>
              <a:t>Interprocess</a:t>
            </a:r>
            <a:r>
              <a:rPr lang="en-US" dirty="0"/>
              <a:t> communication</a:t>
            </a:r>
          </a:p>
          <a:p>
            <a:pPr lvl="1"/>
            <a:r>
              <a:rPr lang="en-US" dirty="0"/>
              <a:t>User-level exception handling</a:t>
            </a:r>
          </a:p>
          <a:p>
            <a:pPr lvl="1"/>
            <a:r>
              <a:rPr lang="en-US" dirty="0"/>
              <a:t>User-level resource allocation</a:t>
            </a:r>
          </a:p>
        </p:txBody>
      </p:sp>
      <p:sp>
        <p:nvSpPr>
          <p:cNvPr id="9" name="Text Placeholder 8"/>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50881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pt-BR" dirty="0">
                <a:latin typeface="+mn-lt"/>
              </a:rPr>
              <a:t>Swapping processes P</a:t>
            </a:r>
            <a:r>
              <a:rPr lang="pt-BR" baseline="-25000" dirty="0">
                <a:latin typeface="+mn-lt"/>
              </a:rPr>
              <a:t>0</a:t>
            </a:r>
            <a:r>
              <a:rPr lang="pt-BR" dirty="0">
                <a:latin typeface="+mn-lt"/>
              </a:rPr>
              <a:t> </a:t>
            </a:r>
            <a:r>
              <a:rPr lang="pt-BR" dirty="0" err="1">
                <a:latin typeface="+mn-lt"/>
              </a:rPr>
              <a:t>and</a:t>
            </a:r>
            <a:r>
              <a:rPr lang="pt-BR" dirty="0">
                <a:latin typeface="+mn-lt"/>
              </a:rPr>
              <a:t> P</a:t>
            </a:r>
            <a:r>
              <a:rPr lang="pt-BR" baseline="-25000" dirty="0">
                <a:latin typeface="+mn-lt"/>
              </a:rPr>
              <a:t>1</a:t>
            </a:r>
            <a:endParaRPr lang="pt-BR" dirty="0">
              <a:latin typeface="+mn-lt"/>
            </a:endParaRPr>
          </a:p>
        </p:txBody>
      </p:sp>
      <p:sp>
        <p:nvSpPr>
          <p:cNvPr id="2" name="Text Placeholder 1"/>
          <p:cNvSpPr>
            <a:spLocks noGrp="1"/>
          </p:cNvSpPr>
          <p:nvPr>
            <p:ph type="body" sz="quarter" idx="11"/>
          </p:nvPr>
        </p:nvSpPr>
        <p:spPr/>
        <p:txBody>
          <a:bodyPr/>
          <a:lstStyle/>
          <a:p>
            <a:endParaRPr lang="en-US"/>
          </a:p>
        </p:txBody>
      </p:sp>
      <p:sp>
        <p:nvSpPr>
          <p:cNvPr id="653315" name="Line 3"/>
          <p:cNvSpPr>
            <a:spLocks noChangeShapeType="1"/>
          </p:cNvSpPr>
          <p:nvPr/>
        </p:nvSpPr>
        <p:spPr bwMode="auto">
          <a:xfrm>
            <a:off x="4568838" y="2686050"/>
            <a:ext cx="0" cy="476250"/>
          </a:xfrm>
          <a:prstGeom prst="line">
            <a:avLst/>
          </a:prstGeom>
          <a:noFill/>
          <a:ln w="76200">
            <a:solidFill>
              <a:schemeClr val="folHlink"/>
            </a:solidFill>
            <a:miter lim="800000"/>
            <a:headEnd/>
            <a:tailEnd type="stealth" w="med" len="med"/>
          </a:ln>
        </p:spPr>
        <p:txBody>
          <a:bodyPr wrap="none"/>
          <a:lstStyle/>
          <a:p>
            <a:endParaRPr lang="en-US">
              <a:latin typeface="+mn-lt"/>
            </a:endParaRPr>
          </a:p>
        </p:txBody>
      </p:sp>
      <p:sp>
        <p:nvSpPr>
          <p:cNvPr id="653316" name="Line 4"/>
          <p:cNvSpPr>
            <a:spLocks noChangeShapeType="1"/>
          </p:cNvSpPr>
          <p:nvPr/>
        </p:nvSpPr>
        <p:spPr bwMode="auto">
          <a:xfrm>
            <a:off x="4568838" y="4895850"/>
            <a:ext cx="0" cy="552450"/>
          </a:xfrm>
          <a:prstGeom prst="line">
            <a:avLst/>
          </a:prstGeom>
          <a:noFill/>
          <a:ln w="76200">
            <a:solidFill>
              <a:schemeClr val="folHlink"/>
            </a:solidFill>
            <a:miter lim="800000"/>
            <a:headEnd/>
            <a:tailEnd type="stealth" w="med" len="med"/>
          </a:ln>
        </p:spPr>
        <p:txBody>
          <a:bodyPr wrap="none"/>
          <a:lstStyle/>
          <a:p>
            <a:endParaRPr lang="en-US">
              <a:latin typeface="+mn-lt"/>
            </a:endParaRPr>
          </a:p>
        </p:txBody>
      </p:sp>
      <p:sp>
        <p:nvSpPr>
          <p:cNvPr id="53253" name="Line 5"/>
          <p:cNvSpPr>
            <a:spLocks noChangeShapeType="1"/>
          </p:cNvSpPr>
          <p:nvPr/>
        </p:nvSpPr>
        <p:spPr bwMode="auto">
          <a:xfrm>
            <a:off x="2060588" y="1781175"/>
            <a:ext cx="0" cy="4648200"/>
          </a:xfrm>
          <a:prstGeom prst="line">
            <a:avLst/>
          </a:prstGeom>
          <a:noFill/>
          <a:ln w="3175">
            <a:solidFill>
              <a:srgbClr val="5F5F5F"/>
            </a:solidFill>
            <a:prstDash val="dashDot"/>
            <a:miter lim="800000"/>
            <a:headEnd/>
            <a:tailEnd/>
          </a:ln>
        </p:spPr>
        <p:txBody>
          <a:bodyPr wrap="none"/>
          <a:lstStyle/>
          <a:p>
            <a:endParaRPr lang="en-US">
              <a:latin typeface="+mn-lt"/>
            </a:endParaRPr>
          </a:p>
        </p:txBody>
      </p:sp>
      <p:sp>
        <p:nvSpPr>
          <p:cNvPr id="653318" name="Line 6"/>
          <p:cNvSpPr>
            <a:spLocks noChangeShapeType="1"/>
          </p:cNvSpPr>
          <p:nvPr/>
        </p:nvSpPr>
        <p:spPr bwMode="auto">
          <a:xfrm>
            <a:off x="2060588" y="5667375"/>
            <a:ext cx="0" cy="533400"/>
          </a:xfrm>
          <a:prstGeom prst="line">
            <a:avLst/>
          </a:prstGeom>
          <a:noFill/>
          <a:ln w="76200">
            <a:solidFill>
              <a:schemeClr val="folHlink"/>
            </a:solidFill>
            <a:miter lim="800000"/>
            <a:headEnd/>
            <a:tailEnd type="stealth" w="med" len="med"/>
          </a:ln>
        </p:spPr>
        <p:txBody>
          <a:bodyPr wrap="none"/>
          <a:lstStyle/>
          <a:p>
            <a:endParaRPr lang="en-US">
              <a:latin typeface="+mn-lt"/>
            </a:endParaRPr>
          </a:p>
        </p:txBody>
      </p:sp>
      <p:sp>
        <p:nvSpPr>
          <p:cNvPr id="653319" name="Line 7"/>
          <p:cNvSpPr>
            <a:spLocks noChangeShapeType="1"/>
          </p:cNvSpPr>
          <p:nvPr/>
        </p:nvSpPr>
        <p:spPr bwMode="auto">
          <a:xfrm>
            <a:off x="7089788" y="3381375"/>
            <a:ext cx="0" cy="1295400"/>
          </a:xfrm>
          <a:prstGeom prst="line">
            <a:avLst/>
          </a:prstGeom>
          <a:noFill/>
          <a:ln w="76200">
            <a:solidFill>
              <a:schemeClr val="folHlink"/>
            </a:solidFill>
            <a:miter lim="800000"/>
            <a:headEnd/>
            <a:tailEnd type="stealth" w="med" len="med"/>
          </a:ln>
        </p:spPr>
        <p:txBody>
          <a:bodyPr wrap="none"/>
          <a:lstStyle/>
          <a:p>
            <a:endParaRPr lang="en-US">
              <a:latin typeface="+mn-lt"/>
            </a:endParaRPr>
          </a:p>
        </p:txBody>
      </p:sp>
      <p:sp>
        <p:nvSpPr>
          <p:cNvPr id="653320" name="Line 8"/>
          <p:cNvSpPr>
            <a:spLocks noChangeShapeType="1"/>
          </p:cNvSpPr>
          <p:nvPr/>
        </p:nvSpPr>
        <p:spPr bwMode="auto">
          <a:xfrm>
            <a:off x="1597038" y="2466975"/>
            <a:ext cx="1371600" cy="0"/>
          </a:xfrm>
          <a:prstGeom prst="line">
            <a:avLst/>
          </a:prstGeom>
          <a:noFill/>
          <a:ln w="3175">
            <a:solidFill>
              <a:srgbClr val="5F5F5F"/>
            </a:solidFill>
            <a:prstDash val="dashDot"/>
            <a:miter lim="800000"/>
            <a:headEnd/>
            <a:tailEnd/>
          </a:ln>
        </p:spPr>
        <p:txBody>
          <a:bodyPr wrap="none"/>
          <a:lstStyle/>
          <a:p>
            <a:endParaRPr lang="en-US">
              <a:latin typeface="+mn-lt"/>
            </a:endParaRPr>
          </a:p>
        </p:txBody>
      </p:sp>
      <p:sp>
        <p:nvSpPr>
          <p:cNvPr id="653321" name="Line 9"/>
          <p:cNvSpPr>
            <a:spLocks noChangeShapeType="1"/>
          </p:cNvSpPr>
          <p:nvPr/>
        </p:nvSpPr>
        <p:spPr bwMode="auto">
          <a:xfrm>
            <a:off x="6169038" y="3381375"/>
            <a:ext cx="1371600" cy="0"/>
          </a:xfrm>
          <a:prstGeom prst="line">
            <a:avLst/>
          </a:prstGeom>
          <a:noFill/>
          <a:ln w="3175">
            <a:solidFill>
              <a:srgbClr val="5F5F5F"/>
            </a:solidFill>
            <a:prstDash val="dashDot"/>
            <a:miter lim="800000"/>
            <a:headEnd/>
            <a:tailEnd/>
          </a:ln>
        </p:spPr>
        <p:txBody>
          <a:bodyPr wrap="none"/>
          <a:lstStyle/>
          <a:p>
            <a:endParaRPr lang="en-US">
              <a:latin typeface="+mn-lt"/>
            </a:endParaRPr>
          </a:p>
        </p:txBody>
      </p:sp>
      <p:sp>
        <p:nvSpPr>
          <p:cNvPr id="653322" name="Line 10"/>
          <p:cNvSpPr>
            <a:spLocks noChangeShapeType="1"/>
          </p:cNvSpPr>
          <p:nvPr/>
        </p:nvSpPr>
        <p:spPr bwMode="auto">
          <a:xfrm flipH="1">
            <a:off x="6169038" y="4676775"/>
            <a:ext cx="1371600" cy="0"/>
          </a:xfrm>
          <a:prstGeom prst="line">
            <a:avLst/>
          </a:prstGeom>
          <a:noFill/>
          <a:ln w="3175">
            <a:solidFill>
              <a:srgbClr val="5F5F5F"/>
            </a:solidFill>
            <a:prstDash val="dashDot"/>
            <a:miter lim="800000"/>
            <a:headEnd/>
            <a:tailEnd/>
          </a:ln>
        </p:spPr>
        <p:txBody>
          <a:bodyPr wrap="none"/>
          <a:lstStyle/>
          <a:p>
            <a:endParaRPr lang="en-US">
              <a:latin typeface="+mn-lt"/>
            </a:endParaRPr>
          </a:p>
        </p:txBody>
      </p:sp>
      <p:sp>
        <p:nvSpPr>
          <p:cNvPr id="653323" name="Line 11"/>
          <p:cNvSpPr>
            <a:spLocks noChangeShapeType="1"/>
          </p:cNvSpPr>
          <p:nvPr/>
        </p:nvSpPr>
        <p:spPr bwMode="auto">
          <a:xfrm flipH="1">
            <a:off x="1597038" y="5667375"/>
            <a:ext cx="1371600" cy="0"/>
          </a:xfrm>
          <a:prstGeom prst="line">
            <a:avLst/>
          </a:prstGeom>
          <a:noFill/>
          <a:ln w="3175">
            <a:solidFill>
              <a:srgbClr val="5F5F5F"/>
            </a:solidFill>
            <a:prstDash val="dashDot"/>
            <a:miter lim="800000"/>
            <a:headEnd/>
            <a:tailEnd/>
          </a:ln>
        </p:spPr>
        <p:txBody>
          <a:bodyPr wrap="none"/>
          <a:lstStyle/>
          <a:p>
            <a:endParaRPr lang="en-US">
              <a:latin typeface="+mn-lt"/>
            </a:endParaRPr>
          </a:p>
        </p:txBody>
      </p:sp>
      <p:sp>
        <p:nvSpPr>
          <p:cNvPr id="53260" name="Line 12"/>
          <p:cNvSpPr>
            <a:spLocks noChangeShapeType="1"/>
          </p:cNvSpPr>
          <p:nvPr/>
        </p:nvSpPr>
        <p:spPr bwMode="auto">
          <a:xfrm>
            <a:off x="8159054" y="5120775"/>
            <a:ext cx="0" cy="1080000"/>
          </a:xfrm>
          <a:prstGeom prst="line">
            <a:avLst/>
          </a:prstGeom>
          <a:noFill/>
          <a:ln w="9525">
            <a:solidFill>
              <a:schemeClr val="tx1"/>
            </a:solidFill>
            <a:miter lim="800000"/>
            <a:headEnd/>
            <a:tailEnd type="stealth" w="lg" len="lg"/>
          </a:ln>
        </p:spPr>
        <p:txBody>
          <a:bodyPr wrap="none"/>
          <a:lstStyle/>
          <a:p>
            <a:endParaRPr lang="en-US">
              <a:latin typeface="+mn-lt"/>
            </a:endParaRPr>
          </a:p>
        </p:txBody>
      </p:sp>
      <p:sp>
        <p:nvSpPr>
          <p:cNvPr id="53261" name="Text Box 13"/>
          <p:cNvSpPr txBox="1">
            <a:spLocks noChangeArrowheads="1"/>
          </p:cNvSpPr>
          <p:nvPr/>
        </p:nvSpPr>
        <p:spPr bwMode="auto">
          <a:xfrm>
            <a:off x="8131593" y="5749424"/>
            <a:ext cx="580607" cy="338554"/>
          </a:xfrm>
          <a:prstGeom prst="rect">
            <a:avLst/>
          </a:prstGeom>
          <a:noFill/>
          <a:ln w="9525">
            <a:noFill/>
            <a:miter lim="800000"/>
            <a:headEnd/>
            <a:tailEnd/>
          </a:ln>
        </p:spPr>
        <p:txBody>
          <a:bodyPr wrap="none">
            <a:spAutoFit/>
          </a:bodyPr>
          <a:lstStyle/>
          <a:p>
            <a:pPr algn="r" eaLnBrk="1" hangingPunct="1"/>
            <a:r>
              <a:rPr lang="pt-BR" sz="1600" dirty="0">
                <a:latin typeface="+mn-lt"/>
              </a:rPr>
              <a:t>time</a:t>
            </a:r>
          </a:p>
        </p:txBody>
      </p:sp>
      <p:sp>
        <p:nvSpPr>
          <p:cNvPr id="53262" name="Text Box 14"/>
          <p:cNvSpPr txBox="1">
            <a:spLocks noChangeArrowheads="1"/>
          </p:cNvSpPr>
          <p:nvPr/>
        </p:nvSpPr>
        <p:spPr bwMode="auto">
          <a:xfrm>
            <a:off x="1520838" y="1628775"/>
            <a:ext cx="463550" cy="457200"/>
          </a:xfrm>
          <a:prstGeom prst="rect">
            <a:avLst/>
          </a:prstGeom>
          <a:noFill/>
          <a:ln w="9525">
            <a:noFill/>
            <a:miter lim="800000"/>
            <a:headEnd/>
            <a:tailEnd/>
          </a:ln>
        </p:spPr>
        <p:txBody>
          <a:bodyPr wrap="none">
            <a:spAutoFit/>
          </a:bodyPr>
          <a:lstStyle/>
          <a:p>
            <a:pPr algn="l" eaLnBrk="1" hangingPunct="1"/>
            <a:r>
              <a:rPr lang="pt-BR" sz="2400" dirty="0">
                <a:latin typeface="+mn-lt"/>
              </a:rPr>
              <a:t>P</a:t>
            </a:r>
            <a:r>
              <a:rPr lang="pt-BR" sz="2400" baseline="-25000" dirty="0">
                <a:latin typeface="+mn-lt"/>
              </a:rPr>
              <a:t>0</a:t>
            </a:r>
            <a:endParaRPr lang="pt-BR" sz="2400" dirty="0">
              <a:latin typeface="+mn-lt"/>
            </a:endParaRPr>
          </a:p>
        </p:txBody>
      </p:sp>
      <p:sp>
        <p:nvSpPr>
          <p:cNvPr id="53263" name="Text Box 15"/>
          <p:cNvSpPr txBox="1">
            <a:spLocks noChangeArrowheads="1"/>
          </p:cNvSpPr>
          <p:nvPr/>
        </p:nvSpPr>
        <p:spPr bwMode="auto">
          <a:xfrm>
            <a:off x="7089788" y="1628775"/>
            <a:ext cx="463550" cy="457200"/>
          </a:xfrm>
          <a:prstGeom prst="rect">
            <a:avLst/>
          </a:prstGeom>
          <a:noFill/>
          <a:ln w="9525">
            <a:noFill/>
            <a:miter lim="800000"/>
            <a:headEnd/>
            <a:tailEnd/>
          </a:ln>
        </p:spPr>
        <p:txBody>
          <a:bodyPr wrap="none">
            <a:spAutoFit/>
          </a:bodyPr>
          <a:lstStyle/>
          <a:p>
            <a:pPr algn="l" eaLnBrk="1" hangingPunct="1"/>
            <a:r>
              <a:rPr lang="pt-BR" sz="2400">
                <a:latin typeface="+mn-lt"/>
              </a:rPr>
              <a:t>P</a:t>
            </a:r>
            <a:r>
              <a:rPr lang="pt-BR" sz="2400" baseline="-25000">
                <a:latin typeface="+mn-lt"/>
              </a:rPr>
              <a:t>1</a:t>
            </a:r>
            <a:endParaRPr lang="pt-BR" sz="2400">
              <a:latin typeface="+mn-lt"/>
            </a:endParaRPr>
          </a:p>
        </p:txBody>
      </p:sp>
      <p:sp>
        <p:nvSpPr>
          <p:cNvPr id="653328" name="Line 16"/>
          <p:cNvSpPr>
            <a:spLocks noChangeShapeType="1"/>
          </p:cNvSpPr>
          <p:nvPr/>
        </p:nvSpPr>
        <p:spPr bwMode="auto">
          <a:xfrm>
            <a:off x="2060588" y="1933575"/>
            <a:ext cx="0" cy="533400"/>
          </a:xfrm>
          <a:prstGeom prst="line">
            <a:avLst/>
          </a:prstGeom>
          <a:noFill/>
          <a:ln w="76200">
            <a:solidFill>
              <a:schemeClr val="folHlink"/>
            </a:solidFill>
            <a:miter lim="800000"/>
            <a:headEnd/>
            <a:tailEnd type="stealth" w="med" len="med"/>
          </a:ln>
        </p:spPr>
        <p:txBody>
          <a:bodyPr wrap="none"/>
          <a:lstStyle/>
          <a:p>
            <a:endParaRPr lang="en-US">
              <a:latin typeface="+mn-lt"/>
            </a:endParaRPr>
          </a:p>
        </p:txBody>
      </p:sp>
      <p:sp>
        <p:nvSpPr>
          <p:cNvPr id="53265" name="Text Box 17"/>
          <p:cNvSpPr txBox="1">
            <a:spLocks noChangeArrowheads="1"/>
          </p:cNvSpPr>
          <p:nvPr/>
        </p:nvSpPr>
        <p:spPr bwMode="auto">
          <a:xfrm>
            <a:off x="4307344" y="1628775"/>
            <a:ext cx="529312" cy="461665"/>
          </a:xfrm>
          <a:prstGeom prst="rect">
            <a:avLst/>
          </a:prstGeom>
          <a:noFill/>
          <a:ln w="9525">
            <a:noFill/>
            <a:miter lim="800000"/>
            <a:headEnd/>
            <a:tailEnd/>
          </a:ln>
        </p:spPr>
        <p:txBody>
          <a:bodyPr wrap="none">
            <a:spAutoFit/>
          </a:bodyPr>
          <a:lstStyle/>
          <a:p>
            <a:pPr algn="l" eaLnBrk="1" hangingPunct="1"/>
            <a:r>
              <a:rPr lang="pt-BR" sz="2400">
                <a:latin typeface="+mn-lt"/>
              </a:rPr>
              <a:t>OS</a:t>
            </a:r>
          </a:p>
        </p:txBody>
      </p:sp>
      <p:sp>
        <p:nvSpPr>
          <p:cNvPr id="53266" name="Line 18"/>
          <p:cNvSpPr>
            <a:spLocks noChangeShapeType="1"/>
          </p:cNvSpPr>
          <p:nvPr/>
        </p:nvSpPr>
        <p:spPr bwMode="auto">
          <a:xfrm>
            <a:off x="7089788" y="1781175"/>
            <a:ext cx="0" cy="4648200"/>
          </a:xfrm>
          <a:prstGeom prst="line">
            <a:avLst/>
          </a:prstGeom>
          <a:noFill/>
          <a:ln w="3175">
            <a:solidFill>
              <a:srgbClr val="5F5F5F"/>
            </a:solidFill>
            <a:prstDash val="dashDot"/>
            <a:miter lim="800000"/>
            <a:headEnd/>
            <a:tailEnd/>
          </a:ln>
        </p:spPr>
        <p:txBody>
          <a:bodyPr wrap="none"/>
          <a:lstStyle/>
          <a:p>
            <a:endParaRPr lang="en-US">
              <a:latin typeface="+mn-lt"/>
            </a:endParaRPr>
          </a:p>
        </p:txBody>
      </p:sp>
      <p:sp>
        <p:nvSpPr>
          <p:cNvPr id="653331" name="Rectangle 19"/>
          <p:cNvSpPr>
            <a:spLocks noChangeArrowheads="1"/>
          </p:cNvSpPr>
          <p:nvPr/>
        </p:nvSpPr>
        <p:spPr bwMode="auto">
          <a:xfrm>
            <a:off x="2695588" y="2247900"/>
            <a:ext cx="3746500" cy="4381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lIns="36000" tIns="36000" rIns="36000" bIns="36000" anchor="ctr" anchorCtr="1"/>
          <a:lstStyle/>
          <a:p>
            <a:pPr eaLnBrk="1" hangingPunct="1"/>
            <a:r>
              <a:rPr lang="pt-BR" sz="2400" dirty="0" err="1">
                <a:effectLst>
                  <a:outerShdw blurRad="38100" dist="38100" dir="2700000" algn="tl">
                    <a:srgbClr val="000000">
                      <a:alpha val="43137"/>
                    </a:srgbClr>
                  </a:outerShdw>
                </a:effectLst>
              </a:rPr>
              <a:t>save</a:t>
            </a:r>
            <a:r>
              <a:rPr lang="pt-BR" sz="2400" dirty="0">
                <a:effectLst>
                  <a:outerShdw blurRad="38100" dist="38100" dir="2700000" algn="tl">
                    <a:srgbClr val="000000">
                      <a:alpha val="43137"/>
                    </a:srgbClr>
                  </a:outerShdw>
                </a:effectLst>
              </a:rPr>
              <a:t> </a:t>
            </a:r>
            <a:r>
              <a:rPr lang="pt-BR" sz="2400" dirty="0" err="1">
                <a:effectLst>
                  <a:outerShdw blurRad="38100" dist="38100" dir="2700000" algn="tl">
                    <a:srgbClr val="000000">
                      <a:alpha val="43137"/>
                    </a:srgbClr>
                  </a:outerShdw>
                </a:effectLst>
              </a:rPr>
              <a:t>state</a:t>
            </a:r>
            <a:r>
              <a:rPr lang="pt-BR" sz="2400" dirty="0">
                <a:effectLst>
                  <a:outerShdw blurRad="38100" dist="38100" dir="2700000" algn="tl">
                    <a:srgbClr val="000000">
                      <a:alpha val="43137"/>
                    </a:srgbClr>
                  </a:outerShdw>
                </a:effectLst>
              </a:rPr>
              <a:t> </a:t>
            </a:r>
            <a:r>
              <a:rPr lang="pt-BR" sz="2400" dirty="0" err="1">
                <a:effectLst>
                  <a:outerShdw blurRad="38100" dist="38100" dir="2700000" algn="tl">
                    <a:srgbClr val="000000">
                      <a:alpha val="43137"/>
                    </a:srgbClr>
                  </a:outerShdw>
                </a:effectLst>
              </a:rPr>
              <a:t>into</a:t>
            </a:r>
            <a:r>
              <a:rPr lang="pt-BR" sz="2400" dirty="0">
                <a:effectLst>
                  <a:outerShdw blurRad="38100" dist="38100" dir="2700000" algn="tl">
                    <a:srgbClr val="000000">
                      <a:alpha val="43137"/>
                    </a:srgbClr>
                  </a:outerShdw>
                </a:effectLst>
              </a:rPr>
              <a:t> PCB</a:t>
            </a:r>
            <a:r>
              <a:rPr lang="pt-BR" sz="2400" baseline="-25000" dirty="0">
                <a:effectLst>
                  <a:outerShdw blurRad="38100" dist="38100" dir="2700000" algn="tl">
                    <a:srgbClr val="000000">
                      <a:alpha val="43137"/>
                    </a:srgbClr>
                  </a:outerShdw>
                </a:effectLst>
              </a:rPr>
              <a:t>0</a:t>
            </a:r>
            <a:endParaRPr lang="pt-BR" sz="2400" dirty="0">
              <a:effectLst>
                <a:outerShdw blurRad="38100" dist="38100" dir="2700000" algn="tl">
                  <a:srgbClr val="000000">
                    <a:alpha val="43137"/>
                  </a:srgbClr>
                </a:outerShdw>
              </a:effectLst>
            </a:endParaRPr>
          </a:p>
        </p:txBody>
      </p:sp>
      <p:sp>
        <p:nvSpPr>
          <p:cNvPr id="653332" name="Rectangle 20"/>
          <p:cNvSpPr>
            <a:spLocks noChangeArrowheads="1"/>
          </p:cNvSpPr>
          <p:nvPr/>
        </p:nvSpPr>
        <p:spPr bwMode="auto">
          <a:xfrm>
            <a:off x="2694001" y="3162300"/>
            <a:ext cx="3762375" cy="4381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lIns="36000" tIns="36000" rIns="36000" bIns="36000" anchor="ctr" anchorCtr="1"/>
          <a:lstStyle/>
          <a:p>
            <a:pPr eaLnBrk="1" hangingPunct="1"/>
            <a:r>
              <a:rPr lang="pt-BR" sz="2400">
                <a:effectLst>
                  <a:outerShdw blurRad="38100" dist="38100" dir="2700000" algn="tl">
                    <a:srgbClr val="000000">
                      <a:alpha val="43137"/>
                    </a:srgbClr>
                  </a:outerShdw>
                </a:effectLst>
              </a:rPr>
              <a:t>reload state from PCB</a:t>
            </a:r>
            <a:r>
              <a:rPr lang="pt-BR" sz="2400" baseline="-25000">
                <a:effectLst>
                  <a:outerShdw blurRad="38100" dist="38100" dir="2700000" algn="tl">
                    <a:srgbClr val="000000">
                      <a:alpha val="43137"/>
                    </a:srgbClr>
                  </a:outerShdw>
                </a:effectLst>
              </a:rPr>
              <a:t>1</a:t>
            </a:r>
            <a:endParaRPr lang="pt-BR" sz="2400">
              <a:effectLst>
                <a:outerShdw blurRad="38100" dist="38100" dir="2700000" algn="tl">
                  <a:srgbClr val="000000">
                    <a:alpha val="43137"/>
                  </a:srgbClr>
                </a:outerShdw>
              </a:effectLst>
            </a:endParaRPr>
          </a:p>
        </p:txBody>
      </p:sp>
      <p:sp>
        <p:nvSpPr>
          <p:cNvPr id="653333" name="Rectangle 21"/>
          <p:cNvSpPr>
            <a:spLocks noChangeArrowheads="1"/>
          </p:cNvSpPr>
          <p:nvPr/>
        </p:nvSpPr>
        <p:spPr bwMode="auto">
          <a:xfrm>
            <a:off x="2695588" y="4457700"/>
            <a:ext cx="3746500" cy="4381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lIns="36000" tIns="36000" rIns="36000" bIns="36000" anchor="ctr" anchorCtr="1"/>
          <a:lstStyle/>
          <a:p>
            <a:pPr eaLnBrk="1" hangingPunct="1"/>
            <a:r>
              <a:rPr lang="pt-BR" sz="2400">
                <a:effectLst>
                  <a:outerShdw blurRad="38100" dist="38100" dir="2700000" algn="tl">
                    <a:srgbClr val="000000">
                      <a:alpha val="43137"/>
                    </a:srgbClr>
                  </a:outerShdw>
                </a:effectLst>
              </a:rPr>
              <a:t>save state into PCB</a:t>
            </a:r>
            <a:r>
              <a:rPr lang="pt-BR" sz="2400" baseline="-25000">
                <a:effectLst>
                  <a:outerShdw blurRad="38100" dist="38100" dir="2700000" algn="tl">
                    <a:srgbClr val="000000">
                      <a:alpha val="43137"/>
                    </a:srgbClr>
                  </a:outerShdw>
                </a:effectLst>
              </a:rPr>
              <a:t>1</a:t>
            </a:r>
          </a:p>
        </p:txBody>
      </p:sp>
      <p:sp>
        <p:nvSpPr>
          <p:cNvPr id="653334" name="Rectangle 22"/>
          <p:cNvSpPr>
            <a:spLocks noChangeArrowheads="1"/>
          </p:cNvSpPr>
          <p:nvPr/>
        </p:nvSpPr>
        <p:spPr bwMode="auto">
          <a:xfrm>
            <a:off x="2694001" y="5448300"/>
            <a:ext cx="3762375" cy="4381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lIns="36000" tIns="36000" rIns="36000" bIns="36000" anchor="ctr" anchorCtr="1"/>
          <a:lstStyle/>
          <a:p>
            <a:pPr eaLnBrk="1" hangingPunct="1"/>
            <a:r>
              <a:rPr lang="pt-BR" sz="2400">
                <a:effectLst>
                  <a:outerShdw blurRad="38100" dist="38100" dir="2700000" algn="tl">
                    <a:srgbClr val="000000">
                      <a:alpha val="43137"/>
                    </a:srgbClr>
                  </a:outerShdw>
                </a:effectLst>
              </a:rPr>
              <a:t>reload state from PCB</a:t>
            </a:r>
            <a:r>
              <a:rPr lang="pt-BR" sz="2400" baseline="-25000">
                <a:effectLst>
                  <a:outerShdw blurRad="38100" dist="38100" dir="2700000" algn="tl">
                    <a:srgbClr val="000000">
                      <a:alpha val="43137"/>
                    </a:srgbClr>
                  </a:outerShdw>
                </a:effectLst>
              </a:rPr>
              <a:t>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53328"/>
                                        </p:tgtEl>
                                        <p:attrNameLst>
                                          <p:attrName>style.visibility</p:attrName>
                                        </p:attrNameLst>
                                      </p:cBhvr>
                                      <p:to>
                                        <p:strVal val="visible"/>
                                      </p:to>
                                    </p:set>
                                    <p:animEffect transition="in" filter="wipe(up)">
                                      <p:cBhvr>
                                        <p:cTn id="7" dur="500"/>
                                        <p:tgtEl>
                                          <p:spTgt spid="653328"/>
                                        </p:tgtEl>
                                      </p:cBhvr>
                                    </p:animEffect>
                                  </p:childTnLst>
                                </p:cTn>
                              </p:par>
                            </p:childTnLst>
                          </p:cTn>
                        </p:par>
                        <p:par>
                          <p:cTn id="8" fill="hold">
                            <p:stCondLst>
                              <p:cond delay="500"/>
                            </p:stCondLst>
                            <p:childTnLst>
                              <p:par>
                                <p:cTn id="9" presetID="1" presetClass="entr" presetSubtype="0" fill="hold" grpId="0" nodeType="afterEffect">
                                  <p:stCondLst>
                                    <p:cond delay="3000"/>
                                  </p:stCondLst>
                                  <p:childTnLst>
                                    <p:set>
                                      <p:cBhvr>
                                        <p:cTn id="10" dur="1" fill="hold">
                                          <p:stCondLst>
                                            <p:cond delay="499"/>
                                          </p:stCondLst>
                                        </p:cTn>
                                        <p:tgtEl>
                                          <p:spTgt spid="653320"/>
                                        </p:tgtEl>
                                        <p:attrNameLst>
                                          <p:attrName>style.visibility</p:attrName>
                                        </p:attrNameLst>
                                      </p:cBhvr>
                                      <p:to>
                                        <p:strVal val="visible"/>
                                      </p:to>
                                    </p:set>
                                  </p:childTnLst>
                                </p:cTn>
                              </p:par>
                            </p:childTnLst>
                          </p:cTn>
                        </p:par>
                        <p:par>
                          <p:cTn id="11" fill="hold">
                            <p:stCondLst>
                              <p:cond delay="4000"/>
                            </p:stCondLst>
                            <p:childTnLst>
                              <p:par>
                                <p:cTn id="12" presetID="22" presetClass="entr" presetSubtype="1" fill="hold" grpId="0" nodeType="afterEffect">
                                  <p:stCondLst>
                                    <p:cond delay="0"/>
                                  </p:stCondLst>
                                  <p:childTnLst>
                                    <p:set>
                                      <p:cBhvr>
                                        <p:cTn id="13" dur="1" fill="hold">
                                          <p:stCondLst>
                                            <p:cond delay="0"/>
                                          </p:stCondLst>
                                        </p:cTn>
                                        <p:tgtEl>
                                          <p:spTgt spid="653331"/>
                                        </p:tgtEl>
                                        <p:attrNameLst>
                                          <p:attrName>style.visibility</p:attrName>
                                        </p:attrNameLst>
                                      </p:cBhvr>
                                      <p:to>
                                        <p:strVal val="visible"/>
                                      </p:to>
                                    </p:set>
                                    <p:animEffect transition="in" filter="wipe(up)">
                                      <p:cBhvr>
                                        <p:cTn id="14" dur="500"/>
                                        <p:tgtEl>
                                          <p:spTgt spid="653331"/>
                                        </p:tgtEl>
                                      </p:cBhvr>
                                    </p:animEffect>
                                  </p:childTnLst>
                                </p:cTn>
                              </p:par>
                            </p:childTnLst>
                          </p:cTn>
                        </p:par>
                        <p:par>
                          <p:cTn id="15" fill="hold">
                            <p:stCondLst>
                              <p:cond delay="4500"/>
                            </p:stCondLst>
                            <p:childTnLst>
                              <p:par>
                                <p:cTn id="16" presetID="22" presetClass="entr" presetSubtype="1" fill="hold" grpId="0" nodeType="afterEffect">
                                  <p:stCondLst>
                                    <p:cond delay="3000"/>
                                  </p:stCondLst>
                                  <p:childTnLst>
                                    <p:set>
                                      <p:cBhvr>
                                        <p:cTn id="17" dur="1" fill="hold">
                                          <p:stCondLst>
                                            <p:cond delay="0"/>
                                          </p:stCondLst>
                                        </p:cTn>
                                        <p:tgtEl>
                                          <p:spTgt spid="653315"/>
                                        </p:tgtEl>
                                        <p:attrNameLst>
                                          <p:attrName>style.visibility</p:attrName>
                                        </p:attrNameLst>
                                      </p:cBhvr>
                                      <p:to>
                                        <p:strVal val="visible"/>
                                      </p:to>
                                    </p:set>
                                    <p:animEffect transition="in" filter="wipe(up)">
                                      <p:cBhvr>
                                        <p:cTn id="18" dur="500"/>
                                        <p:tgtEl>
                                          <p:spTgt spid="653315"/>
                                        </p:tgtEl>
                                      </p:cBhvr>
                                    </p:animEffect>
                                  </p:childTnLst>
                                </p:cTn>
                              </p:par>
                            </p:childTnLst>
                          </p:cTn>
                        </p:par>
                        <p:par>
                          <p:cTn id="19" fill="hold">
                            <p:stCondLst>
                              <p:cond delay="8000"/>
                            </p:stCondLst>
                            <p:childTnLst>
                              <p:par>
                                <p:cTn id="20" presetID="22" presetClass="entr" presetSubtype="1" fill="hold" grpId="0" nodeType="afterEffect">
                                  <p:stCondLst>
                                    <p:cond delay="0"/>
                                  </p:stCondLst>
                                  <p:childTnLst>
                                    <p:set>
                                      <p:cBhvr>
                                        <p:cTn id="21" dur="1" fill="hold">
                                          <p:stCondLst>
                                            <p:cond delay="0"/>
                                          </p:stCondLst>
                                        </p:cTn>
                                        <p:tgtEl>
                                          <p:spTgt spid="653332"/>
                                        </p:tgtEl>
                                        <p:attrNameLst>
                                          <p:attrName>style.visibility</p:attrName>
                                        </p:attrNameLst>
                                      </p:cBhvr>
                                      <p:to>
                                        <p:strVal val="visible"/>
                                      </p:to>
                                    </p:set>
                                    <p:animEffect transition="in" filter="wipe(up)">
                                      <p:cBhvr>
                                        <p:cTn id="22" dur="500"/>
                                        <p:tgtEl>
                                          <p:spTgt spid="653332"/>
                                        </p:tgtEl>
                                      </p:cBhvr>
                                    </p:animEffect>
                                  </p:childTnLst>
                                </p:cTn>
                              </p:par>
                            </p:childTnLst>
                          </p:cTn>
                        </p:par>
                        <p:par>
                          <p:cTn id="23" fill="hold">
                            <p:stCondLst>
                              <p:cond delay="8500"/>
                            </p:stCondLst>
                            <p:childTnLst>
                              <p:par>
                                <p:cTn id="24" presetID="1" presetClass="entr" presetSubtype="0" fill="hold" grpId="0" nodeType="afterEffect">
                                  <p:stCondLst>
                                    <p:cond delay="0"/>
                                  </p:stCondLst>
                                  <p:childTnLst>
                                    <p:set>
                                      <p:cBhvr>
                                        <p:cTn id="25" dur="1" fill="hold">
                                          <p:stCondLst>
                                            <p:cond delay="499"/>
                                          </p:stCondLst>
                                        </p:cTn>
                                        <p:tgtEl>
                                          <p:spTgt spid="653321"/>
                                        </p:tgtEl>
                                        <p:attrNameLst>
                                          <p:attrName>style.visibility</p:attrName>
                                        </p:attrNameLst>
                                      </p:cBhvr>
                                      <p:to>
                                        <p:strVal val="visible"/>
                                      </p:to>
                                    </p:set>
                                  </p:childTnLst>
                                </p:cTn>
                              </p:par>
                            </p:childTnLst>
                          </p:cTn>
                        </p:par>
                        <p:par>
                          <p:cTn id="26" fill="hold">
                            <p:stCondLst>
                              <p:cond delay="9000"/>
                            </p:stCondLst>
                            <p:childTnLst>
                              <p:par>
                                <p:cTn id="27" presetID="22" presetClass="entr" presetSubtype="1" fill="hold" grpId="0" nodeType="afterEffect">
                                  <p:stCondLst>
                                    <p:cond delay="3000"/>
                                  </p:stCondLst>
                                  <p:childTnLst>
                                    <p:set>
                                      <p:cBhvr>
                                        <p:cTn id="28" dur="1" fill="hold">
                                          <p:stCondLst>
                                            <p:cond delay="0"/>
                                          </p:stCondLst>
                                        </p:cTn>
                                        <p:tgtEl>
                                          <p:spTgt spid="653319"/>
                                        </p:tgtEl>
                                        <p:attrNameLst>
                                          <p:attrName>style.visibility</p:attrName>
                                        </p:attrNameLst>
                                      </p:cBhvr>
                                      <p:to>
                                        <p:strVal val="visible"/>
                                      </p:to>
                                    </p:set>
                                    <p:animEffect transition="in" filter="wipe(up)">
                                      <p:cBhvr>
                                        <p:cTn id="29" dur="500"/>
                                        <p:tgtEl>
                                          <p:spTgt spid="653319"/>
                                        </p:tgtEl>
                                      </p:cBhvr>
                                    </p:animEffect>
                                  </p:childTnLst>
                                </p:cTn>
                              </p:par>
                            </p:childTnLst>
                          </p:cTn>
                        </p:par>
                        <p:par>
                          <p:cTn id="30" fill="hold">
                            <p:stCondLst>
                              <p:cond delay="12500"/>
                            </p:stCondLst>
                            <p:childTnLst>
                              <p:par>
                                <p:cTn id="31" presetID="1" presetClass="entr" presetSubtype="0" fill="hold" grpId="0" nodeType="afterEffect">
                                  <p:stCondLst>
                                    <p:cond delay="3000"/>
                                  </p:stCondLst>
                                  <p:childTnLst>
                                    <p:set>
                                      <p:cBhvr>
                                        <p:cTn id="32" dur="1" fill="hold">
                                          <p:stCondLst>
                                            <p:cond delay="499"/>
                                          </p:stCondLst>
                                        </p:cTn>
                                        <p:tgtEl>
                                          <p:spTgt spid="653322"/>
                                        </p:tgtEl>
                                        <p:attrNameLst>
                                          <p:attrName>style.visibility</p:attrName>
                                        </p:attrNameLst>
                                      </p:cBhvr>
                                      <p:to>
                                        <p:strVal val="visible"/>
                                      </p:to>
                                    </p:set>
                                  </p:childTnLst>
                                </p:cTn>
                              </p:par>
                            </p:childTnLst>
                          </p:cTn>
                        </p:par>
                        <p:par>
                          <p:cTn id="33" fill="hold">
                            <p:stCondLst>
                              <p:cond delay="16000"/>
                            </p:stCondLst>
                            <p:childTnLst>
                              <p:par>
                                <p:cTn id="34" presetID="22" presetClass="entr" presetSubtype="1" fill="hold" grpId="0" nodeType="afterEffect">
                                  <p:stCondLst>
                                    <p:cond delay="0"/>
                                  </p:stCondLst>
                                  <p:childTnLst>
                                    <p:set>
                                      <p:cBhvr>
                                        <p:cTn id="35" dur="1" fill="hold">
                                          <p:stCondLst>
                                            <p:cond delay="0"/>
                                          </p:stCondLst>
                                        </p:cTn>
                                        <p:tgtEl>
                                          <p:spTgt spid="653333"/>
                                        </p:tgtEl>
                                        <p:attrNameLst>
                                          <p:attrName>style.visibility</p:attrName>
                                        </p:attrNameLst>
                                      </p:cBhvr>
                                      <p:to>
                                        <p:strVal val="visible"/>
                                      </p:to>
                                    </p:set>
                                    <p:animEffect transition="in" filter="wipe(up)">
                                      <p:cBhvr>
                                        <p:cTn id="36" dur="500"/>
                                        <p:tgtEl>
                                          <p:spTgt spid="653333"/>
                                        </p:tgtEl>
                                      </p:cBhvr>
                                    </p:animEffect>
                                  </p:childTnLst>
                                </p:cTn>
                              </p:par>
                            </p:childTnLst>
                          </p:cTn>
                        </p:par>
                        <p:par>
                          <p:cTn id="37" fill="hold">
                            <p:stCondLst>
                              <p:cond delay="16500"/>
                            </p:stCondLst>
                            <p:childTnLst>
                              <p:par>
                                <p:cTn id="38" presetID="22" presetClass="entr" presetSubtype="1" fill="hold" grpId="0" nodeType="afterEffect">
                                  <p:stCondLst>
                                    <p:cond delay="0"/>
                                  </p:stCondLst>
                                  <p:childTnLst>
                                    <p:set>
                                      <p:cBhvr>
                                        <p:cTn id="39" dur="1" fill="hold">
                                          <p:stCondLst>
                                            <p:cond delay="0"/>
                                          </p:stCondLst>
                                        </p:cTn>
                                        <p:tgtEl>
                                          <p:spTgt spid="653316"/>
                                        </p:tgtEl>
                                        <p:attrNameLst>
                                          <p:attrName>style.visibility</p:attrName>
                                        </p:attrNameLst>
                                      </p:cBhvr>
                                      <p:to>
                                        <p:strVal val="visible"/>
                                      </p:to>
                                    </p:set>
                                    <p:animEffect transition="in" filter="wipe(up)">
                                      <p:cBhvr>
                                        <p:cTn id="40" dur="500"/>
                                        <p:tgtEl>
                                          <p:spTgt spid="653316"/>
                                        </p:tgtEl>
                                      </p:cBhvr>
                                    </p:animEffect>
                                  </p:childTnLst>
                                </p:cTn>
                              </p:par>
                            </p:childTnLst>
                          </p:cTn>
                        </p:par>
                        <p:par>
                          <p:cTn id="41" fill="hold">
                            <p:stCondLst>
                              <p:cond delay="17000"/>
                            </p:stCondLst>
                            <p:childTnLst>
                              <p:par>
                                <p:cTn id="42" presetID="22" presetClass="entr" presetSubtype="1" fill="hold" grpId="0" nodeType="afterEffect">
                                  <p:stCondLst>
                                    <p:cond delay="0"/>
                                  </p:stCondLst>
                                  <p:childTnLst>
                                    <p:set>
                                      <p:cBhvr>
                                        <p:cTn id="43" dur="1" fill="hold">
                                          <p:stCondLst>
                                            <p:cond delay="0"/>
                                          </p:stCondLst>
                                        </p:cTn>
                                        <p:tgtEl>
                                          <p:spTgt spid="653334"/>
                                        </p:tgtEl>
                                        <p:attrNameLst>
                                          <p:attrName>style.visibility</p:attrName>
                                        </p:attrNameLst>
                                      </p:cBhvr>
                                      <p:to>
                                        <p:strVal val="visible"/>
                                      </p:to>
                                    </p:set>
                                    <p:animEffect transition="in" filter="wipe(up)">
                                      <p:cBhvr>
                                        <p:cTn id="44" dur="500"/>
                                        <p:tgtEl>
                                          <p:spTgt spid="653334"/>
                                        </p:tgtEl>
                                      </p:cBhvr>
                                    </p:animEffect>
                                  </p:childTnLst>
                                </p:cTn>
                              </p:par>
                            </p:childTnLst>
                          </p:cTn>
                        </p:par>
                        <p:par>
                          <p:cTn id="45" fill="hold">
                            <p:stCondLst>
                              <p:cond delay="17500"/>
                            </p:stCondLst>
                            <p:childTnLst>
                              <p:par>
                                <p:cTn id="46" presetID="1" presetClass="entr" presetSubtype="0" fill="hold" grpId="0" nodeType="afterEffect">
                                  <p:stCondLst>
                                    <p:cond delay="0"/>
                                  </p:stCondLst>
                                  <p:childTnLst>
                                    <p:set>
                                      <p:cBhvr>
                                        <p:cTn id="47" dur="1" fill="hold">
                                          <p:stCondLst>
                                            <p:cond delay="499"/>
                                          </p:stCondLst>
                                        </p:cTn>
                                        <p:tgtEl>
                                          <p:spTgt spid="653323"/>
                                        </p:tgtEl>
                                        <p:attrNameLst>
                                          <p:attrName>style.visibility</p:attrName>
                                        </p:attrNameLst>
                                      </p:cBhvr>
                                      <p:to>
                                        <p:strVal val="visible"/>
                                      </p:to>
                                    </p:set>
                                  </p:childTnLst>
                                </p:cTn>
                              </p:par>
                            </p:childTnLst>
                          </p:cTn>
                        </p:par>
                        <p:par>
                          <p:cTn id="48" fill="hold">
                            <p:stCondLst>
                              <p:cond delay="18000"/>
                            </p:stCondLst>
                            <p:childTnLst>
                              <p:par>
                                <p:cTn id="49" presetID="22" presetClass="entr" presetSubtype="1" fill="hold" grpId="0" nodeType="afterEffect">
                                  <p:stCondLst>
                                    <p:cond delay="3000"/>
                                  </p:stCondLst>
                                  <p:childTnLst>
                                    <p:set>
                                      <p:cBhvr>
                                        <p:cTn id="50" dur="1" fill="hold">
                                          <p:stCondLst>
                                            <p:cond delay="0"/>
                                          </p:stCondLst>
                                        </p:cTn>
                                        <p:tgtEl>
                                          <p:spTgt spid="653318"/>
                                        </p:tgtEl>
                                        <p:attrNameLst>
                                          <p:attrName>style.visibility</p:attrName>
                                        </p:attrNameLst>
                                      </p:cBhvr>
                                      <p:to>
                                        <p:strVal val="visible"/>
                                      </p:to>
                                    </p:set>
                                    <p:animEffect transition="in" filter="wipe(up)">
                                      <p:cBhvr>
                                        <p:cTn id="51" dur="500"/>
                                        <p:tgtEl>
                                          <p:spTgt spid="65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animBg="1"/>
      <p:bldP spid="653316" grpId="0" animBg="1"/>
      <p:bldP spid="653318" grpId="0" animBg="1"/>
      <p:bldP spid="653319" grpId="0" animBg="1"/>
      <p:bldP spid="653320" grpId="0" animBg="1"/>
      <p:bldP spid="653321" grpId="0" animBg="1"/>
      <p:bldP spid="653322" grpId="0" animBg="1"/>
      <p:bldP spid="653323" grpId="0" animBg="1"/>
      <p:bldP spid="653328" grpId="0" animBg="1"/>
      <p:bldP spid="653331" grpId="0" animBg="1" autoUpdateAnimBg="0"/>
      <p:bldP spid="653332" grpId="0" animBg="1" autoUpdateAnimBg="0"/>
      <p:bldP spid="653333" grpId="0" animBg="1" autoUpdateAnimBg="0"/>
      <p:bldP spid="653334"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Change of Process State</a:t>
            </a:r>
          </a:p>
        </p:txBody>
      </p:sp>
      <p:sp>
        <p:nvSpPr>
          <p:cNvPr id="54275" name="Rectangle 3"/>
          <p:cNvSpPr>
            <a:spLocks noGrp="1" noChangeArrowheads="1"/>
          </p:cNvSpPr>
          <p:nvPr>
            <p:ph sz="quarter" idx="10"/>
          </p:nvPr>
        </p:nvSpPr>
        <p:spPr/>
        <p:txBody>
          <a:bodyPr>
            <a:normAutofit/>
          </a:bodyPr>
          <a:lstStyle/>
          <a:p>
            <a:pPr eaLnBrk="1" hangingPunct="1">
              <a:lnSpc>
                <a:spcPct val="120000"/>
              </a:lnSpc>
              <a:spcBef>
                <a:spcPts val="1200"/>
              </a:spcBef>
            </a:pPr>
            <a:r>
              <a:rPr lang="en-US" spc="-50" dirty="0"/>
              <a:t>Save the context of processor including program counter and other registers</a:t>
            </a:r>
          </a:p>
          <a:p>
            <a:pPr eaLnBrk="1" hangingPunct="1">
              <a:lnSpc>
                <a:spcPct val="120000"/>
              </a:lnSpc>
              <a:spcBef>
                <a:spcPts val="1200"/>
              </a:spcBef>
            </a:pPr>
            <a:r>
              <a:rPr lang="en-US" dirty="0"/>
              <a:t>Update the PCB of the process that is currently in the </a:t>
            </a:r>
            <a:r>
              <a:rPr lang="en-US" i="1" dirty="0"/>
              <a:t>Running</a:t>
            </a:r>
            <a:r>
              <a:rPr lang="en-US" dirty="0"/>
              <a:t> state</a:t>
            </a:r>
          </a:p>
          <a:p>
            <a:pPr eaLnBrk="1" hangingPunct="1">
              <a:lnSpc>
                <a:spcPct val="120000"/>
              </a:lnSpc>
              <a:spcBef>
                <a:spcPts val="1200"/>
              </a:spcBef>
            </a:pPr>
            <a:r>
              <a:rPr lang="en-US" dirty="0"/>
              <a:t>Move that PCB to appropriate queue</a:t>
            </a:r>
          </a:p>
          <a:p>
            <a:pPr eaLnBrk="1" hangingPunct="1">
              <a:lnSpc>
                <a:spcPct val="120000"/>
              </a:lnSpc>
              <a:spcBef>
                <a:spcPts val="1200"/>
              </a:spcBef>
            </a:pPr>
            <a:r>
              <a:rPr lang="en-US" dirty="0"/>
              <a:t>Select another process for execution</a:t>
            </a:r>
          </a:p>
          <a:p>
            <a:pPr>
              <a:lnSpc>
                <a:spcPct val="120000"/>
              </a:lnSpc>
              <a:spcBef>
                <a:spcPts val="1200"/>
              </a:spcBef>
            </a:pPr>
            <a:r>
              <a:rPr lang="en-US" dirty="0"/>
              <a:t>Update the PCB of the selected process</a:t>
            </a:r>
          </a:p>
          <a:p>
            <a:pPr>
              <a:lnSpc>
                <a:spcPct val="120000"/>
              </a:lnSpc>
              <a:spcBef>
                <a:spcPts val="1200"/>
              </a:spcBef>
            </a:pPr>
            <a:r>
              <a:rPr lang="en-US" dirty="0"/>
              <a:t>Update memory-management data structures</a:t>
            </a:r>
          </a:p>
          <a:p>
            <a:pPr>
              <a:lnSpc>
                <a:spcPct val="120000"/>
              </a:lnSpc>
              <a:spcBef>
                <a:spcPts val="1200"/>
              </a:spcBef>
            </a:pPr>
            <a:r>
              <a:rPr lang="en-US" dirty="0"/>
              <a:t>Restore context of the selected process</a:t>
            </a:r>
          </a:p>
        </p:txBody>
      </p:sp>
      <p:sp>
        <p:nvSpPr>
          <p:cNvPr id="2" name="Text Placeholder 1"/>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fade">
                                      <p:cBhvr>
                                        <p:cTn id="22" dur="500"/>
                                        <p:tgtEl>
                                          <p:spTgt spid="54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fade">
                                      <p:cBhvr>
                                        <p:cTn id="27" dur="500"/>
                                        <p:tgtEl>
                                          <p:spTgt spid="54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fade">
                                      <p:cBhvr>
                                        <p:cTn id="32" dur="500"/>
                                        <p:tgtEl>
                                          <p:spTgt spid="54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275">
                                            <p:txEl>
                                              <p:pRg st="6" end="6"/>
                                            </p:txEl>
                                          </p:spTgt>
                                        </p:tgtEl>
                                        <p:attrNameLst>
                                          <p:attrName>style.visibility</p:attrName>
                                        </p:attrNameLst>
                                      </p:cBhvr>
                                      <p:to>
                                        <p:strVal val="visible"/>
                                      </p:to>
                                    </p:set>
                                    <p:animEffect transition="in" filter="fade">
                                      <p:cBhvr>
                                        <p:cTn id="37" dur="500"/>
                                        <p:tgtEl>
                                          <p:spTgt spid="54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Uniprogramming</a:t>
            </a:r>
            <a:endParaRPr lang="en-US" dirty="0"/>
          </a:p>
        </p:txBody>
      </p:sp>
      <p:sp>
        <p:nvSpPr>
          <p:cNvPr id="16" name="Espaço Reservado para Conteúdo 15"/>
          <p:cNvSpPr>
            <a:spLocks noGrp="1"/>
          </p:cNvSpPr>
          <p:nvPr>
            <p:ph sz="quarter" idx="10"/>
          </p:nvPr>
        </p:nvSpPr>
        <p:spPr>
          <a:xfrm>
            <a:off x="431801" y="1628778"/>
            <a:ext cx="8280400" cy="471872"/>
          </a:xfrm>
        </p:spPr>
        <p:txBody>
          <a:bodyPr>
            <a:normAutofit/>
          </a:bodyPr>
          <a:lstStyle/>
          <a:p>
            <a:r>
              <a:rPr lang="en-US" dirty="0"/>
              <a:t>Processor must wait for I/O instruction to complete before proceeding</a:t>
            </a:r>
          </a:p>
        </p:txBody>
      </p:sp>
      <p:sp>
        <p:nvSpPr>
          <p:cNvPr id="29" name="Text Placeholder 28"/>
          <p:cNvSpPr>
            <a:spLocks noGrp="1"/>
          </p:cNvSpPr>
          <p:nvPr>
            <p:ph type="body" sz="quarter" idx="11"/>
          </p:nvPr>
        </p:nvSpPr>
        <p:spPr/>
        <p:txBody>
          <a:bodyPr/>
          <a:lstStyle/>
          <a:p>
            <a:endParaRPr lang="en-US"/>
          </a:p>
        </p:txBody>
      </p:sp>
      <p:sp>
        <p:nvSpPr>
          <p:cNvPr id="31" name="Rectangle 30"/>
          <p:cNvSpPr/>
          <p:nvPr/>
        </p:nvSpPr>
        <p:spPr>
          <a:xfrm>
            <a:off x="1980000" y="2316551"/>
            <a:ext cx="648000" cy="720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0" dirty="0">
                <a:solidFill>
                  <a:schemeClr val="bg1"/>
                </a:solidFill>
                <a:effectLst>
                  <a:outerShdw blurRad="38100" dist="38100" dir="2700000" algn="tl">
                    <a:srgbClr val="000000">
                      <a:alpha val="43137"/>
                    </a:srgbClr>
                  </a:outerShdw>
                </a:effectLst>
              </a:rPr>
              <a:t>Run</a:t>
            </a:r>
            <a:endParaRPr lang="en-US" dirty="0">
              <a:solidFill>
                <a:schemeClr val="tx1"/>
              </a:solidFill>
            </a:endParaRPr>
          </a:p>
        </p:txBody>
      </p:sp>
      <p:sp>
        <p:nvSpPr>
          <p:cNvPr id="32" name="Rectangle 31"/>
          <p:cNvSpPr/>
          <p:nvPr/>
        </p:nvSpPr>
        <p:spPr>
          <a:xfrm>
            <a:off x="2628000" y="2316551"/>
            <a:ext cx="648000" cy="720000"/>
          </a:xfrm>
          <a:prstGeom prst="rect">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0" dirty="0">
                <a:solidFill>
                  <a:prstClr val="black"/>
                </a:solidFill>
              </a:rPr>
              <a:t>Wait</a:t>
            </a:r>
            <a:endParaRPr lang="en-US" dirty="0">
              <a:solidFill>
                <a:schemeClr val="tx1"/>
              </a:solidFill>
            </a:endParaRPr>
          </a:p>
        </p:txBody>
      </p:sp>
      <p:sp>
        <p:nvSpPr>
          <p:cNvPr id="33" name="Rectangle 32"/>
          <p:cNvSpPr/>
          <p:nvPr/>
        </p:nvSpPr>
        <p:spPr>
          <a:xfrm>
            <a:off x="3276000" y="2316551"/>
            <a:ext cx="648000" cy="720000"/>
          </a:xfrm>
          <a:prstGeom prst="rect">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3924000" y="2316551"/>
            <a:ext cx="648000" cy="720000"/>
          </a:xfrm>
          <a:prstGeom prst="rect">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p:cNvSpPr/>
          <p:nvPr/>
        </p:nvSpPr>
        <p:spPr>
          <a:xfrm>
            <a:off x="4572000" y="2316551"/>
            <a:ext cx="648000" cy="720000"/>
          </a:xfrm>
          <a:prstGeom prst="rect">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5220000" y="2316551"/>
            <a:ext cx="648000" cy="720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0" dirty="0">
                <a:solidFill>
                  <a:prstClr val="white"/>
                </a:solidFill>
                <a:effectLst>
                  <a:outerShdw blurRad="38100" dist="38100" dir="2700000" algn="tl">
                    <a:srgbClr val="000000">
                      <a:alpha val="43137"/>
                    </a:srgbClr>
                  </a:outerShdw>
                </a:effectLst>
              </a:rPr>
              <a:t>Run</a:t>
            </a:r>
            <a:endParaRPr lang="en-US" dirty="0">
              <a:solidFill>
                <a:schemeClr val="tx1"/>
              </a:solidFill>
            </a:endParaRPr>
          </a:p>
        </p:txBody>
      </p:sp>
      <p:sp>
        <p:nvSpPr>
          <p:cNvPr id="37" name="Rectangle 36"/>
          <p:cNvSpPr/>
          <p:nvPr/>
        </p:nvSpPr>
        <p:spPr>
          <a:xfrm>
            <a:off x="5868000" y="2316551"/>
            <a:ext cx="648000" cy="720000"/>
          </a:xfrm>
          <a:prstGeom prst="rect">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0" dirty="0">
                <a:solidFill>
                  <a:prstClr val="black"/>
                </a:solidFill>
              </a:rPr>
              <a:t>Wait</a:t>
            </a:r>
            <a:endParaRPr lang="en-US" dirty="0">
              <a:solidFill>
                <a:schemeClr val="tx1"/>
              </a:solidFill>
            </a:endParaRPr>
          </a:p>
        </p:txBody>
      </p:sp>
      <p:sp>
        <p:nvSpPr>
          <p:cNvPr id="38" name="Rectangle 37"/>
          <p:cNvSpPr/>
          <p:nvPr/>
        </p:nvSpPr>
        <p:spPr>
          <a:xfrm>
            <a:off x="6516000" y="2316551"/>
            <a:ext cx="648000" cy="720000"/>
          </a:xfrm>
          <a:prstGeom prst="rect">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p:cNvSpPr/>
          <p:nvPr/>
        </p:nvSpPr>
        <p:spPr>
          <a:xfrm>
            <a:off x="7164000" y="2316551"/>
            <a:ext cx="648000" cy="720000"/>
          </a:xfrm>
          <a:prstGeom prst="rect">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p:cNvSpPr/>
          <p:nvPr/>
        </p:nvSpPr>
        <p:spPr>
          <a:xfrm>
            <a:off x="7812000" y="2316551"/>
            <a:ext cx="648000" cy="720000"/>
          </a:xfrm>
          <a:prstGeom prst="rect">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TextBox 40"/>
          <p:cNvSpPr txBox="1"/>
          <p:nvPr/>
        </p:nvSpPr>
        <p:spPr>
          <a:xfrm>
            <a:off x="645470" y="2491885"/>
            <a:ext cx="1334530" cy="400110"/>
          </a:xfrm>
          <a:prstGeom prst="rect">
            <a:avLst/>
          </a:prstGeom>
          <a:noFill/>
          <a:ln>
            <a:noFill/>
          </a:ln>
        </p:spPr>
        <p:txBody>
          <a:bodyPr wrap="square" rtlCol="0">
            <a:spAutoFit/>
          </a:bodyPr>
          <a:lstStyle/>
          <a:p>
            <a:r>
              <a:rPr lang="en-US" sz="2000" dirty="0">
                <a:latin typeface="+mn-lt"/>
              </a:rPr>
              <a:t>Program A</a:t>
            </a:r>
          </a:p>
        </p:txBody>
      </p:sp>
    </p:spTree>
    <p:extLst>
      <p:ext uri="{BB962C8B-B14F-4D97-AF65-F5344CB8AC3E}">
        <p14:creationId xmlns:p14="http://schemas.microsoft.com/office/powerpoint/2010/main" val="700956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par>
                          <p:cTn id="18" fill="hold">
                            <p:stCondLst>
                              <p:cond delay="500"/>
                            </p:stCondLst>
                            <p:childTnLst>
                              <p:par>
                                <p:cTn id="19" presetID="22" presetClass="entr" presetSubtype="8" fill="hold" grpId="0" nodeType="afterEffect">
                                  <p:stCondLst>
                                    <p:cond delay="50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childTnLst>
                          </p:cTn>
                        </p:par>
                        <p:par>
                          <p:cTn id="22" fill="hold">
                            <p:stCondLst>
                              <p:cond delay="1500"/>
                            </p:stCondLst>
                            <p:childTnLst>
                              <p:par>
                                <p:cTn id="23" presetID="22" presetClass="entr" presetSubtype="8" fill="hold" grpId="0" nodeType="afterEffect">
                                  <p:stCondLst>
                                    <p:cond delay="5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par>
                          <p:cTn id="26" fill="hold">
                            <p:stCondLst>
                              <p:cond delay="2500"/>
                            </p:stCondLst>
                            <p:childTnLst>
                              <p:par>
                                <p:cTn id="27" presetID="22" presetClass="entr" presetSubtype="8" fill="hold" grpId="0" nodeType="afterEffect">
                                  <p:stCondLst>
                                    <p:cond delay="50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left)">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par>
                          <p:cTn id="40" fill="hold">
                            <p:stCondLst>
                              <p:cond delay="500"/>
                            </p:stCondLst>
                            <p:childTnLst>
                              <p:par>
                                <p:cTn id="41" presetID="22" presetClass="entr" presetSubtype="8" fill="hold" grpId="0" nodeType="after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1500"/>
                            </p:stCondLst>
                            <p:childTnLst>
                              <p:par>
                                <p:cTn id="45" presetID="22" presetClass="entr" presetSubtype="8" fill="hold" grpId="0" nodeType="afterEffect">
                                  <p:stCondLst>
                                    <p:cond delay="50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par>
                          <p:cTn id="48" fill="hold">
                            <p:stCondLst>
                              <p:cond delay="2500"/>
                            </p:stCondLst>
                            <p:childTnLst>
                              <p:par>
                                <p:cTn id="49" presetID="22" presetClass="entr" presetSubtype="8" fill="hold" grpId="0" nodeType="afterEffect">
                                  <p:stCondLst>
                                    <p:cond delay="50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Título 52"/>
          <p:cNvSpPr>
            <a:spLocks noGrp="1"/>
          </p:cNvSpPr>
          <p:nvPr>
            <p:ph type="title"/>
          </p:nvPr>
        </p:nvSpPr>
        <p:spPr/>
        <p:txBody>
          <a:bodyPr/>
          <a:lstStyle/>
          <a:p>
            <a:r>
              <a:rPr lang="en-US" spc="-150"/>
              <a:t>Queueing diagram view of process scheduling</a:t>
            </a:r>
            <a:endParaRPr lang="en-US" spc="-150" dirty="0"/>
          </a:p>
        </p:txBody>
      </p:sp>
      <p:sp>
        <p:nvSpPr>
          <p:cNvPr id="4" name="Text Placeholder 3"/>
          <p:cNvSpPr>
            <a:spLocks noGrp="1"/>
          </p:cNvSpPr>
          <p:nvPr>
            <p:ph type="body" sz="quarter" idx="11"/>
          </p:nvPr>
        </p:nvSpPr>
        <p:spPr/>
        <p:txBody>
          <a:bodyPr/>
          <a:lstStyle/>
          <a:p>
            <a:endParaRPr lang="en-US"/>
          </a:p>
        </p:txBody>
      </p:sp>
      <p:cxnSp>
        <p:nvCxnSpPr>
          <p:cNvPr id="55" name="Conector angulado 54"/>
          <p:cNvCxnSpPr>
            <a:stCxn id="28" idx="2"/>
            <a:endCxn id="5" idx="1"/>
          </p:cNvCxnSpPr>
          <p:nvPr/>
        </p:nvCxnSpPr>
        <p:spPr>
          <a:xfrm rot="10800000" flipH="1">
            <a:off x="2254938" y="1950245"/>
            <a:ext cx="65088" cy="3986213"/>
          </a:xfrm>
          <a:prstGeom prst="bentConnector3">
            <a:avLst>
              <a:gd name="adj1" fmla="val -847052"/>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483629" y="2827337"/>
            <a:ext cx="771307" cy="345921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8" name="Conector de seta reta 57"/>
          <p:cNvCxnSpPr>
            <a:stCxn id="22" idx="2"/>
          </p:cNvCxnSpPr>
          <p:nvPr/>
        </p:nvCxnSpPr>
        <p:spPr>
          <a:xfrm flipH="1" flipV="1">
            <a:off x="1708018" y="2827337"/>
            <a:ext cx="937446" cy="795"/>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Conector de seta reta 59"/>
          <p:cNvCxnSpPr>
            <a:stCxn id="18" idx="1"/>
            <a:endCxn id="22" idx="6"/>
          </p:cNvCxnSpPr>
          <p:nvPr/>
        </p:nvCxnSpPr>
        <p:spPr>
          <a:xfrm flipH="1">
            <a:off x="3296339" y="2828131"/>
            <a:ext cx="644524" cy="1"/>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Conector de seta reta 61"/>
          <p:cNvCxnSpPr>
            <a:stCxn id="7" idx="1"/>
            <a:endCxn id="18" idx="3"/>
          </p:cNvCxnSpPr>
          <p:nvPr/>
        </p:nvCxnSpPr>
        <p:spPr>
          <a:xfrm flipH="1">
            <a:off x="5242613" y="2828131"/>
            <a:ext cx="357188"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483629" y="4947120"/>
            <a:ext cx="771307" cy="1181174"/>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6" name="Conector de seta reta 65"/>
          <p:cNvCxnSpPr>
            <a:stCxn id="25" idx="2"/>
          </p:cNvCxnSpPr>
          <p:nvPr/>
        </p:nvCxnSpPr>
        <p:spPr>
          <a:xfrm flipH="1" flipV="1">
            <a:off x="1708018" y="4920457"/>
            <a:ext cx="2196333" cy="3175"/>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483629" y="3920537"/>
            <a:ext cx="771307" cy="2219869"/>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4" name="Conector de seta reta 63"/>
          <p:cNvCxnSpPr>
            <a:stCxn id="10" idx="1"/>
          </p:cNvCxnSpPr>
          <p:nvPr/>
        </p:nvCxnSpPr>
        <p:spPr>
          <a:xfrm flipH="1" flipV="1">
            <a:off x="1708018" y="3908425"/>
            <a:ext cx="3891782" cy="794"/>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Conector de seta reta 67"/>
          <p:cNvCxnSpPr>
            <a:stCxn id="12" idx="1"/>
            <a:endCxn id="25" idx="6"/>
          </p:cNvCxnSpPr>
          <p:nvPr/>
        </p:nvCxnSpPr>
        <p:spPr>
          <a:xfrm flipH="1">
            <a:off x="5279126" y="4920457"/>
            <a:ext cx="320674" cy="3175"/>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Conector angulado 69"/>
          <p:cNvCxnSpPr>
            <a:stCxn id="20" idx="5"/>
            <a:endCxn id="15" idx="3"/>
          </p:cNvCxnSpPr>
          <p:nvPr/>
        </p:nvCxnSpPr>
        <p:spPr>
          <a:xfrm rot="16200000" flipH="1">
            <a:off x="4813311" y="3845042"/>
            <a:ext cx="3755724" cy="420754"/>
          </a:xfrm>
          <a:prstGeom prst="bentConnector4">
            <a:avLst>
              <a:gd name="adj1" fmla="val -288"/>
              <a:gd name="adj2" fmla="val 259797"/>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Conector de seta reta 73"/>
          <p:cNvCxnSpPr>
            <a:endCxn id="7" idx="3"/>
          </p:cNvCxnSpPr>
          <p:nvPr/>
        </p:nvCxnSpPr>
        <p:spPr>
          <a:xfrm flipH="1">
            <a:off x="6901551" y="2828131"/>
            <a:ext cx="657248"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Conector de seta reta 75"/>
          <p:cNvCxnSpPr>
            <a:endCxn id="10" idx="3"/>
          </p:cNvCxnSpPr>
          <p:nvPr/>
        </p:nvCxnSpPr>
        <p:spPr>
          <a:xfrm flipH="1">
            <a:off x="6901550" y="3909219"/>
            <a:ext cx="657248"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endCxn id="12" idx="3"/>
          </p:cNvCxnSpPr>
          <p:nvPr/>
        </p:nvCxnSpPr>
        <p:spPr>
          <a:xfrm flipH="1">
            <a:off x="6901550" y="4920457"/>
            <a:ext cx="657248"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Conector de seta reta 79"/>
          <p:cNvCxnSpPr>
            <a:stCxn id="5" idx="3"/>
            <a:endCxn id="20" idx="2"/>
          </p:cNvCxnSpPr>
          <p:nvPr/>
        </p:nvCxnSpPr>
        <p:spPr>
          <a:xfrm>
            <a:off x="3621776" y="1950244"/>
            <a:ext cx="2303463"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20" idx="7"/>
          </p:cNvCxnSpPr>
          <p:nvPr/>
        </p:nvCxnSpPr>
        <p:spPr>
          <a:xfrm>
            <a:off x="6480796" y="1722931"/>
            <a:ext cx="1080000"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Conector de seta reta 84"/>
          <p:cNvCxnSpPr>
            <a:stCxn id="15" idx="1"/>
            <a:endCxn id="31" idx="3"/>
          </p:cNvCxnSpPr>
          <p:nvPr/>
        </p:nvCxnSpPr>
        <p:spPr>
          <a:xfrm flipH="1">
            <a:off x="5242613" y="5933281"/>
            <a:ext cx="357187" cy="3175"/>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Conector de seta reta 86"/>
          <p:cNvCxnSpPr>
            <a:stCxn id="31" idx="1"/>
            <a:endCxn id="28" idx="6"/>
          </p:cNvCxnSpPr>
          <p:nvPr/>
        </p:nvCxnSpPr>
        <p:spPr>
          <a:xfrm flipH="1">
            <a:off x="3634476" y="5936456"/>
            <a:ext cx="306387" cy="1"/>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 name="Rectangle 86"/>
          <p:cNvSpPr>
            <a:spLocks noChangeArrowheads="1"/>
          </p:cNvSpPr>
          <p:nvPr/>
        </p:nvSpPr>
        <p:spPr bwMode="auto">
          <a:xfrm>
            <a:off x="2320026" y="1628775"/>
            <a:ext cx="1301750" cy="64293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0" rIns="91440" bIns="0" numCol="1" anchor="ctr" anchorCtr="0" compatLnSpc="1">
            <a:prstTxWarp prst="textNoShape">
              <a:avLst/>
            </a:prstTxWarp>
            <a:noAutofit/>
          </a:bodyPr>
          <a:lstStyle/>
          <a:p>
            <a:pPr>
              <a:lnSpc>
                <a:spcPct val="80000"/>
              </a:lnSpc>
            </a:pPr>
            <a:r>
              <a:rPr lang="pt-BR" sz="1600" dirty="0" err="1">
                <a:solidFill>
                  <a:schemeClr val="bg1"/>
                </a:solidFill>
                <a:effectLst>
                  <a:outerShdw blurRad="38100" dist="38100" dir="2700000" algn="tl">
                    <a:srgbClr val="000000">
                      <a:alpha val="43137"/>
                    </a:srgbClr>
                  </a:outerShdw>
                </a:effectLst>
                <a:latin typeface="+mn-lt"/>
                <a:cs typeface="Arial" pitchFamily="34" charset="0"/>
              </a:rPr>
              <a:t>ready</a:t>
            </a:r>
            <a:r>
              <a:rPr lang="pt-BR" sz="1600" dirty="0">
                <a:solidFill>
                  <a:schemeClr val="bg1"/>
                </a:solidFill>
                <a:effectLst>
                  <a:outerShdw blurRad="38100" dist="38100" dir="2700000" algn="tl">
                    <a:srgbClr val="000000">
                      <a:alpha val="43137"/>
                    </a:srgbClr>
                  </a:outerShdw>
                </a:effectLst>
                <a:latin typeface="+mn-lt"/>
                <a:cs typeface="Arial" pitchFamily="34" charset="0"/>
              </a:rPr>
              <a:t> </a:t>
            </a:r>
            <a:r>
              <a:rPr lang="pt-BR" sz="1600" dirty="0" err="1">
                <a:solidFill>
                  <a:schemeClr val="bg1"/>
                </a:solidFill>
                <a:effectLst>
                  <a:outerShdw blurRad="38100" dist="38100" dir="2700000" algn="tl">
                    <a:srgbClr val="000000">
                      <a:alpha val="43137"/>
                    </a:srgbClr>
                  </a:outerShdw>
                </a:effectLst>
                <a:latin typeface="+mn-lt"/>
                <a:cs typeface="Arial" pitchFamily="34" charset="0"/>
              </a:rPr>
              <a:t>queue</a:t>
            </a:r>
            <a:endParaRPr lang="en-US" sz="1600" dirty="0">
              <a:solidFill>
                <a:schemeClr val="bg1"/>
              </a:solidFill>
              <a:effectLst>
                <a:outerShdw blurRad="38100" dist="38100" dir="2700000" algn="tl">
                  <a:srgbClr val="000000">
                    <a:alpha val="43137"/>
                  </a:srgbClr>
                </a:outerShdw>
              </a:effectLst>
              <a:latin typeface="+mn-lt"/>
            </a:endParaRPr>
          </a:p>
        </p:txBody>
      </p:sp>
      <p:sp>
        <p:nvSpPr>
          <p:cNvPr id="7" name="Rectangle 177"/>
          <p:cNvSpPr>
            <a:spLocks noChangeArrowheads="1"/>
          </p:cNvSpPr>
          <p:nvPr/>
        </p:nvSpPr>
        <p:spPr bwMode="auto">
          <a:xfrm>
            <a:off x="5599801" y="2506662"/>
            <a:ext cx="1301750" cy="642938"/>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vert="horz" wrap="square" lIns="91440" tIns="0" rIns="91440" bIns="0" numCol="1" anchor="ctr" anchorCtr="0" compatLnSpc="1">
            <a:prstTxWarp prst="textNoShape">
              <a:avLst/>
            </a:prstTxWarp>
            <a:noAutofit/>
          </a:bodyPr>
          <a:lstStyle/>
          <a:p>
            <a:pPr lvl="0" eaLnBrk="1" hangingPunct="1">
              <a:lnSpc>
                <a:spcPct val="80000"/>
              </a:lnSpc>
            </a:pPr>
            <a:r>
              <a:rPr lang="pt-BR" sz="1600" dirty="0">
                <a:solidFill>
                  <a:schemeClr val="bg1"/>
                </a:solidFill>
                <a:effectLst>
                  <a:outerShdw blurRad="38100" dist="38100" dir="2700000" algn="tl">
                    <a:srgbClr val="000000">
                      <a:alpha val="43137"/>
                    </a:srgbClr>
                  </a:outerShdw>
                </a:effectLst>
                <a:latin typeface="+mn-lt"/>
                <a:cs typeface="Arial" pitchFamily="34" charset="0"/>
              </a:rPr>
              <a:t>I/O </a:t>
            </a:r>
            <a:r>
              <a:rPr lang="pt-BR" sz="1600" dirty="0" err="1">
                <a:solidFill>
                  <a:schemeClr val="bg1"/>
                </a:solidFill>
                <a:effectLst>
                  <a:outerShdw blurRad="38100" dist="38100" dir="2700000" algn="tl">
                    <a:srgbClr val="000000">
                      <a:alpha val="43137"/>
                    </a:srgbClr>
                  </a:outerShdw>
                </a:effectLst>
                <a:latin typeface="+mn-lt"/>
                <a:cs typeface="Arial" pitchFamily="34" charset="0"/>
              </a:rPr>
              <a:t>request</a:t>
            </a:r>
            <a:endParaRPr lang="pt-BR" sz="1600" dirty="0">
              <a:solidFill>
                <a:schemeClr val="bg1"/>
              </a:solidFill>
              <a:effectLst>
                <a:outerShdw blurRad="38100" dist="38100" dir="2700000" algn="tl">
                  <a:srgbClr val="000000">
                    <a:alpha val="43137"/>
                  </a:srgbClr>
                </a:outerShdw>
              </a:effectLst>
              <a:latin typeface="+mn-lt"/>
              <a:cs typeface="Arial" pitchFamily="34" charset="0"/>
            </a:endParaRPr>
          </a:p>
        </p:txBody>
      </p:sp>
      <p:sp>
        <p:nvSpPr>
          <p:cNvPr id="10" name="Rectangle 270"/>
          <p:cNvSpPr>
            <a:spLocks noChangeArrowheads="1"/>
          </p:cNvSpPr>
          <p:nvPr/>
        </p:nvSpPr>
        <p:spPr bwMode="auto">
          <a:xfrm>
            <a:off x="5599800" y="3587750"/>
            <a:ext cx="1301750" cy="642938"/>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vert="horz" wrap="square" lIns="91440" tIns="0" rIns="91440" bIns="0" numCol="1" anchor="ctr" anchorCtr="0" compatLnSpc="1">
            <a:prstTxWarp prst="textNoShape">
              <a:avLst/>
            </a:prstTxWarp>
            <a:noAutofit/>
          </a:bodyPr>
          <a:lstStyle/>
          <a:p>
            <a:pPr eaLnBrk="1" hangingPunct="1">
              <a:lnSpc>
                <a:spcPct val="80000"/>
              </a:lnSpc>
            </a:pPr>
            <a:r>
              <a:rPr lang="pt-BR" sz="1600" dirty="0">
                <a:solidFill>
                  <a:schemeClr val="bg1"/>
                </a:solidFill>
                <a:effectLst>
                  <a:outerShdw blurRad="38100" dist="38100" dir="2700000" algn="tl">
                    <a:srgbClr val="000000">
                      <a:alpha val="43137"/>
                    </a:srgbClr>
                  </a:outerShdw>
                </a:effectLst>
                <a:latin typeface="+mn-lt"/>
                <a:cs typeface="Arial" pitchFamily="34" charset="0"/>
              </a:rPr>
              <a:t>time </a:t>
            </a:r>
            <a:r>
              <a:rPr lang="pt-BR" sz="1600" dirty="0" err="1">
                <a:solidFill>
                  <a:schemeClr val="bg1"/>
                </a:solidFill>
                <a:effectLst>
                  <a:outerShdw blurRad="38100" dist="38100" dir="2700000" algn="tl">
                    <a:srgbClr val="000000">
                      <a:alpha val="43137"/>
                    </a:srgbClr>
                  </a:outerShdw>
                </a:effectLst>
                <a:latin typeface="+mn-lt"/>
                <a:cs typeface="Arial" pitchFamily="34" charset="0"/>
              </a:rPr>
              <a:t>slice</a:t>
            </a:r>
            <a:r>
              <a:rPr lang="pt-BR" sz="1600" dirty="0">
                <a:solidFill>
                  <a:schemeClr val="bg1"/>
                </a:solidFill>
                <a:effectLst>
                  <a:outerShdw blurRad="38100" dist="38100" dir="2700000" algn="tl">
                    <a:srgbClr val="000000">
                      <a:alpha val="43137"/>
                    </a:srgbClr>
                  </a:outerShdw>
                </a:effectLst>
                <a:latin typeface="+mn-lt"/>
                <a:cs typeface="Arial" pitchFamily="34" charset="0"/>
              </a:rPr>
              <a:t> </a:t>
            </a:r>
            <a:r>
              <a:rPr lang="pt-BR" sz="1600" dirty="0" err="1">
                <a:solidFill>
                  <a:schemeClr val="bg1"/>
                </a:solidFill>
                <a:effectLst>
                  <a:outerShdw blurRad="38100" dist="38100" dir="2700000" algn="tl">
                    <a:srgbClr val="000000">
                      <a:alpha val="43137"/>
                    </a:srgbClr>
                  </a:outerShdw>
                </a:effectLst>
                <a:latin typeface="+mn-lt"/>
                <a:cs typeface="Arial" pitchFamily="34" charset="0"/>
              </a:rPr>
              <a:t>expired</a:t>
            </a:r>
            <a:endParaRPr lang="pt-BR" sz="1600" dirty="0">
              <a:solidFill>
                <a:schemeClr val="bg1"/>
              </a:solidFill>
              <a:effectLst>
                <a:outerShdw blurRad="38100" dist="38100" dir="2700000" algn="tl">
                  <a:srgbClr val="000000">
                    <a:alpha val="43137"/>
                  </a:srgbClr>
                </a:outerShdw>
              </a:effectLst>
              <a:latin typeface="+mn-lt"/>
              <a:cs typeface="Arial" pitchFamily="34" charset="0"/>
            </a:endParaRPr>
          </a:p>
        </p:txBody>
      </p:sp>
      <p:sp>
        <p:nvSpPr>
          <p:cNvPr id="12" name="Rectangle 361"/>
          <p:cNvSpPr>
            <a:spLocks noChangeArrowheads="1"/>
          </p:cNvSpPr>
          <p:nvPr/>
        </p:nvSpPr>
        <p:spPr bwMode="auto">
          <a:xfrm>
            <a:off x="5599800" y="4598988"/>
            <a:ext cx="1301750" cy="642938"/>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vert="horz" wrap="square" lIns="91440" tIns="0" rIns="91440" bIns="0" numCol="1" anchor="ctr" anchorCtr="0" compatLnSpc="1">
            <a:prstTxWarp prst="textNoShape">
              <a:avLst/>
            </a:prstTxWarp>
            <a:noAutofit/>
          </a:bodyPr>
          <a:lstStyle/>
          <a:p>
            <a:pPr lvl="0" eaLnBrk="1" hangingPunct="1">
              <a:lnSpc>
                <a:spcPct val="80000"/>
              </a:lnSpc>
            </a:pPr>
            <a:r>
              <a:rPr lang="pt-BR" sz="1600" dirty="0" err="1">
                <a:solidFill>
                  <a:schemeClr val="bg1"/>
                </a:solidFill>
                <a:effectLst>
                  <a:outerShdw blurRad="38100" dist="38100" dir="2700000" algn="tl">
                    <a:srgbClr val="000000">
                      <a:alpha val="43137"/>
                    </a:srgbClr>
                  </a:outerShdw>
                </a:effectLst>
                <a:latin typeface="+mn-lt"/>
                <a:cs typeface="Arial" pitchFamily="34" charset="0"/>
              </a:rPr>
              <a:t>fork</a:t>
            </a:r>
            <a:r>
              <a:rPr lang="pt-BR" sz="1600" dirty="0">
                <a:solidFill>
                  <a:schemeClr val="bg1"/>
                </a:solidFill>
                <a:effectLst>
                  <a:outerShdw blurRad="38100" dist="38100" dir="2700000" algn="tl">
                    <a:srgbClr val="000000">
                      <a:alpha val="43137"/>
                    </a:srgbClr>
                  </a:outerShdw>
                </a:effectLst>
                <a:latin typeface="+mn-lt"/>
                <a:cs typeface="Arial" pitchFamily="34" charset="0"/>
              </a:rPr>
              <a:t> a </a:t>
            </a:r>
            <a:r>
              <a:rPr lang="pt-BR" sz="1600" dirty="0" err="1">
                <a:solidFill>
                  <a:schemeClr val="bg1"/>
                </a:solidFill>
                <a:effectLst>
                  <a:outerShdw blurRad="38100" dist="38100" dir="2700000" algn="tl">
                    <a:srgbClr val="000000">
                      <a:alpha val="43137"/>
                    </a:srgbClr>
                  </a:outerShdw>
                </a:effectLst>
                <a:latin typeface="+mn-lt"/>
                <a:cs typeface="Arial" pitchFamily="34" charset="0"/>
              </a:rPr>
              <a:t>child</a:t>
            </a:r>
            <a:endParaRPr lang="pt-BR" sz="1600" dirty="0">
              <a:solidFill>
                <a:schemeClr val="bg1"/>
              </a:solidFill>
              <a:effectLst>
                <a:outerShdw blurRad="38100" dist="38100" dir="2700000" algn="tl">
                  <a:srgbClr val="000000">
                    <a:alpha val="43137"/>
                  </a:srgbClr>
                </a:outerShdw>
              </a:effectLst>
              <a:latin typeface="+mn-lt"/>
              <a:cs typeface="Arial" pitchFamily="34" charset="0"/>
            </a:endParaRPr>
          </a:p>
        </p:txBody>
      </p:sp>
      <p:sp>
        <p:nvSpPr>
          <p:cNvPr id="15" name="Rectangle 454"/>
          <p:cNvSpPr>
            <a:spLocks noChangeArrowheads="1"/>
          </p:cNvSpPr>
          <p:nvPr/>
        </p:nvSpPr>
        <p:spPr bwMode="auto">
          <a:xfrm>
            <a:off x="5599800" y="5611812"/>
            <a:ext cx="1301750" cy="642938"/>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vert="horz" wrap="square" lIns="91440" tIns="0" rIns="91440" bIns="0" numCol="1" anchor="ctr" anchorCtr="0" compatLnSpc="1">
            <a:prstTxWarp prst="textNoShape">
              <a:avLst/>
            </a:prstTxWarp>
            <a:noAutofit/>
          </a:bodyPr>
          <a:lstStyle/>
          <a:p>
            <a:pPr eaLnBrk="1" hangingPunct="1">
              <a:lnSpc>
                <a:spcPct val="80000"/>
              </a:lnSpc>
            </a:pPr>
            <a:r>
              <a:rPr lang="pt-BR" sz="1600" dirty="0" err="1">
                <a:solidFill>
                  <a:schemeClr val="bg1"/>
                </a:solidFill>
                <a:effectLst>
                  <a:outerShdw blurRad="38100" dist="38100" dir="2700000" algn="tl">
                    <a:srgbClr val="000000">
                      <a:alpha val="43137"/>
                    </a:srgbClr>
                  </a:outerShdw>
                </a:effectLst>
                <a:latin typeface="+mn-lt"/>
                <a:cs typeface="Arial" pitchFamily="34" charset="0"/>
              </a:rPr>
              <a:t>wait</a:t>
            </a:r>
            <a:r>
              <a:rPr lang="pt-BR" sz="1600" dirty="0">
                <a:solidFill>
                  <a:schemeClr val="bg1"/>
                </a:solidFill>
                <a:effectLst>
                  <a:outerShdw blurRad="38100" dist="38100" dir="2700000" algn="tl">
                    <a:srgbClr val="000000">
                      <a:alpha val="43137"/>
                    </a:srgbClr>
                  </a:outerShdw>
                </a:effectLst>
                <a:latin typeface="+mn-lt"/>
                <a:cs typeface="Arial" pitchFamily="34" charset="0"/>
              </a:rPr>
              <a:t> for </a:t>
            </a:r>
            <a:r>
              <a:rPr lang="pt-BR" sz="1600" dirty="0" err="1">
                <a:solidFill>
                  <a:schemeClr val="bg1"/>
                </a:solidFill>
                <a:effectLst>
                  <a:outerShdw blurRad="38100" dist="38100" dir="2700000" algn="tl">
                    <a:srgbClr val="000000">
                      <a:alpha val="43137"/>
                    </a:srgbClr>
                  </a:outerShdw>
                </a:effectLst>
                <a:latin typeface="+mn-lt"/>
                <a:cs typeface="Arial" pitchFamily="34" charset="0"/>
              </a:rPr>
              <a:t>an</a:t>
            </a:r>
            <a:r>
              <a:rPr lang="pt-BR" sz="1600" dirty="0">
                <a:solidFill>
                  <a:schemeClr val="bg1"/>
                </a:solidFill>
                <a:effectLst>
                  <a:outerShdw blurRad="38100" dist="38100" dir="2700000" algn="tl">
                    <a:srgbClr val="000000">
                      <a:alpha val="43137"/>
                    </a:srgbClr>
                  </a:outerShdw>
                </a:effectLst>
                <a:latin typeface="+mn-lt"/>
                <a:cs typeface="Arial" pitchFamily="34" charset="0"/>
              </a:rPr>
              <a:t> </a:t>
            </a:r>
            <a:r>
              <a:rPr lang="pt-BR" sz="1600" dirty="0" err="1">
                <a:solidFill>
                  <a:schemeClr val="bg1"/>
                </a:solidFill>
                <a:effectLst>
                  <a:outerShdw blurRad="38100" dist="38100" dir="2700000" algn="tl">
                    <a:srgbClr val="000000">
                      <a:alpha val="43137"/>
                    </a:srgbClr>
                  </a:outerShdw>
                </a:effectLst>
                <a:latin typeface="+mn-lt"/>
                <a:cs typeface="Arial" pitchFamily="34" charset="0"/>
              </a:rPr>
              <a:t>interrupt</a:t>
            </a:r>
            <a:endParaRPr lang="pt-BR" sz="1600" dirty="0">
              <a:solidFill>
                <a:schemeClr val="bg1"/>
              </a:solidFill>
              <a:effectLst>
                <a:outerShdw blurRad="38100" dist="38100" dir="2700000" algn="tl">
                  <a:srgbClr val="000000">
                    <a:alpha val="43137"/>
                  </a:srgbClr>
                </a:outerShdw>
              </a:effectLst>
              <a:latin typeface="+mn-lt"/>
              <a:cs typeface="Arial" pitchFamily="34" charset="0"/>
            </a:endParaRPr>
          </a:p>
        </p:txBody>
      </p:sp>
      <p:sp>
        <p:nvSpPr>
          <p:cNvPr id="18" name="Rectangle 536"/>
          <p:cNvSpPr>
            <a:spLocks noChangeArrowheads="1"/>
          </p:cNvSpPr>
          <p:nvPr/>
        </p:nvSpPr>
        <p:spPr bwMode="auto">
          <a:xfrm>
            <a:off x="3940863" y="2506662"/>
            <a:ext cx="1301750" cy="64293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0" rIns="91440" bIns="0" numCol="1" anchor="ctr" anchorCtr="0" compatLnSpc="1">
            <a:prstTxWarp prst="textNoShape">
              <a:avLst/>
            </a:prstTxWarp>
            <a:noAutofit/>
          </a:bodyPr>
          <a:lstStyle/>
          <a:p>
            <a:pPr eaLnBrk="1" hangingPunct="1">
              <a:lnSpc>
                <a:spcPct val="80000"/>
              </a:lnSpc>
            </a:pPr>
            <a:r>
              <a:rPr lang="pt-BR" sz="1600" dirty="0">
                <a:solidFill>
                  <a:schemeClr val="bg1"/>
                </a:solidFill>
                <a:effectLst>
                  <a:outerShdw blurRad="38100" dist="38100" dir="2700000" algn="tl">
                    <a:srgbClr val="000000">
                      <a:alpha val="43137"/>
                    </a:srgbClr>
                  </a:outerShdw>
                </a:effectLst>
                <a:latin typeface="+mn-lt"/>
                <a:cs typeface="Arial" pitchFamily="34" charset="0"/>
              </a:rPr>
              <a:t>I/O  </a:t>
            </a:r>
            <a:r>
              <a:rPr lang="pt-BR" sz="1600" dirty="0" err="1">
                <a:solidFill>
                  <a:schemeClr val="bg1"/>
                </a:solidFill>
                <a:effectLst>
                  <a:outerShdw blurRad="38100" dist="38100" dir="2700000" algn="tl">
                    <a:srgbClr val="000000">
                      <a:alpha val="43137"/>
                    </a:srgbClr>
                  </a:outerShdw>
                </a:effectLst>
                <a:latin typeface="+mn-lt"/>
                <a:cs typeface="Arial" pitchFamily="34" charset="0"/>
              </a:rPr>
              <a:t>queue</a:t>
            </a:r>
            <a:endParaRPr lang="pt-BR" sz="1600" dirty="0">
              <a:solidFill>
                <a:schemeClr val="bg1"/>
              </a:solidFill>
              <a:effectLst>
                <a:outerShdw blurRad="38100" dist="38100" dir="2700000" algn="tl">
                  <a:srgbClr val="000000">
                    <a:alpha val="43137"/>
                  </a:srgbClr>
                </a:outerShdw>
              </a:effectLst>
              <a:latin typeface="+mn-lt"/>
              <a:cs typeface="Arial" pitchFamily="34" charset="0"/>
            </a:endParaRPr>
          </a:p>
        </p:txBody>
      </p:sp>
      <p:sp>
        <p:nvSpPr>
          <p:cNvPr id="20" name="Oval 628"/>
          <p:cNvSpPr>
            <a:spLocks noChangeArrowheads="1"/>
          </p:cNvSpPr>
          <p:nvPr/>
        </p:nvSpPr>
        <p:spPr bwMode="auto">
          <a:xfrm>
            <a:off x="5925239" y="1628775"/>
            <a:ext cx="650875" cy="64293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ctr" anchorCtr="0" compatLnSpc="1">
            <a:prstTxWarp prst="textNoShape">
              <a:avLst/>
            </a:prstTxWarp>
            <a:noAutofit/>
          </a:bodyPr>
          <a:lstStyle/>
          <a:p>
            <a:pPr lvl="0" eaLnBrk="1" hangingPunct="1">
              <a:lnSpc>
                <a:spcPct val="80000"/>
              </a:lnSpc>
            </a:pPr>
            <a:r>
              <a:rPr lang="pt-BR" sz="1600" dirty="0">
                <a:solidFill>
                  <a:schemeClr val="bg1"/>
                </a:solidFill>
                <a:effectLst>
                  <a:outerShdw blurRad="38100" dist="38100" dir="2700000" algn="tl">
                    <a:srgbClr val="000000">
                      <a:alpha val="43137"/>
                    </a:srgbClr>
                  </a:outerShdw>
                </a:effectLst>
                <a:cs typeface="Arial" pitchFamily="34" charset="0"/>
              </a:rPr>
              <a:t>CPU</a:t>
            </a:r>
          </a:p>
        </p:txBody>
      </p:sp>
      <p:sp>
        <p:nvSpPr>
          <p:cNvPr id="22" name="Oval 719"/>
          <p:cNvSpPr>
            <a:spLocks noChangeArrowheads="1"/>
          </p:cNvSpPr>
          <p:nvPr/>
        </p:nvSpPr>
        <p:spPr bwMode="auto">
          <a:xfrm>
            <a:off x="2645464" y="2506663"/>
            <a:ext cx="650875" cy="64293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0" rIns="91440" bIns="0" numCol="1" anchor="ctr" anchorCtr="0" compatLnSpc="1">
            <a:prstTxWarp prst="textNoShape">
              <a:avLst/>
            </a:prstTxWarp>
            <a:noAutofit/>
          </a:bodyPr>
          <a:lstStyle/>
          <a:p>
            <a:pPr lvl="0" eaLnBrk="1" hangingPunct="1">
              <a:lnSpc>
                <a:spcPct val="80000"/>
              </a:lnSpc>
            </a:pPr>
            <a:r>
              <a:rPr lang="pt-BR" sz="1600" dirty="0">
                <a:solidFill>
                  <a:schemeClr val="bg1"/>
                </a:solidFill>
                <a:effectLst>
                  <a:outerShdw blurRad="38100" dist="38100" dir="2700000" algn="tl">
                    <a:srgbClr val="000000">
                      <a:alpha val="43137"/>
                    </a:srgbClr>
                  </a:outerShdw>
                </a:effectLst>
                <a:latin typeface="+mn-lt"/>
                <a:cs typeface="Arial" pitchFamily="34" charset="0"/>
              </a:rPr>
              <a:t>I/O</a:t>
            </a:r>
          </a:p>
        </p:txBody>
      </p:sp>
      <p:sp>
        <p:nvSpPr>
          <p:cNvPr id="25" name="Oval 813"/>
          <p:cNvSpPr>
            <a:spLocks noChangeArrowheads="1"/>
          </p:cNvSpPr>
          <p:nvPr/>
        </p:nvSpPr>
        <p:spPr bwMode="auto">
          <a:xfrm>
            <a:off x="3904351" y="4598988"/>
            <a:ext cx="1374775" cy="64928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0" rIns="91440" bIns="0" numCol="1" anchor="ctr" anchorCtr="0" compatLnSpc="1">
            <a:prstTxWarp prst="textNoShape">
              <a:avLst/>
            </a:prstTxWarp>
            <a:noAutofit/>
          </a:bodyPr>
          <a:lstStyle/>
          <a:p>
            <a:pPr eaLnBrk="1" hangingPunct="1">
              <a:lnSpc>
                <a:spcPct val="80000"/>
              </a:lnSpc>
            </a:pPr>
            <a:r>
              <a:rPr lang="pt-BR" sz="1600" dirty="0" err="1">
                <a:solidFill>
                  <a:schemeClr val="bg1"/>
                </a:solidFill>
                <a:effectLst>
                  <a:outerShdw blurRad="38100" dist="38100" dir="2700000" algn="tl">
                    <a:srgbClr val="000000">
                      <a:alpha val="43137"/>
                    </a:srgbClr>
                  </a:outerShdw>
                </a:effectLst>
                <a:latin typeface="+mn-lt"/>
                <a:cs typeface="Arial" pitchFamily="34" charset="0"/>
              </a:rPr>
              <a:t>child</a:t>
            </a:r>
            <a:r>
              <a:rPr lang="pt-BR" sz="1600" dirty="0">
                <a:solidFill>
                  <a:schemeClr val="bg1"/>
                </a:solidFill>
                <a:effectLst>
                  <a:outerShdw blurRad="38100" dist="38100" dir="2700000" algn="tl">
                    <a:srgbClr val="000000">
                      <a:alpha val="43137"/>
                    </a:srgbClr>
                  </a:outerShdw>
                </a:effectLst>
                <a:latin typeface="+mn-lt"/>
                <a:cs typeface="Arial" pitchFamily="34" charset="0"/>
              </a:rPr>
              <a:t> executes</a:t>
            </a:r>
          </a:p>
        </p:txBody>
      </p:sp>
      <p:sp>
        <p:nvSpPr>
          <p:cNvPr id="28" name="Oval 906"/>
          <p:cNvSpPr>
            <a:spLocks noChangeArrowheads="1"/>
          </p:cNvSpPr>
          <p:nvPr/>
        </p:nvSpPr>
        <p:spPr bwMode="auto">
          <a:xfrm>
            <a:off x="2254938" y="5610225"/>
            <a:ext cx="1379538" cy="652463"/>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0" rIns="91440" bIns="0" numCol="1" anchor="ctr" anchorCtr="0" compatLnSpc="1">
            <a:prstTxWarp prst="textNoShape">
              <a:avLst/>
            </a:prstTxWarp>
            <a:noAutofit/>
          </a:bodyPr>
          <a:lstStyle/>
          <a:p>
            <a:pPr eaLnBrk="1" hangingPunct="1">
              <a:lnSpc>
                <a:spcPct val="80000"/>
              </a:lnSpc>
            </a:pPr>
            <a:r>
              <a:rPr lang="pt-BR" sz="1600" dirty="0" err="1">
                <a:solidFill>
                  <a:schemeClr val="bg1"/>
                </a:solidFill>
                <a:effectLst>
                  <a:outerShdw blurRad="38100" dist="38100" dir="2700000" algn="tl">
                    <a:srgbClr val="000000">
                      <a:alpha val="43137"/>
                    </a:srgbClr>
                  </a:outerShdw>
                </a:effectLst>
                <a:cs typeface="Arial" pitchFamily="34" charset="0"/>
              </a:rPr>
              <a:t>interrupt</a:t>
            </a:r>
            <a:r>
              <a:rPr lang="pt-BR" sz="1600" dirty="0">
                <a:solidFill>
                  <a:schemeClr val="bg1"/>
                </a:solidFill>
                <a:effectLst>
                  <a:outerShdw blurRad="38100" dist="38100" dir="2700000" algn="tl">
                    <a:srgbClr val="000000">
                      <a:alpha val="43137"/>
                    </a:srgbClr>
                  </a:outerShdw>
                </a:effectLst>
                <a:cs typeface="Arial" pitchFamily="34" charset="0"/>
              </a:rPr>
              <a:t> </a:t>
            </a:r>
            <a:r>
              <a:rPr lang="pt-BR" sz="1600" dirty="0" err="1">
                <a:solidFill>
                  <a:schemeClr val="bg1"/>
                </a:solidFill>
                <a:effectLst>
                  <a:outerShdw blurRad="38100" dist="38100" dir="2700000" algn="tl">
                    <a:srgbClr val="000000">
                      <a:alpha val="43137"/>
                    </a:srgbClr>
                  </a:outerShdw>
                </a:effectLst>
                <a:cs typeface="Arial" pitchFamily="34" charset="0"/>
              </a:rPr>
              <a:t>occurs</a:t>
            </a:r>
            <a:endParaRPr lang="pt-BR" sz="1600" dirty="0">
              <a:solidFill>
                <a:schemeClr val="bg1"/>
              </a:solidFill>
              <a:effectLst>
                <a:outerShdw blurRad="38100" dist="38100" dir="2700000" algn="tl">
                  <a:srgbClr val="000000">
                    <a:alpha val="43137"/>
                  </a:srgbClr>
                </a:outerShdw>
              </a:effectLst>
              <a:cs typeface="Arial" pitchFamily="34" charset="0"/>
            </a:endParaRPr>
          </a:p>
        </p:txBody>
      </p:sp>
      <p:sp>
        <p:nvSpPr>
          <p:cNvPr id="31" name="Rectangle 1370"/>
          <p:cNvSpPr>
            <a:spLocks noChangeArrowheads="1"/>
          </p:cNvSpPr>
          <p:nvPr/>
        </p:nvSpPr>
        <p:spPr bwMode="auto">
          <a:xfrm>
            <a:off x="3940863" y="5614987"/>
            <a:ext cx="1301750" cy="64293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0" rIns="91440" bIns="0" numCol="1" anchor="ctr" anchorCtr="0" compatLnSpc="1">
            <a:prstTxWarp prst="textNoShape">
              <a:avLst/>
            </a:prstTxWarp>
            <a:noAutofit/>
          </a:bodyPr>
          <a:lstStyle/>
          <a:p>
            <a:pPr eaLnBrk="1" hangingPunct="1">
              <a:lnSpc>
                <a:spcPct val="80000"/>
              </a:lnSpc>
            </a:pPr>
            <a:r>
              <a:rPr lang="pt-BR" sz="1600" dirty="0" err="1">
                <a:solidFill>
                  <a:schemeClr val="bg1"/>
                </a:solidFill>
                <a:effectLst>
                  <a:outerShdw blurRad="38100" dist="38100" dir="2700000" algn="tl">
                    <a:srgbClr val="000000">
                      <a:alpha val="43137"/>
                    </a:srgbClr>
                  </a:outerShdw>
                </a:effectLst>
                <a:latin typeface="+mn-lt"/>
                <a:cs typeface="Arial" pitchFamily="34" charset="0"/>
              </a:rPr>
              <a:t>event</a:t>
            </a:r>
            <a:r>
              <a:rPr lang="pt-BR" sz="1600" dirty="0">
                <a:solidFill>
                  <a:schemeClr val="bg1"/>
                </a:solidFill>
                <a:effectLst>
                  <a:outerShdw blurRad="38100" dist="38100" dir="2700000" algn="tl">
                    <a:srgbClr val="000000">
                      <a:alpha val="43137"/>
                    </a:srgbClr>
                  </a:outerShdw>
                </a:effectLst>
                <a:latin typeface="+mn-lt"/>
                <a:cs typeface="Arial" pitchFamily="34" charset="0"/>
              </a:rPr>
              <a:t>  </a:t>
            </a:r>
            <a:r>
              <a:rPr lang="pt-BR" sz="1600" dirty="0" err="1">
                <a:solidFill>
                  <a:schemeClr val="bg1"/>
                </a:solidFill>
                <a:effectLst>
                  <a:outerShdw blurRad="38100" dist="38100" dir="2700000" algn="tl">
                    <a:srgbClr val="000000">
                      <a:alpha val="43137"/>
                    </a:srgbClr>
                  </a:outerShdw>
                </a:effectLst>
                <a:latin typeface="+mn-lt"/>
                <a:cs typeface="Arial" pitchFamily="34" charset="0"/>
              </a:rPr>
              <a:t>queue</a:t>
            </a:r>
            <a:endParaRPr lang="pt-BR" sz="1600" dirty="0">
              <a:solidFill>
                <a:schemeClr val="bg1"/>
              </a:solidFill>
              <a:effectLst>
                <a:outerShdw blurRad="38100" dist="38100" dir="2700000" algn="tl">
                  <a:srgbClr val="000000">
                    <a:alpha val="43137"/>
                  </a:srgbClr>
                </a:outerShdw>
              </a:effectLst>
              <a:latin typeface="+mn-lt"/>
              <a:cs typeface="Arial" pitchFamily="34" charset="0"/>
            </a:endParaRPr>
          </a:p>
        </p:txBody>
      </p:sp>
      <p:pic>
        <p:nvPicPr>
          <p:cNvPr id="35" name="Picture 34"/>
          <p:cNvPicPr>
            <a:picLocks noChangeAspect="1"/>
          </p:cNvPicPr>
          <p:nvPr/>
        </p:nvPicPr>
        <p:blipFill>
          <a:blip r:embed="rId2"/>
          <a:stretch>
            <a:fillRect/>
          </a:stretch>
        </p:blipFill>
        <p:spPr>
          <a:xfrm>
            <a:off x="1483627" y="1539287"/>
            <a:ext cx="6248400" cy="4762500"/>
          </a:xfrm>
          <a:prstGeom prst="rect">
            <a:avLst/>
          </a:prstGeom>
          <a:solidFill>
            <a:schemeClr val="bg1"/>
          </a:solidFill>
        </p:spPr>
      </p:pic>
    </p:spTree>
    <p:extLst>
      <p:ext uri="{BB962C8B-B14F-4D97-AF65-F5344CB8AC3E}">
        <p14:creationId xmlns:p14="http://schemas.microsoft.com/office/powerpoint/2010/main" val="810798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80"/>
                                        </p:tgtEl>
                                        <p:attrNameLst>
                                          <p:attrName>style.visibility</p:attrName>
                                        </p:attrNameLst>
                                      </p:cBhvr>
                                      <p:to>
                                        <p:strVal val="visible"/>
                                      </p:to>
                                    </p:set>
                                    <p:animEffect transition="in" filter="fade">
                                      <p:cBhvr>
                                        <p:cTn id="14" dur="500"/>
                                        <p:tgtEl>
                                          <p:spTgt spid="8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50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par>
                                <p:cTn id="31" presetID="10"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500"/>
                                        <p:tgtEl>
                                          <p:spTgt spid="76"/>
                                        </p:tgtEl>
                                      </p:cBhvr>
                                    </p:animEffect>
                                  </p:childTnLst>
                                </p:cTn>
                              </p:par>
                              <p:par>
                                <p:cTn id="34" presetID="10" presetClass="entr" presetSubtype="0" fill="hold"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500"/>
                                        <p:tgtEl>
                                          <p:spTgt spid="6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fill="hold"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par>
                                <p:cTn id="76" presetID="10" presetClass="exit" presetSubtype="0" fill="hold" grpId="0" nodeType="withEffect">
                                  <p:stCondLst>
                                    <p:cond delay="0"/>
                                  </p:stCondLst>
                                  <p:childTnLst>
                                    <p:animEffect transition="out" filter="fade">
                                      <p:cBhvr>
                                        <p:cTn id="77" dur="500"/>
                                        <p:tgtEl>
                                          <p:spTgt spid="34"/>
                                        </p:tgtEl>
                                      </p:cBhvr>
                                    </p:animEffect>
                                    <p:set>
                                      <p:cBhvr>
                                        <p:cTn id="78" dur="1" fill="hold">
                                          <p:stCondLst>
                                            <p:cond delay="499"/>
                                          </p:stCondLst>
                                        </p:cTn>
                                        <p:tgtEl>
                                          <p:spTgt spid="3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fade">
                                      <p:cBhvr>
                                        <p:cTn id="83" dur="500"/>
                                        <p:tgtEl>
                                          <p:spTgt spid="6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xit" presetSubtype="0" fill="hold" grpId="0" nodeType="withEffect">
                                  <p:stCondLst>
                                    <p:cond delay="0"/>
                                  </p:stCondLst>
                                  <p:childTnLst>
                                    <p:animEffect transition="out" filter="fade">
                                      <p:cBhvr>
                                        <p:cTn id="91" dur="500"/>
                                        <p:tgtEl>
                                          <p:spTgt spid="33"/>
                                        </p:tgtEl>
                                      </p:cBhvr>
                                    </p:animEffect>
                                    <p:set>
                                      <p:cBhvr>
                                        <p:cTn id="92" dur="1" fill="hold">
                                          <p:stCondLst>
                                            <p:cond delay="499"/>
                                          </p:stCondLst>
                                        </p:cTn>
                                        <p:tgtEl>
                                          <p:spTgt spid="3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500"/>
                                        <p:tgtEl>
                                          <p:spTgt spid="8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87"/>
                                        </p:tgtEl>
                                        <p:attrNameLst>
                                          <p:attrName>style.visibility</p:attrName>
                                        </p:attrNameLst>
                                      </p:cBhvr>
                                      <p:to>
                                        <p:strVal val="visible"/>
                                      </p:to>
                                    </p:set>
                                    <p:animEffect transition="in" filter="fade">
                                      <p:cBhvr>
                                        <p:cTn id="105" dur="500"/>
                                        <p:tgtEl>
                                          <p:spTgt spid="87"/>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par>
                                <p:cTn id="109" presetID="10" presetClass="exit" presetSubtype="0" fill="hold" grpId="0" nodeType="withEffect">
                                  <p:stCondLst>
                                    <p:cond delay="0"/>
                                  </p:stCondLst>
                                  <p:childTnLst>
                                    <p:animEffect transition="out" filter="fade">
                                      <p:cBhvr>
                                        <p:cTn id="110" dur="500"/>
                                        <p:tgtEl>
                                          <p:spTgt spid="3"/>
                                        </p:tgtEl>
                                      </p:cBhvr>
                                    </p:animEffect>
                                    <p:set>
                                      <p:cBhvr>
                                        <p:cTn id="1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 grpId="0" animBg="1"/>
      <p:bldP spid="33" grpId="0" animBg="1"/>
      <p:bldP spid="5" grpId="0" animBg="1"/>
      <p:bldP spid="7" grpId="0" animBg="1"/>
      <p:bldP spid="10" grpId="0" animBg="1"/>
      <p:bldP spid="12" grpId="0" animBg="1"/>
      <p:bldP spid="15" grpId="0" animBg="1"/>
      <p:bldP spid="18" grpId="0" animBg="1"/>
      <p:bldP spid="20" grpId="0" animBg="1"/>
      <p:bldP spid="22" grpId="0" animBg="1"/>
      <p:bldP spid="25" grpId="0" animBg="1"/>
      <p:bldP spid="28" grpId="0" animBg="1"/>
      <p:bldP spid="31"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r>
              <a:rPr lang="en-US"/>
              <a:t>Schedulers</a:t>
            </a:r>
          </a:p>
        </p:txBody>
      </p:sp>
      <p:sp>
        <p:nvSpPr>
          <p:cNvPr id="58371" name="Rectangle 5"/>
          <p:cNvSpPr>
            <a:spLocks noGrp="1" noChangeArrowheads="1"/>
          </p:cNvSpPr>
          <p:nvPr>
            <p:ph sz="quarter" idx="10"/>
          </p:nvPr>
        </p:nvSpPr>
        <p:spPr/>
        <p:txBody>
          <a:bodyPr/>
          <a:lstStyle/>
          <a:p>
            <a:r>
              <a:rPr lang="en-US" dirty="0"/>
              <a:t>Short term scheduler (CPU scheduler)</a:t>
            </a:r>
          </a:p>
          <a:p>
            <a:pPr lvl="1"/>
            <a:r>
              <a:rPr lang="en-US" dirty="0"/>
              <a:t>Selects a new process to be executed next and allocates the CPU to it</a:t>
            </a:r>
          </a:p>
          <a:p>
            <a:pPr lvl="1"/>
            <a:r>
              <a:rPr lang="en-US" dirty="0"/>
              <a:t>Frequently activated (milliseconds)</a:t>
            </a:r>
          </a:p>
          <a:p>
            <a:pPr lvl="1"/>
            <a:r>
              <a:rPr lang="en-US" dirty="0"/>
              <a:t>Must be very fast</a:t>
            </a:r>
          </a:p>
          <a:p>
            <a:r>
              <a:rPr lang="en-US" dirty="0"/>
              <a:t>Long term scheduler (job scheduler)</a:t>
            </a:r>
          </a:p>
          <a:p>
            <a:pPr lvl="1"/>
            <a:r>
              <a:rPr lang="en-US" dirty="0"/>
              <a:t>Selects processes which should be brought to the ready queue</a:t>
            </a:r>
          </a:p>
          <a:p>
            <a:pPr lvl="1"/>
            <a:r>
              <a:rPr lang="en-US" dirty="0"/>
              <a:t>Infrequently activated (seconds or minutes)</a:t>
            </a:r>
          </a:p>
          <a:p>
            <a:pPr lvl="1"/>
            <a:r>
              <a:rPr lang="en-US" dirty="0"/>
              <a:t>Can be slow</a:t>
            </a:r>
          </a:p>
          <a:p>
            <a:pPr lvl="1"/>
            <a:r>
              <a:rPr lang="en-US" dirty="0"/>
              <a:t>Controls the degree of multiprogramming</a:t>
            </a:r>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500"/>
                                        <p:tgtEl>
                                          <p:spTgt spid="583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371">
                                            <p:txEl>
                                              <p:pRg st="1" end="1"/>
                                            </p:txEl>
                                          </p:spTgt>
                                        </p:tgtEl>
                                        <p:attrNameLst>
                                          <p:attrName>style.visibility</p:attrName>
                                        </p:attrNameLst>
                                      </p:cBhvr>
                                      <p:to>
                                        <p:strVal val="visible"/>
                                      </p:to>
                                    </p:set>
                                    <p:animEffect transition="in" filter="fade">
                                      <p:cBhvr>
                                        <p:cTn id="10" dur="500"/>
                                        <p:tgtEl>
                                          <p:spTgt spid="583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Effect transition="in" filter="fade">
                                      <p:cBhvr>
                                        <p:cTn id="13" dur="500"/>
                                        <p:tgtEl>
                                          <p:spTgt spid="583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371">
                                            <p:txEl>
                                              <p:pRg st="3" end="3"/>
                                            </p:txEl>
                                          </p:spTgt>
                                        </p:tgtEl>
                                        <p:attrNameLst>
                                          <p:attrName>style.visibility</p:attrName>
                                        </p:attrNameLst>
                                      </p:cBhvr>
                                      <p:to>
                                        <p:strVal val="visible"/>
                                      </p:to>
                                    </p:set>
                                    <p:animEffect transition="in" filter="fade">
                                      <p:cBhvr>
                                        <p:cTn id="16" dur="500"/>
                                        <p:tgtEl>
                                          <p:spTgt spid="583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8371">
                                            <p:txEl>
                                              <p:pRg st="4" end="4"/>
                                            </p:txEl>
                                          </p:spTgt>
                                        </p:tgtEl>
                                        <p:attrNameLst>
                                          <p:attrName>style.visibility</p:attrName>
                                        </p:attrNameLst>
                                      </p:cBhvr>
                                      <p:to>
                                        <p:strVal val="visible"/>
                                      </p:to>
                                    </p:set>
                                    <p:animEffect transition="in" filter="fade">
                                      <p:cBhvr>
                                        <p:cTn id="21" dur="500"/>
                                        <p:tgtEl>
                                          <p:spTgt spid="583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8371">
                                            <p:txEl>
                                              <p:pRg st="5" end="5"/>
                                            </p:txEl>
                                          </p:spTgt>
                                        </p:tgtEl>
                                        <p:attrNameLst>
                                          <p:attrName>style.visibility</p:attrName>
                                        </p:attrNameLst>
                                      </p:cBhvr>
                                      <p:to>
                                        <p:strVal val="visible"/>
                                      </p:to>
                                    </p:set>
                                    <p:animEffect transition="in" filter="fade">
                                      <p:cBhvr>
                                        <p:cTn id="24" dur="500"/>
                                        <p:tgtEl>
                                          <p:spTgt spid="583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371">
                                            <p:txEl>
                                              <p:pRg st="6" end="6"/>
                                            </p:txEl>
                                          </p:spTgt>
                                        </p:tgtEl>
                                        <p:attrNameLst>
                                          <p:attrName>style.visibility</p:attrName>
                                        </p:attrNameLst>
                                      </p:cBhvr>
                                      <p:to>
                                        <p:strVal val="visible"/>
                                      </p:to>
                                    </p:set>
                                    <p:animEffect transition="in" filter="fade">
                                      <p:cBhvr>
                                        <p:cTn id="27" dur="500"/>
                                        <p:tgtEl>
                                          <p:spTgt spid="583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8371">
                                            <p:txEl>
                                              <p:pRg st="7" end="7"/>
                                            </p:txEl>
                                          </p:spTgt>
                                        </p:tgtEl>
                                        <p:attrNameLst>
                                          <p:attrName>style.visibility</p:attrName>
                                        </p:attrNameLst>
                                      </p:cBhvr>
                                      <p:to>
                                        <p:strVal val="visible"/>
                                      </p:to>
                                    </p:set>
                                    <p:animEffect transition="in" filter="fade">
                                      <p:cBhvr>
                                        <p:cTn id="30" dur="500"/>
                                        <p:tgtEl>
                                          <p:spTgt spid="5837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371">
                                            <p:txEl>
                                              <p:pRg st="8" end="8"/>
                                            </p:txEl>
                                          </p:spTgt>
                                        </p:tgtEl>
                                        <p:attrNameLst>
                                          <p:attrName>style.visibility</p:attrName>
                                        </p:attrNameLst>
                                      </p:cBhvr>
                                      <p:to>
                                        <p:strVal val="visible"/>
                                      </p:to>
                                    </p:set>
                                    <p:animEffect transition="in" filter="fade">
                                      <p:cBhvr>
                                        <p:cTn id="33" dur="500"/>
                                        <p:tgtEl>
                                          <p:spTgt spid="583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Process behavior during execution</a:t>
            </a:r>
          </a:p>
        </p:txBody>
      </p:sp>
      <p:sp>
        <p:nvSpPr>
          <p:cNvPr id="59395" name="Rectangle 3"/>
          <p:cNvSpPr>
            <a:spLocks noGrp="1" noChangeArrowheads="1"/>
          </p:cNvSpPr>
          <p:nvPr>
            <p:ph sz="quarter" idx="10"/>
          </p:nvPr>
        </p:nvSpPr>
        <p:spPr/>
        <p:txBody>
          <a:bodyPr/>
          <a:lstStyle/>
          <a:p>
            <a:r>
              <a:rPr lang="en-US" dirty="0"/>
              <a:t>I/O-bound process</a:t>
            </a:r>
          </a:p>
          <a:p>
            <a:pPr lvl="1"/>
            <a:r>
              <a:rPr lang="en-US" dirty="0"/>
              <a:t>Spends more of its time doing I/O than calculating</a:t>
            </a:r>
          </a:p>
          <a:p>
            <a:pPr lvl="1"/>
            <a:r>
              <a:rPr lang="en-US" dirty="0"/>
              <a:t>Many short CPU bursts</a:t>
            </a:r>
          </a:p>
          <a:p>
            <a:pPr lvl="1"/>
            <a:endParaRPr lang="en-US" dirty="0"/>
          </a:p>
          <a:p>
            <a:r>
              <a:rPr lang="en-US" dirty="0"/>
              <a:t>CPU-bound process</a:t>
            </a:r>
          </a:p>
          <a:p>
            <a:pPr lvl="1"/>
            <a:r>
              <a:rPr lang="en-US" dirty="0"/>
              <a:t>Spends more of its time doing calculations than doing I/O</a:t>
            </a:r>
          </a:p>
          <a:p>
            <a:pPr lvl="1"/>
            <a:r>
              <a:rPr lang="en-US" dirty="0"/>
              <a:t>Few long CPU bursts</a:t>
            </a:r>
          </a:p>
          <a:p>
            <a:pPr lvl="1"/>
            <a:endParaRPr lang="en-US" dirty="0"/>
          </a:p>
          <a:p>
            <a:r>
              <a:rPr lang="en-US" spc="-40" dirty="0"/>
              <a:t>Long term scheduler must select a good mix of I/O-bound and CPU-bound </a:t>
            </a:r>
            <a:r>
              <a:rPr lang="en-US" dirty="0"/>
              <a:t>processes</a:t>
            </a:r>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fade">
                                      <p:cBhvr>
                                        <p:cTn id="7" dur="500"/>
                                        <p:tgtEl>
                                          <p:spTgt spid="593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395">
                                            <p:txEl>
                                              <p:pRg st="1" end="1"/>
                                            </p:txEl>
                                          </p:spTgt>
                                        </p:tgtEl>
                                        <p:attrNameLst>
                                          <p:attrName>style.visibility</p:attrName>
                                        </p:attrNameLst>
                                      </p:cBhvr>
                                      <p:to>
                                        <p:strVal val="visible"/>
                                      </p:to>
                                    </p:set>
                                    <p:animEffect transition="in" filter="fade">
                                      <p:cBhvr>
                                        <p:cTn id="10" dur="500"/>
                                        <p:tgtEl>
                                          <p:spTgt spid="593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395">
                                            <p:txEl>
                                              <p:pRg st="2" end="2"/>
                                            </p:txEl>
                                          </p:spTgt>
                                        </p:tgtEl>
                                        <p:attrNameLst>
                                          <p:attrName>style.visibility</p:attrName>
                                        </p:attrNameLst>
                                      </p:cBhvr>
                                      <p:to>
                                        <p:strVal val="visible"/>
                                      </p:to>
                                    </p:set>
                                    <p:animEffect transition="in" filter="fade">
                                      <p:cBhvr>
                                        <p:cTn id="13" dur="500"/>
                                        <p:tgtEl>
                                          <p:spTgt spid="593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9395">
                                            <p:txEl>
                                              <p:pRg st="4" end="4"/>
                                            </p:txEl>
                                          </p:spTgt>
                                        </p:tgtEl>
                                        <p:attrNameLst>
                                          <p:attrName>style.visibility</p:attrName>
                                        </p:attrNameLst>
                                      </p:cBhvr>
                                      <p:to>
                                        <p:strVal val="visible"/>
                                      </p:to>
                                    </p:set>
                                    <p:animEffect transition="in" filter="fade">
                                      <p:cBhvr>
                                        <p:cTn id="18" dur="500"/>
                                        <p:tgtEl>
                                          <p:spTgt spid="5939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395">
                                            <p:txEl>
                                              <p:pRg st="5" end="5"/>
                                            </p:txEl>
                                          </p:spTgt>
                                        </p:tgtEl>
                                        <p:attrNameLst>
                                          <p:attrName>style.visibility</p:attrName>
                                        </p:attrNameLst>
                                      </p:cBhvr>
                                      <p:to>
                                        <p:strVal val="visible"/>
                                      </p:to>
                                    </p:set>
                                    <p:animEffect transition="in" filter="fade">
                                      <p:cBhvr>
                                        <p:cTn id="21" dur="500"/>
                                        <p:tgtEl>
                                          <p:spTgt spid="59395">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9395">
                                            <p:txEl>
                                              <p:pRg st="6" end="6"/>
                                            </p:txEl>
                                          </p:spTgt>
                                        </p:tgtEl>
                                        <p:attrNameLst>
                                          <p:attrName>style.visibility</p:attrName>
                                        </p:attrNameLst>
                                      </p:cBhvr>
                                      <p:to>
                                        <p:strVal val="visible"/>
                                      </p:to>
                                    </p:set>
                                    <p:animEffect transition="in" filter="fade">
                                      <p:cBhvr>
                                        <p:cTn id="24" dur="500"/>
                                        <p:tgtEl>
                                          <p:spTgt spid="5939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9395">
                                            <p:txEl>
                                              <p:pRg st="8" end="8"/>
                                            </p:txEl>
                                          </p:spTgt>
                                        </p:tgtEl>
                                        <p:attrNameLst>
                                          <p:attrName>style.visibility</p:attrName>
                                        </p:attrNameLst>
                                      </p:cBhvr>
                                      <p:to>
                                        <p:strVal val="visible"/>
                                      </p:to>
                                    </p:set>
                                    <p:animEffect transition="in" filter="fade">
                                      <p:cBhvr>
                                        <p:cTn id="29" dur="500"/>
                                        <p:tgtEl>
                                          <p:spTgt spid="59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 of medium-term scheduling</a:t>
            </a:r>
            <a:endParaRPr lang="pt-BR" dirty="0"/>
          </a:p>
        </p:txBody>
      </p:sp>
      <p:sp>
        <p:nvSpPr>
          <p:cNvPr id="5" name="Text Placeholder 4"/>
          <p:cNvSpPr>
            <a:spLocks noGrp="1"/>
          </p:cNvSpPr>
          <p:nvPr>
            <p:ph type="body" sz="quarter" idx="11"/>
          </p:nvPr>
        </p:nvSpPr>
        <p:spPr/>
        <p:txBody>
          <a:bodyPr/>
          <a:lstStyle/>
          <a:p>
            <a:endParaRPr lang="en-US"/>
          </a:p>
        </p:txBody>
      </p:sp>
      <p:sp>
        <p:nvSpPr>
          <p:cNvPr id="6" name="Elipse 5"/>
          <p:cNvSpPr/>
          <p:nvPr/>
        </p:nvSpPr>
        <p:spPr>
          <a:xfrm>
            <a:off x="5652144" y="3776202"/>
            <a:ext cx="900120" cy="900120"/>
          </a:xfrm>
          <a:prstGeom prst="ellipse">
            <a:avLst/>
          </a:prstGeom>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2400" dirty="0">
                <a:solidFill>
                  <a:schemeClr val="bg1"/>
                </a:solidFill>
                <a:effectLst>
                  <a:outerShdw blurRad="38100" dist="38100" dir="2700000" algn="tl">
                    <a:srgbClr val="000000">
                      <a:alpha val="43137"/>
                    </a:srgbClr>
                  </a:outerShdw>
                </a:effectLst>
              </a:rPr>
              <a:t>CPU</a:t>
            </a:r>
          </a:p>
        </p:txBody>
      </p:sp>
      <p:sp>
        <p:nvSpPr>
          <p:cNvPr id="11" name="Elipse 10"/>
          <p:cNvSpPr/>
          <p:nvPr/>
        </p:nvSpPr>
        <p:spPr>
          <a:xfrm>
            <a:off x="2859379" y="5297644"/>
            <a:ext cx="900120" cy="900120"/>
          </a:xfrm>
          <a:prstGeom prst="ellipse">
            <a:avLst/>
          </a:prstGeom>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2400" dirty="0">
                <a:solidFill>
                  <a:schemeClr val="bg1"/>
                </a:solidFill>
                <a:effectLst>
                  <a:outerShdw blurRad="38100" dist="38100" dir="2700000" algn="tl">
                    <a:srgbClr val="000000">
                      <a:alpha val="43137"/>
                    </a:srgbClr>
                  </a:outerShdw>
                </a:effectLst>
              </a:rPr>
              <a:t>I/O</a:t>
            </a:r>
          </a:p>
        </p:txBody>
      </p:sp>
      <p:sp>
        <p:nvSpPr>
          <p:cNvPr id="12" name="Retângulo 11"/>
          <p:cNvSpPr/>
          <p:nvPr/>
        </p:nvSpPr>
        <p:spPr>
          <a:xfrm>
            <a:off x="2945477" y="2140974"/>
            <a:ext cx="3060000" cy="912996"/>
          </a:xfrm>
          <a:prstGeom prst="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en-US" sz="2200" dirty="0">
                <a:solidFill>
                  <a:schemeClr val="bg1"/>
                </a:solidFill>
                <a:effectLst>
                  <a:outerShdw blurRad="38100" dist="38100" dir="2700000" algn="tl">
                    <a:srgbClr val="000000">
                      <a:alpha val="43137"/>
                    </a:srgbClr>
                  </a:outerShdw>
                </a:effectLst>
              </a:rPr>
              <a:t>partially executed</a:t>
            </a:r>
            <a:br>
              <a:rPr lang="en-US" sz="2200" dirty="0">
                <a:solidFill>
                  <a:schemeClr val="bg1"/>
                </a:solidFill>
                <a:effectLst>
                  <a:outerShdw blurRad="38100" dist="38100" dir="2700000" algn="tl">
                    <a:srgbClr val="000000">
                      <a:alpha val="43137"/>
                    </a:srgbClr>
                  </a:outerShdw>
                </a:effectLst>
              </a:rPr>
            </a:br>
            <a:r>
              <a:rPr lang="en-US" sz="2200" dirty="0">
                <a:solidFill>
                  <a:schemeClr val="bg1"/>
                </a:solidFill>
                <a:effectLst>
                  <a:outerShdw blurRad="38100" dist="38100" dir="2700000" algn="tl">
                    <a:srgbClr val="000000">
                      <a:alpha val="43137"/>
                    </a:srgbClr>
                  </a:outerShdw>
                </a:effectLst>
              </a:rPr>
              <a:t>swapped-out processes</a:t>
            </a:r>
          </a:p>
        </p:txBody>
      </p:sp>
      <p:sp>
        <p:nvSpPr>
          <p:cNvPr id="13" name="Retângulo 12"/>
          <p:cNvSpPr/>
          <p:nvPr/>
        </p:nvSpPr>
        <p:spPr>
          <a:xfrm>
            <a:off x="2319307" y="3769764"/>
            <a:ext cx="1980264" cy="912996"/>
          </a:xfrm>
          <a:prstGeom prst="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en-US" sz="2200" dirty="0">
                <a:solidFill>
                  <a:schemeClr val="bg1"/>
                </a:solidFill>
                <a:effectLst>
                  <a:outerShdw blurRad="38100" dist="38100" dir="2700000" algn="tl">
                    <a:srgbClr val="000000">
                      <a:alpha val="43137"/>
                    </a:srgbClr>
                  </a:outerShdw>
                </a:effectLst>
              </a:rPr>
              <a:t>ready queue</a:t>
            </a:r>
          </a:p>
        </p:txBody>
      </p:sp>
      <p:sp>
        <p:nvSpPr>
          <p:cNvPr id="14" name="Retângulo 13"/>
          <p:cNvSpPr/>
          <p:nvPr/>
        </p:nvSpPr>
        <p:spPr>
          <a:xfrm>
            <a:off x="5112072" y="5291206"/>
            <a:ext cx="1980264" cy="912996"/>
          </a:xfrm>
          <a:prstGeom prst="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en-US" sz="2200" dirty="0">
                <a:solidFill>
                  <a:schemeClr val="bg1"/>
                </a:solidFill>
                <a:effectLst>
                  <a:outerShdw blurRad="38100" dist="38100" dir="2700000" algn="tl">
                    <a:srgbClr val="000000">
                      <a:alpha val="43137"/>
                    </a:srgbClr>
                  </a:outerShdw>
                </a:effectLst>
              </a:rPr>
              <a:t>I/O waiting queues</a:t>
            </a:r>
          </a:p>
        </p:txBody>
      </p:sp>
      <p:sp>
        <p:nvSpPr>
          <p:cNvPr id="27" name="Forma livre 26"/>
          <p:cNvSpPr/>
          <p:nvPr/>
        </p:nvSpPr>
        <p:spPr>
          <a:xfrm>
            <a:off x="1775012" y="2608729"/>
            <a:ext cx="1183341" cy="1398495"/>
          </a:xfrm>
          <a:custGeom>
            <a:avLst/>
            <a:gdLst>
              <a:gd name="connsiteX0" fmla="*/ 1183341 w 1183341"/>
              <a:gd name="connsiteY0" fmla="*/ 0 h 1398495"/>
              <a:gd name="connsiteX1" fmla="*/ 0 w 1183341"/>
              <a:gd name="connsiteY1" fmla="*/ 0 h 1398495"/>
              <a:gd name="connsiteX2" fmla="*/ 0 w 1183341"/>
              <a:gd name="connsiteY2" fmla="*/ 1398495 h 1398495"/>
              <a:gd name="connsiteX3" fmla="*/ 537882 w 1183341"/>
              <a:gd name="connsiteY3" fmla="*/ 1398495 h 1398495"/>
            </a:gdLst>
            <a:ahLst/>
            <a:cxnLst>
              <a:cxn ang="0">
                <a:pos x="connsiteX0" y="connsiteY0"/>
              </a:cxn>
              <a:cxn ang="0">
                <a:pos x="connsiteX1" y="connsiteY1"/>
              </a:cxn>
              <a:cxn ang="0">
                <a:pos x="connsiteX2" y="connsiteY2"/>
              </a:cxn>
              <a:cxn ang="0">
                <a:pos x="connsiteX3" y="connsiteY3"/>
              </a:cxn>
            </a:cxnLst>
            <a:rect l="l" t="t" r="r" b="b"/>
            <a:pathLst>
              <a:path w="1183341" h="1398495">
                <a:moveTo>
                  <a:pt x="1183341" y="0"/>
                </a:moveTo>
                <a:lnTo>
                  <a:pt x="0" y="0"/>
                </a:lnTo>
                <a:lnTo>
                  <a:pt x="0" y="1398495"/>
                </a:lnTo>
                <a:lnTo>
                  <a:pt x="537882" y="1398495"/>
                </a:lnTo>
              </a:path>
            </a:pathLst>
          </a:custGeom>
          <a:noFill/>
          <a:ln w="28575" cmpd="sng">
            <a:solidFill>
              <a:schemeClr val="bg1">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ector de seta reta 28"/>
          <p:cNvCxnSpPr>
            <a:endCxn id="13" idx="1"/>
          </p:cNvCxnSpPr>
          <p:nvPr/>
        </p:nvCxnSpPr>
        <p:spPr>
          <a:xfrm flipV="1">
            <a:off x="791350" y="4226262"/>
            <a:ext cx="1527957" cy="31"/>
          </a:xfrm>
          <a:prstGeom prst="straightConnector1">
            <a:avLst/>
          </a:prstGeom>
          <a:ln w="28575">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Forma livre 29"/>
          <p:cNvSpPr/>
          <p:nvPr/>
        </p:nvSpPr>
        <p:spPr>
          <a:xfrm>
            <a:off x="1775012" y="4437529"/>
            <a:ext cx="1075764" cy="1290918"/>
          </a:xfrm>
          <a:custGeom>
            <a:avLst/>
            <a:gdLst>
              <a:gd name="connsiteX0" fmla="*/ 1075764 w 1075764"/>
              <a:gd name="connsiteY0" fmla="*/ 1371600 h 1371600"/>
              <a:gd name="connsiteX1" fmla="*/ 0 w 1075764"/>
              <a:gd name="connsiteY1" fmla="*/ 1371600 h 1371600"/>
              <a:gd name="connsiteX2" fmla="*/ 0 w 1075764"/>
              <a:gd name="connsiteY2" fmla="*/ 0 h 1371600"/>
              <a:gd name="connsiteX3" fmla="*/ 537882 w 1075764"/>
              <a:gd name="connsiteY3" fmla="*/ 0 h 1371600"/>
            </a:gdLst>
            <a:ahLst/>
            <a:cxnLst>
              <a:cxn ang="0">
                <a:pos x="connsiteX0" y="connsiteY0"/>
              </a:cxn>
              <a:cxn ang="0">
                <a:pos x="connsiteX1" y="connsiteY1"/>
              </a:cxn>
              <a:cxn ang="0">
                <a:pos x="connsiteX2" y="connsiteY2"/>
              </a:cxn>
              <a:cxn ang="0">
                <a:pos x="connsiteX3" y="connsiteY3"/>
              </a:cxn>
            </a:cxnLst>
            <a:rect l="l" t="t" r="r" b="b"/>
            <a:pathLst>
              <a:path w="1075764" h="1371600">
                <a:moveTo>
                  <a:pt x="1075764" y="1371600"/>
                </a:moveTo>
                <a:lnTo>
                  <a:pt x="0" y="1371600"/>
                </a:lnTo>
                <a:lnTo>
                  <a:pt x="0" y="0"/>
                </a:lnTo>
                <a:lnTo>
                  <a:pt x="537882" y="0"/>
                </a:lnTo>
              </a:path>
            </a:pathLst>
          </a:custGeom>
          <a:noFill/>
          <a:ln w="28575" cmpd="sng">
            <a:solidFill>
              <a:schemeClr val="bg1">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onector de seta reta 31"/>
          <p:cNvCxnSpPr>
            <a:stCxn id="14" idx="1"/>
            <a:endCxn id="11" idx="6"/>
          </p:cNvCxnSpPr>
          <p:nvPr/>
        </p:nvCxnSpPr>
        <p:spPr>
          <a:xfrm flipH="1">
            <a:off x="3759499" y="5747704"/>
            <a:ext cx="1352573" cy="0"/>
          </a:xfrm>
          <a:prstGeom prst="straightConnector1">
            <a:avLst/>
          </a:prstGeom>
          <a:ln w="28575">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Forma livre 32"/>
          <p:cNvSpPr/>
          <p:nvPr/>
        </p:nvSpPr>
        <p:spPr>
          <a:xfrm>
            <a:off x="6521824" y="4397189"/>
            <a:ext cx="1035423" cy="1344706"/>
          </a:xfrm>
          <a:custGeom>
            <a:avLst/>
            <a:gdLst>
              <a:gd name="connsiteX0" fmla="*/ 0 w 1035423"/>
              <a:gd name="connsiteY0" fmla="*/ 0 h 1411941"/>
              <a:gd name="connsiteX1" fmla="*/ 1035423 w 1035423"/>
              <a:gd name="connsiteY1" fmla="*/ 0 h 1411941"/>
              <a:gd name="connsiteX2" fmla="*/ 1035423 w 1035423"/>
              <a:gd name="connsiteY2" fmla="*/ 1411941 h 1411941"/>
              <a:gd name="connsiteX3" fmla="*/ 578223 w 1035423"/>
              <a:gd name="connsiteY3" fmla="*/ 1411941 h 1411941"/>
            </a:gdLst>
            <a:ahLst/>
            <a:cxnLst>
              <a:cxn ang="0">
                <a:pos x="connsiteX0" y="connsiteY0"/>
              </a:cxn>
              <a:cxn ang="0">
                <a:pos x="connsiteX1" y="connsiteY1"/>
              </a:cxn>
              <a:cxn ang="0">
                <a:pos x="connsiteX2" y="connsiteY2"/>
              </a:cxn>
              <a:cxn ang="0">
                <a:pos x="connsiteX3" y="connsiteY3"/>
              </a:cxn>
            </a:cxnLst>
            <a:rect l="l" t="t" r="r" b="b"/>
            <a:pathLst>
              <a:path w="1035423" h="1411941">
                <a:moveTo>
                  <a:pt x="0" y="0"/>
                </a:moveTo>
                <a:lnTo>
                  <a:pt x="1035423" y="0"/>
                </a:lnTo>
                <a:lnTo>
                  <a:pt x="1035423" y="1411941"/>
                </a:lnTo>
                <a:lnTo>
                  <a:pt x="578223" y="1411941"/>
                </a:lnTo>
              </a:path>
            </a:pathLst>
          </a:custGeom>
          <a:noFill/>
          <a:ln w="28575" cmpd="sng">
            <a:solidFill>
              <a:schemeClr val="bg1">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orma livre 33"/>
          <p:cNvSpPr/>
          <p:nvPr/>
        </p:nvSpPr>
        <p:spPr>
          <a:xfrm>
            <a:off x="6024282" y="2608729"/>
            <a:ext cx="1519518" cy="1385047"/>
          </a:xfrm>
          <a:custGeom>
            <a:avLst/>
            <a:gdLst>
              <a:gd name="connsiteX0" fmla="*/ 457200 w 1519518"/>
              <a:gd name="connsiteY0" fmla="*/ 1385047 h 1385047"/>
              <a:gd name="connsiteX1" fmla="*/ 1519518 w 1519518"/>
              <a:gd name="connsiteY1" fmla="*/ 1385047 h 1385047"/>
              <a:gd name="connsiteX2" fmla="*/ 1519518 w 1519518"/>
              <a:gd name="connsiteY2" fmla="*/ 0 h 1385047"/>
              <a:gd name="connsiteX3" fmla="*/ 0 w 1519518"/>
              <a:gd name="connsiteY3" fmla="*/ 0 h 1385047"/>
            </a:gdLst>
            <a:ahLst/>
            <a:cxnLst>
              <a:cxn ang="0">
                <a:pos x="connsiteX0" y="connsiteY0"/>
              </a:cxn>
              <a:cxn ang="0">
                <a:pos x="connsiteX1" y="connsiteY1"/>
              </a:cxn>
              <a:cxn ang="0">
                <a:pos x="connsiteX2" y="connsiteY2"/>
              </a:cxn>
              <a:cxn ang="0">
                <a:pos x="connsiteX3" y="connsiteY3"/>
              </a:cxn>
            </a:cxnLst>
            <a:rect l="l" t="t" r="r" b="b"/>
            <a:pathLst>
              <a:path w="1519518" h="1385047">
                <a:moveTo>
                  <a:pt x="457200" y="1385047"/>
                </a:moveTo>
                <a:lnTo>
                  <a:pt x="1519518" y="1385047"/>
                </a:lnTo>
                <a:lnTo>
                  <a:pt x="1519518" y="0"/>
                </a:lnTo>
                <a:lnTo>
                  <a:pt x="0" y="0"/>
                </a:lnTo>
              </a:path>
            </a:pathLst>
          </a:custGeom>
          <a:noFill/>
          <a:ln w="28575" cmpd="sng">
            <a:solidFill>
              <a:schemeClr val="bg1">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ector de seta reta 35"/>
          <p:cNvCxnSpPr>
            <a:stCxn id="6" idx="6"/>
          </p:cNvCxnSpPr>
          <p:nvPr/>
        </p:nvCxnSpPr>
        <p:spPr>
          <a:xfrm>
            <a:off x="6552264" y="4226262"/>
            <a:ext cx="1809530" cy="32"/>
          </a:xfrm>
          <a:prstGeom prst="straightConnector1">
            <a:avLst/>
          </a:prstGeom>
          <a:ln w="28575">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a:stCxn id="13" idx="3"/>
            <a:endCxn id="6" idx="2"/>
          </p:cNvCxnSpPr>
          <p:nvPr/>
        </p:nvCxnSpPr>
        <p:spPr>
          <a:xfrm>
            <a:off x="4299571" y="4226262"/>
            <a:ext cx="1352573" cy="0"/>
          </a:xfrm>
          <a:prstGeom prst="straightConnector1">
            <a:avLst/>
          </a:prstGeom>
          <a:ln w="28575">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a:off x="1736395" y="2024058"/>
            <a:ext cx="1075936" cy="461665"/>
          </a:xfrm>
          <a:prstGeom prst="rect">
            <a:avLst/>
          </a:prstGeom>
          <a:noFill/>
        </p:spPr>
        <p:txBody>
          <a:bodyPr wrap="none" rtlCol="0">
            <a:spAutoFit/>
          </a:bodyPr>
          <a:lstStyle/>
          <a:p>
            <a:r>
              <a:rPr lang="en-US" sz="2400" dirty="0">
                <a:latin typeface="+mn-lt"/>
              </a:rPr>
              <a:t>swap-in</a:t>
            </a:r>
          </a:p>
        </p:txBody>
      </p:sp>
      <p:sp>
        <p:nvSpPr>
          <p:cNvPr id="42" name="CaixaDeTexto 41"/>
          <p:cNvSpPr txBox="1"/>
          <p:nvPr/>
        </p:nvSpPr>
        <p:spPr>
          <a:xfrm>
            <a:off x="6150412" y="2038350"/>
            <a:ext cx="1247457" cy="461665"/>
          </a:xfrm>
          <a:prstGeom prst="rect">
            <a:avLst/>
          </a:prstGeom>
          <a:noFill/>
        </p:spPr>
        <p:txBody>
          <a:bodyPr wrap="none" rtlCol="0">
            <a:spAutoFit/>
          </a:bodyPr>
          <a:lstStyle/>
          <a:p>
            <a:r>
              <a:rPr lang="en-US" sz="2400" dirty="0">
                <a:latin typeface="+mn-lt"/>
              </a:rPr>
              <a:t>swap-out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7" grpId="0" animBg="1"/>
      <p:bldP spid="34" grpId="0" animBg="1"/>
      <p:bldP spid="41" grpId="0"/>
      <p:bldP spid="42"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Execution of the Operating System</a:t>
            </a:r>
          </a:p>
        </p:txBody>
      </p:sp>
      <p:sp>
        <p:nvSpPr>
          <p:cNvPr id="61443" name="Rectangle 3"/>
          <p:cNvSpPr>
            <a:spLocks noGrp="1" noChangeArrowheads="1"/>
          </p:cNvSpPr>
          <p:nvPr>
            <p:ph sz="quarter" idx="10"/>
          </p:nvPr>
        </p:nvSpPr>
        <p:spPr/>
        <p:txBody>
          <a:bodyPr>
            <a:normAutofit/>
          </a:bodyPr>
          <a:lstStyle/>
          <a:p>
            <a:r>
              <a:rPr lang="pt-BR" sz="3200"/>
              <a:t>If the OS is just a collection of programs which are run by the processor just like any other programs, is the OS a process?</a:t>
            </a:r>
          </a:p>
          <a:p>
            <a:pPr lvl="1"/>
            <a:r>
              <a:rPr lang="pt-BR" sz="2800"/>
              <a:t>If so, how is it controlled?</a:t>
            </a:r>
          </a:p>
          <a:p>
            <a:pPr lvl="1"/>
            <a:endParaRPr lang="en-US" sz="2800" dirty="0"/>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100"/>
              <a:t>Relationship between OS and user processes</a:t>
            </a:r>
            <a:endParaRPr lang="en-US" spc="-100" dirty="0"/>
          </a:p>
        </p:txBody>
      </p:sp>
      <p:sp>
        <p:nvSpPr>
          <p:cNvPr id="5" name="Content Placeholder 4"/>
          <p:cNvSpPr>
            <a:spLocks noGrp="1"/>
          </p:cNvSpPr>
          <p:nvPr>
            <p:ph sz="quarter" idx="10"/>
          </p:nvPr>
        </p:nvSpPr>
        <p:spPr/>
        <p:txBody>
          <a:bodyPr/>
          <a:lstStyle/>
          <a:p>
            <a:r>
              <a:rPr lang="en-US" dirty="0"/>
              <a:t>Non-process Kernel</a:t>
            </a:r>
          </a:p>
          <a:p>
            <a:pPr lvl="1"/>
            <a:endParaRPr lang="en-US" dirty="0"/>
          </a:p>
          <a:p>
            <a:pPr lvl="1"/>
            <a:endParaRPr lang="en-US" dirty="0"/>
          </a:p>
          <a:p>
            <a:pPr lvl="1"/>
            <a:endParaRPr lang="en-US" dirty="0"/>
          </a:p>
          <a:p>
            <a:pPr lvl="1"/>
            <a:endParaRPr lang="en-US" dirty="0"/>
          </a:p>
          <a:p>
            <a:pPr lvl="1"/>
            <a:endParaRPr lang="en-US" dirty="0"/>
          </a:p>
          <a:p>
            <a:pPr lvl="1"/>
            <a:r>
              <a:rPr lang="en-US" dirty="0"/>
              <a:t>Execute kernel outside of any process</a:t>
            </a:r>
          </a:p>
          <a:p>
            <a:pPr lvl="1"/>
            <a:r>
              <a:rPr lang="en-US" dirty="0"/>
              <a:t>Operating system code is executed as a separate entity which runs in privileged mode</a:t>
            </a:r>
          </a:p>
        </p:txBody>
      </p:sp>
      <p:sp>
        <p:nvSpPr>
          <p:cNvPr id="15" name="Text Placeholder 14"/>
          <p:cNvSpPr>
            <a:spLocks noGrp="1"/>
          </p:cNvSpPr>
          <p:nvPr>
            <p:ph type="body" sz="quarter" idx="11"/>
          </p:nvPr>
        </p:nvSpPr>
        <p:spPr/>
        <p:txBody>
          <a:bodyPr/>
          <a:lstStyle/>
          <a:p>
            <a:endParaRPr lang="en-US"/>
          </a:p>
        </p:txBody>
      </p:sp>
      <p:sp>
        <p:nvSpPr>
          <p:cNvPr id="6" name="Retângulo 5"/>
          <p:cNvSpPr/>
          <p:nvPr/>
        </p:nvSpPr>
        <p:spPr>
          <a:xfrm>
            <a:off x="695785" y="2833539"/>
            <a:ext cx="3334511" cy="449423"/>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bg1"/>
                </a:solidFill>
                <a:effectLst>
                  <a:outerShdw blurRad="38100" dist="38100" dir="2700000" algn="tl">
                    <a:srgbClr val="000000">
                      <a:alpha val="43137"/>
                    </a:srgbClr>
                  </a:outerShdw>
                </a:effectLst>
              </a:rPr>
              <a:t>kernel</a:t>
            </a:r>
          </a:p>
        </p:txBody>
      </p:sp>
      <p:grpSp>
        <p:nvGrpSpPr>
          <p:cNvPr id="13" name="Grupo 12"/>
          <p:cNvGrpSpPr/>
          <p:nvPr/>
        </p:nvGrpSpPr>
        <p:grpSpPr>
          <a:xfrm>
            <a:off x="1058422" y="2264222"/>
            <a:ext cx="2609236" cy="499264"/>
            <a:chOff x="981449" y="2680296"/>
            <a:chExt cx="2609236" cy="499264"/>
          </a:xfrm>
        </p:grpSpPr>
        <p:sp>
          <p:nvSpPr>
            <p:cNvPr id="8" name="Retângulo 7"/>
            <p:cNvSpPr/>
            <p:nvPr/>
          </p:nvSpPr>
          <p:spPr>
            <a:xfrm>
              <a:off x="981449" y="2680296"/>
              <a:ext cx="360048" cy="499264"/>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P</a:t>
              </a:r>
              <a:r>
                <a:rPr lang="en-US" baseline="-25000" dirty="0"/>
                <a:t>1</a:t>
              </a:r>
              <a:endParaRPr lang="en-US" dirty="0"/>
            </a:p>
          </p:txBody>
        </p:sp>
        <p:sp>
          <p:nvSpPr>
            <p:cNvPr id="9" name="Retângulo 8"/>
            <p:cNvSpPr/>
            <p:nvPr/>
          </p:nvSpPr>
          <p:spPr>
            <a:xfrm>
              <a:off x="1543746" y="2680296"/>
              <a:ext cx="360048" cy="499264"/>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P</a:t>
              </a:r>
              <a:r>
                <a:rPr lang="en-US" baseline="-25000" dirty="0"/>
                <a:t>2</a:t>
              </a:r>
              <a:endParaRPr lang="en-US" dirty="0"/>
            </a:p>
          </p:txBody>
        </p:sp>
        <p:sp>
          <p:nvSpPr>
            <p:cNvPr id="10" name="Retângulo 9"/>
            <p:cNvSpPr/>
            <p:nvPr/>
          </p:nvSpPr>
          <p:spPr>
            <a:xfrm>
              <a:off x="2106043" y="2680296"/>
              <a:ext cx="360048" cy="499264"/>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P</a:t>
              </a:r>
              <a:r>
                <a:rPr lang="en-US" baseline="-25000" dirty="0"/>
                <a:t>3</a:t>
              </a:r>
              <a:endParaRPr lang="en-US" dirty="0"/>
            </a:p>
          </p:txBody>
        </p:sp>
        <p:sp>
          <p:nvSpPr>
            <p:cNvPr id="11" name="Retângulo 10"/>
            <p:cNvSpPr/>
            <p:nvPr/>
          </p:nvSpPr>
          <p:spPr>
            <a:xfrm>
              <a:off x="2668340" y="2680296"/>
              <a:ext cx="360048" cy="4992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600" dirty="0">
                  <a:solidFill>
                    <a:schemeClr val="tx1"/>
                  </a:solidFill>
                </a:rPr>
                <a:t>…</a:t>
              </a:r>
            </a:p>
          </p:txBody>
        </p:sp>
        <p:sp>
          <p:nvSpPr>
            <p:cNvPr id="12" name="Retângulo 11"/>
            <p:cNvSpPr/>
            <p:nvPr/>
          </p:nvSpPr>
          <p:spPr>
            <a:xfrm>
              <a:off x="3230637" y="2680296"/>
              <a:ext cx="360048" cy="499264"/>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a:t>P</a:t>
              </a:r>
              <a:r>
                <a:rPr lang="en-US" baseline="-25000" dirty="0" err="1"/>
                <a:t>n</a:t>
              </a:r>
              <a:endParaRPr lang="en-US" dirty="0"/>
            </a:p>
          </p:txBody>
        </p:sp>
      </p:grpSp>
      <p:sp>
        <p:nvSpPr>
          <p:cNvPr id="14" name="CaixaDeTexto 13"/>
          <p:cNvSpPr txBox="1"/>
          <p:nvPr/>
        </p:nvSpPr>
        <p:spPr>
          <a:xfrm>
            <a:off x="1623093" y="3289840"/>
            <a:ext cx="1479892" cy="369332"/>
          </a:xfrm>
          <a:prstGeom prst="rect">
            <a:avLst/>
          </a:prstGeom>
          <a:noFill/>
        </p:spPr>
        <p:txBody>
          <a:bodyPr wrap="none" rtlCol="0">
            <a:spAutoFit/>
          </a:bodyPr>
          <a:lstStyle/>
          <a:p>
            <a:r>
              <a:rPr lang="en-US" dirty="0">
                <a:latin typeface="+mn-lt"/>
              </a:rPr>
              <a:t>Separate kernel</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0"/>
              <a:t>Relationship between OS and user processes</a:t>
            </a:r>
            <a:endParaRPr lang="en-US" spc="-100" dirty="0"/>
          </a:p>
        </p:txBody>
      </p:sp>
      <p:sp>
        <p:nvSpPr>
          <p:cNvPr id="3" name="Content Placeholder 2"/>
          <p:cNvSpPr>
            <a:spLocks noGrp="1"/>
          </p:cNvSpPr>
          <p:nvPr>
            <p:ph sz="quarter" idx="10"/>
          </p:nvPr>
        </p:nvSpPr>
        <p:spPr/>
        <p:txBody>
          <a:bodyPr>
            <a:normAutofit/>
          </a:bodyPr>
          <a:lstStyle/>
          <a:p>
            <a:r>
              <a:rPr lang="en-US" dirty="0"/>
              <a:t>Execution Within User Processes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sz="2200" dirty="0"/>
              <a:t>Operating system software included within the context of a user process</a:t>
            </a:r>
          </a:p>
          <a:p>
            <a:pPr lvl="1"/>
            <a:r>
              <a:rPr lang="en-US" sz="2200" spc="-10" dirty="0"/>
              <a:t>Process executes in privileged mode when executing operating system code</a:t>
            </a:r>
          </a:p>
        </p:txBody>
      </p:sp>
      <p:sp>
        <p:nvSpPr>
          <p:cNvPr id="7" name="Text Placeholder 6"/>
          <p:cNvSpPr>
            <a:spLocks noGrp="1"/>
          </p:cNvSpPr>
          <p:nvPr>
            <p:ph type="body" sz="quarter" idx="11"/>
          </p:nvPr>
        </p:nvSpPr>
        <p:spPr/>
        <p:txBody>
          <a:bodyPr/>
          <a:lstStyle/>
          <a:p>
            <a:endParaRPr lang="en-US"/>
          </a:p>
        </p:txBody>
      </p:sp>
      <p:sp>
        <p:nvSpPr>
          <p:cNvPr id="8" name="Retângulo 7"/>
          <p:cNvSpPr/>
          <p:nvPr/>
        </p:nvSpPr>
        <p:spPr>
          <a:xfrm>
            <a:off x="1160064" y="3593192"/>
            <a:ext cx="3334511" cy="449423"/>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bg1"/>
                </a:solidFill>
                <a:effectLst>
                  <a:outerShdw blurRad="38100" dist="38100" dir="2700000" algn="tl">
                    <a:srgbClr val="000000">
                      <a:alpha val="43137"/>
                    </a:srgbClr>
                  </a:outerShdw>
                </a:effectLst>
              </a:rPr>
              <a:t>process switching functions</a:t>
            </a:r>
          </a:p>
        </p:txBody>
      </p:sp>
      <p:sp>
        <p:nvSpPr>
          <p:cNvPr id="10" name="Retângulo 9"/>
          <p:cNvSpPr/>
          <p:nvPr/>
        </p:nvSpPr>
        <p:spPr>
          <a:xfrm>
            <a:off x="1346936" y="2168525"/>
            <a:ext cx="468000" cy="468000"/>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effectLst>
                  <a:outerShdw blurRad="38100" dist="38100" dir="2700000" algn="tl">
                    <a:srgbClr val="000000">
                      <a:alpha val="43137"/>
                    </a:srgbClr>
                  </a:outerShdw>
                </a:effectLst>
              </a:rPr>
              <a:t>P</a:t>
            </a:r>
            <a:r>
              <a:rPr lang="en-US" baseline="-25000" dirty="0">
                <a:effectLst>
                  <a:outerShdw blurRad="38100" dist="38100" dir="2700000" algn="tl">
                    <a:srgbClr val="000000">
                      <a:alpha val="43137"/>
                    </a:srgbClr>
                  </a:outerShdw>
                </a:effectLst>
              </a:rPr>
              <a:t>1</a:t>
            </a:r>
            <a:endParaRPr lang="en-US" dirty="0">
              <a:effectLst>
                <a:outerShdw blurRad="38100" dist="38100" dir="2700000" algn="tl">
                  <a:srgbClr val="000000">
                    <a:alpha val="43137"/>
                  </a:srgbClr>
                </a:outerShdw>
              </a:effectLst>
            </a:endParaRPr>
          </a:p>
        </p:txBody>
      </p:sp>
      <p:sp>
        <p:nvSpPr>
          <p:cNvPr id="11" name="Retângulo 10"/>
          <p:cNvSpPr/>
          <p:nvPr/>
        </p:nvSpPr>
        <p:spPr>
          <a:xfrm>
            <a:off x="1972535" y="2168525"/>
            <a:ext cx="468000" cy="468000"/>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effectLst>
                  <a:outerShdw blurRad="38100" dist="38100" dir="2700000" algn="tl">
                    <a:srgbClr val="000000">
                      <a:alpha val="43137"/>
                    </a:srgbClr>
                  </a:outerShdw>
                </a:effectLst>
              </a:rPr>
              <a:t>P</a:t>
            </a:r>
            <a:r>
              <a:rPr lang="en-US" baseline="-25000" dirty="0">
                <a:effectLst>
                  <a:outerShdw blurRad="38100" dist="38100" dir="2700000" algn="tl">
                    <a:srgbClr val="000000">
                      <a:alpha val="43137"/>
                    </a:srgbClr>
                  </a:outerShdw>
                </a:effectLst>
              </a:rPr>
              <a:t>2</a:t>
            </a:r>
            <a:endParaRPr lang="en-US" dirty="0">
              <a:effectLst>
                <a:outerShdw blurRad="38100" dist="38100" dir="2700000" algn="tl">
                  <a:srgbClr val="000000">
                    <a:alpha val="43137"/>
                  </a:srgbClr>
                </a:outerShdw>
              </a:effectLst>
            </a:endParaRPr>
          </a:p>
        </p:txBody>
      </p:sp>
      <p:sp>
        <p:nvSpPr>
          <p:cNvPr id="12" name="Retângulo 11"/>
          <p:cNvSpPr/>
          <p:nvPr/>
        </p:nvSpPr>
        <p:spPr>
          <a:xfrm>
            <a:off x="2598134" y="2168525"/>
            <a:ext cx="468000" cy="468000"/>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effectLst>
                  <a:outerShdw blurRad="38100" dist="38100" dir="2700000" algn="tl">
                    <a:srgbClr val="000000">
                      <a:alpha val="43137"/>
                    </a:srgbClr>
                  </a:outerShdw>
                </a:effectLst>
              </a:rPr>
              <a:t>P</a:t>
            </a:r>
            <a:r>
              <a:rPr lang="en-US" baseline="-25000" dirty="0">
                <a:effectLst>
                  <a:outerShdw blurRad="38100" dist="38100" dir="2700000" algn="tl">
                    <a:srgbClr val="000000">
                      <a:alpha val="43137"/>
                    </a:srgbClr>
                  </a:outerShdw>
                </a:effectLst>
              </a:rPr>
              <a:t>3</a:t>
            </a:r>
            <a:endParaRPr lang="en-US" dirty="0">
              <a:effectLst>
                <a:outerShdw blurRad="38100" dist="38100" dir="2700000" algn="tl">
                  <a:srgbClr val="000000">
                    <a:alpha val="43137"/>
                  </a:srgbClr>
                </a:outerShdw>
              </a:effectLst>
            </a:endParaRPr>
          </a:p>
        </p:txBody>
      </p:sp>
      <p:sp>
        <p:nvSpPr>
          <p:cNvPr id="13" name="Retângulo 12"/>
          <p:cNvSpPr/>
          <p:nvPr/>
        </p:nvSpPr>
        <p:spPr>
          <a:xfrm>
            <a:off x="3223733" y="2168525"/>
            <a:ext cx="468000" cy="46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600" dirty="0">
                <a:solidFill>
                  <a:schemeClr val="tx1"/>
                </a:solidFill>
                <a:effectLst>
                  <a:outerShdw blurRad="38100" dist="38100" dir="2700000" algn="tl">
                    <a:srgbClr val="000000">
                      <a:alpha val="43137"/>
                    </a:srgbClr>
                  </a:outerShdw>
                </a:effectLst>
              </a:rPr>
              <a:t>…</a:t>
            </a:r>
          </a:p>
        </p:txBody>
      </p:sp>
      <p:sp>
        <p:nvSpPr>
          <p:cNvPr id="14" name="Retângulo 13"/>
          <p:cNvSpPr/>
          <p:nvPr/>
        </p:nvSpPr>
        <p:spPr>
          <a:xfrm>
            <a:off x="3849332" y="2168525"/>
            <a:ext cx="468000" cy="468000"/>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a:effectLst>
                  <a:outerShdw blurRad="38100" dist="38100" dir="2700000" algn="tl">
                    <a:srgbClr val="000000">
                      <a:alpha val="43137"/>
                    </a:srgbClr>
                  </a:outerShdw>
                </a:effectLst>
              </a:rPr>
              <a:t>P</a:t>
            </a:r>
            <a:r>
              <a:rPr lang="en-US" baseline="-25000" dirty="0" err="1">
                <a:effectLst>
                  <a:outerShdw blurRad="38100" dist="38100" dir="2700000" algn="tl">
                    <a:srgbClr val="000000">
                      <a:alpha val="43137"/>
                    </a:srgbClr>
                  </a:outerShdw>
                </a:effectLst>
              </a:rPr>
              <a:t>n</a:t>
            </a:r>
            <a:endParaRPr lang="en-US" dirty="0">
              <a:effectLst>
                <a:outerShdw blurRad="38100" dist="38100" dir="2700000" algn="tl">
                  <a:srgbClr val="000000">
                    <a:alpha val="43137"/>
                  </a:srgbClr>
                </a:outerShdw>
              </a:effectLst>
            </a:endParaRPr>
          </a:p>
        </p:txBody>
      </p:sp>
      <p:sp>
        <p:nvSpPr>
          <p:cNvPr id="15" name="CaixaDeTexto 14"/>
          <p:cNvSpPr txBox="1"/>
          <p:nvPr/>
        </p:nvSpPr>
        <p:spPr>
          <a:xfrm>
            <a:off x="842646" y="4049493"/>
            <a:ext cx="3969355" cy="369332"/>
          </a:xfrm>
          <a:prstGeom prst="rect">
            <a:avLst/>
          </a:prstGeom>
          <a:noFill/>
        </p:spPr>
        <p:txBody>
          <a:bodyPr wrap="none" rtlCol="0">
            <a:spAutoFit/>
          </a:bodyPr>
          <a:lstStyle/>
          <a:p>
            <a:r>
              <a:rPr lang="en-US" dirty="0">
                <a:latin typeface="+mn-lt"/>
              </a:rPr>
              <a:t>OS functions executing within user processes</a:t>
            </a:r>
          </a:p>
        </p:txBody>
      </p:sp>
      <p:sp>
        <p:nvSpPr>
          <p:cNvPr id="16" name="Retângulo 15"/>
          <p:cNvSpPr/>
          <p:nvPr/>
        </p:nvSpPr>
        <p:spPr>
          <a:xfrm>
            <a:off x="1346936" y="2729333"/>
            <a:ext cx="468000" cy="720000"/>
          </a:xfrm>
          <a:prstGeom prst="rect">
            <a:avLst/>
          </a:prstGeom>
          <a:solidFill>
            <a:srgbClr val="FF9200">
              <a:alpha val="80000"/>
            </a:srgb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lnSpc>
                <a:spcPct val="80000"/>
              </a:lnSpc>
            </a:pPr>
            <a:r>
              <a:rPr lang="en-US" sz="1600" dirty="0">
                <a:effectLst>
                  <a:outerShdw blurRad="38100" dist="38100" dir="2700000" algn="tl">
                    <a:srgbClr val="000000">
                      <a:alpha val="43137"/>
                    </a:srgbClr>
                  </a:outerShdw>
                </a:effectLst>
              </a:rPr>
              <a:t>OS </a:t>
            </a:r>
            <a:r>
              <a:rPr lang="en-US" sz="1600" dirty="0" err="1">
                <a:effectLst>
                  <a:outerShdw blurRad="38100" dist="38100" dir="2700000" algn="tl">
                    <a:srgbClr val="000000">
                      <a:alpha val="43137"/>
                    </a:srgbClr>
                  </a:outerShdw>
                </a:effectLst>
              </a:rPr>
              <a:t>func</a:t>
            </a:r>
            <a:br>
              <a:rPr lang="en-US" sz="1600" dirty="0">
                <a:effectLst>
                  <a:outerShdw blurRad="38100" dist="38100" dir="2700000" algn="tl">
                    <a:srgbClr val="000000">
                      <a:alpha val="43137"/>
                    </a:srgbClr>
                  </a:outerShdw>
                </a:effectLst>
              </a:rPr>
            </a:br>
            <a:r>
              <a:rPr lang="en-US" sz="1600" dirty="0" err="1">
                <a:effectLst>
                  <a:outerShdw blurRad="38100" dist="38100" dir="2700000" algn="tl">
                    <a:srgbClr val="000000">
                      <a:alpha val="43137"/>
                    </a:srgbClr>
                  </a:outerShdw>
                </a:effectLst>
              </a:rPr>
              <a:t>tion</a:t>
            </a:r>
            <a:endParaRPr lang="en-US" sz="1600" dirty="0">
              <a:effectLst>
                <a:outerShdw blurRad="38100" dist="38100" dir="2700000" algn="tl">
                  <a:srgbClr val="000000">
                    <a:alpha val="43137"/>
                  </a:srgbClr>
                </a:outerShdw>
              </a:effectLst>
            </a:endParaRPr>
          </a:p>
        </p:txBody>
      </p:sp>
      <p:sp>
        <p:nvSpPr>
          <p:cNvPr id="17" name="Retângulo 16"/>
          <p:cNvSpPr/>
          <p:nvPr/>
        </p:nvSpPr>
        <p:spPr>
          <a:xfrm>
            <a:off x="1972535" y="2729333"/>
            <a:ext cx="468000" cy="720000"/>
          </a:xfrm>
          <a:prstGeom prst="rect">
            <a:avLst/>
          </a:prstGeom>
          <a:solidFill>
            <a:srgbClr val="FF9200">
              <a:alpha val="80000"/>
            </a:srgb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lnSpc>
                <a:spcPct val="80000"/>
              </a:lnSpc>
            </a:pPr>
            <a:r>
              <a:rPr lang="en-US" sz="1600" dirty="0">
                <a:effectLst>
                  <a:outerShdw blurRad="38100" dist="38100" dir="2700000" algn="tl">
                    <a:srgbClr val="000000">
                      <a:alpha val="43137"/>
                    </a:srgbClr>
                  </a:outerShdw>
                </a:effectLst>
              </a:rPr>
              <a:t>OS </a:t>
            </a:r>
            <a:r>
              <a:rPr lang="en-US" sz="1600" dirty="0" err="1">
                <a:effectLst>
                  <a:outerShdw blurRad="38100" dist="38100" dir="2700000" algn="tl">
                    <a:srgbClr val="000000">
                      <a:alpha val="43137"/>
                    </a:srgbClr>
                  </a:outerShdw>
                </a:effectLst>
              </a:rPr>
              <a:t>func</a:t>
            </a:r>
            <a:br>
              <a:rPr lang="en-US" sz="1600" dirty="0">
                <a:effectLst>
                  <a:outerShdw blurRad="38100" dist="38100" dir="2700000" algn="tl">
                    <a:srgbClr val="000000">
                      <a:alpha val="43137"/>
                    </a:srgbClr>
                  </a:outerShdw>
                </a:effectLst>
              </a:rPr>
            </a:br>
            <a:r>
              <a:rPr lang="en-US" sz="1600" dirty="0" err="1">
                <a:effectLst>
                  <a:outerShdw blurRad="38100" dist="38100" dir="2700000" algn="tl">
                    <a:srgbClr val="000000">
                      <a:alpha val="43137"/>
                    </a:srgbClr>
                  </a:outerShdw>
                </a:effectLst>
              </a:rPr>
              <a:t>tion</a:t>
            </a:r>
            <a:endParaRPr lang="en-US" sz="1600" dirty="0">
              <a:effectLst>
                <a:outerShdw blurRad="38100" dist="38100" dir="2700000" algn="tl">
                  <a:srgbClr val="000000">
                    <a:alpha val="43137"/>
                  </a:srgbClr>
                </a:outerShdw>
              </a:effectLst>
            </a:endParaRPr>
          </a:p>
        </p:txBody>
      </p:sp>
      <p:sp>
        <p:nvSpPr>
          <p:cNvPr id="18" name="Retângulo 17"/>
          <p:cNvSpPr/>
          <p:nvPr/>
        </p:nvSpPr>
        <p:spPr>
          <a:xfrm>
            <a:off x="2598134" y="2729333"/>
            <a:ext cx="468000" cy="720000"/>
          </a:xfrm>
          <a:prstGeom prst="rect">
            <a:avLst/>
          </a:prstGeom>
          <a:solidFill>
            <a:srgbClr val="FF9200">
              <a:alpha val="80000"/>
            </a:srgb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lnSpc>
                <a:spcPct val="80000"/>
              </a:lnSpc>
            </a:pPr>
            <a:r>
              <a:rPr lang="en-US" sz="1600" dirty="0">
                <a:effectLst>
                  <a:outerShdw blurRad="38100" dist="38100" dir="2700000" algn="tl">
                    <a:srgbClr val="000000">
                      <a:alpha val="43137"/>
                    </a:srgbClr>
                  </a:outerShdw>
                </a:effectLst>
              </a:rPr>
              <a:t>OS </a:t>
            </a:r>
            <a:r>
              <a:rPr lang="en-US" sz="1600" dirty="0" err="1">
                <a:effectLst>
                  <a:outerShdw blurRad="38100" dist="38100" dir="2700000" algn="tl">
                    <a:srgbClr val="000000">
                      <a:alpha val="43137"/>
                    </a:srgbClr>
                  </a:outerShdw>
                </a:effectLst>
              </a:rPr>
              <a:t>func</a:t>
            </a:r>
            <a:br>
              <a:rPr lang="en-US" sz="1600" dirty="0">
                <a:effectLst>
                  <a:outerShdw blurRad="38100" dist="38100" dir="2700000" algn="tl">
                    <a:srgbClr val="000000">
                      <a:alpha val="43137"/>
                    </a:srgbClr>
                  </a:outerShdw>
                </a:effectLst>
              </a:rPr>
            </a:br>
            <a:r>
              <a:rPr lang="en-US" sz="1600" dirty="0" err="1">
                <a:effectLst>
                  <a:outerShdw blurRad="38100" dist="38100" dir="2700000" algn="tl">
                    <a:srgbClr val="000000">
                      <a:alpha val="43137"/>
                    </a:srgbClr>
                  </a:outerShdw>
                </a:effectLst>
              </a:rPr>
              <a:t>tion</a:t>
            </a:r>
            <a:endParaRPr lang="en-US" sz="1600" dirty="0">
              <a:effectLst>
                <a:outerShdw blurRad="38100" dist="38100" dir="2700000" algn="tl">
                  <a:srgbClr val="000000">
                    <a:alpha val="43137"/>
                  </a:srgbClr>
                </a:outerShdw>
              </a:effectLst>
            </a:endParaRPr>
          </a:p>
        </p:txBody>
      </p:sp>
      <p:sp>
        <p:nvSpPr>
          <p:cNvPr id="20" name="Retângulo 19"/>
          <p:cNvSpPr/>
          <p:nvPr/>
        </p:nvSpPr>
        <p:spPr>
          <a:xfrm>
            <a:off x="3849332" y="2729333"/>
            <a:ext cx="468000" cy="720000"/>
          </a:xfrm>
          <a:prstGeom prst="rect">
            <a:avLst/>
          </a:prstGeom>
          <a:solidFill>
            <a:srgbClr val="FF9200">
              <a:alpha val="80000"/>
            </a:srgb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lnSpc>
                <a:spcPct val="80000"/>
              </a:lnSpc>
            </a:pPr>
            <a:r>
              <a:rPr lang="en-US" sz="1600" dirty="0">
                <a:effectLst>
                  <a:outerShdw blurRad="38100" dist="38100" dir="2700000" algn="tl">
                    <a:srgbClr val="000000">
                      <a:alpha val="43137"/>
                    </a:srgbClr>
                  </a:outerShdw>
                </a:effectLst>
              </a:rPr>
              <a:t>OS </a:t>
            </a:r>
            <a:r>
              <a:rPr lang="en-US" sz="1600" dirty="0" err="1">
                <a:effectLst>
                  <a:outerShdw blurRad="38100" dist="38100" dir="2700000" algn="tl">
                    <a:srgbClr val="000000">
                      <a:alpha val="43137"/>
                    </a:srgbClr>
                  </a:outerShdw>
                </a:effectLst>
              </a:rPr>
              <a:t>func</a:t>
            </a:r>
            <a:br>
              <a:rPr lang="en-US" sz="1600" dirty="0">
                <a:effectLst>
                  <a:outerShdw blurRad="38100" dist="38100" dir="2700000" algn="tl">
                    <a:srgbClr val="000000">
                      <a:alpha val="43137"/>
                    </a:srgbClr>
                  </a:outerShdw>
                </a:effectLst>
              </a:rPr>
            </a:br>
            <a:r>
              <a:rPr lang="en-US" sz="1600" dirty="0" err="1">
                <a:effectLst>
                  <a:outerShdw blurRad="38100" dist="38100" dir="2700000" algn="tl">
                    <a:srgbClr val="000000">
                      <a:alpha val="43137"/>
                    </a:srgbClr>
                  </a:outerShdw>
                </a:effectLst>
              </a:rPr>
              <a:t>tion</a:t>
            </a:r>
            <a:endParaRPr lang="en-US" sz="1600"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45720" rtlCol="0" anchor="t">
            <a:noAutofit/>
          </a:bodyPr>
          <a:lstStyle/>
          <a:p>
            <a:r>
              <a:rPr lang="en-US" spc="-100"/>
              <a:t>Relationship between OS and user processes</a:t>
            </a:r>
            <a:endParaRPr lang="en-US" spc="-100" dirty="0"/>
          </a:p>
        </p:txBody>
      </p:sp>
      <p:sp>
        <p:nvSpPr>
          <p:cNvPr id="3" name="Content Placeholder 2"/>
          <p:cNvSpPr>
            <a:spLocks noGrp="1"/>
          </p:cNvSpPr>
          <p:nvPr>
            <p:ph sz="quarter" idx="10"/>
          </p:nvPr>
        </p:nvSpPr>
        <p:spPr/>
        <p:txBody>
          <a:bodyPr>
            <a:normAutofit lnSpcReduction="10000"/>
          </a:bodyPr>
          <a:lstStyle/>
          <a:p>
            <a:r>
              <a:rPr lang="en-US" dirty="0"/>
              <a:t>Process-based Operating System</a:t>
            </a:r>
          </a:p>
          <a:p>
            <a:endParaRPr lang="en-US" dirty="0"/>
          </a:p>
          <a:p>
            <a:pPr lvl="1"/>
            <a:endParaRPr lang="en-US" dirty="0"/>
          </a:p>
          <a:p>
            <a:pPr lvl="1"/>
            <a:endParaRPr lang="en-US" dirty="0"/>
          </a:p>
          <a:p>
            <a:pPr lvl="1"/>
            <a:endParaRPr lang="en-US" dirty="0"/>
          </a:p>
          <a:p>
            <a:pPr lvl="1"/>
            <a:endParaRPr lang="en-US" dirty="0"/>
          </a:p>
          <a:p>
            <a:pPr lvl="1"/>
            <a:r>
              <a:rPr lang="en-US" dirty="0"/>
              <a:t>OS implemented as a collection of system processes.</a:t>
            </a:r>
          </a:p>
          <a:p>
            <a:pPr lvl="1"/>
            <a:r>
              <a:rPr lang="en-US" dirty="0"/>
              <a:t>Noncritical OS functions are implemented as separate processes under dispatcher control.</a:t>
            </a:r>
          </a:p>
          <a:p>
            <a:pPr lvl="1"/>
            <a:r>
              <a:rPr lang="en-US" dirty="0"/>
              <a:t>Useful in multiprocessor or multicomputer environments, where some OS services may be assigned to dedicated processors to improve performance.</a:t>
            </a:r>
          </a:p>
        </p:txBody>
      </p:sp>
      <p:sp>
        <p:nvSpPr>
          <p:cNvPr id="4" name="Text Placeholder 3"/>
          <p:cNvSpPr>
            <a:spLocks noGrp="1"/>
          </p:cNvSpPr>
          <p:nvPr>
            <p:ph type="body" sz="quarter" idx="11"/>
          </p:nvPr>
        </p:nvSpPr>
        <p:spPr/>
        <p:txBody>
          <a:bodyPr/>
          <a:lstStyle/>
          <a:p>
            <a:endParaRPr lang="en-US"/>
          </a:p>
        </p:txBody>
      </p:sp>
      <p:sp>
        <p:nvSpPr>
          <p:cNvPr id="8" name="Retângulo 7"/>
          <p:cNvSpPr/>
          <p:nvPr/>
        </p:nvSpPr>
        <p:spPr>
          <a:xfrm>
            <a:off x="785285" y="2865438"/>
            <a:ext cx="4147078" cy="449423"/>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solidFill>
                  <a:schemeClr val="bg1"/>
                </a:solidFill>
                <a:effectLst>
                  <a:outerShdw blurRad="38100" dist="38100" dir="2700000" algn="tl">
                    <a:srgbClr val="000000">
                      <a:alpha val="43137"/>
                    </a:srgbClr>
                  </a:outerShdw>
                </a:effectLst>
              </a:rPr>
              <a:t>process </a:t>
            </a:r>
            <a:r>
              <a:rPr lang="en-US" dirty="0">
                <a:solidFill>
                  <a:schemeClr val="bg1"/>
                </a:solidFill>
                <a:effectLst>
                  <a:outerShdw blurRad="38100" dist="38100" dir="2700000" algn="tl">
                    <a:srgbClr val="000000">
                      <a:alpha val="43137"/>
                    </a:srgbClr>
                  </a:outerShdw>
                </a:effectLst>
              </a:rPr>
              <a:t>switching functions</a:t>
            </a:r>
          </a:p>
        </p:txBody>
      </p:sp>
      <p:sp>
        <p:nvSpPr>
          <p:cNvPr id="10" name="Retângulo 9"/>
          <p:cNvSpPr/>
          <p:nvPr/>
        </p:nvSpPr>
        <p:spPr>
          <a:xfrm>
            <a:off x="972156" y="2296121"/>
            <a:ext cx="432000" cy="499264"/>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P</a:t>
            </a:r>
            <a:r>
              <a:rPr lang="en-US" baseline="-25000" dirty="0"/>
              <a:t>1</a:t>
            </a:r>
            <a:endParaRPr lang="en-US" dirty="0"/>
          </a:p>
        </p:txBody>
      </p:sp>
      <p:sp>
        <p:nvSpPr>
          <p:cNvPr id="11" name="Retângulo 10"/>
          <p:cNvSpPr/>
          <p:nvPr/>
        </p:nvSpPr>
        <p:spPr>
          <a:xfrm>
            <a:off x="1536485" y="2296121"/>
            <a:ext cx="432000" cy="499264"/>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P</a:t>
            </a:r>
            <a:r>
              <a:rPr lang="en-US" baseline="-25000" dirty="0"/>
              <a:t>2</a:t>
            </a:r>
            <a:endParaRPr lang="en-US" dirty="0"/>
          </a:p>
        </p:txBody>
      </p:sp>
      <p:sp>
        <p:nvSpPr>
          <p:cNvPr id="13" name="Retângulo 12"/>
          <p:cNvSpPr/>
          <p:nvPr/>
        </p:nvSpPr>
        <p:spPr>
          <a:xfrm>
            <a:off x="2100814" y="2296121"/>
            <a:ext cx="432000" cy="4992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600" dirty="0">
                <a:solidFill>
                  <a:schemeClr val="tx1"/>
                </a:solidFill>
              </a:rPr>
              <a:t>…</a:t>
            </a:r>
          </a:p>
        </p:txBody>
      </p:sp>
      <p:sp>
        <p:nvSpPr>
          <p:cNvPr id="14" name="Retângulo 13"/>
          <p:cNvSpPr/>
          <p:nvPr/>
        </p:nvSpPr>
        <p:spPr>
          <a:xfrm>
            <a:off x="2665143" y="2296121"/>
            <a:ext cx="432000" cy="499264"/>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a:t>P</a:t>
            </a:r>
            <a:r>
              <a:rPr lang="en-US" baseline="-25000" dirty="0" err="1"/>
              <a:t>n</a:t>
            </a:r>
            <a:endParaRPr lang="en-US" dirty="0"/>
          </a:p>
        </p:txBody>
      </p:sp>
      <p:sp>
        <p:nvSpPr>
          <p:cNvPr id="15" name="CaixaDeTexto 14"/>
          <p:cNvSpPr txBox="1"/>
          <p:nvPr/>
        </p:nvSpPr>
        <p:spPr>
          <a:xfrm>
            <a:off x="964074" y="3321739"/>
            <a:ext cx="3789499" cy="369332"/>
          </a:xfrm>
          <a:prstGeom prst="rect">
            <a:avLst/>
          </a:prstGeom>
          <a:noFill/>
        </p:spPr>
        <p:txBody>
          <a:bodyPr wrap="none" lIns="0" rIns="0" rtlCol="0">
            <a:spAutoFit/>
          </a:bodyPr>
          <a:lstStyle/>
          <a:p>
            <a:r>
              <a:rPr lang="en-US" dirty="0">
                <a:latin typeface="+mn-lt"/>
              </a:rPr>
              <a:t>OS functions executing as separate processes</a:t>
            </a:r>
          </a:p>
        </p:txBody>
      </p:sp>
      <p:sp>
        <p:nvSpPr>
          <p:cNvPr id="16" name="Retângulo 15"/>
          <p:cNvSpPr/>
          <p:nvPr/>
        </p:nvSpPr>
        <p:spPr>
          <a:xfrm>
            <a:off x="3229471" y="2296121"/>
            <a:ext cx="432000" cy="499264"/>
          </a:xfrm>
          <a:prstGeom prst="rect">
            <a:avLst/>
          </a:prstGeom>
          <a:solidFill>
            <a:srgbClr val="FF9200">
              <a:alpha val="80000"/>
            </a:srgb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r>
              <a:rPr lang="en-US" dirty="0">
                <a:effectLst>
                  <a:outerShdw blurRad="38100" dist="38100" dir="2700000" algn="tl">
                    <a:srgbClr val="000000">
                      <a:alpha val="43137"/>
                    </a:srgbClr>
                  </a:outerShdw>
                </a:effectLst>
              </a:rPr>
              <a:t>OS</a:t>
            </a:r>
            <a:r>
              <a:rPr lang="en-US" baseline="-25000" dirty="0">
                <a:effectLst>
                  <a:outerShdw blurRad="38100" dist="38100" dir="2700000" algn="tl">
                    <a:srgbClr val="000000">
                      <a:alpha val="43137"/>
                    </a:srgbClr>
                  </a:outerShdw>
                </a:effectLst>
              </a:rPr>
              <a:t>1</a:t>
            </a:r>
          </a:p>
        </p:txBody>
      </p:sp>
      <p:sp>
        <p:nvSpPr>
          <p:cNvPr id="17" name="Retângulo 16"/>
          <p:cNvSpPr/>
          <p:nvPr/>
        </p:nvSpPr>
        <p:spPr>
          <a:xfrm>
            <a:off x="3793799" y="2296121"/>
            <a:ext cx="432000" cy="4992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600" dirty="0">
                <a:solidFill>
                  <a:schemeClr val="tx1"/>
                </a:solidFill>
              </a:rPr>
              <a:t>…</a:t>
            </a:r>
          </a:p>
        </p:txBody>
      </p:sp>
      <p:sp>
        <p:nvSpPr>
          <p:cNvPr id="18" name="Retângulo 17"/>
          <p:cNvSpPr/>
          <p:nvPr/>
        </p:nvSpPr>
        <p:spPr>
          <a:xfrm>
            <a:off x="4302600" y="2296121"/>
            <a:ext cx="432000" cy="499264"/>
          </a:xfrm>
          <a:prstGeom prst="rect">
            <a:avLst/>
          </a:prstGeom>
          <a:solidFill>
            <a:srgbClr val="FF9200">
              <a:alpha val="80000"/>
            </a:srgb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r>
              <a:rPr lang="en-US" dirty="0" err="1">
                <a:effectLst>
                  <a:outerShdw blurRad="38100" dist="38100" dir="2700000" algn="tl">
                    <a:srgbClr val="000000">
                      <a:alpha val="43137"/>
                    </a:srgbClr>
                  </a:outerShdw>
                </a:effectLst>
              </a:rPr>
              <a:t>OS</a:t>
            </a:r>
            <a:r>
              <a:rPr lang="en-US" baseline="-25000" dirty="0" err="1">
                <a:effectLst>
                  <a:outerShdw blurRad="38100" dist="38100" dir="2700000" algn="tl">
                    <a:srgbClr val="000000">
                      <a:alpha val="43137"/>
                    </a:srgbClr>
                  </a:outerShdw>
                </a:effectLst>
              </a:rPr>
              <a:t>k</a:t>
            </a:r>
            <a:endParaRPr lang="en-US" baseline="-25000"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BR">
                <a:solidFill>
                  <a:schemeClr val="bg1"/>
                </a:solidFill>
              </a:rPr>
              <a:t>Interprocess communication</a:t>
            </a:r>
            <a:endParaRPr lang="pt-BR" dirty="0">
              <a:solidFill>
                <a:schemeClr val="bg1"/>
              </a:solidFill>
            </a:endParaRPr>
          </a:p>
        </p:txBody>
      </p:sp>
      <p:sp>
        <p:nvSpPr>
          <p:cNvPr id="8" name="Text Placeholder 7"/>
          <p:cNvSpPr>
            <a:spLocks noGrp="1"/>
          </p:cNvSpPr>
          <p:nvPr>
            <p:ph type="body" idx="1"/>
          </p:nvPr>
        </p:nvSpPr>
        <p:spPr/>
        <p:txBody>
          <a:bodyPr/>
          <a:lstStyle/>
          <a:p>
            <a:endParaRPr lang="en-US"/>
          </a:p>
        </p:txBody>
      </p:sp>
      <p:sp>
        <p:nvSpPr>
          <p:cNvPr id="9" name="Text Placeholder 8"/>
          <p:cNvSpPr>
            <a:spLocks noGrp="1"/>
          </p:cNvSpPr>
          <p:nvPr>
            <p:ph type="body" sz="quarter" idx="10"/>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Communication models</a:t>
            </a:r>
          </a:p>
        </p:txBody>
      </p:sp>
      <p:graphicFrame>
        <p:nvGraphicFramePr>
          <p:cNvPr id="12" name="Espaço 11"/>
          <p:cNvGraphicFramePr>
            <a:graphicFrameLocks noGrp="1"/>
          </p:cNvGraphicFramePr>
          <p:nvPr>
            <p:ph sz="quarter" idx="10"/>
            <p:extLst>
              <p:ext uri="{D42A27DB-BD31-4B8C-83A1-F6EECF244321}">
                <p14:modId xmlns:p14="http://schemas.microsoft.com/office/powerpoint/2010/main" val="1452888574"/>
              </p:ext>
            </p:extLst>
          </p:nvPr>
        </p:nvGraphicFramePr>
        <p:xfrm>
          <a:off x="431800" y="1449388"/>
          <a:ext cx="8280400" cy="5040312"/>
        </p:xfrm>
        <a:graphic>
          <a:graphicData uri="http://schemas.openxmlformats.org/drawingml/2006/table">
            <a:tbl>
              <a:tblPr>
                <a:tableStyleId>{5C22544A-7EE6-4342-B048-85BDC9FD1C3A}</a:tableStyleId>
              </a:tblPr>
              <a:tblGrid>
                <a:gridCol w="2874489">
                  <a:extLst>
                    <a:ext uri="{9D8B030D-6E8A-4147-A177-3AD203B41FA5}">
                      <a16:colId xmlns:a16="http://schemas.microsoft.com/office/drawing/2014/main" val="20000"/>
                    </a:ext>
                  </a:extLst>
                </a:gridCol>
                <a:gridCol w="376263">
                  <a:extLst>
                    <a:ext uri="{9D8B030D-6E8A-4147-A177-3AD203B41FA5}">
                      <a16:colId xmlns:a16="http://schemas.microsoft.com/office/drawing/2014/main" val="20001"/>
                    </a:ext>
                  </a:extLst>
                </a:gridCol>
                <a:gridCol w="1437245">
                  <a:extLst>
                    <a:ext uri="{9D8B030D-6E8A-4147-A177-3AD203B41FA5}">
                      <a16:colId xmlns:a16="http://schemas.microsoft.com/office/drawing/2014/main" val="20002"/>
                    </a:ext>
                  </a:extLst>
                </a:gridCol>
                <a:gridCol w="2874489">
                  <a:extLst>
                    <a:ext uri="{9D8B030D-6E8A-4147-A177-3AD203B41FA5}">
                      <a16:colId xmlns:a16="http://schemas.microsoft.com/office/drawing/2014/main" val="20003"/>
                    </a:ext>
                  </a:extLst>
                </a:gridCol>
                <a:gridCol w="718622">
                  <a:extLst>
                    <a:ext uri="{9D8B030D-6E8A-4147-A177-3AD203B41FA5}">
                      <a16:colId xmlns:a16="http://schemas.microsoft.com/office/drawing/2014/main" val="20004"/>
                    </a:ext>
                  </a:extLst>
                </a:gridCol>
              </a:tblGrid>
              <a:tr h="648000">
                <a:tc>
                  <a:txBody>
                    <a:bodyPr/>
                    <a:lstStyle/>
                    <a:p>
                      <a:pPr marL="0" algn="ctr" defTabSz="914118" rtl="0" eaLnBrk="1" latinLnBrk="0" hangingPunct="1"/>
                      <a:r>
                        <a:rPr lang="en-US" sz="2800" kern="1200" dirty="0">
                          <a:solidFill>
                            <a:schemeClr val="dk1"/>
                          </a:solidFill>
                          <a:latin typeface="+mn-lt"/>
                          <a:ea typeface="+mn-ea"/>
                          <a:cs typeface="+mn-cs"/>
                        </a:rPr>
                        <a:t>Message passing</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118" rtl="0" eaLnBrk="1" latinLnBrk="0" hangingPunct="1"/>
                      <a:endParaRPr lang="en-US" sz="2800" kern="1200" dirty="0">
                        <a:solidFill>
                          <a:schemeClr val="dk1"/>
                        </a:solidFill>
                        <a:latin typeface="+mn-lt"/>
                        <a:ea typeface="+mn-ea"/>
                        <a:cs typeface="+mn-cs"/>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118" rtl="0" eaLnBrk="1" latinLnBrk="0" hangingPunct="1"/>
                      <a:endParaRPr lang="en-US" sz="2800" kern="1200" dirty="0">
                        <a:solidFill>
                          <a:schemeClr val="dk1"/>
                        </a:solidFill>
                        <a:latin typeface="+mn-lt"/>
                        <a:ea typeface="+mn-ea"/>
                        <a:cs typeface="+mn-cs"/>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118" rtl="0" eaLnBrk="1" latinLnBrk="0" hangingPunct="1"/>
                      <a:r>
                        <a:rPr lang="en-US" sz="2800" kern="1200" dirty="0">
                          <a:solidFill>
                            <a:schemeClr val="dk1"/>
                          </a:solidFill>
                          <a:latin typeface="+mn-lt"/>
                          <a:ea typeface="+mn-ea"/>
                          <a:cs typeface="+mn-cs"/>
                        </a:rPr>
                        <a:t>Shared memory</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118" rtl="0" eaLnBrk="1" latinLnBrk="0" hangingPunct="1"/>
                      <a:endParaRPr lang="en-US" sz="2800" kern="1200" dirty="0">
                        <a:solidFill>
                          <a:schemeClr val="dk1"/>
                        </a:solidFill>
                        <a:latin typeface="+mn-lt"/>
                        <a:ea typeface="+mn-ea"/>
                        <a:cs typeface="+mn-cs"/>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0000">
                <a:tc rowSpan="4">
                  <a:txBody>
                    <a:bodyPr/>
                    <a:lstStyle/>
                    <a:p>
                      <a:pPr algn="ctr"/>
                      <a:r>
                        <a:rPr lang="en-US" sz="2800" dirty="0">
                          <a:solidFill>
                            <a:schemeClr val="bg1"/>
                          </a:solidFill>
                          <a:effectLst>
                            <a:outerShdw blurRad="38100" dist="38100" dir="2700000" algn="tl">
                              <a:srgbClr val="000000">
                                <a:alpha val="43137"/>
                              </a:srgbClr>
                            </a:outerShdw>
                          </a:effectLst>
                        </a:rPr>
                        <a:t>process A</a:t>
                      </a: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US" sz="700" dirty="0">
                        <a:solidFill>
                          <a:schemeClr val="bg1"/>
                        </a:solidFill>
                        <a:effectLst>
                          <a:outerShdw blurRad="38100" dist="38100" dir="2700000" algn="tl">
                            <a:srgbClr val="000000">
                              <a:alpha val="43137"/>
                            </a:srgbClr>
                          </a:outerShdw>
                        </a:effectLst>
                      </a:endParaRPr>
                    </a:p>
                  </a:txBody>
                  <a:tcPr marL="0" marR="0" marT="0" marB="0" anchor="ct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rowSpan="4">
                  <a:txBody>
                    <a:bodyPr/>
                    <a:lstStyle/>
                    <a:p>
                      <a:pPr algn="ctr"/>
                      <a:endParaRPr lang="en-US" sz="2000" dirty="0"/>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r>
                        <a:rPr lang="en-US" sz="2800" dirty="0">
                          <a:solidFill>
                            <a:schemeClr val="bg1"/>
                          </a:solidFill>
                          <a:effectLst>
                            <a:outerShdw blurRad="38100" dist="38100" dir="2700000" algn="tl">
                              <a:srgbClr val="000000">
                                <a:alpha val="43137"/>
                              </a:srgbClr>
                            </a:outerShdw>
                          </a:effectLst>
                        </a:rPr>
                        <a:t>process A</a:t>
                      </a: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rowSpan="4">
                  <a:txBody>
                    <a:bodyPr/>
                    <a:lstStyle/>
                    <a:p>
                      <a:pPr algn="ctr"/>
                      <a:endParaRPr lang="en-US" sz="2000" dirty="0"/>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0000">
                <a:tc vMerge="1">
                  <a:txBody>
                    <a:bodyPr/>
                    <a:lstStyle/>
                    <a:p>
                      <a:endParaRPr lang="en-US"/>
                    </a:p>
                  </a:txBody>
                  <a:tcPr/>
                </a:tc>
                <a:tc>
                  <a:txBody>
                    <a:bodyPr/>
                    <a:lstStyle/>
                    <a:p>
                      <a:pPr algn="ctr"/>
                      <a:r>
                        <a:rPr lang="en-US" sz="2000" dirty="0">
                          <a:solidFill>
                            <a:schemeClr val="bg1"/>
                          </a:solidFill>
                          <a:effectLst>
                            <a:outerShdw blurRad="38100" dist="38100" dir="2700000" algn="tl">
                              <a:srgbClr val="000000">
                                <a:alpha val="43137"/>
                              </a:srgbClr>
                            </a:outerShdw>
                          </a:effectLst>
                        </a:rPr>
                        <a:t>M</a:t>
                      </a: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vMerge="1">
                  <a:txBody>
                    <a:bodyPr/>
                    <a:lstStyle/>
                    <a:p>
                      <a:endParaRPr lang="en-US"/>
                    </a:p>
                  </a:txBody>
                  <a:tcPr/>
                </a:tc>
                <a:tc vMerge="1">
                  <a:txBody>
                    <a:bodyPr/>
                    <a:lstStyle/>
                    <a:p>
                      <a:pPr algn="ctr"/>
                      <a:endParaRPr lang="en-US" sz="2000" dirty="0">
                        <a:solidFill>
                          <a:schemeClr val="bg1"/>
                        </a:solidFill>
                        <a:effectLst>
                          <a:outerShdw blurRad="38100" dist="38100" dir="2700000" algn="tl">
                            <a:srgbClr val="000000">
                              <a:alpha val="43137"/>
                            </a:srgbClr>
                          </a:outerShdw>
                        </a:effectLst>
                      </a:endParaRP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3"/>
                    </a:solidFill>
                  </a:tcPr>
                </a:tc>
                <a:tc vMerge="1">
                  <a:txBody>
                    <a:bodyPr/>
                    <a:lstStyle/>
                    <a:p>
                      <a:endParaRPr lang="en-US"/>
                    </a:p>
                  </a:txBody>
                  <a:tcPr/>
                </a:tc>
                <a:extLst>
                  <a:ext uri="{0D108BD9-81ED-4DB2-BD59-A6C34878D82A}">
                    <a16:rowId xmlns:a16="http://schemas.microsoft.com/office/drawing/2014/main" val="10002"/>
                  </a:ext>
                </a:extLst>
              </a:tr>
              <a:tr h="90254">
                <a:tc vMerge="1">
                  <a:txBody>
                    <a:bodyPr/>
                    <a:lstStyle/>
                    <a:p>
                      <a:endParaRPr lang="en-US"/>
                    </a:p>
                  </a:txBody>
                  <a:tcPr/>
                </a:tc>
                <a:tc rowSpan="2">
                  <a:txBody>
                    <a:bodyPr/>
                    <a:lstStyle/>
                    <a:p>
                      <a:pPr algn="ctr"/>
                      <a:endParaRPr lang="en-US" sz="800" dirty="0">
                        <a:solidFill>
                          <a:schemeClr val="bg1"/>
                        </a:solidFill>
                        <a:effectLst>
                          <a:outerShdw blurRad="38100" dist="38100" dir="2700000" algn="tl">
                            <a:srgbClr val="000000">
                              <a:alpha val="43137"/>
                            </a:srgbClr>
                          </a:outerShdw>
                        </a:effectLst>
                      </a:endParaRPr>
                    </a:p>
                  </a:txBody>
                  <a:tcPr marL="0" marR="0" marT="0" marB="0" anchor="ct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vMerge="1">
                  <a:txBody>
                    <a:bodyPr/>
                    <a:lstStyle/>
                    <a:p>
                      <a:endParaRPr lang="en-US"/>
                    </a:p>
                  </a:txBody>
                  <a:tcPr/>
                </a:tc>
                <a:tc vMerge="1">
                  <a:txBody>
                    <a:bodyPr/>
                    <a:lstStyle/>
                    <a:p>
                      <a:pPr algn="ctr"/>
                      <a:endParaRPr lang="en-US" sz="800" dirty="0"/>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3"/>
                  </a:ext>
                </a:extLst>
              </a:tr>
              <a:tr h="269746">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a:r>
                        <a:rPr lang="en-US" sz="2800" dirty="0">
                          <a:solidFill>
                            <a:schemeClr val="bg1"/>
                          </a:solidFill>
                          <a:effectLst>
                            <a:outerShdw blurRad="38100" dist="38100" dir="2700000" algn="tl">
                              <a:srgbClr val="000000">
                                <a:alpha val="43137"/>
                              </a:srgbClr>
                            </a:outerShdw>
                          </a:effectLst>
                        </a:rPr>
                        <a:t>shared</a:t>
                      </a:r>
                      <a:endParaRPr lang="en-US" dirty="0">
                        <a:solidFill>
                          <a:schemeClr val="bg1"/>
                        </a:solidFill>
                        <a:effectLst>
                          <a:outerShdw blurRad="38100" dist="38100" dir="2700000" algn="tl">
                            <a:srgbClr val="000000">
                              <a:alpha val="43137"/>
                            </a:srgbClr>
                          </a:outerShdw>
                        </a:effectLst>
                      </a:endParaRP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vMerge="1">
                  <a:txBody>
                    <a:bodyPr/>
                    <a:lstStyle/>
                    <a:p>
                      <a:endParaRPr lang="en-US"/>
                    </a:p>
                  </a:txBody>
                  <a:tcPr/>
                </a:tc>
                <a:extLst>
                  <a:ext uri="{0D108BD9-81ED-4DB2-BD59-A6C34878D82A}">
                    <a16:rowId xmlns:a16="http://schemas.microsoft.com/office/drawing/2014/main" val="10004"/>
                  </a:ext>
                </a:extLst>
              </a:tr>
              <a:tr h="265752">
                <a:tc rowSpan="4">
                  <a:txBody>
                    <a:bodyPr/>
                    <a:lstStyle/>
                    <a:p>
                      <a:pPr algn="ctr"/>
                      <a:r>
                        <a:rPr lang="en-US" sz="2800" dirty="0">
                          <a:solidFill>
                            <a:schemeClr val="bg1"/>
                          </a:solidFill>
                          <a:effectLst>
                            <a:outerShdw blurRad="38100" dist="38100" dir="2700000" algn="tl">
                              <a:srgbClr val="000000">
                                <a:alpha val="43137"/>
                              </a:srgbClr>
                            </a:outerShdw>
                          </a:effectLst>
                        </a:rPr>
                        <a:t>process B</a:t>
                      </a: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rowSpan="2">
                  <a:txBody>
                    <a:bodyPr/>
                    <a:lstStyle/>
                    <a:p>
                      <a:pPr algn="ctr"/>
                      <a:endParaRPr lang="en-US" sz="800" dirty="0">
                        <a:solidFill>
                          <a:schemeClr val="bg1"/>
                        </a:solidFill>
                        <a:effectLst>
                          <a:outerShdw blurRad="38100" dist="38100" dir="2700000" algn="tl">
                            <a:srgbClr val="000000">
                              <a:alpha val="43137"/>
                            </a:srgbClr>
                          </a:outerShdw>
                        </a:effectLst>
                      </a:endParaRPr>
                    </a:p>
                  </a:txBody>
                  <a:tcPr marL="0" marR="0" marT="0" marB="0" anchor="ct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rowSpan="4">
                  <a:txBody>
                    <a:bodyPr/>
                    <a:lstStyle/>
                    <a:p>
                      <a:pPr algn="ctr"/>
                      <a:endParaRPr lang="en-US" sz="2000" dirty="0"/>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800" dirty="0">
                        <a:solidFill>
                          <a:schemeClr val="bg1"/>
                        </a:solidFill>
                        <a:effectLst>
                          <a:outerShdw blurRad="38100" dist="38100" dir="2700000" algn="tl">
                            <a:srgbClr val="000000">
                              <a:alpha val="43137"/>
                            </a:srgbClr>
                          </a:outerShdw>
                        </a:effectLst>
                      </a:endParaRP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tcPr>
                </a:tc>
                <a:tc rowSpan="4">
                  <a:txBody>
                    <a:bodyPr/>
                    <a:lstStyle/>
                    <a:p>
                      <a:pPr algn="ctr"/>
                      <a:endParaRPr lang="en-US" sz="2000" dirty="0"/>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90012">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pPr algn="ctr"/>
                      <a:r>
                        <a:rPr lang="en-US" sz="2800" dirty="0">
                          <a:solidFill>
                            <a:schemeClr val="bg1"/>
                          </a:solidFill>
                          <a:effectLst>
                            <a:outerShdw blurRad="38100" dist="38100" dir="2700000" algn="tl">
                              <a:srgbClr val="000000">
                                <a:alpha val="43137"/>
                              </a:srgbClr>
                            </a:outerShdw>
                          </a:effectLst>
                        </a:rPr>
                        <a:t>process B</a:t>
                      </a: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vMerge="1">
                  <a:txBody>
                    <a:bodyPr/>
                    <a:lstStyle/>
                    <a:p>
                      <a:endParaRPr lang="en-US"/>
                    </a:p>
                  </a:txBody>
                  <a:tcPr/>
                </a:tc>
                <a:extLst>
                  <a:ext uri="{0D108BD9-81ED-4DB2-BD59-A6C34878D82A}">
                    <a16:rowId xmlns:a16="http://schemas.microsoft.com/office/drawing/2014/main" val="10006"/>
                  </a:ext>
                </a:extLst>
              </a:tr>
              <a:tr h="360048">
                <a:tc vMerge="1">
                  <a:txBody>
                    <a:bodyPr/>
                    <a:lstStyle/>
                    <a:p>
                      <a:endParaRPr lang="en-US"/>
                    </a:p>
                  </a:txBody>
                  <a:tcPr/>
                </a:tc>
                <a:tc>
                  <a:txBody>
                    <a:bodyPr/>
                    <a:lstStyle/>
                    <a:p>
                      <a:pPr algn="ctr"/>
                      <a:r>
                        <a:rPr lang="en-US" sz="2000" dirty="0">
                          <a:solidFill>
                            <a:schemeClr val="bg1"/>
                          </a:solidFill>
                          <a:effectLst>
                            <a:outerShdw blurRad="38100" dist="38100" dir="2700000" algn="tl">
                              <a:srgbClr val="000000">
                                <a:alpha val="43137"/>
                              </a:srgbClr>
                            </a:outerShdw>
                          </a:effectLst>
                        </a:rPr>
                        <a:t>M</a:t>
                      </a: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vMerge="1">
                  <a:txBody>
                    <a:bodyPr/>
                    <a:lstStyle/>
                    <a:p>
                      <a:endParaRPr lang="en-US"/>
                    </a:p>
                  </a:txBody>
                  <a:tcPr/>
                </a:tc>
                <a:tc vMerge="1">
                  <a:txBody>
                    <a:bodyPr/>
                    <a:lstStyle/>
                    <a:p>
                      <a:endParaRPr lang="en-US" dirty="0"/>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7"/>
                  </a:ext>
                </a:extLst>
              </a:tr>
              <a:tr h="359952">
                <a:tc vMerge="1">
                  <a:txBody>
                    <a:bodyPr/>
                    <a:lstStyle/>
                    <a:p>
                      <a:endParaRPr lang="en-US"/>
                    </a:p>
                  </a:txBody>
                  <a:tcPr/>
                </a:tc>
                <a:tc>
                  <a:txBody>
                    <a:bodyPr/>
                    <a:lstStyle/>
                    <a:p>
                      <a:endParaRPr lang="en-US" dirty="0"/>
                    </a:p>
                  </a:txBody>
                  <a:tcPr marL="0" marR="0" marT="0" marB="0" anchor="ct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vMerge="1">
                  <a:txBody>
                    <a:bodyPr/>
                    <a:lstStyle/>
                    <a:p>
                      <a:endParaRPr lang="en-US"/>
                    </a:p>
                  </a:txBody>
                  <a:tcPr/>
                </a:tc>
                <a:tc vMerge="1">
                  <a:txBody>
                    <a:bodyPr/>
                    <a:lstStyle/>
                    <a:p>
                      <a:endParaRPr lang="en-US" dirty="0">
                        <a:solidFill>
                          <a:schemeClr val="bg1"/>
                        </a:solidFill>
                        <a:effectLst>
                          <a:outerShdw blurRad="38100" dist="38100" dir="2700000" algn="tl">
                            <a:srgbClr val="000000">
                              <a:alpha val="43137"/>
                            </a:srgbClr>
                          </a:outerShdw>
                        </a:effectLst>
                      </a:endParaRP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solidFill>
                      <a:schemeClr val="accent2"/>
                    </a:solidFill>
                  </a:tcPr>
                </a:tc>
                <a:tc vMerge="1">
                  <a:txBody>
                    <a:bodyPr/>
                    <a:lstStyle/>
                    <a:p>
                      <a:endParaRPr lang="en-US"/>
                    </a:p>
                  </a:txBody>
                  <a:tcPr/>
                </a:tc>
                <a:extLst>
                  <a:ext uri="{0D108BD9-81ED-4DB2-BD59-A6C34878D82A}">
                    <a16:rowId xmlns:a16="http://schemas.microsoft.com/office/drawing/2014/main" val="10008"/>
                  </a:ext>
                </a:extLst>
              </a:tr>
              <a:tr h="720000">
                <a:tc>
                  <a:txBody>
                    <a:bodyPr/>
                    <a:lstStyle/>
                    <a:p>
                      <a:pPr algn="ctr"/>
                      <a:endParaRPr lang="en-US" sz="2000" dirty="0">
                        <a:solidFill>
                          <a:schemeClr val="bg1"/>
                        </a:solidFill>
                        <a:effectLst>
                          <a:outerShdw blurRad="38100" dist="38100" dir="2700000" algn="tl">
                            <a:srgbClr val="000000">
                              <a:alpha val="43137"/>
                            </a:srgbClr>
                          </a:outerShdw>
                        </a:effectLst>
                      </a:endParaRP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bg1"/>
                        </a:solidFill>
                        <a:effectLst>
                          <a:outerShdw blurRad="38100" dist="38100" dir="2700000" algn="tl">
                            <a:srgbClr val="000000">
                              <a:alpha val="43137"/>
                            </a:srgbClr>
                          </a:outerShdw>
                        </a:effectLst>
                      </a:endParaRPr>
                    </a:p>
                  </a:txBody>
                  <a:tcPr marL="0" marR="0" marT="0" marB="0" anchor="ct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bg1"/>
                        </a:solidFill>
                        <a:effectLst>
                          <a:outerShdw blurRad="38100" dist="38100" dir="2700000" algn="tl">
                            <a:srgbClr val="000000">
                              <a:alpha val="43137"/>
                            </a:srgbClr>
                          </a:outerShdw>
                        </a:effectLst>
                      </a:endParaRP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0000">
                <a:tc rowSpan="3">
                  <a:txBody>
                    <a:bodyPr/>
                    <a:lstStyle/>
                    <a:p>
                      <a:pPr algn="ctr"/>
                      <a:r>
                        <a:rPr lang="en-US" sz="2800" dirty="0">
                          <a:solidFill>
                            <a:schemeClr val="bg1"/>
                          </a:solidFill>
                          <a:effectLst>
                            <a:outerShdw blurRad="38100" dist="38100" dir="2700000" algn="tl">
                              <a:srgbClr val="000000">
                                <a:alpha val="43137"/>
                              </a:srgbClr>
                            </a:outerShdw>
                          </a:effectLst>
                        </a:rPr>
                        <a:t>kernel</a:t>
                      </a:r>
                      <a:endParaRPr lang="en-US" sz="2000" dirty="0">
                        <a:solidFill>
                          <a:schemeClr val="bg1"/>
                        </a:solidFill>
                        <a:effectLst>
                          <a:outerShdw blurRad="38100" dist="38100" dir="2700000" algn="tl">
                            <a:srgbClr val="000000">
                              <a:alpha val="43137"/>
                            </a:srgbClr>
                          </a:outerShdw>
                        </a:effectLst>
                      </a:endParaRP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800" dirty="0">
                        <a:solidFill>
                          <a:schemeClr val="bg1"/>
                        </a:solidFill>
                        <a:effectLst>
                          <a:outerShdw blurRad="38100" dist="38100" dir="2700000" algn="tl">
                            <a:srgbClr val="000000">
                              <a:alpha val="43137"/>
                            </a:srgbClr>
                          </a:outerShdw>
                        </a:effectLst>
                      </a:endParaRPr>
                    </a:p>
                  </a:txBody>
                  <a:tcPr marL="0" marR="0" marT="0" marB="0" anchor="ct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rowSpan="3">
                  <a:txBody>
                    <a:bodyPr/>
                    <a:lstStyle/>
                    <a:p>
                      <a:pPr algn="ctr"/>
                      <a:endParaRPr lang="en-US" sz="2000"/>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r>
                        <a:rPr lang="en-US" sz="2800" dirty="0">
                          <a:solidFill>
                            <a:schemeClr val="bg1"/>
                          </a:solidFill>
                          <a:effectLst>
                            <a:outerShdw blurRad="38100" dist="38100" dir="2700000" algn="tl">
                              <a:srgbClr val="000000">
                                <a:alpha val="43137"/>
                              </a:srgbClr>
                            </a:outerShdw>
                          </a:effectLst>
                        </a:rPr>
                        <a:t>kernel</a:t>
                      </a:r>
                      <a:endParaRPr lang="en-US" sz="2000" dirty="0">
                        <a:solidFill>
                          <a:schemeClr val="bg1"/>
                        </a:solidFill>
                        <a:effectLst>
                          <a:outerShdw blurRad="38100" dist="38100" dir="2700000" algn="tl">
                            <a:srgbClr val="000000">
                              <a:alpha val="43137"/>
                            </a:srgbClr>
                          </a:outerShdw>
                        </a:effectLst>
                      </a:endParaRP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rowSpan="3">
                  <a:txBody>
                    <a:bodyPr/>
                    <a:lstStyle/>
                    <a:p>
                      <a:pPr algn="ctr"/>
                      <a:endParaRPr lang="en-US" sz="2000" dirty="0"/>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0000">
                <a:tc vMerge="1">
                  <a:txBody>
                    <a:bodyPr/>
                    <a:lstStyle/>
                    <a:p>
                      <a:endParaRPr lang="en-US"/>
                    </a:p>
                  </a:txBody>
                  <a:tcPr/>
                </a:tc>
                <a:tc>
                  <a:txBody>
                    <a:bodyPr/>
                    <a:lstStyle/>
                    <a:p>
                      <a:pPr algn="ctr"/>
                      <a:r>
                        <a:rPr lang="en-US" sz="2000" dirty="0">
                          <a:solidFill>
                            <a:schemeClr val="bg1"/>
                          </a:solidFill>
                          <a:effectLst>
                            <a:outerShdw blurRad="38100" dist="38100" dir="2700000" algn="tl">
                              <a:srgbClr val="000000">
                                <a:alpha val="43137"/>
                              </a:srgbClr>
                            </a:outerShdw>
                          </a:effectLst>
                        </a:rPr>
                        <a:t>M</a:t>
                      </a:r>
                    </a:p>
                  </a:txBody>
                  <a:tcPr marL="0" marR="0" marT="0" marB="0" anchor="ctr">
                    <a:lnL w="3175" cap="flat" cmpd="sng" algn="ctr">
                      <a:solidFill>
                        <a:schemeClr val="tx2">
                          <a:lumMod val="50000"/>
                        </a:schemeClr>
                      </a:solid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1"/>
                  </a:ext>
                </a:extLst>
              </a:tr>
              <a:tr h="360000">
                <a:tc vMerge="1">
                  <a:txBody>
                    <a:bodyPr/>
                    <a:lstStyle/>
                    <a:p>
                      <a:endParaRPr lang="en-US"/>
                    </a:p>
                  </a:txBody>
                  <a:tcPr/>
                </a:tc>
                <a:tc>
                  <a:txBody>
                    <a:bodyPr/>
                    <a:lstStyle/>
                    <a:p>
                      <a:pPr algn="ctr"/>
                      <a:endParaRPr lang="en-US" sz="800" dirty="0">
                        <a:solidFill>
                          <a:schemeClr val="bg1"/>
                        </a:solidFill>
                        <a:effectLst>
                          <a:outerShdw blurRad="38100" dist="38100" dir="2700000" algn="tl">
                            <a:srgbClr val="000000">
                              <a:alpha val="43137"/>
                            </a:srgbClr>
                          </a:outerShdw>
                        </a:effectLst>
                      </a:endParaRPr>
                    </a:p>
                  </a:txBody>
                  <a:tcPr marL="0" marR="0" marT="0" marB="0" anchor="ctr">
                    <a:lnL w="3175" cap="flat" cmpd="sng" algn="ctr">
                      <a:noFill/>
                      <a:prstDash val="solid"/>
                      <a:round/>
                      <a:headEnd type="none" w="med" len="med"/>
                      <a:tailEnd type="none" w="med" len="med"/>
                    </a:lnL>
                    <a:lnR w="3175" cap="flat" cmpd="sng" algn="ctr">
                      <a:solidFill>
                        <a:schemeClr val="tx2">
                          <a:lumMod val="50000"/>
                        </a:schemeClr>
                      </a:solidFill>
                      <a:prstDash val="solid"/>
                      <a:round/>
                      <a:headEnd type="none" w="med" len="med"/>
                      <a:tailEnd type="none" w="med" len="med"/>
                    </a:lnR>
                    <a:lnT w="3175" cap="flat" cmpd="sng" algn="ctr">
                      <a:solidFill>
                        <a:schemeClr val="tx2">
                          <a:lumMod val="50000"/>
                        </a:schemeClr>
                      </a:solidFill>
                      <a:prstDash val="solid"/>
                      <a:round/>
                      <a:headEnd type="none" w="med" len="med"/>
                      <a:tailEnd type="none" w="med" len="med"/>
                    </a:lnT>
                    <a:lnB w="3175"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2"/>
                  </a:ext>
                </a:extLst>
              </a:tr>
            </a:tbl>
          </a:graphicData>
        </a:graphic>
      </p:graphicFrame>
      <p:sp>
        <p:nvSpPr>
          <p:cNvPr id="3" name="Text Placeholder 2"/>
          <p:cNvSpPr>
            <a:spLocks noGrp="1"/>
          </p:cNvSpPr>
          <p:nvPr>
            <p:ph type="body" sz="quarter" idx="11"/>
          </p:nvPr>
        </p:nvSpPr>
        <p:spPr/>
        <p:txBody>
          <a:bodyPr/>
          <a:lstStyle/>
          <a:p>
            <a:endParaRPr lang="en-US"/>
          </a:p>
        </p:txBody>
      </p:sp>
      <p:sp>
        <p:nvSpPr>
          <p:cNvPr id="19" name="Retângulo 18"/>
          <p:cNvSpPr/>
          <p:nvPr/>
        </p:nvSpPr>
        <p:spPr>
          <a:xfrm>
            <a:off x="3249406" y="2412281"/>
            <a:ext cx="432000" cy="432000"/>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Retângulo 19"/>
          <p:cNvSpPr/>
          <p:nvPr/>
        </p:nvSpPr>
        <p:spPr>
          <a:xfrm>
            <a:off x="3249406" y="3465093"/>
            <a:ext cx="432000" cy="432000"/>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Retângulo 20"/>
          <p:cNvSpPr/>
          <p:nvPr/>
        </p:nvSpPr>
        <p:spPr>
          <a:xfrm>
            <a:off x="3249406" y="5288374"/>
            <a:ext cx="432000" cy="432000"/>
          </a:xfrm>
          <a:prstGeom prst="rect">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Forma livre 14"/>
          <p:cNvSpPr/>
          <p:nvPr/>
        </p:nvSpPr>
        <p:spPr>
          <a:xfrm>
            <a:off x="8003969" y="2537304"/>
            <a:ext cx="342232" cy="457200"/>
          </a:xfrm>
          <a:custGeom>
            <a:avLst/>
            <a:gdLst>
              <a:gd name="connsiteX0" fmla="*/ 0 w 350322"/>
              <a:gd name="connsiteY0" fmla="*/ 0 h 457200"/>
              <a:gd name="connsiteX1" fmla="*/ 350322 w 350322"/>
              <a:gd name="connsiteY1" fmla="*/ 0 h 457200"/>
              <a:gd name="connsiteX2" fmla="*/ 350322 w 350322"/>
              <a:gd name="connsiteY2" fmla="*/ 457200 h 457200"/>
              <a:gd name="connsiteX3" fmla="*/ 0 w 350322"/>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350322" h="457200">
                <a:moveTo>
                  <a:pt x="0" y="0"/>
                </a:moveTo>
                <a:lnTo>
                  <a:pt x="350322" y="0"/>
                </a:lnTo>
                <a:lnTo>
                  <a:pt x="350322" y="457200"/>
                </a:lnTo>
                <a:lnTo>
                  <a:pt x="0" y="457200"/>
                </a:lnTo>
              </a:path>
            </a:pathLst>
          </a:custGeom>
          <a:noFill/>
          <a:ln w="76200" cmpd="sng">
            <a:solidFill>
              <a:schemeClr val="bg1">
                <a:lumMod val="65000"/>
              </a:schemeClr>
            </a:solidFill>
            <a:miter lim="800000"/>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Forma livre 15"/>
          <p:cNvSpPr/>
          <p:nvPr/>
        </p:nvSpPr>
        <p:spPr>
          <a:xfrm>
            <a:off x="8003969" y="3356990"/>
            <a:ext cx="342232" cy="457200"/>
          </a:xfrm>
          <a:custGeom>
            <a:avLst/>
            <a:gdLst>
              <a:gd name="connsiteX0" fmla="*/ 0 w 350322"/>
              <a:gd name="connsiteY0" fmla="*/ 0 h 457200"/>
              <a:gd name="connsiteX1" fmla="*/ 350322 w 350322"/>
              <a:gd name="connsiteY1" fmla="*/ 0 h 457200"/>
              <a:gd name="connsiteX2" fmla="*/ 350322 w 350322"/>
              <a:gd name="connsiteY2" fmla="*/ 457200 h 457200"/>
              <a:gd name="connsiteX3" fmla="*/ 0 w 350322"/>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350322" h="457200">
                <a:moveTo>
                  <a:pt x="0" y="0"/>
                </a:moveTo>
                <a:lnTo>
                  <a:pt x="350322" y="0"/>
                </a:lnTo>
                <a:lnTo>
                  <a:pt x="350322" y="457200"/>
                </a:lnTo>
                <a:lnTo>
                  <a:pt x="0" y="457200"/>
                </a:lnTo>
              </a:path>
            </a:pathLst>
          </a:custGeom>
          <a:noFill/>
          <a:ln w="76200" cmpd="sng">
            <a:solidFill>
              <a:schemeClr val="bg1">
                <a:lumMod val="65000"/>
              </a:schemeClr>
            </a:solidFill>
            <a:miter lim="800000"/>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Forma livre 16"/>
          <p:cNvSpPr/>
          <p:nvPr/>
        </p:nvSpPr>
        <p:spPr>
          <a:xfrm>
            <a:off x="3687816" y="2664527"/>
            <a:ext cx="696344" cy="2970396"/>
          </a:xfrm>
          <a:custGeom>
            <a:avLst/>
            <a:gdLst>
              <a:gd name="connsiteX0" fmla="*/ 0 w 350322"/>
              <a:gd name="connsiteY0" fmla="*/ 0 h 457200"/>
              <a:gd name="connsiteX1" fmla="*/ 350322 w 350322"/>
              <a:gd name="connsiteY1" fmla="*/ 0 h 457200"/>
              <a:gd name="connsiteX2" fmla="*/ 350322 w 350322"/>
              <a:gd name="connsiteY2" fmla="*/ 457200 h 457200"/>
              <a:gd name="connsiteX3" fmla="*/ 0 w 350322"/>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350322" h="457200">
                <a:moveTo>
                  <a:pt x="0" y="0"/>
                </a:moveTo>
                <a:lnTo>
                  <a:pt x="350322" y="0"/>
                </a:lnTo>
                <a:lnTo>
                  <a:pt x="350322" y="457200"/>
                </a:lnTo>
                <a:lnTo>
                  <a:pt x="0" y="457200"/>
                </a:lnTo>
              </a:path>
            </a:pathLst>
          </a:custGeom>
          <a:noFill/>
          <a:ln w="76200" cmpd="sng">
            <a:solidFill>
              <a:schemeClr val="bg1">
                <a:lumMod val="65000"/>
              </a:schemeClr>
            </a:solidFill>
            <a:miter lim="800000"/>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Forma livre 17"/>
          <p:cNvSpPr/>
          <p:nvPr/>
        </p:nvSpPr>
        <p:spPr>
          <a:xfrm flipV="1">
            <a:off x="3687816" y="3744671"/>
            <a:ext cx="348172" cy="1710228"/>
          </a:xfrm>
          <a:custGeom>
            <a:avLst/>
            <a:gdLst>
              <a:gd name="connsiteX0" fmla="*/ 0 w 350322"/>
              <a:gd name="connsiteY0" fmla="*/ 0 h 457200"/>
              <a:gd name="connsiteX1" fmla="*/ 350322 w 350322"/>
              <a:gd name="connsiteY1" fmla="*/ 0 h 457200"/>
              <a:gd name="connsiteX2" fmla="*/ 350322 w 350322"/>
              <a:gd name="connsiteY2" fmla="*/ 457200 h 457200"/>
              <a:gd name="connsiteX3" fmla="*/ 0 w 350322"/>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350322" h="457200">
                <a:moveTo>
                  <a:pt x="0" y="0"/>
                </a:moveTo>
                <a:lnTo>
                  <a:pt x="350322" y="0"/>
                </a:lnTo>
                <a:lnTo>
                  <a:pt x="350322" y="457200"/>
                </a:lnTo>
                <a:lnTo>
                  <a:pt x="0" y="457200"/>
                </a:lnTo>
              </a:path>
            </a:pathLst>
          </a:custGeom>
          <a:noFill/>
          <a:ln w="76200" cmpd="sng">
            <a:solidFill>
              <a:schemeClr val="bg1">
                <a:lumMod val="65000"/>
              </a:schemeClr>
            </a:solidFill>
            <a:miter lim="800000"/>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Retângulo 21"/>
          <p:cNvSpPr/>
          <p:nvPr/>
        </p:nvSpPr>
        <p:spPr>
          <a:xfrm>
            <a:off x="4842036" y="1449388"/>
            <a:ext cx="3712502" cy="4765026"/>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ângulo 21"/>
          <p:cNvSpPr/>
          <p:nvPr/>
        </p:nvSpPr>
        <p:spPr>
          <a:xfrm>
            <a:off x="422336" y="2000634"/>
            <a:ext cx="4149663" cy="118413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tângulo 21"/>
          <p:cNvSpPr/>
          <p:nvPr/>
        </p:nvSpPr>
        <p:spPr>
          <a:xfrm>
            <a:off x="422336" y="3184766"/>
            <a:ext cx="4149663" cy="1078526"/>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ângulo 21"/>
          <p:cNvSpPr/>
          <p:nvPr/>
        </p:nvSpPr>
        <p:spPr>
          <a:xfrm>
            <a:off x="423984" y="4157540"/>
            <a:ext cx="4149663" cy="1903427"/>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431800" y="1628775"/>
            <a:ext cx="8305800" cy="4838700"/>
          </a:xfrm>
          <a:prstGeom prst="rect">
            <a:avLst/>
          </a:prstGeom>
          <a:solidFill>
            <a:schemeClr val="bg1"/>
          </a:solidFill>
        </p:spPr>
      </p:pic>
    </p:spTree>
    <p:extLst>
      <p:ext uri="{BB962C8B-B14F-4D97-AF65-F5344CB8AC3E}">
        <p14:creationId xmlns:p14="http://schemas.microsoft.com/office/powerpoint/2010/main" val="3174383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1500"/>
                                        <p:tgtEl>
                                          <p:spTgt spid="17"/>
                                        </p:tgtEl>
                                      </p:cBhvr>
                                    </p:animEffect>
                                  </p:childTnLst>
                                </p:cTn>
                              </p:par>
                            </p:childTnLst>
                          </p:cTn>
                        </p:par>
                        <p:par>
                          <p:cTn id="32" fill="hold">
                            <p:stCondLst>
                              <p:cond delay="2000"/>
                            </p:stCondLst>
                            <p:childTnLst>
                              <p:par>
                                <p:cTn id="33" presetID="10" presetClass="exit" presetSubtype="0" fill="hold" grpId="0" nodeType="after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1500"/>
                                        <p:tgtEl>
                                          <p:spTgt spid="18"/>
                                        </p:tgtEl>
                                      </p:cBhvr>
                                    </p:animEffect>
                                  </p:childTnLst>
                                </p:cTn>
                              </p:par>
                            </p:childTnLst>
                          </p:cTn>
                        </p:par>
                        <p:par>
                          <p:cTn id="41" fill="hold">
                            <p:stCondLst>
                              <p:cond delay="1500"/>
                            </p:stCondLst>
                            <p:childTnLst>
                              <p:par>
                                <p:cTn id="42" presetID="10" presetClass="exit" presetSubtype="0" fill="hold" grpId="0" nodeType="afterEffect">
                                  <p:stCondLst>
                                    <p:cond delay="0"/>
                                  </p:stCondLst>
                                  <p:childTnLst>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22"/>
                                        </p:tgtEl>
                                      </p:cBhvr>
                                    </p:animEffect>
                                    <p:set>
                                      <p:cBhvr>
                                        <p:cTn id="49" dur="1" fill="hold">
                                          <p:stCondLst>
                                            <p:cond delay="499"/>
                                          </p:stCondLst>
                                        </p:cTn>
                                        <p:tgtEl>
                                          <p:spTgt spid="2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up)">
                                      <p:cBhvr>
                                        <p:cTn id="54" dur="1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15" grpId="0" animBg="1"/>
      <p:bldP spid="16" grpId="0" animBg="1"/>
      <p:bldP spid="17" grpId="0" animBg="1"/>
      <p:bldP spid="18" grpId="0" animBg="1"/>
      <p:bldP spid="22" grpId="0" animBg="1"/>
      <p:bldP spid="24" grpId="2" animBg="1"/>
      <p:bldP spid="26" grpId="2" animBg="1"/>
      <p:bldP spid="27"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ext uri="{D42A27DB-BD31-4B8C-83A1-F6EECF244321}">
                <p14:modId xmlns:p14="http://schemas.microsoft.com/office/powerpoint/2010/main" val="682899474"/>
              </p:ext>
            </p:extLst>
          </p:nvPr>
        </p:nvGraphicFramePr>
        <p:xfrm>
          <a:off x="431800" y="1809750"/>
          <a:ext cx="8280400" cy="2160588"/>
        </p:xfrm>
        <a:graphic>
          <a:graphicData uri="http://schemas.openxmlformats.org/drawingml/2006/table">
            <a:tbl>
              <a:tblPr>
                <a:tableStyleId>{5C22544A-7EE6-4342-B048-85BDC9FD1C3A}</a:tableStyleId>
              </a:tblPr>
              <a:tblGrid>
                <a:gridCol w="414020">
                  <a:extLst>
                    <a:ext uri="{9D8B030D-6E8A-4147-A177-3AD203B41FA5}">
                      <a16:colId xmlns:a16="http://schemas.microsoft.com/office/drawing/2014/main" val="20000"/>
                    </a:ext>
                  </a:extLst>
                </a:gridCol>
                <a:gridCol w="1656080">
                  <a:extLst>
                    <a:ext uri="{9D8B030D-6E8A-4147-A177-3AD203B41FA5}">
                      <a16:colId xmlns:a16="http://schemas.microsoft.com/office/drawing/2014/main" val="20001"/>
                    </a:ext>
                  </a:extLst>
                </a:gridCol>
                <a:gridCol w="414020">
                  <a:extLst>
                    <a:ext uri="{9D8B030D-6E8A-4147-A177-3AD203B41FA5}">
                      <a16:colId xmlns:a16="http://schemas.microsoft.com/office/drawing/2014/main" val="20002"/>
                    </a:ext>
                  </a:extLst>
                </a:gridCol>
                <a:gridCol w="414020">
                  <a:extLst>
                    <a:ext uri="{9D8B030D-6E8A-4147-A177-3AD203B41FA5}">
                      <a16:colId xmlns:a16="http://schemas.microsoft.com/office/drawing/2014/main" val="20003"/>
                    </a:ext>
                  </a:extLst>
                </a:gridCol>
                <a:gridCol w="414020">
                  <a:extLst>
                    <a:ext uri="{9D8B030D-6E8A-4147-A177-3AD203B41FA5}">
                      <a16:colId xmlns:a16="http://schemas.microsoft.com/office/drawing/2014/main" val="20004"/>
                    </a:ext>
                  </a:extLst>
                </a:gridCol>
                <a:gridCol w="1656080">
                  <a:extLst>
                    <a:ext uri="{9D8B030D-6E8A-4147-A177-3AD203B41FA5}">
                      <a16:colId xmlns:a16="http://schemas.microsoft.com/office/drawing/2014/main" val="20005"/>
                    </a:ext>
                  </a:extLst>
                </a:gridCol>
                <a:gridCol w="414020">
                  <a:extLst>
                    <a:ext uri="{9D8B030D-6E8A-4147-A177-3AD203B41FA5}">
                      <a16:colId xmlns:a16="http://schemas.microsoft.com/office/drawing/2014/main" val="20006"/>
                    </a:ext>
                  </a:extLst>
                </a:gridCol>
                <a:gridCol w="414020">
                  <a:extLst>
                    <a:ext uri="{9D8B030D-6E8A-4147-A177-3AD203B41FA5}">
                      <a16:colId xmlns:a16="http://schemas.microsoft.com/office/drawing/2014/main" val="20007"/>
                    </a:ext>
                  </a:extLst>
                </a:gridCol>
                <a:gridCol w="414020">
                  <a:extLst>
                    <a:ext uri="{9D8B030D-6E8A-4147-A177-3AD203B41FA5}">
                      <a16:colId xmlns:a16="http://schemas.microsoft.com/office/drawing/2014/main" val="20008"/>
                    </a:ext>
                  </a:extLst>
                </a:gridCol>
                <a:gridCol w="2070100">
                  <a:extLst>
                    <a:ext uri="{9D8B030D-6E8A-4147-A177-3AD203B41FA5}">
                      <a16:colId xmlns:a16="http://schemas.microsoft.com/office/drawing/2014/main" val="20009"/>
                    </a:ext>
                  </a:extLst>
                </a:gridCol>
              </a:tblGrid>
              <a:tr h="665821">
                <a:tc gridSpan="3">
                  <a:txBody>
                    <a:bodyPr/>
                    <a:lstStyle/>
                    <a:p>
                      <a:pPr algn="ctr"/>
                      <a:r>
                        <a:rPr lang="en-US" sz="2400" dirty="0"/>
                        <a:t>Access Time</a:t>
                      </a:r>
                    </a:p>
                  </a:txBody>
                  <a:tcPr anchor="ctr">
                    <a:lnL w="12700" cmpd="sng">
                      <a:noFill/>
                    </a:lnL>
                    <a:lnR w="12700" cmpd="sng">
                      <a:noFill/>
                    </a:lnR>
                    <a:lnT w="12700" cmpd="sng">
                      <a:noFill/>
                    </a:lnT>
                    <a:lnB w="381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400" dirty="0"/>
                    </a:p>
                  </a:txBody>
                  <a:tcPr anchor="ctr">
                    <a:lnL w="12700" cmpd="sng">
                      <a:noFill/>
                    </a:lnL>
                    <a:lnR w="12700" cmpd="sng">
                      <a:noFill/>
                    </a:lnR>
                    <a:lnT w="12700" cmpd="sng">
                      <a:noFill/>
                    </a:lnT>
                    <a:lnB w="381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400" dirty="0"/>
                    </a:p>
                  </a:txBody>
                  <a:tcPr anchor="ctr">
                    <a:lnL w="12700" cmpd="sng">
                      <a:noFill/>
                    </a:lnL>
                    <a:lnR w="12700" cmpd="sng">
                      <a:noFill/>
                    </a:lnR>
                    <a:lnT w="12700" cmpd="sng">
                      <a:noFill/>
                    </a:lnT>
                    <a:lnB w="381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dirty="0"/>
                    </a:p>
                  </a:txBody>
                  <a:tcPr anchor="ctr">
                    <a:lnL w="12700" cmpd="sng">
                      <a:noFill/>
                    </a:lnL>
                    <a:lnR w="12700" cmpd="sng">
                      <a:noFill/>
                    </a:lnR>
                    <a:lnT w="12700" cmpd="sng">
                      <a:noFill/>
                    </a:lnT>
                    <a:lnB w="381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dirty="0"/>
                    </a:p>
                  </a:txBody>
                  <a:tcPr anchor="ctr">
                    <a:lnL w="12700" cmpd="sng">
                      <a:noFill/>
                    </a:lnL>
                    <a:lnR w="12700" cmpd="sng">
                      <a:noFill/>
                    </a:lnR>
                    <a:lnT w="12700" cmpd="sng">
                      <a:noFill/>
                    </a:lnT>
                    <a:lnB w="381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dirty="0"/>
                    </a:p>
                  </a:txBody>
                  <a:tcPr anchor="ctr">
                    <a:lnL w="12700" cmpd="sng">
                      <a:noFill/>
                    </a:lnL>
                    <a:lnR w="12700" cmpd="sng">
                      <a:noFill/>
                    </a:lnR>
                    <a:lnT w="12700" cmpd="sng">
                      <a:noFill/>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dirty="0"/>
                    </a:p>
                  </a:txBody>
                  <a:tcPr anchor="ctr">
                    <a:lnL w="12700" cmpd="sng">
                      <a:noFill/>
                    </a:lnL>
                    <a:lnR w="12700" cmpd="sng">
                      <a:noFill/>
                    </a:lnR>
                    <a:lnT w="12700" cmpd="sng">
                      <a:noFill/>
                    </a:lnT>
                    <a:lnB w="381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dirty="0"/>
                    </a:p>
                  </a:txBody>
                  <a:tcPr anchor="ctr">
                    <a:lnL w="12700" cmpd="sng">
                      <a:noFill/>
                    </a:lnL>
                    <a:lnR w="12700" cmpd="sng">
                      <a:noFill/>
                    </a:lnR>
                    <a:lnT w="12700" cmpd="sng">
                      <a:noFill/>
                    </a:lnT>
                    <a:lnB w="381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dirty="0"/>
                    </a:p>
                  </a:txBody>
                  <a:tcPr anchor="ctr">
                    <a:lnL w="12700" cmpd="sng">
                      <a:noFill/>
                    </a:lnL>
                    <a:lnR w="12700" cmpd="sng">
                      <a:noFill/>
                    </a:lnR>
                    <a:lnT w="12700" cmpd="sng">
                      <a:noFill/>
                    </a:lnT>
                    <a:lnB w="381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Capacity</a:t>
                      </a:r>
                    </a:p>
                  </a:txBody>
                  <a:tcPr anchor="ctr">
                    <a:lnL w="12700" cmpd="sng">
                      <a:noFill/>
                    </a:lnL>
                    <a:lnR w="12700" cmpd="sng">
                      <a:noFill/>
                    </a:lnR>
                    <a:lnT w="12700" cmpd="sng">
                      <a:noFill/>
                    </a:lnT>
                    <a:lnB w="381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48018">
                <a:tc rowSpan="3">
                  <a:txBody>
                    <a:bodyPr/>
                    <a:lstStyle/>
                    <a:p>
                      <a:pPr algn="ctr"/>
                      <a:r>
                        <a:rPr lang="en-US" sz="1400" dirty="0"/>
                        <a:t>Volatile</a:t>
                      </a:r>
                    </a:p>
                  </a:txBody>
                  <a:tcPr vert="vert270" anchor="ctr">
                    <a:lnL w="19050" cap="flat" cmpd="sng" algn="ctr">
                      <a:noFill/>
                      <a:prstDash val="solid"/>
                      <a:round/>
                      <a:headEnd type="none" w="med" len="med"/>
                      <a:tailEnd type="none" w="med" len="med"/>
                    </a:lnL>
                    <a:lnR w="12700" cmpd="sng">
                      <a:noFill/>
                    </a:lnR>
                    <a:lnT w="38100" cap="flat" cmpd="sng" algn="ctr">
                      <a:solidFill>
                        <a:schemeClr val="accent5">
                          <a:lumMod val="40000"/>
                          <a:lumOff val="6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sz="2400" dirty="0"/>
                        <a:t>1 </a:t>
                      </a:r>
                      <a:r>
                        <a:rPr lang="en-US" sz="2400" dirty="0" err="1"/>
                        <a:t>nsec</a:t>
                      </a:r>
                      <a:endParaRPr lang="en-US" sz="2400" dirty="0"/>
                    </a:p>
                  </a:txBody>
                  <a:tcPr anchor="ctr">
                    <a:lnL w="12700" cmpd="sng">
                      <a:noFill/>
                    </a:lnL>
                    <a:lnR w="12700" cmpd="sng">
                      <a:noFill/>
                    </a:lnR>
                    <a:lnT w="38100" cap="flat" cmpd="sng" algn="ctr">
                      <a:solidFill>
                        <a:schemeClr val="accent5">
                          <a:lumMod val="40000"/>
                          <a:lumOff val="6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endParaRPr lang="en-US" sz="2400" dirty="0"/>
                    </a:p>
                  </a:txBody>
                  <a:tcPr anchor="ctr">
                    <a:lnL w="12700" cmpd="sng">
                      <a:noFill/>
                    </a:lnL>
                    <a:lnR w="12700" cmpd="sng">
                      <a:noFill/>
                    </a:lnR>
                    <a:lnT w="38100" cap="flat" cmpd="sng" algn="ctr">
                      <a:solidFill>
                        <a:schemeClr val="accent5">
                          <a:lumMod val="40000"/>
                          <a:lumOff val="6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endParaRPr lang="en-US" sz="2400" dirty="0"/>
                    </a:p>
                  </a:txBody>
                  <a:tcPr anchor="ctr">
                    <a:lnL w="12700" cmpd="sng">
                      <a:noFill/>
                    </a:lnL>
                    <a:lnR w="12700" cmpd="sng">
                      <a:noFill/>
                    </a:lnR>
                    <a:lnT w="38100" cap="flat" cmpd="sng" algn="ctr">
                      <a:solidFill>
                        <a:schemeClr val="accent5">
                          <a:lumMod val="40000"/>
                          <a:lumOff val="6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endParaRPr lang="en-US" sz="2400" dirty="0"/>
                    </a:p>
                  </a:txBody>
                  <a:tcPr anchor="ctr">
                    <a:lnL w="12700" cmpd="sng">
                      <a:noFill/>
                    </a:lnL>
                    <a:lnR w="38100" cap="flat" cmpd="sng" algn="ctr">
                      <a:solidFill>
                        <a:schemeClr val="accent6">
                          <a:lumMod val="60000"/>
                          <a:lumOff val="40000"/>
                        </a:schemeClr>
                      </a:solidFill>
                      <a:prstDash val="solid"/>
                      <a:round/>
                      <a:headEnd type="none" w="med" len="med"/>
                      <a:tailEnd type="none" w="med" len="med"/>
                    </a:lnR>
                    <a:lnT w="38100" cap="flat" cmpd="sng" algn="ctr">
                      <a:solidFill>
                        <a:schemeClr val="accent5">
                          <a:lumMod val="40000"/>
                          <a:lumOff val="60000"/>
                        </a:schemeClr>
                      </a:solidFill>
                      <a:prstDash val="solid"/>
                      <a:round/>
                      <a:headEnd type="none" w="med" len="med"/>
                      <a:tailEnd type="none" w="med" len="med"/>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sz="2400" dirty="0">
                          <a:solidFill>
                            <a:schemeClr val="bg1"/>
                          </a:solidFill>
                        </a:rPr>
                        <a:t>Registers</a:t>
                      </a:r>
                    </a:p>
                  </a:txBody>
                  <a:tcPr anchor="ctr">
                    <a:lnL w="38100" cap="flat" cmpd="sng" algn="ctr">
                      <a:solidFill>
                        <a:schemeClr val="accent6">
                          <a:lumMod val="60000"/>
                          <a:lumOff val="40000"/>
                        </a:schemeClr>
                      </a:solidFill>
                      <a:prstDash val="solid"/>
                      <a:round/>
                      <a:headEnd type="none" w="med" len="med"/>
                      <a:tailEnd type="none" w="med" len="med"/>
                    </a:lnL>
                    <a:lnR w="38100" cap="flat" cmpd="sng" algn="ctr">
                      <a:solidFill>
                        <a:schemeClr val="accent6">
                          <a:lumMod val="60000"/>
                          <a:lumOff val="40000"/>
                        </a:schemeClr>
                      </a:solidFill>
                      <a:prstDash val="solid"/>
                      <a:round/>
                      <a:headEnd type="none" w="med" len="med"/>
                      <a:tailEnd type="none" w="med" len="med"/>
                    </a:lnR>
                    <a:lnT w="38100" cap="flat" cmpd="sng" algn="ctr">
                      <a:solidFill>
                        <a:schemeClr val="accent6">
                          <a:lumMod val="60000"/>
                          <a:lumOff val="40000"/>
                        </a:schemeClr>
                      </a:solidFill>
                      <a:prstDash val="solid"/>
                      <a:round/>
                      <a:headEnd type="none" w="med" len="med"/>
                      <a:tailEnd type="none" w="med" len="med"/>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endParaRPr lang="en-US" sz="2400" dirty="0"/>
                    </a:p>
                  </a:txBody>
                  <a:tcPr anchor="ctr">
                    <a:lnL w="38100" cap="flat" cmpd="sng" algn="ctr">
                      <a:solidFill>
                        <a:schemeClr val="accent6">
                          <a:lumMod val="60000"/>
                          <a:lumOff val="40000"/>
                        </a:schemeClr>
                      </a:solidFill>
                      <a:prstDash val="solid"/>
                      <a:round/>
                      <a:headEnd type="none" w="med" len="med"/>
                      <a:tailEnd type="none" w="med" len="med"/>
                    </a:lnL>
                    <a:lnR w="12700" cmpd="sng">
                      <a:noFill/>
                    </a:lnR>
                    <a:lnT w="38100" cap="flat" cmpd="sng" algn="ctr">
                      <a:solidFill>
                        <a:schemeClr val="accent5">
                          <a:lumMod val="40000"/>
                          <a:lumOff val="60000"/>
                        </a:schemeClr>
                      </a:solidFill>
                      <a:prstDash val="solid"/>
                      <a:round/>
                      <a:headEnd type="none" w="med" len="med"/>
                      <a:tailEnd type="none" w="med" len="med"/>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endParaRPr lang="en-US" sz="2400" dirty="0"/>
                    </a:p>
                  </a:txBody>
                  <a:tcPr anchor="ctr">
                    <a:lnL w="12700" cmpd="sng">
                      <a:noFill/>
                    </a:lnL>
                    <a:lnR w="12700" cmpd="sng">
                      <a:noFill/>
                    </a:lnR>
                    <a:lnT w="38100" cap="flat" cmpd="sng" algn="ctr">
                      <a:solidFill>
                        <a:schemeClr val="accent5">
                          <a:lumMod val="40000"/>
                          <a:lumOff val="6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algn="ctr"/>
                      <a:endParaRPr lang="en-US" sz="2400" dirty="0"/>
                    </a:p>
                  </a:txBody>
                  <a:tcPr anchor="ctr">
                    <a:lnL w="12700" cmpd="sng">
                      <a:noFill/>
                    </a:lnL>
                    <a:lnR w="12700" cmpd="sng">
                      <a:noFill/>
                    </a:lnR>
                    <a:lnT w="38100" cap="flat" cmpd="sng" algn="ctr">
                      <a:solidFill>
                        <a:schemeClr val="accent5">
                          <a:lumMod val="40000"/>
                          <a:lumOff val="6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sz="2400" dirty="0"/>
                        <a:t>Kilobytes</a:t>
                      </a:r>
                    </a:p>
                  </a:txBody>
                  <a:tcPr anchor="ctr">
                    <a:lnL w="12700" cmpd="sng">
                      <a:noFill/>
                    </a:lnL>
                    <a:lnR w="12700" cmpd="sng">
                      <a:noFill/>
                    </a:lnR>
                    <a:lnT w="38100" cap="flat" cmpd="sng" algn="ctr">
                      <a:solidFill>
                        <a:schemeClr val="accent5">
                          <a:lumMod val="40000"/>
                          <a:lumOff val="6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1"/>
                  </a:ext>
                </a:extLst>
              </a:tr>
              <a:tr h="648018">
                <a:tc vMerge="1">
                  <a:txBody>
                    <a:bodyPr/>
                    <a:lstStyle/>
                    <a:p>
                      <a:pPr algn="ctr"/>
                      <a:endParaRPr lang="en-US" sz="2400" dirty="0"/>
                    </a:p>
                  </a:txBody>
                  <a:tcPr anchor="ctr"/>
                </a:tc>
                <a:tc>
                  <a:txBody>
                    <a:bodyPr/>
                    <a:lstStyle/>
                    <a:p>
                      <a:pPr algn="ctr"/>
                      <a:r>
                        <a:rPr lang="en-US" sz="2400" dirty="0"/>
                        <a:t>2 </a:t>
                      </a:r>
                      <a:r>
                        <a:rPr lang="en-US" sz="2400" dirty="0" err="1"/>
                        <a:t>nsec</a:t>
                      </a:r>
                      <a:endParaRPr lang="en-US" sz="24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algn="ctr"/>
                      <a:endParaRPr lang="en-US" sz="2400" dirty="0"/>
                    </a:p>
                  </a:txBody>
                  <a:tcPr anchor="ctr">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algn="ctr"/>
                      <a:endParaRPr lang="en-US" sz="2400" dirty="0"/>
                    </a:p>
                  </a:txBody>
                  <a:tcPr anchor="ctr">
                    <a:lnL w="12700" cmpd="sng">
                      <a:noFill/>
                    </a:lnL>
                    <a:lnR w="38100" cap="flat" cmpd="sng" algn="ctr">
                      <a:solidFill>
                        <a:schemeClr val="accent6">
                          <a:lumMod val="60000"/>
                          <a:lumOff val="40000"/>
                        </a:schemeClr>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gridSpan="3">
                  <a:txBody>
                    <a:bodyPr/>
                    <a:lstStyle/>
                    <a:p>
                      <a:pPr algn="ctr"/>
                      <a:r>
                        <a:rPr lang="en-US" sz="2400" dirty="0">
                          <a:solidFill>
                            <a:schemeClr val="bg1"/>
                          </a:solidFill>
                        </a:rPr>
                        <a:t>Cache</a:t>
                      </a:r>
                    </a:p>
                  </a:txBody>
                  <a:tcPr anchor="ctr">
                    <a:lnL w="38100" cap="flat" cmpd="sng" algn="ctr">
                      <a:solidFill>
                        <a:schemeClr val="accent6">
                          <a:lumMod val="60000"/>
                          <a:lumOff val="40000"/>
                        </a:schemeClr>
                      </a:solidFill>
                      <a:prstDash val="solid"/>
                      <a:round/>
                      <a:headEnd type="none" w="med" len="med"/>
                      <a:tailEnd type="none" w="med" len="med"/>
                    </a:lnL>
                    <a:lnR w="38100" cap="flat" cmpd="sng" algn="ctr">
                      <a:solidFill>
                        <a:schemeClr val="accent6">
                          <a:lumMod val="60000"/>
                          <a:lumOff val="40000"/>
                        </a:schemeClr>
                      </a:solidFill>
                      <a:prstDash val="solid"/>
                      <a:round/>
                      <a:headEnd type="none" w="med" len="med"/>
                      <a:tailEnd type="none" w="med" len="med"/>
                    </a:lnR>
                    <a:lnT w="38100" cap="flat" cmpd="sng" algn="ctr">
                      <a:solidFill>
                        <a:schemeClr val="accent6">
                          <a:lumMod val="60000"/>
                          <a:lumOff val="40000"/>
                        </a:schemeClr>
                      </a:solidFill>
                      <a:prstDash val="solid"/>
                      <a:round/>
                      <a:headEnd type="none" w="med" len="med"/>
                      <a:tailEnd type="none" w="med" len="med"/>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a:txBody>
                    <a:bodyPr/>
                    <a:lstStyle/>
                    <a:p>
                      <a:pPr algn="ctr"/>
                      <a:endParaRPr lang="en-US" sz="2400" dirty="0"/>
                    </a:p>
                  </a:txBody>
                  <a:tcPr anchor="ctr"/>
                </a:tc>
                <a:tc hMerge="1">
                  <a:txBody>
                    <a:bodyPr/>
                    <a:lstStyle/>
                    <a:p>
                      <a:pPr algn="ctr"/>
                      <a:endParaRPr lang="en-US" sz="2400" dirty="0"/>
                    </a:p>
                  </a:txBody>
                  <a:tcPr anchor="ctr"/>
                </a:tc>
                <a:tc>
                  <a:txBody>
                    <a:bodyPr/>
                    <a:lstStyle/>
                    <a:p>
                      <a:pPr algn="ctr"/>
                      <a:endParaRPr lang="en-US" sz="2400" dirty="0"/>
                    </a:p>
                  </a:txBody>
                  <a:tcPr anchor="ctr">
                    <a:lnL w="38100" cap="flat" cmpd="sng" algn="ctr">
                      <a:solidFill>
                        <a:schemeClr val="accent6">
                          <a:lumMod val="60000"/>
                          <a:lumOff val="40000"/>
                        </a:schemeClr>
                      </a:solidFill>
                      <a:prstDash val="solid"/>
                      <a:round/>
                      <a:headEnd type="none" w="med" len="med"/>
                      <a:tailEnd type="none" w="med" len="med"/>
                    </a:lnL>
                    <a:lnR w="12700" cmpd="sng">
                      <a:noFill/>
                    </a:lnR>
                    <a:lnT w="12700" cmpd="sng">
                      <a:noFill/>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sz="2400" dirty="0"/>
                        <a:t>Megabytes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2"/>
                  </a:ext>
                </a:extLst>
              </a:tr>
              <a:tr h="648018">
                <a:tc vMerge="1">
                  <a:txBody>
                    <a:bodyPr/>
                    <a:lstStyle/>
                    <a:p>
                      <a:pPr algn="ctr"/>
                      <a:endParaRPr lang="en-US" sz="2400" dirty="0"/>
                    </a:p>
                  </a:txBody>
                  <a:tcPr anchor="ctr"/>
                </a:tc>
                <a:tc>
                  <a:txBody>
                    <a:bodyPr/>
                    <a:lstStyle/>
                    <a:p>
                      <a:pPr algn="ctr"/>
                      <a:r>
                        <a:rPr lang="en-US" sz="2400" dirty="0"/>
                        <a:t>10 </a:t>
                      </a:r>
                      <a:r>
                        <a:rPr lang="en-US" sz="2400" dirty="0" err="1"/>
                        <a:t>nsec</a:t>
                      </a:r>
                      <a:endParaRPr lang="en-US" sz="2400" dirty="0"/>
                    </a:p>
                  </a:txBody>
                  <a:tcPr anchor="ctr">
                    <a:lnL w="1905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algn="ctr"/>
                      <a:endParaRPr lang="en-US" sz="2400" dirty="0"/>
                    </a:p>
                  </a:txBody>
                  <a:tcPr anchor="ctr">
                    <a:lnL w="12700" cmpd="sng">
                      <a:noFill/>
                    </a:lnL>
                    <a:lnR w="38100" cap="flat" cmpd="sng" algn="ctr">
                      <a:solidFill>
                        <a:schemeClr val="accent6">
                          <a:lumMod val="60000"/>
                          <a:lumOff val="40000"/>
                        </a:schemeClr>
                      </a:solidFill>
                      <a:prstDash val="solid"/>
                      <a:round/>
                      <a:headEnd type="none" w="med" len="med"/>
                      <a:tailEnd type="none" w="med" len="med"/>
                    </a:lnR>
                    <a:lnT w="12700" cmpd="sng">
                      <a:noFill/>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gridSpan="5">
                  <a:txBody>
                    <a:bodyPr/>
                    <a:lstStyle/>
                    <a:p>
                      <a:pPr algn="ctr"/>
                      <a:r>
                        <a:rPr lang="en-US" sz="2400" dirty="0">
                          <a:solidFill>
                            <a:schemeClr val="bg1"/>
                          </a:solidFill>
                        </a:rPr>
                        <a:t>Main memory</a:t>
                      </a:r>
                    </a:p>
                  </a:txBody>
                  <a:tcPr anchor="ctr">
                    <a:lnL w="38100" cap="flat" cmpd="sng" algn="ctr">
                      <a:solidFill>
                        <a:schemeClr val="accent6">
                          <a:lumMod val="60000"/>
                          <a:lumOff val="40000"/>
                        </a:schemeClr>
                      </a:solidFill>
                      <a:prstDash val="solid"/>
                      <a:round/>
                      <a:headEnd type="none" w="med" len="med"/>
                      <a:tailEnd type="none" w="med" len="med"/>
                    </a:lnL>
                    <a:lnR w="38100" cap="flat" cmpd="sng" algn="ctr">
                      <a:solidFill>
                        <a:schemeClr val="accent6">
                          <a:lumMod val="60000"/>
                          <a:lumOff val="40000"/>
                        </a:schemeClr>
                      </a:solidFill>
                      <a:prstDash val="solid"/>
                      <a:round/>
                      <a:headEnd type="none" w="med" len="med"/>
                      <a:tailEnd type="none" w="med" len="med"/>
                    </a:lnR>
                    <a:lnT w="38100" cap="flat" cmpd="sng" algn="ctr">
                      <a:solidFill>
                        <a:schemeClr val="accent6">
                          <a:lumMod val="60000"/>
                          <a:lumOff val="40000"/>
                        </a:schemeClr>
                      </a:solidFill>
                      <a:prstDash val="solid"/>
                      <a:round/>
                      <a:headEnd type="none" w="med" len="med"/>
                      <a:tailEnd type="none" w="med" len="med"/>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a:txBody>
                    <a:bodyPr/>
                    <a:lstStyle/>
                    <a:p>
                      <a:pPr algn="ctr"/>
                      <a:endParaRPr lang="en-US" sz="2400" dirty="0"/>
                    </a:p>
                  </a:txBody>
                  <a:tcPr anchor="ctr">
                    <a:lnL w="38100" cap="flat" cmpd="sng" algn="ctr">
                      <a:solidFill>
                        <a:schemeClr val="accent6">
                          <a:lumMod val="60000"/>
                          <a:lumOff val="40000"/>
                        </a:schemeClr>
                      </a:solidFill>
                      <a:prstDash val="solid"/>
                      <a:round/>
                      <a:headEnd type="none" w="med" len="med"/>
                      <a:tailEnd type="none" w="med" len="med"/>
                    </a:lnL>
                    <a:lnR w="12700" cmpd="sng">
                      <a:noFill/>
                    </a:lnR>
                    <a:lnT w="12700" cmpd="sng">
                      <a:noFill/>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sz="2400" dirty="0"/>
                        <a:t>Gigabytes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3"/>
                  </a:ext>
                </a:extLst>
              </a:tr>
              <a:tr h="648018">
                <a:tc>
                  <a:txBody>
                    <a:bodyPr/>
                    <a:lstStyle/>
                    <a:p>
                      <a:pPr algn="ctr"/>
                      <a:r>
                        <a:rPr lang="en-US" sz="1400" dirty="0"/>
                        <a:t>Non-volatile</a:t>
                      </a:r>
                      <a:endParaRPr lang="en-US" sz="1600" dirty="0"/>
                    </a:p>
                  </a:txBody>
                  <a:tcPr vert="vert270" anchor="ctr">
                    <a:lnL w="12700" cmpd="sng">
                      <a:noFill/>
                    </a:lnL>
                    <a:lnR w="12700" cmpd="sng">
                      <a:noFill/>
                    </a:lnR>
                    <a:lnT w="19050" cap="flat" cmpd="sng" algn="ctr">
                      <a:noFill/>
                      <a:prstDash val="solid"/>
                      <a:round/>
                      <a:headEnd type="none" w="med" len="med"/>
                      <a:tailEnd type="none" w="med" len="med"/>
                    </a:lnT>
                    <a:lnB w="381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2400" dirty="0"/>
                        <a:t>10 </a:t>
                      </a:r>
                      <a:r>
                        <a:rPr lang="en-US" sz="2400" dirty="0" err="1"/>
                        <a:t>msec</a:t>
                      </a:r>
                      <a:endParaRPr lang="en-US" sz="2400" dirty="0"/>
                    </a:p>
                  </a:txBody>
                  <a:tcPr anchor="ctr">
                    <a:lnL w="12700" cmpd="sng">
                      <a:noFill/>
                    </a:lnL>
                    <a:lnR w="38100" cap="flat" cmpd="sng" algn="ctr">
                      <a:solidFill>
                        <a:schemeClr val="accent6">
                          <a:lumMod val="60000"/>
                          <a:lumOff val="40000"/>
                        </a:schemeClr>
                      </a:solidFill>
                      <a:prstDash val="solid"/>
                      <a:round/>
                      <a:headEnd type="none" w="med" len="med"/>
                      <a:tailEnd type="none" w="med" len="med"/>
                    </a:lnR>
                    <a:lnT w="12700" cmpd="sng">
                      <a:noFill/>
                    </a:lnT>
                    <a:lnB w="381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gridSpan="7">
                  <a:txBody>
                    <a:bodyPr/>
                    <a:lstStyle/>
                    <a:p>
                      <a:pPr algn="ctr"/>
                      <a:r>
                        <a:rPr lang="en-US" sz="2400" dirty="0">
                          <a:solidFill>
                            <a:schemeClr val="bg1"/>
                          </a:solidFill>
                        </a:rPr>
                        <a:t>Magnetic disk</a:t>
                      </a:r>
                    </a:p>
                  </a:txBody>
                  <a:tcPr anchor="ctr">
                    <a:lnL w="38100" cap="flat" cmpd="sng" algn="ctr">
                      <a:solidFill>
                        <a:schemeClr val="accent6">
                          <a:lumMod val="60000"/>
                          <a:lumOff val="40000"/>
                        </a:schemeClr>
                      </a:solidFill>
                      <a:prstDash val="solid"/>
                      <a:round/>
                      <a:headEnd type="none" w="med" len="med"/>
                      <a:tailEnd type="none" w="med" len="med"/>
                    </a:lnL>
                    <a:lnR w="38100" cap="flat" cmpd="sng" algn="ctr">
                      <a:solidFill>
                        <a:schemeClr val="accent6">
                          <a:lumMod val="60000"/>
                          <a:lumOff val="40000"/>
                        </a:schemeClr>
                      </a:solidFill>
                      <a:prstDash val="solid"/>
                      <a:round/>
                      <a:headEnd type="none" w="med" len="med"/>
                      <a:tailEnd type="none" w="med" len="med"/>
                    </a:lnR>
                    <a:lnT w="38100" cap="flat" cmpd="sng" algn="ctr">
                      <a:solidFill>
                        <a:schemeClr val="accent6">
                          <a:lumMod val="60000"/>
                          <a:lumOff val="40000"/>
                        </a:schemeClr>
                      </a:solidFill>
                      <a:prstDash val="solid"/>
                      <a:round/>
                      <a:headEnd type="none" w="med" len="med"/>
                      <a:tailEnd type="none" w="med" len="med"/>
                    </a:lnT>
                    <a:lnB w="381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a:txBody>
                    <a:bodyPr/>
                    <a:lstStyle/>
                    <a:p>
                      <a:pPr algn="ctr"/>
                      <a:r>
                        <a:rPr lang="en-US" sz="2400" dirty="0"/>
                        <a:t>Terabytes</a:t>
                      </a:r>
                    </a:p>
                  </a:txBody>
                  <a:tcPr anchor="ctr">
                    <a:lnL w="38100" cap="flat" cmpd="sng" algn="ctr">
                      <a:solidFill>
                        <a:schemeClr val="accent6">
                          <a:lumMod val="60000"/>
                          <a:lumOff val="40000"/>
                        </a:schemeClr>
                      </a:solidFill>
                      <a:prstDash val="solid"/>
                      <a:round/>
                      <a:headEnd type="none" w="med" len="med"/>
                      <a:tailEnd type="none" w="med" len="med"/>
                    </a:lnL>
                    <a:lnR w="12700" cmpd="sng">
                      <a:noFill/>
                    </a:lnR>
                    <a:lnT w="12700" cmpd="sng">
                      <a:noFill/>
                    </a:lnT>
                    <a:lnB w="381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0004"/>
                  </a:ext>
                </a:extLst>
              </a:tr>
            </a:tbl>
          </a:graphicData>
        </a:graphic>
      </p:graphicFrame>
      <p:sp>
        <p:nvSpPr>
          <p:cNvPr id="4" name="Content Placeholder 3"/>
          <p:cNvSpPr>
            <a:spLocks noGrp="1"/>
          </p:cNvSpPr>
          <p:nvPr>
            <p:ph sz="half" idx="2"/>
          </p:nvPr>
        </p:nvSpPr>
        <p:spPr>
          <a:xfrm>
            <a:off x="431800" y="5398264"/>
            <a:ext cx="8280400" cy="1054923"/>
          </a:xfrm>
        </p:spPr>
        <p:txBody>
          <a:bodyPr>
            <a:normAutofit/>
          </a:bodyPr>
          <a:lstStyle/>
          <a:p>
            <a:r>
              <a:rPr lang="en-US" spc="-20" dirty="0"/>
              <a:t>The numbers are very rough approximations as of today.</a:t>
            </a:r>
            <a:endParaRPr lang="pt-BR" spc="-20" dirty="0"/>
          </a:p>
        </p:txBody>
      </p:sp>
      <p:sp>
        <p:nvSpPr>
          <p:cNvPr id="270338" name="Rectangle 2"/>
          <p:cNvSpPr>
            <a:spLocks noGrp="1" noChangeArrowheads="1"/>
          </p:cNvSpPr>
          <p:nvPr>
            <p:ph type="title"/>
          </p:nvPr>
        </p:nvSpPr>
        <p:spPr/>
        <p:txBody>
          <a:bodyPr/>
          <a:lstStyle/>
          <a:p>
            <a:r>
              <a:rPr lang="en-US" dirty="0">
                <a:latin typeface="Myriad Pro SemiCondensed" charset="0"/>
              </a:rPr>
              <a:t>I/O devices are too slow</a:t>
            </a:r>
          </a:p>
        </p:txBody>
      </p:sp>
      <p:sp>
        <p:nvSpPr>
          <p:cNvPr id="5" name="Text Placeholder 4"/>
          <p:cNvSpPr>
            <a:spLocks noGrp="1"/>
          </p:cNvSpPr>
          <p:nvPr>
            <p:ph type="body" sz="quarter" idx="11"/>
          </p:nvPr>
        </p:nvSpPr>
        <p:spPr/>
        <p:txBody>
          <a:bodyPr/>
          <a:lstStyle/>
          <a:p>
            <a:pPr marL="0" indent="0">
              <a:buNone/>
            </a:pPr>
            <a:r>
              <a:rPr lang="en-US" dirty="0"/>
              <a:t>What is the problem with waiting?</a:t>
            </a:r>
          </a:p>
        </p:txBody>
      </p:sp>
      <p:sp>
        <p:nvSpPr>
          <p:cNvPr id="2" name="Rectangle 1"/>
          <p:cNvSpPr/>
          <p:nvPr/>
        </p:nvSpPr>
        <p:spPr>
          <a:xfrm>
            <a:off x="990601" y="2492776"/>
            <a:ext cx="1253067" cy="541867"/>
          </a:xfrm>
          <a:prstGeom prst="rect">
            <a:avLst/>
          </a:prstGeom>
          <a:solidFill>
            <a:srgbClr val="FFA89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990601" y="3145151"/>
            <a:ext cx="1253067" cy="541867"/>
          </a:xfrm>
          <a:prstGeom prst="rect">
            <a:avLst/>
          </a:prstGeom>
          <a:solidFill>
            <a:srgbClr val="FFA89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990601" y="3797526"/>
            <a:ext cx="1253067" cy="541867"/>
          </a:xfrm>
          <a:prstGeom prst="rect">
            <a:avLst/>
          </a:prstGeom>
          <a:solidFill>
            <a:srgbClr val="FFA89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990601" y="4449901"/>
            <a:ext cx="1253067" cy="541867"/>
          </a:xfrm>
          <a:prstGeom prst="rect">
            <a:avLst/>
          </a:prstGeom>
          <a:solidFill>
            <a:srgbClr val="BFE2B5"/>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6956779" y="2492776"/>
            <a:ext cx="1487310" cy="541867"/>
          </a:xfrm>
          <a:prstGeom prst="rect">
            <a:avLst/>
          </a:prstGeom>
          <a:solidFill>
            <a:srgbClr val="FFA89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6956779" y="3145151"/>
            <a:ext cx="1487310" cy="541867"/>
          </a:xfrm>
          <a:prstGeom prst="rect">
            <a:avLst/>
          </a:prstGeom>
          <a:solidFill>
            <a:srgbClr val="FFA89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6956779" y="3797526"/>
            <a:ext cx="1487310" cy="541867"/>
          </a:xfrm>
          <a:prstGeom prst="rect">
            <a:avLst/>
          </a:prstGeom>
          <a:solidFill>
            <a:srgbClr val="FFA89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6956779" y="4449901"/>
            <a:ext cx="1487310" cy="541867"/>
          </a:xfrm>
          <a:prstGeom prst="rect">
            <a:avLst/>
          </a:prstGeom>
          <a:solidFill>
            <a:srgbClr val="BFE2B5"/>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Picture 5" hidden="1"/>
          <p:cNvPicPr>
            <a:picLocks noChangeAspect="1"/>
          </p:cNvPicPr>
          <p:nvPr/>
        </p:nvPicPr>
        <p:blipFill>
          <a:blip r:embed="rId3"/>
          <a:stretch>
            <a:fillRect/>
          </a:stretch>
        </p:blipFill>
        <p:spPr>
          <a:xfrm>
            <a:off x="393700" y="1809750"/>
            <a:ext cx="8356600" cy="3314700"/>
          </a:xfrm>
          <a:prstGeom prst="rect">
            <a:avLst/>
          </a:prstGeom>
          <a:solidFill>
            <a:schemeClr val="bg1"/>
          </a:solidFill>
        </p:spPr>
      </p:pic>
    </p:spTree>
    <p:extLst>
      <p:ext uri="{BB962C8B-B14F-4D97-AF65-F5344CB8AC3E}">
        <p14:creationId xmlns:p14="http://schemas.microsoft.com/office/powerpoint/2010/main" val="2024629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70338"/>
                                        </p:tgtEl>
                                        <p:attrNameLst>
                                          <p:attrName>style.visibility</p:attrName>
                                        </p:attrNameLst>
                                      </p:cBhvr>
                                      <p:to>
                                        <p:strVal val="visible"/>
                                      </p:to>
                                    </p:set>
                                    <p:animEffect transition="in" filter="fade">
                                      <p:cBhvr>
                                        <p:cTn id="11" dur="500"/>
                                        <p:tgtEl>
                                          <p:spTgt spid="2703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 presetClass="entr"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par>
                          <p:cTn id="33" fill="hold">
                            <p:stCondLst>
                              <p:cond delay="500"/>
                            </p:stCondLst>
                            <p:childTnLst>
                              <p:par>
                                <p:cTn id="34" presetID="10" presetClass="entr" presetSubtype="0" fill="hold" grpId="0" nodeType="afterEffect">
                                  <p:stCondLst>
                                    <p:cond delay="50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70338" grpId="0"/>
      <p:bldP spid="2" grpId="0" animBg="1"/>
      <p:bldP spid="2"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Concerns in message-passing systems</a:t>
            </a:r>
          </a:p>
        </p:txBody>
      </p:sp>
      <p:sp>
        <p:nvSpPr>
          <p:cNvPr id="4" name="Content Placeholder 3"/>
          <p:cNvSpPr>
            <a:spLocks noGrp="1"/>
          </p:cNvSpPr>
          <p:nvPr>
            <p:ph sz="quarter" idx="10"/>
          </p:nvPr>
        </p:nvSpPr>
        <p:spPr/>
        <p:txBody>
          <a:bodyPr>
            <a:normAutofit/>
          </a:bodyPr>
          <a:lstStyle/>
          <a:p>
            <a:r>
              <a:rPr lang="en-US" dirty="0"/>
              <a:t>Naming</a:t>
            </a:r>
          </a:p>
          <a:p>
            <a:pPr lvl="1"/>
            <a:r>
              <a:rPr lang="en-US" dirty="0"/>
              <a:t>Direct communication</a:t>
            </a:r>
          </a:p>
          <a:p>
            <a:pPr lvl="1"/>
            <a:r>
              <a:rPr lang="en-US" dirty="0"/>
              <a:t>Indirect communication</a:t>
            </a:r>
          </a:p>
          <a:p>
            <a:r>
              <a:rPr lang="en-US" dirty="0"/>
              <a:t>Synchronization</a:t>
            </a:r>
          </a:p>
          <a:p>
            <a:pPr lvl="1"/>
            <a:r>
              <a:rPr lang="en-US" dirty="0"/>
              <a:t>Blocking and non-blocking message passing</a:t>
            </a:r>
          </a:p>
          <a:p>
            <a:r>
              <a:rPr lang="en-US" dirty="0"/>
              <a:t>Buffering</a:t>
            </a:r>
          </a:p>
          <a:p>
            <a:pPr lvl="1"/>
            <a:r>
              <a:rPr lang="en-US" dirty="0"/>
              <a:t>Zero capacity</a:t>
            </a:r>
          </a:p>
          <a:p>
            <a:pPr lvl="1"/>
            <a:r>
              <a:rPr lang="en-US" dirty="0"/>
              <a:t>Bounded capacity</a:t>
            </a:r>
          </a:p>
          <a:p>
            <a:pPr lvl="1"/>
            <a:r>
              <a:rPr lang="en-US" dirty="0"/>
              <a:t>Unbounded capacity</a:t>
            </a:r>
          </a:p>
        </p:txBody>
      </p:sp>
      <p:sp>
        <p:nvSpPr>
          <p:cNvPr id="2" name="Text Placeholder 1"/>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 (RPC)</a:t>
            </a:r>
          </a:p>
        </p:txBody>
      </p:sp>
      <p:sp>
        <p:nvSpPr>
          <p:cNvPr id="3" name="Content Placeholder 2"/>
          <p:cNvSpPr>
            <a:spLocks noGrp="1"/>
          </p:cNvSpPr>
          <p:nvPr>
            <p:ph sz="quarter" idx="10"/>
          </p:nvPr>
        </p:nvSpPr>
        <p:spPr/>
        <p:txBody>
          <a:bodyPr/>
          <a:lstStyle/>
          <a:p>
            <a:r>
              <a:rPr lang="en-US" dirty="0"/>
              <a:t>Marshalling the parameters</a:t>
            </a:r>
          </a:p>
          <a:p>
            <a:r>
              <a:rPr lang="en-US" dirty="0"/>
              <a:t>Semantics of a call</a:t>
            </a:r>
          </a:p>
          <a:p>
            <a:pPr lvl="1"/>
            <a:r>
              <a:rPr lang="en-US" dirty="0"/>
              <a:t>At most once</a:t>
            </a:r>
          </a:p>
          <a:p>
            <a:pPr lvl="1"/>
            <a:r>
              <a:rPr lang="en-US" dirty="0"/>
              <a:t>Exactly once</a:t>
            </a:r>
          </a:p>
          <a:p>
            <a:r>
              <a:rPr lang="en-US" dirty="0"/>
              <a:t>Binding of names</a:t>
            </a:r>
          </a:p>
          <a:p>
            <a:endParaRPr lang="en-US" dirty="0"/>
          </a:p>
        </p:txBody>
      </p:sp>
      <p:sp>
        <p:nvSpPr>
          <p:cNvPr id="4" name="Text Placeholder 3"/>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Conventional Procedure Call</a:t>
            </a:r>
          </a:p>
        </p:txBody>
      </p:sp>
      <p:sp>
        <p:nvSpPr>
          <p:cNvPr id="3" name="Content Placeholder 2"/>
          <p:cNvSpPr>
            <a:spLocks noGrp="1"/>
          </p:cNvSpPr>
          <p:nvPr>
            <p:ph sz="quarter" idx="10"/>
          </p:nvPr>
        </p:nvSpPr>
        <p:spPr/>
        <p:txBody>
          <a:bodyPr/>
          <a:lstStyle/>
          <a:p>
            <a:r>
              <a:rPr lang="en-US" dirty="0"/>
              <a:t>Parameter passing in a local procedure call</a:t>
            </a:r>
          </a:p>
          <a:p>
            <a:pPr lvl="1"/>
            <a:r>
              <a:rPr lang="en-US" dirty="0"/>
              <a:t>The stack before and during a </a:t>
            </a:r>
            <a:r>
              <a:rPr lang="en-US" i="1" dirty="0"/>
              <a:t>read(</a:t>
            </a:r>
            <a:r>
              <a:rPr lang="en-US" i="1" dirty="0" err="1"/>
              <a:t>fd</a:t>
            </a:r>
            <a:r>
              <a:rPr lang="en-US" i="1" dirty="0"/>
              <a:t>, </a:t>
            </a:r>
            <a:r>
              <a:rPr lang="en-US" i="1" dirty="0" err="1"/>
              <a:t>buf</a:t>
            </a:r>
            <a:r>
              <a:rPr lang="en-US" i="1" dirty="0"/>
              <a:t>, bytes) </a:t>
            </a:r>
            <a:r>
              <a:rPr lang="en-US" dirty="0"/>
              <a:t>call</a:t>
            </a:r>
          </a:p>
        </p:txBody>
      </p:sp>
      <p:sp>
        <p:nvSpPr>
          <p:cNvPr id="2" name="Text Placeholder 1"/>
          <p:cNvSpPr>
            <a:spLocks noGrp="1"/>
          </p:cNvSpPr>
          <p:nvPr>
            <p:ph type="body" sz="quarter" idx="11"/>
          </p:nvPr>
        </p:nvSpPr>
        <p:spPr/>
        <p:txBody>
          <a:bodyPr/>
          <a:lstStyle/>
          <a:p>
            <a:endParaRPr lang="en-US"/>
          </a:p>
        </p:txBody>
      </p:sp>
      <p:graphicFrame>
        <p:nvGraphicFramePr>
          <p:cNvPr id="17" name="Tabela 16"/>
          <p:cNvGraphicFramePr>
            <a:graphicFrameLocks noGrp="1"/>
          </p:cNvGraphicFramePr>
          <p:nvPr>
            <p:extLst>
              <p:ext uri="{D42A27DB-BD31-4B8C-83A1-F6EECF244321}">
                <p14:modId xmlns:p14="http://schemas.microsoft.com/office/powerpoint/2010/main" val="1905241081"/>
              </p:ext>
            </p:extLst>
          </p:nvPr>
        </p:nvGraphicFramePr>
        <p:xfrm>
          <a:off x="1151544" y="2978940"/>
          <a:ext cx="2076451" cy="3401516"/>
        </p:xfrm>
        <a:graphic>
          <a:graphicData uri="http://schemas.openxmlformats.org/drawingml/2006/table">
            <a:tbl>
              <a:tblPr>
                <a:effectLst>
                  <a:outerShdw blurRad="50800" dist="38100" dir="2700000" algn="tl" rotWithShape="0">
                    <a:prstClr val="black">
                      <a:alpha val="40000"/>
                    </a:prstClr>
                  </a:outerShdw>
                </a:effectLst>
                <a:tableStyleId>{2D5ABB26-0587-4C30-8999-92F81FD0307C}</a:tableStyleId>
              </a:tblPr>
              <a:tblGrid>
                <a:gridCol w="2076451">
                  <a:extLst>
                    <a:ext uri="{9D8B030D-6E8A-4147-A177-3AD203B41FA5}">
                      <a16:colId xmlns:a16="http://schemas.microsoft.com/office/drawing/2014/main" val="20000"/>
                    </a:ext>
                  </a:extLst>
                </a:gridCol>
              </a:tblGrid>
              <a:tr h="774602">
                <a:tc>
                  <a:txBody>
                    <a:bodyPr/>
                    <a:lstStyle/>
                    <a:p>
                      <a:r>
                        <a:rPr lang="en-US" sz="2000" i="1" dirty="0">
                          <a:solidFill>
                            <a:schemeClr val="bg1"/>
                          </a:solidFill>
                          <a:effectLst>
                            <a:outerShdw blurRad="38100" dist="38100" dir="2700000" algn="tl">
                              <a:srgbClr val="000000">
                                <a:alpha val="43137"/>
                              </a:srgbClr>
                            </a:outerShdw>
                          </a:effectLst>
                        </a:rPr>
                        <a:t>caller</a:t>
                      </a:r>
                      <a:r>
                        <a:rPr lang="en-US" sz="2000" dirty="0">
                          <a:solidFill>
                            <a:schemeClr val="bg1"/>
                          </a:solidFill>
                          <a:effectLst>
                            <a:outerShdw blurRad="38100" dist="38100" dir="2700000" algn="tl">
                              <a:srgbClr val="000000">
                                <a:alpha val="43137"/>
                              </a:srgbClr>
                            </a:outerShdw>
                          </a:effectLst>
                        </a:rPr>
                        <a:t>’s</a:t>
                      </a:r>
                      <a:br>
                        <a:rPr lang="en-US" sz="2000" dirty="0">
                          <a:solidFill>
                            <a:schemeClr val="bg1"/>
                          </a:solidFill>
                          <a:effectLst>
                            <a:outerShdw blurRad="38100" dist="38100" dir="2700000" algn="tl">
                              <a:srgbClr val="000000">
                                <a:alpha val="43137"/>
                              </a:srgbClr>
                            </a:outerShdw>
                          </a:effectLst>
                        </a:rPr>
                      </a:br>
                      <a:r>
                        <a:rPr lang="en-US" sz="2000" dirty="0">
                          <a:solidFill>
                            <a:schemeClr val="bg1"/>
                          </a:solidFill>
                          <a:effectLst>
                            <a:outerShdw blurRad="38100" dist="38100" dir="2700000" algn="tl">
                              <a:srgbClr val="000000">
                                <a:alpha val="43137"/>
                              </a:srgbClr>
                            </a:outerShdw>
                          </a:effectLst>
                        </a:rPr>
                        <a:t>local</a:t>
                      </a:r>
                      <a:r>
                        <a:rPr lang="en-US" sz="2000" baseline="0" dirty="0">
                          <a:solidFill>
                            <a:schemeClr val="bg1"/>
                          </a:solidFill>
                          <a:effectLst>
                            <a:outerShdw blurRad="38100" dist="38100" dir="2700000" algn="tl">
                              <a:srgbClr val="000000">
                                <a:alpha val="43137"/>
                              </a:srgbClr>
                            </a:outerShdw>
                          </a:effectLst>
                        </a:rPr>
                        <a:t> variables</a:t>
                      </a:r>
                      <a:endParaRPr lang="en-US" sz="2000" dirty="0">
                        <a:solidFill>
                          <a:schemeClr val="bg1"/>
                        </a:solidFill>
                        <a:effectLst>
                          <a:outerShdw blurRad="38100" dist="38100" dir="2700000" algn="tl">
                            <a:srgbClr val="000000">
                              <a:alpha val="43137"/>
                            </a:srgbClr>
                          </a:outerShdw>
                        </a:effectLst>
                      </a:endParaRPr>
                    </a:p>
                  </a:txBody>
                  <a:tcPr>
                    <a:lnB w="6350" cap="flat" cmpd="sng" algn="ctr">
                      <a:no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37819">
                <a:tc>
                  <a:txBody>
                    <a:bodyPr/>
                    <a:lstStyle/>
                    <a:p>
                      <a:endParaRPr lang="en-US" sz="2000" dirty="0"/>
                    </a:p>
                  </a:txBody>
                  <a:tcPr>
                    <a:lnT w="6350" cap="flat" cmpd="sng" algn="ctr">
                      <a:no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1"/>
                  </a:ext>
                </a:extLst>
              </a:tr>
              <a:tr h="437819">
                <a:tc>
                  <a:txBody>
                    <a:bodyPr/>
                    <a:lstStyle/>
                    <a:p>
                      <a:endParaRPr lang="en-US" sz="2000" dirty="0"/>
                    </a:p>
                  </a:txBody>
                  <a:tcPr>
                    <a:solidFill>
                      <a:schemeClr val="bg1">
                        <a:lumMod val="85000"/>
                      </a:schemeClr>
                    </a:solidFill>
                  </a:tcPr>
                </a:tc>
                <a:extLst>
                  <a:ext uri="{0D108BD9-81ED-4DB2-BD59-A6C34878D82A}">
                    <a16:rowId xmlns:a16="http://schemas.microsoft.com/office/drawing/2014/main" val="10002"/>
                  </a:ext>
                </a:extLst>
              </a:tr>
              <a:tr h="437819">
                <a:tc>
                  <a:txBody>
                    <a:bodyPr/>
                    <a:lstStyle/>
                    <a:p>
                      <a:endParaRPr lang="en-US" sz="2000" dirty="0"/>
                    </a:p>
                  </a:txBody>
                  <a:tcPr>
                    <a:solidFill>
                      <a:schemeClr val="bg1">
                        <a:lumMod val="85000"/>
                      </a:schemeClr>
                    </a:solidFill>
                  </a:tcPr>
                </a:tc>
                <a:extLst>
                  <a:ext uri="{0D108BD9-81ED-4DB2-BD59-A6C34878D82A}">
                    <a16:rowId xmlns:a16="http://schemas.microsoft.com/office/drawing/2014/main" val="10003"/>
                  </a:ext>
                </a:extLst>
              </a:tr>
              <a:tr h="437819">
                <a:tc>
                  <a:txBody>
                    <a:bodyPr/>
                    <a:lstStyle/>
                    <a:p>
                      <a:endParaRPr lang="en-US" sz="2000" dirty="0"/>
                    </a:p>
                  </a:txBody>
                  <a:tcPr>
                    <a:solidFill>
                      <a:schemeClr val="bg1">
                        <a:lumMod val="85000"/>
                      </a:schemeClr>
                    </a:solidFill>
                  </a:tcPr>
                </a:tc>
                <a:extLst>
                  <a:ext uri="{0D108BD9-81ED-4DB2-BD59-A6C34878D82A}">
                    <a16:rowId xmlns:a16="http://schemas.microsoft.com/office/drawing/2014/main" val="10004"/>
                  </a:ext>
                </a:extLst>
              </a:tr>
              <a:tr h="437819">
                <a:tc>
                  <a:txBody>
                    <a:bodyPr/>
                    <a:lstStyle/>
                    <a:p>
                      <a:endParaRPr lang="en-US" sz="2000" i="1" dirty="0"/>
                    </a:p>
                  </a:txBody>
                  <a:tcPr>
                    <a:solidFill>
                      <a:schemeClr val="bg1">
                        <a:lumMod val="85000"/>
                      </a:schemeClr>
                    </a:solidFill>
                  </a:tcPr>
                </a:tc>
                <a:extLst>
                  <a:ext uri="{0D108BD9-81ED-4DB2-BD59-A6C34878D82A}">
                    <a16:rowId xmlns:a16="http://schemas.microsoft.com/office/drawing/2014/main" val="10005"/>
                  </a:ext>
                </a:extLst>
              </a:tr>
              <a:tr h="437819">
                <a:tc>
                  <a:txBody>
                    <a:bodyPr/>
                    <a:lstStyle/>
                    <a:p>
                      <a:endParaRPr lang="en-US" sz="2000" dirty="0"/>
                    </a:p>
                  </a:txBody>
                  <a:tcPr>
                    <a:solidFill>
                      <a:schemeClr val="bg1">
                        <a:lumMod val="85000"/>
                      </a:schemeClr>
                    </a:solidFill>
                  </a:tcPr>
                </a:tc>
                <a:extLst>
                  <a:ext uri="{0D108BD9-81ED-4DB2-BD59-A6C34878D82A}">
                    <a16:rowId xmlns:a16="http://schemas.microsoft.com/office/drawing/2014/main" val="10006"/>
                  </a:ext>
                </a:extLst>
              </a:tr>
            </a:tbl>
          </a:graphicData>
        </a:graphic>
      </p:graphicFrame>
      <p:grpSp>
        <p:nvGrpSpPr>
          <p:cNvPr id="26" name="Grupo 25"/>
          <p:cNvGrpSpPr/>
          <p:nvPr/>
        </p:nvGrpSpPr>
        <p:grpSpPr>
          <a:xfrm>
            <a:off x="4375614" y="4749550"/>
            <a:ext cx="1003114" cy="503783"/>
            <a:chOff x="4378994" y="5466169"/>
            <a:chExt cx="1003114" cy="503783"/>
          </a:xfrm>
        </p:grpSpPr>
        <p:cxnSp>
          <p:nvCxnSpPr>
            <p:cNvPr id="27" name="Conector de seta reta 26"/>
            <p:cNvCxnSpPr/>
            <p:nvPr/>
          </p:nvCxnSpPr>
          <p:spPr>
            <a:xfrm>
              <a:off x="4473362" y="5969952"/>
              <a:ext cx="900000" cy="0"/>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sp>
          <p:nvSpPr>
            <p:cNvPr id="28" name="CaixaDeTexto 27"/>
            <p:cNvSpPr txBox="1"/>
            <p:nvPr/>
          </p:nvSpPr>
          <p:spPr>
            <a:xfrm>
              <a:off x="4378994" y="5466169"/>
              <a:ext cx="1003114" cy="502702"/>
            </a:xfrm>
            <a:prstGeom prst="rect">
              <a:avLst/>
            </a:prstGeom>
            <a:noFill/>
          </p:spPr>
          <p:txBody>
            <a:bodyPr wrap="none" lIns="180000" rIns="180000" rtlCol="0">
              <a:spAutoFit/>
            </a:bodyPr>
            <a:lstStyle/>
            <a:p>
              <a:pPr algn="r">
                <a:lnSpc>
                  <a:spcPts val="1600"/>
                </a:lnSpc>
              </a:pPr>
              <a:r>
                <a:rPr lang="en-US" sz="2000" i="1" dirty="0">
                  <a:latin typeface="+mn-lt"/>
                </a:rPr>
                <a:t>stack</a:t>
              </a:r>
              <a:br>
                <a:rPr lang="en-US" sz="2000" i="1" dirty="0">
                  <a:latin typeface="+mn-lt"/>
                </a:rPr>
              </a:br>
              <a:r>
                <a:rPr lang="en-US" sz="2000" i="1" dirty="0">
                  <a:latin typeface="+mn-lt"/>
                </a:rPr>
                <a:t>pointer</a:t>
              </a:r>
            </a:p>
          </p:txBody>
        </p:sp>
      </p:grpSp>
      <p:graphicFrame>
        <p:nvGraphicFramePr>
          <p:cNvPr id="4" name="Tabela 3"/>
          <p:cNvGraphicFramePr>
            <a:graphicFrameLocks noGrp="1"/>
          </p:cNvGraphicFramePr>
          <p:nvPr>
            <p:extLst>
              <p:ext uri="{D42A27DB-BD31-4B8C-83A1-F6EECF244321}">
                <p14:modId xmlns:p14="http://schemas.microsoft.com/office/powerpoint/2010/main" val="2004187516"/>
              </p:ext>
            </p:extLst>
          </p:nvPr>
        </p:nvGraphicFramePr>
        <p:xfrm>
          <a:off x="5375933" y="2978151"/>
          <a:ext cx="2076451" cy="3402306"/>
        </p:xfrm>
        <a:graphic>
          <a:graphicData uri="http://schemas.openxmlformats.org/drawingml/2006/table">
            <a:tbl>
              <a:tblPr>
                <a:tableStyleId>{306799F8-075E-4A3A-A7F6-7FBC6576F1A4}</a:tableStyleId>
              </a:tblPr>
              <a:tblGrid>
                <a:gridCol w="2076451">
                  <a:extLst>
                    <a:ext uri="{9D8B030D-6E8A-4147-A177-3AD203B41FA5}">
                      <a16:colId xmlns:a16="http://schemas.microsoft.com/office/drawing/2014/main" val="20000"/>
                    </a:ext>
                  </a:extLst>
                </a:gridCol>
              </a:tblGrid>
              <a:tr h="704983">
                <a:tc>
                  <a:txBody>
                    <a:bodyPr/>
                    <a:lstStyle/>
                    <a:p>
                      <a:r>
                        <a:rPr lang="en-US" sz="2000" i="1" dirty="0">
                          <a:effectLst>
                            <a:outerShdw blurRad="38100" dist="38100" dir="2700000" algn="tl">
                              <a:srgbClr val="000000">
                                <a:alpha val="43137"/>
                              </a:srgbClr>
                            </a:outerShdw>
                          </a:effectLst>
                        </a:rPr>
                        <a:t>caller</a:t>
                      </a:r>
                      <a:r>
                        <a:rPr lang="en-US" sz="2000" dirty="0">
                          <a:effectLst>
                            <a:outerShdw blurRad="38100" dist="38100" dir="2700000" algn="tl">
                              <a:srgbClr val="000000">
                                <a:alpha val="43137"/>
                              </a:srgbClr>
                            </a:outerShdw>
                          </a:effectLst>
                        </a:rPr>
                        <a:t>’s</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local</a:t>
                      </a:r>
                      <a:r>
                        <a:rPr lang="en-US" sz="2000" baseline="0" dirty="0">
                          <a:effectLst>
                            <a:outerShdw blurRad="38100" dist="38100" dir="2700000" algn="tl">
                              <a:srgbClr val="000000">
                                <a:alpha val="43137"/>
                              </a:srgbClr>
                            </a:outerShdw>
                          </a:effectLst>
                        </a:rPr>
                        <a:t> variables</a:t>
                      </a:r>
                      <a:endParaRPr lang="en-US" sz="2000" dirty="0">
                        <a:effectLst>
                          <a:outerShdw blurRad="38100" dist="38100" dir="2700000" algn="tl">
                            <a:srgbClr val="000000">
                              <a:alpha val="43137"/>
                            </a:srgbClr>
                          </a:outerShdw>
                        </a:effectLst>
                      </a:endParaRPr>
                    </a:p>
                  </a:txBody>
                  <a:tcPr>
                    <a:lnB w="6350" cap="flat" cmpd="sng" algn="ctr">
                      <a:solidFill>
                        <a:schemeClr val="bg1">
                          <a:lumMod val="95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398468">
                <a:tc>
                  <a:txBody>
                    <a:bodyPr/>
                    <a:lstStyle/>
                    <a:p>
                      <a:r>
                        <a:rPr lang="en-US" sz="2000" i="1" dirty="0">
                          <a:effectLst>
                            <a:outerShdw blurRad="38100" dist="38100" dir="2700000" algn="tl">
                              <a:srgbClr val="000000">
                                <a:alpha val="43137"/>
                              </a:srgbClr>
                            </a:outerShdw>
                          </a:effectLst>
                        </a:rPr>
                        <a:t>bytes</a:t>
                      </a:r>
                    </a:p>
                  </a:txBody>
                  <a:tcP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398468">
                <a:tc>
                  <a:txBody>
                    <a:bodyPr/>
                    <a:lstStyle/>
                    <a:p>
                      <a:r>
                        <a:rPr lang="en-US" sz="2000" i="1" dirty="0" err="1">
                          <a:effectLst>
                            <a:outerShdw blurRad="38100" dist="38100" dir="2700000" algn="tl">
                              <a:srgbClr val="000000">
                                <a:alpha val="43137"/>
                              </a:srgbClr>
                            </a:outerShdw>
                          </a:effectLst>
                        </a:rPr>
                        <a:t>buf</a:t>
                      </a:r>
                      <a:endParaRPr lang="en-US" sz="2000" i="1" dirty="0">
                        <a:effectLst>
                          <a:outerShdw blurRad="38100" dist="38100" dir="2700000" algn="tl">
                            <a:srgbClr val="000000">
                              <a:alpha val="43137"/>
                            </a:srgbClr>
                          </a:outerShdw>
                        </a:effectLst>
                      </a:endParaRPr>
                    </a:p>
                  </a:txBody>
                  <a:tcP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2"/>
                  </a:ext>
                </a:extLst>
              </a:tr>
              <a:tr h="398468">
                <a:tc>
                  <a:txBody>
                    <a:bodyPr/>
                    <a:lstStyle/>
                    <a:p>
                      <a:r>
                        <a:rPr lang="en-US" sz="2000" i="1" dirty="0" err="1">
                          <a:effectLst>
                            <a:outerShdw blurRad="38100" dist="38100" dir="2700000" algn="tl">
                              <a:srgbClr val="000000">
                                <a:alpha val="43137"/>
                              </a:srgbClr>
                            </a:outerShdw>
                          </a:effectLst>
                        </a:rPr>
                        <a:t>fd</a:t>
                      </a:r>
                      <a:endParaRPr lang="en-US" sz="2000" i="1" dirty="0">
                        <a:effectLst>
                          <a:outerShdw blurRad="38100" dist="38100" dir="2700000" algn="tl">
                            <a:srgbClr val="000000">
                              <a:alpha val="43137"/>
                            </a:srgbClr>
                          </a:outerShdw>
                        </a:effectLst>
                      </a:endParaRPr>
                    </a:p>
                  </a:txBody>
                  <a:tcP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3"/>
                  </a:ext>
                </a:extLst>
              </a:tr>
              <a:tr h="398468">
                <a:tc>
                  <a:txBody>
                    <a:bodyPr/>
                    <a:lstStyle/>
                    <a:p>
                      <a:r>
                        <a:rPr lang="en-US" sz="2000" dirty="0">
                          <a:effectLst>
                            <a:outerShdw blurRad="38100" dist="38100" dir="2700000" algn="tl">
                              <a:srgbClr val="000000">
                                <a:alpha val="43137"/>
                              </a:srgbClr>
                            </a:outerShdw>
                          </a:effectLst>
                        </a:rPr>
                        <a:t>return address</a:t>
                      </a:r>
                    </a:p>
                  </a:txBody>
                  <a:tcP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4"/>
                  </a:ext>
                </a:extLst>
              </a:tr>
              <a:tr h="704983">
                <a:tc>
                  <a:txBody>
                    <a:bodyPr/>
                    <a:lstStyle/>
                    <a:p>
                      <a:endParaRPr lang="en-US" sz="2000" i="1" dirty="0">
                        <a:effectLst>
                          <a:outerShdw blurRad="38100" dist="38100" dir="2700000" algn="tl">
                            <a:srgbClr val="000000">
                              <a:alpha val="43137"/>
                            </a:srgbClr>
                          </a:outerShdw>
                        </a:effectLst>
                      </a:endParaRPr>
                    </a:p>
                  </a:txBody>
                  <a:tcPr>
                    <a:lnT w="6350" cap="flat" cmpd="sng" algn="ctr">
                      <a:solidFill>
                        <a:schemeClr val="bg1">
                          <a:lumMod val="9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398468">
                <a:tc>
                  <a:txBody>
                    <a:bodyPr/>
                    <a:lstStyle/>
                    <a:p>
                      <a:endParaRPr lang="en-US" sz="2000" dirty="0">
                        <a:effectLst>
                          <a:outerShdw blurRad="38100" dist="38100" dir="2700000" algn="tl">
                            <a:srgbClr val="000000">
                              <a:alpha val="43137"/>
                            </a:srgbClr>
                          </a:outerShdw>
                        </a:effectLst>
                      </a:endParaRPr>
                    </a:p>
                  </a:txBody>
                  <a:tcPr>
                    <a:lnT w="6350" cap="flat" cmpd="sng" algn="ctr">
                      <a:no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6"/>
                  </a:ext>
                </a:extLst>
              </a:tr>
            </a:tbl>
          </a:graphicData>
        </a:graphic>
      </p:graphicFrame>
      <p:grpSp>
        <p:nvGrpSpPr>
          <p:cNvPr id="24" name="Grupo 23"/>
          <p:cNvGrpSpPr/>
          <p:nvPr/>
        </p:nvGrpSpPr>
        <p:grpSpPr>
          <a:xfrm>
            <a:off x="3227995" y="3251039"/>
            <a:ext cx="1024876" cy="502702"/>
            <a:chOff x="3227995" y="3251039"/>
            <a:chExt cx="1024876" cy="502702"/>
          </a:xfrm>
        </p:grpSpPr>
        <p:cxnSp>
          <p:nvCxnSpPr>
            <p:cNvPr id="15" name="Conector de seta reta 14"/>
            <p:cNvCxnSpPr/>
            <p:nvPr/>
          </p:nvCxnSpPr>
          <p:spPr>
            <a:xfrm flipH="1">
              <a:off x="3227995" y="3752282"/>
              <a:ext cx="900000" cy="0"/>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3249757" y="3251039"/>
              <a:ext cx="1003114" cy="502702"/>
            </a:xfrm>
            <a:prstGeom prst="rect">
              <a:avLst/>
            </a:prstGeom>
            <a:noFill/>
          </p:spPr>
          <p:txBody>
            <a:bodyPr wrap="none" lIns="180000" rIns="180000" rtlCol="0">
              <a:spAutoFit/>
            </a:bodyPr>
            <a:lstStyle/>
            <a:p>
              <a:pPr algn="l">
                <a:lnSpc>
                  <a:spcPts val="1600"/>
                </a:lnSpc>
              </a:pPr>
              <a:r>
                <a:rPr lang="en-US" sz="2000" i="1" dirty="0">
                  <a:latin typeface="+mn-lt"/>
                </a:rPr>
                <a:t>stack</a:t>
              </a:r>
              <a:br>
                <a:rPr lang="en-US" sz="2000" i="1" dirty="0">
                  <a:latin typeface="+mn-lt"/>
                </a:rPr>
              </a:br>
              <a:r>
                <a:rPr lang="en-US" sz="2000" i="1" dirty="0">
                  <a:latin typeface="+mn-lt"/>
                </a:rPr>
                <a:t>pointer</a:t>
              </a:r>
            </a:p>
          </p:txBody>
        </p:sp>
      </p:grpSp>
      <p:sp>
        <p:nvSpPr>
          <p:cNvPr id="30" name="Retângulo 29"/>
          <p:cNvSpPr/>
          <p:nvPr/>
        </p:nvSpPr>
        <p:spPr>
          <a:xfrm>
            <a:off x="3766574" y="2890225"/>
            <a:ext cx="4585264" cy="3636000"/>
          </a:xfrm>
          <a:custGeom>
            <a:avLst/>
            <a:gdLst/>
            <a:ahLst/>
            <a:cxnLst/>
            <a:rect l="l" t="t" r="r" b="b"/>
            <a:pathLst>
              <a:path w="4585264" h="3558554">
                <a:moveTo>
                  <a:pt x="805426" y="0"/>
                </a:moveTo>
                <a:lnTo>
                  <a:pt x="4585264" y="0"/>
                </a:lnTo>
                <a:lnTo>
                  <a:pt x="4585264" y="1530994"/>
                </a:lnTo>
                <a:lnTo>
                  <a:pt x="4585264" y="3558554"/>
                </a:lnTo>
                <a:lnTo>
                  <a:pt x="0" y="3558554"/>
                </a:lnTo>
                <a:lnTo>
                  <a:pt x="0" y="1530994"/>
                </a:lnTo>
                <a:lnTo>
                  <a:pt x="805426" y="1530994"/>
                </a:lnTo>
                <a:close/>
              </a:path>
            </a:pathLst>
          </a:cu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aphicFrame>
        <p:nvGraphicFramePr>
          <p:cNvPr id="25" name="Tabela 24"/>
          <p:cNvGraphicFramePr>
            <a:graphicFrameLocks noGrp="1"/>
          </p:cNvGraphicFramePr>
          <p:nvPr>
            <p:extLst>
              <p:ext uri="{D42A27DB-BD31-4B8C-83A1-F6EECF244321}">
                <p14:modId xmlns:p14="http://schemas.microsoft.com/office/powerpoint/2010/main" val="371653516"/>
              </p:ext>
            </p:extLst>
          </p:nvPr>
        </p:nvGraphicFramePr>
        <p:xfrm>
          <a:off x="5375274" y="2988813"/>
          <a:ext cx="2076451" cy="3402306"/>
        </p:xfrm>
        <a:graphic>
          <a:graphicData uri="http://schemas.openxmlformats.org/drawingml/2006/table">
            <a:tbl>
              <a:tblPr>
                <a:tableStyleId>{306799F8-075E-4A3A-A7F6-7FBC6576F1A4}</a:tableStyleId>
              </a:tblPr>
              <a:tblGrid>
                <a:gridCol w="2076451">
                  <a:extLst>
                    <a:ext uri="{9D8B030D-6E8A-4147-A177-3AD203B41FA5}">
                      <a16:colId xmlns:a16="http://schemas.microsoft.com/office/drawing/2014/main" val="20000"/>
                    </a:ext>
                  </a:extLst>
                </a:gridCol>
              </a:tblGrid>
              <a:tr h="704983">
                <a:tc>
                  <a:txBody>
                    <a:bodyPr/>
                    <a:lstStyle/>
                    <a:p>
                      <a:r>
                        <a:rPr lang="en-US" sz="2000" i="1" dirty="0">
                          <a:effectLst>
                            <a:outerShdw blurRad="38100" dist="38100" dir="2700000" algn="tl">
                              <a:srgbClr val="000000">
                                <a:alpha val="43137"/>
                              </a:srgbClr>
                            </a:outerShdw>
                          </a:effectLst>
                        </a:rPr>
                        <a:t>caller</a:t>
                      </a:r>
                      <a:r>
                        <a:rPr lang="en-US" sz="2000" dirty="0">
                          <a:effectLst>
                            <a:outerShdw blurRad="38100" dist="38100" dir="2700000" algn="tl">
                              <a:srgbClr val="000000">
                                <a:alpha val="43137"/>
                              </a:srgbClr>
                            </a:outerShdw>
                          </a:effectLst>
                        </a:rPr>
                        <a:t>’s</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local</a:t>
                      </a:r>
                      <a:r>
                        <a:rPr lang="en-US" sz="2000" baseline="0" dirty="0">
                          <a:effectLst>
                            <a:outerShdw blurRad="38100" dist="38100" dir="2700000" algn="tl">
                              <a:srgbClr val="000000">
                                <a:alpha val="43137"/>
                              </a:srgbClr>
                            </a:outerShdw>
                          </a:effectLst>
                        </a:rPr>
                        <a:t> variables</a:t>
                      </a:r>
                      <a:endParaRPr lang="en-US" sz="2000" dirty="0">
                        <a:effectLst>
                          <a:outerShdw blurRad="38100" dist="38100" dir="2700000" algn="tl">
                            <a:srgbClr val="000000">
                              <a:alpha val="43137"/>
                            </a:srgbClr>
                          </a:outerShdw>
                        </a:effectLst>
                      </a:endParaRPr>
                    </a:p>
                  </a:txBody>
                  <a:tcPr>
                    <a:lnB w="6350" cap="flat" cmpd="sng" algn="ctr">
                      <a:solidFill>
                        <a:schemeClr val="bg1">
                          <a:lumMod val="95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398468">
                <a:tc>
                  <a:txBody>
                    <a:bodyPr/>
                    <a:lstStyle/>
                    <a:p>
                      <a:r>
                        <a:rPr lang="en-US" sz="2000" i="1" dirty="0">
                          <a:effectLst>
                            <a:outerShdw blurRad="38100" dist="38100" dir="2700000" algn="tl">
                              <a:srgbClr val="000000">
                                <a:alpha val="43137"/>
                              </a:srgbClr>
                            </a:outerShdw>
                          </a:effectLst>
                        </a:rPr>
                        <a:t>bytes</a:t>
                      </a:r>
                    </a:p>
                  </a:txBody>
                  <a:tcP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398468">
                <a:tc>
                  <a:txBody>
                    <a:bodyPr/>
                    <a:lstStyle/>
                    <a:p>
                      <a:r>
                        <a:rPr lang="en-US" sz="2000" i="1" dirty="0" err="1">
                          <a:effectLst>
                            <a:outerShdw blurRad="38100" dist="38100" dir="2700000" algn="tl">
                              <a:srgbClr val="000000">
                                <a:alpha val="43137"/>
                              </a:srgbClr>
                            </a:outerShdw>
                          </a:effectLst>
                        </a:rPr>
                        <a:t>buf</a:t>
                      </a:r>
                      <a:endParaRPr lang="en-US" sz="2000" i="1" dirty="0">
                        <a:effectLst>
                          <a:outerShdw blurRad="38100" dist="38100" dir="2700000" algn="tl">
                            <a:srgbClr val="000000">
                              <a:alpha val="43137"/>
                            </a:srgbClr>
                          </a:outerShdw>
                        </a:effectLst>
                      </a:endParaRPr>
                    </a:p>
                  </a:txBody>
                  <a:tcP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2"/>
                  </a:ext>
                </a:extLst>
              </a:tr>
              <a:tr h="398468">
                <a:tc>
                  <a:txBody>
                    <a:bodyPr/>
                    <a:lstStyle/>
                    <a:p>
                      <a:r>
                        <a:rPr lang="en-US" sz="2000" i="1" dirty="0" err="1">
                          <a:effectLst>
                            <a:outerShdw blurRad="38100" dist="38100" dir="2700000" algn="tl">
                              <a:srgbClr val="000000">
                                <a:alpha val="43137"/>
                              </a:srgbClr>
                            </a:outerShdw>
                          </a:effectLst>
                        </a:rPr>
                        <a:t>fd</a:t>
                      </a:r>
                      <a:endParaRPr lang="en-US" sz="2000" i="1" dirty="0">
                        <a:effectLst>
                          <a:outerShdw blurRad="38100" dist="38100" dir="2700000" algn="tl">
                            <a:srgbClr val="000000">
                              <a:alpha val="43137"/>
                            </a:srgbClr>
                          </a:outerShdw>
                        </a:effectLst>
                      </a:endParaRPr>
                    </a:p>
                  </a:txBody>
                  <a:tcP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3"/>
                  </a:ext>
                </a:extLst>
              </a:tr>
              <a:tr h="398468">
                <a:tc>
                  <a:txBody>
                    <a:bodyPr/>
                    <a:lstStyle/>
                    <a:p>
                      <a:r>
                        <a:rPr lang="en-US" sz="2000" dirty="0">
                          <a:effectLst>
                            <a:outerShdw blurRad="38100" dist="38100" dir="2700000" algn="tl">
                              <a:srgbClr val="000000">
                                <a:alpha val="43137"/>
                              </a:srgbClr>
                            </a:outerShdw>
                          </a:effectLst>
                        </a:rPr>
                        <a:t>return address</a:t>
                      </a:r>
                    </a:p>
                  </a:txBody>
                  <a:tcP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4"/>
                  </a:ext>
                </a:extLst>
              </a:tr>
              <a:tr h="704983">
                <a:tc>
                  <a:txBody>
                    <a:bodyPr/>
                    <a:lstStyle/>
                    <a:p>
                      <a:r>
                        <a:rPr lang="en-US" sz="2000" i="1" dirty="0">
                          <a:effectLst>
                            <a:outerShdw blurRad="38100" dist="38100" dir="2700000" algn="tl">
                              <a:srgbClr val="000000">
                                <a:alpha val="43137"/>
                              </a:srgbClr>
                            </a:outerShdw>
                          </a:effectLst>
                        </a:rPr>
                        <a:t>read</a:t>
                      </a:r>
                      <a:r>
                        <a:rPr lang="en-US" sz="2000" dirty="0">
                          <a:effectLst>
                            <a:outerShdw blurRad="38100" dist="38100" dir="2700000" algn="tl">
                              <a:srgbClr val="000000">
                                <a:alpha val="43137"/>
                              </a:srgbClr>
                            </a:outerShdw>
                          </a:effectLst>
                        </a:rPr>
                        <a:t>’s </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local variables</a:t>
                      </a:r>
                      <a:endParaRPr lang="en-US" sz="2000" i="1" dirty="0">
                        <a:effectLst>
                          <a:outerShdw blurRad="38100" dist="38100" dir="2700000" algn="tl">
                            <a:srgbClr val="000000">
                              <a:alpha val="43137"/>
                            </a:srgbClr>
                          </a:outerShdw>
                        </a:effectLst>
                      </a:endParaRPr>
                    </a:p>
                  </a:txBody>
                  <a:tcP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10005"/>
                  </a:ext>
                </a:extLst>
              </a:tr>
              <a:tr h="398468">
                <a:tc>
                  <a:txBody>
                    <a:bodyPr/>
                    <a:lstStyle/>
                    <a:p>
                      <a:endParaRPr lang="en-US" sz="2000" dirty="0">
                        <a:effectLst>
                          <a:outerShdw blurRad="38100" dist="38100" dir="2700000" algn="tl">
                            <a:srgbClr val="000000">
                              <a:alpha val="43137"/>
                            </a:srgbClr>
                          </a:outerShdw>
                        </a:effectLst>
                      </a:endParaRPr>
                    </a:p>
                  </a:txBody>
                  <a:tcPr>
                    <a:lnT w="6350" cap="flat" cmpd="sng" algn="ctr">
                      <a:solidFill>
                        <a:schemeClr val="bg1">
                          <a:lumMod val="95000"/>
                        </a:schemeClr>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6"/>
                  </a:ext>
                </a:extLst>
              </a:tr>
            </a:tbl>
          </a:graphicData>
        </a:graphic>
      </p:graphicFrame>
      <p:grpSp>
        <p:nvGrpSpPr>
          <p:cNvPr id="18" name="Grupo 17"/>
          <p:cNvGrpSpPr/>
          <p:nvPr/>
        </p:nvGrpSpPr>
        <p:grpSpPr>
          <a:xfrm>
            <a:off x="4378994" y="5466169"/>
            <a:ext cx="1003114" cy="503783"/>
            <a:chOff x="4378994" y="5466169"/>
            <a:chExt cx="1003114" cy="503783"/>
          </a:xfrm>
        </p:grpSpPr>
        <p:cxnSp>
          <p:nvCxnSpPr>
            <p:cNvPr id="22" name="Conector de seta reta 21"/>
            <p:cNvCxnSpPr/>
            <p:nvPr/>
          </p:nvCxnSpPr>
          <p:spPr>
            <a:xfrm>
              <a:off x="4473362" y="5969952"/>
              <a:ext cx="900000" cy="0"/>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4378994" y="5466169"/>
              <a:ext cx="1003114" cy="502702"/>
            </a:xfrm>
            <a:prstGeom prst="rect">
              <a:avLst/>
            </a:prstGeom>
            <a:noFill/>
          </p:spPr>
          <p:txBody>
            <a:bodyPr wrap="none" lIns="180000" rIns="180000" rtlCol="0">
              <a:spAutoFit/>
            </a:bodyPr>
            <a:lstStyle/>
            <a:p>
              <a:pPr algn="r">
                <a:lnSpc>
                  <a:spcPts val="1600"/>
                </a:lnSpc>
              </a:pPr>
              <a:r>
                <a:rPr lang="en-US" sz="2000" i="1" dirty="0">
                  <a:latin typeface="+mn-lt"/>
                </a:rPr>
                <a:t>stack</a:t>
              </a:r>
              <a:br>
                <a:rPr lang="en-US" sz="2000" i="1" dirty="0">
                  <a:latin typeface="+mn-lt"/>
                </a:rPr>
              </a:br>
              <a:r>
                <a:rPr lang="en-US" sz="2000" i="1" dirty="0">
                  <a:latin typeface="+mn-lt"/>
                </a:rPr>
                <a:t>pointer</a:t>
              </a:r>
            </a:p>
          </p:txBody>
        </p:sp>
      </p:grpSp>
    </p:spTree>
    <p:extLst>
      <p:ext uri="{BB962C8B-B14F-4D97-AF65-F5344CB8AC3E}">
        <p14:creationId xmlns:p14="http://schemas.microsoft.com/office/powerpoint/2010/main" val="3736610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Retângulo 43"/>
          <p:cNvSpPr/>
          <p:nvPr/>
        </p:nvSpPr>
        <p:spPr>
          <a:xfrm>
            <a:off x="1194206" y="4926803"/>
            <a:ext cx="5940792" cy="595144"/>
          </a:xfrm>
          <a:prstGeom prst="rect">
            <a:avLst/>
          </a:prstGeom>
          <a:solidFill>
            <a:schemeClr val="accent2">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tx1"/>
                </a:solidFill>
              </a:rPr>
              <a:t>Server</a:t>
            </a:r>
          </a:p>
        </p:txBody>
      </p:sp>
      <p:sp>
        <p:nvSpPr>
          <p:cNvPr id="9224" name="Retângulo 9223"/>
          <p:cNvSpPr/>
          <p:nvPr/>
        </p:nvSpPr>
        <p:spPr>
          <a:xfrm>
            <a:off x="1241556" y="3126763"/>
            <a:ext cx="5940792" cy="595144"/>
          </a:xfrm>
          <a:prstGeom prst="rect">
            <a:avLst/>
          </a:prstGeom>
          <a:solidFill>
            <a:schemeClr val="accent3">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tx1"/>
                </a:solidFill>
              </a:rPr>
              <a:t>Client</a:t>
            </a:r>
          </a:p>
        </p:txBody>
      </p:sp>
      <p:sp>
        <p:nvSpPr>
          <p:cNvPr id="20" name="Title 19"/>
          <p:cNvSpPr>
            <a:spLocks noGrp="1"/>
          </p:cNvSpPr>
          <p:nvPr>
            <p:ph type="title"/>
          </p:nvPr>
        </p:nvSpPr>
        <p:spPr/>
        <p:txBody>
          <a:bodyPr/>
          <a:lstStyle/>
          <a:p>
            <a:r>
              <a:rPr lang="en-US"/>
              <a:t>Synchronous Remote Procedure Call</a:t>
            </a:r>
          </a:p>
        </p:txBody>
      </p:sp>
      <p:sp>
        <p:nvSpPr>
          <p:cNvPr id="9219" name="Rectangle 3"/>
          <p:cNvSpPr>
            <a:spLocks noGrp="1" noChangeArrowheads="1"/>
          </p:cNvSpPr>
          <p:nvPr>
            <p:ph sz="quarter" idx="10"/>
          </p:nvPr>
        </p:nvSpPr>
        <p:spPr/>
        <p:txBody>
          <a:bodyPr/>
          <a:lstStyle/>
          <a:p>
            <a:r>
              <a:rPr lang="en-US" dirty="0"/>
              <a:t>RPC between a client and a server program</a:t>
            </a:r>
          </a:p>
        </p:txBody>
      </p:sp>
      <p:sp>
        <p:nvSpPr>
          <p:cNvPr id="2" name="Text Placeholder 1"/>
          <p:cNvSpPr>
            <a:spLocks noGrp="1"/>
          </p:cNvSpPr>
          <p:nvPr>
            <p:ph type="body" sz="quarter" idx="11"/>
          </p:nvPr>
        </p:nvSpPr>
        <p:spPr/>
        <p:txBody>
          <a:bodyPr/>
          <a:lstStyle/>
          <a:p>
            <a:endParaRPr lang="en-US"/>
          </a:p>
        </p:txBody>
      </p:sp>
      <p:pic>
        <p:nvPicPr>
          <p:cNvPr id="9221" name="Picture 5" hidden="1"/>
          <p:cNvPicPr>
            <a:picLocks noChangeAspect="1" noChangeArrowheads="1"/>
          </p:cNvPicPr>
          <p:nvPr/>
        </p:nvPicPr>
        <p:blipFill>
          <a:blip r:embed="rId2" cstate="print">
            <a:clrChange>
              <a:clrFrom>
                <a:srgbClr val="FFFFFF"/>
              </a:clrFrom>
              <a:clrTo>
                <a:srgbClr val="FFFFFF">
                  <a:alpha val="0"/>
                </a:srgbClr>
              </a:clrTo>
            </a:clrChange>
          </a:blip>
          <a:srcRect l="32710" t="46960" r="30786" b="41087"/>
          <a:stretch>
            <a:fillRect/>
          </a:stretch>
        </p:blipFill>
        <p:spPr bwMode="auto">
          <a:xfrm>
            <a:off x="946150" y="2763593"/>
            <a:ext cx="6505575" cy="3014677"/>
          </a:xfrm>
          <a:prstGeom prst="rect">
            <a:avLst/>
          </a:prstGeom>
          <a:noFill/>
          <a:ln w="9525">
            <a:noFill/>
            <a:miter lim="800000"/>
            <a:headEnd/>
            <a:tailEnd/>
          </a:ln>
          <a:effectLst/>
        </p:spPr>
      </p:pic>
      <p:cxnSp>
        <p:nvCxnSpPr>
          <p:cNvPr id="3" name="Conector reto 2"/>
          <p:cNvCxnSpPr/>
          <p:nvPr/>
        </p:nvCxnSpPr>
        <p:spPr>
          <a:xfrm>
            <a:off x="2762201" y="3433506"/>
            <a:ext cx="900000" cy="0"/>
          </a:xfrm>
          <a:prstGeom prst="line">
            <a:avLst/>
          </a:prstGeom>
          <a:ln w="152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4212024" y="5229797"/>
            <a:ext cx="54000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5292216" y="3433506"/>
            <a:ext cx="900000" cy="0"/>
          </a:xfrm>
          <a:prstGeom prst="line">
            <a:avLst/>
          </a:prstGeom>
          <a:ln w="152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flipV="1">
            <a:off x="4752096" y="3444153"/>
            <a:ext cx="540000" cy="1800000"/>
          </a:xfrm>
          <a:prstGeom prst="line">
            <a:avLst/>
          </a:prstGeom>
          <a:ln w="31750">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6" name="Conector reto 5"/>
          <p:cNvCxnSpPr/>
          <p:nvPr/>
        </p:nvCxnSpPr>
        <p:spPr>
          <a:xfrm>
            <a:off x="3661088" y="3424375"/>
            <a:ext cx="540000" cy="1800000"/>
          </a:xfrm>
          <a:prstGeom prst="line">
            <a:avLst/>
          </a:prstGeom>
          <a:ln w="31750">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9216" name="CaixaDeTexto 9215"/>
          <p:cNvSpPr txBox="1"/>
          <p:nvPr/>
        </p:nvSpPr>
        <p:spPr>
          <a:xfrm>
            <a:off x="3770057" y="3133479"/>
            <a:ext cx="1428845"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wait for result</a:t>
            </a:r>
          </a:p>
        </p:txBody>
      </p:sp>
      <p:sp>
        <p:nvSpPr>
          <p:cNvPr id="9217" name="CaixaDeTexto 9216"/>
          <p:cNvSpPr txBox="1"/>
          <p:nvPr/>
        </p:nvSpPr>
        <p:spPr>
          <a:xfrm>
            <a:off x="1360455" y="2637183"/>
            <a:ext cx="2243169"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call remote procedure</a:t>
            </a:r>
          </a:p>
        </p:txBody>
      </p:sp>
      <p:sp>
        <p:nvSpPr>
          <p:cNvPr id="36" name="CaixaDeTexto 35"/>
          <p:cNvSpPr txBox="1"/>
          <p:nvPr/>
        </p:nvSpPr>
        <p:spPr>
          <a:xfrm>
            <a:off x="5356145" y="2637183"/>
            <a:ext cx="1592351"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return from call</a:t>
            </a:r>
          </a:p>
        </p:txBody>
      </p:sp>
      <p:sp>
        <p:nvSpPr>
          <p:cNvPr id="9218" name="CaixaDeTexto 9217"/>
          <p:cNvSpPr txBox="1"/>
          <p:nvPr/>
        </p:nvSpPr>
        <p:spPr>
          <a:xfrm>
            <a:off x="3119461" y="4412428"/>
            <a:ext cx="819704"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request</a:t>
            </a:r>
          </a:p>
        </p:txBody>
      </p:sp>
      <p:sp>
        <p:nvSpPr>
          <p:cNvPr id="9220" name="CaixaDeTexto 9219"/>
          <p:cNvSpPr txBox="1"/>
          <p:nvPr/>
        </p:nvSpPr>
        <p:spPr>
          <a:xfrm>
            <a:off x="5180444" y="3940189"/>
            <a:ext cx="569634"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reply</a:t>
            </a:r>
          </a:p>
        </p:txBody>
      </p:sp>
      <p:sp>
        <p:nvSpPr>
          <p:cNvPr id="39" name="CaixaDeTexto 38"/>
          <p:cNvSpPr txBox="1"/>
          <p:nvPr/>
        </p:nvSpPr>
        <p:spPr>
          <a:xfrm>
            <a:off x="3467678" y="5475806"/>
            <a:ext cx="1988292" cy="634395"/>
          </a:xfrm>
          <a:prstGeom prst="rect">
            <a:avLst/>
          </a:prstGeom>
          <a:noFill/>
        </p:spPr>
        <p:txBody>
          <a:bodyPr wrap="none" lIns="36000" tIns="36000" rIns="36000" bIns="36000" rtlCol="0" anchor="ctr" anchorCtr="0">
            <a:spAutoFit/>
          </a:bodyPr>
          <a:lstStyle/>
          <a:p>
            <a:pPr>
              <a:lnSpc>
                <a:spcPct val="90000"/>
              </a:lnSpc>
            </a:pPr>
            <a:r>
              <a:rPr lang="en-US" sz="2000" dirty="0">
                <a:latin typeface="+mj-lt"/>
              </a:rPr>
              <a:t>call local procedure</a:t>
            </a:r>
            <a:br>
              <a:rPr lang="en-US" sz="2000" dirty="0">
                <a:latin typeface="+mj-lt"/>
              </a:rPr>
            </a:br>
            <a:r>
              <a:rPr lang="en-US" sz="2000" dirty="0">
                <a:latin typeface="+mj-lt"/>
              </a:rPr>
              <a:t>and return results</a:t>
            </a:r>
          </a:p>
        </p:txBody>
      </p:sp>
      <p:cxnSp>
        <p:nvCxnSpPr>
          <p:cNvPr id="9223" name="Conector reto 9222"/>
          <p:cNvCxnSpPr/>
          <p:nvPr/>
        </p:nvCxnSpPr>
        <p:spPr>
          <a:xfrm>
            <a:off x="3676863" y="2697259"/>
            <a:ext cx="0" cy="72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a:off x="5292096" y="2697259"/>
            <a:ext cx="0" cy="72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26" name="Conector reto 9225"/>
          <p:cNvCxnSpPr/>
          <p:nvPr/>
        </p:nvCxnSpPr>
        <p:spPr>
          <a:xfrm flipV="1">
            <a:off x="3514646" y="5277202"/>
            <a:ext cx="649956" cy="269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ector reto 51"/>
          <p:cNvCxnSpPr/>
          <p:nvPr/>
        </p:nvCxnSpPr>
        <p:spPr>
          <a:xfrm flipH="1" flipV="1">
            <a:off x="4781823" y="5268238"/>
            <a:ext cx="649956" cy="2694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147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fade">
                                      <p:cBhvr>
                                        <p:cTn id="7" dur="2000"/>
                                        <p:tgtEl>
                                          <p:spTgt spid="92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7"/>
                                        </p:tgtEl>
                                        <p:attrNameLst>
                                          <p:attrName>style.visibility</p:attrName>
                                        </p:attrNameLst>
                                      </p:cBhvr>
                                      <p:to>
                                        <p:strVal val="visible"/>
                                      </p:to>
                                    </p:set>
                                    <p:animEffect transition="in" filter="fade">
                                      <p:cBhvr>
                                        <p:cTn id="17" dur="500"/>
                                        <p:tgtEl>
                                          <p:spTgt spid="9217"/>
                                        </p:tgtEl>
                                      </p:cBhvr>
                                    </p:animEffect>
                                  </p:childTnLst>
                                </p:cTn>
                              </p:par>
                              <p:par>
                                <p:cTn id="18" presetID="10" presetClass="entr" presetSubtype="0" fill="hold" nodeType="withEffect">
                                  <p:stCondLst>
                                    <p:cond delay="0"/>
                                  </p:stCondLst>
                                  <p:childTnLst>
                                    <p:set>
                                      <p:cBhvr>
                                        <p:cTn id="19" dur="1" fill="hold">
                                          <p:stCondLst>
                                            <p:cond delay="0"/>
                                          </p:stCondLst>
                                        </p:cTn>
                                        <p:tgtEl>
                                          <p:spTgt spid="9223"/>
                                        </p:tgtEl>
                                        <p:attrNameLst>
                                          <p:attrName>style.visibility</p:attrName>
                                        </p:attrNameLst>
                                      </p:cBhvr>
                                      <p:to>
                                        <p:strVal val="visible"/>
                                      </p:to>
                                    </p:set>
                                    <p:animEffect transition="in" filter="fade">
                                      <p:cBhvr>
                                        <p:cTn id="20" dur="500"/>
                                        <p:tgtEl>
                                          <p:spTgt spid="922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218"/>
                                        </p:tgtEl>
                                        <p:attrNameLst>
                                          <p:attrName>style.visibility</p:attrName>
                                        </p:attrNameLst>
                                      </p:cBhvr>
                                      <p:to>
                                        <p:strVal val="visible"/>
                                      </p:to>
                                    </p:set>
                                    <p:animEffect transition="in" filter="wipe(left)">
                                      <p:cBhvr>
                                        <p:cTn id="27" dur="1000"/>
                                        <p:tgtEl>
                                          <p:spTgt spid="92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9226"/>
                                        </p:tgtEl>
                                        <p:attrNameLst>
                                          <p:attrName>style.visibility</p:attrName>
                                        </p:attrNameLst>
                                      </p:cBhvr>
                                      <p:to>
                                        <p:strVal val="visible"/>
                                      </p:to>
                                    </p:set>
                                    <p:animEffect transition="in" filter="fade">
                                      <p:cBhvr>
                                        <p:cTn id="35" dur="1000"/>
                                        <p:tgtEl>
                                          <p:spTgt spid="9226"/>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1000"/>
                                        <p:tgtEl>
                                          <p:spTgt spid="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1000"/>
                                        <p:tgtEl>
                                          <p:spTgt spid="1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9220"/>
                                        </p:tgtEl>
                                        <p:attrNameLst>
                                          <p:attrName>style.visibility</p:attrName>
                                        </p:attrNameLst>
                                      </p:cBhvr>
                                      <p:to>
                                        <p:strVal val="visible"/>
                                      </p:to>
                                    </p:set>
                                    <p:animEffect transition="in" filter="wipe(left)">
                                      <p:cBhvr>
                                        <p:cTn id="49" dur="1000"/>
                                        <p:tgtEl>
                                          <p:spTgt spid="92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22" presetClass="entr" presetSubtype="8"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1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9216"/>
                                        </p:tgtEl>
                                        <p:attrNameLst>
                                          <p:attrName>style.visibility</p:attrName>
                                        </p:attrNameLst>
                                      </p:cBhvr>
                                      <p:to>
                                        <p:strVal val="visible"/>
                                      </p:to>
                                    </p:set>
                                    <p:animEffect transition="in" filter="fade">
                                      <p:cBhvr>
                                        <p:cTn id="65" dur="500"/>
                                        <p:tgtEl>
                                          <p:spTgt spid="9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 grpId="0"/>
      <p:bldP spid="9217" grpId="0"/>
      <p:bldP spid="36" grpId="0"/>
      <p:bldP spid="9218" grpId="0"/>
      <p:bldP spid="9220" grpId="0"/>
      <p:bldP spid="39"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cxnSp>
        <p:nvCxnSpPr>
          <p:cNvPr id="52" name="Conector reto 51"/>
          <p:cNvCxnSpPr>
            <a:stCxn id="16" idx="2"/>
          </p:cNvCxnSpPr>
          <p:nvPr/>
        </p:nvCxnSpPr>
        <p:spPr>
          <a:xfrm flipH="1">
            <a:off x="1601446" y="5409264"/>
            <a:ext cx="2" cy="54007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a:stCxn id="15" idx="2"/>
          </p:cNvCxnSpPr>
          <p:nvPr/>
        </p:nvCxnSpPr>
        <p:spPr>
          <a:xfrm>
            <a:off x="6062395" y="5399230"/>
            <a:ext cx="0" cy="55010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531626" y="2798913"/>
            <a:ext cx="2252296" cy="2265362"/>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531626" y="5064275"/>
            <a:ext cx="2252296" cy="344488"/>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1" name="Rectangle 10"/>
          <p:cNvSpPr/>
          <p:nvPr/>
        </p:nvSpPr>
        <p:spPr bwMode="auto">
          <a:xfrm>
            <a:off x="874526" y="3051325"/>
            <a:ext cx="1566496" cy="2012950"/>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1186653" y="3987950"/>
            <a:ext cx="978877" cy="185738"/>
          </a:xfrm>
          <a:prstGeom prst="rect">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186653" y="4292750"/>
            <a:ext cx="978877" cy="557213"/>
          </a:xfrm>
          <a:prstGeom prst="rect">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1266" name="Rectangle 2"/>
          <p:cNvSpPr>
            <a:spLocks noGrp="1" noChangeArrowheads="1"/>
          </p:cNvSpPr>
          <p:nvPr>
            <p:ph type="title"/>
          </p:nvPr>
        </p:nvSpPr>
        <p:spPr/>
        <p:txBody>
          <a:bodyPr/>
          <a:lstStyle/>
          <a:p>
            <a:r>
              <a:rPr lang="en-US" spc="-170" dirty="0"/>
              <a:t>Steps and stubs in remote computation via RPC</a:t>
            </a:r>
          </a:p>
        </p:txBody>
      </p:sp>
      <p:sp>
        <p:nvSpPr>
          <p:cNvPr id="2" name="Text Placeholder 1"/>
          <p:cNvSpPr>
            <a:spLocks noGrp="1"/>
          </p:cNvSpPr>
          <p:nvPr>
            <p:ph type="body" sz="quarter" idx="11"/>
          </p:nvPr>
        </p:nvSpPr>
        <p:spPr/>
        <p:txBody>
          <a:bodyPr/>
          <a:lstStyle/>
          <a:p>
            <a:endParaRPr lang="en-US"/>
          </a:p>
        </p:txBody>
      </p:sp>
      <p:sp>
        <p:nvSpPr>
          <p:cNvPr id="14" name="Rectangle 13"/>
          <p:cNvSpPr/>
          <p:nvPr/>
        </p:nvSpPr>
        <p:spPr bwMode="auto">
          <a:xfrm>
            <a:off x="4936247" y="2789380"/>
            <a:ext cx="2252296" cy="2265362"/>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4936247" y="5054742"/>
            <a:ext cx="2252296" cy="344488"/>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3" name="Retângulo 12"/>
          <p:cNvSpPr/>
          <p:nvPr/>
        </p:nvSpPr>
        <p:spPr>
          <a:xfrm>
            <a:off x="431448" y="1898650"/>
            <a:ext cx="2340000" cy="3510614"/>
          </a:xfrm>
          <a:prstGeom prst="rect">
            <a:avLst/>
          </a:prstGeom>
          <a:solidFill>
            <a:schemeClr val="accent3">
              <a:lumMod val="20000"/>
              <a:lumOff val="8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15"/>
          <p:cNvSpPr/>
          <p:nvPr/>
        </p:nvSpPr>
        <p:spPr>
          <a:xfrm>
            <a:off x="431448" y="5049264"/>
            <a:ext cx="2340000" cy="360000"/>
          </a:xfrm>
          <a:prstGeom prst="rect">
            <a:avLst/>
          </a:prstGeom>
          <a:solidFill>
            <a:schemeClr val="accent3"/>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bg1"/>
                </a:solidFill>
                <a:effectLst>
                  <a:outerShdw blurRad="38100" dist="38100" dir="2700000" algn="tl">
                    <a:srgbClr val="000000">
                      <a:alpha val="43137"/>
                    </a:srgbClr>
                  </a:outerShdw>
                </a:effectLst>
              </a:rPr>
              <a:t>Client OS</a:t>
            </a:r>
          </a:p>
        </p:txBody>
      </p:sp>
      <p:sp>
        <p:nvSpPr>
          <p:cNvPr id="21" name="Retângulo 20"/>
          <p:cNvSpPr/>
          <p:nvPr/>
        </p:nvSpPr>
        <p:spPr>
          <a:xfrm>
            <a:off x="611608" y="3248976"/>
            <a:ext cx="1979679" cy="1796719"/>
          </a:xfrm>
          <a:prstGeom prst="rect">
            <a:avLst/>
          </a:prstGeom>
          <a:solidFill>
            <a:schemeClr val="bg1">
              <a:lumMod val="85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tx1"/>
                </a:solidFill>
              </a:rPr>
              <a:t>Client stub</a:t>
            </a:r>
          </a:p>
        </p:txBody>
      </p:sp>
      <p:sp>
        <p:nvSpPr>
          <p:cNvPr id="43" name="Retângulo 42"/>
          <p:cNvSpPr/>
          <p:nvPr/>
        </p:nvSpPr>
        <p:spPr>
          <a:xfrm>
            <a:off x="611607" y="2115012"/>
            <a:ext cx="1979679" cy="1133964"/>
          </a:xfrm>
          <a:prstGeom prst="rect">
            <a:avLst/>
          </a:prstGeom>
          <a:solidFill>
            <a:schemeClr val="bg1">
              <a:lumMod val="95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tx1"/>
                </a:solidFill>
              </a:rPr>
              <a:t>Client process</a:t>
            </a:r>
          </a:p>
        </p:txBody>
      </p:sp>
      <p:sp>
        <p:nvSpPr>
          <p:cNvPr id="45" name="Retângulo 44"/>
          <p:cNvSpPr/>
          <p:nvPr/>
        </p:nvSpPr>
        <p:spPr>
          <a:xfrm>
            <a:off x="4932360" y="1890518"/>
            <a:ext cx="2340000" cy="3518746"/>
          </a:xfrm>
          <a:prstGeom prst="rect">
            <a:avLst/>
          </a:prstGeom>
          <a:solidFill>
            <a:schemeClr val="accent2">
              <a:lumMod val="20000"/>
              <a:lumOff val="8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tângulo 45"/>
          <p:cNvSpPr/>
          <p:nvPr/>
        </p:nvSpPr>
        <p:spPr>
          <a:xfrm>
            <a:off x="4932360" y="5049264"/>
            <a:ext cx="2340000" cy="360000"/>
          </a:xfrm>
          <a:prstGeom prst="rect">
            <a:avLst/>
          </a:prstGeom>
          <a:solidFill>
            <a:schemeClr val="accent2">
              <a:lumMod val="60000"/>
              <a:lumOff val="4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bg1"/>
                </a:solidFill>
                <a:effectLst>
                  <a:outerShdw blurRad="38100" dist="38100" dir="2700000" algn="tl">
                    <a:srgbClr val="000000">
                      <a:alpha val="43137"/>
                    </a:srgbClr>
                  </a:outerShdw>
                </a:effectLst>
              </a:rPr>
              <a:t>Server OS</a:t>
            </a:r>
          </a:p>
        </p:txBody>
      </p:sp>
      <p:sp>
        <p:nvSpPr>
          <p:cNvPr id="47" name="Retângulo 46"/>
          <p:cNvSpPr/>
          <p:nvPr/>
        </p:nvSpPr>
        <p:spPr>
          <a:xfrm>
            <a:off x="5112520" y="3248976"/>
            <a:ext cx="1979679" cy="1796719"/>
          </a:xfrm>
          <a:prstGeom prst="rect">
            <a:avLst/>
          </a:prstGeom>
          <a:solidFill>
            <a:schemeClr val="bg1">
              <a:lumMod val="85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tx1"/>
                </a:solidFill>
              </a:rPr>
              <a:t>Server stub</a:t>
            </a:r>
          </a:p>
        </p:txBody>
      </p:sp>
      <p:sp>
        <p:nvSpPr>
          <p:cNvPr id="48" name="Retângulo 47"/>
          <p:cNvSpPr/>
          <p:nvPr/>
        </p:nvSpPr>
        <p:spPr>
          <a:xfrm>
            <a:off x="5112519" y="2115013"/>
            <a:ext cx="1979679" cy="1133963"/>
          </a:xfrm>
          <a:prstGeom prst="rect">
            <a:avLst/>
          </a:prstGeom>
          <a:solidFill>
            <a:schemeClr val="bg1">
              <a:lumMod val="95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tx1"/>
                </a:solidFill>
              </a:rPr>
              <a:t>Server process</a:t>
            </a:r>
          </a:p>
        </p:txBody>
      </p:sp>
      <mc:AlternateContent xmlns:mc="http://schemas.openxmlformats.org/markup-compatibility/2006" xmlns:a14="http://schemas.microsoft.com/office/drawing/2010/main">
        <mc:Choice Requires="a14">
          <p:sp>
            <p:nvSpPr>
              <p:cNvPr id="35" name="Retângulo 34"/>
              <p:cNvSpPr/>
              <p:nvPr/>
            </p:nvSpPr>
            <p:spPr>
              <a:xfrm>
                <a:off x="5282257" y="2551248"/>
                <a:ext cx="1620000" cy="531528"/>
              </a:xfrm>
              <a:prstGeom prst="rect">
                <a:avLst/>
              </a:prstGeom>
              <a:solidFill>
                <a:schemeClr val="bg1"/>
              </a:solidFill>
              <a:ln w="12700" cmpd="sng"/>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ts val="1600"/>
                  </a:lnSpc>
                </a:pPr>
                <a:r>
                  <a:rPr lang="en-US" dirty="0">
                    <a:solidFill>
                      <a:schemeClr val="tx2">
                        <a:lumMod val="50000"/>
                      </a:schemeClr>
                    </a:solidFill>
                  </a:rPr>
                  <a:t>implementation of </a:t>
                </a:r>
                <a14:m>
                  <m:oMath xmlns:m="http://schemas.openxmlformats.org/officeDocument/2006/math">
                    <m:r>
                      <a:rPr lang="pt-BR" b="0" i="1" smtClean="0">
                        <a:solidFill>
                          <a:schemeClr val="tx2">
                            <a:lumMod val="50000"/>
                          </a:schemeClr>
                        </a:solidFill>
                        <a:latin typeface="Cambria Math"/>
                      </a:rPr>
                      <m:t>𝑎𝑑𝑑</m:t>
                    </m:r>
                  </m:oMath>
                </a14:m>
                <a:endParaRPr lang="en-US" i="1" dirty="0">
                  <a:solidFill>
                    <a:schemeClr val="tx2">
                      <a:lumMod val="50000"/>
                    </a:schemeClr>
                  </a:solidFill>
                </a:endParaRPr>
              </a:p>
            </p:txBody>
          </p:sp>
        </mc:Choice>
        <mc:Fallback xmlns="">
          <p:sp>
            <p:nvSpPr>
              <p:cNvPr id="35" name="Retângulo 34"/>
              <p:cNvSpPr>
                <a:spLocks noRot="1" noChangeAspect="1" noMove="1" noResize="1" noEditPoints="1" noAdjustHandles="1" noChangeArrowheads="1" noChangeShapeType="1" noTextEdit="1"/>
              </p:cNvSpPr>
              <p:nvPr/>
            </p:nvSpPr>
            <p:spPr>
              <a:xfrm>
                <a:off x="5282257" y="2551248"/>
                <a:ext cx="1620000" cy="531528"/>
              </a:xfrm>
              <a:prstGeom prst="rect">
                <a:avLst/>
              </a:prstGeom>
              <a:blipFill rotWithShape="1">
                <a:blip r:embed="rId3"/>
                <a:stretch>
                  <a:fillRect l="-5243" t="-13483" r="-7116" b="-14607"/>
                </a:stretch>
              </a:blipFill>
              <a:ln w="12700" cmpd="sng"/>
            </p:spPr>
            <p:txBody>
              <a:bodyPr/>
              <a:lstStyle/>
              <a:p>
                <a:r>
                  <a:rPr lang="en-US">
                    <a:noFill/>
                  </a:rPr>
                  <a:t> </a:t>
                </a:r>
              </a:p>
            </p:txBody>
          </p:sp>
        </mc:Fallback>
      </mc:AlternateContent>
      <p:pic>
        <p:nvPicPr>
          <p:cNvPr id="11269" name="Picture 5" hidden="1"/>
          <p:cNvPicPr>
            <a:picLocks noChangeAspect="1" noChangeArrowheads="1"/>
          </p:cNvPicPr>
          <p:nvPr/>
        </p:nvPicPr>
        <p:blipFill>
          <a:blip r:embed="rId4" cstate="print">
            <a:clrChange>
              <a:clrFrom>
                <a:srgbClr val="FFFFFF"/>
              </a:clrFrom>
              <a:clrTo>
                <a:srgbClr val="FFFFFF">
                  <a:alpha val="0"/>
                </a:srgbClr>
              </a:clrTo>
            </a:clrChange>
          </a:blip>
          <a:srcRect l="18814" t="41541" r="17531" b="36253"/>
          <a:stretch>
            <a:fillRect/>
          </a:stretch>
        </p:blipFill>
        <p:spPr bwMode="auto">
          <a:xfrm>
            <a:off x="478665" y="2348856"/>
            <a:ext cx="8143875" cy="4021138"/>
          </a:xfrm>
          <a:prstGeom prst="rect">
            <a:avLst/>
          </a:prstGeom>
          <a:noFill/>
          <a:ln w="9525">
            <a:noFill/>
            <a:miter lim="800000"/>
            <a:headEnd/>
            <a:tailEnd/>
          </a:ln>
          <a:effectLst/>
        </p:spPr>
      </p:pic>
      <p:pic>
        <p:nvPicPr>
          <p:cNvPr id="15362"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397" y="1890518"/>
            <a:ext cx="8139113" cy="4024312"/>
          </a:xfrm>
          <a:prstGeom prst="rect">
            <a:avLst/>
          </a:prstGeom>
          <a:solidFill>
            <a:schemeClr val="bg1"/>
          </a:solidFill>
          <a:ln>
            <a:noFill/>
          </a:ln>
          <a:effectLst/>
        </p:spPr>
      </p:pic>
      <p:cxnSp>
        <p:nvCxnSpPr>
          <p:cNvPr id="37" name="Conector reto 36"/>
          <p:cNvCxnSpPr/>
          <p:nvPr/>
        </p:nvCxnSpPr>
        <p:spPr>
          <a:xfrm>
            <a:off x="478665" y="5949336"/>
            <a:ext cx="6793695"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0" name="Tabela 39"/>
          <p:cNvGraphicFramePr>
            <a:graphicFrameLocks noGrp="1"/>
          </p:cNvGraphicFramePr>
          <p:nvPr>
            <p:extLst>
              <p:ext uri="{D42A27DB-BD31-4B8C-83A1-F6EECF244321}">
                <p14:modId xmlns:p14="http://schemas.microsoft.com/office/powerpoint/2010/main" val="4055852930"/>
              </p:ext>
            </p:extLst>
          </p:nvPr>
        </p:nvGraphicFramePr>
        <p:xfrm>
          <a:off x="982831" y="3967953"/>
          <a:ext cx="1237234" cy="883920"/>
        </p:xfrm>
        <a:graphic>
          <a:graphicData uri="http://schemas.openxmlformats.org/drawingml/2006/table">
            <a:tbl>
              <a:tblPr>
                <a:tableStyleId>{35758FB7-9AC5-4552-8A53-C91805E547FA}</a:tableStyleId>
              </a:tblPr>
              <a:tblGrid>
                <a:gridCol w="557657">
                  <a:extLst>
                    <a:ext uri="{9D8B030D-6E8A-4147-A177-3AD203B41FA5}">
                      <a16:colId xmlns:a16="http://schemas.microsoft.com/office/drawing/2014/main" val="20000"/>
                    </a:ext>
                  </a:extLst>
                </a:gridCol>
                <a:gridCol w="679577">
                  <a:extLst>
                    <a:ext uri="{9D8B030D-6E8A-4147-A177-3AD203B41FA5}">
                      <a16:colId xmlns:a16="http://schemas.microsoft.com/office/drawing/2014/main" val="20001"/>
                    </a:ext>
                  </a:extLst>
                </a:gridCol>
              </a:tblGrid>
              <a:tr h="276072">
                <a:tc>
                  <a:txBody>
                    <a:bodyPr/>
                    <a:lstStyle/>
                    <a:p>
                      <a:pPr>
                        <a:lnSpc>
                          <a:spcPts val="1600"/>
                        </a:lnSpc>
                      </a:pPr>
                      <a:r>
                        <a:rPr lang="en-US" dirty="0" err="1">
                          <a:solidFill>
                            <a:schemeClr val="tx2">
                              <a:lumMod val="50000"/>
                            </a:schemeClr>
                          </a:solidFill>
                        </a:rPr>
                        <a:t>proc</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“add”</a:t>
                      </a:r>
                    </a:p>
                  </a:txBody>
                  <a:tcPr marL="45720" marR="45720" anchor="ctr"/>
                </a:tc>
                <a:extLst>
                  <a:ext uri="{0D108BD9-81ED-4DB2-BD59-A6C34878D82A}">
                    <a16:rowId xmlns:a16="http://schemas.microsoft.com/office/drawing/2014/main" val="10000"/>
                  </a:ext>
                </a:extLst>
              </a:tr>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10</a:t>
                      </a:r>
                    </a:p>
                  </a:txBody>
                  <a:tcPr marL="45720" marR="45720" anchor="ctr"/>
                </a:tc>
                <a:extLst>
                  <a:ext uri="{0D108BD9-81ED-4DB2-BD59-A6C34878D82A}">
                    <a16:rowId xmlns:a16="http://schemas.microsoft.com/office/drawing/2014/main" val="10001"/>
                  </a:ext>
                </a:extLst>
              </a:tr>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20</a:t>
                      </a:r>
                    </a:p>
                  </a:txBody>
                  <a:tcPr marL="45720" marR="45720" anchor="ctr"/>
                </a:tc>
                <a:extLst>
                  <a:ext uri="{0D108BD9-81ED-4DB2-BD59-A6C34878D82A}">
                    <a16:rowId xmlns:a16="http://schemas.microsoft.com/office/drawing/2014/main" val="10002"/>
                  </a:ext>
                </a:extLst>
              </a:tr>
            </a:tbl>
          </a:graphicData>
        </a:graphic>
      </p:graphicFrame>
      <p:graphicFrame>
        <p:nvGraphicFramePr>
          <p:cNvPr id="57" name="Tabela 56"/>
          <p:cNvGraphicFramePr>
            <a:graphicFrameLocks noGrp="1"/>
          </p:cNvGraphicFramePr>
          <p:nvPr>
            <p:extLst>
              <p:ext uri="{D42A27DB-BD31-4B8C-83A1-F6EECF244321}">
                <p14:modId xmlns:p14="http://schemas.microsoft.com/office/powerpoint/2010/main" val="639324052"/>
              </p:ext>
            </p:extLst>
          </p:nvPr>
        </p:nvGraphicFramePr>
        <p:xfrm>
          <a:off x="4317630" y="-902970"/>
          <a:ext cx="1237234" cy="883920"/>
        </p:xfrm>
        <a:graphic>
          <a:graphicData uri="http://schemas.openxmlformats.org/drawingml/2006/table">
            <a:tbl>
              <a:tblPr>
                <a:tableStyleId>{35758FB7-9AC5-4552-8A53-C91805E547FA}</a:tableStyleId>
              </a:tblPr>
              <a:tblGrid>
                <a:gridCol w="557657">
                  <a:extLst>
                    <a:ext uri="{9D8B030D-6E8A-4147-A177-3AD203B41FA5}">
                      <a16:colId xmlns:a16="http://schemas.microsoft.com/office/drawing/2014/main" val="20000"/>
                    </a:ext>
                  </a:extLst>
                </a:gridCol>
                <a:gridCol w="679577">
                  <a:extLst>
                    <a:ext uri="{9D8B030D-6E8A-4147-A177-3AD203B41FA5}">
                      <a16:colId xmlns:a16="http://schemas.microsoft.com/office/drawing/2014/main" val="20001"/>
                    </a:ext>
                  </a:extLst>
                </a:gridCol>
              </a:tblGrid>
              <a:tr h="276072">
                <a:tc>
                  <a:txBody>
                    <a:bodyPr/>
                    <a:lstStyle/>
                    <a:p>
                      <a:pPr>
                        <a:lnSpc>
                          <a:spcPts val="1600"/>
                        </a:lnSpc>
                      </a:pPr>
                      <a:r>
                        <a:rPr lang="en-US" dirty="0" err="1">
                          <a:solidFill>
                            <a:schemeClr val="tx2">
                              <a:lumMod val="50000"/>
                            </a:schemeClr>
                          </a:solidFill>
                        </a:rPr>
                        <a:t>proc</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“add”</a:t>
                      </a:r>
                    </a:p>
                  </a:txBody>
                  <a:tcPr marL="45720" marR="45720" anchor="ctr"/>
                </a:tc>
                <a:extLst>
                  <a:ext uri="{0D108BD9-81ED-4DB2-BD59-A6C34878D82A}">
                    <a16:rowId xmlns:a16="http://schemas.microsoft.com/office/drawing/2014/main" val="10000"/>
                  </a:ext>
                </a:extLst>
              </a:tr>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10</a:t>
                      </a:r>
                    </a:p>
                  </a:txBody>
                  <a:tcPr marL="45720" marR="45720" anchor="ctr"/>
                </a:tc>
                <a:extLst>
                  <a:ext uri="{0D108BD9-81ED-4DB2-BD59-A6C34878D82A}">
                    <a16:rowId xmlns:a16="http://schemas.microsoft.com/office/drawing/2014/main" val="10001"/>
                  </a:ext>
                </a:extLst>
              </a:tr>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20</a:t>
                      </a:r>
                    </a:p>
                  </a:txBody>
                  <a:tcPr marL="45720" marR="45720" anchor="ctr"/>
                </a:tc>
                <a:extLst>
                  <a:ext uri="{0D108BD9-81ED-4DB2-BD59-A6C34878D82A}">
                    <a16:rowId xmlns:a16="http://schemas.microsoft.com/office/drawing/2014/main" val="10002"/>
                  </a:ext>
                </a:extLst>
              </a:tr>
            </a:tbl>
          </a:graphicData>
        </a:graphic>
      </p:graphicFrame>
      <p:graphicFrame>
        <p:nvGraphicFramePr>
          <p:cNvPr id="60" name="Tabela 59"/>
          <p:cNvGraphicFramePr>
            <a:graphicFrameLocks noGrp="1"/>
          </p:cNvGraphicFramePr>
          <p:nvPr>
            <p:extLst>
              <p:ext uri="{D42A27DB-BD31-4B8C-83A1-F6EECF244321}">
                <p14:modId xmlns:p14="http://schemas.microsoft.com/office/powerpoint/2010/main" val="2299513272"/>
              </p:ext>
            </p:extLst>
          </p:nvPr>
        </p:nvGraphicFramePr>
        <p:xfrm>
          <a:off x="6301225" y="-902970"/>
          <a:ext cx="1237234" cy="883920"/>
        </p:xfrm>
        <a:graphic>
          <a:graphicData uri="http://schemas.openxmlformats.org/drawingml/2006/table">
            <a:tbl>
              <a:tblPr>
                <a:tableStyleId>{35758FB7-9AC5-4552-8A53-C91805E547FA}</a:tableStyleId>
              </a:tblPr>
              <a:tblGrid>
                <a:gridCol w="557657">
                  <a:extLst>
                    <a:ext uri="{9D8B030D-6E8A-4147-A177-3AD203B41FA5}">
                      <a16:colId xmlns:a16="http://schemas.microsoft.com/office/drawing/2014/main" val="20000"/>
                    </a:ext>
                  </a:extLst>
                </a:gridCol>
                <a:gridCol w="679577">
                  <a:extLst>
                    <a:ext uri="{9D8B030D-6E8A-4147-A177-3AD203B41FA5}">
                      <a16:colId xmlns:a16="http://schemas.microsoft.com/office/drawing/2014/main" val="20001"/>
                    </a:ext>
                  </a:extLst>
                </a:gridCol>
              </a:tblGrid>
              <a:tr h="276072">
                <a:tc>
                  <a:txBody>
                    <a:bodyPr/>
                    <a:lstStyle/>
                    <a:p>
                      <a:pPr>
                        <a:lnSpc>
                          <a:spcPts val="1600"/>
                        </a:lnSpc>
                      </a:pPr>
                      <a:r>
                        <a:rPr lang="en-US" dirty="0" err="1">
                          <a:solidFill>
                            <a:schemeClr val="tx2">
                              <a:lumMod val="50000"/>
                            </a:schemeClr>
                          </a:solidFill>
                        </a:rPr>
                        <a:t>proc</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“add”</a:t>
                      </a:r>
                    </a:p>
                  </a:txBody>
                  <a:tcPr marL="45720" marR="45720" anchor="ctr"/>
                </a:tc>
                <a:extLst>
                  <a:ext uri="{0D108BD9-81ED-4DB2-BD59-A6C34878D82A}">
                    <a16:rowId xmlns:a16="http://schemas.microsoft.com/office/drawing/2014/main" val="10000"/>
                  </a:ext>
                </a:extLst>
              </a:tr>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10</a:t>
                      </a:r>
                    </a:p>
                  </a:txBody>
                  <a:tcPr marL="45720" marR="45720" anchor="ctr"/>
                </a:tc>
                <a:extLst>
                  <a:ext uri="{0D108BD9-81ED-4DB2-BD59-A6C34878D82A}">
                    <a16:rowId xmlns:a16="http://schemas.microsoft.com/office/drawing/2014/main" val="10001"/>
                  </a:ext>
                </a:extLst>
              </a:tr>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20</a:t>
                      </a:r>
                    </a:p>
                  </a:txBody>
                  <a:tcPr marL="45720" marR="45720" anchor="ct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41" name="CaixaDeTexto 40"/>
              <p:cNvSpPr txBox="1"/>
              <p:nvPr/>
            </p:nvSpPr>
            <p:spPr>
              <a:xfrm>
                <a:off x="5185904" y="3566657"/>
                <a:ext cx="18478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a:rPr>
                        <m:t>𝑧</m:t>
                      </m:r>
                      <m:r>
                        <a:rPr lang="pt-BR" b="0" i="1" smtClean="0">
                          <a:latin typeface="Cambria Math"/>
                        </a:rPr>
                        <m:t>=</m:t>
                      </m:r>
                      <m:r>
                        <a:rPr lang="pt-BR" b="0" i="1" smtClean="0">
                          <a:latin typeface="Cambria Math"/>
                        </a:rPr>
                        <m:t>𝑎𝑑𝑑</m:t>
                      </m:r>
                      <m:d>
                        <m:dPr>
                          <m:ctrlPr>
                            <a:rPr lang="pt-BR" b="0" i="1" smtClean="0">
                              <a:latin typeface="Cambria Math" panose="02040503050406030204" pitchFamily="18" charset="0"/>
                            </a:rPr>
                          </m:ctrlPr>
                        </m:dPr>
                        <m:e>
                          <m:r>
                            <a:rPr lang="pt-BR" b="0" i="1" smtClean="0">
                              <a:latin typeface="Cambria Math"/>
                            </a:rPr>
                            <m:t>10, 20</m:t>
                          </m:r>
                        </m:e>
                      </m:d>
                    </m:oMath>
                  </m:oMathPara>
                </a14:m>
                <a:endParaRPr lang="en-US" dirty="0"/>
              </a:p>
            </p:txBody>
          </p:sp>
        </mc:Choice>
        <mc:Fallback xmlns="">
          <p:sp>
            <p:nvSpPr>
              <p:cNvPr id="41" name="CaixaDeTexto 40"/>
              <p:cNvSpPr txBox="1">
                <a:spLocks noRot="1" noChangeAspect="1" noMove="1" noResize="1" noEditPoints="1" noAdjustHandles="1" noChangeArrowheads="1" noChangeShapeType="1" noTextEdit="1"/>
              </p:cNvSpPr>
              <p:nvPr/>
            </p:nvSpPr>
            <p:spPr>
              <a:xfrm>
                <a:off x="5185904" y="3566657"/>
                <a:ext cx="1847877" cy="369332"/>
              </a:xfrm>
              <a:prstGeom prst="rect">
                <a:avLst/>
              </a:prstGeom>
              <a:blipFill rotWithShape="1">
                <a:blip r:embed="rId6"/>
                <a:stretch>
                  <a:fillRect/>
                </a:stretch>
              </a:blipFill>
            </p:spPr>
            <p:txBody>
              <a:bodyPr/>
              <a:lstStyle/>
              <a:p>
                <a:r>
                  <a:rPr lang="en-US">
                    <a:noFill/>
                  </a:rPr>
                  <a:t> </a:t>
                </a:r>
              </a:p>
            </p:txBody>
          </p:sp>
        </mc:Fallback>
      </mc:AlternateContent>
      <p:cxnSp>
        <p:nvCxnSpPr>
          <p:cNvPr id="11264" name="Conector reto 11263"/>
          <p:cNvCxnSpPr/>
          <p:nvPr/>
        </p:nvCxnSpPr>
        <p:spPr>
          <a:xfrm flipV="1">
            <a:off x="6552264" y="3071039"/>
            <a:ext cx="0" cy="504000"/>
          </a:xfrm>
          <a:prstGeom prst="line">
            <a:avLst/>
          </a:prstGeom>
          <a:ln>
            <a:headEnd type="none"/>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71" name="CaixaDeTexto 11270"/>
              <p:cNvSpPr txBox="1"/>
              <p:nvPr/>
            </p:nvSpPr>
            <p:spPr>
              <a:xfrm>
                <a:off x="717539" y="2528880"/>
                <a:ext cx="1768497" cy="628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pt-BR" b="0" i="1" smtClean="0">
                                <a:latin typeface="Cambria Math"/>
                              </a:rPr>
                              <m:t>𝑖</m:t>
                            </m:r>
                            <m:box>
                              <m:boxPr>
                                <m:ctrlPr>
                                  <a:rPr lang="pt-BR" b="0" i="1" smtClean="0">
                                    <a:latin typeface="Cambria Math" panose="02040503050406030204" pitchFamily="18" charset="0"/>
                                  </a:rPr>
                                </m:ctrlPr>
                              </m:boxPr>
                              <m:e>
                                <m:r>
                                  <m:rPr>
                                    <m:brk m:alnAt="7"/>
                                    <m:aln/>
                                  </m:rPr>
                                  <a:rPr lang="pt-BR" b="0" i="1" smtClean="0">
                                    <a:latin typeface="Cambria Math"/>
                                  </a:rPr>
                                  <m:t>≔</m:t>
                                </m:r>
                              </m:e>
                            </m:box>
                            <m:r>
                              <m:rPr>
                                <m:brk m:alnAt="7"/>
                              </m:rPr>
                              <a:rPr lang="pt-BR" b="0" i="1" smtClean="0">
                                <a:latin typeface="Cambria Math"/>
                              </a:rPr>
                              <m:t>1</m:t>
                            </m:r>
                            <m:r>
                              <a:rPr lang="pt-BR" b="0" i="1" smtClean="0">
                                <a:latin typeface="Cambria Math"/>
                              </a:rPr>
                              <m:t>0;</m:t>
                            </m:r>
                            <m:r>
                              <a:rPr lang="pt-BR" b="0" i="1" smtClean="0">
                                <a:latin typeface="Cambria Math"/>
                              </a:rPr>
                              <m:t>𝑗</m:t>
                            </m:r>
                            <m:box>
                              <m:boxPr>
                                <m:ctrlPr>
                                  <a:rPr lang="pt-BR" b="0" i="1" smtClean="0">
                                    <a:latin typeface="Cambria Math" panose="02040503050406030204" pitchFamily="18" charset="0"/>
                                  </a:rPr>
                                </m:ctrlPr>
                              </m:boxPr>
                              <m:e>
                                <m:r>
                                  <m:rPr>
                                    <m:brk m:alnAt="7"/>
                                  </m:rPr>
                                  <a:rPr lang="pt-BR" b="0" i="1" smtClean="0">
                                    <a:latin typeface="Cambria Math"/>
                                  </a:rPr>
                                  <m:t>≔</m:t>
                                </m:r>
                              </m:e>
                            </m:box>
                            <m:r>
                              <m:rPr>
                                <m:brk m:alnAt="7"/>
                              </m:rPr>
                              <a:rPr lang="pt-BR" b="0" i="1" smtClean="0">
                                <a:latin typeface="Cambria Math"/>
                              </a:rPr>
                              <m:t>2</m:t>
                            </m:r>
                            <m:r>
                              <a:rPr lang="pt-BR" b="0" i="1" smtClean="0">
                                <a:latin typeface="Cambria Math"/>
                              </a:rPr>
                              <m:t>0;</m:t>
                            </m:r>
                          </m:e>
                        </m:mr>
                        <m:mr>
                          <m:e>
                            <m:r>
                              <a:rPr lang="pt-BR" b="0" i="1" smtClean="0">
                                <a:latin typeface="Cambria Math"/>
                              </a:rPr>
                              <m:t>𝑘</m:t>
                            </m:r>
                            <m:box>
                              <m:boxPr>
                                <m:ctrlPr>
                                  <a:rPr lang="pt-BR" b="0" i="1" smtClean="0">
                                    <a:latin typeface="Cambria Math" panose="02040503050406030204" pitchFamily="18" charset="0"/>
                                  </a:rPr>
                                </m:ctrlPr>
                              </m:boxPr>
                              <m:e>
                                <m:r>
                                  <m:rPr>
                                    <m:aln/>
                                  </m:rPr>
                                  <a:rPr lang="pt-BR" b="0" i="1" smtClean="0">
                                    <a:latin typeface="Cambria Math"/>
                                  </a:rPr>
                                  <m:t>≔</m:t>
                                </m:r>
                              </m:e>
                            </m:box>
                            <m:r>
                              <a:rPr lang="pt-BR" b="0" i="1" smtClean="0">
                                <a:latin typeface="Cambria Math"/>
                              </a:rPr>
                              <m:t>𝑎𝑑𝑑</m:t>
                            </m:r>
                            <m:d>
                              <m:dPr>
                                <m:ctrlPr>
                                  <a:rPr lang="pt-BR" b="0" i="1" smtClean="0">
                                    <a:latin typeface="Cambria Math" panose="02040503050406030204" pitchFamily="18" charset="0"/>
                                  </a:rPr>
                                </m:ctrlPr>
                              </m:dPr>
                              <m:e>
                                <m:r>
                                  <a:rPr lang="pt-BR" b="0" i="1" smtClean="0">
                                    <a:latin typeface="Cambria Math"/>
                                  </a:rPr>
                                  <m:t>𝑖</m:t>
                                </m:r>
                                <m:r>
                                  <a:rPr lang="pt-BR" b="0" i="1" smtClean="0">
                                    <a:latin typeface="Cambria Math"/>
                                  </a:rPr>
                                  <m:t>,</m:t>
                                </m:r>
                                <m:r>
                                  <a:rPr lang="pt-BR" b="0" i="1" smtClean="0">
                                    <a:latin typeface="Cambria Math"/>
                                  </a:rPr>
                                  <m:t>𝑗</m:t>
                                </m:r>
                              </m:e>
                            </m:d>
                          </m:e>
                        </m:mr>
                      </m:m>
                    </m:oMath>
                  </m:oMathPara>
                </a14:m>
                <a:endParaRPr lang="en-US" dirty="0"/>
              </a:p>
            </p:txBody>
          </p:sp>
        </mc:Choice>
        <mc:Fallback xmlns="">
          <p:sp>
            <p:nvSpPr>
              <p:cNvPr id="11271" name="CaixaDeTexto 11270"/>
              <p:cNvSpPr txBox="1">
                <a:spLocks noRot="1" noChangeAspect="1" noMove="1" noResize="1" noEditPoints="1" noAdjustHandles="1" noChangeArrowheads="1" noChangeShapeType="1" noTextEdit="1"/>
              </p:cNvSpPr>
              <p:nvPr/>
            </p:nvSpPr>
            <p:spPr>
              <a:xfrm>
                <a:off x="717539" y="2528880"/>
                <a:ext cx="1768497" cy="628890"/>
              </a:xfrm>
              <a:prstGeom prst="rect">
                <a:avLst/>
              </a:prstGeom>
              <a:blipFill rotWithShape="1">
                <a:blip r:embed="rId7"/>
                <a:stretch>
                  <a:fillRect/>
                </a:stretch>
              </a:blipFill>
            </p:spPr>
            <p:txBody>
              <a:bodyPr/>
              <a:lstStyle/>
              <a:p>
                <a:r>
                  <a:rPr lang="en-US">
                    <a:noFill/>
                  </a:rPr>
                  <a:t> </a:t>
                </a:r>
              </a:p>
            </p:txBody>
          </p:sp>
        </mc:Fallback>
      </mc:AlternateContent>
      <p:sp>
        <p:nvSpPr>
          <p:cNvPr id="11272" name="CaixaDeTexto 11271"/>
          <p:cNvSpPr txBox="1"/>
          <p:nvPr/>
        </p:nvSpPr>
        <p:spPr>
          <a:xfrm>
            <a:off x="2978281" y="2551248"/>
            <a:ext cx="1683729" cy="646331"/>
          </a:xfrm>
          <a:prstGeom prst="rect">
            <a:avLst/>
          </a:prstGeom>
          <a:noFill/>
        </p:spPr>
        <p:txBody>
          <a:bodyPr wrap="square" rtlCol="0">
            <a:spAutoFit/>
          </a:bodyPr>
          <a:lstStyle/>
          <a:p>
            <a:pPr marL="269875" indent="-269875" algn="l"/>
            <a:r>
              <a:rPr lang="en-US" dirty="0">
                <a:latin typeface="+mj-lt"/>
              </a:rPr>
              <a:t>1.	Client call to procedure</a:t>
            </a:r>
          </a:p>
        </p:txBody>
      </p:sp>
      <p:sp>
        <p:nvSpPr>
          <p:cNvPr id="11273" name="CaixaDeTexto 11272"/>
          <p:cNvSpPr txBox="1"/>
          <p:nvPr/>
        </p:nvSpPr>
        <p:spPr>
          <a:xfrm>
            <a:off x="3013611" y="3527357"/>
            <a:ext cx="1497526" cy="646331"/>
          </a:xfrm>
          <a:prstGeom prst="rect">
            <a:avLst/>
          </a:prstGeom>
          <a:noFill/>
        </p:spPr>
        <p:txBody>
          <a:bodyPr wrap="none" rtlCol="0">
            <a:spAutoFit/>
          </a:bodyPr>
          <a:lstStyle/>
          <a:p>
            <a:pPr marL="269875" indent="-269875" algn="l"/>
            <a:r>
              <a:rPr lang="en-US" dirty="0">
                <a:latin typeface="+mj-lt"/>
              </a:rPr>
              <a:t>2.	Stub builds</a:t>
            </a:r>
            <a:br>
              <a:rPr lang="en-US" dirty="0">
                <a:latin typeface="+mj-lt"/>
              </a:rPr>
            </a:br>
            <a:r>
              <a:rPr lang="en-US" dirty="0">
                <a:latin typeface="+mj-lt"/>
              </a:rPr>
              <a:t>message</a:t>
            </a:r>
          </a:p>
        </p:txBody>
      </p:sp>
      <p:sp>
        <p:nvSpPr>
          <p:cNvPr id="11274" name="CaixaDeTexto 11273"/>
          <p:cNvSpPr txBox="1"/>
          <p:nvPr/>
        </p:nvSpPr>
        <p:spPr>
          <a:xfrm>
            <a:off x="2739149" y="4779180"/>
            <a:ext cx="2282911" cy="646331"/>
          </a:xfrm>
          <a:prstGeom prst="rect">
            <a:avLst/>
          </a:prstGeom>
          <a:noFill/>
        </p:spPr>
        <p:txBody>
          <a:bodyPr wrap="square" rtlCol="0">
            <a:spAutoFit/>
          </a:bodyPr>
          <a:lstStyle/>
          <a:p>
            <a:pPr marL="269875" indent="-269875" algn="l"/>
            <a:r>
              <a:rPr lang="en-US" dirty="0">
                <a:latin typeface="+mj-lt"/>
              </a:rPr>
              <a:t>3.	Message is sent across the network</a:t>
            </a:r>
          </a:p>
        </p:txBody>
      </p:sp>
      <p:sp>
        <p:nvSpPr>
          <p:cNvPr id="11275" name="CaixaDeTexto 11274"/>
          <p:cNvSpPr txBox="1"/>
          <p:nvPr/>
        </p:nvSpPr>
        <p:spPr>
          <a:xfrm>
            <a:off x="7444447" y="4173688"/>
            <a:ext cx="1699553" cy="1200329"/>
          </a:xfrm>
          <a:prstGeom prst="rect">
            <a:avLst/>
          </a:prstGeom>
          <a:noFill/>
        </p:spPr>
        <p:txBody>
          <a:bodyPr wrap="square" rtlCol="0">
            <a:spAutoFit/>
          </a:bodyPr>
          <a:lstStyle/>
          <a:p>
            <a:pPr marL="269875" indent="-269875" algn="l"/>
            <a:r>
              <a:rPr lang="en-US" dirty="0">
                <a:latin typeface="+mj-lt"/>
              </a:rPr>
              <a:t>4.	Server OS hands message to server stub</a:t>
            </a:r>
          </a:p>
        </p:txBody>
      </p:sp>
      <p:sp>
        <p:nvSpPr>
          <p:cNvPr id="11276" name="CaixaDeTexto 11275"/>
          <p:cNvSpPr txBox="1"/>
          <p:nvPr/>
        </p:nvSpPr>
        <p:spPr>
          <a:xfrm>
            <a:off x="7422349" y="3374490"/>
            <a:ext cx="1743750" cy="646331"/>
          </a:xfrm>
          <a:prstGeom prst="rect">
            <a:avLst/>
          </a:prstGeom>
          <a:noFill/>
        </p:spPr>
        <p:txBody>
          <a:bodyPr wrap="square" rtlCol="0">
            <a:spAutoFit/>
          </a:bodyPr>
          <a:lstStyle/>
          <a:p>
            <a:pPr marL="269875" indent="-269875" algn="l"/>
            <a:r>
              <a:rPr lang="en-US" dirty="0">
                <a:latin typeface="+mj-lt"/>
              </a:rPr>
              <a:t>5.	Stub unpacks message</a:t>
            </a:r>
          </a:p>
        </p:txBody>
      </p:sp>
      <mc:AlternateContent xmlns:mc="http://schemas.openxmlformats.org/markup-compatibility/2006" xmlns:a14="http://schemas.microsoft.com/office/drawing/2010/main">
        <mc:Choice Requires="a14">
          <p:sp>
            <p:nvSpPr>
              <p:cNvPr id="11277" name="CaixaDeTexto 11276"/>
              <p:cNvSpPr txBox="1"/>
              <p:nvPr/>
            </p:nvSpPr>
            <p:spPr>
              <a:xfrm>
                <a:off x="7362372" y="2243160"/>
                <a:ext cx="1781628" cy="923330"/>
              </a:xfrm>
              <a:prstGeom prst="rect">
                <a:avLst/>
              </a:prstGeom>
              <a:noFill/>
            </p:spPr>
            <p:txBody>
              <a:bodyPr wrap="square" rtlCol="0">
                <a:spAutoFit/>
              </a:bodyPr>
              <a:lstStyle/>
              <a:p>
                <a:pPr marL="269875" indent="-269875" algn="l"/>
                <a:r>
                  <a:rPr lang="en-US" dirty="0">
                    <a:latin typeface="+mj-lt"/>
                  </a:rPr>
                  <a:t>6.	Stub makes local call to</a:t>
                </a:r>
                <a:br>
                  <a:rPr lang="en-US" dirty="0">
                    <a:latin typeface="+mj-lt"/>
                  </a:rPr>
                </a:br>
                <a14:m>
                  <m:oMathPara xmlns:m="http://schemas.openxmlformats.org/officeDocument/2006/math">
                    <m:oMathParaPr>
                      <m:jc m:val="left"/>
                    </m:oMathParaPr>
                    <m:oMath xmlns:m="http://schemas.openxmlformats.org/officeDocument/2006/math">
                      <m:r>
                        <a:rPr lang="pt-BR" b="0" i="1" smtClean="0">
                          <a:latin typeface="Cambria Math" charset="0"/>
                        </a:rPr>
                        <m:t>𝑎𝑑𝑑</m:t>
                      </m:r>
                    </m:oMath>
                  </m:oMathPara>
                </a14:m>
                <a:endParaRPr lang="en-US" dirty="0">
                  <a:latin typeface="+mj-lt"/>
                </a:endParaRPr>
              </a:p>
            </p:txBody>
          </p:sp>
        </mc:Choice>
        <mc:Fallback xmlns="">
          <p:sp>
            <p:nvSpPr>
              <p:cNvPr id="11277" name="CaixaDeTexto 11276"/>
              <p:cNvSpPr txBox="1">
                <a:spLocks noRot="1" noChangeAspect="1" noMove="1" noResize="1" noEditPoints="1" noAdjustHandles="1" noChangeArrowheads="1" noChangeShapeType="1" noTextEdit="1"/>
              </p:cNvSpPr>
              <p:nvPr/>
            </p:nvSpPr>
            <p:spPr>
              <a:xfrm>
                <a:off x="7362372" y="2243160"/>
                <a:ext cx="1781628" cy="923330"/>
              </a:xfrm>
              <a:prstGeom prst="rect">
                <a:avLst/>
              </a:prstGeom>
              <a:blipFill rotWithShape="0">
                <a:blip r:embed="rId8"/>
                <a:stretch>
                  <a:fillRect l="-3082" t="-3311"/>
                </a:stretch>
              </a:blipFill>
            </p:spPr>
            <p:txBody>
              <a:bodyPr/>
              <a:lstStyle/>
              <a:p>
                <a:r>
                  <a:rPr lang="en-US">
                    <a:noFill/>
                  </a:rPr>
                  <a:t> </a:t>
                </a:r>
              </a:p>
            </p:txBody>
          </p:sp>
        </mc:Fallback>
      </mc:AlternateContent>
      <p:cxnSp>
        <p:nvCxnSpPr>
          <p:cNvPr id="11279" name="Conector de seta reta 11278"/>
          <p:cNvCxnSpPr/>
          <p:nvPr/>
        </p:nvCxnSpPr>
        <p:spPr>
          <a:xfrm>
            <a:off x="1961652" y="3197579"/>
            <a:ext cx="0" cy="505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122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36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272"/>
                                        </p:tgtEl>
                                        <p:attrNameLst>
                                          <p:attrName>style.visibility</p:attrName>
                                        </p:attrNameLst>
                                      </p:cBhvr>
                                      <p:to>
                                        <p:strVal val="visible"/>
                                      </p:to>
                                    </p:set>
                                    <p:animEffect transition="in" filter="fade">
                                      <p:cBhvr>
                                        <p:cTn id="11" dur="500"/>
                                        <p:tgtEl>
                                          <p:spTgt spid="11272"/>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11279"/>
                                        </p:tgtEl>
                                        <p:attrNameLst>
                                          <p:attrName>style.visibility</p:attrName>
                                        </p:attrNameLst>
                                      </p:cBhvr>
                                      <p:to>
                                        <p:strVal val="visible"/>
                                      </p:to>
                                    </p:set>
                                    <p:animEffect transition="in" filter="wipe(up)">
                                      <p:cBhvr>
                                        <p:cTn id="15" dur="500"/>
                                        <p:tgtEl>
                                          <p:spTgt spid="1127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273"/>
                                        </p:tgtEl>
                                        <p:attrNameLst>
                                          <p:attrName>style.visibility</p:attrName>
                                        </p:attrNameLst>
                                      </p:cBhvr>
                                      <p:to>
                                        <p:strVal val="visible"/>
                                      </p:to>
                                    </p:set>
                                    <p:animEffect transition="in" filter="fade">
                                      <p:cBhvr>
                                        <p:cTn id="20" dur="500"/>
                                        <p:tgtEl>
                                          <p:spTgt spid="11273"/>
                                        </p:tgtEl>
                                      </p:cBhvr>
                                    </p:animEffect>
                                  </p:childTnLst>
                                </p:cTn>
                              </p:par>
                              <p:par>
                                <p:cTn id="21" presetID="10"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xit" presetSubtype="0" fill="hold" nodeType="withEffect">
                                  <p:stCondLst>
                                    <p:cond delay="0"/>
                                  </p:stCondLst>
                                  <p:childTnLst>
                                    <p:animEffect transition="out" filter="fade">
                                      <p:cBhvr>
                                        <p:cTn id="25" dur="500"/>
                                        <p:tgtEl>
                                          <p:spTgt spid="11279"/>
                                        </p:tgtEl>
                                      </p:cBhvr>
                                    </p:animEffect>
                                    <p:set>
                                      <p:cBhvr>
                                        <p:cTn id="26" dur="1" fill="hold">
                                          <p:stCondLst>
                                            <p:cond delay="499"/>
                                          </p:stCondLst>
                                        </p:cTn>
                                        <p:tgtEl>
                                          <p:spTgt spid="1127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274"/>
                                        </p:tgtEl>
                                        <p:attrNameLst>
                                          <p:attrName>style.visibility</p:attrName>
                                        </p:attrNameLst>
                                      </p:cBhvr>
                                      <p:to>
                                        <p:strVal val="visible"/>
                                      </p:to>
                                    </p:set>
                                    <p:animEffect transition="in" filter="fade">
                                      <p:cBhvr>
                                        <p:cTn id="31" dur="500"/>
                                        <p:tgtEl>
                                          <p:spTgt spid="11274"/>
                                        </p:tgtEl>
                                      </p:cBhvr>
                                    </p:animEffect>
                                  </p:childTnLst>
                                </p:cTn>
                              </p:par>
                              <p:par>
                                <p:cTn id="32" presetID="42" presetClass="path" presetSubtype="0" accel="50000" decel="50000" fill="hold" nodeType="withEffect">
                                  <p:stCondLst>
                                    <p:cond delay="0"/>
                                  </p:stCondLst>
                                  <p:childTnLst>
                                    <p:animMotion origin="layout" path="M 0 1.34166E-7 L 0 0.22253 " pathEditMode="relative" rAng="0" ptsTypes="AA">
                                      <p:cBhvr>
                                        <p:cTn id="33" dur="2000" fill="hold"/>
                                        <p:tgtEl>
                                          <p:spTgt spid="40"/>
                                        </p:tgtEl>
                                        <p:attrNameLst>
                                          <p:attrName>ppt_x</p:attrName>
                                          <p:attrName>ppt_y</p:attrName>
                                        </p:attrNameLst>
                                      </p:cBhvr>
                                      <p:rCtr x="0" y="11127"/>
                                    </p:animMotion>
                                  </p:childTnLst>
                                </p:cTn>
                              </p:par>
                            </p:childTnLst>
                          </p:cTn>
                        </p:par>
                        <p:par>
                          <p:cTn id="34" fill="hold">
                            <p:stCondLst>
                              <p:cond delay="2000"/>
                            </p:stCondLst>
                            <p:childTnLst>
                              <p:par>
                                <p:cTn id="35" presetID="63" presetClass="path" presetSubtype="0" accel="50000" decel="50000" fill="hold" nodeType="afterEffect">
                                  <p:stCondLst>
                                    <p:cond delay="0"/>
                                  </p:stCondLst>
                                  <p:childTnLst>
                                    <p:animMotion origin="layout" path="M 0 0.22253 L 0.48802 0.22137 " pathEditMode="relative" rAng="0" ptsTypes="AA">
                                      <p:cBhvr>
                                        <p:cTn id="36" dur="2000" fill="hold"/>
                                        <p:tgtEl>
                                          <p:spTgt spid="40"/>
                                        </p:tgtEl>
                                        <p:attrNameLst>
                                          <p:attrName>ppt_x</p:attrName>
                                          <p:attrName>ppt_y</p:attrName>
                                        </p:attrNameLst>
                                      </p:cBhvr>
                                      <p:rCtr x="24392" y="-69"/>
                                    </p:animMotion>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1275"/>
                                        </p:tgtEl>
                                        <p:attrNameLst>
                                          <p:attrName>style.visibility</p:attrName>
                                        </p:attrNameLst>
                                      </p:cBhvr>
                                      <p:to>
                                        <p:strVal val="visible"/>
                                      </p:to>
                                    </p:set>
                                    <p:animEffect transition="in" filter="fade">
                                      <p:cBhvr>
                                        <p:cTn id="40" dur="500"/>
                                        <p:tgtEl>
                                          <p:spTgt spid="11275"/>
                                        </p:tgtEl>
                                      </p:cBhvr>
                                    </p:animEffect>
                                  </p:childTnLst>
                                </p:cTn>
                              </p:par>
                              <p:par>
                                <p:cTn id="41" presetID="64" presetClass="path" presetSubtype="0" accel="50000" decel="50000" fill="hold" nodeType="withEffect">
                                  <p:stCondLst>
                                    <p:cond delay="0"/>
                                  </p:stCondLst>
                                  <p:childTnLst>
                                    <p:animMotion origin="layout" path="M 0.49201 0.22129 L 0.49201 2.59259E-6 " pathEditMode="relative" rAng="0" ptsTypes="AA">
                                      <p:cBhvr>
                                        <p:cTn id="42" dur="2000" fill="hold"/>
                                        <p:tgtEl>
                                          <p:spTgt spid="40"/>
                                        </p:tgtEl>
                                        <p:attrNameLst>
                                          <p:attrName>ppt_x</p:attrName>
                                          <p:attrName>ppt_y</p:attrName>
                                        </p:attrNameLst>
                                      </p:cBhvr>
                                      <p:rCtr x="0" y="-11065"/>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76"/>
                                        </p:tgtEl>
                                        <p:attrNameLst>
                                          <p:attrName>style.visibility</p:attrName>
                                        </p:attrNameLst>
                                      </p:cBhvr>
                                      <p:to>
                                        <p:strVal val="visible"/>
                                      </p:to>
                                    </p:set>
                                    <p:animEffect transition="in" filter="fade">
                                      <p:cBhvr>
                                        <p:cTn id="47" dur="500"/>
                                        <p:tgtEl>
                                          <p:spTgt spid="11276"/>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11264"/>
                                        </p:tgtEl>
                                        <p:attrNameLst>
                                          <p:attrName>style.visibility</p:attrName>
                                        </p:attrNameLst>
                                      </p:cBhvr>
                                      <p:to>
                                        <p:strVal val="visible"/>
                                      </p:to>
                                    </p:set>
                                    <p:animEffect transition="in" filter="fade">
                                      <p:cBhvr>
                                        <p:cTn id="51" dur="500"/>
                                        <p:tgtEl>
                                          <p:spTgt spid="112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277"/>
                                        </p:tgtEl>
                                        <p:attrNameLst>
                                          <p:attrName>style.visibility</p:attrName>
                                        </p:attrNameLst>
                                      </p:cBhvr>
                                      <p:to>
                                        <p:strVal val="visible"/>
                                      </p:to>
                                    </p:set>
                                    <p:animEffect transition="in" filter="fade">
                                      <p:cBhvr>
                                        <p:cTn id="54" dur="500"/>
                                        <p:tgtEl>
                                          <p:spTgt spid="1127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1272" grpId="0"/>
      <p:bldP spid="11273" grpId="0"/>
      <p:bldP spid="11274" grpId="0"/>
      <p:bldP spid="11275" grpId="0"/>
      <p:bldP spid="11276" grpId="0"/>
      <p:bldP spid="11277"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cxnSp>
        <p:nvCxnSpPr>
          <p:cNvPr id="52" name="Conector reto 51"/>
          <p:cNvCxnSpPr>
            <a:stCxn id="16" idx="2"/>
          </p:cNvCxnSpPr>
          <p:nvPr/>
        </p:nvCxnSpPr>
        <p:spPr>
          <a:xfrm flipH="1">
            <a:off x="1601446" y="5409264"/>
            <a:ext cx="2" cy="54007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a:stCxn id="15" idx="2"/>
          </p:cNvCxnSpPr>
          <p:nvPr/>
        </p:nvCxnSpPr>
        <p:spPr>
          <a:xfrm>
            <a:off x="6062395" y="5399230"/>
            <a:ext cx="0" cy="55010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531626" y="2798913"/>
            <a:ext cx="2252296" cy="2265362"/>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531626" y="5064275"/>
            <a:ext cx="2252296" cy="344488"/>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1" name="Rectangle 10"/>
          <p:cNvSpPr/>
          <p:nvPr/>
        </p:nvSpPr>
        <p:spPr bwMode="auto">
          <a:xfrm>
            <a:off x="874526" y="3051325"/>
            <a:ext cx="1566496" cy="2012950"/>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1186653" y="3987950"/>
            <a:ext cx="978877" cy="185738"/>
          </a:xfrm>
          <a:prstGeom prst="rect">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186653" y="4292750"/>
            <a:ext cx="978877" cy="557213"/>
          </a:xfrm>
          <a:prstGeom prst="rect">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1266" name="Rectangle 2"/>
          <p:cNvSpPr>
            <a:spLocks noGrp="1" noChangeArrowheads="1"/>
          </p:cNvSpPr>
          <p:nvPr>
            <p:ph type="title"/>
          </p:nvPr>
        </p:nvSpPr>
        <p:spPr/>
        <p:txBody>
          <a:bodyPr/>
          <a:lstStyle/>
          <a:p>
            <a:r>
              <a:rPr lang="en-US" spc="-150" dirty="0"/>
              <a:t>Steps and stubs in remote computation via RPC</a:t>
            </a:r>
          </a:p>
        </p:txBody>
      </p:sp>
      <p:sp>
        <p:nvSpPr>
          <p:cNvPr id="2" name="Text Placeholder 1"/>
          <p:cNvSpPr>
            <a:spLocks noGrp="1"/>
          </p:cNvSpPr>
          <p:nvPr>
            <p:ph type="body" sz="quarter" idx="11"/>
          </p:nvPr>
        </p:nvSpPr>
        <p:spPr/>
        <p:txBody>
          <a:bodyPr/>
          <a:lstStyle/>
          <a:p>
            <a:endParaRPr lang="en-US"/>
          </a:p>
        </p:txBody>
      </p:sp>
      <p:sp>
        <p:nvSpPr>
          <p:cNvPr id="14" name="Rectangle 13"/>
          <p:cNvSpPr/>
          <p:nvPr/>
        </p:nvSpPr>
        <p:spPr bwMode="auto">
          <a:xfrm>
            <a:off x="4936247" y="2789380"/>
            <a:ext cx="2252296" cy="2265362"/>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4936247" y="5054742"/>
            <a:ext cx="2252296" cy="344488"/>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3" name="Retângulo 12"/>
          <p:cNvSpPr/>
          <p:nvPr/>
        </p:nvSpPr>
        <p:spPr>
          <a:xfrm>
            <a:off x="431448" y="1898650"/>
            <a:ext cx="2340000" cy="3510614"/>
          </a:xfrm>
          <a:prstGeom prst="rect">
            <a:avLst/>
          </a:prstGeom>
          <a:solidFill>
            <a:schemeClr val="accent3">
              <a:lumMod val="20000"/>
              <a:lumOff val="8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15"/>
          <p:cNvSpPr/>
          <p:nvPr/>
        </p:nvSpPr>
        <p:spPr>
          <a:xfrm>
            <a:off x="431448" y="5049264"/>
            <a:ext cx="2340000" cy="360000"/>
          </a:xfrm>
          <a:prstGeom prst="rect">
            <a:avLst/>
          </a:prstGeom>
          <a:solidFill>
            <a:schemeClr val="accent3"/>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bg1"/>
                </a:solidFill>
                <a:effectLst>
                  <a:outerShdw blurRad="38100" dist="38100" dir="2700000" algn="tl">
                    <a:srgbClr val="000000">
                      <a:alpha val="43137"/>
                    </a:srgbClr>
                  </a:outerShdw>
                </a:effectLst>
              </a:rPr>
              <a:t>Client OS</a:t>
            </a:r>
          </a:p>
        </p:txBody>
      </p:sp>
      <p:sp>
        <p:nvSpPr>
          <p:cNvPr id="21" name="Retângulo 20"/>
          <p:cNvSpPr/>
          <p:nvPr/>
        </p:nvSpPr>
        <p:spPr>
          <a:xfrm>
            <a:off x="611608" y="3248976"/>
            <a:ext cx="1979679" cy="1796719"/>
          </a:xfrm>
          <a:prstGeom prst="rect">
            <a:avLst/>
          </a:prstGeom>
          <a:solidFill>
            <a:schemeClr val="bg1">
              <a:lumMod val="85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tx1"/>
                </a:solidFill>
              </a:rPr>
              <a:t>Client stub</a:t>
            </a:r>
          </a:p>
        </p:txBody>
      </p:sp>
      <p:sp>
        <p:nvSpPr>
          <p:cNvPr id="43" name="Retângulo 42"/>
          <p:cNvSpPr/>
          <p:nvPr/>
        </p:nvSpPr>
        <p:spPr>
          <a:xfrm>
            <a:off x="611607" y="2115012"/>
            <a:ext cx="1979679" cy="1133964"/>
          </a:xfrm>
          <a:prstGeom prst="rect">
            <a:avLst/>
          </a:prstGeom>
          <a:solidFill>
            <a:schemeClr val="bg1">
              <a:lumMod val="95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tx1"/>
                </a:solidFill>
              </a:rPr>
              <a:t>Client process</a:t>
            </a:r>
          </a:p>
        </p:txBody>
      </p:sp>
      <p:sp>
        <p:nvSpPr>
          <p:cNvPr id="45" name="Retângulo 44"/>
          <p:cNvSpPr/>
          <p:nvPr/>
        </p:nvSpPr>
        <p:spPr>
          <a:xfrm>
            <a:off x="4932360" y="1890518"/>
            <a:ext cx="2340000" cy="3518746"/>
          </a:xfrm>
          <a:prstGeom prst="rect">
            <a:avLst/>
          </a:prstGeom>
          <a:solidFill>
            <a:schemeClr val="accent2">
              <a:lumMod val="20000"/>
              <a:lumOff val="8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tângulo 45"/>
          <p:cNvSpPr/>
          <p:nvPr/>
        </p:nvSpPr>
        <p:spPr>
          <a:xfrm>
            <a:off x="4932360" y="5049264"/>
            <a:ext cx="2340000" cy="360000"/>
          </a:xfrm>
          <a:prstGeom prst="rect">
            <a:avLst/>
          </a:prstGeom>
          <a:solidFill>
            <a:schemeClr val="accent2">
              <a:lumMod val="60000"/>
              <a:lumOff val="4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bg1"/>
                </a:solidFill>
                <a:effectLst>
                  <a:outerShdw blurRad="38100" dist="38100" dir="2700000" algn="tl">
                    <a:srgbClr val="000000">
                      <a:alpha val="43137"/>
                    </a:srgbClr>
                  </a:outerShdw>
                </a:effectLst>
              </a:rPr>
              <a:t>Server OS</a:t>
            </a:r>
          </a:p>
        </p:txBody>
      </p:sp>
      <p:sp>
        <p:nvSpPr>
          <p:cNvPr id="47" name="Retângulo 46"/>
          <p:cNvSpPr/>
          <p:nvPr/>
        </p:nvSpPr>
        <p:spPr>
          <a:xfrm>
            <a:off x="5112520" y="3248976"/>
            <a:ext cx="1979679" cy="1796719"/>
          </a:xfrm>
          <a:prstGeom prst="rect">
            <a:avLst/>
          </a:prstGeom>
          <a:solidFill>
            <a:schemeClr val="bg1">
              <a:lumMod val="85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tx1"/>
                </a:solidFill>
              </a:rPr>
              <a:t>Server stub</a:t>
            </a:r>
          </a:p>
        </p:txBody>
      </p:sp>
      <p:sp>
        <p:nvSpPr>
          <p:cNvPr id="48" name="Retângulo 47"/>
          <p:cNvSpPr/>
          <p:nvPr/>
        </p:nvSpPr>
        <p:spPr>
          <a:xfrm>
            <a:off x="5112519" y="2115013"/>
            <a:ext cx="1979679" cy="1133963"/>
          </a:xfrm>
          <a:prstGeom prst="rect">
            <a:avLst/>
          </a:prstGeom>
          <a:solidFill>
            <a:schemeClr val="bg1">
              <a:lumMod val="95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tx1"/>
                </a:solidFill>
              </a:rPr>
              <a:t>Server process</a:t>
            </a:r>
          </a:p>
        </p:txBody>
      </p:sp>
      <mc:AlternateContent xmlns:mc="http://schemas.openxmlformats.org/markup-compatibility/2006" xmlns:a14="http://schemas.microsoft.com/office/drawing/2010/main">
        <mc:Choice Requires="a14">
          <p:sp>
            <p:nvSpPr>
              <p:cNvPr id="35" name="Retângulo 34"/>
              <p:cNvSpPr/>
              <p:nvPr/>
            </p:nvSpPr>
            <p:spPr>
              <a:xfrm>
                <a:off x="5282257" y="2551248"/>
                <a:ext cx="1620000" cy="531528"/>
              </a:xfrm>
              <a:prstGeom prst="rect">
                <a:avLst/>
              </a:prstGeom>
              <a:solidFill>
                <a:schemeClr val="bg1"/>
              </a:solidFill>
              <a:ln w="12700" cmpd="sng"/>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ts val="1600"/>
                  </a:lnSpc>
                </a:pPr>
                <a:r>
                  <a:rPr lang="en-US" dirty="0">
                    <a:solidFill>
                      <a:schemeClr val="tx2">
                        <a:lumMod val="50000"/>
                      </a:schemeClr>
                    </a:solidFill>
                  </a:rPr>
                  <a:t>implementation of </a:t>
                </a:r>
                <a14:m>
                  <m:oMath xmlns:m="http://schemas.openxmlformats.org/officeDocument/2006/math">
                    <m:r>
                      <a:rPr lang="pt-BR" b="0" i="1" smtClean="0">
                        <a:solidFill>
                          <a:schemeClr val="tx2">
                            <a:lumMod val="50000"/>
                          </a:schemeClr>
                        </a:solidFill>
                        <a:latin typeface="Cambria Math"/>
                      </a:rPr>
                      <m:t>𝑎𝑑𝑑</m:t>
                    </m:r>
                  </m:oMath>
                </a14:m>
                <a:endParaRPr lang="en-US" i="1" dirty="0">
                  <a:solidFill>
                    <a:schemeClr val="tx2">
                      <a:lumMod val="50000"/>
                    </a:schemeClr>
                  </a:solidFill>
                </a:endParaRPr>
              </a:p>
            </p:txBody>
          </p:sp>
        </mc:Choice>
        <mc:Fallback xmlns="">
          <p:sp>
            <p:nvSpPr>
              <p:cNvPr id="35" name="Retângulo 34"/>
              <p:cNvSpPr>
                <a:spLocks noRot="1" noChangeAspect="1" noMove="1" noResize="1" noEditPoints="1" noAdjustHandles="1" noChangeArrowheads="1" noChangeShapeType="1" noTextEdit="1"/>
              </p:cNvSpPr>
              <p:nvPr/>
            </p:nvSpPr>
            <p:spPr>
              <a:xfrm>
                <a:off x="5282257" y="2551248"/>
                <a:ext cx="1620000" cy="531528"/>
              </a:xfrm>
              <a:prstGeom prst="rect">
                <a:avLst/>
              </a:prstGeom>
              <a:blipFill rotWithShape="1">
                <a:blip r:embed="rId2"/>
                <a:stretch>
                  <a:fillRect l="-5243" t="-13483" r="-7116" b="-14607"/>
                </a:stretch>
              </a:blipFill>
              <a:ln w="12700" cmpd="sng"/>
            </p:spPr>
            <p:txBody>
              <a:bodyPr/>
              <a:lstStyle/>
              <a:p>
                <a:r>
                  <a:rPr lang="en-US">
                    <a:noFill/>
                  </a:rPr>
                  <a:t> </a:t>
                </a:r>
              </a:p>
            </p:txBody>
          </p:sp>
        </mc:Fallback>
      </mc:AlternateContent>
      <p:pic>
        <p:nvPicPr>
          <p:cNvPr id="11269" name="Picture 5" hidden="1"/>
          <p:cNvPicPr>
            <a:picLocks noChangeAspect="1" noChangeArrowheads="1"/>
          </p:cNvPicPr>
          <p:nvPr/>
        </p:nvPicPr>
        <p:blipFill>
          <a:blip r:embed="rId3" cstate="print">
            <a:clrChange>
              <a:clrFrom>
                <a:srgbClr val="FFFFFF"/>
              </a:clrFrom>
              <a:clrTo>
                <a:srgbClr val="FFFFFF">
                  <a:alpha val="0"/>
                </a:srgbClr>
              </a:clrTo>
            </a:clrChange>
          </a:blip>
          <a:srcRect l="18814" t="41541" r="17531" b="36253"/>
          <a:stretch>
            <a:fillRect/>
          </a:stretch>
        </p:blipFill>
        <p:spPr bwMode="auto">
          <a:xfrm>
            <a:off x="478665" y="2348856"/>
            <a:ext cx="8143875" cy="4021138"/>
          </a:xfrm>
          <a:prstGeom prst="rect">
            <a:avLst/>
          </a:prstGeom>
          <a:noFill/>
          <a:ln w="9525">
            <a:noFill/>
            <a:miter lim="800000"/>
            <a:headEnd/>
            <a:tailEnd/>
          </a:ln>
          <a:effectLst/>
        </p:spPr>
      </p:pic>
      <p:pic>
        <p:nvPicPr>
          <p:cNvPr id="15362" name="Picture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397" y="1890518"/>
            <a:ext cx="8139113" cy="4024312"/>
          </a:xfrm>
          <a:prstGeom prst="rect">
            <a:avLst/>
          </a:prstGeom>
          <a:solidFill>
            <a:schemeClr val="bg1"/>
          </a:solidFill>
          <a:ln>
            <a:noFill/>
          </a:ln>
          <a:effectLst/>
        </p:spPr>
      </p:pic>
      <p:cxnSp>
        <p:nvCxnSpPr>
          <p:cNvPr id="37" name="Conector reto 36"/>
          <p:cNvCxnSpPr/>
          <p:nvPr/>
        </p:nvCxnSpPr>
        <p:spPr>
          <a:xfrm>
            <a:off x="478665" y="5949336"/>
            <a:ext cx="6793695"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0" name="Tabela 39"/>
          <p:cNvGraphicFramePr>
            <a:graphicFrameLocks noGrp="1"/>
          </p:cNvGraphicFramePr>
          <p:nvPr>
            <p:extLst>
              <p:ext uri="{D42A27DB-BD31-4B8C-83A1-F6EECF244321}">
                <p14:modId xmlns:p14="http://schemas.microsoft.com/office/powerpoint/2010/main" val="56678912"/>
              </p:ext>
            </p:extLst>
          </p:nvPr>
        </p:nvGraphicFramePr>
        <p:xfrm>
          <a:off x="5461363" y="4063967"/>
          <a:ext cx="1237234" cy="294640"/>
        </p:xfrm>
        <a:graphic>
          <a:graphicData uri="http://schemas.openxmlformats.org/drawingml/2006/table">
            <a:tbl>
              <a:tblPr>
                <a:tableStyleId>{35758FB7-9AC5-4552-8A53-C91805E547FA}</a:tableStyleId>
              </a:tblPr>
              <a:tblGrid>
                <a:gridCol w="550829">
                  <a:extLst>
                    <a:ext uri="{9D8B030D-6E8A-4147-A177-3AD203B41FA5}">
                      <a16:colId xmlns:a16="http://schemas.microsoft.com/office/drawing/2014/main" val="20000"/>
                    </a:ext>
                  </a:extLst>
                </a:gridCol>
                <a:gridCol w="686405">
                  <a:extLst>
                    <a:ext uri="{9D8B030D-6E8A-4147-A177-3AD203B41FA5}">
                      <a16:colId xmlns:a16="http://schemas.microsoft.com/office/drawing/2014/main" val="20001"/>
                    </a:ext>
                  </a:extLst>
                </a:gridCol>
              </a:tblGrid>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30</a:t>
                      </a:r>
                    </a:p>
                  </a:txBody>
                  <a:tcPr marL="45720" marR="45720" anchor="ctr"/>
                </a:tc>
                <a:extLst>
                  <a:ext uri="{0D108BD9-81ED-4DB2-BD59-A6C34878D82A}">
                    <a16:rowId xmlns:a16="http://schemas.microsoft.com/office/drawing/2014/main" val="10000"/>
                  </a:ext>
                </a:extLst>
              </a:tr>
            </a:tbl>
          </a:graphicData>
        </a:graphic>
      </p:graphicFrame>
      <p:graphicFrame>
        <p:nvGraphicFramePr>
          <p:cNvPr id="57" name="Tabela 56"/>
          <p:cNvGraphicFramePr>
            <a:graphicFrameLocks noGrp="1"/>
          </p:cNvGraphicFramePr>
          <p:nvPr>
            <p:extLst>
              <p:ext uri="{D42A27DB-BD31-4B8C-83A1-F6EECF244321}">
                <p14:modId xmlns:p14="http://schemas.microsoft.com/office/powerpoint/2010/main" val="834376169"/>
              </p:ext>
            </p:extLst>
          </p:nvPr>
        </p:nvGraphicFramePr>
        <p:xfrm>
          <a:off x="4317630" y="-902970"/>
          <a:ext cx="1237234" cy="883920"/>
        </p:xfrm>
        <a:graphic>
          <a:graphicData uri="http://schemas.openxmlformats.org/drawingml/2006/table">
            <a:tbl>
              <a:tblPr>
                <a:tableStyleId>{35758FB7-9AC5-4552-8A53-C91805E547FA}</a:tableStyleId>
              </a:tblPr>
              <a:tblGrid>
                <a:gridCol w="557657">
                  <a:extLst>
                    <a:ext uri="{9D8B030D-6E8A-4147-A177-3AD203B41FA5}">
                      <a16:colId xmlns:a16="http://schemas.microsoft.com/office/drawing/2014/main" val="20000"/>
                    </a:ext>
                  </a:extLst>
                </a:gridCol>
                <a:gridCol w="679577">
                  <a:extLst>
                    <a:ext uri="{9D8B030D-6E8A-4147-A177-3AD203B41FA5}">
                      <a16:colId xmlns:a16="http://schemas.microsoft.com/office/drawing/2014/main" val="20001"/>
                    </a:ext>
                  </a:extLst>
                </a:gridCol>
              </a:tblGrid>
              <a:tr h="276072">
                <a:tc>
                  <a:txBody>
                    <a:bodyPr/>
                    <a:lstStyle/>
                    <a:p>
                      <a:pPr>
                        <a:lnSpc>
                          <a:spcPts val="1600"/>
                        </a:lnSpc>
                      </a:pPr>
                      <a:r>
                        <a:rPr lang="en-US" dirty="0" err="1">
                          <a:solidFill>
                            <a:schemeClr val="tx2">
                              <a:lumMod val="50000"/>
                            </a:schemeClr>
                          </a:solidFill>
                        </a:rPr>
                        <a:t>proc</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“add”</a:t>
                      </a:r>
                    </a:p>
                  </a:txBody>
                  <a:tcPr marL="45720" marR="45720" anchor="ctr"/>
                </a:tc>
                <a:extLst>
                  <a:ext uri="{0D108BD9-81ED-4DB2-BD59-A6C34878D82A}">
                    <a16:rowId xmlns:a16="http://schemas.microsoft.com/office/drawing/2014/main" val="10000"/>
                  </a:ext>
                </a:extLst>
              </a:tr>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10</a:t>
                      </a:r>
                    </a:p>
                  </a:txBody>
                  <a:tcPr marL="45720" marR="45720" anchor="ctr"/>
                </a:tc>
                <a:extLst>
                  <a:ext uri="{0D108BD9-81ED-4DB2-BD59-A6C34878D82A}">
                    <a16:rowId xmlns:a16="http://schemas.microsoft.com/office/drawing/2014/main" val="10001"/>
                  </a:ext>
                </a:extLst>
              </a:tr>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20</a:t>
                      </a:r>
                    </a:p>
                  </a:txBody>
                  <a:tcPr marL="45720" marR="45720" anchor="ctr"/>
                </a:tc>
                <a:extLst>
                  <a:ext uri="{0D108BD9-81ED-4DB2-BD59-A6C34878D82A}">
                    <a16:rowId xmlns:a16="http://schemas.microsoft.com/office/drawing/2014/main" val="10002"/>
                  </a:ext>
                </a:extLst>
              </a:tr>
            </a:tbl>
          </a:graphicData>
        </a:graphic>
      </p:graphicFrame>
      <p:graphicFrame>
        <p:nvGraphicFramePr>
          <p:cNvPr id="60" name="Tabela 59"/>
          <p:cNvGraphicFramePr>
            <a:graphicFrameLocks noGrp="1"/>
          </p:cNvGraphicFramePr>
          <p:nvPr>
            <p:extLst>
              <p:ext uri="{D42A27DB-BD31-4B8C-83A1-F6EECF244321}">
                <p14:modId xmlns:p14="http://schemas.microsoft.com/office/powerpoint/2010/main" val="1783402336"/>
              </p:ext>
            </p:extLst>
          </p:nvPr>
        </p:nvGraphicFramePr>
        <p:xfrm>
          <a:off x="6301225" y="-902970"/>
          <a:ext cx="1237234" cy="883920"/>
        </p:xfrm>
        <a:graphic>
          <a:graphicData uri="http://schemas.openxmlformats.org/drawingml/2006/table">
            <a:tbl>
              <a:tblPr>
                <a:tableStyleId>{35758FB7-9AC5-4552-8A53-C91805E547FA}</a:tableStyleId>
              </a:tblPr>
              <a:tblGrid>
                <a:gridCol w="557657">
                  <a:extLst>
                    <a:ext uri="{9D8B030D-6E8A-4147-A177-3AD203B41FA5}">
                      <a16:colId xmlns:a16="http://schemas.microsoft.com/office/drawing/2014/main" val="20000"/>
                    </a:ext>
                  </a:extLst>
                </a:gridCol>
                <a:gridCol w="679577">
                  <a:extLst>
                    <a:ext uri="{9D8B030D-6E8A-4147-A177-3AD203B41FA5}">
                      <a16:colId xmlns:a16="http://schemas.microsoft.com/office/drawing/2014/main" val="20001"/>
                    </a:ext>
                  </a:extLst>
                </a:gridCol>
              </a:tblGrid>
              <a:tr h="276072">
                <a:tc>
                  <a:txBody>
                    <a:bodyPr/>
                    <a:lstStyle/>
                    <a:p>
                      <a:pPr>
                        <a:lnSpc>
                          <a:spcPts val="1600"/>
                        </a:lnSpc>
                      </a:pPr>
                      <a:r>
                        <a:rPr lang="en-US" dirty="0" err="1">
                          <a:solidFill>
                            <a:schemeClr val="tx2">
                              <a:lumMod val="50000"/>
                            </a:schemeClr>
                          </a:solidFill>
                        </a:rPr>
                        <a:t>proc</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“add”</a:t>
                      </a:r>
                    </a:p>
                  </a:txBody>
                  <a:tcPr marL="45720" marR="45720" anchor="ctr"/>
                </a:tc>
                <a:extLst>
                  <a:ext uri="{0D108BD9-81ED-4DB2-BD59-A6C34878D82A}">
                    <a16:rowId xmlns:a16="http://schemas.microsoft.com/office/drawing/2014/main" val="10000"/>
                  </a:ext>
                </a:extLst>
              </a:tr>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10</a:t>
                      </a:r>
                    </a:p>
                  </a:txBody>
                  <a:tcPr marL="45720" marR="45720" anchor="ctr"/>
                </a:tc>
                <a:extLst>
                  <a:ext uri="{0D108BD9-81ED-4DB2-BD59-A6C34878D82A}">
                    <a16:rowId xmlns:a16="http://schemas.microsoft.com/office/drawing/2014/main" val="10001"/>
                  </a:ext>
                </a:extLst>
              </a:tr>
              <a:tr h="276072">
                <a:tc>
                  <a:txBody>
                    <a:bodyPr/>
                    <a:lstStyle/>
                    <a:p>
                      <a:pPr>
                        <a:lnSpc>
                          <a:spcPts val="1600"/>
                        </a:lnSpc>
                      </a:pPr>
                      <a:r>
                        <a:rPr lang="en-US" dirty="0" err="1">
                          <a:solidFill>
                            <a:schemeClr val="tx2">
                              <a:lumMod val="50000"/>
                            </a:schemeClr>
                          </a:solidFill>
                        </a:rPr>
                        <a:t>int</a:t>
                      </a:r>
                      <a:endParaRPr lang="en-US" dirty="0">
                        <a:solidFill>
                          <a:schemeClr val="tx2">
                            <a:lumMod val="50000"/>
                          </a:schemeClr>
                        </a:solidFill>
                      </a:endParaRPr>
                    </a:p>
                  </a:txBody>
                  <a:tcPr marL="45720" marR="45720"/>
                </a:tc>
                <a:tc>
                  <a:txBody>
                    <a:bodyPr/>
                    <a:lstStyle/>
                    <a:p>
                      <a:pPr algn="ctr">
                        <a:lnSpc>
                          <a:spcPts val="1600"/>
                        </a:lnSpc>
                      </a:pPr>
                      <a:r>
                        <a:rPr lang="en-US" dirty="0">
                          <a:solidFill>
                            <a:schemeClr val="tx2">
                              <a:lumMod val="50000"/>
                            </a:schemeClr>
                          </a:solidFill>
                        </a:rPr>
                        <a:t>20</a:t>
                      </a:r>
                    </a:p>
                  </a:txBody>
                  <a:tcPr marL="45720" marR="45720" anchor="ct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41" name="CaixaDeTexto 40"/>
              <p:cNvSpPr txBox="1"/>
              <p:nvPr/>
            </p:nvSpPr>
            <p:spPr>
              <a:xfrm>
                <a:off x="5185904" y="3566657"/>
                <a:ext cx="18478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a:rPr>
                        <m:t>𝑧</m:t>
                      </m:r>
                      <m:r>
                        <a:rPr lang="pt-BR" b="0" i="1" smtClean="0">
                          <a:latin typeface="Cambria Math"/>
                        </a:rPr>
                        <m:t>=</m:t>
                      </m:r>
                      <m:r>
                        <a:rPr lang="pt-BR" b="0" i="1" smtClean="0">
                          <a:latin typeface="Cambria Math"/>
                        </a:rPr>
                        <m:t>𝑎𝑑𝑑</m:t>
                      </m:r>
                      <m:d>
                        <m:dPr>
                          <m:ctrlPr>
                            <a:rPr lang="pt-BR" b="0" i="1" smtClean="0">
                              <a:latin typeface="Cambria Math" panose="02040503050406030204" pitchFamily="18" charset="0"/>
                            </a:rPr>
                          </m:ctrlPr>
                        </m:dPr>
                        <m:e>
                          <m:r>
                            <a:rPr lang="pt-BR" b="0" i="1" smtClean="0">
                              <a:latin typeface="Cambria Math"/>
                            </a:rPr>
                            <m:t>10, 20</m:t>
                          </m:r>
                        </m:e>
                      </m:d>
                    </m:oMath>
                  </m:oMathPara>
                </a14:m>
                <a:endParaRPr lang="en-US" dirty="0"/>
              </a:p>
            </p:txBody>
          </p:sp>
        </mc:Choice>
        <mc:Fallback xmlns="">
          <p:sp>
            <p:nvSpPr>
              <p:cNvPr id="41" name="CaixaDeTexto 40"/>
              <p:cNvSpPr txBox="1">
                <a:spLocks noRot="1" noChangeAspect="1" noMove="1" noResize="1" noEditPoints="1" noAdjustHandles="1" noChangeArrowheads="1" noChangeShapeType="1" noTextEdit="1"/>
              </p:cNvSpPr>
              <p:nvPr/>
            </p:nvSpPr>
            <p:spPr>
              <a:xfrm>
                <a:off x="5185904" y="3566657"/>
                <a:ext cx="1847877" cy="369332"/>
              </a:xfrm>
              <a:prstGeom prst="rect">
                <a:avLst/>
              </a:prstGeom>
              <a:blipFill rotWithShape="1">
                <a:blip r:embed="rId5"/>
                <a:stretch>
                  <a:fillRect/>
                </a:stretch>
              </a:blipFill>
            </p:spPr>
            <p:txBody>
              <a:bodyPr/>
              <a:lstStyle/>
              <a:p>
                <a:r>
                  <a:rPr lang="en-US">
                    <a:noFill/>
                  </a:rPr>
                  <a:t> </a:t>
                </a:r>
              </a:p>
            </p:txBody>
          </p:sp>
        </mc:Fallback>
      </mc:AlternateContent>
      <p:cxnSp>
        <p:nvCxnSpPr>
          <p:cNvPr id="11264" name="Conector reto 11263"/>
          <p:cNvCxnSpPr/>
          <p:nvPr/>
        </p:nvCxnSpPr>
        <p:spPr>
          <a:xfrm>
            <a:off x="6552264" y="3071039"/>
            <a:ext cx="0" cy="504000"/>
          </a:xfrm>
          <a:prstGeom prst="line">
            <a:avLst/>
          </a:prstGeom>
          <a:ln>
            <a:headEnd type="none"/>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71" name="CaixaDeTexto 11270"/>
              <p:cNvSpPr txBox="1"/>
              <p:nvPr/>
            </p:nvSpPr>
            <p:spPr>
              <a:xfrm>
                <a:off x="717539" y="2528880"/>
                <a:ext cx="1768497" cy="628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pt-BR" b="0" i="1" smtClean="0">
                                <a:latin typeface="Cambria Math"/>
                              </a:rPr>
                              <m:t>𝑖</m:t>
                            </m:r>
                            <m:box>
                              <m:boxPr>
                                <m:ctrlPr>
                                  <a:rPr lang="pt-BR" b="0" i="1" smtClean="0">
                                    <a:latin typeface="Cambria Math" panose="02040503050406030204" pitchFamily="18" charset="0"/>
                                  </a:rPr>
                                </m:ctrlPr>
                              </m:boxPr>
                              <m:e>
                                <m:r>
                                  <m:rPr>
                                    <m:brk m:alnAt="7"/>
                                    <m:aln/>
                                  </m:rPr>
                                  <a:rPr lang="pt-BR" b="0" i="1" smtClean="0">
                                    <a:latin typeface="Cambria Math"/>
                                  </a:rPr>
                                  <m:t>≔</m:t>
                                </m:r>
                              </m:e>
                            </m:box>
                            <m:r>
                              <m:rPr>
                                <m:brk m:alnAt="7"/>
                              </m:rPr>
                              <a:rPr lang="pt-BR" b="0" i="1" smtClean="0">
                                <a:latin typeface="Cambria Math"/>
                              </a:rPr>
                              <m:t>1</m:t>
                            </m:r>
                            <m:r>
                              <a:rPr lang="pt-BR" b="0" i="1" smtClean="0">
                                <a:latin typeface="Cambria Math"/>
                              </a:rPr>
                              <m:t>0;</m:t>
                            </m:r>
                            <m:r>
                              <a:rPr lang="pt-BR" b="0" i="1" smtClean="0">
                                <a:latin typeface="Cambria Math"/>
                              </a:rPr>
                              <m:t>𝑗</m:t>
                            </m:r>
                            <m:box>
                              <m:boxPr>
                                <m:ctrlPr>
                                  <a:rPr lang="pt-BR" b="0" i="1" smtClean="0">
                                    <a:latin typeface="Cambria Math" panose="02040503050406030204" pitchFamily="18" charset="0"/>
                                  </a:rPr>
                                </m:ctrlPr>
                              </m:boxPr>
                              <m:e>
                                <m:r>
                                  <m:rPr>
                                    <m:brk m:alnAt="7"/>
                                  </m:rPr>
                                  <a:rPr lang="pt-BR" b="0" i="1" smtClean="0">
                                    <a:latin typeface="Cambria Math"/>
                                  </a:rPr>
                                  <m:t>≔</m:t>
                                </m:r>
                              </m:e>
                            </m:box>
                            <m:r>
                              <m:rPr>
                                <m:brk m:alnAt="7"/>
                              </m:rPr>
                              <a:rPr lang="pt-BR" b="0" i="1" smtClean="0">
                                <a:latin typeface="Cambria Math"/>
                              </a:rPr>
                              <m:t>2</m:t>
                            </m:r>
                            <m:r>
                              <a:rPr lang="pt-BR" b="0" i="1" smtClean="0">
                                <a:latin typeface="Cambria Math"/>
                              </a:rPr>
                              <m:t>0;</m:t>
                            </m:r>
                          </m:e>
                        </m:mr>
                        <m:mr>
                          <m:e>
                            <m:r>
                              <a:rPr lang="pt-BR" b="0" i="1" smtClean="0">
                                <a:latin typeface="Cambria Math"/>
                              </a:rPr>
                              <m:t>𝑘</m:t>
                            </m:r>
                            <m:box>
                              <m:boxPr>
                                <m:ctrlPr>
                                  <a:rPr lang="pt-BR" b="0" i="1" smtClean="0">
                                    <a:latin typeface="Cambria Math" panose="02040503050406030204" pitchFamily="18" charset="0"/>
                                  </a:rPr>
                                </m:ctrlPr>
                              </m:boxPr>
                              <m:e>
                                <m:r>
                                  <m:rPr>
                                    <m:aln/>
                                  </m:rPr>
                                  <a:rPr lang="pt-BR" b="0" i="1" smtClean="0">
                                    <a:latin typeface="Cambria Math"/>
                                  </a:rPr>
                                  <m:t>≔</m:t>
                                </m:r>
                              </m:e>
                            </m:box>
                            <m:r>
                              <a:rPr lang="pt-BR" b="0" i="1" smtClean="0">
                                <a:latin typeface="Cambria Math"/>
                              </a:rPr>
                              <m:t>𝑎𝑑𝑑</m:t>
                            </m:r>
                            <m:d>
                              <m:dPr>
                                <m:ctrlPr>
                                  <a:rPr lang="pt-BR" b="0" i="1" smtClean="0">
                                    <a:latin typeface="Cambria Math" panose="02040503050406030204" pitchFamily="18" charset="0"/>
                                  </a:rPr>
                                </m:ctrlPr>
                              </m:dPr>
                              <m:e>
                                <m:r>
                                  <a:rPr lang="pt-BR" b="0" i="1" smtClean="0">
                                    <a:latin typeface="Cambria Math"/>
                                  </a:rPr>
                                  <m:t>𝑖</m:t>
                                </m:r>
                                <m:r>
                                  <a:rPr lang="pt-BR" b="0" i="1" smtClean="0">
                                    <a:latin typeface="Cambria Math"/>
                                  </a:rPr>
                                  <m:t>,</m:t>
                                </m:r>
                                <m:r>
                                  <a:rPr lang="pt-BR" b="0" i="1" smtClean="0">
                                    <a:latin typeface="Cambria Math"/>
                                  </a:rPr>
                                  <m:t>𝑗</m:t>
                                </m:r>
                              </m:e>
                            </m:d>
                          </m:e>
                        </m:mr>
                      </m:m>
                    </m:oMath>
                  </m:oMathPara>
                </a14:m>
                <a:endParaRPr lang="en-US" dirty="0"/>
              </a:p>
            </p:txBody>
          </p:sp>
        </mc:Choice>
        <mc:Fallback xmlns="">
          <p:sp>
            <p:nvSpPr>
              <p:cNvPr id="11271" name="CaixaDeTexto 11270"/>
              <p:cNvSpPr txBox="1">
                <a:spLocks noRot="1" noChangeAspect="1" noMove="1" noResize="1" noEditPoints="1" noAdjustHandles="1" noChangeArrowheads="1" noChangeShapeType="1" noTextEdit="1"/>
              </p:cNvSpPr>
              <p:nvPr/>
            </p:nvSpPr>
            <p:spPr>
              <a:xfrm>
                <a:off x="717539" y="2528880"/>
                <a:ext cx="1768497" cy="628890"/>
              </a:xfrm>
              <a:prstGeom prst="rect">
                <a:avLst/>
              </a:prstGeom>
              <a:blipFill rotWithShape="1">
                <a:blip r:embed="rId6"/>
                <a:stretch>
                  <a:fillRect/>
                </a:stretch>
              </a:blipFill>
            </p:spPr>
            <p:txBody>
              <a:bodyPr/>
              <a:lstStyle/>
              <a:p>
                <a:r>
                  <a:rPr lang="en-US">
                    <a:noFill/>
                  </a:rPr>
                  <a:t> </a:t>
                </a:r>
              </a:p>
            </p:txBody>
          </p:sp>
        </mc:Fallback>
      </mc:AlternateContent>
      <p:sp>
        <p:nvSpPr>
          <p:cNvPr id="11272" name="CaixaDeTexto 11271"/>
          <p:cNvSpPr txBox="1"/>
          <p:nvPr/>
        </p:nvSpPr>
        <p:spPr>
          <a:xfrm>
            <a:off x="2978281" y="2551248"/>
            <a:ext cx="1683729" cy="646331"/>
          </a:xfrm>
          <a:prstGeom prst="rect">
            <a:avLst/>
          </a:prstGeom>
          <a:noFill/>
        </p:spPr>
        <p:txBody>
          <a:bodyPr wrap="square" rtlCol="0">
            <a:spAutoFit/>
          </a:bodyPr>
          <a:lstStyle/>
          <a:p>
            <a:pPr marL="352425" indent="-352425" algn="l"/>
            <a:r>
              <a:rPr lang="en-US" dirty="0">
                <a:latin typeface="+mj-lt"/>
              </a:rPr>
              <a:t>12.	Client gets the result</a:t>
            </a:r>
          </a:p>
        </p:txBody>
      </p:sp>
      <p:sp>
        <p:nvSpPr>
          <p:cNvPr id="11273" name="CaixaDeTexto 11272"/>
          <p:cNvSpPr txBox="1"/>
          <p:nvPr/>
        </p:nvSpPr>
        <p:spPr>
          <a:xfrm>
            <a:off x="3013611" y="3527357"/>
            <a:ext cx="1785553" cy="646331"/>
          </a:xfrm>
          <a:prstGeom prst="rect">
            <a:avLst/>
          </a:prstGeom>
          <a:noFill/>
        </p:spPr>
        <p:txBody>
          <a:bodyPr wrap="none" rtlCol="0">
            <a:spAutoFit/>
          </a:bodyPr>
          <a:lstStyle/>
          <a:p>
            <a:pPr marL="352425" indent="-352425" algn="l"/>
            <a:r>
              <a:rPr lang="en-US" dirty="0">
                <a:latin typeface="+mj-lt"/>
              </a:rPr>
              <a:t>11.	Stub unpacks</a:t>
            </a:r>
            <a:br>
              <a:rPr lang="en-US" dirty="0">
                <a:latin typeface="+mj-lt"/>
              </a:rPr>
            </a:br>
            <a:r>
              <a:rPr lang="en-US" dirty="0">
                <a:latin typeface="+mj-lt"/>
              </a:rPr>
              <a:t>message</a:t>
            </a:r>
          </a:p>
        </p:txBody>
      </p:sp>
      <p:sp>
        <p:nvSpPr>
          <p:cNvPr id="11274" name="CaixaDeTexto 11273"/>
          <p:cNvSpPr txBox="1"/>
          <p:nvPr/>
        </p:nvSpPr>
        <p:spPr>
          <a:xfrm>
            <a:off x="7422349" y="4148371"/>
            <a:ext cx="1289851" cy="1477328"/>
          </a:xfrm>
          <a:prstGeom prst="rect">
            <a:avLst/>
          </a:prstGeom>
          <a:noFill/>
        </p:spPr>
        <p:txBody>
          <a:bodyPr wrap="square" rtlCol="0">
            <a:spAutoFit/>
          </a:bodyPr>
          <a:lstStyle/>
          <a:p>
            <a:pPr marL="269875" indent="-269875" algn="l"/>
            <a:r>
              <a:rPr lang="en-US" dirty="0">
                <a:latin typeface="+mj-lt"/>
              </a:rPr>
              <a:t>9.	Message is sent across the network</a:t>
            </a:r>
          </a:p>
        </p:txBody>
      </p:sp>
      <p:sp>
        <p:nvSpPr>
          <p:cNvPr id="11275" name="CaixaDeTexto 11274"/>
          <p:cNvSpPr txBox="1"/>
          <p:nvPr/>
        </p:nvSpPr>
        <p:spPr>
          <a:xfrm>
            <a:off x="3039679" y="4567603"/>
            <a:ext cx="1699553" cy="1200329"/>
          </a:xfrm>
          <a:prstGeom prst="rect">
            <a:avLst/>
          </a:prstGeom>
          <a:noFill/>
        </p:spPr>
        <p:txBody>
          <a:bodyPr wrap="square" rtlCol="0">
            <a:spAutoFit/>
          </a:bodyPr>
          <a:lstStyle/>
          <a:p>
            <a:pPr marL="352425" indent="-352425" algn="l"/>
            <a:r>
              <a:rPr lang="en-US" dirty="0">
                <a:latin typeface="+mj-lt"/>
              </a:rPr>
              <a:t>10.	Server OS hands message to server stub</a:t>
            </a:r>
          </a:p>
        </p:txBody>
      </p:sp>
      <p:sp>
        <p:nvSpPr>
          <p:cNvPr id="11276" name="CaixaDeTexto 11275"/>
          <p:cNvSpPr txBox="1"/>
          <p:nvPr/>
        </p:nvSpPr>
        <p:spPr>
          <a:xfrm>
            <a:off x="7422349" y="3374490"/>
            <a:ext cx="1743750" cy="646331"/>
          </a:xfrm>
          <a:prstGeom prst="rect">
            <a:avLst/>
          </a:prstGeom>
          <a:noFill/>
        </p:spPr>
        <p:txBody>
          <a:bodyPr wrap="square" rtlCol="0">
            <a:spAutoFit/>
          </a:bodyPr>
          <a:lstStyle/>
          <a:p>
            <a:pPr marL="269875" indent="-269875" algn="l"/>
            <a:r>
              <a:rPr lang="en-US" dirty="0">
                <a:latin typeface="+mj-lt"/>
              </a:rPr>
              <a:t>8.	Stub builds message</a:t>
            </a:r>
          </a:p>
        </p:txBody>
      </p:sp>
      <mc:AlternateContent xmlns:mc="http://schemas.openxmlformats.org/markup-compatibility/2006" xmlns:a14="http://schemas.microsoft.com/office/drawing/2010/main">
        <mc:Choice Requires="a14">
          <p:sp>
            <p:nvSpPr>
              <p:cNvPr id="11277" name="CaixaDeTexto 11276"/>
              <p:cNvSpPr txBox="1"/>
              <p:nvPr/>
            </p:nvSpPr>
            <p:spPr>
              <a:xfrm>
                <a:off x="7362372" y="2243160"/>
                <a:ext cx="1781628" cy="646331"/>
              </a:xfrm>
              <a:prstGeom prst="rect">
                <a:avLst/>
              </a:prstGeom>
              <a:noFill/>
            </p:spPr>
            <p:txBody>
              <a:bodyPr wrap="square" rtlCol="0">
                <a:spAutoFit/>
              </a:bodyPr>
              <a:lstStyle/>
              <a:p>
                <a:pPr marL="269875" indent="-269875" algn="l"/>
                <a:r>
                  <a:rPr lang="en-US" dirty="0">
                    <a:latin typeface="+mj-lt"/>
                  </a:rPr>
                  <a:t>7.	</a:t>
                </a:r>
                <a14:m>
                  <m:oMath xmlns:m="http://schemas.openxmlformats.org/officeDocument/2006/math">
                    <m:r>
                      <a:rPr lang="pt-BR" b="0" i="1" smtClean="0">
                        <a:latin typeface="Cambria Math" charset="0"/>
                      </a:rPr>
                      <m:t>𝑎𝑑𝑑</m:t>
                    </m:r>
                  </m:oMath>
                </a14:m>
                <a:r>
                  <a:rPr lang="en-US" dirty="0">
                    <a:latin typeface="+mj-lt"/>
                  </a:rPr>
                  <a:t> returns its result</a:t>
                </a:r>
              </a:p>
            </p:txBody>
          </p:sp>
        </mc:Choice>
        <mc:Fallback xmlns="">
          <p:sp>
            <p:nvSpPr>
              <p:cNvPr id="11277" name="CaixaDeTexto 11276"/>
              <p:cNvSpPr txBox="1">
                <a:spLocks noRot="1" noChangeAspect="1" noMove="1" noResize="1" noEditPoints="1" noAdjustHandles="1" noChangeArrowheads="1" noChangeShapeType="1" noTextEdit="1"/>
              </p:cNvSpPr>
              <p:nvPr/>
            </p:nvSpPr>
            <p:spPr>
              <a:xfrm>
                <a:off x="7362372" y="2243160"/>
                <a:ext cx="1781628" cy="646331"/>
              </a:xfrm>
              <a:prstGeom prst="rect">
                <a:avLst/>
              </a:prstGeom>
              <a:blipFill rotWithShape="0">
                <a:blip r:embed="rId7"/>
                <a:stretch>
                  <a:fillRect l="-3082" t="-4717" r="-4452" b="-15094"/>
                </a:stretch>
              </a:blipFill>
            </p:spPr>
            <p:txBody>
              <a:bodyPr/>
              <a:lstStyle/>
              <a:p>
                <a:r>
                  <a:rPr lang="en-US">
                    <a:noFill/>
                  </a:rPr>
                  <a:t> </a:t>
                </a:r>
              </a:p>
            </p:txBody>
          </p:sp>
        </mc:Fallback>
      </mc:AlternateContent>
      <p:cxnSp>
        <p:nvCxnSpPr>
          <p:cNvPr id="11279" name="Conector de seta reta 11278"/>
          <p:cNvCxnSpPr/>
          <p:nvPr/>
        </p:nvCxnSpPr>
        <p:spPr>
          <a:xfrm flipV="1">
            <a:off x="1961652" y="3197579"/>
            <a:ext cx="0" cy="505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607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36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277"/>
                                        </p:tgtEl>
                                        <p:attrNameLst>
                                          <p:attrName>style.visibility</p:attrName>
                                        </p:attrNameLst>
                                      </p:cBhvr>
                                      <p:to>
                                        <p:strVal val="visible"/>
                                      </p:to>
                                    </p:set>
                                    <p:animEffect transition="in" filter="fade">
                                      <p:cBhvr>
                                        <p:cTn id="11" dur="500"/>
                                        <p:tgtEl>
                                          <p:spTgt spid="1127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264"/>
                                        </p:tgtEl>
                                        <p:attrNameLst>
                                          <p:attrName>style.visibility</p:attrName>
                                        </p:attrNameLst>
                                      </p:cBhvr>
                                      <p:to>
                                        <p:strVal val="visible"/>
                                      </p:to>
                                    </p:set>
                                    <p:animEffect transition="in" filter="fade">
                                      <p:cBhvr>
                                        <p:cTn id="15" dur="500"/>
                                        <p:tgtEl>
                                          <p:spTgt spid="1126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276"/>
                                        </p:tgtEl>
                                        <p:attrNameLst>
                                          <p:attrName>style.visibility</p:attrName>
                                        </p:attrNameLst>
                                      </p:cBhvr>
                                      <p:to>
                                        <p:strVal val="visible"/>
                                      </p:to>
                                    </p:set>
                                    <p:animEffect transition="in" filter="fade">
                                      <p:cBhvr>
                                        <p:cTn id="20" dur="500"/>
                                        <p:tgtEl>
                                          <p:spTgt spid="11276"/>
                                        </p:tgtEl>
                                      </p:cBhvr>
                                    </p:animEffect>
                                  </p:childTnLst>
                                </p:cTn>
                              </p:par>
                              <p:par>
                                <p:cTn id="21" presetID="10"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274"/>
                                        </p:tgtEl>
                                        <p:attrNameLst>
                                          <p:attrName>style.visibility</p:attrName>
                                        </p:attrNameLst>
                                      </p:cBhvr>
                                      <p:to>
                                        <p:strVal val="visible"/>
                                      </p:to>
                                    </p:set>
                                    <p:animEffect transition="in" filter="fade">
                                      <p:cBhvr>
                                        <p:cTn id="28" dur="500"/>
                                        <p:tgtEl>
                                          <p:spTgt spid="11274"/>
                                        </p:tgtEl>
                                      </p:cBhvr>
                                    </p:animEffect>
                                  </p:childTnLst>
                                </p:cTn>
                              </p:par>
                              <p:par>
                                <p:cTn id="29" presetID="64" presetClass="path" presetSubtype="0" accel="50000" decel="50000" fill="hold" nodeType="withEffect">
                                  <p:stCondLst>
                                    <p:cond delay="0"/>
                                  </p:stCondLst>
                                  <p:childTnLst>
                                    <p:animMotion origin="layout" path="M 2.77778E-7 0.25186 L 2.77778E-7 0.00487 " pathEditMode="fixed" rAng="0" ptsTypes="AA">
                                      <p:cBhvr>
                                        <p:cTn id="30" dur="2000" spd="-100000" fill="hold"/>
                                        <p:tgtEl>
                                          <p:spTgt spid="40"/>
                                        </p:tgtEl>
                                        <p:attrNameLst>
                                          <p:attrName>ppt_x</p:attrName>
                                          <p:attrName>ppt_y</p:attrName>
                                        </p:attrNameLst>
                                      </p:cBhvr>
                                      <p:rCtr x="0" y="-12361"/>
                                    </p:animMotion>
                                  </p:childTnLst>
                                </p:cTn>
                              </p:par>
                            </p:childTnLst>
                          </p:cTn>
                        </p:par>
                        <p:par>
                          <p:cTn id="31" fill="hold">
                            <p:stCondLst>
                              <p:cond delay="2000"/>
                            </p:stCondLst>
                            <p:childTnLst>
                              <p:par>
                                <p:cTn id="32" presetID="63" presetClass="path" presetSubtype="0" accel="50000" decel="50000" fill="hold" nodeType="afterEffect">
                                  <p:stCondLst>
                                    <p:cond delay="0"/>
                                  </p:stCondLst>
                                  <p:childTnLst>
                                    <p:animMotion origin="layout" path="M -0.48993 0.25054 L -0.00191 0.24938 " pathEditMode="fixed" rAng="0" ptsTypes="AA">
                                      <p:cBhvr>
                                        <p:cTn id="33" dur="2000" spd="-100000" fill="hold"/>
                                        <p:tgtEl>
                                          <p:spTgt spid="40"/>
                                        </p:tgtEl>
                                        <p:attrNameLst>
                                          <p:attrName>ppt_x</p:attrName>
                                          <p:attrName>ppt_y</p:attrName>
                                        </p:attrNameLst>
                                      </p:cBhvr>
                                      <p:rCtr x="24392" y="-69"/>
                                    </p:animMotion>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1275"/>
                                        </p:tgtEl>
                                        <p:attrNameLst>
                                          <p:attrName>style.visibility</p:attrName>
                                        </p:attrNameLst>
                                      </p:cBhvr>
                                      <p:to>
                                        <p:strVal val="visible"/>
                                      </p:to>
                                    </p:set>
                                    <p:animEffect transition="in" filter="fade">
                                      <p:cBhvr>
                                        <p:cTn id="37" dur="500"/>
                                        <p:tgtEl>
                                          <p:spTgt spid="11275"/>
                                        </p:tgtEl>
                                      </p:cBhvr>
                                    </p:animEffect>
                                  </p:childTnLst>
                                </p:cTn>
                              </p:par>
                              <p:par>
                                <p:cTn id="38" presetID="42" presetClass="path" presetSubtype="0" accel="50000" decel="50000" fill="hold" nodeType="withEffect">
                                  <p:stCondLst>
                                    <p:cond delay="0"/>
                                  </p:stCondLst>
                                  <p:childTnLst>
                                    <p:animMotion origin="layout" path="M -0.48993 0.00232 L -0.48993 0.25047 " pathEditMode="fixed" rAng="0" ptsTypes="AA">
                                      <p:cBhvr>
                                        <p:cTn id="39" dur="2000" spd="-100000" fill="hold"/>
                                        <p:tgtEl>
                                          <p:spTgt spid="40"/>
                                        </p:tgtEl>
                                        <p:attrNameLst>
                                          <p:attrName>ppt_x</p:attrName>
                                          <p:attrName>ppt_y</p:attrName>
                                        </p:attrNameLst>
                                      </p:cBhvr>
                                      <p:rCtr x="0" y="12407"/>
                                    </p:animMotion>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11273"/>
                                        </p:tgtEl>
                                        <p:attrNameLst>
                                          <p:attrName>style.visibility</p:attrName>
                                        </p:attrNameLst>
                                      </p:cBhvr>
                                      <p:to>
                                        <p:strVal val="visible"/>
                                      </p:to>
                                    </p:set>
                                    <p:animEffect transition="in" filter="fade">
                                      <p:cBhvr>
                                        <p:cTn id="43" dur="500"/>
                                        <p:tgtEl>
                                          <p:spTgt spid="11273"/>
                                        </p:tgtEl>
                                      </p:cBhvr>
                                    </p:animEffect>
                                  </p:childTnLst>
                                </p:cTn>
                              </p:par>
                            </p:childTnLst>
                          </p:cTn>
                        </p:par>
                        <p:par>
                          <p:cTn id="44" fill="hold">
                            <p:stCondLst>
                              <p:cond delay="6500"/>
                            </p:stCondLst>
                            <p:childTnLst>
                              <p:par>
                                <p:cTn id="45" presetID="22" presetClass="entr" presetSubtype="1" fill="hold" nodeType="afterEffect">
                                  <p:stCondLst>
                                    <p:cond delay="0"/>
                                  </p:stCondLst>
                                  <p:childTnLst>
                                    <p:set>
                                      <p:cBhvr>
                                        <p:cTn id="46" dur="1" fill="hold">
                                          <p:stCondLst>
                                            <p:cond delay="0"/>
                                          </p:stCondLst>
                                        </p:cTn>
                                        <p:tgtEl>
                                          <p:spTgt spid="11279"/>
                                        </p:tgtEl>
                                        <p:attrNameLst>
                                          <p:attrName>style.visibility</p:attrName>
                                        </p:attrNameLst>
                                      </p:cBhvr>
                                      <p:to>
                                        <p:strVal val="visible"/>
                                      </p:to>
                                    </p:set>
                                    <p:animEffect transition="in" filter="wipe(up)">
                                      <p:cBhvr>
                                        <p:cTn id="47" dur="500"/>
                                        <p:tgtEl>
                                          <p:spTgt spid="11279"/>
                                        </p:tgtEl>
                                      </p:cBhvr>
                                    </p:animEffect>
                                  </p:childTnLst>
                                </p:cTn>
                              </p:par>
                            </p:childTnLst>
                          </p:cTn>
                        </p:par>
                        <p:par>
                          <p:cTn id="48" fill="hold">
                            <p:stCondLst>
                              <p:cond delay="7000"/>
                            </p:stCondLst>
                            <p:childTnLst>
                              <p:par>
                                <p:cTn id="49" presetID="10" presetClass="entr" presetSubtype="0" fill="hold" grpId="0" nodeType="afterEffect">
                                  <p:stCondLst>
                                    <p:cond delay="0"/>
                                  </p:stCondLst>
                                  <p:childTnLst>
                                    <p:set>
                                      <p:cBhvr>
                                        <p:cTn id="50" dur="1" fill="hold">
                                          <p:stCondLst>
                                            <p:cond delay="0"/>
                                          </p:stCondLst>
                                        </p:cTn>
                                        <p:tgtEl>
                                          <p:spTgt spid="11272"/>
                                        </p:tgtEl>
                                        <p:attrNameLst>
                                          <p:attrName>style.visibility</p:attrName>
                                        </p:attrNameLst>
                                      </p:cBhvr>
                                      <p:to>
                                        <p:strVal val="visible"/>
                                      </p:to>
                                    </p:set>
                                    <p:animEffect transition="in" filter="fade">
                                      <p:cBhvr>
                                        <p:cTn id="51"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P spid="11273" grpId="0"/>
      <p:bldP spid="11274" grpId="0"/>
      <p:bldP spid="11275" grpId="0"/>
      <p:bldP spid="11276" grpId="0"/>
      <p:bldP spid="11277"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Asynchronous RPCs</a:t>
            </a:r>
          </a:p>
        </p:txBody>
      </p:sp>
      <p:sp>
        <p:nvSpPr>
          <p:cNvPr id="4" name="Text Placeholder 3"/>
          <p:cNvSpPr>
            <a:spLocks noGrp="1"/>
          </p:cNvSpPr>
          <p:nvPr>
            <p:ph type="body" sz="quarter" idx="11"/>
          </p:nvPr>
        </p:nvSpPr>
        <p:spPr/>
        <p:txBody>
          <a:bodyPr/>
          <a:lstStyle/>
          <a:p>
            <a:endParaRPr lang="en-US"/>
          </a:p>
        </p:txBody>
      </p:sp>
      <p:pic>
        <p:nvPicPr>
          <p:cNvPr id="17413" name="Picture 5" hidden="1"/>
          <p:cNvPicPr>
            <a:picLocks noChangeAspect="1" noChangeArrowheads="1"/>
          </p:cNvPicPr>
          <p:nvPr/>
        </p:nvPicPr>
        <p:blipFill>
          <a:blip r:embed="rId2" cstate="print"/>
          <a:srcRect l="20309" t="43806" r="16676" b="39577"/>
          <a:stretch>
            <a:fillRect/>
          </a:stretch>
        </p:blipFill>
        <p:spPr bwMode="auto">
          <a:xfrm>
            <a:off x="9526" y="1145761"/>
            <a:ext cx="9134475" cy="3408363"/>
          </a:xfrm>
          <a:prstGeom prst="rect">
            <a:avLst/>
          </a:prstGeom>
          <a:noFill/>
          <a:ln w="9525">
            <a:noFill/>
            <a:miter lim="800000"/>
            <a:headEnd/>
            <a:tailEnd/>
          </a:ln>
          <a:effectLst/>
        </p:spPr>
      </p:pic>
      <p:sp>
        <p:nvSpPr>
          <p:cNvPr id="6" name="TextBox 5" hidden="1"/>
          <p:cNvSpPr txBox="1"/>
          <p:nvPr/>
        </p:nvSpPr>
        <p:spPr>
          <a:xfrm>
            <a:off x="395631" y="4189004"/>
            <a:ext cx="3368920" cy="923330"/>
          </a:xfrm>
          <a:prstGeom prst="rect">
            <a:avLst/>
          </a:prstGeom>
          <a:solidFill>
            <a:schemeClr val="bg1"/>
          </a:solidFill>
        </p:spPr>
        <p:txBody>
          <a:bodyPr wrap="square" rtlCol="0">
            <a:spAutoFit/>
          </a:bodyPr>
          <a:lstStyle/>
          <a:p>
            <a:r>
              <a:rPr lang="en-US" dirty="0">
                <a:latin typeface="+mn-lt"/>
              </a:rPr>
              <a:t>The interaction between </a:t>
            </a:r>
            <a:br>
              <a:rPr lang="en-US" dirty="0">
                <a:latin typeface="+mn-lt"/>
              </a:rPr>
            </a:br>
            <a:r>
              <a:rPr lang="en-US" dirty="0">
                <a:latin typeface="+mn-lt"/>
              </a:rPr>
              <a:t>client and server in </a:t>
            </a:r>
            <a:br>
              <a:rPr lang="en-US" dirty="0">
                <a:latin typeface="+mn-lt"/>
              </a:rPr>
            </a:br>
            <a:r>
              <a:rPr lang="en-US" dirty="0">
                <a:latin typeface="+mn-lt"/>
              </a:rPr>
              <a:t>a synchronous RPC</a:t>
            </a:r>
            <a:endParaRPr lang="pt-BR" dirty="0">
              <a:latin typeface="+mn-lt"/>
            </a:endParaRPr>
          </a:p>
        </p:txBody>
      </p:sp>
      <p:sp>
        <p:nvSpPr>
          <p:cNvPr id="8" name="TextBox 7" hidden="1"/>
          <p:cNvSpPr txBox="1"/>
          <p:nvPr/>
        </p:nvSpPr>
        <p:spPr>
          <a:xfrm>
            <a:off x="5441105" y="4189003"/>
            <a:ext cx="2821388" cy="923330"/>
          </a:xfrm>
          <a:prstGeom prst="rect">
            <a:avLst/>
          </a:prstGeom>
          <a:solidFill>
            <a:schemeClr val="bg1"/>
          </a:solidFill>
        </p:spPr>
        <p:txBody>
          <a:bodyPr wrap="square" rtlCol="0">
            <a:spAutoFit/>
          </a:bodyPr>
          <a:lstStyle/>
          <a:p>
            <a:r>
              <a:rPr lang="en-US" dirty="0">
                <a:latin typeface="+mn-lt"/>
              </a:rPr>
              <a:t>The interaction between</a:t>
            </a:r>
            <a:br>
              <a:rPr lang="en-US" dirty="0">
                <a:latin typeface="+mn-lt"/>
              </a:rPr>
            </a:br>
            <a:r>
              <a:rPr lang="en-US" dirty="0">
                <a:latin typeface="+mn-lt"/>
              </a:rPr>
              <a:t>client and server in </a:t>
            </a:r>
            <a:br>
              <a:rPr lang="en-US" dirty="0">
                <a:latin typeface="+mn-lt"/>
              </a:rPr>
            </a:br>
            <a:r>
              <a:rPr lang="en-US" dirty="0">
                <a:latin typeface="+mn-lt"/>
              </a:rPr>
              <a:t>an asynchronous RPC</a:t>
            </a:r>
            <a:endParaRPr lang="pt-BR" dirty="0">
              <a:latin typeface="+mn-lt"/>
            </a:endParaRPr>
          </a:p>
        </p:txBody>
      </p:sp>
      <p:sp>
        <p:nvSpPr>
          <p:cNvPr id="9" name="Freeform 8" hidden="1"/>
          <p:cNvSpPr/>
          <p:nvPr/>
        </p:nvSpPr>
        <p:spPr bwMode="auto">
          <a:xfrm>
            <a:off x="439250" y="1886131"/>
            <a:ext cx="3512892" cy="1550781"/>
          </a:xfrm>
          <a:custGeom>
            <a:avLst/>
            <a:gdLst>
              <a:gd name="connsiteX0" fmla="*/ 0 w 4662685"/>
              <a:gd name="connsiteY0" fmla="*/ 15114 h 1927042"/>
              <a:gd name="connsiteX1" fmla="*/ 1398050 w 4662685"/>
              <a:gd name="connsiteY1" fmla="*/ 22671 h 1927042"/>
              <a:gd name="connsiteX2" fmla="*/ 1866585 w 4662685"/>
              <a:gd name="connsiteY2" fmla="*/ 1927042 h 1927042"/>
              <a:gd name="connsiteX3" fmla="*/ 2561832 w 4662685"/>
              <a:gd name="connsiteY3" fmla="*/ 1911928 h 1927042"/>
              <a:gd name="connsiteX4" fmla="*/ 3015253 w 4662685"/>
              <a:gd name="connsiteY4" fmla="*/ 0 h 1927042"/>
              <a:gd name="connsiteX5" fmla="*/ 4662685 w 4662685"/>
              <a:gd name="connsiteY5" fmla="*/ 15114 h 1927042"/>
              <a:gd name="connsiteX0" fmla="*/ 0 w 4462858"/>
              <a:gd name="connsiteY0" fmla="*/ 15114 h 1927042"/>
              <a:gd name="connsiteX1" fmla="*/ 1198223 w 4462858"/>
              <a:gd name="connsiteY1" fmla="*/ 22671 h 1927042"/>
              <a:gd name="connsiteX2" fmla="*/ 1666758 w 4462858"/>
              <a:gd name="connsiteY2" fmla="*/ 1927042 h 1927042"/>
              <a:gd name="connsiteX3" fmla="*/ 2362005 w 4462858"/>
              <a:gd name="connsiteY3" fmla="*/ 1911928 h 1927042"/>
              <a:gd name="connsiteX4" fmla="*/ 2815426 w 4462858"/>
              <a:gd name="connsiteY4" fmla="*/ 0 h 1927042"/>
              <a:gd name="connsiteX5" fmla="*/ 4462858 w 4462858"/>
              <a:gd name="connsiteY5" fmla="*/ 15114 h 1927042"/>
              <a:gd name="connsiteX0" fmla="*/ 0 w 4462858"/>
              <a:gd name="connsiteY0" fmla="*/ 15114 h 1911928"/>
              <a:gd name="connsiteX1" fmla="*/ 1198223 w 4462858"/>
              <a:gd name="connsiteY1" fmla="*/ 22671 h 1911928"/>
              <a:gd name="connsiteX2" fmla="*/ 1552430 w 4462858"/>
              <a:gd name="connsiteY2" fmla="*/ 1555546 h 1911928"/>
              <a:gd name="connsiteX3" fmla="*/ 2362005 w 4462858"/>
              <a:gd name="connsiteY3" fmla="*/ 1911928 h 1911928"/>
              <a:gd name="connsiteX4" fmla="*/ 2815426 w 4462858"/>
              <a:gd name="connsiteY4" fmla="*/ 0 h 1911928"/>
              <a:gd name="connsiteX5" fmla="*/ 4462858 w 4462858"/>
              <a:gd name="connsiteY5"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815426 w 4462858"/>
              <a:gd name="connsiteY4" fmla="*/ 0 h 1911928"/>
              <a:gd name="connsiteX5" fmla="*/ 4462858 w 4462858"/>
              <a:gd name="connsiteY5"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541256"/>
              <a:gd name="connsiteX1" fmla="*/ 1198223 w 4462858"/>
              <a:gd name="connsiteY1" fmla="*/ 22671 h 1541256"/>
              <a:gd name="connsiteX2" fmla="*/ 1571497 w 4462858"/>
              <a:gd name="connsiteY2" fmla="*/ 1541256 h 1541256"/>
              <a:gd name="connsiteX3" fmla="*/ 2143520 w 4462858"/>
              <a:gd name="connsiteY3" fmla="*/ 1540866 h 1541256"/>
              <a:gd name="connsiteX4" fmla="*/ 2815426 w 4462858"/>
              <a:gd name="connsiteY4" fmla="*/ 0 h 1541256"/>
              <a:gd name="connsiteX5" fmla="*/ 4462858 w 4462858"/>
              <a:gd name="connsiteY5" fmla="*/ 15114 h 1541256"/>
              <a:gd name="connsiteX0" fmla="*/ 0 w 4462858"/>
              <a:gd name="connsiteY0" fmla="*/ 24639 h 1550781"/>
              <a:gd name="connsiteX1" fmla="*/ 1198223 w 4462858"/>
              <a:gd name="connsiteY1" fmla="*/ 32196 h 1550781"/>
              <a:gd name="connsiteX2" fmla="*/ 1571497 w 4462858"/>
              <a:gd name="connsiteY2" fmla="*/ 1550781 h 1550781"/>
              <a:gd name="connsiteX3" fmla="*/ 2143520 w 4462858"/>
              <a:gd name="connsiteY3" fmla="*/ 1550391 h 1550781"/>
              <a:gd name="connsiteX4" fmla="*/ 2553488 w 4462858"/>
              <a:gd name="connsiteY4" fmla="*/ 0 h 1550781"/>
              <a:gd name="connsiteX5" fmla="*/ 4462858 w 4462858"/>
              <a:gd name="connsiteY5" fmla="*/ 24639 h 1550781"/>
              <a:gd name="connsiteX0" fmla="*/ 0 w 3881833"/>
              <a:gd name="connsiteY0" fmla="*/ 24639 h 1550781"/>
              <a:gd name="connsiteX1" fmla="*/ 1198223 w 3881833"/>
              <a:gd name="connsiteY1" fmla="*/ 32196 h 1550781"/>
              <a:gd name="connsiteX2" fmla="*/ 1571497 w 3881833"/>
              <a:gd name="connsiteY2" fmla="*/ 1550781 h 1550781"/>
              <a:gd name="connsiteX3" fmla="*/ 2143520 w 3881833"/>
              <a:gd name="connsiteY3" fmla="*/ 1550391 h 1550781"/>
              <a:gd name="connsiteX4" fmla="*/ 2553488 w 3881833"/>
              <a:gd name="connsiteY4" fmla="*/ 0 h 1550781"/>
              <a:gd name="connsiteX5" fmla="*/ 3881833 w 3881833"/>
              <a:gd name="connsiteY5" fmla="*/ 5589 h 1550781"/>
              <a:gd name="connsiteX0" fmla="*/ 0 w 3805633"/>
              <a:gd name="connsiteY0" fmla="*/ 15114 h 1550781"/>
              <a:gd name="connsiteX1" fmla="*/ 1122023 w 3805633"/>
              <a:gd name="connsiteY1" fmla="*/ 32196 h 1550781"/>
              <a:gd name="connsiteX2" fmla="*/ 1495297 w 3805633"/>
              <a:gd name="connsiteY2" fmla="*/ 1550781 h 1550781"/>
              <a:gd name="connsiteX3" fmla="*/ 2067320 w 3805633"/>
              <a:gd name="connsiteY3" fmla="*/ 1550391 h 1550781"/>
              <a:gd name="connsiteX4" fmla="*/ 2477288 w 3805633"/>
              <a:gd name="connsiteY4" fmla="*/ 0 h 1550781"/>
              <a:gd name="connsiteX5" fmla="*/ 3805633 w 3805633"/>
              <a:gd name="connsiteY5" fmla="*/ 5589 h 155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5633" h="1550781">
                <a:moveTo>
                  <a:pt x="0" y="15114"/>
                </a:moveTo>
                <a:lnTo>
                  <a:pt x="1122023" y="32196"/>
                </a:lnTo>
                <a:lnTo>
                  <a:pt x="1495297" y="1550781"/>
                </a:lnTo>
                <a:lnTo>
                  <a:pt x="2067320" y="1550391"/>
                </a:lnTo>
                <a:lnTo>
                  <a:pt x="2477288" y="0"/>
                </a:lnTo>
                <a:lnTo>
                  <a:pt x="3805633" y="5589"/>
                </a:lnTo>
              </a:path>
            </a:pathLst>
          </a:custGeom>
          <a:noFill/>
          <a:ln w="228600" cap="flat" cmpd="sng" algn="ctr">
            <a:solidFill>
              <a:srgbClr val="FF9933">
                <a:alpha val="69804"/>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0" name="Freeform 9" hidden="1"/>
          <p:cNvSpPr/>
          <p:nvPr/>
        </p:nvSpPr>
        <p:spPr bwMode="auto">
          <a:xfrm>
            <a:off x="5042043" y="1871842"/>
            <a:ext cx="3512892" cy="1574205"/>
          </a:xfrm>
          <a:custGeom>
            <a:avLst/>
            <a:gdLst>
              <a:gd name="connsiteX0" fmla="*/ 0 w 4662685"/>
              <a:gd name="connsiteY0" fmla="*/ 15114 h 1927042"/>
              <a:gd name="connsiteX1" fmla="*/ 1398050 w 4662685"/>
              <a:gd name="connsiteY1" fmla="*/ 22671 h 1927042"/>
              <a:gd name="connsiteX2" fmla="*/ 1866585 w 4662685"/>
              <a:gd name="connsiteY2" fmla="*/ 1927042 h 1927042"/>
              <a:gd name="connsiteX3" fmla="*/ 2561832 w 4662685"/>
              <a:gd name="connsiteY3" fmla="*/ 1911928 h 1927042"/>
              <a:gd name="connsiteX4" fmla="*/ 3015253 w 4662685"/>
              <a:gd name="connsiteY4" fmla="*/ 0 h 1927042"/>
              <a:gd name="connsiteX5" fmla="*/ 4662685 w 4662685"/>
              <a:gd name="connsiteY5" fmla="*/ 15114 h 1927042"/>
              <a:gd name="connsiteX0" fmla="*/ 0 w 4462858"/>
              <a:gd name="connsiteY0" fmla="*/ 15114 h 1927042"/>
              <a:gd name="connsiteX1" fmla="*/ 1198223 w 4462858"/>
              <a:gd name="connsiteY1" fmla="*/ 22671 h 1927042"/>
              <a:gd name="connsiteX2" fmla="*/ 1666758 w 4462858"/>
              <a:gd name="connsiteY2" fmla="*/ 1927042 h 1927042"/>
              <a:gd name="connsiteX3" fmla="*/ 2362005 w 4462858"/>
              <a:gd name="connsiteY3" fmla="*/ 1911928 h 1927042"/>
              <a:gd name="connsiteX4" fmla="*/ 2815426 w 4462858"/>
              <a:gd name="connsiteY4" fmla="*/ 0 h 1927042"/>
              <a:gd name="connsiteX5" fmla="*/ 4462858 w 4462858"/>
              <a:gd name="connsiteY5" fmla="*/ 15114 h 1927042"/>
              <a:gd name="connsiteX0" fmla="*/ 0 w 4462858"/>
              <a:gd name="connsiteY0" fmla="*/ 15114 h 1911928"/>
              <a:gd name="connsiteX1" fmla="*/ 1198223 w 4462858"/>
              <a:gd name="connsiteY1" fmla="*/ 22671 h 1911928"/>
              <a:gd name="connsiteX2" fmla="*/ 1552430 w 4462858"/>
              <a:gd name="connsiteY2" fmla="*/ 1555546 h 1911928"/>
              <a:gd name="connsiteX3" fmla="*/ 2362005 w 4462858"/>
              <a:gd name="connsiteY3" fmla="*/ 1911928 h 1911928"/>
              <a:gd name="connsiteX4" fmla="*/ 2815426 w 4462858"/>
              <a:gd name="connsiteY4" fmla="*/ 0 h 1911928"/>
              <a:gd name="connsiteX5" fmla="*/ 4462858 w 4462858"/>
              <a:gd name="connsiteY5"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815426 w 4462858"/>
              <a:gd name="connsiteY4" fmla="*/ 0 h 1911928"/>
              <a:gd name="connsiteX5" fmla="*/ 4462858 w 4462858"/>
              <a:gd name="connsiteY5"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541256"/>
              <a:gd name="connsiteX1" fmla="*/ 1198223 w 4462858"/>
              <a:gd name="connsiteY1" fmla="*/ 22671 h 1541256"/>
              <a:gd name="connsiteX2" fmla="*/ 1571497 w 4462858"/>
              <a:gd name="connsiteY2" fmla="*/ 1541256 h 1541256"/>
              <a:gd name="connsiteX3" fmla="*/ 2143520 w 4462858"/>
              <a:gd name="connsiteY3" fmla="*/ 1540866 h 1541256"/>
              <a:gd name="connsiteX4" fmla="*/ 2815426 w 4462858"/>
              <a:gd name="connsiteY4" fmla="*/ 0 h 1541256"/>
              <a:gd name="connsiteX5" fmla="*/ 4462858 w 4462858"/>
              <a:gd name="connsiteY5" fmla="*/ 15114 h 1541256"/>
              <a:gd name="connsiteX0" fmla="*/ 0 w 4462858"/>
              <a:gd name="connsiteY0" fmla="*/ 24639 h 1550781"/>
              <a:gd name="connsiteX1" fmla="*/ 1198223 w 4462858"/>
              <a:gd name="connsiteY1" fmla="*/ 32196 h 1550781"/>
              <a:gd name="connsiteX2" fmla="*/ 1571497 w 4462858"/>
              <a:gd name="connsiteY2" fmla="*/ 1550781 h 1550781"/>
              <a:gd name="connsiteX3" fmla="*/ 2143520 w 4462858"/>
              <a:gd name="connsiteY3" fmla="*/ 1550391 h 1550781"/>
              <a:gd name="connsiteX4" fmla="*/ 2553488 w 4462858"/>
              <a:gd name="connsiteY4" fmla="*/ 0 h 1550781"/>
              <a:gd name="connsiteX5" fmla="*/ 4462858 w 4462858"/>
              <a:gd name="connsiteY5" fmla="*/ 24639 h 1550781"/>
              <a:gd name="connsiteX0" fmla="*/ 0 w 3881833"/>
              <a:gd name="connsiteY0" fmla="*/ 24639 h 1550781"/>
              <a:gd name="connsiteX1" fmla="*/ 1198223 w 3881833"/>
              <a:gd name="connsiteY1" fmla="*/ 32196 h 1550781"/>
              <a:gd name="connsiteX2" fmla="*/ 1571497 w 3881833"/>
              <a:gd name="connsiteY2" fmla="*/ 1550781 h 1550781"/>
              <a:gd name="connsiteX3" fmla="*/ 2143520 w 3881833"/>
              <a:gd name="connsiteY3" fmla="*/ 1550391 h 1550781"/>
              <a:gd name="connsiteX4" fmla="*/ 2553488 w 3881833"/>
              <a:gd name="connsiteY4" fmla="*/ 0 h 1550781"/>
              <a:gd name="connsiteX5" fmla="*/ 3881833 w 3881833"/>
              <a:gd name="connsiteY5" fmla="*/ 5589 h 1550781"/>
              <a:gd name="connsiteX0" fmla="*/ 0 w 3805633"/>
              <a:gd name="connsiteY0" fmla="*/ 15114 h 1550781"/>
              <a:gd name="connsiteX1" fmla="*/ 1122023 w 3805633"/>
              <a:gd name="connsiteY1" fmla="*/ 32196 h 1550781"/>
              <a:gd name="connsiteX2" fmla="*/ 1495297 w 3805633"/>
              <a:gd name="connsiteY2" fmla="*/ 1550781 h 1550781"/>
              <a:gd name="connsiteX3" fmla="*/ 2067320 w 3805633"/>
              <a:gd name="connsiteY3" fmla="*/ 1550391 h 1550781"/>
              <a:gd name="connsiteX4" fmla="*/ 2477288 w 3805633"/>
              <a:gd name="connsiteY4" fmla="*/ 0 h 1550781"/>
              <a:gd name="connsiteX5" fmla="*/ 3805633 w 3805633"/>
              <a:gd name="connsiteY5" fmla="*/ 5589 h 1550781"/>
              <a:gd name="connsiteX0" fmla="*/ 0 w 3805633"/>
              <a:gd name="connsiteY0" fmla="*/ 9525 h 1545192"/>
              <a:gd name="connsiteX1" fmla="*/ 1122023 w 3805633"/>
              <a:gd name="connsiteY1" fmla="*/ 26607 h 1545192"/>
              <a:gd name="connsiteX2" fmla="*/ 1495297 w 3805633"/>
              <a:gd name="connsiteY2" fmla="*/ 1545192 h 1545192"/>
              <a:gd name="connsiteX3" fmla="*/ 2067320 w 3805633"/>
              <a:gd name="connsiteY3" fmla="*/ 1544802 h 1545192"/>
              <a:gd name="connsiteX4" fmla="*/ 2072475 w 3805633"/>
              <a:gd name="connsiteY4" fmla="*/ 3936 h 1545192"/>
              <a:gd name="connsiteX5" fmla="*/ 3805633 w 3805633"/>
              <a:gd name="connsiteY5" fmla="*/ 0 h 1545192"/>
              <a:gd name="connsiteX0" fmla="*/ 0 w 3805633"/>
              <a:gd name="connsiteY0" fmla="*/ 9525 h 1545192"/>
              <a:gd name="connsiteX1" fmla="*/ 1122023 w 3805633"/>
              <a:gd name="connsiteY1" fmla="*/ 26607 h 1545192"/>
              <a:gd name="connsiteX2" fmla="*/ 1495297 w 3805633"/>
              <a:gd name="connsiteY2" fmla="*/ 1545192 h 1545192"/>
              <a:gd name="connsiteX3" fmla="*/ 2077639 w 3805633"/>
              <a:gd name="connsiteY3" fmla="*/ 1544802 h 1545192"/>
              <a:gd name="connsiteX4" fmla="*/ 2072475 w 3805633"/>
              <a:gd name="connsiteY4" fmla="*/ 3936 h 1545192"/>
              <a:gd name="connsiteX5" fmla="*/ 3805633 w 3805633"/>
              <a:gd name="connsiteY5" fmla="*/ 0 h 1545192"/>
              <a:gd name="connsiteX0" fmla="*/ 0 w 3805633"/>
              <a:gd name="connsiteY0" fmla="*/ 9525 h 1545192"/>
              <a:gd name="connsiteX1" fmla="*/ 1122023 w 3805633"/>
              <a:gd name="connsiteY1" fmla="*/ 26607 h 1545192"/>
              <a:gd name="connsiteX2" fmla="*/ 1495297 w 3805633"/>
              <a:gd name="connsiteY2" fmla="*/ 1545192 h 1545192"/>
              <a:gd name="connsiteX3" fmla="*/ 2072475 w 3805633"/>
              <a:gd name="connsiteY3" fmla="*/ 3936 h 1545192"/>
              <a:gd name="connsiteX4" fmla="*/ 3805633 w 3805633"/>
              <a:gd name="connsiteY4" fmla="*/ 0 h 1545192"/>
              <a:gd name="connsiteX0" fmla="*/ 0 w 3805633"/>
              <a:gd name="connsiteY0" fmla="*/ 9525 h 1544803"/>
              <a:gd name="connsiteX1" fmla="*/ 1122023 w 3805633"/>
              <a:gd name="connsiteY1" fmla="*/ 26607 h 1544803"/>
              <a:gd name="connsiteX2" fmla="*/ 1533386 w 3805633"/>
              <a:gd name="connsiteY2" fmla="*/ 1544803 h 1544803"/>
              <a:gd name="connsiteX3" fmla="*/ 2072475 w 3805633"/>
              <a:gd name="connsiteY3" fmla="*/ 3936 h 1544803"/>
              <a:gd name="connsiteX4" fmla="*/ 3805633 w 3805633"/>
              <a:gd name="connsiteY4" fmla="*/ 0 h 1544803"/>
              <a:gd name="connsiteX0" fmla="*/ 0 w 3805633"/>
              <a:gd name="connsiteY0" fmla="*/ 9525 h 1563853"/>
              <a:gd name="connsiteX1" fmla="*/ 1122023 w 3805633"/>
              <a:gd name="connsiteY1" fmla="*/ 26607 h 1563853"/>
              <a:gd name="connsiteX2" fmla="*/ 1547673 w 3805633"/>
              <a:gd name="connsiteY2" fmla="*/ 1563853 h 1563853"/>
              <a:gd name="connsiteX3" fmla="*/ 2072475 w 3805633"/>
              <a:gd name="connsiteY3" fmla="*/ 3936 h 1563853"/>
              <a:gd name="connsiteX4" fmla="*/ 3805633 w 3805633"/>
              <a:gd name="connsiteY4" fmla="*/ 0 h 1563853"/>
              <a:gd name="connsiteX0" fmla="*/ 0 w 3805633"/>
              <a:gd name="connsiteY0" fmla="*/ 19877 h 1574205"/>
              <a:gd name="connsiteX1" fmla="*/ 1122023 w 3805633"/>
              <a:gd name="connsiteY1" fmla="*/ 36959 h 1574205"/>
              <a:gd name="connsiteX2" fmla="*/ 1547673 w 3805633"/>
              <a:gd name="connsiteY2" fmla="*/ 1574205 h 1574205"/>
              <a:gd name="connsiteX3" fmla="*/ 2053425 w 3805633"/>
              <a:gd name="connsiteY3" fmla="*/ 0 h 1574205"/>
              <a:gd name="connsiteX4" fmla="*/ 3805633 w 3805633"/>
              <a:gd name="connsiteY4" fmla="*/ 10352 h 1574205"/>
              <a:gd name="connsiteX0" fmla="*/ 0 w 3805633"/>
              <a:gd name="connsiteY0" fmla="*/ 19877 h 1574205"/>
              <a:gd name="connsiteX1" fmla="*/ 1122023 w 3805633"/>
              <a:gd name="connsiteY1" fmla="*/ 17909 h 1574205"/>
              <a:gd name="connsiteX2" fmla="*/ 1547673 w 3805633"/>
              <a:gd name="connsiteY2" fmla="*/ 1574205 h 1574205"/>
              <a:gd name="connsiteX3" fmla="*/ 2053425 w 3805633"/>
              <a:gd name="connsiteY3" fmla="*/ 0 h 1574205"/>
              <a:gd name="connsiteX4" fmla="*/ 3805633 w 3805633"/>
              <a:gd name="connsiteY4" fmla="*/ 10352 h 1574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633" h="1574205">
                <a:moveTo>
                  <a:pt x="0" y="19877"/>
                </a:moveTo>
                <a:lnTo>
                  <a:pt x="1122023" y="17909"/>
                </a:lnTo>
                <a:lnTo>
                  <a:pt x="1547673" y="1574205"/>
                </a:lnTo>
                <a:lnTo>
                  <a:pt x="2053425" y="0"/>
                </a:lnTo>
                <a:lnTo>
                  <a:pt x="3805633" y="10352"/>
                </a:lnTo>
              </a:path>
            </a:pathLst>
          </a:custGeom>
          <a:noFill/>
          <a:ln w="228600" cap="flat" cmpd="sng" algn="ctr">
            <a:solidFill>
              <a:srgbClr val="FF9933">
                <a:alpha val="69804"/>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cxnSp>
        <p:nvCxnSpPr>
          <p:cNvPr id="12" name="Straight Connector 11" hidden="1"/>
          <p:cNvCxnSpPr>
            <a:stCxn id="10" idx="2"/>
          </p:cNvCxnSpPr>
          <p:nvPr/>
        </p:nvCxnSpPr>
        <p:spPr bwMode="auto">
          <a:xfrm>
            <a:off x="6470665" y="3446046"/>
            <a:ext cx="2075458" cy="1588"/>
          </a:xfrm>
          <a:prstGeom prst="line">
            <a:avLst/>
          </a:prstGeom>
          <a:noFill/>
          <a:ln w="9525" cap="flat" cmpd="sng" algn="ctr">
            <a:noFill/>
            <a:prstDash val="solid"/>
            <a:round/>
            <a:headEnd type="none" w="med" len="med"/>
            <a:tailEnd type="none" w="med" len="med"/>
          </a:ln>
          <a:effectLst/>
        </p:spPr>
      </p:cxnSp>
      <p:cxnSp>
        <p:nvCxnSpPr>
          <p:cNvPr id="16" name="Straight Connector 15" hidden="1"/>
          <p:cNvCxnSpPr/>
          <p:nvPr/>
        </p:nvCxnSpPr>
        <p:spPr bwMode="auto">
          <a:xfrm flipV="1">
            <a:off x="6470665" y="3427691"/>
            <a:ext cx="2076483" cy="9221"/>
          </a:xfrm>
          <a:prstGeom prst="line">
            <a:avLst/>
          </a:prstGeom>
          <a:noFill/>
          <a:ln w="228600" cap="flat" cmpd="sng" algn="ctr">
            <a:solidFill>
              <a:srgbClr val="FF9933">
                <a:alpha val="69804"/>
              </a:srgbClr>
            </a:solidFill>
            <a:prstDash val="solid"/>
            <a:round/>
            <a:headEnd type="none" w="med" len="med"/>
            <a:tailEnd type="none" w="med" len="med"/>
          </a:ln>
          <a:effectLst/>
        </p:spPr>
      </p:cxnSp>
      <p:sp>
        <p:nvSpPr>
          <p:cNvPr id="11" name="Retângulo 10"/>
          <p:cNvSpPr/>
          <p:nvPr/>
        </p:nvSpPr>
        <p:spPr>
          <a:xfrm>
            <a:off x="1194206" y="4543847"/>
            <a:ext cx="5940792" cy="595144"/>
          </a:xfrm>
          <a:prstGeom prst="rect">
            <a:avLst/>
          </a:prstGeom>
          <a:solidFill>
            <a:schemeClr val="accent2">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tx1"/>
                </a:solidFill>
              </a:rPr>
              <a:t>Server</a:t>
            </a:r>
          </a:p>
        </p:txBody>
      </p:sp>
      <p:sp>
        <p:nvSpPr>
          <p:cNvPr id="13" name="Retângulo 12"/>
          <p:cNvSpPr/>
          <p:nvPr/>
        </p:nvSpPr>
        <p:spPr>
          <a:xfrm>
            <a:off x="1241556" y="2743807"/>
            <a:ext cx="5940792" cy="595144"/>
          </a:xfrm>
          <a:prstGeom prst="rect">
            <a:avLst/>
          </a:prstGeom>
          <a:solidFill>
            <a:schemeClr val="accent3">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tx1"/>
                </a:solidFill>
              </a:rPr>
              <a:t>Client</a:t>
            </a:r>
          </a:p>
        </p:txBody>
      </p:sp>
      <p:cxnSp>
        <p:nvCxnSpPr>
          <p:cNvPr id="14" name="Conector reto 13"/>
          <p:cNvCxnSpPr/>
          <p:nvPr/>
        </p:nvCxnSpPr>
        <p:spPr>
          <a:xfrm>
            <a:off x="2762201" y="3050550"/>
            <a:ext cx="900000" cy="0"/>
          </a:xfrm>
          <a:prstGeom prst="line">
            <a:avLst/>
          </a:prstGeom>
          <a:ln w="152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4589657" y="4846841"/>
            <a:ext cx="118800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5505323" y="3050550"/>
            <a:ext cx="900000" cy="0"/>
          </a:xfrm>
          <a:prstGeom prst="line">
            <a:avLst/>
          </a:prstGeom>
          <a:ln w="152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4576246" y="3061197"/>
            <a:ext cx="900000" cy="1800000"/>
          </a:xfrm>
          <a:prstGeom prst="line">
            <a:avLst/>
          </a:prstGeom>
          <a:ln w="31750">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3661088" y="3061197"/>
            <a:ext cx="900000" cy="1800000"/>
          </a:xfrm>
          <a:prstGeom prst="line">
            <a:avLst/>
          </a:prstGeom>
          <a:ln w="31750">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3994150" y="2771026"/>
            <a:ext cx="1196408" cy="508720"/>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wait for </a:t>
            </a:r>
            <a:br>
              <a:rPr lang="en-US" sz="2000" dirty="0">
                <a:latin typeface="+mj-lt"/>
              </a:rPr>
            </a:br>
            <a:r>
              <a:rPr lang="en-US" sz="2000" dirty="0">
                <a:latin typeface="+mj-lt"/>
              </a:rPr>
              <a:t>acceptance</a:t>
            </a:r>
          </a:p>
        </p:txBody>
      </p:sp>
      <p:sp>
        <p:nvSpPr>
          <p:cNvPr id="21" name="CaixaDeTexto 20"/>
          <p:cNvSpPr txBox="1"/>
          <p:nvPr/>
        </p:nvSpPr>
        <p:spPr>
          <a:xfrm>
            <a:off x="1360455" y="2254227"/>
            <a:ext cx="2243169"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call remote procedure</a:t>
            </a:r>
          </a:p>
        </p:txBody>
      </p:sp>
      <p:sp>
        <p:nvSpPr>
          <p:cNvPr id="22" name="CaixaDeTexto 21"/>
          <p:cNvSpPr txBox="1"/>
          <p:nvPr/>
        </p:nvSpPr>
        <p:spPr>
          <a:xfrm>
            <a:off x="5569252" y="2254227"/>
            <a:ext cx="1592350"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return from call</a:t>
            </a:r>
          </a:p>
        </p:txBody>
      </p:sp>
      <p:sp>
        <p:nvSpPr>
          <p:cNvPr id="23" name="CaixaDeTexto 22"/>
          <p:cNvSpPr txBox="1"/>
          <p:nvPr/>
        </p:nvSpPr>
        <p:spPr>
          <a:xfrm>
            <a:off x="3119462" y="4029472"/>
            <a:ext cx="819702"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request</a:t>
            </a:r>
          </a:p>
        </p:txBody>
      </p:sp>
      <p:sp>
        <p:nvSpPr>
          <p:cNvPr id="24" name="CaixaDeTexto 23"/>
          <p:cNvSpPr txBox="1"/>
          <p:nvPr/>
        </p:nvSpPr>
        <p:spPr>
          <a:xfrm>
            <a:off x="5267606" y="3557233"/>
            <a:ext cx="726728"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accept</a:t>
            </a:r>
          </a:p>
        </p:txBody>
      </p:sp>
      <p:sp>
        <p:nvSpPr>
          <p:cNvPr id="25" name="CaixaDeTexto 24"/>
          <p:cNvSpPr txBox="1"/>
          <p:nvPr/>
        </p:nvSpPr>
        <p:spPr>
          <a:xfrm>
            <a:off x="4536233" y="5126404"/>
            <a:ext cx="1988292"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call local procedure</a:t>
            </a:r>
          </a:p>
        </p:txBody>
      </p:sp>
      <p:cxnSp>
        <p:nvCxnSpPr>
          <p:cNvPr id="26" name="Conector reto 25"/>
          <p:cNvCxnSpPr/>
          <p:nvPr/>
        </p:nvCxnSpPr>
        <p:spPr>
          <a:xfrm>
            <a:off x="3676863" y="2314303"/>
            <a:ext cx="0" cy="72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a:off x="5505203" y="2314303"/>
            <a:ext cx="0" cy="720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7000"/>
                                        <p:tgtEl>
                                          <p:spTgt spid="10"/>
                                        </p:tgtEl>
                                      </p:cBhvr>
                                    </p:animEffect>
                                  </p:childTnLst>
                                </p:cTn>
                              </p:par>
                              <p:par>
                                <p:cTn id="13" presetID="22" presetClass="entr" presetSubtype="8" fill="hold" nodeType="withEffect">
                                  <p:stCondLst>
                                    <p:cond delay="290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41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1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1000"/>
                                        <p:tgtEl>
                                          <p:spTgt spid="1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2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childTnLst>
                                </p:cTn>
                              </p:par>
                              <p:par>
                                <p:cTn id="44" presetID="22" presetClass="entr" presetSubtype="8"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1000"/>
                                        <p:tgtEl>
                                          <p:spTgt spid="1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1000"/>
                                        <p:tgtEl>
                                          <p:spTgt spid="24"/>
                                        </p:tgtEl>
                                      </p:cBhvr>
                                    </p:animEffect>
                                  </p:childTnLst>
                                </p:cTn>
                              </p:par>
                              <p:par>
                                <p:cTn id="50" presetID="10" presetClass="entr" presetSubtype="0" fill="hold" nodeType="withEffect">
                                  <p:stCondLst>
                                    <p:cond delay="10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22" presetClass="entr" presetSubtype="8" fill="hold" nodeType="withEffect">
                                  <p:stCondLst>
                                    <p:cond delay="100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1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0" grpId="0"/>
      <p:bldP spid="21" grpId="0"/>
      <p:bldP spid="22" grpId="0"/>
      <p:bldP spid="23" grpId="0"/>
      <p:bldP spid="24" grpId="0"/>
      <p:bldP spid="25" grpId="0"/>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Using multiple asynchronous RPCs</a:t>
            </a:r>
          </a:p>
        </p:txBody>
      </p:sp>
      <p:sp>
        <p:nvSpPr>
          <p:cNvPr id="2" name="Text Placeholder 1"/>
          <p:cNvSpPr>
            <a:spLocks noGrp="1"/>
          </p:cNvSpPr>
          <p:nvPr>
            <p:ph type="body" sz="quarter" idx="11"/>
          </p:nvPr>
        </p:nvSpPr>
        <p:spPr/>
        <p:txBody>
          <a:bodyPr/>
          <a:lstStyle/>
          <a:p>
            <a:endParaRPr lang="en-US"/>
          </a:p>
        </p:txBody>
      </p:sp>
      <p:pic>
        <p:nvPicPr>
          <p:cNvPr id="17413" name="Picture 5" hidden="1"/>
          <p:cNvPicPr>
            <a:picLocks noChangeAspect="1" noChangeArrowheads="1"/>
          </p:cNvPicPr>
          <p:nvPr/>
        </p:nvPicPr>
        <p:blipFill>
          <a:blip r:embed="rId3" cstate="print"/>
          <a:srcRect l="20309" t="43806" r="16676" b="39577"/>
          <a:stretch>
            <a:fillRect/>
          </a:stretch>
        </p:blipFill>
        <p:spPr bwMode="auto">
          <a:xfrm>
            <a:off x="9526" y="1145761"/>
            <a:ext cx="9134475" cy="3408363"/>
          </a:xfrm>
          <a:prstGeom prst="rect">
            <a:avLst/>
          </a:prstGeom>
          <a:noFill/>
          <a:ln w="9525">
            <a:noFill/>
            <a:miter lim="800000"/>
            <a:headEnd/>
            <a:tailEnd/>
          </a:ln>
          <a:effectLst/>
        </p:spPr>
      </p:pic>
      <p:sp>
        <p:nvSpPr>
          <p:cNvPr id="6" name="TextBox 5" hidden="1"/>
          <p:cNvSpPr txBox="1"/>
          <p:nvPr/>
        </p:nvSpPr>
        <p:spPr>
          <a:xfrm>
            <a:off x="395631" y="4189004"/>
            <a:ext cx="3368920" cy="923330"/>
          </a:xfrm>
          <a:prstGeom prst="rect">
            <a:avLst/>
          </a:prstGeom>
          <a:solidFill>
            <a:schemeClr val="bg1"/>
          </a:solidFill>
        </p:spPr>
        <p:txBody>
          <a:bodyPr wrap="square" rtlCol="0">
            <a:spAutoFit/>
          </a:bodyPr>
          <a:lstStyle/>
          <a:p>
            <a:r>
              <a:rPr lang="en-US" dirty="0">
                <a:latin typeface="+mn-lt"/>
              </a:rPr>
              <a:t>The interaction between </a:t>
            </a:r>
            <a:br>
              <a:rPr lang="en-US" dirty="0">
                <a:latin typeface="+mn-lt"/>
              </a:rPr>
            </a:br>
            <a:r>
              <a:rPr lang="en-US" dirty="0">
                <a:latin typeface="+mn-lt"/>
              </a:rPr>
              <a:t>client and server in </a:t>
            </a:r>
            <a:br>
              <a:rPr lang="en-US" dirty="0">
                <a:latin typeface="+mn-lt"/>
              </a:rPr>
            </a:br>
            <a:r>
              <a:rPr lang="en-US" dirty="0">
                <a:latin typeface="+mn-lt"/>
              </a:rPr>
              <a:t>a synchronous RPC</a:t>
            </a:r>
            <a:endParaRPr lang="pt-BR" dirty="0">
              <a:latin typeface="+mn-lt"/>
            </a:endParaRPr>
          </a:p>
        </p:txBody>
      </p:sp>
      <p:sp>
        <p:nvSpPr>
          <p:cNvPr id="8" name="TextBox 7" hidden="1"/>
          <p:cNvSpPr txBox="1"/>
          <p:nvPr/>
        </p:nvSpPr>
        <p:spPr>
          <a:xfrm>
            <a:off x="5441105" y="4189003"/>
            <a:ext cx="2821388" cy="923330"/>
          </a:xfrm>
          <a:prstGeom prst="rect">
            <a:avLst/>
          </a:prstGeom>
          <a:solidFill>
            <a:schemeClr val="bg1"/>
          </a:solidFill>
        </p:spPr>
        <p:txBody>
          <a:bodyPr wrap="square" rtlCol="0">
            <a:spAutoFit/>
          </a:bodyPr>
          <a:lstStyle/>
          <a:p>
            <a:r>
              <a:rPr lang="en-US" dirty="0">
                <a:latin typeface="+mn-lt"/>
              </a:rPr>
              <a:t>The interaction between</a:t>
            </a:r>
            <a:br>
              <a:rPr lang="en-US" dirty="0">
                <a:latin typeface="+mn-lt"/>
              </a:rPr>
            </a:br>
            <a:r>
              <a:rPr lang="en-US" dirty="0">
                <a:latin typeface="+mn-lt"/>
              </a:rPr>
              <a:t>client and server in </a:t>
            </a:r>
            <a:br>
              <a:rPr lang="en-US" dirty="0">
                <a:latin typeface="+mn-lt"/>
              </a:rPr>
            </a:br>
            <a:r>
              <a:rPr lang="en-US" dirty="0">
                <a:latin typeface="+mn-lt"/>
              </a:rPr>
              <a:t>an asynchronous RPC</a:t>
            </a:r>
            <a:endParaRPr lang="pt-BR" dirty="0">
              <a:latin typeface="+mn-lt"/>
            </a:endParaRPr>
          </a:p>
        </p:txBody>
      </p:sp>
      <p:sp>
        <p:nvSpPr>
          <p:cNvPr id="9" name="Freeform 8" hidden="1"/>
          <p:cNvSpPr/>
          <p:nvPr/>
        </p:nvSpPr>
        <p:spPr bwMode="auto">
          <a:xfrm>
            <a:off x="439250" y="1886131"/>
            <a:ext cx="3512892" cy="1550781"/>
          </a:xfrm>
          <a:custGeom>
            <a:avLst/>
            <a:gdLst>
              <a:gd name="connsiteX0" fmla="*/ 0 w 4662685"/>
              <a:gd name="connsiteY0" fmla="*/ 15114 h 1927042"/>
              <a:gd name="connsiteX1" fmla="*/ 1398050 w 4662685"/>
              <a:gd name="connsiteY1" fmla="*/ 22671 h 1927042"/>
              <a:gd name="connsiteX2" fmla="*/ 1866585 w 4662685"/>
              <a:gd name="connsiteY2" fmla="*/ 1927042 h 1927042"/>
              <a:gd name="connsiteX3" fmla="*/ 2561832 w 4662685"/>
              <a:gd name="connsiteY3" fmla="*/ 1911928 h 1927042"/>
              <a:gd name="connsiteX4" fmla="*/ 3015253 w 4662685"/>
              <a:gd name="connsiteY4" fmla="*/ 0 h 1927042"/>
              <a:gd name="connsiteX5" fmla="*/ 4662685 w 4662685"/>
              <a:gd name="connsiteY5" fmla="*/ 15114 h 1927042"/>
              <a:gd name="connsiteX0" fmla="*/ 0 w 4462858"/>
              <a:gd name="connsiteY0" fmla="*/ 15114 h 1927042"/>
              <a:gd name="connsiteX1" fmla="*/ 1198223 w 4462858"/>
              <a:gd name="connsiteY1" fmla="*/ 22671 h 1927042"/>
              <a:gd name="connsiteX2" fmla="*/ 1666758 w 4462858"/>
              <a:gd name="connsiteY2" fmla="*/ 1927042 h 1927042"/>
              <a:gd name="connsiteX3" fmla="*/ 2362005 w 4462858"/>
              <a:gd name="connsiteY3" fmla="*/ 1911928 h 1927042"/>
              <a:gd name="connsiteX4" fmla="*/ 2815426 w 4462858"/>
              <a:gd name="connsiteY4" fmla="*/ 0 h 1927042"/>
              <a:gd name="connsiteX5" fmla="*/ 4462858 w 4462858"/>
              <a:gd name="connsiteY5" fmla="*/ 15114 h 1927042"/>
              <a:gd name="connsiteX0" fmla="*/ 0 w 4462858"/>
              <a:gd name="connsiteY0" fmla="*/ 15114 h 1911928"/>
              <a:gd name="connsiteX1" fmla="*/ 1198223 w 4462858"/>
              <a:gd name="connsiteY1" fmla="*/ 22671 h 1911928"/>
              <a:gd name="connsiteX2" fmla="*/ 1552430 w 4462858"/>
              <a:gd name="connsiteY2" fmla="*/ 1555546 h 1911928"/>
              <a:gd name="connsiteX3" fmla="*/ 2362005 w 4462858"/>
              <a:gd name="connsiteY3" fmla="*/ 1911928 h 1911928"/>
              <a:gd name="connsiteX4" fmla="*/ 2815426 w 4462858"/>
              <a:gd name="connsiteY4" fmla="*/ 0 h 1911928"/>
              <a:gd name="connsiteX5" fmla="*/ 4462858 w 4462858"/>
              <a:gd name="connsiteY5"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815426 w 4462858"/>
              <a:gd name="connsiteY4" fmla="*/ 0 h 1911928"/>
              <a:gd name="connsiteX5" fmla="*/ 4462858 w 4462858"/>
              <a:gd name="connsiteY5"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541256"/>
              <a:gd name="connsiteX1" fmla="*/ 1198223 w 4462858"/>
              <a:gd name="connsiteY1" fmla="*/ 22671 h 1541256"/>
              <a:gd name="connsiteX2" fmla="*/ 1571497 w 4462858"/>
              <a:gd name="connsiteY2" fmla="*/ 1541256 h 1541256"/>
              <a:gd name="connsiteX3" fmla="*/ 2143520 w 4462858"/>
              <a:gd name="connsiteY3" fmla="*/ 1540866 h 1541256"/>
              <a:gd name="connsiteX4" fmla="*/ 2815426 w 4462858"/>
              <a:gd name="connsiteY4" fmla="*/ 0 h 1541256"/>
              <a:gd name="connsiteX5" fmla="*/ 4462858 w 4462858"/>
              <a:gd name="connsiteY5" fmla="*/ 15114 h 1541256"/>
              <a:gd name="connsiteX0" fmla="*/ 0 w 4462858"/>
              <a:gd name="connsiteY0" fmla="*/ 24639 h 1550781"/>
              <a:gd name="connsiteX1" fmla="*/ 1198223 w 4462858"/>
              <a:gd name="connsiteY1" fmla="*/ 32196 h 1550781"/>
              <a:gd name="connsiteX2" fmla="*/ 1571497 w 4462858"/>
              <a:gd name="connsiteY2" fmla="*/ 1550781 h 1550781"/>
              <a:gd name="connsiteX3" fmla="*/ 2143520 w 4462858"/>
              <a:gd name="connsiteY3" fmla="*/ 1550391 h 1550781"/>
              <a:gd name="connsiteX4" fmla="*/ 2553488 w 4462858"/>
              <a:gd name="connsiteY4" fmla="*/ 0 h 1550781"/>
              <a:gd name="connsiteX5" fmla="*/ 4462858 w 4462858"/>
              <a:gd name="connsiteY5" fmla="*/ 24639 h 1550781"/>
              <a:gd name="connsiteX0" fmla="*/ 0 w 3881833"/>
              <a:gd name="connsiteY0" fmla="*/ 24639 h 1550781"/>
              <a:gd name="connsiteX1" fmla="*/ 1198223 w 3881833"/>
              <a:gd name="connsiteY1" fmla="*/ 32196 h 1550781"/>
              <a:gd name="connsiteX2" fmla="*/ 1571497 w 3881833"/>
              <a:gd name="connsiteY2" fmla="*/ 1550781 h 1550781"/>
              <a:gd name="connsiteX3" fmla="*/ 2143520 w 3881833"/>
              <a:gd name="connsiteY3" fmla="*/ 1550391 h 1550781"/>
              <a:gd name="connsiteX4" fmla="*/ 2553488 w 3881833"/>
              <a:gd name="connsiteY4" fmla="*/ 0 h 1550781"/>
              <a:gd name="connsiteX5" fmla="*/ 3881833 w 3881833"/>
              <a:gd name="connsiteY5" fmla="*/ 5589 h 1550781"/>
              <a:gd name="connsiteX0" fmla="*/ 0 w 3805633"/>
              <a:gd name="connsiteY0" fmla="*/ 15114 h 1550781"/>
              <a:gd name="connsiteX1" fmla="*/ 1122023 w 3805633"/>
              <a:gd name="connsiteY1" fmla="*/ 32196 h 1550781"/>
              <a:gd name="connsiteX2" fmla="*/ 1495297 w 3805633"/>
              <a:gd name="connsiteY2" fmla="*/ 1550781 h 1550781"/>
              <a:gd name="connsiteX3" fmla="*/ 2067320 w 3805633"/>
              <a:gd name="connsiteY3" fmla="*/ 1550391 h 1550781"/>
              <a:gd name="connsiteX4" fmla="*/ 2477288 w 3805633"/>
              <a:gd name="connsiteY4" fmla="*/ 0 h 1550781"/>
              <a:gd name="connsiteX5" fmla="*/ 3805633 w 3805633"/>
              <a:gd name="connsiteY5" fmla="*/ 5589 h 155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5633" h="1550781">
                <a:moveTo>
                  <a:pt x="0" y="15114"/>
                </a:moveTo>
                <a:lnTo>
                  <a:pt x="1122023" y="32196"/>
                </a:lnTo>
                <a:lnTo>
                  <a:pt x="1495297" y="1550781"/>
                </a:lnTo>
                <a:lnTo>
                  <a:pt x="2067320" y="1550391"/>
                </a:lnTo>
                <a:lnTo>
                  <a:pt x="2477288" y="0"/>
                </a:lnTo>
                <a:lnTo>
                  <a:pt x="3805633" y="5589"/>
                </a:lnTo>
              </a:path>
            </a:pathLst>
          </a:custGeom>
          <a:noFill/>
          <a:ln w="228600" cap="flat" cmpd="sng" algn="ctr">
            <a:solidFill>
              <a:srgbClr val="FF9933">
                <a:alpha val="69804"/>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sp>
        <p:nvSpPr>
          <p:cNvPr id="10" name="Freeform 9" hidden="1"/>
          <p:cNvSpPr/>
          <p:nvPr/>
        </p:nvSpPr>
        <p:spPr bwMode="auto">
          <a:xfrm>
            <a:off x="5042043" y="1871842"/>
            <a:ext cx="3512892" cy="1574205"/>
          </a:xfrm>
          <a:custGeom>
            <a:avLst/>
            <a:gdLst>
              <a:gd name="connsiteX0" fmla="*/ 0 w 4662685"/>
              <a:gd name="connsiteY0" fmla="*/ 15114 h 1927042"/>
              <a:gd name="connsiteX1" fmla="*/ 1398050 w 4662685"/>
              <a:gd name="connsiteY1" fmla="*/ 22671 h 1927042"/>
              <a:gd name="connsiteX2" fmla="*/ 1866585 w 4662685"/>
              <a:gd name="connsiteY2" fmla="*/ 1927042 h 1927042"/>
              <a:gd name="connsiteX3" fmla="*/ 2561832 w 4662685"/>
              <a:gd name="connsiteY3" fmla="*/ 1911928 h 1927042"/>
              <a:gd name="connsiteX4" fmla="*/ 3015253 w 4662685"/>
              <a:gd name="connsiteY4" fmla="*/ 0 h 1927042"/>
              <a:gd name="connsiteX5" fmla="*/ 4662685 w 4662685"/>
              <a:gd name="connsiteY5" fmla="*/ 15114 h 1927042"/>
              <a:gd name="connsiteX0" fmla="*/ 0 w 4462858"/>
              <a:gd name="connsiteY0" fmla="*/ 15114 h 1927042"/>
              <a:gd name="connsiteX1" fmla="*/ 1198223 w 4462858"/>
              <a:gd name="connsiteY1" fmla="*/ 22671 h 1927042"/>
              <a:gd name="connsiteX2" fmla="*/ 1666758 w 4462858"/>
              <a:gd name="connsiteY2" fmla="*/ 1927042 h 1927042"/>
              <a:gd name="connsiteX3" fmla="*/ 2362005 w 4462858"/>
              <a:gd name="connsiteY3" fmla="*/ 1911928 h 1927042"/>
              <a:gd name="connsiteX4" fmla="*/ 2815426 w 4462858"/>
              <a:gd name="connsiteY4" fmla="*/ 0 h 1927042"/>
              <a:gd name="connsiteX5" fmla="*/ 4462858 w 4462858"/>
              <a:gd name="connsiteY5" fmla="*/ 15114 h 1927042"/>
              <a:gd name="connsiteX0" fmla="*/ 0 w 4462858"/>
              <a:gd name="connsiteY0" fmla="*/ 15114 h 1911928"/>
              <a:gd name="connsiteX1" fmla="*/ 1198223 w 4462858"/>
              <a:gd name="connsiteY1" fmla="*/ 22671 h 1911928"/>
              <a:gd name="connsiteX2" fmla="*/ 1552430 w 4462858"/>
              <a:gd name="connsiteY2" fmla="*/ 1555546 h 1911928"/>
              <a:gd name="connsiteX3" fmla="*/ 2362005 w 4462858"/>
              <a:gd name="connsiteY3" fmla="*/ 1911928 h 1911928"/>
              <a:gd name="connsiteX4" fmla="*/ 2815426 w 4462858"/>
              <a:gd name="connsiteY4" fmla="*/ 0 h 1911928"/>
              <a:gd name="connsiteX5" fmla="*/ 4462858 w 4462858"/>
              <a:gd name="connsiteY5"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815426 w 4462858"/>
              <a:gd name="connsiteY4" fmla="*/ 0 h 1911928"/>
              <a:gd name="connsiteX5" fmla="*/ 4462858 w 4462858"/>
              <a:gd name="connsiteY5"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911928"/>
              <a:gd name="connsiteX1" fmla="*/ 1198223 w 4462858"/>
              <a:gd name="connsiteY1" fmla="*/ 22671 h 1911928"/>
              <a:gd name="connsiteX2" fmla="*/ 1571497 w 4462858"/>
              <a:gd name="connsiteY2" fmla="*/ 1541256 h 1911928"/>
              <a:gd name="connsiteX3" fmla="*/ 2362005 w 4462858"/>
              <a:gd name="connsiteY3" fmla="*/ 1911928 h 1911928"/>
              <a:gd name="connsiteX4" fmla="*/ 2143520 w 4462858"/>
              <a:gd name="connsiteY4" fmla="*/ 1540866 h 1911928"/>
              <a:gd name="connsiteX5" fmla="*/ 2815426 w 4462858"/>
              <a:gd name="connsiteY5" fmla="*/ 0 h 1911928"/>
              <a:gd name="connsiteX6" fmla="*/ 4462858 w 4462858"/>
              <a:gd name="connsiteY6" fmla="*/ 15114 h 1911928"/>
              <a:gd name="connsiteX0" fmla="*/ 0 w 4462858"/>
              <a:gd name="connsiteY0" fmla="*/ 15114 h 1541256"/>
              <a:gd name="connsiteX1" fmla="*/ 1198223 w 4462858"/>
              <a:gd name="connsiteY1" fmla="*/ 22671 h 1541256"/>
              <a:gd name="connsiteX2" fmla="*/ 1571497 w 4462858"/>
              <a:gd name="connsiteY2" fmla="*/ 1541256 h 1541256"/>
              <a:gd name="connsiteX3" fmla="*/ 2143520 w 4462858"/>
              <a:gd name="connsiteY3" fmla="*/ 1540866 h 1541256"/>
              <a:gd name="connsiteX4" fmla="*/ 2815426 w 4462858"/>
              <a:gd name="connsiteY4" fmla="*/ 0 h 1541256"/>
              <a:gd name="connsiteX5" fmla="*/ 4462858 w 4462858"/>
              <a:gd name="connsiteY5" fmla="*/ 15114 h 1541256"/>
              <a:gd name="connsiteX0" fmla="*/ 0 w 4462858"/>
              <a:gd name="connsiteY0" fmla="*/ 24639 h 1550781"/>
              <a:gd name="connsiteX1" fmla="*/ 1198223 w 4462858"/>
              <a:gd name="connsiteY1" fmla="*/ 32196 h 1550781"/>
              <a:gd name="connsiteX2" fmla="*/ 1571497 w 4462858"/>
              <a:gd name="connsiteY2" fmla="*/ 1550781 h 1550781"/>
              <a:gd name="connsiteX3" fmla="*/ 2143520 w 4462858"/>
              <a:gd name="connsiteY3" fmla="*/ 1550391 h 1550781"/>
              <a:gd name="connsiteX4" fmla="*/ 2553488 w 4462858"/>
              <a:gd name="connsiteY4" fmla="*/ 0 h 1550781"/>
              <a:gd name="connsiteX5" fmla="*/ 4462858 w 4462858"/>
              <a:gd name="connsiteY5" fmla="*/ 24639 h 1550781"/>
              <a:gd name="connsiteX0" fmla="*/ 0 w 3881833"/>
              <a:gd name="connsiteY0" fmla="*/ 24639 h 1550781"/>
              <a:gd name="connsiteX1" fmla="*/ 1198223 w 3881833"/>
              <a:gd name="connsiteY1" fmla="*/ 32196 h 1550781"/>
              <a:gd name="connsiteX2" fmla="*/ 1571497 w 3881833"/>
              <a:gd name="connsiteY2" fmla="*/ 1550781 h 1550781"/>
              <a:gd name="connsiteX3" fmla="*/ 2143520 w 3881833"/>
              <a:gd name="connsiteY3" fmla="*/ 1550391 h 1550781"/>
              <a:gd name="connsiteX4" fmla="*/ 2553488 w 3881833"/>
              <a:gd name="connsiteY4" fmla="*/ 0 h 1550781"/>
              <a:gd name="connsiteX5" fmla="*/ 3881833 w 3881833"/>
              <a:gd name="connsiteY5" fmla="*/ 5589 h 1550781"/>
              <a:gd name="connsiteX0" fmla="*/ 0 w 3805633"/>
              <a:gd name="connsiteY0" fmla="*/ 15114 h 1550781"/>
              <a:gd name="connsiteX1" fmla="*/ 1122023 w 3805633"/>
              <a:gd name="connsiteY1" fmla="*/ 32196 h 1550781"/>
              <a:gd name="connsiteX2" fmla="*/ 1495297 w 3805633"/>
              <a:gd name="connsiteY2" fmla="*/ 1550781 h 1550781"/>
              <a:gd name="connsiteX3" fmla="*/ 2067320 w 3805633"/>
              <a:gd name="connsiteY3" fmla="*/ 1550391 h 1550781"/>
              <a:gd name="connsiteX4" fmla="*/ 2477288 w 3805633"/>
              <a:gd name="connsiteY4" fmla="*/ 0 h 1550781"/>
              <a:gd name="connsiteX5" fmla="*/ 3805633 w 3805633"/>
              <a:gd name="connsiteY5" fmla="*/ 5589 h 1550781"/>
              <a:gd name="connsiteX0" fmla="*/ 0 w 3805633"/>
              <a:gd name="connsiteY0" fmla="*/ 9525 h 1545192"/>
              <a:gd name="connsiteX1" fmla="*/ 1122023 w 3805633"/>
              <a:gd name="connsiteY1" fmla="*/ 26607 h 1545192"/>
              <a:gd name="connsiteX2" fmla="*/ 1495297 w 3805633"/>
              <a:gd name="connsiteY2" fmla="*/ 1545192 h 1545192"/>
              <a:gd name="connsiteX3" fmla="*/ 2067320 w 3805633"/>
              <a:gd name="connsiteY3" fmla="*/ 1544802 h 1545192"/>
              <a:gd name="connsiteX4" fmla="*/ 2072475 w 3805633"/>
              <a:gd name="connsiteY4" fmla="*/ 3936 h 1545192"/>
              <a:gd name="connsiteX5" fmla="*/ 3805633 w 3805633"/>
              <a:gd name="connsiteY5" fmla="*/ 0 h 1545192"/>
              <a:gd name="connsiteX0" fmla="*/ 0 w 3805633"/>
              <a:gd name="connsiteY0" fmla="*/ 9525 h 1545192"/>
              <a:gd name="connsiteX1" fmla="*/ 1122023 w 3805633"/>
              <a:gd name="connsiteY1" fmla="*/ 26607 h 1545192"/>
              <a:gd name="connsiteX2" fmla="*/ 1495297 w 3805633"/>
              <a:gd name="connsiteY2" fmla="*/ 1545192 h 1545192"/>
              <a:gd name="connsiteX3" fmla="*/ 2077639 w 3805633"/>
              <a:gd name="connsiteY3" fmla="*/ 1544802 h 1545192"/>
              <a:gd name="connsiteX4" fmla="*/ 2072475 w 3805633"/>
              <a:gd name="connsiteY4" fmla="*/ 3936 h 1545192"/>
              <a:gd name="connsiteX5" fmla="*/ 3805633 w 3805633"/>
              <a:gd name="connsiteY5" fmla="*/ 0 h 1545192"/>
              <a:gd name="connsiteX0" fmla="*/ 0 w 3805633"/>
              <a:gd name="connsiteY0" fmla="*/ 9525 h 1545192"/>
              <a:gd name="connsiteX1" fmla="*/ 1122023 w 3805633"/>
              <a:gd name="connsiteY1" fmla="*/ 26607 h 1545192"/>
              <a:gd name="connsiteX2" fmla="*/ 1495297 w 3805633"/>
              <a:gd name="connsiteY2" fmla="*/ 1545192 h 1545192"/>
              <a:gd name="connsiteX3" fmla="*/ 2072475 w 3805633"/>
              <a:gd name="connsiteY3" fmla="*/ 3936 h 1545192"/>
              <a:gd name="connsiteX4" fmla="*/ 3805633 w 3805633"/>
              <a:gd name="connsiteY4" fmla="*/ 0 h 1545192"/>
              <a:gd name="connsiteX0" fmla="*/ 0 w 3805633"/>
              <a:gd name="connsiteY0" fmla="*/ 9525 h 1544803"/>
              <a:gd name="connsiteX1" fmla="*/ 1122023 w 3805633"/>
              <a:gd name="connsiteY1" fmla="*/ 26607 h 1544803"/>
              <a:gd name="connsiteX2" fmla="*/ 1533386 w 3805633"/>
              <a:gd name="connsiteY2" fmla="*/ 1544803 h 1544803"/>
              <a:gd name="connsiteX3" fmla="*/ 2072475 w 3805633"/>
              <a:gd name="connsiteY3" fmla="*/ 3936 h 1544803"/>
              <a:gd name="connsiteX4" fmla="*/ 3805633 w 3805633"/>
              <a:gd name="connsiteY4" fmla="*/ 0 h 1544803"/>
              <a:gd name="connsiteX0" fmla="*/ 0 w 3805633"/>
              <a:gd name="connsiteY0" fmla="*/ 9525 h 1563853"/>
              <a:gd name="connsiteX1" fmla="*/ 1122023 w 3805633"/>
              <a:gd name="connsiteY1" fmla="*/ 26607 h 1563853"/>
              <a:gd name="connsiteX2" fmla="*/ 1547673 w 3805633"/>
              <a:gd name="connsiteY2" fmla="*/ 1563853 h 1563853"/>
              <a:gd name="connsiteX3" fmla="*/ 2072475 w 3805633"/>
              <a:gd name="connsiteY3" fmla="*/ 3936 h 1563853"/>
              <a:gd name="connsiteX4" fmla="*/ 3805633 w 3805633"/>
              <a:gd name="connsiteY4" fmla="*/ 0 h 1563853"/>
              <a:gd name="connsiteX0" fmla="*/ 0 w 3805633"/>
              <a:gd name="connsiteY0" fmla="*/ 19877 h 1574205"/>
              <a:gd name="connsiteX1" fmla="*/ 1122023 w 3805633"/>
              <a:gd name="connsiteY1" fmla="*/ 36959 h 1574205"/>
              <a:gd name="connsiteX2" fmla="*/ 1547673 w 3805633"/>
              <a:gd name="connsiteY2" fmla="*/ 1574205 h 1574205"/>
              <a:gd name="connsiteX3" fmla="*/ 2053425 w 3805633"/>
              <a:gd name="connsiteY3" fmla="*/ 0 h 1574205"/>
              <a:gd name="connsiteX4" fmla="*/ 3805633 w 3805633"/>
              <a:gd name="connsiteY4" fmla="*/ 10352 h 1574205"/>
              <a:gd name="connsiteX0" fmla="*/ 0 w 3805633"/>
              <a:gd name="connsiteY0" fmla="*/ 19877 h 1574205"/>
              <a:gd name="connsiteX1" fmla="*/ 1122023 w 3805633"/>
              <a:gd name="connsiteY1" fmla="*/ 17909 h 1574205"/>
              <a:gd name="connsiteX2" fmla="*/ 1547673 w 3805633"/>
              <a:gd name="connsiteY2" fmla="*/ 1574205 h 1574205"/>
              <a:gd name="connsiteX3" fmla="*/ 2053425 w 3805633"/>
              <a:gd name="connsiteY3" fmla="*/ 0 h 1574205"/>
              <a:gd name="connsiteX4" fmla="*/ 3805633 w 3805633"/>
              <a:gd name="connsiteY4" fmla="*/ 10352 h 1574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633" h="1574205">
                <a:moveTo>
                  <a:pt x="0" y="19877"/>
                </a:moveTo>
                <a:lnTo>
                  <a:pt x="1122023" y="17909"/>
                </a:lnTo>
                <a:lnTo>
                  <a:pt x="1547673" y="1574205"/>
                </a:lnTo>
                <a:lnTo>
                  <a:pt x="2053425" y="0"/>
                </a:lnTo>
                <a:lnTo>
                  <a:pt x="3805633" y="10352"/>
                </a:lnTo>
              </a:path>
            </a:pathLst>
          </a:custGeom>
          <a:noFill/>
          <a:ln w="228600" cap="flat" cmpd="sng" algn="ctr">
            <a:solidFill>
              <a:srgbClr val="FF9933">
                <a:alpha val="69804"/>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a:ln>
                <a:noFill/>
              </a:ln>
              <a:solidFill>
                <a:schemeClr val="tx1"/>
              </a:solidFill>
              <a:effectLst/>
              <a:latin typeface="Arial" charset="0"/>
            </a:endParaRPr>
          </a:p>
        </p:txBody>
      </p:sp>
      <p:cxnSp>
        <p:nvCxnSpPr>
          <p:cNvPr id="12" name="Straight Connector 11" hidden="1"/>
          <p:cNvCxnSpPr>
            <a:stCxn id="10" idx="2"/>
          </p:cNvCxnSpPr>
          <p:nvPr/>
        </p:nvCxnSpPr>
        <p:spPr bwMode="auto">
          <a:xfrm>
            <a:off x="6470665" y="3446046"/>
            <a:ext cx="2075458" cy="1588"/>
          </a:xfrm>
          <a:prstGeom prst="line">
            <a:avLst/>
          </a:prstGeom>
          <a:noFill/>
          <a:ln w="9525" cap="flat" cmpd="sng" algn="ctr">
            <a:noFill/>
            <a:prstDash val="solid"/>
            <a:round/>
            <a:headEnd type="none" w="med" len="med"/>
            <a:tailEnd type="none" w="med" len="med"/>
          </a:ln>
          <a:effectLst/>
        </p:spPr>
      </p:cxnSp>
      <p:cxnSp>
        <p:nvCxnSpPr>
          <p:cNvPr id="16" name="Straight Connector 15" hidden="1"/>
          <p:cNvCxnSpPr/>
          <p:nvPr/>
        </p:nvCxnSpPr>
        <p:spPr bwMode="auto">
          <a:xfrm flipV="1">
            <a:off x="6470665" y="3427691"/>
            <a:ext cx="2076483" cy="9221"/>
          </a:xfrm>
          <a:prstGeom prst="line">
            <a:avLst/>
          </a:prstGeom>
          <a:noFill/>
          <a:ln w="228600" cap="flat" cmpd="sng" algn="ctr">
            <a:solidFill>
              <a:srgbClr val="FF9933">
                <a:alpha val="69804"/>
              </a:srgbClr>
            </a:solidFill>
            <a:prstDash val="solid"/>
            <a:round/>
            <a:headEnd type="none" w="med" len="med"/>
            <a:tailEnd type="none" w="med" len="med"/>
          </a:ln>
          <a:effectLst/>
        </p:spPr>
      </p:cxnSp>
      <p:sp>
        <p:nvSpPr>
          <p:cNvPr id="11" name="Retângulo 10"/>
          <p:cNvSpPr/>
          <p:nvPr/>
        </p:nvSpPr>
        <p:spPr>
          <a:xfrm>
            <a:off x="448386" y="4543847"/>
            <a:ext cx="8280000" cy="595144"/>
          </a:xfrm>
          <a:prstGeom prst="rect">
            <a:avLst/>
          </a:prstGeom>
          <a:solidFill>
            <a:schemeClr val="accent2">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tx1"/>
                </a:solidFill>
              </a:rPr>
              <a:t>Server</a:t>
            </a:r>
          </a:p>
        </p:txBody>
      </p:sp>
      <p:sp>
        <p:nvSpPr>
          <p:cNvPr id="13" name="Retângulo 12"/>
          <p:cNvSpPr/>
          <p:nvPr/>
        </p:nvSpPr>
        <p:spPr>
          <a:xfrm>
            <a:off x="448386" y="2743807"/>
            <a:ext cx="8280000" cy="595144"/>
          </a:xfrm>
          <a:prstGeom prst="rect">
            <a:avLst/>
          </a:prstGeom>
          <a:solidFill>
            <a:schemeClr val="accent3">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tx1"/>
                </a:solidFill>
              </a:rPr>
              <a:t>Client</a:t>
            </a:r>
          </a:p>
        </p:txBody>
      </p:sp>
      <p:cxnSp>
        <p:nvCxnSpPr>
          <p:cNvPr id="14" name="Conector reto 13"/>
          <p:cNvCxnSpPr/>
          <p:nvPr/>
        </p:nvCxnSpPr>
        <p:spPr>
          <a:xfrm>
            <a:off x="1999443" y="3050550"/>
            <a:ext cx="900000" cy="0"/>
          </a:xfrm>
          <a:prstGeom prst="line">
            <a:avLst/>
          </a:prstGeom>
          <a:ln w="152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3826899" y="4846841"/>
            <a:ext cx="108000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4742565" y="3050550"/>
            <a:ext cx="1008000" cy="0"/>
          </a:xfrm>
          <a:prstGeom prst="line">
            <a:avLst/>
          </a:prstGeom>
          <a:ln w="152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3813488" y="3061197"/>
            <a:ext cx="900000" cy="1800000"/>
          </a:xfrm>
          <a:prstGeom prst="line">
            <a:avLst/>
          </a:prstGeom>
          <a:ln w="31750">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2898330" y="3061197"/>
            <a:ext cx="900000" cy="1800000"/>
          </a:xfrm>
          <a:prstGeom prst="line">
            <a:avLst/>
          </a:prstGeom>
          <a:ln w="31750">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21" name="CaixaDeTexto 20"/>
          <p:cNvSpPr txBox="1"/>
          <p:nvPr/>
        </p:nvSpPr>
        <p:spPr>
          <a:xfrm>
            <a:off x="1030431" y="2222386"/>
            <a:ext cx="1884096" cy="508720"/>
          </a:xfrm>
          <a:prstGeom prst="rect">
            <a:avLst/>
          </a:prstGeom>
          <a:noFill/>
        </p:spPr>
        <p:txBody>
          <a:bodyPr wrap="none" lIns="36000" tIns="36000" rIns="36000" bIns="36000" rtlCol="0" anchor="ctr" anchorCtr="0">
            <a:spAutoFit/>
          </a:bodyPr>
          <a:lstStyle/>
          <a:p>
            <a:pPr algn="r">
              <a:lnSpc>
                <a:spcPts val="1600"/>
              </a:lnSpc>
            </a:pPr>
            <a:r>
              <a:rPr lang="en-US" sz="2000" dirty="0">
                <a:latin typeface="+mj-lt"/>
              </a:rPr>
              <a:t>call server with</a:t>
            </a:r>
            <a:br>
              <a:rPr lang="en-US" sz="2000" dirty="0">
                <a:latin typeface="+mj-lt"/>
              </a:rPr>
            </a:br>
            <a:r>
              <a:rPr lang="en-US" sz="2000" dirty="0">
                <a:latin typeface="+mj-lt"/>
              </a:rPr>
              <a:t>asynchronous RPC</a:t>
            </a:r>
          </a:p>
        </p:txBody>
      </p:sp>
      <p:sp>
        <p:nvSpPr>
          <p:cNvPr id="22" name="CaixaDeTexto 21"/>
          <p:cNvSpPr txBox="1"/>
          <p:nvPr/>
        </p:nvSpPr>
        <p:spPr>
          <a:xfrm>
            <a:off x="4771696" y="2222386"/>
            <a:ext cx="930310" cy="508720"/>
          </a:xfrm>
          <a:prstGeom prst="rect">
            <a:avLst/>
          </a:prstGeom>
          <a:noFill/>
        </p:spPr>
        <p:txBody>
          <a:bodyPr wrap="none" lIns="36000" tIns="36000" rIns="36000" bIns="36000" rtlCol="0" anchor="ctr" anchorCtr="0">
            <a:spAutoFit/>
          </a:bodyPr>
          <a:lstStyle/>
          <a:p>
            <a:pPr algn="l">
              <a:lnSpc>
                <a:spcPts val="1600"/>
              </a:lnSpc>
            </a:pPr>
            <a:r>
              <a:rPr lang="en-US" sz="2000" dirty="0">
                <a:latin typeface="+mj-lt"/>
              </a:rPr>
              <a:t>return </a:t>
            </a:r>
            <a:br>
              <a:rPr lang="en-US" sz="2000" dirty="0">
                <a:latin typeface="+mj-lt"/>
              </a:rPr>
            </a:br>
            <a:r>
              <a:rPr lang="en-US" sz="2000" dirty="0">
                <a:latin typeface="+mj-lt"/>
              </a:rPr>
              <a:t>from call</a:t>
            </a:r>
          </a:p>
        </p:txBody>
      </p:sp>
      <p:sp>
        <p:nvSpPr>
          <p:cNvPr id="23" name="CaixaDeTexto 22"/>
          <p:cNvSpPr txBox="1"/>
          <p:nvPr/>
        </p:nvSpPr>
        <p:spPr>
          <a:xfrm>
            <a:off x="2356704" y="4029472"/>
            <a:ext cx="819702"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request</a:t>
            </a:r>
          </a:p>
        </p:txBody>
      </p:sp>
      <p:sp>
        <p:nvSpPr>
          <p:cNvPr id="24" name="CaixaDeTexto 23"/>
          <p:cNvSpPr txBox="1"/>
          <p:nvPr/>
        </p:nvSpPr>
        <p:spPr>
          <a:xfrm>
            <a:off x="4504848" y="3424383"/>
            <a:ext cx="726728"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accept</a:t>
            </a:r>
          </a:p>
        </p:txBody>
      </p:sp>
      <p:sp>
        <p:nvSpPr>
          <p:cNvPr id="25" name="CaixaDeTexto 24"/>
          <p:cNvSpPr txBox="1"/>
          <p:nvPr/>
        </p:nvSpPr>
        <p:spPr>
          <a:xfrm>
            <a:off x="3797062" y="5169849"/>
            <a:ext cx="1032902" cy="508720"/>
          </a:xfrm>
          <a:prstGeom prst="rect">
            <a:avLst/>
          </a:prstGeom>
          <a:noFill/>
        </p:spPr>
        <p:txBody>
          <a:bodyPr wrap="none" lIns="36000" tIns="36000" rIns="36000" bIns="36000" rtlCol="0" anchor="ctr" anchorCtr="0">
            <a:spAutoFit/>
          </a:bodyPr>
          <a:lstStyle/>
          <a:p>
            <a:pPr algn="l">
              <a:lnSpc>
                <a:spcPts val="1600"/>
              </a:lnSpc>
            </a:pPr>
            <a:r>
              <a:rPr lang="en-US" sz="2000" spc="-50" dirty="0">
                <a:latin typeface="+mj-lt"/>
              </a:rPr>
              <a:t>call local </a:t>
            </a:r>
            <a:br>
              <a:rPr lang="en-US" sz="2000" spc="-50" dirty="0">
                <a:latin typeface="+mj-lt"/>
              </a:rPr>
            </a:br>
            <a:r>
              <a:rPr lang="en-US" sz="2000" spc="-50" dirty="0">
                <a:latin typeface="+mj-lt"/>
              </a:rPr>
              <a:t>procedure</a:t>
            </a:r>
          </a:p>
        </p:txBody>
      </p:sp>
      <p:cxnSp>
        <p:nvCxnSpPr>
          <p:cNvPr id="26" name="Conector reto 25"/>
          <p:cNvCxnSpPr/>
          <p:nvPr/>
        </p:nvCxnSpPr>
        <p:spPr>
          <a:xfrm>
            <a:off x="2914105" y="2314303"/>
            <a:ext cx="0" cy="72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a:off x="4742445" y="2314303"/>
            <a:ext cx="0" cy="72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a:off x="6822444" y="4846841"/>
            <a:ext cx="1080000" cy="0"/>
          </a:xfrm>
          <a:prstGeom prst="line">
            <a:avLst/>
          </a:prstGeom>
          <a:ln w="152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a:off x="5996486" y="3059646"/>
            <a:ext cx="1080000" cy="0"/>
          </a:xfrm>
          <a:prstGeom prst="line">
            <a:avLst/>
          </a:prstGeom>
          <a:ln w="152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3775019" y="4867201"/>
            <a:ext cx="0" cy="720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a:off x="4961173" y="5280650"/>
            <a:ext cx="1266941" cy="303536"/>
          </a:xfrm>
          <a:prstGeom prst="rect">
            <a:avLst/>
          </a:prstGeom>
          <a:noFill/>
        </p:spPr>
        <p:txBody>
          <a:bodyPr wrap="none" lIns="36000" tIns="36000" rIns="36000" bIns="36000" rtlCol="0" anchor="ctr" anchorCtr="0">
            <a:spAutoFit/>
          </a:bodyPr>
          <a:lstStyle/>
          <a:p>
            <a:pPr algn="l">
              <a:lnSpc>
                <a:spcPts val="1600"/>
              </a:lnSpc>
            </a:pPr>
            <a:r>
              <a:rPr lang="en-US" sz="2000" dirty="0" err="1">
                <a:latin typeface="+mj-lt"/>
              </a:rPr>
              <a:t>upcall</a:t>
            </a:r>
            <a:r>
              <a:rPr lang="en-US" sz="2000" dirty="0">
                <a:latin typeface="+mj-lt"/>
              </a:rPr>
              <a:t> client</a:t>
            </a:r>
          </a:p>
        </p:txBody>
      </p:sp>
      <p:cxnSp>
        <p:nvCxnSpPr>
          <p:cNvPr id="34" name="Conector reto 33"/>
          <p:cNvCxnSpPr/>
          <p:nvPr/>
        </p:nvCxnSpPr>
        <p:spPr>
          <a:xfrm>
            <a:off x="4956715" y="4863181"/>
            <a:ext cx="0" cy="720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4553999" y="4014463"/>
            <a:ext cx="627342"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result</a:t>
            </a:r>
          </a:p>
        </p:txBody>
      </p:sp>
      <p:sp>
        <p:nvSpPr>
          <p:cNvPr id="36" name="CaixaDeTexto 35"/>
          <p:cNvSpPr txBox="1"/>
          <p:nvPr/>
        </p:nvSpPr>
        <p:spPr>
          <a:xfrm>
            <a:off x="6175893" y="3406260"/>
            <a:ext cx="1396784" cy="303536"/>
          </a:xfrm>
          <a:prstGeom prst="rect">
            <a:avLst/>
          </a:prstGeom>
          <a:noFill/>
        </p:spPr>
        <p:txBody>
          <a:bodyPr wrap="none" lIns="36000" tIns="36000" rIns="36000" bIns="36000" rtlCol="0" anchor="ctr" anchorCtr="0">
            <a:spAutoFit/>
          </a:bodyPr>
          <a:lstStyle/>
          <a:p>
            <a:pPr>
              <a:lnSpc>
                <a:spcPts val="1600"/>
              </a:lnSpc>
            </a:pPr>
            <a:r>
              <a:rPr lang="en-US" sz="2000" dirty="0">
                <a:latin typeface="+mj-lt"/>
              </a:rPr>
              <a:t>acknowledge</a:t>
            </a:r>
          </a:p>
        </p:txBody>
      </p:sp>
      <p:sp>
        <p:nvSpPr>
          <p:cNvPr id="37" name="CaixaDeTexto 36"/>
          <p:cNvSpPr txBox="1"/>
          <p:nvPr/>
        </p:nvSpPr>
        <p:spPr>
          <a:xfrm>
            <a:off x="5908468" y="2222386"/>
            <a:ext cx="952752" cy="508720"/>
          </a:xfrm>
          <a:prstGeom prst="rect">
            <a:avLst/>
          </a:prstGeom>
          <a:noFill/>
        </p:spPr>
        <p:txBody>
          <a:bodyPr wrap="none" lIns="36000" tIns="36000" rIns="36000" bIns="36000" rtlCol="0" anchor="ctr" anchorCtr="0">
            <a:spAutoFit/>
          </a:bodyPr>
          <a:lstStyle/>
          <a:p>
            <a:pPr algn="l">
              <a:lnSpc>
                <a:spcPts val="1600"/>
              </a:lnSpc>
            </a:pPr>
            <a:r>
              <a:rPr lang="en-US" sz="2000" dirty="0">
                <a:latin typeface="+mj-lt"/>
              </a:rPr>
              <a:t>interrupt</a:t>
            </a:r>
            <a:br>
              <a:rPr lang="en-US" sz="2000" dirty="0">
                <a:latin typeface="+mj-lt"/>
              </a:rPr>
            </a:br>
            <a:r>
              <a:rPr lang="en-US" sz="2000" dirty="0">
                <a:latin typeface="+mj-lt"/>
              </a:rPr>
              <a:t>client</a:t>
            </a:r>
          </a:p>
        </p:txBody>
      </p:sp>
      <p:cxnSp>
        <p:nvCxnSpPr>
          <p:cNvPr id="38" name="Conector reto 37"/>
          <p:cNvCxnSpPr/>
          <p:nvPr/>
        </p:nvCxnSpPr>
        <p:spPr>
          <a:xfrm>
            <a:off x="5879217" y="2331367"/>
            <a:ext cx="0" cy="72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a:off x="5904681" y="3061197"/>
            <a:ext cx="900000" cy="1800000"/>
          </a:xfrm>
          <a:prstGeom prst="line">
            <a:avLst/>
          </a:prstGeom>
          <a:ln w="31750">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V="1">
            <a:off x="4991105" y="3061197"/>
            <a:ext cx="900000" cy="1800000"/>
          </a:xfrm>
          <a:prstGeom prst="line">
            <a:avLst/>
          </a:prstGeom>
          <a:ln w="31750">
            <a:prstDash val="sysDot"/>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008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7000"/>
                                        <p:tgtEl>
                                          <p:spTgt spid="10"/>
                                        </p:tgtEl>
                                      </p:cBhvr>
                                    </p:animEffect>
                                  </p:childTnLst>
                                </p:cTn>
                              </p:par>
                              <p:par>
                                <p:cTn id="13" presetID="22" presetClass="entr" presetSubtype="8" fill="hold" nodeType="withEffect">
                                  <p:stCondLst>
                                    <p:cond delay="290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41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1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1000"/>
                                        <p:tgtEl>
                                          <p:spTgt spid="1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2500"/>
                                        <p:tgtEl>
                                          <p:spTgt spid="15"/>
                                        </p:tgtEl>
                                      </p:cBhvr>
                                    </p:animEffect>
                                  </p:childTnLst>
                                </p:cTn>
                              </p:par>
                              <p:par>
                                <p:cTn id="41" presetID="22" presetClass="entr" presetSubtype="8" fill="hold" nodeType="withEffect">
                                  <p:stCondLst>
                                    <p:cond delay="250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1000"/>
                                        <p:tgtEl>
                                          <p:spTgt spid="28"/>
                                        </p:tgtEl>
                                      </p:cBhvr>
                                    </p:animEffect>
                                  </p:childTnLst>
                                </p:cTn>
                              </p:par>
                              <p:par>
                                <p:cTn id="44" presetID="10" presetClass="entr" presetSubtype="0" fill="hold" grpId="0" nodeType="withEffect">
                                  <p:stCondLst>
                                    <p:cond delay="250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1000"/>
                                        <p:tgtEl>
                                          <p:spTgt spid="33"/>
                                        </p:tgtEl>
                                      </p:cBhvr>
                                    </p:animEffect>
                                  </p:childTnLst>
                                </p:cTn>
                              </p:par>
                              <p:par>
                                <p:cTn id="47" presetID="10" presetClass="entr" presetSubtype="0" fill="hold" nodeType="withEffect">
                                  <p:stCondLst>
                                    <p:cond delay="250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childTnLst>
                                </p:cTn>
                              </p:par>
                              <p:par>
                                <p:cTn id="53" presetID="22" presetClass="entr" presetSubtype="8"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1000"/>
                                        <p:tgtEl>
                                          <p:spTgt spid="1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1000"/>
                                        <p:tgtEl>
                                          <p:spTgt spid="24"/>
                                        </p:tgtEl>
                                      </p:cBhvr>
                                    </p:animEffect>
                                  </p:childTnLst>
                                </p:cTn>
                              </p:par>
                              <p:par>
                                <p:cTn id="59" presetID="10" presetClass="entr" presetSubtype="0" fill="hold" nodeType="withEffect">
                                  <p:stCondLst>
                                    <p:cond delay="10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22" presetClass="entr" presetSubtype="8" fill="hold" nodeType="withEffect">
                                  <p:stCondLst>
                                    <p:cond delay="100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2500"/>
                                        <p:tgtEl>
                                          <p:spTgt spid="17"/>
                                        </p:tgtEl>
                                      </p:cBhvr>
                                    </p:animEffect>
                                  </p:childTnLst>
                                </p:cTn>
                              </p:par>
                            </p:childTnLst>
                          </p:cTn>
                        </p:par>
                        <p:par>
                          <p:cTn id="68" fill="hold">
                            <p:stCondLst>
                              <p:cond delay="3500"/>
                            </p:stCondLst>
                            <p:childTnLst>
                              <p:par>
                                <p:cTn id="69" presetID="22" presetClass="entr" presetSubtype="8" fill="hold" nodeType="after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1000"/>
                                        <p:tgtEl>
                                          <p:spTgt spid="29"/>
                                        </p:tgtEl>
                                      </p:cBhvr>
                                    </p:animEffect>
                                  </p:childTnLst>
                                </p:cTn>
                              </p:par>
                              <p:par>
                                <p:cTn id="72" presetID="22" presetClass="entr" presetSubtype="8"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left)">
                                      <p:cBhvr>
                                        <p:cTn id="74" dur="1500"/>
                                        <p:tgtEl>
                                          <p:spTgt spid="31"/>
                                        </p:tgtEl>
                                      </p:cBhvr>
                                    </p:animEffect>
                                  </p:childTnLst>
                                </p:cTn>
                              </p:par>
                              <p:par>
                                <p:cTn id="75" presetID="22" presetClass="entr" presetSubtype="8" fill="hold" nodeType="withEffect">
                                  <p:stCondLst>
                                    <p:cond delay="1000"/>
                                  </p:stCondLst>
                                  <p:childTnLst>
                                    <p:set>
                                      <p:cBhvr>
                                        <p:cTn id="76" dur="1" fill="hold">
                                          <p:stCondLst>
                                            <p:cond delay="0"/>
                                          </p:stCondLst>
                                        </p:cTn>
                                        <p:tgtEl>
                                          <p:spTgt spid="30"/>
                                        </p:tgtEl>
                                        <p:attrNameLst>
                                          <p:attrName>style.visibility</p:attrName>
                                        </p:attrNameLst>
                                      </p:cBhvr>
                                      <p:to>
                                        <p:strVal val="visible"/>
                                      </p:to>
                                    </p:set>
                                    <p:animEffect transition="in" filter="wipe(left)">
                                      <p:cBhvr>
                                        <p:cTn id="77" dur="2500"/>
                                        <p:tgtEl>
                                          <p:spTgt spid="30"/>
                                        </p:tgtEl>
                                      </p:cBhvr>
                                    </p:animEffect>
                                  </p:childTnLst>
                                </p:cTn>
                              </p:par>
                              <p:par>
                                <p:cTn id="78" presetID="10" presetClass="entr" presetSubtype="0" fill="hold"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left)">
                                      <p:cBhvr>
                                        <p:cTn id="83" dur="1000"/>
                                        <p:tgtEl>
                                          <p:spTgt spid="35"/>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1000"/>
                                        <p:tgtEl>
                                          <p:spTgt spid="36"/>
                                        </p:tgtEl>
                                      </p:cBhvr>
                                    </p:animEffect>
                                  </p:childTnLst>
                                </p:cTn>
                              </p:par>
                              <p:par>
                                <p:cTn id="87" presetID="10" presetClass="entr" presetSubtype="0" fill="hold" nodeType="withEffect">
                                  <p:stCondLst>
                                    <p:cond delay="100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500"/>
                                        <p:tgtEl>
                                          <p:spTgt spid="38"/>
                                        </p:tgtEl>
                                      </p:cBhvr>
                                    </p:animEffect>
                                  </p:childTnLst>
                                </p:cTn>
                              </p:par>
                              <p:par>
                                <p:cTn id="90" presetID="10" presetClass="entr" presetSubtype="0" fill="hold" grpId="0" nodeType="withEffect">
                                  <p:stCondLst>
                                    <p:cond delay="100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1" grpId="0"/>
      <p:bldP spid="22" grpId="0"/>
      <p:bldP spid="23" grpId="0"/>
      <p:bldP spid="24" grpId="0"/>
      <p:bldP spid="25" grpId="0"/>
      <p:bldP spid="33" grpId="0"/>
      <p:bldP spid="35" grpId="0"/>
      <p:bldP spid="36" grpId="0"/>
      <p:bldP spid="37"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Retângulo 34"/>
          <p:cNvSpPr/>
          <p:nvPr/>
        </p:nvSpPr>
        <p:spPr>
          <a:xfrm>
            <a:off x="6372200" y="1719263"/>
            <a:ext cx="2340000" cy="4824000"/>
          </a:xfrm>
          <a:prstGeom prst="rect">
            <a:avLst/>
          </a:prstGeom>
          <a:solidFill>
            <a:schemeClr val="accent3">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tângulo 4"/>
          <p:cNvSpPr/>
          <p:nvPr/>
        </p:nvSpPr>
        <p:spPr>
          <a:xfrm>
            <a:off x="431448" y="1707166"/>
            <a:ext cx="2340000" cy="4824000"/>
          </a:xfrm>
          <a:prstGeom prst="rect">
            <a:avLst/>
          </a:prstGeom>
          <a:solidFill>
            <a:schemeClr val="accent2">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Execution of an RPC</a:t>
            </a:r>
          </a:p>
        </p:txBody>
      </p:sp>
      <p:sp>
        <p:nvSpPr>
          <p:cNvPr id="20" name="Text Placeholder 19"/>
          <p:cNvSpPr>
            <a:spLocks noGrp="1"/>
          </p:cNvSpPr>
          <p:nvPr>
            <p:ph type="body" sz="quarter" idx="11"/>
          </p:nvPr>
        </p:nvSpPr>
        <p:spPr/>
        <p:txBody>
          <a:bodyPr/>
          <a:lstStyle/>
          <a:p>
            <a:endParaRPr lang="en-US"/>
          </a:p>
        </p:txBody>
      </p:sp>
      <p:sp>
        <p:nvSpPr>
          <p:cNvPr id="2" name="Rectangle 1"/>
          <p:cNvSpPr/>
          <p:nvPr/>
        </p:nvSpPr>
        <p:spPr bwMode="auto">
          <a:xfrm>
            <a:off x="6453234" y="5766708"/>
            <a:ext cx="2160000" cy="6480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72000" tIns="36000" rIns="72000" bIns="36000" numCol="1" rtlCol="0" anchor="ctr" anchorCtr="0" compatLnSpc="1">
            <a:prstTxWarp prst="textNoShape">
              <a:avLst/>
            </a:prstTxWarp>
          </a:bodyPr>
          <a:lstStyle/>
          <a:p>
            <a:pPr algn="l" eaLnBrk="1" hangingPunct="1">
              <a:lnSpc>
                <a:spcPts val="1600"/>
              </a:lnSpc>
            </a:pPr>
            <a:r>
              <a:rPr lang="en-US" sz="1600" dirty="0">
                <a:solidFill>
                  <a:schemeClr val="bg1"/>
                </a:solidFill>
                <a:effectLst>
                  <a:outerShdw blurRad="38100" dist="38100" dir="2700000" algn="tl">
                    <a:srgbClr val="000000">
                      <a:alpha val="43137"/>
                    </a:srgbClr>
                  </a:outerShdw>
                </a:effectLst>
              </a:rPr>
              <a:t>daemon processes request and sends output</a:t>
            </a:r>
          </a:p>
        </p:txBody>
      </p:sp>
      <p:sp>
        <p:nvSpPr>
          <p:cNvPr id="6" name="Rectangle 5"/>
          <p:cNvSpPr/>
          <p:nvPr/>
        </p:nvSpPr>
        <p:spPr bwMode="auto">
          <a:xfrm>
            <a:off x="6453234" y="4872184"/>
            <a:ext cx="2160000" cy="6480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72000" tIns="36000" rIns="72000" bIns="36000" numCol="1" rtlCol="0" anchor="ctr" anchorCtr="0" compatLnSpc="1">
            <a:prstTxWarp prst="textNoShape">
              <a:avLst/>
            </a:prstTxWarp>
          </a:bodyPr>
          <a:lstStyle/>
          <a:p>
            <a:pPr algn="l" eaLnBrk="1" hangingPunct="1">
              <a:lnSpc>
                <a:spcPts val="1600"/>
              </a:lnSpc>
            </a:pPr>
            <a:r>
              <a:rPr lang="en-US" sz="1600" dirty="0">
                <a:solidFill>
                  <a:schemeClr val="bg1"/>
                </a:solidFill>
                <a:effectLst>
                  <a:outerShdw blurRad="38100" dist="38100" dir="2700000" algn="tl">
                    <a:srgbClr val="000000">
                      <a:alpha val="43137"/>
                    </a:srgbClr>
                  </a:outerShdw>
                </a:effectLst>
              </a:rPr>
              <a:t>daemon listening to port </a:t>
            </a:r>
            <a:r>
              <a:rPr lang="en-US" sz="1600" i="1" dirty="0">
                <a:solidFill>
                  <a:schemeClr val="bg1"/>
                </a:solidFill>
                <a:effectLst>
                  <a:outerShdw blurRad="38100" dist="38100" dir="2700000" algn="tl">
                    <a:srgbClr val="000000">
                      <a:alpha val="43137"/>
                    </a:srgbClr>
                  </a:outerShdw>
                </a:effectLst>
              </a:rPr>
              <a:t>P</a:t>
            </a:r>
            <a:r>
              <a:rPr lang="en-US" sz="1600" dirty="0">
                <a:solidFill>
                  <a:schemeClr val="bg1"/>
                </a:solidFill>
                <a:effectLst>
                  <a:outerShdw blurRad="38100" dist="38100" dir="2700000" algn="tl">
                    <a:srgbClr val="000000">
                      <a:alpha val="43137"/>
                    </a:srgbClr>
                  </a:outerShdw>
                </a:effectLst>
              </a:rPr>
              <a:t> receives message</a:t>
            </a:r>
          </a:p>
        </p:txBody>
      </p:sp>
      <p:sp>
        <p:nvSpPr>
          <p:cNvPr id="7" name="Rectangle 6"/>
          <p:cNvSpPr/>
          <p:nvPr/>
        </p:nvSpPr>
        <p:spPr bwMode="auto">
          <a:xfrm>
            <a:off x="6453234" y="3948164"/>
            <a:ext cx="2160000" cy="6480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72000" tIns="36000" rIns="72000" bIns="36000" numCol="1" rtlCol="0" anchor="ctr" anchorCtr="0" compatLnSpc="1">
            <a:prstTxWarp prst="textNoShape">
              <a:avLst/>
            </a:prstTxWarp>
          </a:bodyPr>
          <a:lstStyle/>
          <a:p>
            <a:pPr algn="l" eaLnBrk="1" hangingPunct="1">
              <a:lnSpc>
                <a:spcPts val="1600"/>
              </a:lnSpc>
            </a:pPr>
            <a:r>
              <a:rPr lang="en-US" sz="1600" dirty="0">
                <a:solidFill>
                  <a:schemeClr val="bg1"/>
                </a:solidFill>
                <a:effectLst>
                  <a:outerShdw blurRad="38100" dist="38100" dir="2700000" algn="tl">
                    <a:srgbClr val="000000">
                      <a:alpha val="43137"/>
                    </a:srgbClr>
                  </a:outerShdw>
                </a:effectLst>
              </a:rPr>
              <a:t>matchmaker replies to client with port </a:t>
            </a:r>
            <a:r>
              <a:rPr lang="en-US" sz="1600" i="1" dirty="0">
                <a:solidFill>
                  <a:schemeClr val="bg1"/>
                </a:solidFill>
                <a:effectLst>
                  <a:outerShdw blurRad="38100" dist="38100" dir="2700000" algn="tl">
                    <a:srgbClr val="000000">
                      <a:alpha val="43137"/>
                    </a:srgbClr>
                  </a:outerShdw>
                </a:effectLst>
              </a:rPr>
              <a:t>P</a:t>
            </a:r>
          </a:p>
        </p:txBody>
      </p:sp>
      <p:sp>
        <p:nvSpPr>
          <p:cNvPr id="8" name="Rectangle 7"/>
          <p:cNvSpPr/>
          <p:nvPr/>
        </p:nvSpPr>
        <p:spPr bwMode="auto">
          <a:xfrm>
            <a:off x="6453234" y="3048044"/>
            <a:ext cx="2160000" cy="6480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72000" tIns="36000" rIns="72000" bIns="36000" numCol="1" rtlCol="0" anchor="ctr" anchorCtr="0" compatLnSpc="1">
            <a:prstTxWarp prst="textNoShape">
              <a:avLst/>
            </a:prstTxWarp>
          </a:bodyPr>
          <a:lstStyle/>
          <a:p>
            <a:pPr marL="0" marR="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outerShdw blurRad="38100" dist="38100" dir="2700000" algn="tl">
                    <a:srgbClr val="000000">
                      <a:alpha val="43137"/>
                    </a:srgbClr>
                  </a:outerShdw>
                </a:effectLst>
                <a:latin typeface="+mn-lt"/>
              </a:rPr>
              <a:t>matchmaker receives message, looks up answer</a:t>
            </a:r>
          </a:p>
        </p:txBody>
      </p:sp>
      <p:sp>
        <p:nvSpPr>
          <p:cNvPr id="9" name="Rectangle 8"/>
          <p:cNvSpPr/>
          <p:nvPr/>
        </p:nvSpPr>
        <p:spPr bwMode="auto">
          <a:xfrm>
            <a:off x="521748" y="5766708"/>
            <a:ext cx="21600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2000" tIns="36000" rIns="72000" bIns="36000" numCol="1" rtlCol="0" anchor="ctr" anchorCtr="0" compatLnSpc="1">
            <a:prstTxWarp prst="textNoShape">
              <a:avLst/>
            </a:prstTxWarp>
          </a:bodyPr>
          <a:lstStyle/>
          <a:p>
            <a:pPr algn="l" eaLnBrk="1" hangingPunct="1">
              <a:lnSpc>
                <a:spcPts val="1600"/>
              </a:lnSpc>
            </a:pPr>
            <a:r>
              <a:rPr lang="en-US" sz="1600" dirty="0">
                <a:solidFill>
                  <a:schemeClr val="bg1"/>
                </a:solidFill>
                <a:effectLst>
                  <a:outerShdw blurRad="38100" dist="38100" dir="2700000" algn="tl">
                    <a:srgbClr val="000000">
                      <a:alpha val="43137"/>
                    </a:srgbClr>
                  </a:outerShdw>
                </a:effectLst>
              </a:rPr>
              <a:t>kernel receives reply, passes it to user</a:t>
            </a:r>
          </a:p>
        </p:txBody>
      </p:sp>
      <p:sp>
        <p:nvSpPr>
          <p:cNvPr id="10" name="Rectangle 9"/>
          <p:cNvSpPr/>
          <p:nvPr/>
        </p:nvSpPr>
        <p:spPr bwMode="auto">
          <a:xfrm>
            <a:off x="521748" y="4872184"/>
            <a:ext cx="21600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2000" tIns="36000" rIns="72000" bIns="36000" numCol="1" rtlCol="0" anchor="ctr" anchorCtr="0" compatLnSpc="1">
            <a:prstTxWarp prst="textNoShape">
              <a:avLst/>
            </a:prstTxWarp>
          </a:bodyPr>
          <a:lstStyle/>
          <a:p>
            <a:pPr algn="l" eaLnBrk="1" hangingPunct="1">
              <a:lnSpc>
                <a:spcPts val="1600"/>
              </a:lnSpc>
            </a:pPr>
            <a:r>
              <a:rPr lang="en-US" sz="1600">
                <a:solidFill>
                  <a:schemeClr val="bg1"/>
                </a:solidFill>
                <a:effectLst>
                  <a:outerShdw blurRad="38100" dist="38100" dir="2700000" algn="tl">
                    <a:srgbClr val="000000">
                      <a:alpha val="43137"/>
                    </a:srgbClr>
                  </a:outerShdw>
                </a:effectLst>
              </a:rPr>
              <a:t>kernel </a:t>
            </a:r>
            <a:r>
              <a:rPr lang="en-US" sz="1600" dirty="0">
                <a:solidFill>
                  <a:schemeClr val="bg1"/>
                </a:solidFill>
                <a:effectLst>
                  <a:outerShdw blurRad="38100" dist="38100" dir="2700000" algn="tl">
                    <a:srgbClr val="000000">
                      <a:alpha val="43137"/>
                    </a:srgbClr>
                  </a:outerShdw>
                </a:effectLst>
              </a:rPr>
              <a:t>sends RPC</a:t>
            </a:r>
          </a:p>
        </p:txBody>
      </p:sp>
      <p:sp>
        <p:nvSpPr>
          <p:cNvPr id="11" name="Rectangle 10"/>
          <p:cNvSpPr/>
          <p:nvPr/>
        </p:nvSpPr>
        <p:spPr bwMode="auto">
          <a:xfrm>
            <a:off x="521748" y="3948164"/>
            <a:ext cx="21600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2000" tIns="36000" rIns="72000" bIns="36000" numCol="1" rtlCol="0" anchor="ctr" anchorCtr="0" compatLnSpc="1">
            <a:prstTxWarp prst="textNoShape">
              <a:avLst/>
            </a:prstTxWarp>
          </a:bodyPr>
          <a:lstStyle/>
          <a:p>
            <a:pPr algn="l" eaLnBrk="1" hangingPunct="1">
              <a:lnSpc>
                <a:spcPts val="1600"/>
              </a:lnSpc>
            </a:pPr>
            <a:r>
              <a:rPr lang="en-US" sz="1600" dirty="0">
                <a:solidFill>
                  <a:schemeClr val="bg1"/>
                </a:solidFill>
                <a:effectLst>
                  <a:outerShdw blurRad="38100" dist="38100" dir="2700000" algn="tl">
                    <a:srgbClr val="000000">
                      <a:alpha val="43137"/>
                    </a:srgbClr>
                  </a:outerShdw>
                </a:effectLst>
              </a:rPr>
              <a:t>kernel places port </a:t>
            </a:r>
            <a:r>
              <a:rPr lang="en-US" sz="1600" i="1" dirty="0">
                <a:solidFill>
                  <a:schemeClr val="bg1"/>
                </a:solidFill>
                <a:effectLst>
                  <a:outerShdw blurRad="38100" dist="38100" dir="2700000" algn="tl">
                    <a:srgbClr val="000000">
                      <a:alpha val="43137"/>
                    </a:srgbClr>
                  </a:outerShdw>
                </a:effectLst>
              </a:rPr>
              <a:t>P</a:t>
            </a:r>
            <a:r>
              <a:rPr lang="en-US" sz="1600" dirty="0">
                <a:solidFill>
                  <a:schemeClr val="bg1"/>
                </a:solidFill>
                <a:effectLst>
                  <a:outerShdw blurRad="38100" dist="38100" dir="2700000" algn="tl">
                    <a:srgbClr val="000000">
                      <a:alpha val="43137"/>
                    </a:srgbClr>
                  </a:outerShdw>
                </a:effectLst>
              </a:rPr>
              <a:t> in user RPC message</a:t>
            </a:r>
          </a:p>
        </p:txBody>
      </p:sp>
      <p:sp>
        <p:nvSpPr>
          <p:cNvPr id="12" name="Rectangle 11"/>
          <p:cNvSpPr/>
          <p:nvPr/>
        </p:nvSpPr>
        <p:spPr bwMode="auto">
          <a:xfrm>
            <a:off x="521748" y="3048044"/>
            <a:ext cx="21600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2000" tIns="36000" rIns="72000" bIns="36000" numCol="1" rtlCol="0" anchor="ctr" anchorCtr="0" compatLnSpc="1">
            <a:prstTxWarp prst="textNoShape">
              <a:avLst/>
            </a:prstTxWarp>
          </a:bodyPr>
          <a:lstStyle/>
          <a:p>
            <a:pPr algn="l" eaLnBrk="1" hangingPunct="1">
              <a:lnSpc>
                <a:spcPts val="1600"/>
              </a:lnSpc>
            </a:pPr>
            <a:r>
              <a:rPr lang="en-US" sz="1600" dirty="0">
                <a:solidFill>
                  <a:schemeClr val="bg1"/>
                </a:solidFill>
                <a:effectLst>
                  <a:outerShdw blurRad="38100" dist="38100" dir="2700000" algn="tl">
                    <a:srgbClr val="000000">
                      <a:alpha val="43137"/>
                    </a:srgbClr>
                  </a:outerShdw>
                </a:effectLst>
              </a:rPr>
              <a:t>kernel sends message to matchmaker to find port number</a:t>
            </a:r>
          </a:p>
        </p:txBody>
      </p:sp>
      <p:sp>
        <p:nvSpPr>
          <p:cNvPr id="13" name="Rounded Rectangle 12"/>
          <p:cNvSpPr/>
          <p:nvPr/>
        </p:nvSpPr>
        <p:spPr bwMode="auto">
          <a:xfrm>
            <a:off x="3090243" y="5766708"/>
            <a:ext cx="2952000" cy="648000"/>
          </a:xfrm>
          <a:prstGeom prst="roundRect">
            <a:avLst/>
          </a:prstGeom>
          <a:solidFill>
            <a:schemeClr val="accent2"/>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72000" tIns="36000" rIns="72000" bIns="36000" numCol="1" rtlCol="0" anchor="ctr" anchorCtr="0" compatLnSpc="1">
            <a:prstTxWarp prst="textNoShape">
              <a:avLst/>
            </a:prstTxWarp>
          </a:bodyPr>
          <a:lstStyle/>
          <a:p>
            <a:pPr algn="l" eaLnBrk="1" hangingPunct="1">
              <a:lnSpc>
                <a:spcPts val="1600"/>
              </a:lnSpc>
              <a:tabLst>
                <a:tab pos="1250950" algn="l"/>
              </a:tabLst>
            </a:pPr>
            <a:r>
              <a:rPr lang="en-US" sz="1600" dirty="0">
                <a:solidFill>
                  <a:schemeClr val="bg1"/>
                </a:solidFill>
                <a:effectLst>
                  <a:outerShdw blurRad="38100" dist="38100" dir="2700000" algn="tl">
                    <a:srgbClr val="000000">
                      <a:alpha val="43137"/>
                    </a:srgbClr>
                  </a:outerShdw>
                </a:effectLst>
              </a:rPr>
              <a:t>From: server	Port: </a:t>
            </a:r>
            <a:r>
              <a:rPr lang="en-US" sz="1600" i="1" dirty="0">
                <a:solidFill>
                  <a:schemeClr val="bg1"/>
                </a:solidFill>
                <a:effectLst>
                  <a:outerShdw blurRad="38100" dist="38100" dir="2700000" algn="tl">
                    <a:srgbClr val="000000">
                      <a:alpha val="43137"/>
                    </a:srgbClr>
                  </a:outerShdw>
                </a:effectLst>
              </a:rPr>
              <a:t>P</a:t>
            </a:r>
            <a:br>
              <a:rPr lang="en-US" sz="1600" dirty="0">
                <a:solidFill>
                  <a:schemeClr val="bg1"/>
                </a:solidFill>
                <a:effectLst>
                  <a:outerShdw blurRad="38100" dist="38100" dir="2700000" algn="tl">
                    <a:srgbClr val="000000">
                      <a:alpha val="43137"/>
                    </a:srgbClr>
                  </a:outerShdw>
                </a:effectLst>
              </a:rPr>
            </a:br>
            <a:r>
              <a:rPr lang="en-US" sz="1600" dirty="0">
                <a:solidFill>
                  <a:schemeClr val="bg1"/>
                </a:solidFill>
                <a:effectLst>
                  <a:outerShdw blurRad="38100" dist="38100" dir="2700000" algn="tl">
                    <a:srgbClr val="000000">
                      <a:alpha val="43137"/>
                    </a:srgbClr>
                  </a:outerShdw>
                </a:effectLst>
              </a:rPr>
              <a:t>To: client	Port: kernel</a:t>
            </a:r>
            <a:br>
              <a:rPr lang="en-US" sz="1600" dirty="0">
                <a:solidFill>
                  <a:schemeClr val="bg1"/>
                </a:solidFill>
                <a:effectLst>
                  <a:outerShdw blurRad="38100" dist="38100" dir="2700000" algn="tl">
                    <a:srgbClr val="000000">
                      <a:alpha val="43137"/>
                    </a:srgbClr>
                  </a:outerShdw>
                </a:effectLst>
              </a:rPr>
            </a:br>
            <a:r>
              <a:rPr lang="en-US" sz="1600" dirty="0">
                <a:solidFill>
                  <a:schemeClr val="bg1"/>
                </a:solidFill>
                <a:effectLst>
                  <a:outerShdw blurRad="38100" dist="38100" dir="2700000" algn="tl">
                    <a:srgbClr val="000000">
                      <a:alpha val="43137"/>
                    </a:srgbClr>
                  </a:outerShdw>
                </a:effectLst>
              </a:rPr>
              <a:t>&lt;output&gt;</a:t>
            </a:r>
          </a:p>
        </p:txBody>
      </p:sp>
      <p:sp>
        <p:nvSpPr>
          <p:cNvPr id="14" name="Rounded Rectangle 13"/>
          <p:cNvSpPr/>
          <p:nvPr/>
        </p:nvSpPr>
        <p:spPr bwMode="auto">
          <a:xfrm>
            <a:off x="3090243" y="4872184"/>
            <a:ext cx="2952000" cy="648000"/>
          </a:xfrm>
          <a:prstGeom prst="roundRect">
            <a:avLst/>
          </a:prstGeom>
          <a:solidFill>
            <a:schemeClr val="accent2"/>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72000" tIns="36000" rIns="72000" bIns="36000" numCol="1" rtlCol="0" anchor="ctr" anchorCtr="0" compatLnSpc="1">
            <a:prstTxWarp prst="textNoShape">
              <a:avLst/>
            </a:prstTxWarp>
          </a:bodyPr>
          <a:lstStyle/>
          <a:p>
            <a:pPr algn="l" eaLnBrk="1" hangingPunct="1">
              <a:lnSpc>
                <a:spcPts val="1600"/>
              </a:lnSpc>
              <a:tabLst>
                <a:tab pos="1250950" algn="l"/>
              </a:tabLst>
            </a:pPr>
            <a:r>
              <a:rPr lang="en-US" sz="1600" dirty="0">
                <a:solidFill>
                  <a:schemeClr val="bg1"/>
                </a:solidFill>
                <a:effectLst>
                  <a:outerShdw blurRad="38100" dist="38100" dir="2700000" algn="tl">
                    <a:srgbClr val="000000">
                      <a:alpha val="43137"/>
                    </a:srgbClr>
                  </a:outerShdw>
                </a:effectLst>
              </a:rPr>
              <a:t>From: client	Port: kernel</a:t>
            </a:r>
            <a:br>
              <a:rPr lang="en-US" sz="1600" dirty="0">
                <a:solidFill>
                  <a:schemeClr val="bg1"/>
                </a:solidFill>
                <a:effectLst>
                  <a:outerShdw blurRad="38100" dist="38100" dir="2700000" algn="tl">
                    <a:srgbClr val="000000">
                      <a:alpha val="43137"/>
                    </a:srgbClr>
                  </a:outerShdw>
                </a:effectLst>
              </a:rPr>
            </a:br>
            <a:r>
              <a:rPr lang="en-US" sz="1600" dirty="0">
                <a:solidFill>
                  <a:schemeClr val="bg1"/>
                </a:solidFill>
                <a:effectLst>
                  <a:outerShdw blurRad="38100" dist="38100" dir="2700000" algn="tl">
                    <a:srgbClr val="000000">
                      <a:alpha val="43137"/>
                    </a:srgbClr>
                  </a:outerShdw>
                </a:effectLst>
              </a:rPr>
              <a:t>To: server	Port: </a:t>
            </a:r>
            <a:r>
              <a:rPr lang="en-US" sz="1600" i="1" dirty="0">
                <a:solidFill>
                  <a:schemeClr val="bg1"/>
                </a:solidFill>
                <a:effectLst>
                  <a:outerShdw blurRad="38100" dist="38100" dir="2700000" algn="tl">
                    <a:srgbClr val="000000">
                      <a:alpha val="43137"/>
                    </a:srgbClr>
                  </a:outerShdw>
                </a:effectLst>
              </a:rPr>
              <a:t>P</a:t>
            </a:r>
            <a:br>
              <a:rPr lang="en-US" sz="1600" dirty="0">
                <a:solidFill>
                  <a:schemeClr val="bg1"/>
                </a:solidFill>
                <a:effectLst>
                  <a:outerShdw blurRad="38100" dist="38100" dir="2700000" algn="tl">
                    <a:srgbClr val="000000">
                      <a:alpha val="43137"/>
                    </a:srgbClr>
                  </a:outerShdw>
                </a:effectLst>
              </a:rPr>
            </a:br>
            <a:r>
              <a:rPr lang="en-US" sz="1600" dirty="0">
                <a:solidFill>
                  <a:schemeClr val="bg1"/>
                </a:solidFill>
                <a:effectLst>
                  <a:outerShdw blurRad="38100" dist="38100" dir="2700000" algn="tl">
                    <a:srgbClr val="000000">
                      <a:alpha val="43137"/>
                    </a:srgbClr>
                  </a:outerShdw>
                </a:effectLst>
              </a:rPr>
              <a:t>&lt;contents&gt;</a:t>
            </a:r>
          </a:p>
        </p:txBody>
      </p:sp>
      <p:sp>
        <p:nvSpPr>
          <p:cNvPr id="15" name="Rounded Rectangle 14"/>
          <p:cNvSpPr/>
          <p:nvPr/>
        </p:nvSpPr>
        <p:spPr bwMode="auto">
          <a:xfrm>
            <a:off x="3090243" y="3948164"/>
            <a:ext cx="2952000" cy="648000"/>
          </a:xfrm>
          <a:prstGeom prst="roundRect">
            <a:avLst/>
          </a:prstGeom>
          <a:solidFill>
            <a:schemeClr val="accent2"/>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72000" tIns="36000" rIns="72000" bIns="36000" numCol="1" rtlCol="0" anchor="ctr" anchorCtr="0" compatLnSpc="1">
            <a:prstTxWarp prst="textNoShape">
              <a:avLst/>
            </a:prstTxWarp>
          </a:bodyPr>
          <a:lstStyle/>
          <a:p>
            <a:pPr algn="l" eaLnBrk="1" hangingPunct="1">
              <a:lnSpc>
                <a:spcPts val="1600"/>
              </a:lnSpc>
              <a:tabLst>
                <a:tab pos="1250950" algn="l"/>
              </a:tabLst>
            </a:pPr>
            <a:r>
              <a:rPr lang="en-US" sz="1600" dirty="0">
                <a:solidFill>
                  <a:schemeClr val="bg1"/>
                </a:solidFill>
                <a:effectLst>
                  <a:outerShdw blurRad="38100" dist="38100" dir="2700000" algn="tl">
                    <a:srgbClr val="000000">
                      <a:alpha val="43137"/>
                    </a:srgbClr>
                  </a:outerShdw>
                </a:effectLst>
              </a:rPr>
              <a:t>From: server	Port: matchmaker</a:t>
            </a:r>
            <a:br>
              <a:rPr lang="en-US" sz="1600" dirty="0">
                <a:solidFill>
                  <a:schemeClr val="bg1"/>
                </a:solidFill>
                <a:effectLst>
                  <a:outerShdw blurRad="38100" dist="38100" dir="2700000" algn="tl">
                    <a:srgbClr val="000000">
                      <a:alpha val="43137"/>
                    </a:srgbClr>
                  </a:outerShdw>
                </a:effectLst>
              </a:rPr>
            </a:br>
            <a:r>
              <a:rPr lang="en-US" sz="1600" dirty="0">
                <a:solidFill>
                  <a:schemeClr val="bg1"/>
                </a:solidFill>
                <a:effectLst>
                  <a:outerShdw blurRad="38100" dist="38100" dir="2700000" algn="tl">
                    <a:srgbClr val="000000">
                      <a:alpha val="43137"/>
                    </a:srgbClr>
                  </a:outerShdw>
                </a:effectLst>
              </a:rPr>
              <a:t>To: client	Port: kernel</a:t>
            </a:r>
            <a:br>
              <a:rPr lang="en-US" sz="1600" dirty="0">
                <a:solidFill>
                  <a:schemeClr val="bg1"/>
                </a:solidFill>
                <a:effectLst>
                  <a:outerShdw blurRad="38100" dist="38100" dir="2700000" algn="tl">
                    <a:srgbClr val="000000">
                      <a:alpha val="43137"/>
                    </a:srgbClr>
                  </a:outerShdw>
                </a:effectLst>
              </a:rPr>
            </a:br>
            <a:r>
              <a:rPr lang="en-US" sz="1600" dirty="0">
                <a:solidFill>
                  <a:schemeClr val="bg1"/>
                </a:solidFill>
                <a:effectLst>
                  <a:outerShdw blurRad="38100" dist="38100" dir="2700000" algn="tl">
                    <a:srgbClr val="000000">
                      <a:alpha val="43137"/>
                    </a:srgbClr>
                  </a:outerShdw>
                </a:effectLst>
              </a:rPr>
              <a:t>Re: RPC X port</a:t>
            </a:r>
            <a:r>
              <a:rPr lang="en-US" sz="1600" i="1" dirty="0">
                <a:solidFill>
                  <a:schemeClr val="bg1"/>
                </a:solidFill>
                <a:effectLst>
                  <a:outerShdw blurRad="38100" dist="38100" dir="2700000" algn="tl">
                    <a:srgbClr val="000000">
                      <a:alpha val="43137"/>
                    </a:srgbClr>
                  </a:outerShdw>
                </a:effectLst>
              </a:rPr>
              <a:t> P</a:t>
            </a:r>
          </a:p>
        </p:txBody>
      </p:sp>
      <p:sp>
        <p:nvSpPr>
          <p:cNvPr id="16" name="Rounded Rectangle 15"/>
          <p:cNvSpPr/>
          <p:nvPr/>
        </p:nvSpPr>
        <p:spPr bwMode="auto">
          <a:xfrm>
            <a:off x="3090243" y="3048044"/>
            <a:ext cx="2952000" cy="648000"/>
          </a:xfrm>
          <a:prstGeom prst="roundRect">
            <a:avLst/>
          </a:prstGeom>
          <a:solidFill>
            <a:schemeClr val="accent2"/>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72000" tIns="36000" rIns="72000" bIns="36000" numCol="1" rtlCol="0" anchor="ctr" anchorCtr="0" compatLnSpc="1">
            <a:prstTxWarp prst="textNoShape">
              <a:avLst/>
            </a:prstTxWarp>
          </a:bodyPr>
          <a:lstStyle/>
          <a:p>
            <a:pPr marL="0" marR="0" indent="0" algn="l" defTabSz="914400" rtl="0" eaLnBrk="1" fontAlgn="base" latinLnBrk="0" hangingPunct="1">
              <a:lnSpc>
                <a:spcPts val="1600"/>
              </a:lnSpc>
              <a:spcBef>
                <a:spcPct val="0"/>
              </a:spcBef>
              <a:spcAft>
                <a:spcPct val="0"/>
              </a:spcAft>
              <a:buClrTx/>
              <a:buSzTx/>
              <a:buFontTx/>
              <a:buNone/>
              <a:tabLst>
                <a:tab pos="1250950" algn="l"/>
              </a:tabLst>
            </a:pPr>
            <a:r>
              <a:rPr kumimoji="0" lang="en-US" sz="1600" b="0" i="0" u="none" strike="noStrike" cap="none" normalizeH="0" baseline="0" dirty="0">
                <a:ln>
                  <a:noFill/>
                </a:ln>
                <a:solidFill>
                  <a:schemeClr val="bg1"/>
                </a:solidFill>
                <a:effectLst>
                  <a:outerShdw blurRad="38100" dist="38100" dir="2700000" algn="tl">
                    <a:srgbClr val="000000">
                      <a:alpha val="43137"/>
                    </a:srgbClr>
                  </a:outerShdw>
                </a:effectLst>
                <a:latin typeface="+mn-lt"/>
              </a:rPr>
              <a:t>From: client	Port: kernel</a:t>
            </a:r>
            <a:br>
              <a:rPr kumimoji="0" lang="en-US" sz="1600" b="0" i="0" u="none" strike="noStrike" cap="none" normalizeH="0" baseline="0" dirty="0">
                <a:ln>
                  <a:noFill/>
                </a:ln>
                <a:solidFill>
                  <a:schemeClr val="bg1"/>
                </a:solidFill>
                <a:effectLst>
                  <a:outerShdw blurRad="38100" dist="38100" dir="2700000" algn="tl">
                    <a:srgbClr val="000000">
                      <a:alpha val="43137"/>
                    </a:srgbClr>
                  </a:outerShdw>
                </a:effectLst>
                <a:latin typeface="+mn-lt"/>
              </a:rPr>
            </a:br>
            <a:r>
              <a:rPr kumimoji="0" lang="en-US" sz="1600" b="0" i="0" u="none" strike="noStrike" cap="none" normalizeH="0" baseline="0" dirty="0">
                <a:ln>
                  <a:noFill/>
                </a:ln>
                <a:solidFill>
                  <a:schemeClr val="bg1"/>
                </a:solidFill>
                <a:effectLst>
                  <a:outerShdw blurRad="38100" dist="38100" dir="2700000" algn="tl">
                    <a:srgbClr val="000000">
                      <a:alpha val="43137"/>
                    </a:srgbClr>
                  </a:outerShdw>
                </a:effectLst>
                <a:latin typeface="+mn-lt"/>
              </a:rPr>
              <a:t>To: server	Port: matchmaker</a:t>
            </a:r>
            <a:br>
              <a:rPr kumimoji="0" lang="en-US" sz="1600" b="0" i="0" u="none" strike="noStrike" cap="none" normalizeH="0" baseline="0" dirty="0">
                <a:ln>
                  <a:noFill/>
                </a:ln>
                <a:solidFill>
                  <a:schemeClr val="bg1"/>
                </a:solidFill>
                <a:effectLst>
                  <a:outerShdw blurRad="38100" dist="38100" dir="2700000" algn="tl">
                    <a:srgbClr val="000000">
                      <a:alpha val="43137"/>
                    </a:srgbClr>
                  </a:outerShdw>
                </a:effectLst>
                <a:latin typeface="+mn-lt"/>
              </a:rPr>
            </a:br>
            <a:r>
              <a:rPr kumimoji="0" lang="en-US" sz="1600" b="0" i="0" u="none" strike="noStrike" cap="none" normalizeH="0" baseline="0" dirty="0">
                <a:ln>
                  <a:noFill/>
                </a:ln>
                <a:solidFill>
                  <a:schemeClr val="bg1"/>
                </a:solidFill>
                <a:effectLst>
                  <a:outerShdw blurRad="38100" dist="38100" dir="2700000" algn="tl">
                    <a:srgbClr val="000000">
                      <a:alpha val="43137"/>
                    </a:srgbClr>
                  </a:outerShdw>
                </a:effectLst>
                <a:latin typeface="+mn-lt"/>
              </a:rPr>
              <a:t>Re: address for RPC</a:t>
            </a:r>
          </a:p>
        </p:txBody>
      </p:sp>
      <p:sp>
        <p:nvSpPr>
          <p:cNvPr id="17" name="Rectangle 16"/>
          <p:cNvSpPr/>
          <p:nvPr/>
        </p:nvSpPr>
        <p:spPr bwMode="auto">
          <a:xfrm>
            <a:off x="521748" y="2150916"/>
            <a:ext cx="2160000" cy="648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2000" tIns="36000" rIns="72000" bIns="36000" numCol="1" rtlCol="0" anchor="ctr" anchorCtr="0" compatLnSpc="1">
            <a:prstTxWarp prst="textNoShape">
              <a:avLst/>
            </a:prstTxWarp>
          </a:bodyPr>
          <a:lstStyle/>
          <a:p>
            <a:pPr marL="0" marR="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outerShdw blurRad="38100" dist="38100" dir="2700000" algn="tl">
                    <a:srgbClr val="000000">
                      <a:alpha val="43137"/>
                    </a:srgbClr>
                  </a:outerShdw>
                </a:effectLst>
                <a:latin typeface="+mn-lt"/>
              </a:rPr>
              <a:t>user calls kernel to send RPC message to procedure</a:t>
            </a:r>
            <a:r>
              <a:rPr kumimoji="0" lang="en-US" sz="1600" b="0" i="0" u="none" strike="noStrike" cap="none" normalizeH="0" dirty="0">
                <a:ln>
                  <a:noFill/>
                </a:ln>
                <a:solidFill>
                  <a:schemeClr val="bg1"/>
                </a:solidFill>
                <a:effectLst>
                  <a:outerShdw blurRad="38100" dist="38100" dir="2700000" algn="tl">
                    <a:srgbClr val="000000">
                      <a:alpha val="43137"/>
                    </a:srgbClr>
                  </a:outerShdw>
                </a:effectLst>
                <a:latin typeface="+mn-lt"/>
              </a:rPr>
              <a:t> X</a:t>
            </a:r>
            <a:endParaRPr kumimoji="0" lang="en-US" sz="1600" b="0" i="0" u="none" strike="noStrike" cap="none" normalizeH="0" baseline="0" dirty="0">
              <a:ln>
                <a:noFill/>
              </a:ln>
              <a:solidFill>
                <a:schemeClr val="bg1"/>
              </a:solidFill>
              <a:effectLst>
                <a:outerShdw blurRad="38100" dist="38100" dir="2700000" algn="tl">
                  <a:srgbClr val="000000">
                    <a:alpha val="43137"/>
                  </a:srgbClr>
                </a:outerShdw>
              </a:effectLst>
              <a:latin typeface="+mn-lt"/>
            </a:endParaRPr>
          </a:p>
        </p:txBody>
      </p:sp>
      <p:sp>
        <p:nvSpPr>
          <p:cNvPr id="3" name="TextBox 2"/>
          <p:cNvSpPr txBox="1"/>
          <p:nvPr/>
        </p:nvSpPr>
        <p:spPr>
          <a:xfrm>
            <a:off x="1194927" y="1707167"/>
            <a:ext cx="813043" cy="400110"/>
          </a:xfrm>
          <a:prstGeom prst="rect">
            <a:avLst/>
          </a:prstGeom>
          <a:noFill/>
        </p:spPr>
        <p:txBody>
          <a:bodyPr wrap="none" rtlCol="0">
            <a:spAutoFit/>
          </a:bodyPr>
          <a:lstStyle/>
          <a:p>
            <a:r>
              <a:rPr lang="en-US" sz="2000" dirty="0">
                <a:latin typeface="Myriad Pro Semibold SemiCondensed" charset="0"/>
                <a:ea typeface="Myriad Pro Semibold SemiCondensed" charset="0"/>
                <a:cs typeface="Myriad Pro Semibold SemiCondensed" charset="0"/>
              </a:rPr>
              <a:t>Client</a:t>
            </a:r>
            <a:endParaRPr lang="en-US" sz="2400" dirty="0">
              <a:latin typeface="Myriad Pro Semibold SemiCondensed" charset="0"/>
              <a:ea typeface="Myriad Pro Semibold SemiCondensed" charset="0"/>
              <a:cs typeface="Myriad Pro Semibold SemiCondensed" charset="0"/>
            </a:endParaRPr>
          </a:p>
        </p:txBody>
      </p:sp>
      <p:sp>
        <p:nvSpPr>
          <p:cNvPr id="18" name="TextBox 17"/>
          <p:cNvSpPr txBox="1"/>
          <p:nvPr/>
        </p:nvSpPr>
        <p:spPr>
          <a:xfrm>
            <a:off x="3955114" y="1707167"/>
            <a:ext cx="1222258" cy="400110"/>
          </a:xfrm>
          <a:prstGeom prst="rect">
            <a:avLst/>
          </a:prstGeom>
          <a:noFill/>
        </p:spPr>
        <p:txBody>
          <a:bodyPr wrap="none" rtlCol="0">
            <a:spAutoFit/>
          </a:bodyPr>
          <a:lstStyle/>
          <a:p>
            <a:r>
              <a:rPr lang="en-US" sz="2000" dirty="0">
                <a:latin typeface="Myriad Pro Semibold SemiCondensed" charset="0"/>
                <a:ea typeface="Myriad Pro Semibold SemiCondensed" charset="0"/>
                <a:cs typeface="Myriad Pro Semibold SemiCondensed" charset="0"/>
              </a:rPr>
              <a:t>Messages</a:t>
            </a:r>
            <a:endParaRPr lang="en-US" sz="2400" dirty="0">
              <a:latin typeface="Myriad Pro Semibold SemiCondensed" charset="0"/>
              <a:ea typeface="Myriad Pro Semibold SemiCondensed" charset="0"/>
              <a:cs typeface="Myriad Pro Semibold SemiCondensed" charset="0"/>
            </a:endParaRPr>
          </a:p>
        </p:txBody>
      </p:sp>
      <p:sp>
        <p:nvSpPr>
          <p:cNvPr id="19" name="TextBox 18"/>
          <p:cNvSpPr txBox="1"/>
          <p:nvPr/>
        </p:nvSpPr>
        <p:spPr>
          <a:xfrm>
            <a:off x="7106902" y="1707167"/>
            <a:ext cx="870623" cy="400110"/>
          </a:xfrm>
          <a:prstGeom prst="rect">
            <a:avLst/>
          </a:prstGeom>
          <a:noFill/>
        </p:spPr>
        <p:txBody>
          <a:bodyPr wrap="none" rtlCol="0">
            <a:spAutoFit/>
          </a:bodyPr>
          <a:lstStyle/>
          <a:p>
            <a:r>
              <a:rPr lang="en-US" sz="2000" dirty="0">
                <a:latin typeface="Myriad Pro Semibold SemiCondensed" charset="0"/>
                <a:ea typeface="Myriad Pro Semibold SemiCondensed" charset="0"/>
                <a:cs typeface="Myriad Pro Semibold SemiCondensed" charset="0"/>
              </a:rPr>
              <a:t>Server</a:t>
            </a:r>
          </a:p>
        </p:txBody>
      </p:sp>
      <p:cxnSp>
        <p:nvCxnSpPr>
          <p:cNvPr id="23" name="Straight Arrow Connector 22"/>
          <p:cNvCxnSpPr>
            <a:stCxn id="6" idx="2"/>
            <a:endCxn id="2" idx="0"/>
          </p:cNvCxnSpPr>
          <p:nvPr/>
        </p:nvCxnSpPr>
        <p:spPr bwMode="auto">
          <a:xfrm>
            <a:off x="7533234" y="5520184"/>
            <a:ext cx="0" cy="246524"/>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24" name="Straight Arrow Connector 23"/>
          <p:cNvCxnSpPr>
            <a:stCxn id="11" idx="2"/>
            <a:endCxn id="10" idx="0"/>
          </p:cNvCxnSpPr>
          <p:nvPr/>
        </p:nvCxnSpPr>
        <p:spPr bwMode="auto">
          <a:xfrm>
            <a:off x="1601748" y="4596164"/>
            <a:ext cx="0" cy="276020"/>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25" name="Straight Arrow Connector 24"/>
          <p:cNvCxnSpPr>
            <a:stCxn id="8" idx="2"/>
            <a:endCxn id="7" idx="0"/>
          </p:cNvCxnSpPr>
          <p:nvPr/>
        </p:nvCxnSpPr>
        <p:spPr bwMode="auto">
          <a:xfrm>
            <a:off x="7533234" y="3696044"/>
            <a:ext cx="0" cy="252120"/>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26" name="Straight Arrow Connector 25"/>
          <p:cNvCxnSpPr>
            <a:stCxn id="12" idx="3"/>
            <a:endCxn id="16" idx="1"/>
          </p:cNvCxnSpPr>
          <p:nvPr/>
        </p:nvCxnSpPr>
        <p:spPr bwMode="auto">
          <a:xfrm>
            <a:off x="2681748" y="3372044"/>
            <a:ext cx="408495" cy="0"/>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27" name="Straight Arrow Connector 26"/>
          <p:cNvCxnSpPr>
            <a:stCxn id="15" idx="1"/>
            <a:endCxn id="11" idx="3"/>
          </p:cNvCxnSpPr>
          <p:nvPr/>
        </p:nvCxnSpPr>
        <p:spPr bwMode="auto">
          <a:xfrm flipH="1">
            <a:off x="2681748" y="4272164"/>
            <a:ext cx="408495" cy="0"/>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28" name="Straight Arrow Connector 27"/>
          <p:cNvCxnSpPr>
            <a:stCxn id="13" idx="1"/>
            <a:endCxn id="9" idx="3"/>
          </p:cNvCxnSpPr>
          <p:nvPr/>
        </p:nvCxnSpPr>
        <p:spPr bwMode="auto">
          <a:xfrm flipH="1">
            <a:off x="2681748" y="6090708"/>
            <a:ext cx="408495" cy="0"/>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29" name="Straight Arrow Connector 28"/>
          <p:cNvCxnSpPr>
            <a:stCxn id="16" idx="3"/>
            <a:endCxn id="8" idx="1"/>
          </p:cNvCxnSpPr>
          <p:nvPr/>
        </p:nvCxnSpPr>
        <p:spPr bwMode="auto">
          <a:xfrm>
            <a:off x="6042243" y="3372044"/>
            <a:ext cx="410991" cy="0"/>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30" name="Straight Arrow Connector 29"/>
          <p:cNvCxnSpPr>
            <a:stCxn id="7" idx="1"/>
            <a:endCxn id="15" idx="3"/>
          </p:cNvCxnSpPr>
          <p:nvPr/>
        </p:nvCxnSpPr>
        <p:spPr bwMode="auto">
          <a:xfrm flipH="1">
            <a:off x="6042243" y="4272164"/>
            <a:ext cx="410991" cy="0"/>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31" name="Straight Arrow Connector 30"/>
          <p:cNvCxnSpPr>
            <a:stCxn id="2" idx="1"/>
            <a:endCxn id="13" idx="3"/>
          </p:cNvCxnSpPr>
          <p:nvPr/>
        </p:nvCxnSpPr>
        <p:spPr bwMode="auto">
          <a:xfrm flipH="1">
            <a:off x="6042243" y="6090708"/>
            <a:ext cx="410991" cy="0"/>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32" name="Straight Arrow Connector 31"/>
          <p:cNvCxnSpPr>
            <a:stCxn id="10" idx="3"/>
            <a:endCxn id="14" idx="1"/>
          </p:cNvCxnSpPr>
          <p:nvPr/>
        </p:nvCxnSpPr>
        <p:spPr bwMode="auto">
          <a:xfrm>
            <a:off x="2681748" y="5196184"/>
            <a:ext cx="408495" cy="0"/>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33" name="Straight Arrow Connector 32"/>
          <p:cNvCxnSpPr>
            <a:stCxn id="14" idx="3"/>
            <a:endCxn id="6" idx="1"/>
          </p:cNvCxnSpPr>
          <p:nvPr/>
        </p:nvCxnSpPr>
        <p:spPr bwMode="auto">
          <a:xfrm>
            <a:off x="6042243" y="5196184"/>
            <a:ext cx="410991" cy="0"/>
          </a:xfrm>
          <a:prstGeom prst="straightConnector1">
            <a:avLst/>
          </a:prstGeom>
          <a:noFill/>
          <a:ln w="9525" cap="flat" cmpd="sng" algn="ctr">
            <a:solidFill>
              <a:schemeClr val="tx1"/>
            </a:solidFill>
            <a:prstDash val="solid"/>
            <a:round/>
            <a:headEnd type="none" w="med" len="med"/>
            <a:tailEnd type="stealth" w="lg" len="lg"/>
          </a:ln>
          <a:effectLst/>
        </p:spPr>
      </p:cxnSp>
      <p:cxnSp>
        <p:nvCxnSpPr>
          <p:cNvPr id="34" name="Straight Arrow Connector 33"/>
          <p:cNvCxnSpPr>
            <a:stCxn id="17" idx="2"/>
            <a:endCxn id="12" idx="0"/>
          </p:cNvCxnSpPr>
          <p:nvPr/>
        </p:nvCxnSpPr>
        <p:spPr bwMode="auto">
          <a:xfrm>
            <a:off x="1601748" y="2798916"/>
            <a:ext cx="0" cy="249128"/>
          </a:xfrm>
          <a:prstGeom prst="straightConnector1">
            <a:avLst/>
          </a:prstGeom>
          <a:noFill/>
          <a:ln w="9525" cap="flat" cmpd="sng" algn="ctr">
            <a:solidFill>
              <a:schemeClr val="tx1"/>
            </a:solidFill>
            <a:prstDash val="solid"/>
            <a:round/>
            <a:headEnd type="none" w="med" len="med"/>
            <a:tailEnd type="stealth" w="lg" len="lg"/>
          </a:ln>
          <a:effectLst/>
        </p:spPr>
      </p:cxnSp>
    </p:spTree>
    <p:extLst>
      <p:ext uri="{BB962C8B-B14F-4D97-AF65-F5344CB8AC3E}">
        <p14:creationId xmlns:p14="http://schemas.microsoft.com/office/powerpoint/2010/main" val="3575325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fade">
                                      <p:cBhvr>
                                        <p:cTn id="87" dur="5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fade">
                                      <p:cBhvr>
                                        <p:cTn id="10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Retângulo 24"/>
          <p:cNvSpPr/>
          <p:nvPr/>
        </p:nvSpPr>
        <p:spPr>
          <a:xfrm>
            <a:off x="4729255" y="1430037"/>
            <a:ext cx="712788" cy="47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4079029" y="1529697"/>
            <a:ext cx="2052000" cy="2452349"/>
            <a:chOff x="4079029" y="1529697"/>
            <a:chExt cx="2052000" cy="2452349"/>
          </a:xfrm>
        </p:grpSpPr>
        <p:sp>
          <p:nvSpPr>
            <p:cNvPr id="29" name="Retângulo 4"/>
            <p:cNvSpPr/>
            <p:nvPr/>
          </p:nvSpPr>
          <p:spPr>
            <a:xfrm>
              <a:off x="4079029" y="1930046"/>
              <a:ext cx="2052000" cy="2052000"/>
            </a:xfrm>
            <a:prstGeom prst="rect">
              <a:avLst/>
            </a:prstGeom>
            <a:solidFill>
              <a:srgbClr val="CDCDC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798" name="Oval 6"/>
            <p:cNvSpPr>
              <a:spLocks noChangeArrowheads="1"/>
            </p:cNvSpPr>
            <p:nvPr/>
          </p:nvSpPr>
          <p:spPr bwMode="auto">
            <a:xfrm>
              <a:off x="4592794" y="1529697"/>
              <a:ext cx="985710" cy="5334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b="1">
                  <a:effectLst>
                    <a:outerShdw blurRad="38100" dist="38100" dir="2700000" algn="tl">
                      <a:srgbClr val="000000">
                        <a:alpha val="43137"/>
                      </a:srgbClr>
                    </a:outerShdw>
                  </a:effectLst>
                </a:rPr>
                <a:t>Processor</a:t>
              </a:r>
              <a:endParaRPr lang="en-US" b="1" dirty="0">
                <a:effectLst>
                  <a:outerShdw blurRad="38100" dist="38100" dir="2700000" algn="tl">
                    <a:srgbClr val="000000">
                      <a:alpha val="43137"/>
                    </a:srgbClr>
                  </a:outerShdw>
                </a:effectLst>
              </a:endParaRPr>
            </a:p>
          </p:txBody>
        </p:sp>
      </p:grpSp>
      <p:sp>
        <p:nvSpPr>
          <p:cNvPr id="26" name="Retângulo 25"/>
          <p:cNvSpPr/>
          <p:nvPr/>
        </p:nvSpPr>
        <p:spPr>
          <a:xfrm>
            <a:off x="7454753" y="1413708"/>
            <a:ext cx="1262302" cy="47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ângulo 26"/>
          <p:cNvSpPr/>
          <p:nvPr/>
        </p:nvSpPr>
        <p:spPr>
          <a:xfrm>
            <a:off x="4613802" y="4112767"/>
            <a:ext cx="1262302" cy="39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6405655" y="1922146"/>
            <a:ext cx="712788" cy="47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796" name="Rectangle 4"/>
          <p:cNvSpPr>
            <a:spLocks noGrp="1" noChangeArrowheads="1"/>
          </p:cNvSpPr>
          <p:nvPr>
            <p:ph type="title"/>
          </p:nvPr>
        </p:nvSpPr>
        <p:spPr/>
        <p:txBody>
          <a:bodyPr>
            <a:normAutofit fontScale="90000"/>
          </a:bodyPr>
          <a:lstStyle/>
          <a:p>
            <a:r>
              <a:rPr lang="en-US" spc="-150" dirty="0"/>
              <a:t>Top-level view of the main computer components</a:t>
            </a:r>
          </a:p>
        </p:txBody>
      </p:sp>
      <p:sp>
        <p:nvSpPr>
          <p:cNvPr id="8" name="Text Placeholder 7"/>
          <p:cNvSpPr>
            <a:spLocks noGrp="1"/>
          </p:cNvSpPr>
          <p:nvPr>
            <p:ph type="body" sz="quarter" idx="11"/>
          </p:nvPr>
        </p:nvSpPr>
        <p:spPr/>
        <p:txBody>
          <a:bodyPr/>
          <a:lstStyle/>
          <a:p>
            <a:pPr marL="0" indent="0">
              <a:buNone/>
            </a:pPr>
            <a:r>
              <a:rPr lang="en-US" dirty="0"/>
              <a:t>What is a computer?</a:t>
            </a:r>
          </a:p>
        </p:txBody>
      </p:sp>
      <p:sp>
        <p:nvSpPr>
          <p:cNvPr id="289802" name="Text Box 10"/>
          <p:cNvSpPr txBox="1">
            <a:spLocks noChangeArrowheads="1"/>
          </p:cNvSpPr>
          <p:nvPr/>
        </p:nvSpPr>
        <p:spPr bwMode="auto">
          <a:xfrm>
            <a:off x="451519" y="1935625"/>
            <a:ext cx="3130349" cy="30777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tIns="0" bIns="0">
            <a:spAutoFit/>
          </a:bodyPr>
          <a:lstStyle/>
          <a:p>
            <a:pPr algn="l" eaLnBrk="1" hangingPunct="1"/>
            <a:r>
              <a:rPr lang="pt-BR" sz="2000" dirty="0" err="1">
                <a:solidFill>
                  <a:schemeClr val="bg1"/>
                </a:solidFill>
                <a:effectLst>
                  <a:outerShdw blurRad="38100" dist="38100" dir="2700000" algn="tl">
                    <a:srgbClr val="000000">
                      <a:alpha val="43137"/>
                    </a:srgbClr>
                  </a:outerShdw>
                </a:effectLst>
                <a:latin typeface="+mn-lt"/>
                <a:cs typeface="Times New Roman" pitchFamily="18" charset="0"/>
              </a:rPr>
              <a:t>Basic</a:t>
            </a:r>
            <a:r>
              <a:rPr lang="pt-BR" sz="2000" dirty="0">
                <a:solidFill>
                  <a:schemeClr val="bg1"/>
                </a:solidFill>
                <a:effectLst>
                  <a:outerShdw blurRad="38100" dist="38100" dir="2700000" algn="tl">
                    <a:srgbClr val="000000">
                      <a:alpha val="43137"/>
                    </a:srgbClr>
                  </a:outerShdw>
                </a:effectLst>
                <a:latin typeface="+mn-lt"/>
                <a:cs typeface="Times New Roman" pitchFamily="18" charset="0"/>
              </a:rPr>
              <a:t> </a:t>
            </a:r>
            <a:r>
              <a:rPr lang="pt-BR" sz="2000" dirty="0" err="1">
                <a:solidFill>
                  <a:schemeClr val="bg1"/>
                </a:solidFill>
                <a:effectLst>
                  <a:outerShdw blurRad="38100" dist="38100" dir="2700000" algn="tl">
                    <a:srgbClr val="000000">
                      <a:alpha val="43137"/>
                    </a:srgbClr>
                  </a:outerShdw>
                </a:effectLst>
                <a:latin typeface="+mn-lt"/>
                <a:cs typeface="Times New Roman" pitchFamily="18" charset="0"/>
              </a:rPr>
              <a:t>elements</a:t>
            </a:r>
            <a:endParaRPr lang="en-US" sz="2000" dirty="0">
              <a:solidFill>
                <a:schemeClr val="bg1"/>
              </a:solidFill>
              <a:effectLst>
                <a:outerShdw blurRad="38100" dist="38100" dir="2700000" algn="tl">
                  <a:srgbClr val="000000">
                    <a:alpha val="43137"/>
                  </a:srgbClr>
                </a:outerShdw>
              </a:effectLst>
              <a:latin typeface="+mn-lt"/>
              <a:cs typeface="Times New Roman" pitchFamily="18" charset="0"/>
            </a:endParaRPr>
          </a:p>
        </p:txBody>
      </p:sp>
      <p:sp>
        <p:nvSpPr>
          <p:cNvPr id="289803" name="Text Box 11"/>
          <p:cNvSpPr txBox="1">
            <a:spLocks noChangeArrowheads="1"/>
          </p:cNvSpPr>
          <p:nvPr/>
        </p:nvSpPr>
        <p:spPr bwMode="auto">
          <a:xfrm>
            <a:off x="451520" y="2871066"/>
            <a:ext cx="3130348" cy="276999"/>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square" tIns="0" bIns="0">
            <a:spAutoFit/>
          </a:bodyPr>
          <a:lstStyle/>
          <a:p>
            <a:pPr algn="l" eaLnBrk="1" hangingPunct="1">
              <a:lnSpc>
                <a:spcPct val="90000"/>
              </a:lnSpc>
            </a:pPr>
            <a:r>
              <a:rPr lang="pt-BR" sz="2000" dirty="0" err="1">
                <a:solidFill>
                  <a:schemeClr val="bg1"/>
                </a:solidFill>
                <a:effectLst>
                  <a:outerShdw blurRad="38100" dist="38100" dir="2700000" algn="tl">
                    <a:srgbClr val="000000">
                      <a:alpha val="43137"/>
                    </a:srgbClr>
                  </a:outerShdw>
                </a:effectLst>
                <a:latin typeface="+mn-lt"/>
                <a:cs typeface="Times New Roman" pitchFamily="18" charset="0"/>
              </a:rPr>
              <a:t>User</a:t>
            </a:r>
            <a:r>
              <a:rPr lang="pt-BR" sz="2000" dirty="0">
                <a:solidFill>
                  <a:schemeClr val="bg1"/>
                </a:solidFill>
                <a:effectLst>
                  <a:outerShdw blurRad="38100" dist="38100" dir="2700000" algn="tl">
                    <a:srgbClr val="000000">
                      <a:alpha val="43137"/>
                    </a:srgbClr>
                  </a:outerShdw>
                </a:effectLst>
                <a:latin typeface="+mn-lt"/>
                <a:cs typeface="Times New Roman" pitchFamily="18" charset="0"/>
              </a:rPr>
              <a:t> </a:t>
            </a:r>
            <a:r>
              <a:rPr lang="pt-BR" sz="2000" dirty="0" err="1">
                <a:solidFill>
                  <a:schemeClr val="bg1"/>
                </a:solidFill>
                <a:effectLst>
                  <a:outerShdw blurRad="38100" dist="38100" dir="2700000" algn="tl">
                    <a:srgbClr val="000000">
                      <a:alpha val="43137"/>
                    </a:srgbClr>
                  </a:outerShdw>
                </a:effectLst>
                <a:latin typeface="+mn-lt"/>
                <a:cs typeface="Times New Roman" pitchFamily="18" charset="0"/>
              </a:rPr>
              <a:t>accessible</a:t>
            </a:r>
            <a:r>
              <a:rPr lang="pt-BR" sz="2000" dirty="0">
                <a:solidFill>
                  <a:schemeClr val="bg1"/>
                </a:solidFill>
                <a:effectLst>
                  <a:outerShdw blurRad="38100" dist="38100" dir="2700000" algn="tl">
                    <a:srgbClr val="000000">
                      <a:alpha val="43137"/>
                    </a:srgbClr>
                  </a:outerShdw>
                </a:effectLst>
                <a:latin typeface="+mn-lt"/>
                <a:cs typeface="Times New Roman" pitchFamily="18" charset="0"/>
              </a:rPr>
              <a:t> </a:t>
            </a:r>
            <a:r>
              <a:rPr lang="pt-BR" sz="2000" dirty="0" err="1">
                <a:solidFill>
                  <a:schemeClr val="bg1"/>
                </a:solidFill>
                <a:effectLst>
                  <a:outerShdw blurRad="38100" dist="38100" dir="2700000" algn="tl">
                    <a:srgbClr val="000000">
                      <a:alpha val="43137"/>
                    </a:srgbClr>
                  </a:outerShdw>
                </a:effectLst>
                <a:latin typeface="+mn-lt"/>
                <a:cs typeface="Times New Roman" pitchFamily="18" charset="0"/>
              </a:rPr>
              <a:t>registers</a:t>
            </a:r>
            <a:endParaRPr lang="en-US" sz="2000" dirty="0">
              <a:solidFill>
                <a:schemeClr val="bg1"/>
              </a:solidFill>
              <a:effectLst>
                <a:outerShdw blurRad="38100" dist="38100" dir="2700000" algn="tl">
                  <a:srgbClr val="000000">
                    <a:alpha val="43137"/>
                  </a:srgbClr>
                </a:outerShdw>
              </a:effectLst>
              <a:latin typeface="+mn-lt"/>
              <a:cs typeface="Times New Roman" pitchFamily="18" charset="0"/>
            </a:endParaRPr>
          </a:p>
        </p:txBody>
      </p:sp>
      <p:sp>
        <p:nvSpPr>
          <p:cNvPr id="289804" name="Text Box 12"/>
          <p:cNvSpPr txBox="1">
            <a:spLocks noChangeArrowheads="1"/>
          </p:cNvSpPr>
          <p:nvPr/>
        </p:nvSpPr>
        <p:spPr bwMode="auto">
          <a:xfrm>
            <a:off x="451520" y="2403346"/>
            <a:ext cx="3130348" cy="307777"/>
          </a:xfrm>
          <a:prstGeom prst="rect">
            <a:avLst/>
          </a:prstGeom>
          <a:solidFill>
            <a:schemeClr val="accent4">
              <a:lumMod val="75000"/>
            </a:schemeClr>
          </a:solidFill>
          <a:ln>
            <a:headEnd/>
            <a:tailEnd/>
          </a:ln>
        </p:spPr>
        <p:style>
          <a:lnRef idx="0">
            <a:schemeClr val="accent3"/>
          </a:lnRef>
          <a:fillRef idx="3">
            <a:schemeClr val="accent3"/>
          </a:fillRef>
          <a:effectRef idx="3">
            <a:schemeClr val="accent3"/>
          </a:effectRef>
          <a:fontRef idx="minor">
            <a:schemeClr val="lt1"/>
          </a:fontRef>
        </p:style>
        <p:txBody>
          <a:bodyPr wrap="square" tIns="0" bIns="0">
            <a:spAutoFit/>
          </a:bodyPr>
          <a:lstStyle/>
          <a:p>
            <a:pPr algn="l" eaLnBrk="1" hangingPunct="1"/>
            <a:r>
              <a:rPr lang="pt-BR" sz="2000" dirty="0" err="1">
                <a:solidFill>
                  <a:schemeClr val="bg1"/>
                </a:solidFill>
                <a:effectLst>
                  <a:outerShdw blurRad="38100" dist="38100" dir="2700000" algn="tl">
                    <a:srgbClr val="000000">
                      <a:alpha val="43137"/>
                    </a:srgbClr>
                  </a:outerShdw>
                </a:effectLst>
                <a:latin typeface="+mn-lt"/>
                <a:cs typeface="Times New Roman" pitchFamily="18" charset="0"/>
              </a:rPr>
              <a:t>Control</a:t>
            </a:r>
            <a:r>
              <a:rPr lang="pt-BR" sz="2000" dirty="0">
                <a:solidFill>
                  <a:schemeClr val="bg1"/>
                </a:solidFill>
                <a:effectLst>
                  <a:outerShdw blurRad="38100" dist="38100" dir="2700000" algn="tl">
                    <a:srgbClr val="000000">
                      <a:alpha val="43137"/>
                    </a:srgbClr>
                  </a:outerShdw>
                </a:effectLst>
                <a:latin typeface="+mn-lt"/>
                <a:cs typeface="Times New Roman" pitchFamily="18" charset="0"/>
              </a:rPr>
              <a:t> </a:t>
            </a:r>
            <a:r>
              <a:rPr lang="pt-BR" sz="2000" dirty="0" err="1">
                <a:solidFill>
                  <a:schemeClr val="bg1"/>
                </a:solidFill>
                <a:effectLst>
                  <a:outerShdw blurRad="38100" dist="38100" dir="2700000" algn="tl">
                    <a:srgbClr val="000000">
                      <a:alpha val="43137"/>
                    </a:srgbClr>
                  </a:outerShdw>
                </a:effectLst>
                <a:latin typeface="+mn-lt"/>
                <a:cs typeface="Times New Roman" pitchFamily="18" charset="0"/>
              </a:rPr>
              <a:t>and</a:t>
            </a:r>
            <a:r>
              <a:rPr lang="pt-BR" sz="2000" dirty="0">
                <a:solidFill>
                  <a:schemeClr val="bg1"/>
                </a:solidFill>
                <a:effectLst>
                  <a:outerShdw blurRad="38100" dist="38100" dir="2700000" algn="tl">
                    <a:srgbClr val="000000">
                      <a:alpha val="43137"/>
                    </a:srgbClr>
                  </a:outerShdw>
                </a:effectLst>
                <a:latin typeface="+mn-lt"/>
                <a:cs typeface="Times New Roman" pitchFamily="18" charset="0"/>
              </a:rPr>
              <a:t> </a:t>
            </a:r>
            <a:r>
              <a:rPr lang="pt-BR" sz="2000" dirty="0" err="1">
                <a:solidFill>
                  <a:schemeClr val="bg1"/>
                </a:solidFill>
                <a:effectLst>
                  <a:outerShdw blurRad="38100" dist="38100" dir="2700000" algn="tl">
                    <a:srgbClr val="000000">
                      <a:alpha val="43137"/>
                    </a:srgbClr>
                  </a:outerShdw>
                </a:effectLst>
                <a:latin typeface="+mn-lt"/>
                <a:cs typeface="Times New Roman" pitchFamily="18" charset="0"/>
              </a:rPr>
              <a:t>state</a:t>
            </a:r>
            <a:r>
              <a:rPr lang="pt-BR" sz="2000" dirty="0">
                <a:solidFill>
                  <a:schemeClr val="bg1"/>
                </a:solidFill>
                <a:effectLst>
                  <a:outerShdw blurRad="38100" dist="38100" dir="2700000" algn="tl">
                    <a:srgbClr val="000000">
                      <a:alpha val="43137"/>
                    </a:srgbClr>
                  </a:outerShdw>
                </a:effectLst>
                <a:latin typeface="+mn-lt"/>
                <a:cs typeface="Times New Roman" pitchFamily="18" charset="0"/>
              </a:rPr>
              <a:t> </a:t>
            </a:r>
            <a:r>
              <a:rPr lang="pt-BR" sz="2000" dirty="0" err="1">
                <a:solidFill>
                  <a:schemeClr val="bg1"/>
                </a:solidFill>
                <a:effectLst>
                  <a:outerShdw blurRad="38100" dist="38100" dir="2700000" algn="tl">
                    <a:srgbClr val="000000">
                      <a:alpha val="43137"/>
                    </a:srgbClr>
                  </a:outerShdw>
                </a:effectLst>
                <a:latin typeface="+mn-lt"/>
                <a:cs typeface="Times New Roman" pitchFamily="18" charset="0"/>
              </a:rPr>
              <a:t>registers</a:t>
            </a:r>
            <a:endParaRPr lang="en-US" sz="2000" dirty="0">
              <a:solidFill>
                <a:schemeClr val="bg1"/>
              </a:solidFill>
              <a:effectLst>
                <a:outerShdw blurRad="38100" dist="38100" dir="2700000" algn="tl">
                  <a:srgbClr val="000000">
                    <a:alpha val="43137"/>
                  </a:srgbClr>
                </a:outerShdw>
              </a:effectLst>
              <a:latin typeface="+mn-lt"/>
              <a:cs typeface="Times New Roman" pitchFamily="18" charset="0"/>
            </a:endParaRPr>
          </a:p>
        </p:txBody>
      </p:sp>
      <p:sp>
        <p:nvSpPr>
          <p:cNvPr id="289805" name="Rectangle 13"/>
          <p:cNvSpPr>
            <a:spLocks noChangeArrowheads="1"/>
          </p:cNvSpPr>
          <p:nvPr/>
        </p:nvSpPr>
        <p:spPr bwMode="auto">
          <a:xfrm>
            <a:off x="4241941" y="2256866"/>
            <a:ext cx="720000" cy="288000"/>
          </a:xfrm>
          <a:prstGeom prst="rect">
            <a:avLst/>
          </a:prstGeom>
          <a:solidFill>
            <a:schemeClr val="accent4">
              <a:lumMod val="75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1600" dirty="0">
                <a:solidFill>
                  <a:schemeClr val="bg1"/>
                </a:solidFill>
                <a:effectLst>
                  <a:outerShdw blurRad="38100" dist="38100" dir="2700000" algn="tl">
                    <a:srgbClr val="000000">
                      <a:alpha val="43137"/>
                    </a:srgbClr>
                  </a:outerShdw>
                </a:effectLst>
              </a:rPr>
              <a:t>PC</a:t>
            </a:r>
          </a:p>
        </p:txBody>
      </p:sp>
      <p:sp>
        <p:nvSpPr>
          <p:cNvPr id="289806" name="Rectangle 14"/>
          <p:cNvSpPr>
            <a:spLocks noChangeArrowheads="1"/>
          </p:cNvSpPr>
          <p:nvPr/>
        </p:nvSpPr>
        <p:spPr bwMode="auto">
          <a:xfrm>
            <a:off x="5239871" y="2256866"/>
            <a:ext cx="720000" cy="288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1600" dirty="0">
                <a:solidFill>
                  <a:schemeClr val="bg1"/>
                </a:solidFill>
                <a:effectLst>
                  <a:outerShdw blurRad="38100" dist="38100" dir="2700000" algn="tl">
                    <a:srgbClr val="000000">
                      <a:alpha val="43137"/>
                    </a:srgbClr>
                  </a:outerShdw>
                </a:effectLst>
              </a:rPr>
              <a:t>MAR</a:t>
            </a:r>
          </a:p>
        </p:txBody>
      </p:sp>
      <p:sp>
        <p:nvSpPr>
          <p:cNvPr id="15" name="Rectangle 13"/>
          <p:cNvSpPr>
            <a:spLocks noChangeArrowheads="1"/>
          </p:cNvSpPr>
          <p:nvPr/>
        </p:nvSpPr>
        <p:spPr bwMode="auto">
          <a:xfrm>
            <a:off x="4241941" y="2689079"/>
            <a:ext cx="720000" cy="288000"/>
          </a:xfrm>
          <a:prstGeom prst="rect">
            <a:avLst/>
          </a:prstGeom>
          <a:solidFill>
            <a:schemeClr val="accent4">
              <a:lumMod val="75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1600" dirty="0">
                <a:solidFill>
                  <a:schemeClr val="bg1"/>
                </a:solidFill>
                <a:effectLst>
                  <a:outerShdw blurRad="38100" dist="38100" dir="2700000" algn="tl">
                    <a:srgbClr val="000000">
                      <a:alpha val="43137"/>
                    </a:srgbClr>
                  </a:outerShdw>
                </a:effectLst>
              </a:rPr>
              <a:t>IR</a:t>
            </a:r>
          </a:p>
        </p:txBody>
      </p:sp>
      <p:sp>
        <p:nvSpPr>
          <p:cNvPr id="17" name="Rectangle 14"/>
          <p:cNvSpPr>
            <a:spLocks noChangeArrowheads="1"/>
          </p:cNvSpPr>
          <p:nvPr/>
        </p:nvSpPr>
        <p:spPr bwMode="auto">
          <a:xfrm>
            <a:off x="5239871" y="2689079"/>
            <a:ext cx="720000" cy="288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1600" dirty="0">
                <a:solidFill>
                  <a:schemeClr val="bg1"/>
                </a:solidFill>
                <a:effectLst>
                  <a:outerShdw blurRad="38100" dist="38100" dir="2700000" algn="tl">
                    <a:srgbClr val="000000">
                      <a:alpha val="43137"/>
                    </a:srgbClr>
                  </a:outerShdw>
                </a:effectLst>
              </a:rPr>
              <a:t>MBR</a:t>
            </a:r>
          </a:p>
        </p:txBody>
      </p:sp>
      <p:sp>
        <p:nvSpPr>
          <p:cNvPr id="18" name="Rectangle 14"/>
          <p:cNvSpPr>
            <a:spLocks noChangeArrowheads="1"/>
          </p:cNvSpPr>
          <p:nvPr/>
        </p:nvSpPr>
        <p:spPr bwMode="auto">
          <a:xfrm>
            <a:off x="5239871" y="3121292"/>
            <a:ext cx="720000" cy="288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1600" dirty="0">
                <a:solidFill>
                  <a:schemeClr val="bg1"/>
                </a:solidFill>
                <a:effectLst>
                  <a:outerShdw blurRad="38100" dist="38100" dir="2700000" algn="tl">
                    <a:srgbClr val="000000">
                      <a:alpha val="43137"/>
                    </a:srgbClr>
                  </a:outerShdw>
                </a:effectLst>
              </a:rPr>
              <a:t>I/O AR</a:t>
            </a:r>
          </a:p>
        </p:txBody>
      </p:sp>
      <p:sp>
        <p:nvSpPr>
          <p:cNvPr id="19" name="Rectangle 14"/>
          <p:cNvSpPr>
            <a:spLocks noChangeArrowheads="1"/>
          </p:cNvSpPr>
          <p:nvPr/>
        </p:nvSpPr>
        <p:spPr bwMode="auto">
          <a:xfrm>
            <a:off x="5239871" y="3553505"/>
            <a:ext cx="720000" cy="288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1600" dirty="0">
                <a:solidFill>
                  <a:schemeClr val="bg1"/>
                </a:solidFill>
                <a:effectLst>
                  <a:outerShdw blurRad="38100" dist="38100" dir="2700000" algn="tl">
                    <a:srgbClr val="000000">
                      <a:alpha val="43137"/>
                    </a:srgbClr>
                  </a:outerShdw>
                </a:effectLst>
              </a:rPr>
              <a:t>I/O BR</a:t>
            </a:r>
          </a:p>
        </p:txBody>
      </p:sp>
      <p:grpSp>
        <p:nvGrpSpPr>
          <p:cNvPr id="6" name="Grupo 5"/>
          <p:cNvGrpSpPr/>
          <p:nvPr/>
        </p:nvGrpSpPr>
        <p:grpSpPr>
          <a:xfrm>
            <a:off x="4198237" y="3327759"/>
            <a:ext cx="936000" cy="487007"/>
            <a:chOff x="3812382" y="3703062"/>
            <a:chExt cx="936000" cy="487007"/>
          </a:xfrm>
        </p:grpSpPr>
        <p:sp>
          <p:nvSpPr>
            <p:cNvPr id="3" name="Triângulo isósceles 2"/>
            <p:cNvSpPr>
              <a:spLocks noChangeAspect="1"/>
            </p:cNvSpPr>
            <p:nvPr/>
          </p:nvSpPr>
          <p:spPr>
            <a:xfrm flipV="1">
              <a:off x="3812382" y="3703062"/>
              <a:ext cx="936000" cy="445905"/>
            </a:xfrm>
            <a:custGeom>
              <a:avLst/>
              <a:gdLst/>
              <a:ahLst/>
              <a:cxnLst/>
              <a:rect l="l" t="t" r="r" b="b"/>
              <a:pathLst>
                <a:path w="868158" h="413586">
                  <a:moveTo>
                    <a:pt x="0" y="413586"/>
                  </a:moveTo>
                  <a:lnTo>
                    <a:pt x="344066" y="413586"/>
                  </a:lnTo>
                  <a:lnTo>
                    <a:pt x="434078" y="269586"/>
                  </a:lnTo>
                  <a:lnTo>
                    <a:pt x="524090" y="413586"/>
                  </a:lnTo>
                  <a:lnTo>
                    <a:pt x="868158" y="413586"/>
                  </a:lnTo>
                  <a:lnTo>
                    <a:pt x="686222" y="0"/>
                  </a:lnTo>
                  <a:lnTo>
                    <a:pt x="181936" y="0"/>
                  </a:lnTo>
                  <a:close/>
                </a:path>
              </a:pathLst>
            </a:custGeom>
          </p:spPr>
          <p:style>
            <a:lnRef idx="0">
              <a:schemeClr val="accent5"/>
            </a:lnRef>
            <a:fillRef idx="3">
              <a:schemeClr val="accent5"/>
            </a:fillRef>
            <a:effectRef idx="3">
              <a:schemeClr val="accent5"/>
            </a:effectRef>
            <a:fontRef idx="minor">
              <a:schemeClr val="lt1"/>
            </a:fontRef>
          </p:style>
          <p:txBody>
            <a:bodyPr wrap="square" rtlCol="0" anchor="ctr"/>
            <a:lstStyle/>
            <a:p>
              <a:pPr algn="ctr"/>
              <a:endParaRPr lang="en-US" dirty="0"/>
            </a:p>
          </p:txBody>
        </p:sp>
        <p:sp>
          <p:nvSpPr>
            <p:cNvPr id="4" name="CaixaDeTexto 3"/>
            <p:cNvSpPr txBox="1"/>
            <p:nvPr/>
          </p:nvSpPr>
          <p:spPr>
            <a:xfrm>
              <a:off x="3912332" y="3820737"/>
              <a:ext cx="736099" cy="369332"/>
            </a:xfrm>
            <a:prstGeom prst="rect">
              <a:avLst/>
            </a:prstGeom>
            <a:noFill/>
          </p:spPr>
          <p:txBody>
            <a:bodyPr wrap="none" rtlCol="0">
              <a:spAutoFit/>
            </a:bodyPr>
            <a:lstStyle/>
            <a:p>
              <a:pPr algn="ctr">
                <a:lnSpc>
                  <a:spcPct val="75000"/>
                </a:lnSpc>
              </a:pPr>
              <a:r>
                <a:rPr lang="en-US" sz="1200" dirty="0">
                  <a:solidFill>
                    <a:schemeClr val="bg1"/>
                  </a:solidFill>
                  <a:effectLst>
                    <a:outerShdw blurRad="38100" dist="38100" dir="2700000" algn="tl">
                      <a:srgbClr val="000000">
                        <a:alpha val="43137"/>
                      </a:srgbClr>
                    </a:outerShdw>
                  </a:effectLst>
                  <a:latin typeface="Myriad Pro Light SemiCondensed" charset="0"/>
                </a:rPr>
                <a:t>Execution</a:t>
              </a:r>
              <a:br>
                <a:rPr lang="en-US" sz="1200" dirty="0">
                  <a:solidFill>
                    <a:schemeClr val="bg1"/>
                  </a:solidFill>
                  <a:effectLst>
                    <a:outerShdw blurRad="38100" dist="38100" dir="2700000" algn="tl">
                      <a:srgbClr val="000000">
                        <a:alpha val="43137"/>
                      </a:srgbClr>
                    </a:outerShdw>
                  </a:effectLst>
                  <a:latin typeface="Myriad Pro Light SemiCondensed" charset="0"/>
                </a:rPr>
              </a:br>
              <a:r>
                <a:rPr lang="en-US" sz="1200" dirty="0">
                  <a:solidFill>
                    <a:schemeClr val="bg1"/>
                  </a:solidFill>
                  <a:effectLst>
                    <a:outerShdw blurRad="38100" dist="38100" dir="2700000" algn="tl">
                      <a:srgbClr val="000000">
                        <a:alpha val="43137"/>
                      </a:srgbClr>
                    </a:outerShdw>
                  </a:effectLst>
                  <a:latin typeface="Myriad Pro Light SemiCondensed" charset="0"/>
                </a:rPr>
                <a:t>unit</a:t>
              </a:r>
            </a:p>
          </p:txBody>
        </p:sp>
      </p:grpSp>
      <p:sp>
        <p:nvSpPr>
          <p:cNvPr id="2" name="CaixaDeTexto 1"/>
          <p:cNvSpPr txBox="1"/>
          <p:nvPr/>
        </p:nvSpPr>
        <p:spPr>
          <a:xfrm>
            <a:off x="329363" y="4337856"/>
            <a:ext cx="3961165" cy="1754326"/>
          </a:xfrm>
          <a:prstGeom prst="rect">
            <a:avLst/>
          </a:prstGeom>
          <a:noFill/>
        </p:spPr>
        <p:txBody>
          <a:bodyPr wrap="square" rtlCol="0">
            <a:spAutoFit/>
          </a:bodyPr>
          <a:lstStyle/>
          <a:p>
            <a:pPr algn="l">
              <a:tabLst>
                <a:tab pos="720725" algn="l"/>
              </a:tabLst>
            </a:pPr>
            <a:r>
              <a:rPr lang="en-US" dirty="0">
                <a:latin typeface="+mn-lt"/>
              </a:rPr>
              <a:t>PC	= Program counter</a:t>
            </a:r>
          </a:p>
          <a:p>
            <a:pPr algn="l">
              <a:tabLst>
                <a:tab pos="720725" algn="l"/>
              </a:tabLst>
            </a:pPr>
            <a:r>
              <a:rPr lang="en-US" dirty="0">
                <a:latin typeface="+mn-lt"/>
              </a:rPr>
              <a:t>IR	= Instruction register</a:t>
            </a:r>
          </a:p>
          <a:p>
            <a:pPr algn="l">
              <a:tabLst>
                <a:tab pos="720725" algn="l"/>
              </a:tabLst>
            </a:pPr>
            <a:r>
              <a:rPr lang="en-US" dirty="0">
                <a:latin typeface="+mn-lt"/>
              </a:rPr>
              <a:t>MAR	= Memory address register</a:t>
            </a:r>
          </a:p>
          <a:p>
            <a:pPr algn="l">
              <a:tabLst>
                <a:tab pos="720725" algn="l"/>
              </a:tabLst>
            </a:pPr>
            <a:r>
              <a:rPr lang="en-US" dirty="0">
                <a:latin typeface="+mn-lt"/>
              </a:rPr>
              <a:t>MBR	= Memory buffer register</a:t>
            </a:r>
          </a:p>
          <a:p>
            <a:pPr algn="l">
              <a:tabLst>
                <a:tab pos="720725" algn="l"/>
              </a:tabLst>
            </a:pPr>
            <a:r>
              <a:rPr lang="en-US" dirty="0">
                <a:latin typeface="+mn-lt"/>
              </a:rPr>
              <a:t>I/O AR	= Input/output address register</a:t>
            </a:r>
          </a:p>
          <a:p>
            <a:pPr algn="l">
              <a:tabLst>
                <a:tab pos="720725" algn="l"/>
              </a:tabLst>
            </a:pPr>
            <a:r>
              <a:rPr lang="en-US" dirty="0">
                <a:latin typeface="+mn-lt"/>
              </a:rPr>
              <a:t>I/O BR	= Input/output buffer register</a:t>
            </a:r>
          </a:p>
        </p:txBody>
      </p:sp>
      <p:sp>
        <p:nvSpPr>
          <p:cNvPr id="9" name="Rectangle 8"/>
          <p:cNvSpPr/>
          <p:nvPr/>
        </p:nvSpPr>
        <p:spPr>
          <a:xfrm>
            <a:off x="6494850" y="2248377"/>
            <a:ext cx="536556" cy="139018"/>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6063656" y="1922146"/>
            <a:ext cx="1406802" cy="3294479"/>
            <a:chOff x="6063656" y="1922146"/>
            <a:chExt cx="1406802" cy="3294479"/>
          </a:xfrm>
        </p:grpSpPr>
        <p:pic>
          <p:nvPicPr>
            <p:cNvPr id="28" name="Picture 27"/>
            <p:cNvPicPr>
              <a:picLocks noChangeAspect="1" noChangeArrowheads="1"/>
            </p:cNvPicPr>
            <p:nvPr/>
          </p:nvPicPr>
          <p:blipFill>
            <a:blip r:embed="rId3" cstate="print"/>
            <a:srcRect l="40155" t="15187" r="32695" b="25460"/>
            <a:stretch>
              <a:fillRect/>
            </a:stretch>
          </p:blipFill>
          <p:spPr bwMode="auto">
            <a:xfrm>
              <a:off x="6063656" y="2260838"/>
              <a:ext cx="1406802" cy="2955787"/>
            </a:xfrm>
            <a:custGeom>
              <a:avLst/>
              <a:gdLst>
                <a:gd name="connsiteX0" fmla="*/ 94666 w 1406802"/>
                <a:gd name="connsiteY0" fmla="*/ 0 h 2955787"/>
                <a:gd name="connsiteX1" fmla="*/ 1316127 w 1406802"/>
                <a:gd name="connsiteY1" fmla="*/ 0 h 2955787"/>
                <a:gd name="connsiteX2" fmla="*/ 1316127 w 1406802"/>
                <a:gd name="connsiteY2" fmla="*/ 2572245 h 2955787"/>
                <a:gd name="connsiteX3" fmla="*/ 1406802 w 1406802"/>
                <a:gd name="connsiteY3" fmla="*/ 2572245 h 2955787"/>
                <a:gd name="connsiteX4" fmla="*/ 1406802 w 1406802"/>
                <a:gd name="connsiteY4" fmla="*/ 2955787 h 2955787"/>
                <a:gd name="connsiteX5" fmla="*/ 0 w 1406802"/>
                <a:gd name="connsiteY5" fmla="*/ 2955787 h 2955787"/>
                <a:gd name="connsiteX6" fmla="*/ 0 w 1406802"/>
                <a:gd name="connsiteY6" fmla="*/ 2312987 h 2955787"/>
                <a:gd name="connsiteX7" fmla="*/ 94666 w 1406802"/>
                <a:gd name="connsiteY7" fmla="*/ 2312987 h 2955787"/>
                <a:gd name="connsiteX8" fmla="*/ 94666 w 1406802"/>
                <a:gd name="connsiteY8" fmla="*/ 0 h 295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6802" h="2955787">
                  <a:moveTo>
                    <a:pt x="94666" y="0"/>
                  </a:moveTo>
                  <a:lnTo>
                    <a:pt x="1316127" y="0"/>
                  </a:lnTo>
                  <a:lnTo>
                    <a:pt x="1316127" y="2572245"/>
                  </a:lnTo>
                  <a:lnTo>
                    <a:pt x="1406802" y="2572245"/>
                  </a:lnTo>
                  <a:lnTo>
                    <a:pt x="1406802" y="2955787"/>
                  </a:lnTo>
                  <a:lnTo>
                    <a:pt x="0" y="2955787"/>
                  </a:lnTo>
                  <a:lnTo>
                    <a:pt x="0" y="2312987"/>
                  </a:lnTo>
                  <a:lnTo>
                    <a:pt x="94666" y="2312987"/>
                  </a:lnTo>
                  <a:lnTo>
                    <a:pt x="94666" y="0"/>
                  </a:lnTo>
                  <a:close/>
                </a:path>
              </a:pathLst>
            </a:custGeom>
            <a:noFill/>
            <a:ln w="9525">
              <a:noFill/>
              <a:miter lim="800000"/>
              <a:headEnd/>
              <a:tailEnd/>
            </a:ln>
            <a:effectLst/>
          </p:spPr>
        </p:pic>
        <p:sp>
          <p:nvSpPr>
            <p:cNvPr id="289799" name="Oval 7"/>
            <p:cNvSpPr>
              <a:spLocks noChangeArrowheads="1"/>
            </p:cNvSpPr>
            <p:nvPr/>
          </p:nvSpPr>
          <p:spPr bwMode="auto">
            <a:xfrm>
              <a:off x="6430939" y="1922146"/>
              <a:ext cx="838200" cy="652463"/>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b="1" spc="-50" dirty="0">
                  <a:effectLst>
                    <a:outerShdw blurRad="38100" dist="38100" dir="2700000" algn="tl">
                      <a:srgbClr val="000000">
                        <a:alpha val="43137"/>
                      </a:srgbClr>
                    </a:outerShdw>
                  </a:effectLst>
                </a:rPr>
                <a:t>System </a:t>
              </a:r>
              <a:br>
                <a:rPr lang="en-US" sz="1600" b="1" spc="-50" dirty="0">
                  <a:effectLst>
                    <a:outerShdw blurRad="38100" dist="38100" dir="2700000" algn="tl">
                      <a:srgbClr val="000000">
                        <a:alpha val="43137"/>
                      </a:srgbClr>
                    </a:outerShdw>
                  </a:effectLst>
                </a:rPr>
              </a:br>
              <a:r>
                <a:rPr lang="en-US" sz="1600" b="1" spc="-50" dirty="0">
                  <a:effectLst>
                    <a:outerShdw blurRad="38100" dist="38100" dir="2700000" algn="tl">
                      <a:srgbClr val="000000">
                        <a:alpha val="43137"/>
                      </a:srgbClr>
                    </a:outerShdw>
                  </a:effectLst>
                </a:rPr>
                <a:t>Bus</a:t>
              </a:r>
            </a:p>
          </p:txBody>
        </p:sp>
      </p:grpSp>
      <p:grpSp>
        <p:nvGrpSpPr>
          <p:cNvPr id="13" name="Group 12"/>
          <p:cNvGrpSpPr/>
          <p:nvPr/>
        </p:nvGrpSpPr>
        <p:grpSpPr>
          <a:xfrm>
            <a:off x="4232481" y="4213316"/>
            <a:ext cx="1835999" cy="1824427"/>
            <a:chOff x="4220124" y="4225673"/>
            <a:chExt cx="1835999" cy="1824427"/>
          </a:xfrm>
        </p:grpSpPr>
        <p:pic>
          <p:nvPicPr>
            <p:cNvPr id="31" name="Picture 30"/>
            <p:cNvPicPr>
              <a:picLocks noChangeAspect="1" noChangeArrowheads="1"/>
            </p:cNvPicPr>
            <p:nvPr/>
          </p:nvPicPr>
          <p:blipFill>
            <a:blip r:embed="rId3" cstate="print"/>
            <a:srcRect l="4722" t="60370" r="59845" b="8903"/>
            <a:stretch>
              <a:fillRect/>
            </a:stretch>
          </p:blipFill>
          <p:spPr bwMode="auto">
            <a:xfrm>
              <a:off x="4220124" y="4519896"/>
              <a:ext cx="1835999" cy="1530204"/>
            </a:xfrm>
            <a:custGeom>
              <a:avLst/>
              <a:gdLst>
                <a:gd name="connsiteX0" fmla="*/ 0 w 1835999"/>
                <a:gd name="connsiteY0" fmla="*/ 0 h 1530204"/>
                <a:gd name="connsiteX1" fmla="*/ 1835999 w 1835999"/>
                <a:gd name="connsiteY1" fmla="*/ 0 h 1530204"/>
                <a:gd name="connsiteX2" fmla="*/ 1835999 w 1835999"/>
                <a:gd name="connsiteY2" fmla="*/ 1530204 h 1530204"/>
                <a:gd name="connsiteX3" fmla="*/ 0 w 1835999"/>
                <a:gd name="connsiteY3" fmla="*/ 1530204 h 1530204"/>
                <a:gd name="connsiteX4" fmla="*/ 0 w 1835999"/>
                <a:gd name="connsiteY4" fmla="*/ 0 h 1530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99" h="1530204">
                  <a:moveTo>
                    <a:pt x="0" y="0"/>
                  </a:moveTo>
                  <a:lnTo>
                    <a:pt x="1835999" y="0"/>
                  </a:lnTo>
                  <a:lnTo>
                    <a:pt x="1835999" y="1530204"/>
                  </a:lnTo>
                  <a:lnTo>
                    <a:pt x="0" y="1530204"/>
                  </a:lnTo>
                  <a:lnTo>
                    <a:pt x="0" y="0"/>
                  </a:lnTo>
                  <a:close/>
                </a:path>
              </a:pathLst>
            </a:custGeom>
            <a:solidFill>
              <a:schemeClr val="bg1"/>
            </a:solidFill>
            <a:ln w="9525">
              <a:noFill/>
              <a:miter lim="800000"/>
              <a:headEnd/>
              <a:tailEnd/>
            </a:ln>
            <a:effectLst/>
          </p:spPr>
        </p:pic>
        <p:sp>
          <p:nvSpPr>
            <p:cNvPr id="289800" name="Oval 8"/>
            <p:cNvSpPr>
              <a:spLocks noChangeArrowheads="1"/>
            </p:cNvSpPr>
            <p:nvPr/>
          </p:nvSpPr>
          <p:spPr bwMode="auto">
            <a:xfrm>
              <a:off x="4740118" y="4225673"/>
              <a:ext cx="846471" cy="5334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400" b="1">
                  <a:effectLst>
                    <a:outerShdw blurRad="38100" dist="38100" dir="2700000" algn="tl">
                      <a:srgbClr val="000000">
                        <a:alpha val="43137"/>
                      </a:srgbClr>
                    </a:outerShdw>
                  </a:effectLst>
                </a:rPr>
                <a:t>I/O</a:t>
              </a:r>
              <a:br>
                <a:rPr lang="en-US" sz="1400" b="1">
                  <a:effectLst>
                    <a:outerShdw blurRad="38100" dist="38100" dir="2700000" algn="tl">
                      <a:srgbClr val="000000">
                        <a:alpha val="43137"/>
                      </a:srgbClr>
                    </a:outerShdw>
                  </a:effectLst>
                </a:rPr>
              </a:br>
              <a:r>
                <a:rPr lang="en-US" sz="1400" b="1">
                  <a:effectLst>
                    <a:outerShdw blurRad="38100" dist="38100" dir="2700000" algn="tl">
                      <a:srgbClr val="000000">
                        <a:alpha val="43137"/>
                      </a:srgbClr>
                    </a:outerShdw>
                  </a:effectLst>
                </a:rPr>
                <a:t>Module</a:t>
              </a:r>
              <a:endParaRPr lang="en-US" sz="1400" b="1" dirty="0">
                <a:effectLst>
                  <a:outerShdw blurRad="38100" dist="38100" dir="2700000" algn="tl">
                    <a:srgbClr val="000000">
                      <a:alpha val="43137"/>
                    </a:srgbClr>
                  </a:outerShdw>
                </a:effectLst>
              </a:endParaRPr>
            </a:p>
          </p:txBody>
        </p:sp>
      </p:grpSp>
      <p:grpSp>
        <p:nvGrpSpPr>
          <p:cNvPr id="12" name="Group 11"/>
          <p:cNvGrpSpPr/>
          <p:nvPr/>
        </p:nvGrpSpPr>
        <p:grpSpPr>
          <a:xfrm>
            <a:off x="7366380" y="1529697"/>
            <a:ext cx="1711826" cy="3298488"/>
            <a:chOff x="7366380" y="1529697"/>
            <a:chExt cx="1711826" cy="3298488"/>
          </a:xfrm>
        </p:grpSpPr>
        <p:pic>
          <p:nvPicPr>
            <p:cNvPr id="30" name="Picture 29"/>
            <p:cNvPicPr>
              <a:picLocks noChangeAspect="1" noChangeArrowheads="1"/>
            </p:cNvPicPr>
            <p:nvPr/>
          </p:nvPicPr>
          <p:blipFill>
            <a:blip r:embed="rId3" cstate="print"/>
            <a:srcRect l="65555" t="8197" r="1408" b="33162"/>
            <a:stretch>
              <a:fillRect/>
            </a:stretch>
          </p:blipFill>
          <p:spPr bwMode="auto">
            <a:xfrm>
              <a:off x="7366380" y="1907842"/>
              <a:ext cx="1711826" cy="2920343"/>
            </a:xfrm>
            <a:custGeom>
              <a:avLst/>
              <a:gdLst>
                <a:gd name="connsiteX0" fmla="*/ 0 w 1711826"/>
                <a:gd name="connsiteY0" fmla="*/ 0 h 2920343"/>
                <a:gd name="connsiteX1" fmla="*/ 1711826 w 1711826"/>
                <a:gd name="connsiteY1" fmla="*/ 0 h 2920343"/>
                <a:gd name="connsiteX2" fmla="*/ 1711826 w 1711826"/>
                <a:gd name="connsiteY2" fmla="*/ 2920343 h 2920343"/>
                <a:gd name="connsiteX3" fmla="*/ 0 w 1711826"/>
                <a:gd name="connsiteY3" fmla="*/ 2920343 h 2920343"/>
                <a:gd name="connsiteX4" fmla="*/ 0 w 1711826"/>
                <a:gd name="connsiteY4" fmla="*/ 0 h 2920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826" h="2920343">
                  <a:moveTo>
                    <a:pt x="0" y="0"/>
                  </a:moveTo>
                  <a:lnTo>
                    <a:pt x="1711826" y="0"/>
                  </a:lnTo>
                  <a:lnTo>
                    <a:pt x="1711826" y="2920343"/>
                  </a:lnTo>
                  <a:lnTo>
                    <a:pt x="0" y="2920343"/>
                  </a:lnTo>
                  <a:lnTo>
                    <a:pt x="0" y="0"/>
                  </a:lnTo>
                  <a:close/>
                </a:path>
              </a:pathLst>
            </a:custGeom>
            <a:solidFill>
              <a:schemeClr val="bg1"/>
            </a:solidFill>
            <a:ln w="9525">
              <a:noFill/>
              <a:miter lim="800000"/>
              <a:headEnd/>
              <a:tailEnd/>
            </a:ln>
            <a:effectLst/>
          </p:spPr>
        </p:pic>
        <p:sp>
          <p:nvSpPr>
            <p:cNvPr id="289801" name="Oval 9"/>
            <p:cNvSpPr>
              <a:spLocks noChangeArrowheads="1"/>
            </p:cNvSpPr>
            <p:nvPr/>
          </p:nvSpPr>
          <p:spPr bwMode="auto">
            <a:xfrm>
              <a:off x="7610026" y="1529697"/>
              <a:ext cx="944655" cy="5334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b="1" spc="-50">
                  <a:effectLst>
                    <a:outerShdw blurRad="38100" dist="38100" dir="2700000" algn="tl">
                      <a:srgbClr val="000000">
                        <a:alpha val="43137"/>
                      </a:srgbClr>
                    </a:outerShdw>
                  </a:effectLst>
                </a:rPr>
                <a:t>Main</a:t>
              </a:r>
              <a:br>
                <a:rPr lang="en-US" sz="1600" b="1" spc="-50">
                  <a:effectLst>
                    <a:outerShdw blurRad="38100" dist="38100" dir="2700000" algn="tl">
                      <a:srgbClr val="000000">
                        <a:alpha val="43137"/>
                      </a:srgbClr>
                    </a:outerShdw>
                  </a:effectLst>
                </a:rPr>
              </a:br>
              <a:r>
                <a:rPr lang="en-US" sz="1600" b="1" spc="-50">
                  <a:effectLst>
                    <a:outerShdw blurRad="38100" dist="38100" dir="2700000" algn="tl">
                      <a:srgbClr val="000000">
                        <a:alpha val="43137"/>
                      </a:srgbClr>
                    </a:outerShdw>
                  </a:effectLst>
                </a:rPr>
                <a:t>Memory</a:t>
              </a:r>
              <a:endParaRPr lang="en-US" sz="1600" b="1" spc="-5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95424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9796"/>
                                        </p:tgtEl>
                                        <p:attrNameLst>
                                          <p:attrName>style.visibility</p:attrName>
                                        </p:attrNameLst>
                                      </p:cBhvr>
                                      <p:to>
                                        <p:strVal val="visible"/>
                                      </p:to>
                                    </p:set>
                                    <p:animEffect transition="in" filter="fade">
                                      <p:cBhvr>
                                        <p:cTn id="7" dur="500"/>
                                        <p:tgtEl>
                                          <p:spTgt spid="2897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8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9804"/>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499"/>
                                          </p:stCondLst>
                                        </p:cTn>
                                        <p:tgtEl>
                                          <p:spTgt spid="289805"/>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89803"/>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500"/>
                                  </p:stCondLst>
                                  <p:childTnLst>
                                    <p:set>
                                      <p:cBhvr>
                                        <p:cTn id="47" dur="1" fill="hold">
                                          <p:stCondLst>
                                            <p:cond delay="499"/>
                                          </p:stCondLst>
                                        </p:cTn>
                                        <p:tgtEl>
                                          <p:spTgt spid="289806"/>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500"/>
                                  </p:stCondLst>
                                  <p:childTnLst>
                                    <p:set>
                                      <p:cBhvr>
                                        <p:cTn id="50" dur="1" fill="hold">
                                          <p:stCondLst>
                                            <p:cond delay="499"/>
                                          </p:stCondLst>
                                        </p:cTn>
                                        <p:tgtEl>
                                          <p:spTgt spid="17"/>
                                        </p:tgtEl>
                                        <p:attrNameLst>
                                          <p:attrName>style.visibility</p:attrName>
                                        </p:attrNameLst>
                                      </p:cBhvr>
                                      <p:to>
                                        <p:strVal val="visible"/>
                                      </p:to>
                                    </p:set>
                                  </p:childTnLst>
                                </p:cTn>
                              </p:par>
                            </p:childTnLst>
                          </p:cTn>
                        </p:par>
                        <p:par>
                          <p:cTn id="51" fill="hold">
                            <p:stCondLst>
                              <p:cond delay="2500"/>
                            </p:stCondLst>
                            <p:childTnLst>
                              <p:par>
                                <p:cTn id="52" presetID="1" presetClass="entr" presetSubtype="0" fill="hold" grpId="0" nodeType="afterEffect">
                                  <p:stCondLst>
                                    <p:cond delay="500"/>
                                  </p:stCondLst>
                                  <p:childTnLst>
                                    <p:set>
                                      <p:cBhvr>
                                        <p:cTn id="53" dur="1" fill="hold">
                                          <p:stCondLst>
                                            <p:cond delay="499"/>
                                          </p:stCondLst>
                                        </p:cTn>
                                        <p:tgtEl>
                                          <p:spTgt spid="18"/>
                                        </p:tgtEl>
                                        <p:attrNameLst>
                                          <p:attrName>style.visibility</p:attrName>
                                        </p:attrNameLst>
                                      </p:cBhvr>
                                      <p:to>
                                        <p:strVal val="visible"/>
                                      </p:to>
                                    </p:set>
                                  </p:childTnLst>
                                </p:cTn>
                              </p:par>
                            </p:childTnLst>
                          </p:cTn>
                        </p:par>
                        <p:par>
                          <p:cTn id="54" fill="hold">
                            <p:stCondLst>
                              <p:cond delay="3500"/>
                            </p:stCondLst>
                            <p:childTnLst>
                              <p:par>
                                <p:cTn id="55" presetID="1" presetClass="entr" presetSubtype="0" fill="hold" grpId="0" nodeType="afterEffect">
                                  <p:stCondLst>
                                    <p:cond delay="500"/>
                                  </p:stCondLst>
                                  <p:childTnLst>
                                    <p:set>
                                      <p:cBhvr>
                                        <p:cTn id="56" dur="1" fill="hold">
                                          <p:stCondLst>
                                            <p:cond delay="499"/>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6" grpId="0"/>
      <p:bldP spid="289802" grpId="0" animBg="1" autoUpdateAnimBg="0"/>
      <p:bldP spid="289803" grpId="0" animBg="1" autoUpdateAnimBg="0"/>
      <p:bldP spid="289804" grpId="0" animBg="1" autoUpdateAnimBg="0"/>
      <p:bldP spid="289805" grpId="0" animBg="1"/>
      <p:bldP spid="289806" grpId="0" animBg="1"/>
      <p:bldP spid="15" grpId="0" animBg="1"/>
      <p:bldP spid="17" grpId="0" animBg="1"/>
      <p:bldP spid="18" grpId="0" animBg="1"/>
      <p:bldP spid="19" grpId="0" animBg="1"/>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CTIVE_PRESENTATION" val="&lt;active_presentation version=&quot;1&quot; export_wizard_enabled=&quot;false&quot;&gt;&lt;sounds&gt;&lt;click type=&quot;0&quot; filename=&quot;&quot;/&gt;&lt;rollover type=&quot;0&quot; filename=&quot;&quot;/&gt;&lt;/sounds&gt;&lt;hierarchy levels=&quot;3&quot; apt_name=&quot;&quot;&gt;&lt;class id=&quot;{F49BD821-E573-43A2-853E-9574750D6BCB}&quot; text=&quot;Process Concept&quot; slides=&quot;&quot;/&gt;&lt;class id=&quot;{AF03F477-3F69-44BC-81EB-E47C87EDB019}&quot; text=&quot;Process States&quot; slides=&quot;&quot;/&gt;&lt;class id=&quot;{B93C3908-976C-42F5-ACF2-B1936286FD84}&quot; text=&quot;Process Description&quot; slides=&quot;&quot;/&gt;&lt;class id=&quot;{24AC9375-8966-4D37-9089-4F2A7CE2D2F6}&quot; text=&quot;Process Control&quot; slides=&quot;&quot;/&gt;&lt;class id=&quot;{8FD80706-BC95-46E2-A0C7-A4211F7C0CE8}&quot; text=&quot;Interprocess Communication&quot; slides=&quot;&quot;/&gt;&lt;menubar background_color_type=&quot;2&quot; background_scheme_color=&quot;0&quot; background_theme_color=&quot;1&quot; background_color=&quot;0&quot; enable_shadow=&quot;true&quot; enable_reflection=&quot;true&quot; enable_glow=&quot;true&quot; enable_soft_edge=&quot;true&quot; shadow=&quot;false&quot; reflection=&quot;false&quot; glow=&quot;false&quot; soft_edge=&quot;false&quot; create_levels_top_to_bottom=&quot;false&quot; enable_showhide=&quot;false&quot; hide_on_start=&quot;false&quot;/&gt;&lt;level alignment=&quot;left&quot; background_color_type=&quot;2&quot; background_scheme_color=&quot;0&quot; background_theme_color=&quot;5&quot; background_color=&quot;0&quot; text_color_type=&quot;2&quot; text_scheme_color=&quot;0&quot; text_theme_color=&quot;1&quot; text_color=&quot;0&quot; highlight_text_color_type=&quot;2&quot; highlight_text_scheme_color=&quot;0&quot; highlight_text_theme_color=&quot;2&quot; highlight_text_color=&quot;0&quot; separator_color_type=&quot;2&quot; separator_scheme_color=&quot;0&quot; separator_theme_color=&quot;1&quot; separator_color=&quot;0&quot;&gt;&lt;level alignment=&quot;left&quot; background_color_type=&quot;2&quot; background_scheme_color=&quot;0&quot; background_theme_color=&quot;6&quot; background_color=&quot;0&quot; text_color_type=&quot;2&quot; text_scheme_color=&quot;0&quot; text_theme_color=&quot;1&quot; text_color=&quot;0&quot; highlight_text_color_type=&quot;2&quot; highlight_text_scheme_color=&quot;0&quot; highlight_text_theme_color=&quot;2&quot; highlight_text_color=&quot;0&quot; separator_color_type=&quot;2&quot; separator_scheme_color=&quot;0&quot; separator_theme_color=&quot;1&quot; separator_color=&quot;0&quot;&gt;&lt;level alignment=&quot;left&quot; background_color_type=&quot;2&quot; background_scheme_color=&quot;0&quot; background_theme_color=&quot;7&quot; background_color=&quot;0&quot; text_color_type=&quot;2&quot; text_scheme_color=&quot;0&quot; text_theme_color=&quot;1&quot; text_color=&quot;0&quot; highlight_text_color_type=&quot;2&quot; highlight_text_scheme_color=&quot;0&quot; highlight_text_theme_color=&quot;2&quot; highlight_text_color=&quot;0&quot; separator_color_type=&quot;2&quot; separator_scheme_color=&quot;0&quot; separator_theme_color=&quot;1&quot; separator_color=&quot;0&quot;/&gt;&lt;/level&gt;&lt;/level&gt;&lt;/hierarchy&gt;&lt;popups enabled=&quot;false&quot; hide_on_start=&quot;false&quot;/&gt;&lt;clock enabled=&quot;false&quot; show_seconds=&quot;false&quot; format_12h=&quot;true&quot; horiz_position=&quot;0&quot; vert_position=&quot;10&quot;/&gt;&lt;navigator enabled=&quot;false&quot; font_name=&quot;Tahoma&quot; font_size=&quot;10&quot; font_bold=&quot;false&quot; font_italic=&quot;false&quot; font_color_type=&quot;1&quot; font_scheme_color=&quot;0&quot; font_theme_color=&quot;0&quot; font_color=&quot;0&quot; fill_color_type=&quot;1&quot; fill_scheme_color=&quot;0&quot; fill_theme_color=&quot;0&quot; fill_color=&quot;FFFFFF&quot; line_color_type=&quot;1&quot; line_scheme_color=&quot;0&quot; line_theme_color=&quot;0&quot; line_color=&quot;0&quot; horiz_position=&quot;5&quot; vert_position=&quot;10&quot;/&gt;&lt;directprint enabled=&quot;false&quot; position=&quot;bottom-right&quot; size=&quot;small&quot;/&gt;&lt;/active_presentation&gt;&#10;"/>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MC504-2018s2-v01">
  <a:themeElements>
    <a:clrScheme name="Keynote 1">
      <a:dk1>
        <a:srgbClr val="000000"/>
      </a:dk1>
      <a:lt1>
        <a:srgbClr val="FFFFFF"/>
      </a:lt1>
      <a:dk2>
        <a:srgbClr val="44546A"/>
      </a:dk2>
      <a:lt2>
        <a:srgbClr val="E7E6E6"/>
      </a:lt2>
      <a:accent1>
        <a:srgbClr val="499DEC"/>
      </a:accent1>
      <a:accent2>
        <a:srgbClr val="E67914"/>
      </a:accent2>
      <a:accent3>
        <a:srgbClr val="FFC000"/>
      </a:accent3>
      <a:accent4>
        <a:srgbClr val="61B545"/>
      </a:accent4>
      <a:accent5>
        <a:srgbClr val="EF2C11"/>
      </a:accent5>
      <a:accent6>
        <a:srgbClr val="8257AA"/>
      </a:accent6>
      <a:hlink>
        <a:srgbClr val="3D84CC"/>
      </a:hlink>
      <a:folHlink>
        <a:srgbClr val="CACACA"/>
      </a:folHlink>
    </a:clrScheme>
    <a:fontScheme name="Myriad Pro">
      <a:majorFont>
        <a:latin typeface="Myriad Pro SemiCondensed"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Myriad Pro Light SemiCondensed"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C504-2018s2-v01" id="{F775B000-8E0E-9A46-858D-94C50CC19A4F}" vid="{C9380BA3-DB6A-E94B-AD73-005B0E761D3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MC504-2018s2-v01</Template>
  <TotalTime>17419</TotalTime>
  <Words>5957</Words>
  <Application>Microsoft Macintosh PowerPoint</Application>
  <PresentationFormat>On-screen Show (4:3)</PresentationFormat>
  <Paragraphs>1715</Paragraphs>
  <Slides>128</Slides>
  <Notes>94</Notes>
  <HiddenSlides>63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128</vt:i4>
      </vt:variant>
    </vt:vector>
  </HeadingPairs>
  <TitlesOfParts>
    <vt:vector size="152" baseType="lpstr">
      <vt:lpstr>Arial</vt:lpstr>
      <vt:lpstr>Avenir Next Condensed</vt:lpstr>
      <vt:lpstr>Calibri</vt:lpstr>
      <vt:lpstr>Cambria</vt:lpstr>
      <vt:lpstr>Cambria Math</vt:lpstr>
      <vt:lpstr>CMU Typewriter Text Light</vt:lpstr>
      <vt:lpstr>Fira Code</vt:lpstr>
      <vt:lpstr>Fira Sans Condensed Book</vt:lpstr>
      <vt:lpstr>Fira Sans Condensed Light</vt:lpstr>
      <vt:lpstr>Helvetica</vt:lpstr>
      <vt:lpstr>Latin Modern Mono Light 10</vt:lpstr>
      <vt:lpstr>Latin Modern Mono Light Cond 10</vt:lpstr>
      <vt:lpstr>LM Mono Light Cond 10</vt:lpstr>
      <vt:lpstr>Myriad Pro Condensed</vt:lpstr>
      <vt:lpstr>Myriad Pro Light Condensed</vt:lpstr>
      <vt:lpstr>Myriad Pro Light SemiCondensed</vt:lpstr>
      <vt:lpstr>Myriad Pro Semibold SemiCondensed</vt:lpstr>
      <vt:lpstr>Myriad Pro SemiCondensed</vt:lpstr>
      <vt:lpstr>Roboto Condensed Light</vt:lpstr>
      <vt:lpstr>Symbol</vt:lpstr>
      <vt:lpstr>Times New Roman</vt:lpstr>
      <vt:lpstr>Wingdings</vt:lpstr>
      <vt:lpstr>Wingdings 3</vt:lpstr>
      <vt:lpstr>MC504-2018s2-v01</vt:lpstr>
      <vt:lpstr>CPU Virtualization The Process Abstraction</vt:lpstr>
      <vt:lpstr>Essential Question</vt:lpstr>
      <vt:lpstr>Introduction</vt:lpstr>
      <vt:lpstr>The operation of a simple computer</vt:lpstr>
      <vt:lpstr>Programmed I/O</vt:lpstr>
      <vt:lpstr>Flow of Control in Programmed I/O</vt:lpstr>
      <vt:lpstr>Memory scheme in a simple batch system</vt:lpstr>
      <vt:lpstr>Uniprogramming</vt:lpstr>
      <vt:lpstr>I/O devices are too slow</vt:lpstr>
      <vt:lpstr>Basic instruction cycle with interrupts</vt:lpstr>
      <vt:lpstr>Interrupt-driven I/O or how to harness slack time</vt:lpstr>
      <vt:lpstr>Transfer of control under an interrupt</vt:lpstr>
      <vt:lpstr>Flow of Control with Short I/O Wait</vt:lpstr>
      <vt:lpstr>Flow of Control with Long I/O Wait</vt:lpstr>
      <vt:lpstr>Multiprogrammed batch systems</vt:lpstr>
      <vt:lpstr>Multiprogramming two jobs</vt:lpstr>
      <vt:lpstr>Multiprogramming three jobs</vt:lpstr>
      <vt:lpstr>What is required in hw for multiprogramming?</vt:lpstr>
      <vt:lpstr>Hardware features for multiprogramming</vt:lpstr>
      <vt:lpstr>Hardware features for multiprogramming</vt:lpstr>
      <vt:lpstr>Hardware features for multiprogramming</vt:lpstr>
      <vt:lpstr>Hardware features for multiprogramming</vt:lpstr>
      <vt:lpstr>Hardware features for multiprogramming</vt:lpstr>
      <vt:lpstr>The Process Abstraction</vt:lpstr>
      <vt:lpstr>A process can be understood as …</vt:lpstr>
      <vt:lpstr>A process …</vt:lpstr>
      <vt:lpstr>Simple process implementation</vt:lpstr>
      <vt:lpstr>How do a process and the OS interact?</vt:lpstr>
      <vt:lpstr>Virtual Memory</vt:lpstr>
      <vt:lpstr>Virtual Memory Addressing</vt:lpstr>
      <vt:lpstr>Typical structure of a process in memory</vt:lpstr>
      <vt:lpstr>What the processes feel...</vt:lpstr>
      <vt:lpstr>What the OS does…</vt:lpstr>
      <vt:lpstr>What actually happens</vt:lpstr>
      <vt:lpstr>What the processes feel</vt:lpstr>
      <vt:lpstr>Process States</vt:lpstr>
      <vt:lpstr>Two-state process model</vt:lpstr>
      <vt:lpstr>Queuing diagram for the 2-state model</vt:lpstr>
      <vt:lpstr>Process life-cycle in the 5-state model</vt:lpstr>
      <vt:lpstr>States of the example processes</vt:lpstr>
      <vt:lpstr>Queuing diagram for the 5-state model</vt:lpstr>
      <vt:lpstr>Implementation of priorities</vt:lpstr>
      <vt:lpstr>5-state model with several blocked queues</vt:lpstr>
      <vt:lpstr>Process suspension</vt:lpstr>
      <vt:lpstr>A 6-state process life-cycle model </vt:lpstr>
      <vt:lpstr>A model with 2 “suspend” states</vt:lpstr>
      <vt:lpstr>A 7-state process life-cycle model</vt:lpstr>
      <vt:lpstr>Suspended process characteristics</vt:lpstr>
      <vt:lpstr>Process Description</vt:lpstr>
      <vt:lpstr>Operating system control structures</vt:lpstr>
      <vt:lpstr>General structure of OS control tables</vt:lpstr>
      <vt:lpstr>Memory Tables</vt:lpstr>
      <vt:lpstr>I/O Tables</vt:lpstr>
      <vt:lpstr>File Tables</vt:lpstr>
      <vt:lpstr>Process Table</vt:lpstr>
      <vt:lpstr>Typical elements of a process image</vt:lpstr>
      <vt:lpstr>User processes in virtual memory</vt:lpstr>
      <vt:lpstr>Process Control Block</vt:lpstr>
      <vt:lpstr>Process Control Block</vt:lpstr>
      <vt:lpstr>Process Control Block</vt:lpstr>
      <vt:lpstr>Process Control Block</vt:lpstr>
      <vt:lpstr>Process Control Block</vt:lpstr>
      <vt:lpstr>Process Control Block</vt:lpstr>
      <vt:lpstr>Process Control Block</vt:lpstr>
      <vt:lpstr>Process Control Block</vt:lpstr>
      <vt:lpstr>Process List Structures</vt:lpstr>
      <vt:lpstr>User and Kernel Stacks</vt:lpstr>
      <vt:lpstr>xv6, a simple Unix-like teaching operating system</vt:lpstr>
      <vt:lpstr>xv6: saved registers for kernel control switches</vt:lpstr>
      <vt:lpstr>xv6: the different states a process can be in </vt:lpstr>
      <vt:lpstr>xv6: information tracked about each process </vt:lpstr>
      <vt:lpstr>Simulation homeworks</vt:lpstr>
      <vt:lpstr>Process control</vt:lpstr>
      <vt:lpstr>To start a new process the kernel must…</vt:lpstr>
      <vt:lpstr>Modes of Execution</vt:lpstr>
      <vt:lpstr>Reasons for switching from User to Kernel Mode</vt:lpstr>
      <vt:lpstr>Reasons for switching from Kernel to User Mode</vt:lpstr>
      <vt:lpstr>Swapping processes P0 and P1</vt:lpstr>
      <vt:lpstr>Change of Process State</vt:lpstr>
      <vt:lpstr>Queueing diagram view of process scheduling</vt:lpstr>
      <vt:lpstr>Schedulers</vt:lpstr>
      <vt:lpstr>Process behavior during execution</vt:lpstr>
      <vt:lpstr>Addition of medium-term scheduling</vt:lpstr>
      <vt:lpstr>Execution of the Operating System</vt:lpstr>
      <vt:lpstr>Relationship between OS and user processes</vt:lpstr>
      <vt:lpstr>Relationship between OS and user processes</vt:lpstr>
      <vt:lpstr>Relationship between OS and user processes</vt:lpstr>
      <vt:lpstr>Interprocess communication</vt:lpstr>
      <vt:lpstr>Communication models</vt:lpstr>
      <vt:lpstr>Concerns in message-passing systems</vt:lpstr>
      <vt:lpstr>Remote Procedure Call (RPC)</vt:lpstr>
      <vt:lpstr>Conventional Procedure Call</vt:lpstr>
      <vt:lpstr>Synchronous Remote Procedure Call</vt:lpstr>
      <vt:lpstr>Steps and stubs in remote computation via RPC</vt:lpstr>
      <vt:lpstr>Steps and stubs in remote computation via RPC</vt:lpstr>
      <vt:lpstr>Asynchronous RPCs</vt:lpstr>
      <vt:lpstr>Using multiple asynchronous RPCs</vt:lpstr>
      <vt:lpstr>Execution of an RPC</vt:lpstr>
      <vt:lpstr>Top-level view of the main computer components</vt:lpstr>
      <vt:lpstr>Serial processing</vt:lpstr>
      <vt:lpstr>Simple Batch Processing</vt:lpstr>
      <vt:lpstr>Simple Interrupt Processing</vt:lpstr>
      <vt:lpstr>Classes of Interrupts</vt:lpstr>
      <vt:lpstr>Key elements of an OS for Multiprogramming</vt:lpstr>
      <vt:lpstr>Traditional UNIX layered system structure</vt:lpstr>
      <vt:lpstr>Virtual Machine Concept</vt:lpstr>
      <vt:lpstr>E.g. Paging</vt:lpstr>
      <vt:lpstr>Virtual Memory</vt:lpstr>
      <vt:lpstr>Direct Memory Access</vt:lpstr>
      <vt:lpstr>Cache and Main Memory: Single cache</vt:lpstr>
      <vt:lpstr>Cache and Main Memory: Three-level cache</vt:lpstr>
      <vt:lpstr>Cache / Main-memory  Structure</vt:lpstr>
      <vt:lpstr>Locality of reference</vt:lpstr>
      <vt:lpstr>Model of a dual-core processor</vt:lpstr>
      <vt:lpstr>Intel Core i7 Block Diagram</vt:lpstr>
      <vt:lpstr>Main reasons for process creation</vt:lpstr>
      <vt:lpstr>Main reasons for process termination (1/4)</vt:lpstr>
      <vt:lpstr>Main reasons for process termination (2/4)</vt:lpstr>
      <vt:lpstr>Main reasons for process termination (3/4)</vt:lpstr>
      <vt:lpstr>Main reasons for process termination (4/4)</vt:lpstr>
      <vt:lpstr>A process model with 5 states</vt:lpstr>
      <vt:lpstr>Main reasons for process suspension</vt:lpstr>
      <vt:lpstr>Main reasons for process suspension</vt:lpstr>
      <vt:lpstr>Main reasons for process suspension</vt:lpstr>
      <vt:lpstr>Main reasons for process suspension</vt:lpstr>
      <vt:lpstr>Main reasons for process suspension</vt:lpstr>
      <vt:lpstr>Main reasons for process suspension</vt:lpstr>
      <vt:lpstr>Processes and Resources</vt:lpstr>
    </vt:vector>
  </TitlesOfParts>
  <Company>Eldorado</Company>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dc:title>
  <dc:creator>Arthur Catto</dc:creator>
  <cp:lastModifiedBy>Arthur Catto</cp:lastModifiedBy>
  <cp:revision>315</cp:revision>
  <cp:lastPrinted>2017-08-02T13:00:37Z</cp:lastPrinted>
  <dcterms:created xsi:type="dcterms:W3CDTF">2007-08-08T23:37:04Z</dcterms:created>
  <dcterms:modified xsi:type="dcterms:W3CDTF">2018-08-08T01:04:23Z</dcterms:modified>
</cp:coreProperties>
</file>