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32" r:id="rId1"/>
  </p:sldMasterIdLst>
  <p:notesMasterIdLst>
    <p:notesMasterId r:id="rId8"/>
  </p:notesMasterIdLst>
  <p:handoutMasterIdLst>
    <p:handoutMasterId r:id="rId9"/>
  </p:handoutMasterIdLst>
  <p:sldIdLst>
    <p:sldId id="297" r:id="rId2"/>
    <p:sldId id="546" r:id="rId3"/>
    <p:sldId id="548" r:id="rId4"/>
    <p:sldId id="549" r:id="rId5"/>
    <p:sldId id="550" r:id="rId6"/>
    <p:sldId id="551" r:id="rId7"/>
  </p:sldIdLst>
  <p:sldSz cx="9144000" cy="6858000" type="screen4x3"/>
  <p:notesSz cx="6888163" cy="10020300"/>
  <p:custDataLst>
    <p:tags r:id="rId10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201 Processes" id="{DCE59A2C-4B0D-43D9-9690-0603FD61DE42}">
          <p14:sldIdLst>
            <p14:sldId id="297"/>
            <p14:sldId id="546"/>
            <p14:sldId id="548"/>
            <p14:sldId id="549"/>
            <p14:sldId id="550"/>
            <p14:sldId id="551"/>
          </p14:sldIdLst>
        </p14:section>
      </p14:sectionLst>
    </p:ext>
    <p:ext uri="{EFAFB233-063F-42B5-8137-9DF3F51BA10A}">
      <p15:sldGuideLst xmlns:p15="http://schemas.microsoft.com/office/powerpoint/2012/main">
        <p15:guide id="7" pos="544" userDrawn="1">
          <p15:clr>
            <a:srgbClr val="A4A3A4"/>
          </p15:clr>
        </p15:guide>
        <p15:guide id="8" orient="horz" pos="2001" userDrawn="1">
          <p15:clr>
            <a:srgbClr val="A4A3A4"/>
          </p15:clr>
        </p15:guide>
        <p15:guide id="9" orient="horz" pos="3748" userDrawn="1">
          <p15:clr>
            <a:srgbClr val="A4A3A4"/>
          </p15:clr>
        </p15:guide>
        <p15:guide id="10" pos="3787" userDrawn="1">
          <p15:clr>
            <a:srgbClr val="A4A3A4"/>
          </p15:clr>
        </p15:guide>
        <p15:guide id="11" pos="30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9200"/>
    <a:srgbClr val="FF0000"/>
    <a:srgbClr val="4ABD24"/>
    <a:srgbClr val="FF8C00"/>
    <a:srgbClr val="5E5E5E"/>
    <a:srgbClr val="BFE2B5"/>
    <a:srgbClr val="FFA899"/>
    <a:srgbClr val="FFFFFF"/>
    <a:srgbClr val="005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7" autoAdjust="0"/>
    <p:restoredTop sz="93563" autoAdjust="0"/>
  </p:normalViewPr>
  <p:slideViewPr>
    <p:cSldViewPr snapToGrid="0" snapToObjects="1" showGuides="1">
      <p:cViewPr varScale="1">
        <p:scale>
          <a:sx n="144" d="100"/>
          <a:sy n="144" d="100"/>
        </p:scale>
        <p:origin x="2144" y="184"/>
      </p:cViewPr>
      <p:guideLst>
        <p:guide pos="544"/>
        <p:guide orient="horz" pos="2001"/>
        <p:guide orient="horz" pos="3748"/>
        <p:guide pos="3787"/>
        <p:guide pos="30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8408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9153" cy="47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315" tIns="44658" rIns="89315" bIns="44658" numCol="1" anchor="ctr" anchorCtr="0" compatLnSpc="1">
            <a:prstTxWarp prst="textNoShape">
              <a:avLst/>
            </a:prstTxWarp>
          </a:bodyPr>
          <a:lstStyle>
            <a:lvl1pPr algn="l" defTabSz="893363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328" y="0"/>
            <a:ext cx="3019152" cy="47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315" tIns="44658" rIns="89315" bIns="44658" numCol="1" anchor="ctr" anchorCtr="0" compatLnSpc="1">
            <a:prstTxWarp prst="textNoShape">
              <a:avLst/>
            </a:prstTxWarp>
          </a:bodyPr>
          <a:lstStyle>
            <a:lvl1pPr algn="r" defTabSz="893363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57060"/>
            <a:ext cx="3019153" cy="47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315" tIns="44658" rIns="89315" bIns="44658" numCol="1" anchor="b" anchorCtr="0" compatLnSpc="1">
            <a:prstTxWarp prst="textNoShape">
              <a:avLst/>
            </a:prstTxWarp>
          </a:bodyPr>
          <a:lstStyle>
            <a:lvl1pPr algn="l" defTabSz="893363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328" y="9557060"/>
            <a:ext cx="3019152" cy="47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315" tIns="44658" rIns="89315" bIns="44658" numCol="1" anchor="b" anchorCtr="0" compatLnSpc="1">
            <a:prstTxWarp prst="textNoShape">
              <a:avLst/>
            </a:prstTxWarp>
          </a:bodyPr>
          <a:lstStyle>
            <a:lvl1pPr algn="r" defTabSz="893363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fld id="{285E3EE3-E22C-4903-936B-A09D848346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79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742" cy="500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272" tIns="47135" rIns="94272" bIns="47135" numCol="1" anchor="ctr" anchorCtr="0" compatLnSpc="1">
            <a:prstTxWarp prst="textNoShape">
              <a:avLst/>
            </a:prstTxWarp>
          </a:bodyPr>
          <a:lstStyle>
            <a:lvl1pPr algn="l" defTabSz="94290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4422" y="0"/>
            <a:ext cx="2983742" cy="500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272" tIns="47135" rIns="94272" bIns="47135" numCol="1" anchor="ctr" anchorCtr="0" compatLnSpc="1">
            <a:prstTxWarp prst="textNoShape">
              <a:avLst/>
            </a:prstTxWarp>
          </a:bodyPr>
          <a:lstStyle>
            <a:lvl1pPr algn="r" defTabSz="94290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2475"/>
            <a:ext cx="5010150" cy="3757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601" y="4759876"/>
            <a:ext cx="5052962" cy="450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272" tIns="47135" rIns="94272" bIns="471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9752"/>
            <a:ext cx="2983742" cy="500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272" tIns="47135" rIns="94272" bIns="47135" numCol="1" anchor="b" anchorCtr="0" compatLnSpc="1">
            <a:prstTxWarp prst="textNoShape">
              <a:avLst/>
            </a:prstTxWarp>
          </a:bodyPr>
          <a:lstStyle>
            <a:lvl1pPr algn="l" defTabSz="94290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4422" y="9519752"/>
            <a:ext cx="2983742" cy="500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272" tIns="47135" rIns="94272" bIns="47135" numCol="1" anchor="b" anchorCtr="0" compatLnSpc="1">
            <a:prstTxWarp prst="textNoShape">
              <a:avLst/>
            </a:prstTxWarp>
          </a:bodyPr>
          <a:lstStyle>
            <a:lvl1pPr algn="r" defTabSz="94290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BBAFCDD-B1D6-463A-BCEF-B465183E2D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49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F0766D-D9C0-4CD8-921E-11FA53CB4C3D}" type="slidenum">
              <a:rPr lang="en-US"/>
              <a:pPr/>
              <a:t>1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11737" cy="37592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01" y="4759876"/>
            <a:ext cx="5511762" cy="4509602"/>
          </a:xfrm>
          <a:noFill/>
          <a:ln/>
        </p:spPr>
        <p:txBody>
          <a:bodyPr/>
          <a:lstStyle/>
          <a:p>
            <a:pPr eaLnBrk="1" hangingPunct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5812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BAFCDD-B1D6-463A-BCEF-B465183E2D8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9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BAFCDD-B1D6-463A-BCEF-B465183E2D8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3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/>
        </p:nvCxnSpPr>
        <p:spPr>
          <a:xfrm>
            <a:off x="431800" y="3429000"/>
            <a:ext cx="82804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31800" y="6131027"/>
            <a:ext cx="8280400" cy="35867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indent="0">
              <a:spcBef>
                <a:spcPts val="1800"/>
              </a:spcBef>
              <a:buClr>
                <a:srgbClr val="FF6600"/>
              </a:buClr>
              <a:buSzPct val="60000"/>
              <a:buFont typeface="Wingdings 3" panose="05040102010807070707" pitchFamily="18" charset="2"/>
              <a:buNone/>
              <a:defRPr sz="2400" baseline="0">
                <a:cs typeface="Calibri" pitchFamily="34" charset="0"/>
              </a:defRPr>
            </a:lvl1pPr>
            <a:lvl2pPr indent="0" algn="ctr">
              <a:spcBef>
                <a:spcPct val="20000"/>
              </a:spcBef>
              <a:buClr>
                <a:srgbClr val="FF6600"/>
              </a:buClr>
              <a:buSzPct val="100000"/>
              <a:buFont typeface="Wingdings" charset="2"/>
              <a:buNone/>
              <a:defRPr sz="2000" baseline="0">
                <a:cs typeface="Calibri" pitchFamily="34" charset="0"/>
              </a:defRPr>
            </a:lvl2pPr>
            <a:lvl3pPr indent="0" algn="ctr">
              <a:spcBef>
                <a:spcPct val="20000"/>
              </a:spcBef>
              <a:buClr>
                <a:srgbClr val="FF6600"/>
              </a:buClr>
              <a:buSzPct val="80000"/>
              <a:buFont typeface="Lucida Grande"/>
              <a:buNone/>
              <a:defRPr baseline="0">
                <a:cs typeface="Calibri" pitchFamily="34" charset="0"/>
              </a:defRPr>
            </a:lvl3pPr>
            <a:lvl4pPr indent="0" algn="ctr"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None/>
              <a:defRPr sz="1600" baseline="0">
                <a:cs typeface="Calibri" pitchFamily="34" charset="0"/>
              </a:defRPr>
            </a:lvl4pPr>
            <a:lvl5pPr indent="0" algn="ctr">
              <a:spcBef>
                <a:spcPct val="20000"/>
              </a:spcBef>
              <a:buClr>
                <a:srgbClr val="FF6600"/>
              </a:buClr>
              <a:buFont typeface="Arial" pitchFamily="34" charset="0"/>
              <a:buNone/>
              <a:defRPr sz="1600" baseline="0">
                <a:cs typeface="Calibri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1600"/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1600"/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1600"/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1600"/>
            </a:lvl9pPr>
          </a:lstStyle>
          <a:p>
            <a:pPr marL="0" lvl="0" indent="0">
              <a:tabLst>
                <a:tab pos="8256267" algn="r"/>
              </a:tabLst>
            </a:pPr>
            <a:r>
              <a:rPr lang="pt-BR" sz="1859" b="0" i="0" noProof="0" dirty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rPr>
              <a:t>Arthur João Catto, PhD	2º semestre de 2018</a:t>
            </a:r>
          </a:p>
        </p:txBody>
      </p:sp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2974315" y="1994653"/>
            <a:ext cx="5737885" cy="1440714"/>
          </a:xfrm>
        </p:spPr>
        <p:txBody>
          <a:bodyPr lIns="90000" bIns="0" anchor="ctr"/>
          <a:lstStyle>
            <a:lvl1pPr algn="l">
              <a:lnSpc>
                <a:spcPct val="80000"/>
              </a:lnSpc>
              <a:defRPr sz="6000" b="0" i="0" spc="-100" baseline="0">
                <a:solidFill>
                  <a:schemeClr val="tx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1955" y="279400"/>
            <a:ext cx="8280246" cy="8362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Universidade Estadual de Campinas</a:t>
            </a:r>
          </a:p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Instituto de Computação</a:t>
            </a:r>
          </a:p>
          <a:p>
            <a:pPr algn="l"/>
            <a:r>
              <a:rPr lang="pt-BR" sz="1859" b="0" i="0" noProof="0" dirty="0">
                <a:solidFill>
                  <a:schemeClr val="tx1"/>
                </a:solidFill>
                <a:latin typeface="+mj-lt"/>
                <a:ea typeface="Fira Sans Condensed Book" charset="0"/>
                <a:cs typeface="Fira Sans Condensed Book" charset="0"/>
              </a:rPr>
              <a:t>MC504 Sistemas Operacionais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31801" y="3618853"/>
            <a:ext cx="8280400" cy="116975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24" b="0" i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431799" y="1995506"/>
            <a:ext cx="2319741" cy="1439862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66612" indent="-266612" algn="ctr">
              <a:buNone/>
              <a:defRPr lang="pt-BR" sz="10224" spc="-300" noProof="0" dirty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pt-BR" noProof="0" dirty="0" err="1"/>
              <a:t>Txx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2937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1" pos="1401">
          <p15:clr>
            <a:srgbClr val="FBAE40"/>
          </p15:clr>
        </p15:guide>
        <p15:guide id="14" pos="199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se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3869268" cy="621030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400" noProof="0" smtClean="0"/>
            </a:lvl1pPr>
            <a:lvl2pPr marL="536397" indent="-269784">
              <a:lnSpc>
                <a:spcPct val="100000"/>
              </a:lnSpc>
              <a:spcBef>
                <a:spcPts val="300"/>
              </a:spcBef>
              <a:buSzPct val="100000"/>
              <a:defRPr lang="en-US" sz="24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2pPr>
            <a:lvl3pPr marL="882650" indent="-342900">
              <a:lnSpc>
                <a:spcPct val="100000"/>
              </a:lnSpc>
              <a:spcBef>
                <a:spcPts val="300"/>
              </a:spcBef>
              <a:buSzPct val="100000"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279400"/>
            <a:ext cx="3852862" cy="6210300"/>
          </a:xfrm>
        </p:spPr>
        <p:txBody>
          <a:bodyPr/>
          <a:lstStyle>
            <a:lvl3pPr marL="711200" indent="-171450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5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doi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500793"/>
            <a:ext cx="3721862" cy="836499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3600" b="0" i="0" noProof="0" dirty="0">
                <a:latin typeface="Myriad Pro Light Condensed" panose="020B0406030403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650863"/>
            <a:ext cx="3721862" cy="483883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188913"/>
            <a:ext cx="3721862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90337" y="499101"/>
            <a:ext cx="3721863" cy="836499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>
            <a:lvl1pPr lvl="0" defTabSz="914047">
              <a:lnSpc>
                <a:spcPct val="80000"/>
              </a:lnSpc>
              <a:spcBef>
                <a:spcPct val="0"/>
              </a:spcBef>
              <a:buNone/>
              <a:defRPr sz="4800" b="0" i="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sz="3600" b="0" i="0" dirty="0">
                <a:latin typeface="Myriad Pro Light Condensed" panose="020B0406030403020204" pitchFamily="34" charset="0"/>
              </a:rPr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4990337" y="1649172"/>
            <a:ext cx="3721863" cy="4840528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90337" y="187221"/>
            <a:ext cx="3721863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02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trê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31800" y="639763"/>
            <a:ext cx="8280400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318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711200" indent="-171450">
              <a:tabLst/>
              <a:defRPr sz="1800"/>
            </a:lvl3pPr>
            <a:lvl4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9322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711200" indent="-171450">
              <a:tabLst/>
              <a:defRPr sz="1800"/>
            </a:lvl3pPr>
            <a:lvl4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318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 b="0" i="0"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32200" y="1809750"/>
            <a:ext cx="3780000" cy="53975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800"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1800" y="279400"/>
            <a:ext cx="8280400" cy="3603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7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/>
        </p:nvSpPr>
        <p:spPr>
          <a:xfrm>
            <a:off x="431800" y="279400"/>
            <a:ext cx="8323014" cy="2836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800" noProof="0" dirty="0"/>
              <a:t>Fourth level</a:t>
            </a:r>
          </a:p>
          <a:p>
            <a:pPr lvl="4"/>
            <a:r>
              <a:rPr lang="en-US" sz="2800" noProof="0" dirty="0"/>
              <a:t>Fifth level</a:t>
            </a:r>
            <a:endParaRPr lang="pt-BR" sz="2800" noProof="0" dirty="0"/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389185" y="3743465"/>
            <a:ext cx="8365630" cy="27188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800" noProof="0" dirty="0"/>
              <a:t>Fourth level</a:t>
            </a:r>
          </a:p>
          <a:p>
            <a:pPr lvl="4"/>
            <a:r>
              <a:rPr lang="en-US" sz="2800" noProof="0" dirty="0"/>
              <a:t>Fifth level</a:t>
            </a:r>
            <a:endParaRPr lang="pt-BR" sz="2800" noProof="0" dirty="0"/>
          </a:p>
        </p:txBody>
      </p:sp>
    </p:spTree>
    <p:extLst>
      <p:ext uri="{BB962C8B-B14F-4D97-AF65-F5344CB8AC3E}">
        <p14:creationId xmlns:p14="http://schemas.microsoft.com/office/powerpoint/2010/main" val="312732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 co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809749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 marL="711200" indent="-171450">
              <a:buSzPct val="80000"/>
              <a:tabLst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329700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 marL="711200" indent="-171450">
              <a:buSzPct val="80000"/>
              <a:tabLst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6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646171"/>
            <a:ext cx="8280402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>
                <a:latin typeface="+mn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577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-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86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beçalho da Seção al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97698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6600" b="0" i="0" kern="1200" spc="-100" baseline="0" noProof="0" dirty="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1" y="4149274"/>
            <a:ext cx="8280401" cy="2340426"/>
          </a:xfrm>
        </p:spPr>
        <p:txBody>
          <a:bodyPr anchor="t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87774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09366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5400" b="0" i="0" kern="1200" spc="-100" baseline="0" noProof="0" dirty="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0" y="2543053"/>
            <a:ext cx="8280401" cy="1606672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61265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0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454025" indent="-454025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1200" indent="-44291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252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spec)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000" b="0" i="0" noProof="0" dirty="0">
                <a:solidFill>
                  <a:srgbClr val="EBEBEB"/>
                </a:solidFill>
                <a:latin typeface="+mj-lt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>
              <a:defRPr lang="pt-BR" noProof="0" dirty="0">
                <a:solidFill>
                  <a:srgbClr val="EBEBEB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noProof="0"/>
              <a:t>Edit Master text styles</a:t>
            </a:r>
          </a:p>
          <a:p>
            <a:pPr lvl="1">
              <a:lnSpc>
                <a:spcPct val="100000"/>
              </a:lnSpc>
            </a:pPr>
            <a:r>
              <a:rPr lang="en-US" noProof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noProof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noProof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79400"/>
            <a:ext cx="8280400" cy="360363"/>
          </a:xfrm>
        </p:spPr>
        <p:txBody>
          <a:bodyPr vert="horz" lIns="0" tIns="0" rIns="0" bIns="0" rtlCol="0" anchor="b">
            <a:noAutofit/>
          </a:bodyPr>
          <a:lstStyle>
            <a:lvl1pPr marL="266612" indent="-266612">
              <a:buFontTx/>
              <a:buNone/>
              <a:defRPr lang="en-US" sz="2000" smtClean="0">
                <a:solidFill>
                  <a:srgbClr val="EBEBEB"/>
                </a:solidFill>
              </a:defRPr>
            </a:lvl1pPr>
          </a:lstStyle>
          <a:p>
            <a:pPr marL="0" lvl="0" indent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352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desenvolvime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358710" indent="-358710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defRPr lang="en-US" sz="18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628650" indent="-3556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lang="pt-BR" sz="18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69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1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8280400" cy="6210300"/>
          </a:xfrm>
        </p:spPr>
        <p:txBody>
          <a:bodyPr/>
          <a:lstStyle>
            <a:lvl4pPr marL="454025" indent="-450850">
              <a:buFont typeface="+mj-lt"/>
              <a:buAutoNum type="arabicPeriod"/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1200" indent="-442913">
              <a:buFont typeface="+mj-lt"/>
              <a:buAutoNum type="arabicPeriod"/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0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1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esq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20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d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5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620713"/>
            <a:ext cx="8280400" cy="1189037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/>
          <a:p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809750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83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  <p:sldLayoutId id="214748404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047" rtl="0" eaLnBrk="1" latinLnBrk="0" hangingPunct="1">
        <a:lnSpc>
          <a:spcPct val="80000"/>
        </a:lnSpc>
        <a:spcBef>
          <a:spcPct val="0"/>
        </a:spcBef>
        <a:buNone/>
        <a:defRPr sz="4000" b="0" i="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Roboto Condensed Light" charset="0"/>
          <a:cs typeface="Roboto Condensed Light" charset="0"/>
        </a:defRPr>
      </a:lvl1pPr>
    </p:titleStyle>
    <p:bodyStyle>
      <a:lvl1pPr marL="266612" indent="-266612" algn="l" defTabSz="914047" rtl="0" eaLnBrk="1" latinLnBrk="0" hangingPunct="1">
        <a:spcBef>
          <a:spcPts val="1800"/>
        </a:spcBef>
        <a:buClr>
          <a:schemeClr val="accent2"/>
        </a:buClr>
        <a:buSzPct val="100000"/>
        <a:buFont typeface="Wingdings" panose="05000000000000000000" pitchFamily="2" charset="2"/>
        <a:buChar char="§"/>
        <a:tabLst/>
        <a:defRPr sz="2400" b="0" i="0" kern="1200" spc="0" baseline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1pPr>
      <a:lvl2pPr marL="536397" indent="-269784" algn="l" defTabSz="914047" rtl="0" eaLnBrk="1" latinLnBrk="0" hangingPunct="1">
        <a:spcBef>
          <a:spcPts val="600"/>
        </a:spcBef>
        <a:spcAft>
          <a:spcPts val="0"/>
        </a:spcAft>
        <a:buClr>
          <a:schemeClr val="bg1">
            <a:lumMod val="65000"/>
          </a:schemeClr>
        </a:buClr>
        <a:buSzPct val="100000"/>
        <a:buFont typeface="Wingdings" panose="05000000000000000000" pitchFamily="2" charset="2"/>
        <a:buChar char="§"/>
        <a:tabLst/>
        <a:defRPr sz="2400" b="0" i="0" kern="1200" spc="0" baseline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2pPr>
      <a:lvl3pPr marL="711200" indent="-442913" algn="l" defTabSz="914047" rtl="0" eaLnBrk="1" latinLnBrk="0" hangingPunct="1">
        <a:spcBef>
          <a:spcPts val="300"/>
        </a:spcBef>
        <a:spcAft>
          <a:spcPts val="0"/>
        </a:spcAft>
        <a:buClr>
          <a:schemeClr val="bg1">
            <a:lumMod val="85000"/>
          </a:schemeClr>
        </a:buClr>
        <a:buSzPct val="100000"/>
        <a:buFont typeface="Wingdings" panose="05000000000000000000" pitchFamily="2" charset="2"/>
        <a:buChar char="§"/>
        <a:tabLst/>
        <a:defRPr sz="2000" b="0" i="0" kern="1200" spc="0" baseline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3pPr>
      <a:lvl4pPr marL="454025" indent="-450850" algn="l" defTabSz="251680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000" b="0" i="0" kern="1200" spc="0" baseline="0" noProof="0" dirty="0" smtClean="0">
          <a:solidFill>
            <a:schemeClr val="tx1"/>
          </a:solidFill>
          <a:latin typeface="CMU Typewriter Text Light" panose="02000309000000000000" pitchFamily="49" charset="0"/>
          <a:ea typeface="CMU Typewriter Text Light" panose="02000309000000000000" pitchFamily="49" charset="0"/>
          <a:cs typeface="CMU Typewriter Text Light" panose="02000309000000000000" pitchFamily="49" charset="0"/>
        </a:defRPr>
      </a:lvl4pPr>
      <a:lvl5pPr marL="711200" indent="-442913" algn="l" defTabSz="91404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pt-BR" sz="2000" b="0" i="0" kern="1200" spc="0" baseline="0" noProof="0" dirty="0">
          <a:solidFill>
            <a:schemeClr val="tx1"/>
          </a:solidFill>
          <a:latin typeface="CMU Typewriter Text Light" panose="02000309000000000000" pitchFamily="49" charset="0"/>
          <a:ea typeface="CMU Typewriter Text Light" panose="02000309000000000000" pitchFamily="49" charset="0"/>
          <a:cs typeface="CMU Typewriter Text Light" panose="02000309000000000000" pitchFamily="49" charset="0"/>
        </a:defRPr>
      </a:lvl5pPr>
      <a:lvl6pPr marL="990000" indent="-540000" algn="l" defTabSz="914047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sz="2000" b="0" i="0" kern="1200">
          <a:solidFill>
            <a:schemeClr val="tx1"/>
          </a:solidFill>
          <a:latin typeface="Fira Code" charset="0"/>
          <a:ea typeface="Fira Code" charset="0"/>
          <a:cs typeface="Fira Code" charset="0"/>
        </a:defRPr>
      </a:lvl6pPr>
      <a:lvl7pPr marL="2970658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84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05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7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1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4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69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96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88">
          <p15:clr>
            <a:srgbClr val="F26B43"/>
          </p15:clr>
        </p15:guide>
        <p15:guide id="6" orient="horz" pos="7007">
          <p15:clr>
            <a:srgbClr val="F26B43"/>
          </p15:clr>
        </p15:guide>
        <p15:guide id="9" orient="horz" pos="1140">
          <p15:clr>
            <a:srgbClr val="F26B43"/>
          </p15:clr>
        </p15:guide>
        <p15:guide id="11" pos="9493">
          <p15:clr>
            <a:srgbClr val="F26B43"/>
          </p15:clr>
        </p15:guide>
        <p15:guide id="42" pos="2880">
          <p15:clr>
            <a:srgbClr val="F26B43"/>
          </p15:clr>
        </p15:guide>
        <p15:guide id="45" orient="horz" pos="2614">
          <p15:clr>
            <a:srgbClr val="F26B43"/>
          </p15:clr>
        </p15:guide>
        <p15:guide id="49" orient="horz" pos="176">
          <p15:clr>
            <a:srgbClr val="F26B43"/>
          </p15:clr>
        </p15:guide>
        <p15:guide id="52" orient="horz" pos="391">
          <p15:clr>
            <a:srgbClr val="F26B43"/>
          </p15:clr>
        </p15:guide>
        <p15:guide id="53" orient="horz" pos="913">
          <p15:clr>
            <a:srgbClr val="F26B43"/>
          </p15:clr>
        </p15:guide>
        <p15:guide id="54" pos="5488">
          <p15:clr>
            <a:srgbClr val="F26B43"/>
          </p15:clr>
        </p15:guide>
        <p15:guide id="55" pos="2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spc="-50" dirty="0">
                <a:latin typeface="Myriad Pro Light Condensed" charset="0"/>
                <a:ea typeface="Myriad Pro Light Condensed" charset="0"/>
                <a:cs typeface="Myriad Pro Light Condensed" charset="0"/>
              </a:rPr>
              <a:t>CPU Virtualization</a:t>
            </a:r>
            <a:br>
              <a:rPr lang="en-US" spc="-150" dirty="0"/>
            </a:br>
            <a:r>
              <a:rPr lang="en-US" spc="-100" dirty="0">
                <a:latin typeface="Myriad Pro Light Condensed" panose="020B0406030403020204" pitchFamily="34" charset="0"/>
              </a:rPr>
              <a:t>The Process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T02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Essential</a:t>
            </a:r>
            <a:r>
              <a:rPr lang="pt-BR" dirty="0"/>
              <a:t> </a:t>
            </a:r>
            <a:r>
              <a:rPr lang="pt-BR" dirty="0" err="1"/>
              <a:t>Questions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360363" indent="-360363"/>
            <a:r>
              <a:rPr lang="en-US" sz="3600" dirty="0"/>
              <a:t>Here we discuss process creation in Unix systems, in an attempt at answering two questions</a:t>
            </a:r>
          </a:p>
          <a:p>
            <a:pPr marL="630148" lvl="1" indent="-360363"/>
            <a:r>
              <a:rPr lang="en-US" sz="3600" dirty="0"/>
              <a:t>What interfaces should the OS present for process creation and control? </a:t>
            </a:r>
          </a:p>
          <a:p>
            <a:pPr marL="630148" lvl="1" indent="-360363"/>
            <a:r>
              <a:rPr lang="en-US" sz="3600" dirty="0"/>
              <a:t>How should these interfaces be designed to enable ease of use as well as utility?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5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E99E21-6E6A-E34C-B09E-1B837ADC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fork()</a:t>
            </a:r>
            <a:r>
              <a:rPr lang="en-US" dirty="0"/>
              <a:t> system 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24175-ABCD-DC4F-877F-6CCC60C453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fork()</a:t>
            </a:r>
            <a:r>
              <a:rPr lang="en-US" dirty="0"/>
              <a:t> system call is used by a process to create a new one.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AF52A0-45F3-094E-9C3E-20989C3277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476875-85B4-8047-8A46-068F4D0B0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1809750"/>
            <a:ext cx="8106323" cy="50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3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327ED9-CCF3-5F4E-90EF-7FD50991F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5413175"/>
            <a:ext cx="8280400" cy="10765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it what you expected?</a:t>
            </a:r>
          </a:p>
          <a:p>
            <a:r>
              <a:rPr lang="en-US" dirty="0"/>
              <a:t>Can you guess how 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fork()</a:t>
            </a:r>
            <a:r>
              <a:rPr lang="en-US" dirty="0"/>
              <a:t> works?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680ED-D84D-FC4C-BF93-F8917931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  <a:latin typeface="Latin Modern Mono Light 10" pitchFamily="49" charset="77"/>
              </a:rPr>
              <a:t>p1</a:t>
            </a:r>
            <a:r>
              <a:rPr lang="en-US" dirty="0"/>
              <a:t>’s result… is it what you expected?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B433A31-9809-B848-8DA4-590445D3B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387BA15-F184-3943-9E32-8BD6F80486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005" r="6743"/>
          <a:stretch/>
        </p:blipFill>
        <p:spPr>
          <a:xfrm>
            <a:off x="431800" y="1809750"/>
            <a:ext cx="8304010" cy="31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3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71A88E-26B4-8D47-ACF0-E1045194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fork()</a:t>
            </a:r>
            <a:r>
              <a:rPr lang="en-US" dirty="0"/>
              <a:t> works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797370-18E6-C448-B255-CCEF91E3695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When a process (the </a:t>
            </a:r>
            <a:r>
              <a:rPr lang="en-US" i="1" dirty="0"/>
              <a:t>parent </a:t>
            </a:r>
            <a:r>
              <a:rPr lang="en-US" dirty="0"/>
              <a:t>process) calls 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fork()</a:t>
            </a:r>
            <a:r>
              <a:rPr lang="en-US" dirty="0"/>
              <a:t>, an </a:t>
            </a:r>
            <a:r>
              <a:rPr lang="en-US" i="1" dirty="0"/>
              <a:t>exact</a:t>
            </a:r>
            <a:r>
              <a:rPr lang="en-US" dirty="0"/>
              <a:t> copy of it is created, which includes the address space (i.e. all code and variables) and the program counter.</a:t>
            </a:r>
          </a:p>
          <a:p>
            <a:r>
              <a:rPr lang="en-US" dirty="0"/>
              <a:t>So, the new process (the </a:t>
            </a:r>
            <a:r>
              <a:rPr lang="en-US" i="1" dirty="0"/>
              <a:t>child </a:t>
            </a:r>
            <a:r>
              <a:rPr lang="en-US" dirty="0"/>
              <a:t>process) starts to execute at the 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fork()</a:t>
            </a:r>
            <a:r>
              <a:rPr lang="en-US" dirty="0"/>
              <a:t> point of return.</a:t>
            </a:r>
          </a:p>
          <a:p>
            <a:r>
              <a:rPr lang="en-US" dirty="0"/>
              <a:t>To distinguish parent and child, 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fork()</a:t>
            </a:r>
            <a:r>
              <a:rPr lang="en-US" dirty="0"/>
              <a:t> returns the child’s </a:t>
            </a:r>
            <a:r>
              <a:rPr lang="en-US" dirty="0" err="1">
                <a:solidFill>
                  <a:srgbClr val="0066FF"/>
                </a:solidFill>
                <a:latin typeface="Latin Modern Mono Light Cond 10" pitchFamily="49" charset="77"/>
              </a:rPr>
              <a:t>pid</a:t>
            </a:r>
            <a:r>
              <a:rPr lang="en-US" dirty="0"/>
              <a:t> to the parent and 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0</a:t>
            </a:r>
            <a:r>
              <a:rPr lang="en-US" dirty="0"/>
              <a:t> to the child.</a:t>
            </a:r>
          </a:p>
          <a:p>
            <a:r>
              <a:rPr lang="en-US" dirty="0"/>
              <a:t>This enables us to write code that handles parent and child differently.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8CEF55-6208-AA46-8D9D-79FB99E546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5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CTIVE_PRESENTATION" val="&lt;active_presentation version=&quot;1&quot; export_wizard_enabled=&quot;false&quot;&gt;&lt;sounds&gt;&lt;click type=&quot;0&quot; filename=&quot;&quot;/&gt;&lt;rollover type=&quot;0&quot; filename=&quot;&quot;/&gt;&lt;/sounds&gt;&lt;hierarchy levels=&quot;3&quot; apt_name=&quot;&quot;&gt;&lt;class id=&quot;{F49BD821-E573-43A2-853E-9574750D6BCB}&quot; text=&quot;Process Concept&quot; slides=&quot;&quot;/&gt;&lt;class id=&quot;{AF03F477-3F69-44BC-81EB-E47C87EDB019}&quot; text=&quot;Process States&quot; slides=&quot;&quot;/&gt;&lt;class id=&quot;{B93C3908-976C-42F5-ACF2-B1936286FD84}&quot; text=&quot;Process Description&quot; slides=&quot;&quot;/&gt;&lt;class id=&quot;{24AC9375-8966-4D37-9089-4F2A7CE2D2F6}&quot; text=&quot;Process Control&quot; slides=&quot;&quot;/&gt;&lt;class id=&quot;{8FD80706-BC95-46E2-A0C7-A4211F7C0CE8}&quot; text=&quot;Interprocess Communication&quot; slides=&quot;&quot;/&gt;&lt;menubar background_color_type=&quot;2&quot; background_scheme_color=&quot;0&quot; background_theme_color=&quot;1&quot; background_color=&quot;0&quot; enable_shadow=&quot;true&quot; enable_reflection=&quot;true&quot; enable_glow=&quot;true&quot; enable_soft_edge=&quot;true&quot; shadow=&quot;false&quot; reflection=&quot;false&quot; glow=&quot;false&quot; soft_edge=&quot;false&quot; create_levels_top_to_bottom=&quot;false&quot; enable_showhide=&quot;false&quot; hide_on_start=&quot;false&quot;/&gt;&lt;level alignment=&quot;left&quot; background_color_type=&quot;2&quot; background_scheme_color=&quot;0&quot; background_theme_color=&quot;5&quot; background_color=&quot;0&quot; text_color_type=&quot;2&quot; text_scheme_color=&quot;0&quot; text_theme_color=&quot;1&quot; text_color=&quot;0&quot; highlight_text_color_type=&quot;2&quot; highlight_text_scheme_color=&quot;0&quot; highlight_text_theme_color=&quot;2&quot; highlight_text_color=&quot;0&quot; separator_color_type=&quot;2&quot; separator_scheme_color=&quot;0&quot; separator_theme_color=&quot;1&quot; separator_color=&quot;0&quot;&gt;&lt;level alignment=&quot;left&quot; background_color_type=&quot;2&quot; background_scheme_color=&quot;0&quot; background_theme_color=&quot;6&quot; background_color=&quot;0&quot; text_color_type=&quot;2&quot; text_scheme_color=&quot;0&quot; text_theme_color=&quot;1&quot; text_color=&quot;0&quot; highlight_text_color_type=&quot;2&quot; highlight_text_scheme_color=&quot;0&quot; highlight_text_theme_color=&quot;2&quot; highlight_text_color=&quot;0&quot; separator_color_type=&quot;2&quot; separator_scheme_color=&quot;0&quot; separator_theme_color=&quot;1&quot; separator_color=&quot;0&quot;&gt;&lt;level alignment=&quot;left&quot; background_color_type=&quot;2&quot; background_scheme_color=&quot;0&quot; background_theme_color=&quot;7&quot; background_color=&quot;0&quot; text_color_type=&quot;2&quot; text_scheme_color=&quot;0&quot; text_theme_color=&quot;1&quot; text_color=&quot;0&quot; highlight_text_color_type=&quot;2&quot; highlight_text_scheme_color=&quot;0&quot; highlight_text_theme_color=&quot;2&quot; highlight_text_color=&quot;0&quot; separator_color_type=&quot;2&quot; separator_scheme_color=&quot;0&quot; separator_theme_color=&quot;1&quot; separator_color=&quot;0&quot;/&gt;&lt;/level&gt;&lt;/level&gt;&lt;/hierarchy&gt;&lt;popups enabled=&quot;false&quot; hide_on_start=&quot;false&quot;/&gt;&lt;clock enabled=&quot;false&quot; show_seconds=&quot;false&quot; format_12h=&quot;true&quot; horiz_position=&quot;0&quot; vert_position=&quot;10&quot;/&gt;&lt;navigator enabled=&quot;false&quot; font_name=&quot;Tahoma&quot; font_size=&quot;10&quot; font_bold=&quot;false&quot; font_italic=&quot;false&quot; font_color_type=&quot;1&quot; font_scheme_color=&quot;0&quot; font_theme_color=&quot;0&quot; font_color=&quot;0&quot; fill_color_type=&quot;1&quot; fill_scheme_color=&quot;0&quot; fill_theme_color=&quot;0&quot; fill_color=&quot;FFFFFF&quot; line_color_type=&quot;1&quot; line_scheme_color=&quot;0&quot; line_theme_color=&quot;0&quot; line_color=&quot;0&quot; horiz_position=&quot;5&quot; vert_position=&quot;10&quot;/&gt;&lt;directprint enabled=&quot;false&quot; position=&quot;bottom-right&quot; size=&quot;small&quot;/&gt;&lt;/active_presentation&gt;&#10;"/>
</p:tagLst>
</file>

<file path=ppt/theme/theme1.xml><?xml version="1.0" encoding="utf-8"?>
<a:theme xmlns:a="http://schemas.openxmlformats.org/drawingml/2006/main" name="MC504-2018s2-v01">
  <a:themeElements>
    <a:clrScheme name="Keynot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99DEC"/>
      </a:accent1>
      <a:accent2>
        <a:srgbClr val="E67914"/>
      </a:accent2>
      <a:accent3>
        <a:srgbClr val="FFC000"/>
      </a:accent3>
      <a:accent4>
        <a:srgbClr val="61B545"/>
      </a:accent4>
      <a:accent5>
        <a:srgbClr val="EF2C11"/>
      </a:accent5>
      <a:accent6>
        <a:srgbClr val="8257AA"/>
      </a:accent6>
      <a:hlink>
        <a:srgbClr val="3D84CC"/>
      </a:hlink>
      <a:folHlink>
        <a:srgbClr val="CACACA"/>
      </a:folHlink>
    </a:clrScheme>
    <a:fontScheme name="Myriad Pro">
      <a:majorFont>
        <a:latin typeface="Myriad Pro SemiCondensed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yriad Pro Light SemiCondensed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C504-2018s2-v01" id="{F775B000-8E0E-9A46-858D-94C50CC19A4F}" vid="{C9380BA3-DB6A-E94B-AD73-005B0E761D3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MC504-2018s2-v01</Template>
  <TotalTime>17515</TotalTime>
  <Words>196</Words>
  <Application>Microsoft Macintosh PowerPoint</Application>
  <PresentationFormat>On-screen Show (4:3)</PresentationFormat>
  <Paragraphs>20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7" baseType="lpstr">
      <vt:lpstr>Arial</vt:lpstr>
      <vt:lpstr>Avenir Next Condensed</vt:lpstr>
      <vt:lpstr>Calibri</vt:lpstr>
      <vt:lpstr>Cambria</vt:lpstr>
      <vt:lpstr>CMU Typewriter Text Light</vt:lpstr>
      <vt:lpstr>Fira Code</vt:lpstr>
      <vt:lpstr>Fira Sans Condensed Book</vt:lpstr>
      <vt:lpstr>Fira Sans Condensed Light</vt:lpstr>
      <vt:lpstr>Helvetica</vt:lpstr>
      <vt:lpstr>Latin Modern Mono Light 10</vt:lpstr>
      <vt:lpstr>Latin Modern Mono Light Cond 10</vt:lpstr>
      <vt:lpstr>LM Mono Light Cond 10</vt:lpstr>
      <vt:lpstr>Myriad Pro Condensed</vt:lpstr>
      <vt:lpstr>Myriad Pro Light Condensed</vt:lpstr>
      <vt:lpstr>Myriad Pro Light SemiCondensed</vt:lpstr>
      <vt:lpstr>Myriad Pro SemiCondensed</vt:lpstr>
      <vt:lpstr>Roboto Condensed Light</vt:lpstr>
      <vt:lpstr>Times New Roman</vt:lpstr>
      <vt:lpstr>Wingdings</vt:lpstr>
      <vt:lpstr>Wingdings 3</vt:lpstr>
      <vt:lpstr>MC504-2018s2-v01</vt:lpstr>
      <vt:lpstr>CPU Virtualization The Process API</vt:lpstr>
      <vt:lpstr>Essential Questions</vt:lpstr>
      <vt:lpstr>Process creation</vt:lpstr>
      <vt:lpstr>The fork() system call</vt:lpstr>
      <vt:lpstr>p1’s result… is it what you expected?</vt:lpstr>
      <vt:lpstr>How fork() works</vt:lpstr>
    </vt:vector>
  </TitlesOfParts>
  <Company>Eldorado</Company>
  <LinksUpToDate>false</LinksUpToDate>
  <SharedDoc>false</SharedDoc>
  <HyperlinksChanged>false</HyperlinksChanged>
  <AppVersion>16.0017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dc:creator>Arthur Catto</dc:creator>
  <cp:lastModifiedBy>Arthur Catto</cp:lastModifiedBy>
  <cp:revision>319</cp:revision>
  <cp:lastPrinted>2017-08-02T13:00:37Z</cp:lastPrinted>
  <dcterms:created xsi:type="dcterms:W3CDTF">2007-08-08T23:37:04Z</dcterms:created>
  <dcterms:modified xsi:type="dcterms:W3CDTF">2018-08-08T03:02:10Z</dcterms:modified>
</cp:coreProperties>
</file>