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70" r:id="rId3"/>
    <p:sldId id="271" r:id="rId4"/>
    <p:sldId id="259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5" r:id="rId16"/>
    <p:sldId id="282" r:id="rId17"/>
    <p:sldId id="284" r:id="rId18"/>
    <p:sldId id="266" r:id="rId19"/>
    <p:sldId id="268" r:id="rId20"/>
    <p:sldId id="269" r:id="rId21"/>
    <p:sldId id="285" r:id="rId22"/>
    <p:sldId id="267" r:id="rId23"/>
    <p:sldId id="286" r:id="rId2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69" userDrawn="1">
          <p15:clr>
            <a:srgbClr val="A4A3A4"/>
          </p15:clr>
        </p15:guide>
        <p15:guide id="2" orient="horz" pos="1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5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673"/>
  </p:normalViewPr>
  <p:slideViewPr>
    <p:cSldViewPr snapToGrid="0" snapToObjects="1">
      <p:cViewPr varScale="1">
        <p:scale>
          <a:sx n="159" d="100"/>
          <a:sy n="159" d="100"/>
        </p:scale>
        <p:origin x="1088" y="184"/>
      </p:cViewPr>
      <p:guideLst>
        <p:guide pos="3969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for x</a:t>
            </a:r>
            <a:r>
              <a:rPr lang="en-US" baseline="0" dirty="0"/>
              <a:t> thousand</a:t>
            </a:r>
            <a:r>
              <a:rPr lang="en-US" dirty="0"/>
              <a:t> insertions </a:t>
            </a:r>
          </a:p>
        </c:rich>
      </c:tx>
      <c:layout>
        <c:manualLayout>
          <c:xMode val="edge"/>
          <c:yMode val="edge"/>
          <c:x val="0.26925023367765133"/>
          <c:y val="5.82766478639926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20507284254391"/>
          <c:y val="0.19389374938339177"/>
          <c:w val="0.81991436288499808"/>
          <c:h val="0.626732716933292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Simple Concurrent List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2</c:v>
                </c:pt>
                <c:pt idx="2">
                  <c:v>4.25</c:v>
                </c:pt>
                <c:pt idx="3">
                  <c:v>7.25</c:v>
                </c:pt>
                <c:pt idx="4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CF-3944-BC7C-4E3B68F6EA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Concurrent Hash Table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CF-3944-BC7C-4E3B68F6E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3537695"/>
        <c:axId val="1093157743"/>
      </c:lineChart>
      <c:catAx>
        <c:axId val="1133537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Inserts (thousands)</a:t>
                </a:r>
              </a:p>
            </c:rich>
          </c:tx>
          <c:layout>
            <c:manualLayout>
              <c:xMode val="edge"/>
              <c:yMode val="edge"/>
              <c:x val="0.45273111730754878"/>
              <c:y val="0.898096423634010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3157743"/>
        <c:crosses val="autoZero"/>
        <c:auto val="1"/>
        <c:lblAlgn val="ctr"/>
        <c:lblOffset val="100"/>
        <c:noMultiLvlLbl val="0"/>
      </c:catAx>
      <c:valAx>
        <c:axId val="1093157743"/>
        <c:scaling>
          <c:orientation val="minMax"/>
          <c:max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53769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61217601019353"/>
          <c:y val="0.23422368800426444"/>
          <c:w val="0.86387831505724366"/>
          <c:h val="6.25517982781621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A90EB-0AC6-0D49-8D9B-A166B5E171F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10392-1923-FA43-81AE-E6E102CF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5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10392-1923-FA43-81AE-E6E102CF01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0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9D411-4BCA-F040-9148-24BE98808A10}"/>
              </a:ext>
            </a:extLst>
          </p:cNvPr>
          <p:cNvSpPr txBox="1"/>
          <p:nvPr/>
        </p:nvSpPr>
        <p:spPr>
          <a:xfrm>
            <a:off x="337983" y="3860135"/>
            <a:ext cx="7989688" cy="32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047" rtl="0" eaLnBrk="1" fontAlgn="auto" latinLnBrk="0" hangingPunct="1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F3A447"/>
              </a:buClr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Ch.       of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Operating Systems: Three Easy Pieces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Remzi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and Andrea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Arpaci-Dusseau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pages.cs.wisc.edu/~remzi/OSTEP/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5D2C3-1C86-6B41-B643-4A49D980A6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95" y="3854500"/>
            <a:ext cx="176330" cy="276999"/>
          </a:xfrm>
        </p:spPr>
        <p:txBody>
          <a:bodyPr wrap="none">
            <a:spAutoFit/>
          </a:bodyPr>
          <a:lstStyle>
            <a:lvl1pPr marL="0" indent="0">
              <a:buNone/>
              <a:defRPr sz="1800" b="0" i="0">
                <a:latin typeface="Myriad Pro Light Condensed" panose="020B0406030403020204" pitchFamily="34" charset="0"/>
              </a:defRPr>
            </a:lvl1pPr>
            <a:lvl2pPr marL="266613" indent="0">
              <a:buNone/>
              <a:defRPr sz="1800"/>
            </a:lvl2pPr>
            <a:lvl3pPr marL="536575" indent="0">
              <a:buNone/>
              <a:defRPr sz="1800"/>
            </a:lvl3pPr>
            <a:lvl4pPr marL="803275" indent="0">
              <a:buFont typeface="Arial" panose="020B0604020202020204" pitchFamily="34" charset="0"/>
              <a:buNone/>
              <a:defRPr sz="1800"/>
            </a:lvl4pPr>
            <a:lvl5pPr marL="9525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5676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54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24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dirty="0"/>
              <a:t>Fourth level</a:t>
            </a:r>
          </a:p>
          <a:p>
            <a:pPr marL="719138" lvl="4" indent="-360363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59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962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dirty="0"/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3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dirty="0"/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14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17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dirty="0"/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 marL="466725" indent="-457200"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dirty="0"/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963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Courier Condensed" charset="0"/>
              </a:rPr>
              <a:t>Fifth level</a:t>
            </a:r>
            <a:endParaRPr lang="pt-BR" sz="1600" b="0" i="0" kern="1200" spc="0" baseline="0" noProof="0" dirty="0">
              <a:solidFill>
                <a:schemeClr val="tx1"/>
              </a:solidFill>
              <a:latin typeface="M+ 1m light" panose="020B0409020203020207" pitchFamily="49" charset="-128"/>
              <a:ea typeface="M+ 1m light" panose="020B0409020203020207" pitchFamily="49" charset="-128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6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57200" indent="-457200">
              <a:spcBef>
                <a:spcPts val="0"/>
              </a:spcBef>
              <a:defRPr lang="en-US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30250" indent="-457200">
              <a:spcBef>
                <a:spcPts val="0"/>
              </a:spcBef>
              <a:buAutoNum type="arabicPeriod"/>
              <a:defRPr lang="en-US" sz="1600" b="0" i="0" kern="1200" spc="0" baseline="0" noProof="0" dirty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Fourth level</a:t>
            </a:r>
          </a:p>
          <a:p>
            <a:pPr marL="628650" lvl="4" indent="-355600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</a:pPr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5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1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9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1600" b="0" i="0" kern="1200" spc="0" baseline="0" noProof="0" dirty="0" smtClean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7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38419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41257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24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799" y="1087395"/>
            <a:ext cx="8280401" cy="5402305"/>
          </a:xfrm>
        </p:spPr>
        <p:txBody>
          <a:bodyPr vert="horz" lIns="0" tIns="0" rIns="0" bIns="0" rtlCol="0">
            <a:noAutofit/>
          </a:bodyPr>
          <a:lstStyle>
            <a:lvl1pPr marL="466725" indent="-457200"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 marL="266613" indent="0">
              <a:buNone/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 marL="360000" indent="-360000">
              <a:lnSpc>
                <a:spcPct val="110000"/>
              </a:lnSpc>
              <a:defRPr lang="en-US" sz="1600" b="0" i="0" kern="1200" spc="0" baseline="0" noProof="0" dirty="0">
                <a:solidFill>
                  <a:srgbClr val="EBEBEB"/>
                </a:solidFill>
                <a:latin typeface="M+ 1m light" panose="020B0409020203020207" pitchFamily="49" charset="-128"/>
                <a:ea typeface="M+ 1m light" panose="020B0409020203020207" pitchFamily="49" charset="-128"/>
                <a:cs typeface="M+ 1m light" panose="020B0409020203020207" pitchFamily="49" charset="-128"/>
              </a:defRPr>
            </a:lvl5pPr>
          </a:lstStyle>
          <a:p>
            <a:pPr marL="466725" lvl="4" indent="-457200" algn="l" defTabSz="91404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noProof="0" dirty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117886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404586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 dirty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 dirty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 dirty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 dirty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86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600" b="0" i="0" noProof="0" smtClean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600" b="0" i="0" kern="1200" spc="0" baseline="0" noProof="0" dirty="0">
                <a:solidFill>
                  <a:schemeClr val="tx1"/>
                </a:solidFill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7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4pPr>
            <a:lvl5pPr marL="711200" indent="-442913">
              <a:buFont typeface="+mj-lt"/>
              <a:buAutoNum type="arabicPeriod"/>
              <a:defRPr sz="1600" b="0" i="0">
                <a:latin typeface="Inconsolata" pitchFamily="49" charset="77"/>
                <a:ea typeface="Inconsolata" pitchFamily="49" charset="77"/>
                <a:cs typeface="Inconsolata" pitchFamily="49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49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943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8" r:id="rId3"/>
    <p:sldLayoutId id="2147483674" r:id="rId4"/>
    <p:sldLayoutId id="2147483692" r:id="rId5"/>
    <p:sldLayoutId id="2147483675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lnSpc>
          <a:spcPct val="100000"/>
        </a:lnSpc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5pPr>
      <a:lvl6pPr marL="723900" indent="-457200" algn="l" defTabSz="914047" rtl="0" eaLnBrk="1" latinLnBrk="0" hangingPunct="1">
        <a:lnSpc>
          <a:spcPct val="100000"/>
        </a:lnSpc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1600" b="0" i="0" kern="1200" spc="0" baseline="0" noProof="0" dirty="0" smtClean="0">
          <a:solidFill>
            <a:schemeClr val="tx1"/>
          </a:solidFill>
          <a:latin typeface="M+ 1m light" panose="020B0409020203020207" pitchFamily="49" charset="-128"/>
          <a:ea typeface="M+ 1m light" panose="020B0409020203020207" pitchFamily="49" charset="-128"/>
          <a:cs typeface="M+ 1m light" panose="020B0409020203020207" pitchFamily="49" charset="-128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3ADC1-6653-7549-8069-00139F4C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Lock-Based </a:t>
            </a:r>
            <a:br>
              <a:rPr lang="en-US" dirty="0"/>
            </a:br>
            <a:r>
              <a:rPr lang="en-US" dirty="0"/>
              <a:t>Concurrent Data Structures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4FB49-C327-864B-A558-25DC98961A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F62BDB-4141-DF41-BDAB-F22157A6CA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455527" cy="276999"/>
          </a:xfrm>
        </p:spPr>
        <p:txBody>
          <a:bodyPr/>
          <a:lstStyle/>
          <a:p>
            <a:r>
              <a:rPr lang="en-US" dirty="0"/>
              <a:t>08 de </a:t>
            </a:r>
            <a:r>
              <a:rPr lang="en-US" dirty="0" err="1"/>
              <a:t>outubro</a:t>
            </a:r>
            <a:r>
              <a:rPr lang="en-US" dirty="0"/>
              <a:t> de 2018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7439B3-CD4C-0440-AAF3-FBE4038EB3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495" y="3854500"/>
            <a:ext cx="166712" cy="276999"/>
          </a:xfrm>
        </p:spPr>
        <p:txBody>
          <a:bodyPr/>
          <a:lstStyle/>
          <a:p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95133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B36E-E409-7442-9867-015B021C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972E-6E99-AA42-8C9A-4AFF015B8F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will omit most of the usual linked list routines and just focus on concurrent insert.</a:t>
            </a:r>
          </a:p>
          <a:p>
            <a:r>
              <a:rPr lang="en-US" dirty="0"/>
              <a:t>As you can see in the next slide, the insert code simply acquires a lock at the beginning and releases it at the end of the routine.</a:t>
            </a:r>
          </a:p>
          <a:p>
            <a:pPr lvl="1"/>
            <a:r>
              <a:rPr lang="en-US" dirty="0"/>
              <a:t>Since the call to </a:t>
            </a:r>
            <a:r>
              <a:rPr lang="en-US" dirty="0">
                <a:latin typeface="M+ 1m light" panose="020B0409020203020207" pitchFamily="49" charset="-128"/>
                <a:ea typeface="M+ 1m light" panose="020B0409020203020207" pitchFamily="49" charset="-128"/>
              </a:rPr>
              <a:t>malloc</a:t>
            </a:r>
            <a:r>
              <a:rPr lang="en-US" dirty="0">
                <a:ea typeface="M+ 1m light" panose="020B0409020203020207" pitchFamily="49" charset="-128"/>
              </a:rPr>
              <a:t> may fail, the code must release the lock before raising the exception.</a:t>
            </a:r>
          </a:p>
          <a:p>
            <a:r>
              <a:rPr lang="en-US" dirty="0">
                <a:ea typeface="M+ 1m light" panose="020B0409020203020207" pitchFamily="49" charset="-128"/>
              </a:rPr>
              <a:t>This sort of </a:t>
            </a:r>
            <a:r>
              <a:rPr lang="en-US" i="1" dirty="0">
                <a:ea typeface="M+ 1m light" panose="020B0409020203020207" pitchFamily="49" charset="-128"/>
              </a:rPr>
              <a:t>ad hoc </a:t>
            </a:r>
            <a:r>
              <a:rPr lang="en-US" dirty="0">
                <a:ea typeface="M+ 1m light" panose="020B0409020203020207" pitchFamily="49" charset="-128"/>
              </a:rPr>
              <a:t> control flow is a major source of bugs.</a:t>
            </a:r>
          </a:p>
          <a:p>
            <a:pPr lvl="1"/>
            <a:r>
              <a:rPr lang="en-US" dirty="0">
                <a:ea typeface="M+ 1m light" panose="020B0409020203020207" pitchFamily="49" charset="-128"/>
              </a:rPr>
              <a:t>A study of the Linux kernel patches has shown that 40% of the bugs occur on rarely-taken paths.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C6194-1FBA-0149-96E0-05D38D779E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D0D2-4534-BC40-98E0-0EFAA7B5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341312"/>
          </a:xfrm>
        </p:spPr>
        <p:txBody>
          <a:bodyPr/>
          <a:lstStyle/>
          <a:p>
            <a:r>
              <a:rPr lang="en-US" spc="0" dirty="0"/>
              <a:t>Concurrent Linked List </a:t>
            </a:r>
            <a:r>
              <a:rPr lang="en-US" sz="2000" spc="0" dirty="0">
                <a:latin typeface="M+ 1m light" panose="020B0409020203020207" pitchFamily="49" charset="-128"/>
                <a:ea typeface="M+ 1m light" panose="020B0409020203020207" pitchFamily="49" charset="-128"/>
              </a:rPr>
              <a:t>(ch29-07.c)</a:t>
            </a:r>
            <a:endParaRPr lang="en-US" spc="0" dirty="0">
              <a:latin typeface="M+ 1m light" panose="020B0409020203020207" pitchFamily="49" charset="-128"/>
              <a:ea typeface="M+ 1m light" panose="020B0409020203020207" pitchFamily="49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72E0-B6B4-B74D-BA1D-F8BA7BD135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813733"/>
            <a:ext cx="8280401" cy="5675968"/>
          </a:xfrm>
        </p:spPr>
        <p:txBody>
          <a:bodyPr/>
          <a:lstStyle/>
          <a:p>
            <a:pPr lvl="4"/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basic node structure</a:t>
            </a:r>
          </a:p>
          <a:p>
            <a:pPr lvl="4"/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typedef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struct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node_t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{</a:t>
            </a:r>
            <a:endParaRPr lang="en-US" dirty="0">
              <a:solidFill>
                <a:srgbClr val="FBDE2D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key;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struct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node_t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*next;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}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node_t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</a:t>
            </a:r>
            <a:b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</a:br>
            <a:endParaRPr lang="en-US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basic list structure (one used per list)</a:t>
            </a:r>
          </a:p>
          <a:p>
            <a:pPr lvl="4"/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typedef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struct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list_t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{</a:t>
            </a:r>
            <a:endParaRPr lang="en-US" dirty="0">
              <a:solidFill>
                <a:srgbClr val="FBDE2D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node_t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*head;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lock;</a:t>
            </a:r>
            <a:endParaRPr lang="en-US" dirty="0">
              <a:solidFill>
                <a:srgbClr val="8DA6CE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}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list_t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</a:t>
            </a:r>
            <a:b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</a:br>
            <a:endParaRPr lang="en-US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void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FF6400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List_Init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list_t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*L) {</a:t>
            </a:r>
            <a:endParaRPr lang="en-US" dirty="0">
              <a:solidFill>
                <a:srgbClr val="FF6400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L-&gt;head = </a:t>
            </a:r>
            <a:r>
              <a:rPr lang="en-US" dirty="0">
                <a:solidFill>
                  <a:srgbClr val="D8FA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NULL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Mutex_init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(&amp;L-&gt;lock, </a:t>
            </a:r>
            <a:r>
              <a:rPr lang="en-US" dirty="0">
                <a:solidFill>
                  <a:srgbClr val="D8FA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NULL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);</a:t>
            </a:r>
            <a:endParaRPr lang="en-US" dirty="0">
              <a:solidFill>
                <a:srgbClr val="8DA6CE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1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D0D2-4534-BC40-98E0-0EFAA7B5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341312"/>
          </a:xfrm>
        </p:spPr>
        <p:txBody>
          <a:bodyPr/>
          <a:lstStyle/>
          <a:p>
            <a:r>
              <a:rPr lang="en-US" spc="0" dirty="0"/>
              <a:t>Concurrent Linked List </a:t>
            </a:r>
            <a:r>
              <a:rPr lang="en-US" sz="2000" spc="0" dirty="0">
                <a:latin typeface="M+ 1m light" panose="020B0409020203020207" pitchFamily="49" charset="-128"/>
                <a:ea typeface="M+ 1m light" panose="020B0409020203020207" pitchFamily="49" charset="-128"/>
              </a:rPr>
              <a:t>(ch29-07.c)</a:t>
            </a:r>
            <a:endParaRPr lang="en-US" spc="0" dirty="0">
              <a:latin typeface="M+ 1m light" panose="020B0409020203020207" pitchFamily="49" charset="-128"/>
              <a:ea typeface="M+ 1m light" panose="020B0409020203020207" pitchFamily="49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72E0-B6B4-B74D-BA1D-F8BA7BD135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813733"/>
            <a:ext cx="8280401" cy="5675968"/>
          </a:xfrm>
        </p:spPr>
        <p:txBody>
          <a:bodyPr/>
          <a:lstStyle/>
          <a:p>
            <a:pPr lvl="4">
              <a:buFont typeface="+mj-lt"/>
              <a:buAutoNum type="arabicPeriod" startAt="15"/>
            </a:pP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FF6400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List_Insert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list_t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*L, </a:t>
            </a: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key) {</a:t>
            </a:r>
          </a:p>
          <a:p>
            <a:pPr lvl="4">
              <a:buAutoNum type="arabicPeriod" startAt="15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(&amp;L-&gt;lock);</a:t>
            </a:r>
            <a:endParaRPr lang="en-US" dirty="0">
              <a:solidFill>
                <a:srgbClr val="8DA6CE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>
              <a:buAutoNum type="arabicPeriod" startAt="15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node_t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*new = </a:t>
            </a:r>
            <a:r>
              <a:rPr lang="en-US" dirty="0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malloc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</a:t>
            </a: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sizeof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node_t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));</a:t>
            </a:r>
            <a:endParaRPr lang="en-US" dirty="0">
              <a:solidFill>
                <a:srgbClr val="8DA6CE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>
              <a:buAutoNum type="arabicPeriod" startAt="15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if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(new == </a:t>
            </a:r>
            <a:r>
              <a:rPr lang="en-US" dirty="0">
                <a:solidFill>
                  <a:srgbClr val="D8FA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NULL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) {</a:t>
            </a:r>
          </a:p>
          <a:p>
            <a:pPr lvl="4">
              <a:buAutoNum type="arabicPeriod" startAt="15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perror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</a:t>
            </a:r>
            <a:r>
              <a:rPr lang="en-US" dirty="0">
                <a:solidFill>
                  <a:srgbClr val="61CE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"malloc"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);</a:t>
            </a:r>
          </a:p>
          <a:p>
            <a:pPr lvl="4">
              <a:buAutoNum type="arabicPeriod" startAt="15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Mutex_unlock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(&amp;L-&gt;lock);</a:t>
            </a:r>
            <a:endParaRPr lang="en-US" dirty="0">
              <a:solidFill>
                <a:srgbClr val="8DA6CE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>
              <a:buAutoNum type="arabicPeriod" startAt="15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</a:t>
            </a: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return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-</a:t>
            </a:r>
            <a:r>
              <a:rPr lang="en-US" dirty="0">
                <a:solidFill>
                  <a:srgbClr val="D8FA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1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 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fail</a:t>
            </a:r>
            <a:endParaRPr lang="en-US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>
              <a:buAutoNum type="arabicPeriod" startAt="15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}</a:t>
            </a:r>
          </a:p>
          <a:p>
            <a:pPr lvl="4">
              <a:buAutoNum type="arabicPeriod" startAt="15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new-&gt;key = key;</a:t>
            </a:r>
          </a:p>
          <a:p>
            <a:pPr lvl="4">
              <a:buAutoNum type="arabicPeriod" startAt="15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new-&gt;next = L-&gt;head;</a:t>
            </a:r>
          </a:p>
          <a:p>
            <a:pPr lvl="4">
              <a:buAutoNum type="arabicPeriod" startAt="15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L-&gt;head = new;</a:t>
            </a:r>
          </a:p>
          <a:p>
            <a:pPr lvl="4">
              <a:buAutoNum type="arabicPeriod" startAt="15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Mutex_unlock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(&amp;L-&gt;lock);</a:t>
            </a:r>
            <a:endParaRPr lang="en-US" dirty="0">
              <a:solidFill>
                <a:srgbClr val="8DA6CE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>
              <a:buAutoNum type="arabicPeriod" startAt="15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return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>
                <a:solidFill>
                  <a:srgbClr val="D8FA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0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 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success</a:t>
            </a:r>
          </a:p>
          <a:p>
            <a:pPr lvl="4">
              <a:buAutoNum type="arabicPeriod" startAt="15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D0D2-4534-BC40-98E0-0EFAA7B5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341312"/>
          </a:xfrm>
        </p:spPr>
        <p:txBody>
          <a:bodyPr/>
          <a:lstStyle/>
          <a:p>
            <a:r>
              <a:rPr lang="en-US" spc="0" dirty="0"/>
              <a:t>Concurrent Linked List </a:t>
            </a:r>
            <a:r>
              <a:rPr lang="en-US" sz="2000" spc="0" dirty="0">
                <a:latin typeface="M+ 1m light" panose="020B0409020203020207" pitchFamily="49" charset="-128"/>
                <a:ea typeface="M+ 1m light" panose="020B0409020203020207" pitchFamily="49" charset="-128"/>
              </a:rPr>
              <a:t>(ch29-07.c)</a:t>
            </a:r>
            <a:endParaRPr lang="en-US" spc="0" dirty="0">
              <a:latin typeface="M+ 1m light" panose="020B0409020203020207" pitchFamily="49" charset="-128"/>
              <a:ea typeface="M+ 1m light" panose="020B0409020203020207" pitchFamily="49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872E0-B6B4-B74D-BA1D-F8BA7BD135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813733"/>
            <a:ext cx="8280401" cy="5675968"/>
          </a:xfrm>
        </p:spPr>
        <p:txBody>
          <a:bodyPr/>
          <a:lstStyle/>
          <a:p>
            <a:pPr lvl="4">
              <a:buFont typeface="+mj-lt"/>
              <a:buAutoNum type="arabicPeriod" startAt="29"/>
            </a:pP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FF6400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List_Lookup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list_t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*L, </a:t>
            </a: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key) {</a:t>
            </a:r>
          </a:p>
          <a:p>
            <a:pPr lvl="4">
              <a:buAutoNum type="arabicPeriod" startAt="2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(&amp;L-&gt;lock);</a:t>
            </a:r>
            <a:endParaRPr lang="en-US" dirty="0">
              <a:solidFill>
                <a:srgbClr val="8DA6CE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>
              <a:buAutoNum type="arabicPeriod" startAt="2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node_t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*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curr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= L-&gt;head;</a:t>
            </a:r>
          </a:p>
          <a:p>
            <a:pPr lvl="4">
              <a:buAutoNum type="arabicPeriod" startAt="2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while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(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curr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) {</a:t>
            </a:r>
          </a:p>
          <a:p>
            <a:pPr lvl="4">
              <a:buAutoNum type="arabicPeriod" startAt="2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</a:t>
            </a: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if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(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curr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-&gt;key == key) {</a:t>
            </a:r>
          </a:p>
          <a:p>
            <a:pPr lvl="4">
              <a:buAutoNum type="arabicPeriod" startAt="2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Mutex_unlock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(&amp;L-&gt;lock)</a:t>
            </a:r>
          </a:p>
          <a:p>
            <a:pPr lvl="4">
              <a:buAutoNum type="arabicPeriod" startAt="2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    </a:t>
            </a: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return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>
                <a:solidFill>
                  <a:srgbClr val="D8FA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0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 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success</a:t>
            </a:r>
            <a:endParaRPr lang="en-US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>
              <a:buAutoNum type="arabicPeriod" startAt="2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}</a:t>
            </a:r>
          </a:p>
          <a:p>
            <a:pPr lvl="4">
              <a:buAutoNum type="arabicPeriod" startAt="2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curr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=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curr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-&gt;next;</a:t>
            </a:r>
          </a:p>
          <a:p>
            <a:pPr lvl="4">
              <a:buAutoNum type="arabicPeriod" startAt="2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}</a:t>
            </a:r>
          </a:p>
          <a:p>
            <a:pPr lvl="4">
              <a:buAutoNum type="arabicPeriod" startAt="2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Mutex_unlock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(&amp;L-&gt;lock);</a:t>
            </a:r>
            <a:endParaRPr lang="en-US" dirty="0">
              <a:solidFill>
                <a:srgbClr val="8DA6CE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>
              <a:buAutoNum type="arabicPeriod" startAt="2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return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-</a:t>
            </a:r>
            <a:r>
              <a:rPr lang="en-US" dirty="0">
                <a:solidFill>
                  <a:srgbClr val="D8FA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1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 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failure</a:t>
            </a:r>
          </a:p>
          <a:p>
            <a:pPr lvl="4">
              <a:buAutoNum type="arabicPeriod" startAt="2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}</a:t>
            </a:r>
          </a:p>
          <a:p>
            <a:pPr lvl="4">
              <a:buAutoNum type="arabicPeriod" startAt="2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8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C7BE-8E30-684F-AD93-FBF70F9D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and new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DBC69-F954-7546-B40C-F88BE5560A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5000"/>
              </a:lnSpc>
              <a:spcBef>
                <a:spcPts val="4800"/>
              </a:spcBef>
              <a:buNone/>
            </a:pPr>
            <a:r>
              <a:rPr lang="en-US" sz="4000" dirty="0"/>
              <a:t>It is difficult to ensure that unbalanced lock-unlock calls match correctly.</a:t>
            </a:r>
          </a:p>
          <a:p>
            <a:pPr marL="0" indent="0">
              <a:lnSpc>
                <a:spcPct val="85000"/>
              </a:lnSpc>
              <a:spcBef>
                <a:spcPts val="4800"/>
              </a:spcBef>
              <a:buNone/>
            </a:pPr>
            <a:r>
              <a:rPr lang="en-US" sz="4000" dirty="0"/>
              <a:t>Could we rewrite the insert and lookup routines so they remain correct under concurrent access but avoid the odd call to unlock on the failure path?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CF36C-09AB-F64A-912C-FF4FA90931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97C74D-2D44-BB48-A3B4-B0BEAB0C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/>
              <a:t>Concurrent Linked List with </a:t>
            </a:r>
            <a:r>
              <a:rPr lang="en-US" spc="0"/>
              <a:t>Paired Lock-Unlock (</a:t>
            </a:r>
            <a:r>
              <a:rPr lang="en-US" sz="2000" spc="0" dirty="0">
                <a:latin typeface="M+ 1m light" panose="020B0409020203020207" pitchFamily="49" charset="-128"/>
                <a:ea typeface="M+ 1m light" panose="020B0409020203020207" pitchFamily="49" charset="-128"/>
              </a:rPr>
              <a:t>ch29-08.c</a:t>
            </a:r>
            <a:r>
              <a:rPr lang="en-US" spc="0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9C307-EC81-FD49-86A7-DCF3554451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2" spcCol="0">
            <a:normAutofit lnSpcReduction="10000"/>
          </a:bodyPr>
          <a:lstStyle/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BDE2D"/>
                </a:solidFill>
                <a:ea typeface="M+ 1m light" panose="020B0409020203020207" pitchFamily="49" charset="-128"/>
              </a:rPr>
              <a:t>void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</a:t>
            </a:r>
            <a:r>
              <a:rPr lang="en-US" sz="1500" dirty="0" err="1">
                <a:solidFill>
                  <a:srgbClr val="FF6400"/>
                </a:solidFill>
                <a:ea typeface="M+ 1m light" panose="020B0409020203020207" pitchFamily="49" charset="-128"/>
              </a:rPr>
              <a:t>List_Init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(</a:t>
            </a:r>
            <a:r>
              <a:rPr lang="en-US" sz="1500" dirty="0" err="1">
                <a:solidFill>
                  <a:srgbClr val="8DA6CE"/>
                </a:solidFill>
                <a:ea typeface="M+ 1m light" panose="020B0409020203020207" pitchFamily="49" charset="-128"/>
              </a:rPr>
              <a:t>list_t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*L) {</a:t>
            </a:r>
            <a:endParaRPr lang="en-US" sz="1500" dirty="0">
              <a:solidFill>
                <a:srgbClr val="FF6400"/>
              </a:solidFill>
              <a:ea typeface="M+ 1m light" panose="020B0409020203020207" pitchFamily="49" charset="-128"/>
            </a:endParaRP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L-&gt;head = </a:t>
            </a:r>
            <a:r>
              <a:rPr lang="en-US" sz="1500" dirty="0">
                <a:solidFill>
                  <a:srgbClr val="D8FA3C"/>
                </a:solidFill>
                <a:ea typeface="M+ 1m light" panose="020B0409020203020207" pitchFamily="49" charset="-128"/>
              </a:rPr>
              <a:t>NULL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;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</a:t>
            </a:r>
            <a:r>
              <a:rPr lang="en-US" sz="1500" dirty="0" err="1">
                <a:solidFill>
                  <a:srgbClr val="8DA6CE"/>
                </a:solidFill>
                <a:ea typeface="M+ 1m light" panose="020B0409020203020207" pitchFamily="49" charset="-128"/>
              </a:rPr>
              <a:t>Mutex_init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(&amp;L-&gt;lock, </a:t>
            </a:r>
            <a:r>
              <a:rPr lang="en-US" sz="1500" dirty="0">
                <a:solidFill>
                  <a:srgbClr val="D8FA3C"/>
                </a:solidFill>
                <a:ea typeface="M+ 1m light" panose="020B0409020203020207" pitchFamily="49" charset="-128"/>
              </a:rPr>
              <a:t>NULL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);</a:t>
            </a:r>
            <a:endParaRPr lang="en-US" sz="1500" dirty="0">
              <a:solidFill>
                <a:srgbClr val="8DA6CE"/>
              </a:solidFill>
              <a:ea typeface="M+ 1m light" panose="020B0409020203020207" pitchFamily="49" charset="-128"/>
            </a:endParaRP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}</a:t>
            </a:r>
          </a:p>
          <a:p>
            <a:pPr lvl="4">
              <a:lnSpc>
                <a:spcPct val="110000"/>
              </a:lnSpc>
            </a:pPr>
            <a:endParaRPr lang="en-US" sz="1500" dirty="0">
              <a:solidFill>
                <a:srgbClr val="F8F8F8"/>
              </a:solidFill>
              <a:ea typeface="M+ 1m light" panose="020B0409020203020207" pitchFamily="49" charset="-128"/>
            </a:endParaRP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BDE2D"/>
                </a:solidFill>
                <a:ea typeface="M+ 1m light" panose="020B0409020203020207" pitchFamily="49" charset="-128"/>
              </a:rPr>
              <a:t>void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</a:t>
            </a:r>
            <a:r>
              <a:rPr lang="en-US" sz="1500" dirty="0" err="1">
                <a:solidFill>
                  <a:srgbClr val="FF6400"/>
                </a:solidFill>
                <a:ea typeface="M+ 1m light" panose="020B0409020203020207" pitchFamily="49" charset="-128"/>
              </a:rPr>
              <a:t>List_Insert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(</a:t>
            </a:r>
            <a:r>
              <a:rPr lang="en-US" sz="1500" dirty="0" err="1">
                <a:solidFill>
                  <a:srgbClr val="8DA6CE"/>
                </a:solidFill>
                <a:ea typeface="M+ 1m light" panose="020B0409020203020207" pitchFamily="49" charset="-128"/>
              </a:rPr>
              <a:t>list_t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*L, </a:t>
            </a:r>
            <a:r>
              <a:rPr lang="en-US" sz="1500" dirty="0" err="1">
                <a:solidFill>
                  <a:srgbClr val="FBDE2D"/>
                </a:solidFill>
                <a:ea typeface="M+ 1m light" panose="020B0409020203020207" pitchFamily="49" charset="-128"/>
              </a:rPr>
              <a:t>int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key) {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</a:t>
            </a:r>
            <a:r>
              <a:rPr lang="en-US" sz="1500" dirty="0">
                <a:solidFill>
                  <a:srgbClr val="AEAEAE"/>
                </a:solidFill>
                <a:ea typeface="M+ 1m light" panose="020B0409020203020207" pitchFamily="49" charset="-128"/>
              </a:rPr>
              <a:t>// synchronization not needed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</a:t>
            </a:r>
            <a:r>
              <a:rPr lang="en-US" sz="1500" dirty="0" err="1">
                <a:solidFill>
                  <a:srgbClr val="8DA6CE"/>
                </a:solidFill>
                <a:ea typeface="M+ 1m light" panose="020B0409020203020207" pitchFamily="49" charset="-128"/>
              </a:rPr>
              <a:t>node_t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*new =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</a:rPr>
              <a:t>      </a:t>
            </a:r>
            <a:r>
              <a:rPr lang="en-US" sz="1500" dirty="0">
                <a:solidFill>
                  <a:srgbClr val="8DA6CE"/>
                </a:solidFill>
                <a:ea typeface="M+ 1m light" panose="020B0409020203020207" pitchFamily="49" charset="-128"/>
              </a:rPr>
              <a:t>malloc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(</a:t>
            </a:r>
            <a:r>
              <a:rPr lang="en-US" sz="1500" dirty="0" err="1">
                <a:solidFill>
                  <a:srgbClr val="FBDE2D"/>
                </a:solidFill>
                <a:ea typeface="M+ 1m light" panose="020B0409020203020207" pitchFamily="49" charset="-128"/>
              </a:rPr>
              <a:t>sizeof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(</a:t>
            </a:r>
            <a:r>
              <a:rPr lang="en-US" sz="1500" dirty="0" err="1">
                <a:solidFill>
                  <a:srgbClr val="8DA6CE"/>
                </a:solidFill>
                <a:ea typeface="M+ 1m light" panose="020B0409020203020207" pitchFamily="49" charset="-128"/>
              </a:rPr>
              <a:t>node_t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));</a:t>
            </a:r>
            <a:endParaRPr lang="en-US" sz="1500" dirty="0">
              <a:solidFill>
                <a:srgbClr val="8DA6CE"/>
              </a:solidFill>
              <a:ea typeface="M+ 1m light" panose="020B0409020203020207" pitchFamily="49" charset="-128"/>
            </a:endParaRP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</a:t>
            </a:r>
            <a:r>
              <a:rPr lang="en-US" sz="1500" dirty="0">
                <a:solidFill>
                  <a:srgbClr val="FBDE2D"/>
                </a:solidFill>
                <a:ea typeface="M+ 1m light" panose="020B0409020203020207" pitchFamily="49" charset="-128"/>
              </a:rPr>
              <a:t>if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(new == </a:t>
            </a:r>
            <a:r>
              <a:rPr lang="en-US" sz="1500" dirty="0">
                <a:solidFill>
                  <a:srgbClr val="D8FA3C"/>
                </a:solidFill>
                <a:ea typeface="M+ 1m light" panose="020B0409020203020207" pitchFamily="49" charset="-128"/>
              </a:rPr>
              <a:t>NULL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) {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    </a:t>
            </a:r>
            <a:r>
              <a:rPr lang="en-US" sz="1500" dirty="0" err="1">
                <a:solidFill>
                  <a:srgbClr val="8DA6CE"/>
                </a:solidFill>
                <a:ea typeface="M+ 1m light" panose="020B0409020203020207" pitchFamily="49" charset="-128"/>
              </a:rPr>
              <a:t>perror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(</a:t>
            </a:r>
            <a:r>
              <a:rPr lang="en-US" sz="1500" dirty="0">
                <a:solidFill>
                  <a:srgbClr val="61CE3C"/>
                </a:solidFill>
                <a:ea typeface="M+ 1m light" panose="020B0409020203020207" pitchFamily="49" charset="-128"/>
              </a:rPr>
              <a:t>"malloc"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) ;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    </a:t>
            </a:r>
            <a:r>
              <a:rPr lang="en-US" sz="1500" dirty="0">
                <a:solidFill>
                  <a:srgbClr val="FBDE2D"/>
                </a:solidFill>
                <a:ea typeface="M+ 1m light" panose="020B0409020203020207" pitchFamily="49" charset="-128"/>
              </a:rPr>
              <a:t>return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;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}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new-&gt;key = key;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</a:t>
            </a:r>
            <a:r>
              <a:rPr lang="en-US" sz="1500" dirty="0">
                <a:solidFill>
                  <a:srgbClr val="AEAEAE"/>
                </a:solidFill>
                <a:ea typeface="M+ 1m light" panose="020B0409020203020207" pitchFamily="49" charset="-128"/>
              </a:rPr>
              <a:t>// just lock critical section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</a:t>
            </a:r>
            <a:r>
              <a:rPr lang="en-US" sz="1500" dirty="0" err="1">
                <a:solidFill>
                  <a:srgbClr val="8DA6CE"/>
                </a:solidFill>
                <a:ea typeface="M+ 1m light" panose="020B0409020203020207" pitchFamily="49" charset="-128"/>
              </a:rPr>
              <a:t>Mutex_lock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(&amp;L-&gt;lock);</a:t>
            </a:r>
            <a:endParaRPr lang="en-US" sz="1500" dirty="0">
              <a:solidFill>
                <a:srgbClr val="8DA6CE"/>
              </a:solidFill>
              <a:ea typeface="M+ 1m light" panose="020B0409020203020207" pitchFamily="49" charset="-128"/>
            </a:endParaRP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new-&gt;next = L-&gt;head;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L-&gt;head = new;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</a:t>
            </a:r>
            <a:r>
              <a:rPr lang="en-US" sz="1500" dirty="0" err="1">
                <a:solidFill>
                  <a:srgbClr val="8DA6CE"/>
                </a:solidFill>
                <a:ea typeface="M+ 1m light" panose="020B0409020203020207" pitchFamily="49" charset="-128"/>
              </a:rPr>
              <a:t>Mutex_unlock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(&amp;L-&gt;lock);</a:t>
            </a:r>
            <a:endParaRPr lang="en-US" sz="1500" dirty="0">
              <a:solidFill>
                <a:srgbClr val="8DA6CE"/>
              </a:solidFill>
              <a:ea typeface="M+ 1m light" panose="020B0409020203020207" pitchFamily="49" charset="-128"/>
            </a:endParaRP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}</a:t>
            </a:r>
          </a:p>
          <a:p>
            <a:pPr lvl="4">
              <a:lnSpc>
                <a:spcPct val="110000"/>
              </a:lnSpc>
            </a:pPr>
            <a:endParaRPr lang="en-US" sz="1500" dirty="0">
              <a:solidFill>
                <a:srgbClr val="F8F8F8"/>
              </a:solidFill>
              <a:ea typeface="M+ 1m light" panose="020B0409020203020207" pitchFamily="49" charset="-128"/>
            </a:endParaRPr>
          </a:p>
          <a:p>
            <a:pPr lvl="4">
              <a:lnSpc>
                <a:spcPct val="110000"/>
              </a:lnSpc>
            </a:pPr>
            <a:endParaRPr lang="en-US" sz="1500" dirty="0">
              <a:solidFill>
                <a:srgbClr val="F8F8F8"/>
              </a:solidFill>
              <a:ea typeface="M+ 1m light" panose="020B0409020203020207" pitchFamily="49" charset="-128"/>
            </a:endParaRPr>
          </a:p>
          <a:p>
            <a:pPr lvl="4">
              <a:lnSpc>
                <a:spcPct val="110000"/>
              </a:lnSpc>
            </a:pPr>
            <a:endParaRPr lang="en-US" sz="1500" dirty="0">
              <a:solidFill>
                <a:srgbClr val="F8F8F8"/>
              </a:solidFill>
            </a:endParaRPr>
          </a:p>
          <a:p>
            <a:pPr lvl="4">
              <a:lnSpc>
                <a:spcPct val="110000"/>
              </a:lnSpc>
            </a:pPr>
            <a:endParaRPr lang="en-US" sz="1500" dirty="0">
              <a:solidFill>
                <a:srgbClr val="F8F8F8"/>
              </a:solidFill>
              <a:ea typeface="M+ 1m light" panose="020B0409020203020207" pitchFamily="49" charset="-128"/>
            </a:endParaRPr>
          </a:p>
          <a:p>
            <a:pPr lvl="4">
              <a:lnSpc>
                <a:spcPct val="110000"/>
              </a:lnSpc>
            </a:pPr>
            <a:endParaRPr lang="en-US" sz="1500" dirty="0">
              <a:solidFill>
                <a:srgbClr val="F8F8F8"/>
              </a:solidFill>
              <a:ea typeface="M+ 1m light" panose="020B0409020203020207" pitchFamily="49" charset="-128"/>
            </a:endParaRPr>
          </a:p>
          <a:p>
            <a:pPr lvl="4">
              <a:lnSpc>
                <a:spcPct val="110000"/>
              </a:lnSpc>
            </a:pPr>
            <a:endParaRPr lang="en-US" sz="1500" dirty="0">
              <a:solidFill>
                <a:srgbClr val="F8F8F8"/>
              </a:solidFill>
            </a:endParaRPr>
          </a:p>
          <a:p>
            <a:pPr lvl="4">
              <a:lnSpc>
                <a:spcPct val="110000"/>
              </a:lnSpc>
            </a:pPr>
            <a:endParaRPr lang="en-US" sz="1500" dirty="0">
              <a:solidFill>
                <a:srgbClr val="F8F8F8"/>
              </a:solidFill>
            </a:endParaRPr>
          </a:p>
          <a:p>
            <a:pPr lvl="4">
              <a:lnSpc>
                <a:spcPct val="110000"/>
              </a:lnSpc>
            </a:pPr>
            <a:endParaRPr lang="en-US" sz="1500" dirty="0">
              <a:solidFill>
                <a:srgbClr val="F8F8F8"/>
              </a:solidFill>
            </a:endParaRPr>
          </a:p>
          <a:p>
            <a:pPr lvl="4">
              <a:lnSpc>
                <a:spcPct val="110000"/>
              </a:lnSpc>
            </a:pPr>
            <a:r>
              <a:rPr lang="en-US" sz="1500" dirty="0" err="1">
                <a:solidFill>
                  <a:srgbClr val="FBDE2D"/>
                </a:solidFill>
                <a:ea typeface="M+ 1m light" panose="020B0409020203020207" pitchFamily="49" charset="-128"/>
              </a:rPr>
              <a:t>int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</a:t>
            </a:r>
            <a:r>
              <a:rPr lang="en-US" sz="1500" dirty="0" err="1">
                <a:solidFill>
                  <a:srgbClr val="FF6400"/>
                </a:solidFill>
                <a:ea typeface="M+ 1m light" panose="020B0409020203020207" pitchFamily="49" charset="-128"/>
              </a:rPr>
              <a:t>List_Lookup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(</a:t>
            </a:r>
            <a:r>
              <a:rPr lang="en-US" sz="1500" dirty="0" err="1">
                <a:solidFill>
                  <a:srgbClr val="8DA6CE"/>
                </a:solidFill>
                <a:ea typeface="M+ 1m light" panose="020B0409020203020207" pitchFamily="49" charset="-128"/>
              </a:rPr>
              <a:t>list_t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*L, </a:t>
            </a:r>
            <a:r>
              <a:rPr lang="en-US" sz="1500" dirty="0" err="1">
                <a:solidFill>
                  <a:srgbClr val="FBDE2D"/>
                </a:solidFill>
                <a:ea typeface="M+ 1m light" panose="020B0409020203020207" pitchFamily="49" charset="-128"/>
              </a:rPr>
              <a:t>int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key) {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</a:t>
            </a:r>
            <a:r>
              <a:rPr lang="en-US" sz="1500" dirty="0" err="1">
                <a:solidFill>
                  <a:srgbClr val="FBDE2D"/>
                </a:solidFill>
                <a:ea typeface="M+ 1m light" panose="020B0409020203020207" pitchFamily="49" charset="-128"/>
              </a:rPr>
              <a:t>int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</a:t>
            </a:r>
            <a:r>
              <a:rPr lang="en-US" sz="1500" dirty="0" err="1">
                <a:solidFill>
                  <a:srgbClr val="F8F8F8"/>
                </a:solidFill>
                <a:ea typeface="M+ 1m light" panose="020B0409020203020207" pitchFamily="49" charset="-128"/>
              </a:rPr>
              <a:t>rv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= -</a:t>
            </a:r>
            <a:r>
              <a:rPr lang="en-US" sz="1500" dirty="0">
                <a:solidFill>
                  <a:srgbClr val="D8FA3C"/>
                </a:solidFill>
                <a:ea typeface="M+ 1m light" panose="020B0409020203020207" pitchFamily="49" charset="-128"/>
              </a:rPr>
              <a:t>1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;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</a:t>
            </a:r>
            <a:r>
              <a:rPr lang="en-US" sz="1500" dirty="0" err="1">
                <a:solidFill>
                  <a:srgbClr val="8DA6CE"/>
                </a:solidFill>
                <a:ea typeface="M+ 1m light" panose="020B0409020203020207" pitchFamily="49" charset="-128"/>
              </a:rPr>
              <a:t>Mutex_lock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(&amp;L-&gt;lock);</a:t>
            </a:r>
            <a:endParaRPr lang="en-US" sz="1500" dirty="0">
              <a:solidFill>
                <a:srgbClr val="8DA6CE"/>
              </a:solidFill>
              <a:ea typeface="M+ 1m light" panose="020B0409020203020207" pitchFamily="49" charset="-128"/>
            </a:endParaRP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</a:t>
            </a:r>
            <a:r>
              <a:rPr lang="en-US" sz="1500" dirty="0" err="1">
                <a:solidFill>
                  <a:srgbClr val="8DA6CE"/>
                </a:solidFill>
                <a:ea typeface="M+ 1m light" panose="020B0409020203020207" pitchFamily="49" charset="-128"/>
              </a:rPr>
              <a:t>node_t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*</a:t>
            </a:r>
            <a:r>
              <a:rPr lang="en-US" sz="1500" dirty="0" err="1">
                <a:solidFill>
                  <a:srgbClr val="F8F8F8"/>
                </a:solidFill>
                <a:ea typeface="M+ 1m light" panose="020B0409020203020207" pitchFamily="49" charset="-128"/>
              </a:rPr>
              <a:t>curr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= L-&gt;head;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</a:t>
            </a:r>
            <a:r>
              <a:rPr lang="en-US" sz="1500" dirty="0">
                <a:solidFill>
                  <a:srgbClr val="FBDE2D"/>
                </a:solidFill>
                <a:ea typeface="M+ 1m light" panose="020B0409020203020207" pitchFamily="49" charset="-128"/>
              </a:rPr>
              <a:t>while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(</a:t>
            </a:r>
            <a:r>
              <a:rPr lang="en-US" sz="1500" dirty="0" err="1">
                <a:solidFill>
                  <a:srgbClr val="F8F8F8"/>
                </a:solidFill>
                <a:ea typeface="M+ 1m light" panose="020B0409020203020207" pitchFamily="49" charset="-128"/>
              </a:rPr>
              <a:t>curr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) {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    </a:t>
            </a:r>
            <a:r>
              <a:rPr lang="en-US" sz="1500" dirty="0">
                <a:solidFill>
                  <a:srgbClr val="FBDE2D"/>
                </a:solidFill>
                <a:ea typeface="M+ 1m light" panose="020B0409020203020207" pitchFamily="49" charset="-128"/>
              </a:rPr>
              <a:t>if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(</a:t>
            </a:r>
            <a:r>
              <a:rPr lang="en-US" sz="1500" dirty="0" err="1">
                <a:solidFill>
                  <a:srgbClr val="F8F8F8"/>
                </a:solidFill>
                <a:ea typeface="M+ 1m light" panose="020B0409020203020207" pitchFamily="49" charset="-128"/>
              </a:rPr>
              <a:t>curr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-&gt;key == key) {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        </a:t>
            </a:r>
            <a:r>
              <a:rPr lang="en-US" sz="1500" dirty="0" err="1">
                <a:solidFill>
                  <a:srgbClr val="F8F8F8"/>
                </a:solidFill>
                <a:ea typeface="M+ 1m light" panose="020B0409020203020207" pitchFamily="49" charset="-128"/>
              </a:rPr>
              <a:t>rv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= </a:t>
            </a:r>
            <a:r>
              <a:rPr lang="en-US" sz="1500" dirty="0">
                <a:solidFill>
                  <a:srgbClr val="D8FA3C"/>
                </a:solidFill>
                <a:ea typeface="M+ 1m light" panose="020B0409020203020207" pitchFamily="49" charset="-128"/>
              </a:rPr>
              <a:t>0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;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        </a:t>
            </a:r>
            <a:r>
              <a:rPr lang="en-US" sz="1500" dirty="0">
                <a:solidFill>
                  <a:srgbClr val="FBDE2D"/>
                </a:solidFill>
                <a:ea typeface="M+ 1m light" panose="020B0409020203020207" pitchFamily="49" charset="-128"/>
              </a:rPr>
              <a:t>break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;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    }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    </a:t>
            </a:r>
            <a:r>
              <a:rPr lang="en-US" sz="1500" dirty="0" err="1">
                <a:solidFill>
                  <a:srgbClr val="F8F8F8"/>
                </a:solidFill>
                <a:ea typeface="M+ 1m light" panose="020B0409020203020207" pitchFamily="49" charset="-128"/>
              </a:rPr>
              <a:t>curr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= </a:t>
            </a:r>
            <a:r>
              <a:rPr lang="en-US" sz="1500" dirty="0" err="1">
                <a:solidFill>
                  <a:srgbClr val="F8F8F8"/>
                </a:solidFill>
                <a:ea typeface="M+ 1m light" panose="020B0409020203020207" pitchFamily="49" charset="-128"/>
              </a:rPr>
              <a:t>curr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-&gt;next;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}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</a:t>
            </a:r>
            <a:r>
              <a:rPr lang="en-US" sz="1500" dirty="0" err="1">
                <a:solidFill>
                  <a:srgbClr val="8DA6CE"/>
                </a:solidFill>
                <a:ea typeface="M+ 1m light" panose="020B0409020203020207" pitchFamily="49" charset="-128"/>
              </a:rPr>
              <a:t>Mutex_unlock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(&amp;L-&gt;lock);</a:t>
            </a:r>
            <a:endParaRPr lang="en-US" sz="1500" dirty="0">
              <a:solidFill>
                <a:srgbClr val="8DA6CE"/>
              </a:solidFill>
              <a:ea typeface="M+ 1m light" panose="020B0409020203020207" pitchFamily="49" charset="-128"/>
            </a:endParaRP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    </a:t>
            </a:r>
            <a:r>
              <a:rPr lang="en-US" sz="1500" dirty="0">
                <a:solidFill>
                  <a:srgbClr val="FBDE2D"/>
                </a:solidFill>
                <a:ea typeface="M+ 1m light" panose="020B0409020203020207" pitchFamily="49" charset="-128"/>
              </a:rPr>
              <a:t>return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 </a:t>
            </a:r>
            <a:r>
              <a:rPr lang="en-US" sz="1500" dirty="0" err="1">
                <a:solidFill>
                  <a:srgbClr val="F8F8F8"/>
                </a:solidFill>
                <a:ea typeface="M+ 1m light" panose="020B0409020203020207" pitchFamily="49" charset="-128"/>
              </a:rPr>
              <a:t>rv</a:t>
            </a: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; </a:t>
            </a:r>
            <a:r>
              <a:rPr lang="en-US" sz="1500" dirty="0">
                <a:solidFill>
                  <a:srgbClr val="AEAEAE"/>
                </a:solidFill>
                <a:ea typeface="M+ 1m light" panose="020B0409020203020207" pitchFamily="49" charset="-128"/>
              </a:rPr>
              <a:t>// now both success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AEAEAE"/>
                </a:solidFill>
              </a:rPr>
              <a:t>              // a</a:t>
            </a:r>
            <a:r>
              <a:rPr lang="en-US" sz="1500" dirty="0">
                <a:solidFill>
                  <a:srgbClr val="AEAEAE"/>
                </a:solidFill>
                <a:ea typeface="M+ 1m light" panose="020B0409020203020207" pitchFamily="49" charset="-128"/>
              </a:rPr>
              <a:t>nd failure</a:t>
            </a:r>
          </a:p>
          <a:p>
            <a:pPr lvl="4">
              <a:lnSpc>
                <a:spcPct val="110000"/>
              </a:lnSpc>
            </a:pPr>
            <a: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  <a:t>}</a:t>
            </a:r>
            <a:br>
              <a:rPr lang="en-US" sz="1500" dirty="0">
                <a:solidFill>
                  <a:srgbClr val="F8F8F8"/>
                </a:solidFill>
                <a:ea typeface="M+ 1m light" panose="020B0409020203020207" pitchFamily="49" charset="-128"/>
              </a:rPr>
            </a:br>
            <a:endParaRPr lang="en-US" sz="1500" dirty="0">
              <a:solidFill>
                <a:srgbClr val="F8F8F8"/>
              </a:solidFill>
              <a:ea typeface="M+ 1m light" panose="020B0409020203020207" pitchFamily="49" charset="-128"/>
            </a:endParaRPr>
          </a:p>
          <a:p>
            <a:pPr lvl="4">
              <a:lnSpc>
                <a:spcPct val="110000"/>
              </a:lnSpc>
            </a:pPr>
            <a:endParaRPr lang="en-US" sz="1500" dirty="0">
              <a:ea typeface="M+ 1m light" panose="020B0409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5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D47D-05C3-CB41-B554-EFA73FF2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7F15-634F-9841-9522-26FFE3F99B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Even the rewritten linked list algorithm does not scale well due to the existence of a single lock to take care of the whole list.</a:t>
            </a:r>
          </a:p>
          <a:p>
            <a:r>
              <a:rPr lang="en-US" dirty="0"/>
              <a:t>One of the techniques used to enable greater concurrency within a list is called </a:t>
            </a:r>
            <a:r>
              <a:rPr lang="en-US" i="1" dirty="0">
                <a:latin typeface="+mj-lt"/>
              </a:rPr>
              <a:t>hand-over-hand locking </a:t>
            </a:r>
            <a:r>
              <a:rPr lang="en-US" dirty="0"/>
              <a:t>or </a:t>
            </a:r>
            <a:r>
              <a:rPr lang="en-US" i="1" dirty="0">
                <a:latin typeface="+mj-lt"/>
              </a:rPr>
              <a:t>lock coupling</a:t>
            </a:r>
            <a:r>
              <a:rPr lang="en-US" dirty="0"/>
              <a:t>.</a:t>
            </a:r>
          </a:p>
          <a:p>
            <a:pPr lvl="1"/>
            <a:r>
              <a:rPr lang="en-US" spc="-50" dirty="0"/>
              <a:t>The idea is to create a lock for each node of a list, instead of a single one.</a:t>
            </a:r>
          </a:p>
          <a:p>
            <a:pPr lvl="1"/>
            <a:r>
              <a:rPr lang="en-US" dirty="0"/>
              <a:t>When traversing a list, the code first acquires the lock for the next node before releasing the lock on the current one.</a:t>
            </a:r>
          </a:p>
          <a:p>
            <a:pPr lvl="1"/>
            <a:r>
              <a:rPr lang="en-US" spc="-50" dirty="0"/>
              <a:t>Although this method enables a high degree of concurrency, the overhead of acquiring and releasing locks at each step may be prohibitive.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847A1-D01E-034B-88D5-E335925D12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CB2F-849F-1E46-A0DF-D2B5221C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43860-0DFC-3148-8694-806F42233D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 increase concurrency of enqueue and dequeue operations, we will use two locks: one for the head of the queue, one for the tail.</a:t>
            </a:r>
          </a:p>
          <a:p>
            <a:pPr lvl="1"/>
            <a:r>
              <a:rPr lang="en-US" spc="-10" dirty="0"/>
              <a:t>Normally, enqueue will access the tail lock and dequeue the head lock.</a:t>
            </a:r>
          </a:p>
          <a:p>
            <a:pPr lvl="1"/>
            <a:r>
              <a:rPr lang="en-US" dirty="0"/>
              <a:t>A clever trick of the creators of this design was to add a dummy node, to separate head and tail operations.</a:t>
            </a:r>
          </a:p>
          <a:p>
            <a:r>
              <a:rPr lang="en-US" dirty="0"/>
              <a:t>Queues are often used in multi-threaded applications, whose needs will not be met by the type of queue used here.</a:t>
            </a:r>
          </a:p>
          <a:p>
            <a:pPr lvl="1"/>
            <a:r>
              <a:rPr lang="en-US" dirty="0"/>
              <a:t>A more elaborate bounded queue will be developed in the next class.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25D85-3F72-4E45-9560-4792C9EB5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3A2A-F424-3F40-A326-5AE9985C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/>
              <a:t>A concurrent queue using two locks (</a:t>
            </a:r>
            <a:r>
              <a:rPr lang="en-US" sz="2000" spc="0" dirty="0">
                <a:latin typeface="M+ 1m light" panose="020B0409020203020207" pitchFamily="49" charset="-128"/>
                <a:ea typeface="M+ 1m light" panose="020B0409020203020207" pitchFamily="49" charset="-128"/>
              </a:rPr>
              <a:t>ch29-09.c</a:t>
            </a:r>
            <a:r>
              <a:rPr lang="en-US" spc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8E60-6C72-D44B-8213-54DB74C943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/>
            <a:r>
              <a:rPr lang="en-US" dirty="0">
                <a:solidFill>
                  <a:srgbClr val="FBDE2D"/>
                </a:solidFill>
              </a:rPr>
              <a:t>typedef</a:t>
            </a:r>
            <a:r>
              <a:rPr lang="en-US" dirty="0">
                <a:solidFill>
                  <a:srgbClr val="F8F8F8"/>
                </a:solidFill>
              </a:rPr>
              <a:t> </a:t>
            </a:r>
            <a:r>
              <a:rPr lang="en-US" dirty="0">
                <a:solidFill>
                  <a:srgbClr val="FBDE2D"/>
                </a:solidFill>
              </a:rPr>
              <a:t>struct</a:t>
            </a:r>
            <a:r>
              <a:rPr lang="en-US" dirty="0">
                <a:solidFill>
                  <a:srgbClr val="F8F8F8"/>
                </a:solidFill>
              </a:rPr>
              <a:t> </a:t>
            </a:r>
            <a:r>
              <a:rPr lang="en-US" dirty="0" err="1">
                <a:solidFill>
                  <a:srgbClr val="8DA6CE"/>
                </a:solidFill>
              </a:rPr>
              <a:t>node_t</a:t>
            </a:r>
            <a:r>
              <a:rPr lang="en-US" dirty="0">
                <a:solidFill>
                  <a:srgbClr val="F8F8F8"/>
                </a:solidFill>
              </a:rPr>
              <a:t> {</a:t>
            </a:r>
            <a:endParaRPr lang="en-US" dirty="0">
              <a:solidFill>
                <a:srgbClr val="FBDE2D"/>
              </a:solidFill>
            </a:endParaRPr>
          </a:p>
          <a:p>
            <a:pPr lvl="4"/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FBDE2D"/>
                </a:solidFill>
              </a:rPr>
              <a:t>int</a:t>
            </a:r>
            <a:r>
              <a:rPr lang="en-US" dirty="0">
                <a:solidFill>
                  <a:srgbClr val="F8F8F8"/>
                </a:solidFill>
              </a:rPr>
              <a:t> value;</a:t>
            </a:r>
          </a:p>
          <a:p>
            <a:pPr lvl="4"/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>
                <a:solidFill>
                  <a:srgbClr val="FBDE2D"/>
                </a:solidFill>
              </a:rPr>
              <a:t>struct</a:t>
            </a:r>
            <a:r>
              <a:rPr lang="en-US" dirty="0">
                <a:solidFill>
                  <a:srgbClr val="F8F8F8"/>
                </a:solidFill>
              </a:rPr>
              <a:t> </a:t>
            </a:r>
            <a:r>
              <a:rPr lang="en-US" dirty="0" err="1">
                <a:solidFill>
                  <a:srgbClr val="8DA6CE"/>
                </a:solidFill>
              </a:rPr>
              <a:t>node_t</a:t>
            </a:r>
            <a:r>
              <a:rPr lang="en-US" dirty="0">
                <a:solidFill>
                  <a:srgbClr val="F8F8F8"/>
                </a:solidFill>
              </a:rPr>
              <a:t> *next;</a:t>
            </a:r>
          </a:p>
          <a:p>
            <a:pPr lvl="4"/>
            <a:r>
              <a:rPr lang="en-US" dirty="0">
                <a:solidFill>
                  <a:srgbClr val="F8F8F8"/>
                </a:solidFill>
              </a:rPr>
              <a:t>} </a:t>
            </a:r>
            <a:r>
              <a:rPr lang="en-US" dirty="0" err="1">
                <a:solidFill>
                  <a:srgbClr val="8DA6CE"/>
                </a:solidFill>
              </a:rPr>
              <a:t>node_t</a:t>
            </a:r>
            <a:r>
              <a:rPr lang="en-US" dirty="0">
                <a:solidFill>
                  <a:srgbClr val="F8F8F8"/>
                </a:solidFill>
              </a:rPr>
              <a:t>;</a:t>
            </a:r>
            <a:endParaRPr lang="en-US" dirty="0">
              <a:solidFill>
                <a:srgbClr val="8DA6CE"/>
              </a:solidFill>
            </a:endParaRPr>
          </a:p>
          <a:p>
            <a:pPr lvl="4"/>
            <a:endParaRPr lang="en-US" dirty="0">
              <a:solidFill>
                <a:srgbClr val="F8F8F8"/>
              </a:solidFill>
            </a:endParaRPr>
          </a:p>
          <a:p>
            <a:pPr lvl="4"/>
            <a:r>
              <a:rPr lang="en-US" dirty="0">
                <a:solidFill>
                  <a:srgbClr val="FBDE2D"/>
                </a:solidFill>
              </a:rPr>
              <a:t>typedef</a:t>
            </a:r>
            <a:r>
              <a:rPr lang="en-US" dirty="0">
                <a:solidFill>
                  <a:srgbClr val="F8F8F8"/>
                </a:solidFill>
              </a:rPr>
              <a:t> </a:t>
            </a:r>
            <a:r>
              <a:rPr lang="en-US" dirty="0">
                <a:solidFill>
                  <a:srgbClr val="FBDE2D"/>
                </a:solidFill>
              </a:rPr>
              <a:t>struct</a:t>
            </a:r>
            <a:r>
              <a:rPr lang="en-US" dirty="0">
                <a:solidFill>
                  <a:srgbClr val="F8F8F8"/>
                </a:solidFill>
              </a:rPr>
              <a:t> </a:t>
            </a:r>
            <a:r>
              <a:rPr lang="en-US" dirty="0" err="1">
                <a:solidFill>
                  <a:srgbClr val="8DA6CE"/>
                </a:solidFill>
              </a:rPr>
              <a:t>queue_t</a:t>
            </a:r>
            <a:r>
              <a:rPr lang="en-US" dirty="0">
                <a:solidFill>
                  <a:srgbClr val="F8F8F8"/>
                </a:solidFill>
              </a:rPr>
              <a:t> {</a:t>
            </a:r>
            <a:endParaRPr lang="en-US" dirty="0">
              <a:solidFill>
                <a:srgbClr val="FBDE2D"/>
              </a:solidFill>
            </a:endParaRPr>
          </a:p>
          <a:p>
            <a:pPr lvl="4"/>
            <a:r>
              <a:rPr lang="en-US" dirty="0">
                <a:solidFill>
                  <a:srgbClr val="8DA6CE"/>
                </a:solidFill>
              </a:rPr>
              <a:t>    </a:t>
            </a:r>
            <a:r>
              <a:rPr lang="en-US" dirty="0" err="1">
                <a:solidFill>
                  <a:srgbClr val="8DA6CE"/>
                </a:solidFill>
              </a:rPr>
              <a:t>node_t</a:t>
            </a:r>
            <a:r>
              <a:rPr lang="en-US" dirty="0">
                <a:solidFill>
                  <a:srgbClr val="F8F8F8"/>
                </a:solidFill>
              </a:rPr>
              <a:t> *head;</a:t>
            </a:r>
          </a:p>
          <a:p>
            <a:pPr lvl="4"/>
            <a:r>
              <a:rPr lang="en-US" dirty="0">
                <a:solidFill>
                  <a:srgbClr val="8DA6CE"/>
                </a:solidFill>
              </a:rPr>
              <a:t>    </a:t>
            </a:r>
            <a:r>
              <a:rPr lang="en-US" dirty="0" err="1">
                <a:solidFill>
                  <a:srgbClr val="8DA6CE"/>
                </a:solidFill>
              </a:rPr>
              <a:t>node_t</a:t>
            </a:r>
            <a:r>
              <a:rPr lang="en-US" dirty="0">
                <a:solidFill>
                  <a:srgbClr val="F8F8F8"/>
                </a:solidFill>
              </a:rPr>
              <a:t> *tail;</a:t>
            </a:r>
          </a:p>
          <a:p>
            <a:pPr lvl="4"/>
            <a:r>
              <a:rPr lang="en-US" dirty="0">
                <a:solidFill>
                  <a:srgbClr val="8DA6CE"/>
                </a:solidFill>
              </a:rPr>
              <a:t>    </a:t>
            </a:r>
            <a:r>
              <a:rPr lang="en-US" dirty="0" err="1">
                <a:solidFill>
                  <a:srgbClr val="8DA6CE"/>
                </a:solidFill>
              </a:rPr>
              <a:t>Mutex_t</a:t>
            </a:r>
            <a:r>
              <a:rPr lang="en-US" dirty="0">
                <a:solidFill>
                  <a:srgbClr val="F8F8F8"/>
                </a:solidFill>
              </a:rPr>
              <a:t> </a:t>
            </a:r>
            <a:r>
              <a:rPr lang="en-US" dirty="0" err="1">
                <a:solidFill>
                  <a:srgbClr val="F8F8F8"/>
                </a:solidFill>
              </a:rPr>
              <a:t>headLock</a:t>
            </a:r>
            <a:r>
              <a:rPr lang="en-US" dirty="0">
                <a:solidFill>
                  <a:srgbClr val="F8F8F8"/>
                </a:solidFill>
              </a:rPr>
              <a:t>;</a:t>
            </a:r>
            <a:endParaRPr lang="en-US" dirty="0">
              <a:solidFill>
                <a:srgbClr val="8DA6CE"/>
              </a:solidFill>
            </a:endParaRPr>
          </a:p>
          <a:p>
            <a:pPr lvl="4"/>
            <a:r>
              <a:rPr lang="en-US" dirty="0">
                <a:solidFill>
                  <a:srgbClr val="8DA6CE"/>
                </a:solidFill>
              </a:rPr>
              <a:t>    </a:t>
            </a:r>
            <a:r>
              <a:rPr lang="en-US" dirty="0" err="1">
                <a:solidFill>
                  <a:srgbClr val="8DA6CE"/>
                </a:solidFill>
              </a:rPr>
              <a:t>Mutex_t</a:t>
            </a:r>
            <a:r>
              <a:rPr lang="en-US" dirty="0">
                <a:solidFill>
                  <a:srgbClr val="F8F8F8"/>
                </a:solidFill>
              </a:rPr>
              <a:t> </a:t>
            </a:r>
            <a:r>
              <a:rPr lang="en-US" dirty="0" err="1">
                <a:solidFill>
                  <a:srgbClr val="F8F8F8"/>
                </a:solidFill>
              </a:rPr>
              <a:t>tailLock</a:t>
            </a:r>
            <a:r>
              <a:rPr lang="en-US" dirty="0">
                <a:solidFill>
                  <a:srgbClr val="F8F8F8"/>
                </a:solidFill>
              </a:rPr>
              <a:t>;</a:t>
            </a:r>
            <a:endParaRPr lang="en-US" dirty="0">
              <a:solidFill>
                <a:srgbClr val="8DA6CE"/>
              </a:solidFill>
            </a:endParaRPr>
          </a:p>
          <a:p>
            <a:pPr lvl="4"/>
            <a:r>
              <a:rPr lang="en-US" dirty="0">
                <a:solidFill>
                  <a:srgbClr val="F8F8F8"/>
                </a:solidFill>
              </a:rPr>
              <a:t>} </a:t>
            </a:r>
            <a:r>
              <a:rPr lang="en-US" dirty="0" err="1">
                <a:solidFill>
                  <a:srgbClr val="8DA6CE"/>
                </a:solidFill>
              </a:rPr>
              <a:t>queue_t</a:t>
            </a:r>
            <a:r>
              <a:rPr lang="en-US" dirty="0">
                <a:solidFill>
                  <a:srgbClr val="F8F8F8"/>
                </a:solidFill>
              </a:rPr>
              <a:t>;</a:t>
            </a:r>
            <a:endParaRPr lang="en-US" dirty="0">
              <a:solidFill>
                <a:srgbClr val="8DA6CE"/>
              </a:solidFill>
            </a:endParaRPr>
          </a:p>
          <a:p>
            <a:pPr lvl="4"/>
            <a:endParaRPr lang="en-US" dirty="0">
              <a:solidFill>
                <a:srgbClr val="F8F8F8"/>
              </a:solidFill>
            </a:endParaRPr>
          </a:p>
          <a:p>
            <a:pPr lvl="4"/>
            <a:r>
              <a:rPr lang="en-US" dirty="0">
                <a:solidFill>
                  <a:srgbClr val="FBDE2D"/>
                </a:solidFill>
              </a:rPr>
              <a:t>void</a:t>
            </a:r>
            <a:r>
              <a:rPr lang="en-US" dirty="0">
                <a:solidFill>
                  <a:srgbClr val="F8F8F8"/>
                </a:solidFill>
              </a:rPr>
              <a:t> </a:t>
            </a:r>
            <a:r>
              <a:rPr lang="en-US" dirty="0" err="1">
                <a:solidFill>
                  <a:srgbClr val="FF6400"/>
                </a:solidFill>
              </a:rPr>
              <a:t>Queue_Init</a:t>
            </a:r>
            <a:r>
              <a:rPr lang="en-US" dirty="0">
                <a:solidFill>
                  <a:srgbClr val="F8F8F8"/>
                </a:solidFill>
              </a:rPr>
              <a:t>(</a:t>
            </a:r>
            <a:r>
              <a:rPr lang="en-US" dirty="0" err="1">
                <a:solidFill>
                  <a:srgbClr val="8DA6CE"/>
                </a:solidFill>
              </a:rPr>
              <a:t>queue_t</a:t>
            </a:r>
            <a:r>
              <a:rPr lang="en-US" dirty="0">
                <a:solidFill>
                  <a:srgbClr val="F8F8F8"/>
                </a:solidFill>
              </a:rPr>
              <a:t> *q) {</a:t>
            </a:r>
            <a:endParaRPr lang="en-US" dirty="0">
              <a:solidFill>
                <a:srgbClr val="FF6400"/>
              </a:solidFill>
            </a:endParaRPr>
          </a:p>
          <a:p>
            <a:pPr lvl="4"/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8DA6CE"/>
                </a:solidFill>
              </a:rPr>
              <a:t>node_t</a:t>
            </a:r>
            <a:r>
              <a:rPr lang="en-US" dirty="0">
                <a:solidFill>
                  <a:srgbClr val="F8F8F8"/>
                </a:solidFill>
              </a:rPr>
              <a:t> *</a:t>
            </a:r>
            <a:r>
              <a:rPr lang="en-US" dirty="0" err="1">
                <a:solidFill>
                  <a:srgbClr val="F8F8F8"/>
                </a:solidFill>
              </a:rPr>
              <a:t>tmp</a:t>
            </a:r>
            <a:r>
              <a:rPr lang="en-US" dirty="0">
                <a:solidFill>
                  <a:srgbClr val="F8F8F8"/>
                </a:solidFill>
              </a:rPr>
              <a:t> = </a:t>
            </a:r>
            <a:r>
              <a:rPr lang="en-US" dirty="0">
                <a:solidFill>
                  <a:srgbClr val="8DA6CE"/>
                </a:solidFill>
              </a:rPr>
              <a:t>malloc</a:t>
            </a:r>
            <a:r>
              <a:rPr lang="en-US" dirty="0">
                <a:solidFill>
                  <a:srgbClr val="F8F8F8"/>
                </a:solidFill>
              </a:rPr>
              <a:t>(</a:t>
            </a:r>
            <a:r>
              <a:rPr lang="en-US" dirty="0" err="1">
                <a:solidFill>
                  <a:srgbClr val="FBDE2D"/>
                </a:solidFill>
              </a:rPr>
              <a:t>sizeof</a:t>
            </a:r>
            <a:r>
              <a:rPr lang="en-US" dirty="0">
                <a:solidFill>
                  <a:srgbClr val="F8F8F8"/>
                </a:solidFill>
              </a:rPr>
              <a:t>(</a:t>
            </a:r>
            <a:r>
              <a:rPr lang="en-US" dirty="0" err="1">
                <a:solidFill>
                  <a:srgbClr val="8DA6CE"/>
                </a:solidFill>
              </a:rPr>
              <a:t>node_t</a:t>
            </a:r>
            <a:r>
              <a:rPr lang="en-US" dirty="0">
                <a:solidFill>
                  <a:srgbClr val="F8F8F8"/>
                </a:solidFill>
              </a:rPr>
              <a:t>));</a:t>
            </a:r>
            <a:endParaRPr lang="en-US" dirty="0">
              <a:solidFill>
                <a:srgbClr val="8DA6CE"/>
              </a:solidFill>
            </a:endParaRPr>
          </a:p>
          <a:p>
            <a:pPr lvl="4"/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F8F8F8"/>
                </a:solidFill>
              </a:rPr>
              <a:t>tmp</a:t>
            </a:r>
            <a:r>
              <a:rPr lang="en-US" dirty="0">
                <a:solidFill>
                  <a:srgbClr val="F8F8F8"/>
                </a:solidFill>
              </a:rPr>
              <a:t>-&gt;next = </a:t>
            </a:r>
            <a:r>
              <a:rPr lang="en-US" dirty="0">
                <a:solidFill>
                  <a:srgbClr val="D8FA3C"/>
                </a:solidFill>
              </a:rPr>
              <a:t>NULL</a:t>
            </a:r>
            <a:r>
              <a:rPr lang="en-US" dirty="0">
                <a:solidFill>
                  <a:srgbClr val="F8F8F8"/>
                </a:solidFill>
              </a:rPr>
              <a:t>;</a:t>
            </a:r>
          </a:p>
          <a:p>
            <a:pPr lvl="4"/>
            <a:r>
              <a:rPr lang="en-US" dirty="0">
                <a:solidFill>
                  <a:srgbClr val="F8F8F8"/>
                </a:solidFill>
              </a:rPr>
              <a:t>    q-&gt;head = q-&gt;tail = </a:t>
            </a:r>
            <a:r>
              <a:rPr lang="en-US" dirty="0" err="1">
                <a:solidFill>
                  <a:srgbClr val="F8F8F8"/>
                </a:solidFill>
              </a:rPr>
              <a:t>tmp</a:t>
            </a:r>
            <a:r>
              <a:rPr lang="en-US" dirty="0">
                <a:solidFill>
                  <a:srgbClr val="F8F8F8"/>
                </a:solidFill>
              </a:rPr>
              <a:t>;</a:t>
            </a:r>
          </a:p>
          <a:p>
            <a:pPr lvl="4"/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8DA6CE"/>
                </a:solidFill>
              </a:rPr>
              <a:t>Mutex_init</a:t>
            </a:r>
            <a:r>
              <a:rPr lang="en-US" dirty="0">
                <a:solidFill>
                  <a:srgbClr val="F8F8F8"/>
                </a:solidFill>
              </a:rPr>
              <a:t>(&amp;q-&gt;</a:t>
            </a:r>
            <a:r>
              <a:rPr lang="en-US" dirty="0" err="1">
                <a:solidFill>
                  <a:srgbClr val="F8F8F8"/>
                </a:solidFill>
              </a:rPr>
              <a:t>headLock</a:t>
            </a:r>
            <a:r>
              <a:rPr lang="en-US" dirty="0">
                <a:solidFill>
                  <a:srgbClr val="F8F8F8"/>
                </a:solidFill>
              </a:rPr>
              <a:t>, </a:t>
            </a:r>
            <a:r>
              <a:rPr lang="en-US" dirty="0">
                <a:solidFill>
                  <a:srgbClr val="D8FA3C"/>
                </a:solidFill>
              </a:rPr>
              <a:t>NULL</a:t>
            </a:r>
            <a:r>
              <a:rPr lang="en-US" dirty="0">
                <a:solidFill>
                  <a:srgbClr val="F8F8F8"/>
                </a:solidFill>
              </a:rPr>
              <a:t>)</a:t>
            </a:r>
          </a:p>
          <a:p>
            <a:pPr lvl="4"/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8DA6CE"/>
                </a:solidFill>
              </a:rPr>
              <a:t>Mutex_init</a:t>
            </a:r>
            <a:r>
              <a:rPr lang="en-US" dirty="0">
                <a:solidFill>
                  <a:srgbClr val="F8F8F8"/>
                </a:solidFill>
              </a:rPr>
              <a:t>(&amp;q-&gt;</a:t>
            </a:r>
            <a:r>
              <a:rPr lang="en-US" dirty="0" err="1">
                <a:solidFill>
                  <a:srgbClr val="F8F8F8"/>
                </a:solidFill>
              </a:rPr>
              <a:t>tailLock</a:t>
            </a:r>
            <a:r>
              <a:rPr lang="en-US" dirty="0">
                <a:solidFill>
                  <a:srgbClr val="F8F8F8"/>
                </a:solidFill>
              </a:rPr>
              <a:t>, </a:t>
            </a:r>
            <a:r>
              <a:rPr lang="en-US" dirty="0">
                <a:solidFill>
                  <a:srgbClr val="D8FA3C"/>
                </a:solidFill>
              </a:rPr>
              <a:t>NULL</a:t>
            </a:r>
            <a:r>
              <a:rPr lang="en-US" dirty="0">
                <a:solidFill>
                  <a:srgbClr val="F8F8F8"/>
                </a:solidFill>
              </a:rPr>
              <a:t>)</a:t>
            </a:r>
          </a:p>
          <a:p>
            <a:pPr lvl="4"/>
            <a:r>
              <a:rPr lang="en-US" dirty="0">
                <a:solidFill>
                  <a:srgbClr val="F8F8F8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320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3A2A-F424-3F40-A326-5AE9985C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/>
              <a:t>A concurrent queue using two locks (</a:t>
            </a:r>
            <a:r>
              <a:rPr lang="en-US" sz="2000" spc="0" dirty="0">
                <a:latin typeface="M+ 1m light" panose="020B0409020203020207" pitchFamily="49" charset="-128"/>
                <a:ea typeface="M+ 1m light" panose="020B0409020203020207" pitchFamily="49" charset="-128"/>
              </a:rPr>
              <a:t>ch29-09.c</a:t>
            </a:r>
            <a:r>
              <a:rPr lang="en-US" spc="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8E60-6C72-D44B-8213-54DB74C943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buFont typeface="+mj-lt"/>
              <a:buAutoNum type="arabicPeriod" startAt="18"/>
            </a:pPr>
            <a:r>
              <a:rPr lang="en-US" dirty="0">
                <a:solidFill>
                  <a:srgbClr val="FBDE2D"/>
                </a:solidFill>
              </a:rPr>
              <a:t>void</a:t>
            </a:r>
            <a:r>
              <a:rPr lang="en-US" dirty="0">
                <a:solidFill>
                  <a:srgbClr val="F8F8F8"/>
                </a:solidFill>
              </a:rPr>
              <a:t> </a:t>
            </a:r>
            <a:r>
              <a:rPr lang="en-US" dirty="0" err="1">
                <a:solidFill>
                  <a:srgbClr val="FF6400"/>
                </a:solidFill>
              </a:rPr>
              <a:t>Queue_Enqueue</a:t>
            </a:r>
            <a:r>
              <a:rPr lang="en-US" dirty="0">
                <a:solidFill>
                  <a:srgbClr val="F8F8F8"/>
                </a:solidFill>
              </a:rPr>
              <a:t>(</a:t>
            </a:r>
            <a:r>
              <a:rPr lang="en-US" dirty="0" err="1">
                <a:solidFill>
                  <a:srgbClr val="8DA6CE"/>
                </a:solidFill>
              </a:rPr>
              <a:t>queue_t</a:t>
            </a:r>
            <a:r>
              <a:rPr lang="en-US" dirty="0">
                <a:solidFill>
                  <a:srgbClr val="F8F8F8"/>
                </a:solidFill>
              </a:rPr>
              <a:t> *q, </a:t>
            </a:r>
            <a:r>
              <a:rPr lang="en-US" dirty="0" err="1">
                <a:solidFill>
                  <a:srgbClr val="FBDE2D"/>
                </a:solidFill>
              </a:rPr>
              <a:t>int</a:t>
            </a:r>
            <a:r>
              <a:rPr lang="en-US" dirty="0">
                <a:solidFill>
                  <a:srgbClr val="F8F8F8"/>
                </a:solidFill>
              </a:rPr>
              <a:t> value) {</a:t>
            </a:r>
          </a:p>
          <a:p>
            <a:pPr lvl="4">
              <a:buAutoNum type="arabicPeriod" startAt="18"/>
            </a:pPr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8DA6CE"/>
                </a:solidFill>
              </a:rPr>
              <a:t>node_t</a:t>
            </a:r>
            <a:r>
              <a:rPr lang="en-US" dirty="0">
                <a:solidFill>
                  <a:srgbClr val="F8F8F8"/>
                </a:solidFill>
              </a:rPr>
              <a:t> *</a:t>
            </a:r>
            <a:r>
              <a:rPr lang="en-US" dirty="0" err="1">
                <a:solidFill>
                  <a:srgbClr val="F8F8F8"/>
                </a:solidFill>
              </a:rPr>
              <a:t>tmp</a:t>
            </a:r>
            <a:r>
              <a:rPr lang="en-US" dirty="0">
                <a:solidFill>
                  <a:srgbClr val="F8F8F8"/>
                </a:solidFill>
              </a:rPr>
              <a:t> = </a:t>
            </a:r>
            <a:r>
              <a:rPr lang="en-US" dirty="0">
                <a:solidFill>
                  <a:srgbClr val="8DA6CE"/>
                </a:solidFill>
              </a:rPr>
              <a:t>Malloc</a:t>
            </a:r>
            <a:r>
              <a:rPr lang="en-US" dirty="0">
                <a:solidFill>
                  <a:srgbClr val="F8F8F8"/>
                </a:solidFill>
              </a:rPr>
              <a:t>(</a:t>
            </a:r>
            <a:r>
              <a:rPr lang="en-US" dirty="0" err="1">
                <a:solidFill>
                  <a:srgbClr val="FBDE2D"/>
                </a:solidFill>
              </a:rPr>
              <a:t>sizeof</a:t>
            </a:r>
            <a:r>
              <a:rPr lang="en-US" dirty="0">
                <a:solidFill>
                  <a:srgbClr val="F8F8F8"/>
                </a:solidFill>
              </a:rPr>
              <a:t>(</a:t>
            </a:r>
            <a:r>
              <a:rPr lang="en-US" dirty="0" err="1">
                <a:solidFill>
                  <a:srgbClr val="8DA6CE"/>
                </a:solidFill>
              </a:rPr>
              <a:t>node_t</a:t>
            </a:r>
            <a:r>
              <a:rPr lang="en-US" dirty="0">
                <a:solidFill>
                  <a:srgbClr val="F8F8F8"/>
                </a:solidFill>
              </a:rPr>
              <a:t>));</a:t>
            </a:r>
            <a:endParaRPr lang="en-US" dirty="0">
              <a:solidFill>
                <a:srgbClr val="8DA6CE"/>
              </a:solidFill>
            </a:endParaRPr>
          </a:p>
          <a:p>
            <a:pPr lvl="4">
              <a:buAutoNum type="arabicPeriod" startAt="18"/>
            </a:pPr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F8F8F8"/>
                </a:solidFill>
              </a:rPr>
              <a:t>tmp</a:t>
            </a:r>
            <a:r>
              <a:rPr lang="en-US" dirty="0">
                <a:solidFill>
                  <a:srgbClr val="F8F8F8"/>
                </a:solidFill>
              </a:rPr>
              <a:t>-&gt;value = value;</a:t>
            </a:r>
          </a:p>
          <a:p>
            <a:pPr lvl="4">
              <a:buAutoNum type="arabicPeriod" startAt="18"/>
            </a:pPr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F8F8F8"/>
                </a:solidFill>
              </a:rPr>
              <a:t>tmp</a:t>
            </a:r>
            <a:r>
              <a:rPr lang="en-US" dirty="0">
                <a:solidFill>
                  <a:srgbClr val="F8F8F8"/>
                </a:solidFill>
              </a:rPr>
              <a:t>-&gt;next = </a:t>
            </a:r>
            <a:r>
              <a:rPr lang="en-US" dirty="0">
                <a:solidFill>
                  <a:srgbClr val="D8FA3C"/>
                </a:solidFill>
              </a:rPr>
              <a:t>NULL</a:t>
            </a:r>
            <a:r>
              <a:rPr lang="en-US" dirty="0">
                <a:solidFill>
                  <a:srgbClr val="F8F8F8"/>
                </a:solidFill>
              </a:rPr>
              <a:t>;</a:t>
            </a:r>
          </a:p>
          <a:p>
            <a:pPr lvl="4">
              <a:buAutoNum type="arabicPeriod" startAt="18"/>
            </a:pPr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8DA6CE"/>
                </a:solidFill>
              </a:rPr>
              <a:t>Mutex_lock</a:t>
            </a:r>
            <a:r>
              <a:rPr lang="en-US" dirty="0">
                <a:solidFill>
                  <a:srgbClr val="F8F8F8"/>
                </a:solidFill>
              </a:rPr>
              <a:t>(&amp;q-&gt;</a:t>
            </a:r>
            <a:r>
              <a:rPr lang="en-US" dirty="0" err="1">
                <a:solidFill>
                  <a:srgbClr val="F8F8F8"/>
                </a:solidFill>
              </a:rPr>
              <a:t>tailLock</a:t>
            </a:r>
            <a:r>
              <a:rPr lang="en-US" dirty="0">
                <a:solidFill>
                  <a:srgbClr val="F8F8F8"/>
                </a:solidFill>
              </a:rPr>
              <a:t>) ;</a:t>
            </a:r>
          </a:p>
          <a:p>
            <a:pPr lvl="4">
              <a:buAutoNum type="arabicPeriod" startAt="18"/>
            </a:pPr>
            <a:r>
              <a:rPr lang="en-US" dirty="0">
                <a:solidFill>
                  <a:srgbClr val="F8F8F8"/>
                </a:solidFill>
              </a:rPr>
              <a:t>    q-&gt;tail-&gt;next = </a:t>
            </a:r>
            <a:r>
              <a:rPr lang="en-US" dirty="0" err="1">
                <a:solidFill>
                  <a:srgbClr val="F8F8F8"/>
                </a:solidFill>
              </a:rPr>
              <a:t>tmp</a:t>
            </a:r>
            <a:r>
              <a:rPr lang="en-US" dirty="0">
                <a:solidFill>
                  <a:srgbClr val="F8F8F8"/>
                </a:solidFill>
              </a:rPr>
              <a:t>;</a:t>
            </a:r>
          </a:p>
          <a:p>
            <a:pPr lvl="4">
              <a:buAutoNum type="arabicPeriod" startAt="18"/>
            </a:pPr>
            <a:r>
              <a:rPr lang="en-US" dirty="0">
                <a:solidFill>
                  <a:srgbClr val="F8F8F8"/>
                </a:solidFill>
              </a:rPr>
              <a:t>    q-&gt;tail = </a:t>
            </a:r>
            <a:r>
              <a:rPr lang="en-US" dirty="0" err="1">
                <a:solidFill>
                  <a:srgbClr val="F8F8F8"/>
                </a:solidFill>
              </a:rPr>
              <a:t>tmp</a:t>
            </a:r>
            <a:r>
              <a:rPr lang="en-US" dirty="0">
                <a:solidFill>
                  <a:srgbClr val="F8F8F8"/>
                </a:solidFill>
              </a:rPr>
              <a:t>;</a:t>
            </a:r>
          </a:p>
          <a:p>
            <a:pPr lvl="4">
              <a:buAutoNum type="arabicPeriod" startAt="18"/>
            </a:pPr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8DA6CE"/>
                </a:solidFill>
              </a:rPr>
              <a:t>Mutex_unlock</a:t>
            </a:r>
            <a:r>
              <a:rPr lang="en-US" dirty="0">
                <a:solidFill>
                  <a:srgbClr val="F8F8F8"/>
                </a:solidFill>
              </a:rPr>
              <a:t>(&amp;q-&gt;</a:t>
            </a:r>
            <a:r>
              <a:rPr lang="en-US" dirty="0" err="1">
                <a:solidFill>
                  <a:srgbClr val="F8F8F8"/>
                </a:solidFill>
              </a:rPr>
              <a:t>tailLock</a:t>
            </a:r>
            <a:r>
              <a:rPr lang="en-US" dirty="0">
                <a:solidFill>
                  <a:srgbClr val="F8F8F8"/>
                </a:solidFill>
              </a:rPr>
              <a:t>) ;</a:t>
            </a:r>
          </a:p>
          <a:p>
            <a:pPr lvl="4">
              <a:buAutoNum type="arabicPeriod" startAt="18"/>
            </a:pPr>
            <a:r>
              <a:rPr lang="en-US" dirty="0">
                <a:solidFill>
                  <a:srgbClr val="F8F8F8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25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8FB86F-877D-7D41-949D-511C29B2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Tonight’s challenge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123F1-9FD3-3749-9679-98E4830003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5000"/>
              </a:lnSpc>
              <a:spcBef>
                <a:spcPts val="2400"/>
              </a:spcBef>
              <a:buNone/>
            </a:pPr>
            <a:r>
              <a:rPr lang="en-US" sz="4400" dirty="0"/>
              <a:t>How to add locks to a data structure to enable many concurrent threads to access it correctly?</a:t>
            </a:r>
          </a:p>
          <a:p>
            <a:pPr marL="0" indent="0">
              <a:lnSpc>
                <a:spcPct val="85000"/>
              </a:lnSpc>
              <a:spcBef>
                <a:spcPts val="2400"/>
              </a:spcBef>
              <a:buNone/>
            </a:pPr>
            <a:r>
              <a:rPr lang="en-US" sz="4400" dirty="0"/>
              <a:t>Can we do it without sacrificing performance?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22F19E-C233-2E49-ABD9-A77CF4187B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7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3A2A-F424-3F40-A326-5AE9985C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/>
              <a:t>A concurrent queue using two locks (</a:t>
            </a:r>
            <a:r>
              <a:rPr lang="en-US" sz="2000" spc="0" dirty="0">
                <a:latin typeface="M+ 1m light" panose="020B0409020203020207" pitchFamily="49" charset="-128"/>
                <a:ea typeface="M+ 1m light" panose="020B0409020203020207" pitchFamily="49" charset="-128"/>
              </a:rPr>
              <a:t>ch29-09.c</a:t>
            </a:r>
            <a:r>
              <a:rPr lang="en-US" spc="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8E60-6C72-D44B-8213-54DB74C943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 err="1">
                <a:solidFill>
                  <a:srgbClr val="FBDE2D"/>
                </a:solidFill>
              </a:rPr>
              <a:t>int</a:t>
            </a:r>
            <a:r>
              <a:rPr lang="en-US" dirty="0">
                <a:solidFill>
                  <a:srgbClr val="F8F8F8"/>
                </a:solidFill>
              </a:rPr>
              <a:t> </a:t>
            </a:r>
            <a:r>
              <a:rPr lang="en-US" dirty="0" err="1">
                <a:solidFill>
                  <a:srgbClr val="FF6400"/>
                </a:solidFill>
              </a:rPr>
              <a:t>Queue_Dequeue</a:t>
            </a:r>
            <a:r>
              <a:rPr lang="en-US" dirty="0">
                <a:solidFill>
                  <a:srgbClr val="F8F8F8"/>
                </a:solidFill>
              </a:rPr>
              <a:t>(</a:t>
            </a:r>
            <a:r>
              <a:rPr lang="en-US" dirty="0" err="1">
                <a:solidFill>
                  <a:srgbClr val="8DA6CE"/>
                </a:solidFill>
              </a:rPr>
              <a:t>queue_t</a:t>
            </a:r>
            <a:r>
              <a:rPr lang="en-US" dirty="0">
                <a:solidFill>
                  <a:srgbClr val="F8F8F8"/>
                </a:solidFill>
              </a:rPr>
              <a:t> *q, </a:t>
            </a:r>
            <a:r>
              <a:rPr lang="en-US" dirty="0" err="1">
                <a:solidFill>
                  <a:srgbClr val="FBDE2D"/>
                </a:solidFill>
              </a:rPr>
              <a:t>int</a:t>
            </a:r>
            <a:r>
              <a:rPr lang="en-US" dirty="0">
                <a:solidFill>
                  <a:srgbClr val="F8F8F8"/>
                </a:solidFill>
              </a:rPr>
              <a:t> *value) {</a:t>
            </a: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8DA6CE"/>
                </a:solidFill>
              </a:rPr>
              <a:t>Mutex_lock</a:t>
            </a:r>
            <a:r>
              <a:rPr lang="en-US" dirty="0">
                <a:solidFill>
                  <a:srgbClr val="F8F8F8"/>
                </a:solidFill>
              </a:rPr>
              <a:t>(&amp;q-&gt;</a:t>
            </a:r>
            <a:r>
              <a:rPr lang="en-US" dirty="0" err="1">
                <a:solidFill>
                  <a:srgbClr val="F8F8F8"/>
                </a:solidFill>
              </a:rPr>
              <a:t>headLock</a:t>
            </a:r>
            <a:r>
              <a:rPr lang="en-US" dirty="0">
                <a:solidFill>
                  <a:srgbClr val="F8F8F8"/>
                </a:solidFill>
              </a:rPr>
              <a:t>);</a:t>
            </a: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8DA6CE"/>
                </a:solidFill>
              </a:rPr>
              <a:t>node_t</a:t>
            </a:r>
            <a:r>
              <a:rPr lang="en-US" dirty="0">
                <a:solidFill>
                  <a:srgbClr val="F8F8F8"/>
                </a:solidFill>
              </a:rPr>
              <a:t> *</a:t>
            </a:r>
            <a:r>
              <a:rPr lang="en-US" dirty="0" err="1">
                <a:solidFill>
                  <a:srgbClr val="F8F8F8"/>
                </a:solidFill>
              </a:rPr>
              <a:t>tmp</a:t>
            </a:r>
            <a:r>
              <a:rPr lang="en-US" dirty="0">
                <a:solidFill>
                  <a:srgbClr val="F8F8F8"/>
                </a:solidFill>
              </a:rPr>
              <a:t> = q-&gt;head;</a:t>
            </a: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8DA6CE"/>
                </a:solidFill>
              </a:rPr>
              <a:t>node_t</a:t>
            </a:r>
            <a:r>
              <a:rPr lang="en-US" dirty="0">
                <a:solidFill>
                  <a:srgbClr val="F8F8F8"/>
                </a:solidFill>
              </a:rPr>
              <a:t> *</a:t>
            </a:r>
            <a:r>
              <a:rPr lang="en-US" dirty="0" err="1">
                <a:solidFill>
                  <a:srgbClr val="F8F8F8"/>
                </a:solidFill>
              </a:rPr>
              <a:t>newHead</a:t>
            </a:r>
            <a:r>
              <a:rPr lang="en-US" dirty="0">
                <a:solidFill>
                  <a:srgbClr val="F8F8F8"/>
                </a:solidFill>
              </a:rPr>
              <a:t> = </a:t>
            </a:r>
            <a:r>
              <a:rPr lang="en-US" dirty="0" err="1">
                <a:solidFill>
                  <a:srgbClr val="F8F8F8"/>
                </a:solidFill>
              </a:rPr>
              <a:t>tmp</a:t>
            </a:r>
            <a:r>
              <a:rPr lang="en-US" dirty="0">
                <a:solidFill>
                  <a:srgbClr val="F8F8F8"/>
                </a:solidFill>
              </a:rPr>
              <a:t>-&gt;next;</a:t>
            </a: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>
                <a:solidFill>
                  <a:srgbClr val="FBDE2D"/>
                </a:solidFill>
              </a:rPr>
              <a:t>if</a:t>
            </a:r>
            <a:r>
              <a:rPr lang="en-US" dirty="0">
                <a:solidFill>
                  <a:srgbClr val="F8F8F8"/>
                </a:solidFill>
              </a:rPr>
              <a:t> (</a:t>
            </a:r>
            <a:r>
              <a:rPr lang="en-US" dirty="0" err="1">
                <a:solidFill>
                  <a:srgbClr val="F8F8F8"/>
                </a:solidFill>
              </a:rPr>
              <a:t>newHead</a:t>
            </a:r>
            <a:r>
              <a:rPr lang="en-US" dirty="0">
                <a:solidFill>
                  <a:srgbClr val="F8F8F8"/>
                </a:solidFill>
              </a:rPr>
              <a:t> == </a:t>
            </a:r>
            <a:r>
              <a:rPr lang="en-US" dirty="0">
                <a:solidFill>
                  <a:srgbClr val="D8FA3C"/>
                </a:solidFill>
              </a:rPr>
              <a:t>NULL</a:t>
            </a:r>
            <a:r>
              <a:rPr lang="en-US" dirty="0">
                <a:solidFill>
                  <a:srgbClr val="F8F8F8"/>
                </a:solidFill>
              </a:rPr>
              <a:t>) {</a:t>
            </a: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>
                <a:solidFill>
                  <a:srgbClr val="F8F8F8"/>
                </a:solidFill>
              </a:rPr>
              <a:t>        </a:t>
            </a:r>
            <a:r>
              <a:rPr lang="en-US" dirty="0" err="1">
                <a:solidFill>
                  <a:srgbClr val="8DA6CE"/>
                </a:solidFill>
              </a:rPr>
              <a:t>Mutex_unlock</a:t>
            </a:r>
            <a:r>
              <a:rPr lang="en-US" dirty="0">
                <a:solidFill>
                  <a:srgbClr val="F8F8F8"/>
                </a:solidFill>
              </a:rPr>
              <a:t>(&amp;q-&gt;</a:t>
            </a:r>
            <a:r>
              <a:rPr lang="en-US" dirty="0" err="1">
                <a:solidFill>
                  <a:srgbClr val="F8F8F8"/>
                </a:solidFill>
              </a:rPr>
              <a:t>headLock</a:t>
            </a:r>
            <a:r>
              <a:rPr lang="en-US" dirty="0">
                <a:solidFill>
                  <a:srgbClr val="F8F8F8"/>
                </a:solidFill>
              </a:rPr>
              <a:t>) ;</a:t>
            </a: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>
                <a:solidFill>
                  <a:srgbClr val="F8F8F8"/>
                </a:solidFill>
              </a:rPr>
              <a:t>        </a:t>
            </a:r>
            <a:r>
              <a:rPr lang="en-US" dirty="0">
                <a:solidFill>
                  <a:srgbClr val="FBDE2D"/>
                </a:solidFill>
              </a:rPr>
              <a:t>return</a:t>
            </a:r>
            <a:r>
              <a:rPr lang="en-US" dirty="0">
                <a:solidFill>
                  <a:srgbClr val="F8F8F8"/>
                </a:solidFill>
              </a:rPr>
              <a:t> -</a:t>
            </a:r>
            <a:r>
              <a:rPr lang="en-US" dirty="0">
                <a:solidFill>
                  <a:srgbClr val="D8FA3C"/>
                </a:solidFill>
              </a:rPr>
              <a:t>1</a:t>
            </a:r>
            <a:r>
              <a:rPr lang="en-US" dirty="0">
                <a:solidFill>
                  <a:srgbClr val="F8F8F8"/>
                </a:solidFill>
              </a:rPr>
              <a:t>; </a:t>
            </a:r>
            <a:r>
              <a:rPr lang="en-US" dirty="0">
                <a:solidFill>
                  <a:srgbClr val="AEAEAE"/>
                </a:solidFill>
              </a:rPr>
              <a:t>// queue was empty</a:t>
            </a: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>
                <a:solidFill>
                  <a:srgbClr val="F8F8F8"/>
                </a:solidFill>
              </a:rPr>
              <a:t>    }</a:t>
            </a: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>
                <a:solidFill>
                  <a:srgbClr val="F8F8F8"/>
                </a:solidFill>
              </a:rPr>
              <a:t>    *value = </a:t>
            </a:r>
            <a:r>
              <a:rPr lang="en-US" dirty="0" err="1">
                <a:solidFill>
                  <a:srgbClr val="F8F8F8"/>
                </a:solidFill>
              </a:rPr>
              <a:t>newHead</a:t>
            </a:r>
            <a:r>
              <a:rPr lang="en-US" dirty="0">
                <a:solidFill>
                  <a:srgbClr val="F8F8F8"/>
                </a:solidFill>
              </a:rPr>
              <a:t>-&gt;value;</a:t>
            </a: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>
                <a:solidFill>
                  <a:srgbClr val="F8F8F8"/>
                </a:solidFill>
              </a:rPr>
              <a:t>    q-&gt;head = </a:t>
            </a:r>
            <a:r>
              <a:rPr lang="en-US" dirty="0" err="1">
                <a:solidFill>
                  <a:srgbClr val="F8F8F8"/>
                </a:solidFill>
              </a:rPr>
              <a:t>newHead</a:t>
            </a:r>
            <a:r>
              <a:rPr lang="en-US" dirty="0">
                <a:solidFill>
                  <a:srgbClr val="F8F8F8"/>
                </a:solidFill>
              </a:rPr>
              <a:t>;</a:t>
            </a: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 err="1">
                <a:solidFill>
                  <a:srgbClr val="8DA6CE"/>
                </a:solidFill>
              </a:rPr>
              <a:t>Mutex_unlock</a:t>
            </a:r>
            <a:r>
              <a:rPr lang="en-US" dirty="0">
                <a:solidFill>
                  <a:srgbClr val="F8F8F8"/>
                </a:solidFill>
              </a:rPr>
              <a:t>(&amp;q-&gt;</a:t>
            </a:r>
            <a:r>
              <a:rPr lang="en-US" dirty="0" err="1">
                <a:solidFill>
                  <a:srgbClr val="F8F8F8"/>
                </a:solidFill>
              </a:rPr>
              <a:t>headLock</a:t>
            </a:r>
            <a:r>
              <a:rPr lang="en-US" dirty="0">
                <a:solidFill>
                  <a:srgbClr val="F8F8F8"/>
                </a:solidFill>
              </a:rPr>
              <a:t>) ;</a:t>
            </a: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>
                <a:solidFill>
                  <a:srgbClr val="8DA6CE"/>
                </a:solidFill>
              </a:rPr>
              <a:t>free</a:t>
            </a:r>
            <a:r>
              <a:rPr lang="en-US" dirty="0">
                <a:solidFill>
                  <a:srgbClr val="F8F8F8"/>
                </a:solidFill>
              </a:rPr>
              <a:t>(</a:t>
            </a:r>
            <a:r>
              <a:rPr lang="en-US" dirty="0" err="1">
                <a:solidFill>
                  <a:srgbClr val="F8F8F8"/>
                </a:solidFill>
              </a:rPr>
              <a:t>tmp</a:t>
            </a:r>
            <a:r>
              <a:rPr lang="en-US" dirty="0">
                <a:solidFill>
                  <a:srgbClr val="F8F8F8"/>
                </a:solidFill>
              </a:rPr>
              <a:t>);</a:t>
            </a: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>
                <a:solidFill>
                  <a:srgbClr val="F8F8F8"/>
                </a:solidFill>
              </a:rPr>
              <a:t>    </a:t>
            </a:r>
            <a:r>
              <a:rPr lang="en-US" dirty="0">
                <a:solidFill>
                  <a:srgbClr val="FBDE2D"/>
                </a:solidFill>
              </a:rPr>
              <a:t>return</a:t>
            </a:r>
            <a:r>
              <a:rPr lang="en-US" dirty="0">
                <a:solidFill>
                  <a:srgbClr val="F8F8F8"/>
                </a:solidFill>
              </a:rPr>
              <a:t> </a:t>
            </a:r>
            <a:r>
              <a:rPr lang="en-US" dirty="0">
                <a:solidFill>
                  <a:srgbClr val="D8FA3C"/>
                </a:solidFill>
              </a:rPr>
              <a:t>0</a:t>
            </a:r>
            <a:r>
              <a:rPr lang="en-US" dirty="0">
                <a:solidFill>
                  <a:srgbClr val="F8F8F8"/>
                </a:solidFill>
              </a:rPr>
              <a:t>;</a:t>
            </a: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r>
              <a:rPr lang="en-US" dirty="0">
                <a:solidFill>
                  <a:srgbClr val="F8F8F8"/>
                </a:solidFill>
              </a:rPr>
              <a:t>}</a:t>
            </a:r>
            <a:br>
              <a:rPr lang="en-US" dirty="0">
                <a:solidFill>
                  <a:srgbClr val="F8F8F8"/>
                </a:solidFill>
              </a:rPr>
            </a:br>
            <a:endParaRPr lang="en-US" dirty="0">
              <a:solidFill>
                <a:srgbClr val="F8F8F8"/>
              </a:solidFill>
            </a:endParaRPr>
          </a:p>
          <a:p>
            <a:pPr lvl="4">
              <a:lnSpc>
                <a:spcPct val="120000"/>
              </a:lnSpc>
              <a:buFont typeface="+mj-lt"/>
              <a:buAutoNum type="arabicPeriod" startAt="2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4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4C21-F647-924B-9468-3B240C7CF6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 will create a simple hash table that does not resize.</a:t>
            </a:r>
          </a:p>
          <a:p>
            <a:r>
              <a:rPr lang="en-US" dirty="0"/>
              <a:t>The hash table will be built using our previous concurrent list model and works pretty well.</a:t>
            </a:r>
          </a:p>
          <a:p>
            <a:pPr lvl="1"/>
            <a:r>
              <a:rPr lang="en-US" dirty="0"/>
              <a:t>The main reason for its good </a:t>
            </a:r>
            <a:br>
              <a:rPr lang="en-US" dirty="0"/>
            </a:br>
            <a:r>
              <a:rPr lang="en-US" dirty="0"/>
              <a:t>performance is that, instead </a:t>
            </a:r>
            <a:br>
              <a:rPr lang="en-US" dirty="0"/>
            </a:br>
            <a:r>
              <a:rPr lang="en-US" dirty="0"/>
              <a:t>of having a single lock for the </a:t>
            </a:r>
            <a:br>
              <a:rPr lang="en-US" dirty="0"/>
            </a:br>
            <a:r>
              <a:rPr lang="en-US" dirty="0"/>
              <a:t>entire structure, it uses one </a:t>
            </a:r>
            <a:br>
              <a:rPr lang="en-US" dirty="0"/>
            </a:br>
            <a:r>
              <a:rPr lang="en-US" dirty="0"/>
              <a:t>lock per hash bucket.</a:t>
            </a:r>
          </a:p>
          <a:p>
            <a:pPr lvl="1"/>
            <a:r>
              <a:rPr lang="en-US" dirty="0"/>
              <a:t>Thus, hash buckets, which </a:t>
            </a:r>
            <a:br>
              <a:rPr lang="en-US" dirty="0"/>
            </a:br>
            <a:r>
              <a:rPr lang="en-US" dirty="0"/>
              <a:t>will be represented by lists, </a:t>
            </a:r>
            <a:br>
              <a:rPr lang="en-US" dirty="0"/>
            </a:br>
            <a:r>
              <a:rPr lang="en-US" dirty="0"/>
              <a:t>can be accessed concurrently.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8C043-73FB-3C4B-B5F0-D861FD3B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Hash Table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D7377-CC08-2D48-8E41-C2E3C3F30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FDD879-B8BD-254C-876B-F784850004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768767"/>
              </p:ext>
            </p:extLst>
          </p:nvPr>
        </p:nvGraphicFramePr>
        <p:xfrm>
          <a:off x="4572000" y="2567031"/>
          <a:ext cx="4140200" cy="3922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2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Graphic spid="6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6AAE-C41D-5E47-9EB6-66222DEB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341312"/>
          </a:xfrm>
        </p:spPr>
        <p:txBody>
          <a:bodyPr/>
          <a:lstStyle/>
          <a:p>
            <a:r>
              <a:rPr lang="en-US" spc="0" dirty="0"/>
              <a:t>A Concurrent Hash Table (</a:t>
            </a:r>
            <a:r>
              <a:rPr lang="en-US" sz="2000" spc="0" dirty="0">
                <a:latin typeface="M+ 1m light" panose="020B0409020203020207" pitchFamily="49" charset="-128"/>
                <a:ea typeface="M+ 1m light" panose="020B0409020203020207" pitchFamily="49" charset="-128"/>
              </a:rPr>
              <a:t>ch29-10.c</a:t>
            </a:r>
            <a:r>
              <a:rPr lang="en-US" spc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3351-CFCF-4E4B-A35F-0B2128E929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713065"/>
            <a:ext cx="8280401" cy="5776636"/>
          </a:xfrm>
        </p:spPr>
        <p:txBody>
          <a:bodyPr numCol="1"/>
          <a:lstStyle/>
          <a:p>
            <a:pPr lvl="4"/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#</a:t>
            </a:r>
            <a:r>
              <a:rPr lang="en-US" sz="1800" spc="-100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define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sz="1800" spc="-100" dirty="0">
                <a:solidFill>
                  <a:srgbClr val="FF6400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BUCKETS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(</a:t>
            </a:r>
            <a:r>
              <a:rPr lang="en-US" sz="1800" spc="-100" dirty="0">
                <a:solidFill>
                  <a:srgbClr val="D8FA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101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)</a:t>
            </a:r>
            <a:endParaRPr lang="en-US" sz="1800" spc="-100" dirty="0">
              <a:solidFill>
                <a:srgbClr val="FF6400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endParaRPr lang="en-US" sz="1800" spc="-100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sz="1800" spc="-100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typedef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sz="1800" spc="-100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struct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sz="1800" spc="-100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hash_t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{</a:t>
            </a:r>
            <a:endParaRPr lang="en-US" sz="1800" spc="-100" dirty="0">
              <a:solidFill>
                <a:srgbClr val="FBDE2D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sz="1800" spc="-100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list_t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lists[BUCKETS] ;</a:t>
            </a:r>
          </a:p>
          <a:p>
            <a:pPr lvl="4"/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} </a:t>
            </a:r>
            <a:r>
              <a:rPr lang="en-US" sz="1800" spc="-100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hash_t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</a:t>
            </a:r>
            <a:endParaRPr lang="en-US" sz="1800" spc="-100" dirty="0">
              <a:solidFill>
                <a:srgbClr val="8DA6CE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endParaRPr lang="en-US" sz="1800" spc="-100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sz="1800" spc="-100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void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sz="1800" spc="-100" dirty="0" err="1">
                <a:solidFill>
                  <a:srgbClr val="FF6400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Hash_Init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</a:t>
            </a:r>
            <a:r>
              <a:rPr lang="en-US" sz="1800" spc="-100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hash_t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*H) {</a:t>
            </a:r>
            <a:endParaRPr lang="en-US" sz="1800" spc="-100" dirty="0">
              <a:solidFill>
                <a:srgbClr val="FF6400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sz="1800" spc="-100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for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(</a:t>
            </a:r>
            <a:r>
              <a:rPr lang="en-US" sz="1800" spc="-100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sz="1800" spc="-100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= </a:t>
            </a:r>
            <a:r>
              <a:rPr lang="en-US" sz="1800" spc="-100" dirty="0">
                <a:solidFill>
                  <a:srgbClr val="D8FA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0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 </a:t>
            </a:r>
            <a:r>
              <a:rPr lang="en-US" sz="1800" spc="-100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&lt; BUCKETS; </a:t>
            </a:r>
            <a:r>
              <a:rPr lang="en-US" sz="1800" spc="-100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++)</a:t>
            </a:r>
          </a:p>
          <a:p>
            <a:pPr lvl="4"/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</a:t>
            </a:r>
            <a:r>
              <a:rPr lang="en-US" sz="1800" spc="-100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List_Init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(&amp;H-&gt;lists[</a:t>
            </a:r>
            <a:r>
              <a:rPr lang="en-US" sz="1800" spc="-100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]);</a:t>
            </a:r>
          </a:p>
          <a:p>
            <a:pPr lvl="4"/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}</a:t>
            </a:r>
          </a:p>
          <a:p>
            <a:pPr lvl="4"/>
            <a:endParaRPr lang="en-US" sz="1800" spc="-100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sz="1800" spc="-100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sz="1800" spc="-100" dirty="0" err="1">
                <a:solidFill>
                  <a:srgbClr val="FF6400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Hash_Insert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</a:t>
            </a:r>
            <a:r>
              <a:rPr lang="en-US" sz="1800" spc="-100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hash_t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*H, </a:t>
            </a:r>
            <a:r>
              <a:rPr lang="en-US" sz="1800" spc="-100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key) {</a:t>
            </a:r>
          </a:p>
          <a:p>
            <a:pPr lvl="4"/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sz="1800" spc="-100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bucket = key % BUCKETS;</a:t>
            </a:r>
          </a:p>
          <a:p>
            <a:pPr lvl="4"/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sz="1800" spc="-100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return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sz="1800" spc="-100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List_Insert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(&amp;H-&gt;lists[bucket], key)</a:t>
            </a:r>
          </a:p>
          <a:p>
            <a:pPr lvl="4"/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}</a:t>
            </a:r>
          </a:p>
          <a:p>
            <a:pPr lvl="4"/>
            <a:endParaRPr lang="en-US" sz="1800" spc="-100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sz="1800" spc="-100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sz="1800" spc="-100" dirty="0" err="1">
                <a:solidFill>
                  <a:srgbClr val="FF6400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Hash_Lookup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</a:t>
            </a:r>
            <a:r>
              <a:rPr lang="en-US" sz="1800" spc="-100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hash_t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*H, </a:t>
            </a:r>
            <a:r>
              <a:rPr lang="en-US" sz="1800" spc="-100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key) {</a:t>
            </a:r>
          </a:p>
          <a:p>
            <a:pPr lvl="4"/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sz="1800" spc="-100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bucket = key % BUCKETS;</a:t>
            </a:r>
          </a:p>
          <a:p>
            <a:pPr lvl="4"/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sz="1800" spc="-100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return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sz="1800" spc="-100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List_Lookup</a:t>
            </a:r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(&amp;H-&gt;lists[bucket], key);</a:t>
            </a:r>
          </a:p>
          <a:p>
            <a:pPr lvl="4"/>
            <a:r>
              <a:rPr lang="en-US" sz="1800" spc="-100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}</a:t>
            </a:r>
          </a:p>
          <a:p>
            <a:pPr lvl="4"/>
            <a:endParaRPr lang="en-US" sz="1800" spc="-100" dirty="0"/>
          </a:p>
        </p:txBody>
      </p:sp>
    </p:spTree>
    <p:extLst>
      <p:ext uri="{BB962C8B-B14F-4D97-AF65-F5344CB8AC3E}">
        <p14:creationId xmlns:p14="http://schemas.microsoft.com/office/powerpoint/2010/main" val="2386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340B-F4C9-7D46-80C5-56EC9DF8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Three Tips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20E5E-64B3-7C43-B2BC-4BFBD3368877}"/>
              </a:ext>
            </a:extLst>
          </p:cNvPr>
          <p:cNvSpPr/>
          <p:nvPr/>
        </p:nvSpPr>
        <p:spPr>
          <a:xfrm>
            <a:off x="789417" y="1805067"/>
            <a:ext cx="3602459" cy="2161475"/>
          </a:xfrm>
          <a:custGeom>
            <a:avLst/>
            <a:gdLst>
              <a:gd name="connsiteX0" fmla="*/ 0 w 3602459"/>
              <a:gd name="connsiteY0" fmla="*/ 0 h 2161475"/>
              <a:gd name="connsiteX1" fmla="*/ 3602459 w 3602459"/>
              <a:gd name="connsiteY1" fmla="*/ 0 h 2161475"/>
              <a:gd name="connsiteX2" fmla="*/ 3602459 w 3602459"/>
              <a:gd name="connsiteY2" fmla="*/ 2161475 h 2161475"/>
              <a:gd name="connsiteX3" fmla="*/ 0 w 3602459"/>
              <a:gd name="connsiteY3" fmla="*/ 2161475 h 2161475"/>
              <a:gd name="connsiteX4" fmla="*/ 0 w 3602459"/>
              <a:gd name="connsiteY4" fmla="*/ 0 h 216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2459" h="2161475">
                <a:moveTo>
                  <a:pt x="0" y="0"/>
                </a:moveTo>
                <a:lnTo>
                  <a:pt x="3602459" y="0"/>
                </a:lnTo>
                <a:lnTo>
                  <a:pt x="3602459" y="2161475"/>
                </a:lnTo>
                <a:lnTo>
                  <a:pt x="0" y="2161475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rot="0" spcFirstLastPara="0" vertOverflow="overflow" horzOverflow="overflow" vert="horz" wrap="square" lIns="144780" tIns="144780" rIns="144780" bIns="14478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89100">
              <a:lnSpc>
                <a:spcPct val="90000"/>
              </a:lnSpc>
              <a:spcAft>
                <a:spcPct val="35000"/>
              </a:spcAft>
            </a:pPr>
            <a:r>
              <a:rPr lang="en-US" sz="3800" dirty="0">
                <a:solidFill>
                  <a:schemeClr val="dk1"/>
                </a:solidFill>
                <a:latin typeface="+mj-lt"/>
              </a:rPr>
              <a:t>More concurrency isn’t necessarily faster.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2CA93D2-ADDB-BF4D-BD7A-58CAF60E0572}"/>
              </a:ext>
            </a:extLst>
          </p:cNvPr>
          <p:cNvSpPr/>
          <p:nvPr/>
        </p:nvSpPr>
        <p:spPr>
          <a:xfrm>
            <a:off x="4752122" y="1805067"/>
            <a:ext cx="3602459" cy="2161475"/>
          </a:xfrm>
          <a:custGeom>
            <a:avLst/>
            <a:gdLst>
              <a:gd name="connsiteX0" fmla="*/ 0 w 3602459"/>
              <a:gd name="connsiteY0" fmla="*/ 0 h 2161475"/>
              <a:gd name="connsiteX1" fmla="*/ 3602459 w 3602459"/>
              <a:gd name="connsiteY1" fmla="*/ 0 h 2161475"/>
              <a:gd name="connsiteX2" fmla="*/ 3602459 w 3602459"/>
              <a:gd name="connsiteY2" fmla="*/ 2161475 h 2161475"/>
              <a:gd name="connsiteX3" fmla="*/ 0 w 3602459"/>
              <a:gd name="connsiteY3" fmla="*/ 2161475 h 2161475"/>
              <a:gd name="connsiteX4" fmla="*/ 0 w 3602459"/>
              <a:gd name="connsiteY4" fmla="*/ 0 h 216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2459" h="2161475">
                <a:moveTo>
                  <a:pt x="0" y="0"/>
                </a:moveTo>
                <a:lnTo>
                  <a:pt x="3602459" y="0"/>
                </a:lnTo>
                <a:lnTo>
                  <a:pt x="3602459" y="2161475"/>
                </a:lnTo>
                <a:lnTo>
                  <a:pt x="0" y="2161475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rot="0" spcFirstLastPara="0" vertOverflow="overflow" horzOverflow="overflow" vert="horz" wrap="square" lIns="144780" tIns="144780" rIns="144780" bIns="14478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89100">
              <a:lnSpc>
                <a:spcPct val="90000"/>
              </a:lnSpc>
              <a:spcAft>
                <a:spcPct val="35000"/>
              </a:spcAft>
            </a:pPr>
            <a:r>
              <a:rPr lang="en-US" sz="3800" dirty="0">
                <a:latin typeface="+mj-lt"/>
              </a:rPr>
              <a:t>Beware of locks and control flow.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0E3F1DA-66A6-7143-A9B1-A1D21AFB7342}"/>
              </a:ext>
            </a:extLst>
          </p:cNvPr>
          <p:cNvSpPr/>
          <p:nvPr/>
        </p:nvSpPr>
        <p:spPr>
          <a:xfrm>
            <a:off x="2770770" y="4326788"/>
            <a:ext cx="3602459" cy="2161475"/>
          </a:xfrm>
          <a:custGeom>
            <a:avLst/>
            <a:gdLst>
              <a:gd name="connsiteX0" fmla="*/ 0 w 3602459"/>
              <a:gd name="connsiteY0" fmla="*/ 0 h 2161475"/>
              <a:gd name="connsiteX1" fmla="*/ 3602459 w 3602459"/>
              <a:gd name="connsiteY1" fmla="*/ 0 h 2161475"/>
              <a:gd name="connsiteX2" fmla="*/ 3602459 w 3602459"/>
              <a:gd name="connsiteY2" fmla="*/ 2161475 h 2161475"/>
              <a:gd name="connsiteX3" fmla="*/ 0 w 3602459"/>
              <a:gd name="connsiteY3" fmla="*/ 2161475 h 2161475"/>
              <a:gd name="connsiteX4" fmla="*/ 0 w 3602459"/>
              <a:gd name="connsiteY4" fmla="*/ 0 h 216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2459" h="2161475">
                <a:moveTo>
                  <a:pt x="0" y="0"/>
                </a:moveTo>
                <a:lnTo>
                  <a:pt x="3602459" y="0"/>
                </a:lnTo>
                <a:lnTo>
                  <a:pt x="3602459" y="2161475"/>
                </a:lnTo>
                <a:lnTo>
                  <a:pt x="0" y="2161475"/>
                </a:lnTo>
                <a:lnTo>
                  <a:pt x="0" y="0"/>
                </a:lnTo>
                <a:close/>
              </a:path>
            </a:pathLst>
          </a:custGeom>
          <a:solidFill>
            <a:srgbClr val="FF9300"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rot="0" spcFirstLastPara="0" vertOverflow="overflow" horzOverflow="overflow" vert="horz" wrap="square" lIns="144780" tIns="144780" rIns="144780" bIns="14478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689100">
              <a:lnSpc>
                <a:spcPct val="90000"/>
              </a:lnSpc>
              <a:spcAft>
                <a:spcPct val="35000"/>
              </a:spcAft>
            </a:pPr>
            <a:r>
              <a:rPr lang="en-US" sz="3800" dirty="0">
                <a:latin typeface="+mj-lt"/>
              </a:rPr>
              <a:t>Avoid premature optimization.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58987-83DF-6644-819E-388AA3BC4E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7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CE75-BF5E-E041-8372-EBCA602E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B01E-302C-904C-B160-7B6530B0E5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449388"/>
            <a:ext cx="3869268" cy="5040312"/>
          </a:xfrm>
        </p:spPr>
        <p:txBody>
          <a:bodyPr/>
          <a:lstStyle/>
          <a:p>
            <a:r>
              <a:rPr lang="en-US" dirty="0"/>
              <a:t>This is a simple implementation of a counter 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ch29-01.c</a:t>
            </a:r>
            <a:r>
              <a:rPr lang="en-US" dirty="0"/>
              <a:t>).</a:t>
            </a:r>
          </a:p>
          <a:p>
            <a:r>
              <a:rPr lang="en-US" dirty="0"/>
              <a:t>Is it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thread safe</a:t>
            </a:r>
            <a:r>
              <a:rPr lang="en-US" dirty="0"/>
              <a:t>, that is, can it be accessed concurrently by a number of threads?</a:t>
            </a:r>
          </a:p>
          <a:p>
            <a:pPr lvl="1"/>
            <a:r>
              <a:rPr lang="en-US" dirty="0"/>
              <a:t>No, there is a race condition.</a:t>
            </a:r>
          </a:p>
          <a:p>
            <a:r>
              <a:rPr lang="en-US" dirty="0"/>
              <a:t>However, it can be made safe with the help of a lock, as shown in the next slide.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94E33-26AE-0147-9A31-B864548E6D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9E416-6CDD-2046-A545-9F955427241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59338" y="1449388"/>
            <a:ext cx="3852862" cy="5040312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lvl="4"/>
            <a:r>
              <a:rPr lang="en-US" dirty="0">
                <a:solidFill>
                  <a:srgbClr val="FBDE2D"/>
                </a:solidFill>
                <a:cs typeface="Menlo" panose="020B0609030804020204" pitchFamily="49" charset="0"/>
              </a:rPr>
              <a:t>typedef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BDE2D"/>
                </a:solidFill>
                <a:cs typeface="Menlo" panose="020B0609030804020204" pitchFamily="49" charset="0"/>
              </a:rPr>
              <a:t>struct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8DA6CE"/>
                </a:solidFill>
                <a:cs typeface="Menlo" panose="020B0609030804020204" pitchFamily="49" charset="0"/>
              </a:rPr>
              <a:t>counter_t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 {</a:t>
            </a:r>
            <a:endParaRPr lang="en-US" dirty="0">
              <a:solidFill>
                <a:srgbClr val="FBDE2D"/>
              </a:solidFill>
              <a:cs typeface="Menlo" panose="020B0609030804020204" pitchFamily="49" charset="0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FBDE2D"/>
                </a:solidFill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 value;</a:t>
            </a:r>
          </a:p>
          <a:p>
            <a:pPr lvl="4"/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} </a:t>
            </a:r>
            <a:r>
              <a:rPr lang="en-US" dirty="0" err="1">
                <a:solidFill>
                  <a:srgbClr val="8DA6CE"/>
                </a:solidFill>
                <a:cs typeface="Menlo" panose="020B0609030804020204" pitchFamily="49" charset="0"/>
              </a:rPr>
              <a:t>counter_t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;</a:t>
            </a:r>
            <a:endParaRPr lang="en-US" dirty="0">
              <a:solidFill>
                <a:srgbClr val="8DA6CE"/>
              </a:solidFill>
              <a:cs typeface="Menlo" panose="020B0609030804020204" pitchFamily="49" charset="0"/>
            </a:endParaRPr>
          </a:p>
          <a:p>
            <a:pPr lvl="4"/>
            <a:endParaRPr lang="en-US" dirty="0">
              <a:solidFill>
                <a:srgbClr val="F8F8F8"/>
              </a:solidFill>
              <a:cs typeface="Menlo" panose="020B0609030804020204" pitchFamily="49" charset="0"/>
            </a:endParaRPr>
          </a:p>
          <a:p>
            <a:pPr lvl="4"/>
            <a:r>
              <a:rPr lang="en-US" dirty="0">
                <a:solidFill>
                  <a:srgbClr val="FBDE2D"/>
                </a:solidFill>
                <a:cs typeface="Menlo" panose="020B0609030804020204" pitchFamily="49" charset="0"/>
              </a:rPr>
              <a:t>void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FF6400"/>
                </a:solidFill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8DA6CE"/>
                </a:solidFill>
                <a:cs typeface="Menlo" panose="020B0609030804020204" pitchFamily="49" charset="0"/>
              </a:rPr>
              <a:t>counter_t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 *c) { </a:t>
            </a:r>
          </a:p>
          <a:p>
            <a:pPr lvl="4"/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    c-&gt;value = </a:t>
            </a:r>
            <a:r>
              <a:rPr lang="en-US" dirty="0">
                <a:solidFill>
                  <a:srgbClr val="D8FA3C"/>
                </a:solidFill>
                <a:cs typeface="Menlo" panose="020B0609030804020204" pitchFamily="49" charset="0"/>
              </a:rPr>
              <a:t>0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; </a:t>
            </a:r>
          </a:p>
          <a:p>
            <a:pPr lvl="4"/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}</a:t>
            </a:r>
          </a:p>
          <a:p>
            <a:pPr lvl="4"/>
            <a:endParaRPr lang="en-US" dirty="0">
              <a:solidFill>
                <a:srgbClr val="F8F8F8"/>
              </a:solidFill>
              <a:cs typeface="Menlo" panose="020B0609030804020204" pitchFamily="49" charset="0"/>
            </a:endParaRPr>
          </a:p>
          <a:p>
            <a:pPr lvl="4"/>
            <a:r>
              <a:rPr lang="en-US" dirty="0">
                <a:solidFill>
                  <a:srgbClr val="FBDE2D"/>
                </a:solidFill>
                <a:cs typeface="Menlo" panose="020B0609030804020204" pitchFamily="49" charset="0"/>
              </a:rPr>
              <a:t>void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6400"/>
                </a:solidFill>
                <a:cs typeface="Menlo" panose="020B0609030804020204" pitchFamily="49" charset="0"/>
              </a:rPr>
              <a:t>increment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8DA6CE"/>
                </a:solidFill>
                <a:cs typeface="Menlo" panose="020B0609030804020204" pitchFamily="49" charset="0"/>
              </a:rPr>
              <a:t>counter_t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 *c) { </a:t>
            </a:r>
          </a:p>
          <a:p>
            <a:pPr lvl="4"/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    c-&gt;value++; </a:t>
            </a:r>
          </a:p>
          <a:p>
            <a:pPr lvl="4"/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}</a:t>
            </a:r>
          </a:p>
          <a:p>
            <a:pPr lvl="4"/>
            <a:endParaRPr lang="en-US" dirty="0">
              <a:solidFill>
                <a:srgbClr val="F8F8F8"/>
              </a:solidFill>
              <a:cs typeface="Menlo" panose="020B0609030804020204" pitchFamily="49" charset="0"/>
            </a:endParaRPr>
          </a:p>
          <a:p>
            <a:pPr lvl="4"/>
            <a:r>
              <a:rPr lang="en-US" dirty="0">
                <a:solidFill>
                  <a:srgbClr val="FBDE2D"/>
                </a:solidFill>
                <a:cs typeface="Menlo" panose="020B0609030804020204" pitchFamily="49" charset="0"/>
              </a:rPr>
              <a:t>void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6400"/>
                </a:solidFill>
                <a:cs typeface="Menlo" panose="020B0609030804020204" pitchFamily="49" charset="0"/>
              </a:rPr>
              <a:t>decrement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8DA6CE"/>
                </a:solidFill>
                <a:cs typeface="Menlo" panose="020B0609030804020204" pitchFamily="49" charset="0"/>
              </a:rPr>
              <a:t>counter_t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 *c) { </a:t>
            </a:r>
          </a:p>
          <a:p>
            <a:pPr lvl="4"/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    c-&gt;value--; </a:t>
            </a:r>
          </a:p>
          <a:p>
            <a:pPr lvl="4"/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}</a:t>
            </a:r>
          </a:p>
          <a:p>
            <a:pPr lvl="4"/>
            <a:endParaRPr lang="en-US" dirty="0">
              <a:solidFill>
                <a:srgbClr val="F8F8F8"/>
              </a:solidFill>
              <a:cs typeface="Menlo" panose="020B0609030804020204" pitchFamily="49" charset="0"/>
            </a:endParaRPr>
          </a:p>
          <a:p>
            <a:pPr lvl="4"/>
            <a:r>
              <a:rPr lang="en-US" dirty="0" err="1">
                <a:solidFill>
                  <a:srgbClr val="FBDE2D"/>
                </a:solidFill>
                <a:cs typeface="Menlo" panose="020B0609030804020204" pitchFamily="49" charset="0"/>
              </a:rPr>
              <a:t>int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F6400"/>
                </a:solidFill>
                <a:cs typeface="Menlo" panose="020B0609030804020204" pitchFamily="49" charset="0"/>
              </a:rPr>
              <a:t>get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8DA6CE"/>
                </a:solidFill>
                <a:cs typeface="Menlo" panose="020B0609030804020204" pitchFamily="49" charset="0"/>
              </a:rPr>
              <a:t>counter_t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 *c) { </a:t>
            </a:r>
          </a:p>
          <a:p>
            <a:pPr lvl="4"/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FBDE2D"/>
                </a:solidFill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 c-&gt;value; </a:t>
            </a:r>
          </a:p>
          <a:p>
            <a:pPr lvl="4"/>
            <a:r>
              <a:rPr lang="en-US" dirty="0">
                <a:solidFill>
                  <a:srgbClr val="F8F8F8"/>
                </a:solidFill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073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7A64CD-12F4-6441-980B-CC9CD4E0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0" dirty="0"/>
              <a:t>A thread safe concurrent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59B-A980-2E4E-A7BF-4A57556087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2" spcCol="360000">
            <a:normAutofit/>
          </a:bodyPr>
          <a:lstStyle/>
          <a:p>
            <a:pPr lvl="4"/>
            <a:r>
              <a:rPr lang="en-US" sz="1800" spc="-70" dirty="0">
                <a:solidFill>
                  <a:srgbClr val="FBDE2D"/>
                </a:solidFill>
              </a:rPr>
              <a:t>typedef</a:t>
            </a:r>
            <a:r>
              <a:rPr lang="en-US" sz="1800" spc="-70" dirty="0">
                <a:solidFill>
                  <a:srgbClr val="F8F8F8"/>
                </a:solidFill>
              </a:rPr>
              <a:t> </a:t>
            </a:r>
            <a:r>
              <a:rPr lang="en-US" sz="1800" spc="-70" dirty="0">
                <a:solidFill>
                  <a:srgbClr val="FBDE2D"/>
                </a:solidFill>
              </a:rPr>
              <a:t>struct</a:t>
            </a:r>
            <a:r>
              <a:rPr lang="en-US" sz="1800" spc="-70" dirty="0">
                <a:solidFill>
                  <a:srgbClr val="F8F8F8"/>
                </a:solidFill>
              </a:rPr>
              <a:t>  </a:t>
            </a:r>
            <a:r>
              <a:rPr lang="en-US" sz="1800" spc="-70" dirty="0" err="1">
                <a:solidFill>
                  <a:srgbClr val="8DA6CE"/>
                </a:solidFill>
              </a:rPr>
              <a:t>counter_t</a:t>
            </a:r>
            <a:r>
              <a:rPr lang="en-US" sz="1800" spc="-70" dirty="0">
                <a:solidFill>
                  <a:srgbClr val="F8F8F8"/>
                </a:solidFill>
              </a:rPr>
              <a:t> {</a:t>
            </a:r>
            <a:endParaRPr lang="en-US" sz="1800" spc="-70" dirty="0">
              <a:solidFill>
                <a:srgbClr val="FBDE2D"/>
              </a:solidFill>
            </a:endParaRP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</a:t>
            </a:r>
            <a:r>
              <a:rPr lang="en-US" sz="1800" spc="-70" dirty="0" err="1">
                <a:solidFill>
                  <a:srgbClr val="FBDE2D"/>
                </a:solidFill>
              </a:rPr>
              <a:t>int</a:t>
            </a:r>
            <a:r>
              <a:rPr lang="en-US" sz="1800" spc="-70" dirty="0">
                <a:solidFill>
                  <a:srgbClr val="F8F8F8"/>
                </a:solidFill>
              </a:rPr>
              <a:t> value;</a:t>
            </a: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</a:t>
            </a:r>
            <a:r>
              <a:rPr lang="en-US" sz="1800" spc="-70" dirty="0" err="1">
                <a:solidFill>
                  <a:srgbClr val="8DA6CE"/>
                </a:solidFill>
              </a:rPr>
              <a:t>Mutex_t</a:t>
            </a:r>
            <a:r>
              <a:rPr lang="en-US" sz="1800" spc="-70" dirty="0">
                <a:solidFill>
                  <a:srgbClr val="F8F8F8"/>
                </a:solidFill>
              </a:rPr>
              <a:t> lock;</a:t>
            </a:r>
            <a:endParaRPr lang="en-US" sz="1800" spc="-70" dirty="0">
              <a:solidFill>
                <a:srgbClr val="8DA6CE"/>
              </a:solidFill>
            </a:endParaRP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} </a:t>
            </a:r>
            <a:r>
              <a:rPr lang="en-US" sz="1800" spc="-70" dirty="0" err="1">
                <a:solidFill>
                  <a:srgbClr val="8DA6CE"/>
                </a:solidFill>
              </a:rPr>
              <a:t>counter_t</a:t>
            </a:r>
            <a:r>
              <a:rPr lang="en-US" sz="1800" spc="-70" dirty="0">
                <a:solidFill>
                  <a:srgbClr val="F8F8F8"/>
                </a:solidFill>
              </a:rPr>
              <a:t>;</a:t>
            </a:r>
          </a:p>
          <a:p>
            <a:pPr lvl="4"/>
            <a:endParaRPr lang="en-US" sz="1800" spc="-70" dirty="0">
              <a:solidFill>
                <a:srgbClr val="F8F8F8"/>
              </a:solidFill>
            </a:endParaRPr>
          </a:p>
          <a:p>
            <a:pPr lvl="4"/>
            <a:r>
              <a:rPr lang="en-US" sz="1800" spc="-70" dirty="0">
                <a:solidFill>
                  <a:srgbClr val="FBDE2D"/>
                </a:solidFill>
              </a:rPr>
              <a:t>void</a:t>
            </a:r>
            <a:r>
              <a:rPr lang="en-US" sz="1800" spc="-70" dirty="0">
                <a:solidFill>
                  <a:srgbClr val="F8F8F8"/>
                </a:solidFill>
              </a:rPr>
              <a:t> </a:t>
            </a:r>
            <a:r>
              <a:rPr lang="en-US" sz="1800" spc="-70" dirty="0" err="1">
                <a:solidFill>
                  <a:srgbClr val="FF6400"/>
                </a:solidFill>
              </a:rPr>
              <a:t>init</a:t>
            </a:r>
            <a:r>
              <a:rPr lang="en-US" sz="1800" spc="-70" dirty="0">
                <a:solidFill>
                  <a:srgbClr val="F8F8F8"/>
                </a:solidFill>
              </a:rPr>
              <a:t>(</a:t>
            </a:r>
            <a:r>
              <a:rPr lang="en-US" sz="1800" spc="-70" dirty="0" err="1">
                <a:solidFill>
                  <a:srgbClr val="8DA6CE"/>
                </a:solidFill>
              </a:rPr>
              <a:t>counter_t</a:t>
            </a:r>
            <a:r>
              <a:rPr lang="en-US" sz="1800" spc="-70" dirty="0">
                <a:solidFill>
                  <a:srgbClr val="F8F8F8"/>
                </a:solidFill>
              </a:rPr>
              <a:t> *c) {</a:t>
            </a:r>
            <a:endParaRPr lang="en-US" sz="1800" spc="-70" dirty="0">
              <a:solidFill>
                <a:srgbClr val="8DA6CE"/>
              </a:solidFill>
            </a:endParaRP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c-&gt;value = </a:t>
            </a:r>
            <a:r>
              <a:rPr lang="en-US" sz="1800" spc="-70" dirty="0">
                <a:solidFill>
                  <a:srgbClr val="D8FA3C"/>
                </a:solidFill>
              </a:rPr>
              <a:t>0</a:t>
            </a:r>
            <a:r>
              <a:rPr lang="en-US" sz="1800" spc="-70" dirty="0">
                <a:solidFill>
                  <a:srgbClr val="F8F8F8"/>
                </a:solidFill>
              </a:rPr>
              <a:t>;</a:t>
            </a: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</a:t>
            </a:r>
            <a:r>
              <a:rPr lang="en-US" sz="1800" spc="-70" dirty="0" err="1">
                <a:solidFill>
                  <a:srgbClr val="8DA6CE"/>
                </a:solidFill>
              </a:rPr>
              <a:t>Mutex_init</a:t>
            </a:r>
            <a:r>
              <a:rPr lang="en-US" sz="1800" spc="-70" dirty="0">
                <a:solidFill>
                  <a:srgbClr val="F8F8F8"/>
                </a:solidFill>
              </a:rPr>
              <a:t>(&amp;c-&gt;lock, </a:t>
            </a:r>
            <a:r>
              <a:rPr lang="en-US" sz="1800" spc="-70" dirty="0">
                <a:solidFill>
                  <a:srgbClr val="D8FA3C"/>
                </a:solidFill>
              </a:rPr>
              <a:t>NULL</a:t>
            </a:r>
            <a:r>
              <a:rPr lang="en-US" sz="1800" spc="-70" dirty="0">
                <a:solidFill>
                  <a:srgbClr val="F8F8F8"/>
                </a:solidFill>
              </a:rPr>
              <a:t>)</a:t>
            </a:r>
            <a:endParaRPr lang="en-US" sz="1800" spc="-70" dirty="0">
              <a:solidFill>
                <a:srgbClr val="8DA6CE"/>
              </a:solidFill>
            </a:endParaRP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}</a:t>
            </a:r>
          </a:p>
          <a:p>
            <a:pPr lvl="4"/>
            <a:endParaRPr lang="en-US" sz="1800" spc="-70" dirty="0">
              <a:solidFill>
                <a:srgbClr val="F8F8F8"/>
              </a:solidFill>
            </a:endParaRPr>
          </a:p>
          <a:p>
            <a:pPr lvl="4"/>
            <a:r>
              <a:rPr lang="en-US" sz="1800" spc="-70" dirty="0" err="1">
                <a:solidFill>
                  <a:srgbClr val="FBDE2D"/>
                </a:solidFill>
              </a:rPr>
              <a:t>int</a:t>
            </a:r>
            <a:r>
              <a:rPr lang="en-US" sz="1800" spc="-70" dirty="0">
                <a:solidFill>
                  <a:srgbClr val="F8F8F8"/>
                </a:solidFill>
              </a:rPr>
              <a:t> </a:t>
            </a:r>
            <a:r>
              <a:rPr lang="en-US" sz="1800" spc="-70" dirty="0">
                <a:solidFill>
                  <a:srgbClr val="FF6400"/>
                </a:solidFill>
              </a:rPr>
              <a:t>get</a:t>
            </a:r>
            <a:r>
              <a:rPr lang="en-US" sz="1800" spc="-70" dirty="0">
                <a:solidFill>
                  <a:srgbClr val="F8F8F8"/>
                </a:solidFill>
              </a:rPr>
              <a:t>(</a:t>
            </a:r>
            <a:r>
              <a:rPr lang="en-US" sz="1800" spc="-70" dirty="0" err="1">
                <a:solidFill>
                  <a:srgbClr val="8DA6CE"/>
                </a:solidFill>
              </a:rPr>
              <a:t>counter_t</a:t>
            </a:r>
            <a:r>
              <a:rPr lang="en-US" sz="1800" spc="-70" dirty="0">
                <a:solidFill>
                  <a:srgbClr val="F8F8F8"/>
                </a:solidFill>
              </a:rPr>
              <a:t> *c) {</a:t>
            </a:r>
            <a:endParaRPr lang="en-US" sz="1800" spc="-70" dirty="0">
              <a:solidFill>
                <a:srgbClr val="8DA6CE"/>
              </a:solidFill>
            </a:endParaRP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</a:t>
            </a:r>
            <a:r>
              <a:rPr lang="en-US" sz="1800" spc="-70" dirty="0" err="1">
                <a:solidFill>
                  <a:srgbClr val="8DA6CE"/>
                </a:solidFill>
              </a:rPr>
              <a:t>Mutex_lock</a:t>
            </a:r>
            <a:r>
              <a:rPr lang="en-US" sz="1800" spc="-70" dirty="0">
                <a:solidFill>
                  <a:srgbClr val="F8F8F8"/>
                </a:solidFill>
              </a:rPr>
              <a:t>(&amp;c-&gt;lock);</a:t>
            </a:r>
            <a:endParaRPr lang="en-US" sz="1800" spc="-70" dirty="0">
              <a:solidFill>
                <a:srgbClr val="8DA6CE"/>
              </a:solidFill>
            </a:endParaRP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</a:t>
            </a:r>
            <a:r>
              <a:rPr lang="en-US" sz="1800" spc="-70" dirty="0" err="1">
                <a:solidFill>
                  <a:srgbClr val="FBDE2D"/>
                </a:solidFill>
              </a:rPr>
              <a:t>int</a:t>
            </a:r>
            <a:r>
              <a:rPr lang="en-US" sz="1800" spc="-70" dirty="0">
                <a:solidFill>
                  <a:srgbClr val="F8F8F8"/>
                </a:solidFill>
              </a:rPr>
              <a:t> </a:t>
            </a:r>
            <a:r>
              <a:rPr lang="en-US" sz="1800" spc="-70" dirty="0" err="1">
                <a:solidFill>
                  <a:srgbClr val="F8F8F8"/>
                </a:solidFill>
              </a:rPr>
              <a:t>rc</a:t>
            </a:r>
            <a:r>
              <a:rPr lang="en-US" sz="1800" spc="-70" dirty="0">
                <a:solidFill>
                  <a:srgbClr val="F8F8F8"/>
                </a:solidFill>
              </a:rPr>
              <a:t> = c-&gt;value;</a:t>
            </a: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</a:t>
            </a:r>
            <a:r>
              <a:rPr lang="en-US" sz="1800" spc="-70" dirty="0" err="1">
                <a:solidFill>
                  <a:srgbClr val="8DA6CE"/>
                </a:solidFill>
              </a:rPr>
              <a:t>Mutex_unlock</a:t>
            </a:r>
            <a:r>
              <a:rPr lang="en-US" sz="1800" spc="-70" dirty="0">
                <a:solidFill>
                  <a:srgbClr val="F8F8F8"/>
                </a:solidFill>
              </a:rPr>
              <a:t>(&amp;c-&gt;lock);</a:t>
            </a:r>
            <a:endParaRPr lang="en-US" sz="1800" spc="-70" dirty="0">
              <a:solidFill>
                <a:srgbClr val="8DA6CE"/>
              </a:solidFill>
            </a:endParaRP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</a:t>
            </a:r>
            <a:r>
              <a:rPr lang="en-US" sz="1800" spc="-70" dirty="0">
                <a:solidFill>
                  <a:srgbClr val="FBDE2D"/>
                </a:solidFill>
              </a:rPr>
              <a:t>return</a:t>
            </a:r>
            <a:r>
              <a:rPr lang="en-US" sz="1800" spc="-70" dirty="0">
                <a:solidFill>
                  <a:srgbClr val="F8F8F8"/>
                </a:solidFill>
              </a:rPr>
              <a:t> </a:t>
            </a:r>
            <a:r>
              <a:rPr lang="en-US" sz="1800" spc="-70" dirty="0" err="1">
                <a:solidFill>
                  <a:srgbClr val="F8F8F8"/>
                </a:solidFill>
              </a:rPr>
              <a:t>rc</a:t>
            </a:r>
            <a:r>
              <a:rPr lang="en-US" sz="1800" spc="-70" dirty="0">
                <a:solidFill>
                  <a:srgbClr val="F8F8F8"/>
                </a:solidFill>
              </a:rPr>
              <a:t>;</a:t>
            </a: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}</a:t>
            </a:r>
          </a:p>
          <a:p>
            <a:pPr lvl="4"/>
            <a:endParaRPr lang="en-US" sz="1800" spc="-70" dirty="0">
              <a:solidFill>
                <a:srgbClr val="F8F8F8"/>
              </a:solidFill>
            </a:endParaRPr>
          </a:p>
          <a:p>
            <a:pPr lvl="4"/>
            <a:endParaRPr lang="en-US" sz="1800" spc="-70" dirty="0">
              <a:solidFill>
                <a:srgbClr val="F8F8F8"/>
              </a:solidFill>
            </a:endParaRPr>
          </a:p>
          <a:p>
            <a:pPr lvl="4"/>
            <a:endParaRPr lang="en-US" sz="1800" spc="-70" dirty="0">
              <a:solidFill>
                <a:srgbClr val="F8F8F8"/>
              </a:solidFill>
            </a:endParaRPr>
          </a:p>
          <a:p>
            <a:pPr lvl="4"/>
            <a:endParaRPr lang="en-US" sz="1800" spc="-70" dirty="0">
              <a:solidFill>
                <a:srgbClr val="F8F8F8"/>
              </a:solidFill>
            </a:endParaRPr>
          </a:p>
          <a:p>
            <a:pPr lvl="4"/>
            <a:endParaRPr lang="en-US" sz="1800" spc="-70" dirty="0">
              <a:solidFill>
                <a:srgbClr val="F8F8F8"/>
              </a:solidFill>
            </a:endParaRPr>
          </a:p>
          <a:p>
            <a:pPr lvl="4"/>
            <a:endParaRPr lang="en-US" sz="1800" spc="-70" dirty="0">
              <a:solidFill>
                <a:srgbClr val="F8F8F8"/>
              </a:solidFill>
            </a:endParaRPr>
          </a:p>
          <a:p>
            <a:pPr lvl="4"/>
            <a:r>
              <a:rPr lang="en-US" sz="1800" spc="-70" dirty="0">
                <a:solidFill>
                  <a:srgbClr val="FBDE2D"/>
                </a:solidFill>
              </a:rPr>
              <a:t>void</a:t>
            </a:r>
            <a:r>
              <a:rPr lang="en-US" sz="1800" spc="-70" dirty="0">
                <a:solidFill>
                  <a:srgbClr val="F8F8F8"/>
                </a:solidFill>
              </a:rPr>
              <a:t> </a:t>
            </a:r>
            <a:r>
              <a:rPr lang="en-US" sz="1800" spc="-70" dirty="0">
                <a:solidFill>
                  <a:srgbClr val="FF6400"/>
                </a:solidFill>
              </a:rPr>
              <a:t>increment</a:t>
            </a:r>
            <a:r>
              <a:rPr lang="en-US" sz="1800" spc="-70" dirty="0">
                <a:solidFill>
                  <a:srgbClr val="F8F8F8"/>
                </a:solidFill>
              </a:rPr>
              <a:t>(</a:t>
            </a:r>
            <a:r>
              <a:rPr lang="en-US" sz="1800" spc="-70" dirty="0" err="1">
                <a:solidFill>
                  <a:srgbClr val="8DA6CE"/>
                </a:solidFill>
              </a:rPr>
              <a:t>counter_t</a:t>
            </a:r>
            <a:r>
              <a:rPr lang="en-US" sz="1800" spc="-70" dirty="0">
                <a:solidFill>
                  <a:srgbClr val="F8F8F8"/>
                </a:solidFill>
              </a:rPr>
              <a:t> *c) {</a:t>
            </a:r>
            <a:endParaRPr lang="en-US" sz="1800" spc="-70" dirty="0">
              <a:solidFill>
                <a:srgbClr val="FF6400"/>
              </a:solidFill>
            </a:endParaRP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</a:t>
            </a:r>
            <a:r>
              <a:rPr lang="en-US" sz="1800" spc="-70" dirty="0" err="1">
                <a:solidFill>
                  <a:srgbClr val="8DA6CE"/>
                </a:solidFill>
              </a:rPr>
              <a:t>Mutex_lock</a:t>
            </a:r>
            <a:r>
              <a:rPr lang="en-US" sz="1800" spc="-70" dirty="0">
                <a:solidFill>
                  <a:srgbClr val="F8F8F8"/>
                </a:solidFill>
              </a:rPr>
              <a:t>(&amp;c-&gt;lock);</a:t>
            </a:r>
            <a:endParaRPr lang="en-US" sz="1800" spc="-70" dirty="0">
              <a:solidFill>
                <a:srgbClr val="8DA6CE"/>
              </a:solidFill>
            </a:endParaRP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c-&gt;value++;</a:t>
            </a: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</a:t>
            </a:r>
            <a:r>
              <a:rPr lang="en-US" sz="1800" spc="-70" dirty="0" err="1">
                <a:solidFill>
                  <a:srgbClr val="8DA6CE"/>
                </a:solidFill>
              </a:rPr>
              <a:t>Mutex_unlock</a:t>
            </a:r>
            <a:r>
              <a:rPr lang="en-US" sz="1800" spc="-70" dirty="0">
                <a:solidFill>
                  <a:srgbClr val="F8F8F8"/>
                </a:solidFill>
              </a:rPr>
              <a:t>(&amp;c-&gt;lock);</a:t>
            </a:r>
            <a:endParaRPr lang="en-US" sz="1800" spc="-70" dirty="0">
              <a:solidFill>
                <a:srgbClr val="8DA6CE"/>
              </a:solidFill>
            </a:endParaRP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}</a:t>
            </a:r>
          </a:p>
          <a:p>
            <a:pPr lvl="4"/>
            <a:endParaRPr lang="en-US" sz="1800" spc="-70" dirty="0">
              <a:solidFill>
                <a:srgbClr val="FBDE2D"/>
              </a:solidFill>
            </a:endParaRPr>
          </a:p>
          <a:p>
            <a:pPr lvl="4"/>
            <a:r>
              <a:rPr lang="en-US" sz="1800" spc="-70" dirty="0">
                <a:solidFill>
                  <a:srgbClr val="FBDE2D"/>
                </a:solidFill>
              </a:rPr>
              <a:t>void</a:t>
            </a:r>
            <a:r>
              <a:rPr lang="en-US" sz="1800" spc="-70" dirty="0">
                <a:solidFill>
                  <a:srgbClr val="F8F8F8"/>
                </a:solidFill>
              </a:rPr>
              <a:t> </a:t>
            </a:r>
            <a:r>
              <a:rPr lang="en-US" sz="1800" spc="-70" dirty="0">
                <a:solidFill>
                  <a:srgbClr val="FF6400"/>
                </a:solidFill>
              </a:rPr>
              <a:t>decrement</a:t>
            </a:r>
            <a:r>
              <a:rPr lang="en-US" sz="1800" spc="-70" dirty="0">
                <a:solidFill>
                  <a:srgbClr val="F8F8F8"/>
                </a:solidFill>
              </a:rPr>
              <a:t>(</a:t>
            </a:r>
            <a:r>
              <a:rPr lang="en-US" sz="1800" spc="-70" dirty="0" err="1">
                <a:solidFill>
                  <a:srgbClr val="8DA6CE"/>
                </a:solidFill>
              </a:rPr>
              <a:t>counter_t</a:t>
            </a:r>
            <a:r>
              <a:rPr lang="en-US" sz="1800" spc="-70" dirty="0">
                <a:solidFill>
                  <a:srgbClr val="F8F8F8"/>
                </a:solidFill>
              </a:rPr>
              <a:t> *c) {</a:t>
            </a:r>
            <a:endParaRPr lang="en-US" sz="1800" spc="-70" dirty="0">
              <a:solidFill>
                <a:srgbClr val="FF6400"/>
              </a:solidFill>
            </a:endParaRP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</a:t>
            </a:r>
            <a:r>
              <a:rPr lang="en-US" sz="1800" spc="-70" dirty="0" err="1">
                <a:solidFill>
                  <a:srgbClr val="8DA6CE"/>
                </a:solidFill>
              </a:rPr>
              <a:t>Mutex_lock</a:t>
            </a:r>
            <a:r>
              <a:rPr lang="en-US" sz="1800" spc="-70" dirty="0">
                <a:solidFill>
                  <a:srgbClr val="F8F8F8"/>
                </a:solidFill>
              </a:rPr>
              <a:t>(&amp;c-&gt;lock);</a:t>
            </a:r>
            <a:endParaRPr lang="en-US" sz="1800" spc="-70" dirty="0">
              <a:solidFill>
                <a:srgbClr val="8DA6CE"/>
              </a:solidFill>
            </a:endParaRP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c-&gt;value—;</a:t>
            </a: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    </a:t>
            </a:r>
            <a:r>
              <a:rPr lang="en-US" sz="1800" spc="-70" dirty="0" err="1">
                <a:solidFill>
                  <a:srgbClr val="8DA6CE"/>
                </a:solidFill>
              </a:rPr>
              <a:t>Mutex_unlock</a:t>
            </a:r>
            <a:r>
              <a:rPr lang="en-US" sz="1800" spc="-70" dirty="0">
                <a:solidFill>
                  <a:srgbClr val="F8F8F8"/>
                </a:solidFill>
              </a:rPr>
              <a:t>(&amp;c-&gt;lock);</a:t>
            </a:r>
            <a:endParaRPr lang="en-US" sz="1800" spc="-70" dirty="0">
              <a:solidFill>
                <a:srgbClr val="8DA6CE"/>
              </a:solidFill>
            </a:endParaRPr>
          </a:p>
          <a:p>
            <a:pPr lvl="4"/>
            <a:r>
              <a:rPr lang="en-US" sz="1800" spc="-70" dirty="0">
                <a:solidFill>
                  <a:srgbClr val="F8F8F8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11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F8F3-4F36-6E4A-ADBF-B9D43427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concurrent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B695-E636-CE44-BF60-97FD4937B1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It has been shown that our concurrent counter does not scale well.</a:t>
            </a:r>
          </a:p>
          <a:p>
            <a:pPr marL="4670425" indent="-317500"/>
            <a:r>
              <a:rPr lang="en-US" dirty="0"/>
              <a:t>The chart shows the time taken by 1 to 4 threads to update the counter 1 million times on a machine with 4 CPUs.</a:t>
            </a:r>
          </a:p>
          <a:p>
            <a:pPr marL="4670425" indent="-317500"/>
            <a:endParaRPr lang="en-US" dirty="0"/>
          </a:p>
          <a:p>
            <a:pPr marL="4670425" indent="-317500"/>
            <a:endParaRPr lang="en-US" dirty="0"/>
          </a:p>
          <a:p>
            <a:pPr marL="325438" indent="-325438"/>
            <a:r>
              <a:rPr lang="en-US" dirty="0"/>
              <a:t>Ideally, we would like to get </a:t>
            </a:r>
            <a:r>
              <a:rPr lang="en-US" i="1" dirty="0">
                <a:latin typeface="+mj-lt"/>
              </a:rPr>
              <a:t>perfect scaling</a:t>
            </a:r>
            <a:r>
              <a:rPr lang="en-US" dirty="0"/>
              <a:t>, i.e. the threads should complete just as quickly on multiple processors as a single thread does on one.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6B076-4559-904C-A6A8-3F6A51074B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4562031-258C-6940-BA37-6406DFBD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17971"/>
            <a:ext cx="3567090" cy="268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D5F0840D-FFEC-B04F-97E3-8E80ADD6A8B4}"/>
              </a:ext>
            </a:extLst>
          </p:cNvPr>
          <p:cNvSpPr/>
          <p:nvPr/>
        </p:nvSpPr>
        <p:spPr>
          <a:xfrm>
            <a:off x="1577975" y="2403475"/>
            <a:ext cx="2263775" cy="1746250"/>
          </a:xfrm>
          <a:custGeom>
            <a:avLst/>
            <a:gdLst>
              <a:gd name="connsiteX0" fmla="*/ 0 w 1831975"/>
              <a:gd name="connsiteY0" fmla="*/ 1327150 h 1327150"/>
              <a:gd name="connsiteX1" fmla="*/ 758825 w 1831975"/>
              <a:gd name="connsiteY1" fmla="*/ 555625 h 1327150"/>
              <a:gd name="connsiteX2" fmla="*/ 1514475 w 1831975"/>
              <a:gd name="connsiteY2" fmla="*/ 31750 h 1327150"/>
              <a:gd name="connsiteX3" fmla="*/ 1831975 w 1831975"/>
              <a:gd name="connsiteY3" fmla="*/ 0 h 1327150"/>
              <a:gd name="connsiteX4" fmla="*/ 1831975 w 1831975"/>
              <a:gd name="connsiteY4" fmla="*/ 0 h 1327150"/>
              <a:gd name="connsiteX0" fmla="*/ 0 w 1831975"/>
              <a:gd name="connsiteY0" fmla="*/ 1327150 h 1327150"/>
              <a:gd name="connsiteX1" fmla="*/ 758825 w 1831975"/>
              <a:gd name="connsiteY1" fmla="*/ 555625 h 1327150"/>
              <a:gd name="connsiteX2" fmla="*/ 1514475 w 1831975"/>
              <a:gd name="connsiteY2" fmla="*/ 31750 h 1327150"/>
              <a:gd name="connsiteX3" fmla="*/ 1831975 w 1831975"/>
              <a:gd name="connsiteY3" fmla="*/ 0 h 1327150"/>
              <a:gd name="connsiteX4" fmla="*/ 1831975 w 1831975"/>
              <a:gd name="connsiteY4" fmla="*/ 0 h 1327150"/>
              <a:gd name="connsiteX0" fmla="*/ 0 w 2263775"/>
              <a:gd name="connsiteY0" fmla="*/ 1746250 h 1746250"/>
              <a:gd name="connsiteX1" fmla="*/ 758825 w 2263775"/>
              <a:gd name="connsiteY1" fmla="*/ 974725 h 1746250"/>
              <a:gd name="connsiteX2" fmla="*/ 1514475 w 2263775"/>
              <a:gd name="connsiteY2" fmla="*/ 450850 h 1746250"/>
              <a:gd name="connsiteX3" fmla="*/ 1831975 w 2263775"/>
              <a:gd name="connsiteY3" fmla="*/ 419100 h 1746250"/>
              <a:gd name="connsiteX4" fmla="*/ 2263775 w 2263775"/>
              <a:gd name="connsiteY4" fmla="*/ 0 h 1746250"/>
              <a:gd name="connsiteX0" fmla="*/ 0 w 2263775"/>
              <a:gd name="connsiteY0" fmla="*/ 1746250 h 1746250"/>
              <a:gd name="connsiteX1" fmla="*/ 758825 w 2263775"/>
              <a:gd name="connsiteY1" fmla="*/ 974725 h 1746250"/>
              <a:gd name="connsiteX2" fmla="*/ 1514475 w 2263775"/>
              <a:gd name="connsiteY2" fmla="*/ 450850 h 1746250"/>
              <a:gd name="connsiteX3" fmla="*/ 2263775 w 2263775"/>
              <a:gd name="connsiteY3" fmla="*/ 0 h 174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775" h="1746250">
                <a:moveTo>
                  <a:pt x="0" y="1746250"/>
                </a:moveTo>
                <a:lnTo>
                  <a:pt x="758825" y="974725"/>
                </a:lnTo>
                <a:lnTo>
                  <a:pt x="1514475" y="450850"/>
                </a:lnTo>
                <a:cubicBezTo>
                  <a:pt x="1765300" y="288396"/>
                  <a:pt x="2107671" y="93927"/>
                  <a:pt x="2263775" y="0"/>
                </a:cubicBezTo>
              </a:path>
            </a:pathLst>
          </a:custGeom>
          <a:noFill/>
          <a:ln w="38100" cmpd="sng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C974E-ACFE-9B4A-8DB0-0A640FF23B30}"/>
              </a:ext>
            </a:extLst>
          </p:cNvPr>
          <p:cNvSpPr/>
          <p:nvPr/>
        </p:nvSpPr>
        <p:spPr>
          <a:xfrm>
            <a:off x="1552808" y="2069811"/>
            <a:ext cx="605923" cy="144000"/>
          </a:xfrm>
          <a:prstGeom prst="rect">
            <a:avLst/>
          </a:prstGeom>
          <a:solidFill>
            <a:srgbClr val="F95402">
              <a:alpha val="46000"/>
            </a:srgb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1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967F-6635-C140-B436-17D9924C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sloppy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08C8E-1FEE-E447-8F48-693023AEDE0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have been many attempts at achieving a scalable counter.</a:t>
                </a:r>
              </a:p>
              <a:p>
                <a:r>
                  <a:rPr lang="en-US" dirty="0"/>
                  <a:t>An interesting one is what is called a </a:t>
                </a:r>
                <a:r>
                  <a:rPr lang="en-US" i="1" dirty="0">
                    <a:latin typeface="+mj-lt"/>
                  </a:rPr>
                  <a:t>sloppy counter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threads running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CPUs (or cores).</a:t>
                </a:r>
              </a:p>
              <a:p>
                <a:pPr lvl="1"/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local counters (one per CPU) and just one global counter.</a:t>
                </a:r>
              </a:p>
              <a:p>
                <a:pPr lvl="1"/>
                <a:r>
                  <a:rPr lang="en-US" dirty="0"/>
                  <a:t>Each thread updates the local counter of the CPU it is running on.</a:t>
                </a:r>
              </a:p>
              <a:p>
                <a:pPr lvl="1"/>
                <a:r>
                  <a:rPr lang="en-US" dirty="0"/>
                  <a:t>Every time the local counter reaches a threshold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it is added to the global counter and zeroed again.</a:t>
                </a:r>
              </a:p>
              <a:p>
                <a:pPr lvl="1"/>
                <a:r>
                  <a:rPr lang="en-US" dirty="0"/>
                  <a:t>So, at any time the global counter has an approximation of the actual total of the local counters.</a:t>
                </a:r>
              </a:p>
              <a:p>
                <a:pPr lvl="2"/>
                <a:r>
                  <a:rPr lang="en-US" dirty="0"/>
                  <a:t>The smaller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is, the more the counter behaves like the previous non-scalable counter.</a:t>
                </a:r>
              </a:p>
              <a:p>
                <a:pPr lvl="2"/>
                <a:r>
                  <a:rPr lang="en-US" dirty="0"/>
                  <a:t>The bigger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is, the more scalable the sloppy counter, but the further off the global value might be from the actual count.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508C8E-1FEE-E447-8F48-693023AED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2481" r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B2AA7-9084-AA44-9B42-9977EBFFB5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5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450B-FD34-C54F-A782-AE3E5247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341312"/>
          </a:xfrm>
        </p:spPr>
        <p:txBody>
          <a:bodyPr/>
          <a:lstStyle/>
          <a:p>
            <a:r>
              <a:rPr lang="en-US" spc="0" dirty="0"/>
              <a:t>Sloppy counter (</a:t>
            </a:r>
            <a:r>
              <a:rPr lang="en-US" sz="2000" spc="0" dirty="0">
                <a:latin typeface="M+ 1m light" panose="020B0409020203020207" pitchFamily="49" charset="-128"/>
                <a:ea typeface="M+ 1m light" panose="020B0409020203020207" pitchFamily="49" charset="-128"/>
              </a:rPr>
              <a:t>ch29-05.c</a:t>
            </a:r>
            <a:r>
              <a:rPr lang="en-US" spc="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CD5B-0BB9-4E41-97E8-E2AC41C485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822121"/>
            <a:ext cx="8280401" cy="5667579"/>
          </a:xfrm>
        </p:spPr>
        <p:txBody>
          <a:bodyPr/>
          <a:lstStyle/>
          <a:p>
            <a:pPr lvl="4"/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typedef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struct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counter_t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{</a:t>
            </a:r>
            <a:endParaRPr lang="en-US" dirty="0">
              <a:solidFill>
                <a:srgbClr val="FBDE2D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global;                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global count</a:t>
            </a:r>
            <a:endParaRPr lang="en-US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glock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               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global lock</a:t>
            </a:r>
            <a:endParaRPr lang="en-US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local[NUM_CPUS];       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local count (per </a:t>
            </a:r>
            <a:r>
              <a:rPr lang="en-US" dirty="0" err="1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cpu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)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[NUM_CPUS];  </a:t>
            </a:r>
            <a:r>
              <a:rPr lang="en-US" dirty="0">
                <a:solidFill>
                  <a:srgbClr val="F8F8F8"/>
                </a:solidFill>
              </a:rPr>
              <a:t> 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... and locks</a:t>
            </a:r>
            <a:endParaRPr lang="en-US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threshold;            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update frequency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}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counter_t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</a:t>
            </a:r>
            <a:b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</a:br>
            <a:endParaRPr lang="en-US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/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</a:t>
            </a:r>
            <a:r>
              <a:rPr lang="en-US" dirty="0" err="1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init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: record threshold, </a:t>
            </a:r>
            <a:r>
              <a:rPr lang="en-US" dirty="0" err="1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init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locks, </a:t>
            </a:r>
            <a:r>
              <a:rPr lang="en-US" dirty="0" err="1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init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values</a:t>
            </a:r>
          </a:p>
          <a:p>
            <a:pPr lvl="4"/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of all local counts and global count</a:t>
            </a:r>
          </a:p>
          <a:p>
            <a:pPr lvl="4"/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void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FF6400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init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counter_t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*c, </a:t>
            </a: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threshold) {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c-&gt;threshold = threshold;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c-&gt;global = </a:t>
            </a:r>
            <a:r>
              <a:rPr lang="en-US" dirty="0">
                <a:solidFill>
                  <a:srgbClr val="D8FA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0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Mutex_init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(&amp;c-&gt;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glock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);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for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(</a:t>
            </a: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= </a:t>
            </a:r>
            <a:r>
              <a:rPr lang="en-US" dirty="0">
                <a:solidFill>
                  <a:srgbClr val="D8FA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0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&lt; NUM_CPUS;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++) {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c-&gt;local[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] = </a:t>
            </a:r>
            <a:r>
              <a:rPr lang="en-US" dirty="0">
                <a:solidFill>
                  <a:srgbClr val="D8FA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0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Mutex_init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(&amp;c-&gt;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[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]);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}</a:t>
            </a:r>
          </a:p>
          <a:p>
            <a:pPr lvl="4"/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83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450B-FD34-C54F-A782-AE3E5247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341312"/>
          </a:xfrm>
        </p:spPr>
        <p:txBody>
          <a:bodyPr/>
          <a:lstStyle/>
          <a:p>
            <a:r>
              <a:rPr lang="en-US" spc="0" dirty="0"/>
              <a:t>Sloppy counter (</a:t>
            </a:r>
            <a:r>
              <a:rPr lang="en-US" sz="2000" spc="0" dirty="0">
                <a:latin typeface="M+ 1m light" panose="020B0409020203020207" pitchFamily="49" charset="-128"/>
                <a:ea typeface="M+ 1m light" panose="020B0409020203020207" pitchFamily="49" charset="-128"/>
              </a:rPr>
              <a:t>ch29-05.c</a:t>
            </a:r>
            <a:r>
              <a:rPr lang="en-US" spc="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CD5B-0BB9-4E41-97E8-E2AC41C485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822121"/>
            <a:ext cx="8280401" cy="5667579"/>
          </a:xfrm>
        </p:spPr>
        <p:txBody>
          <a:bodyPr/>
          <a:lstStyle/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update: usually, just grab local lock and update local amount</a:t>
            </a: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  once local count has risen by 'threshold', grab global</a:t>
            </a: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  lock and transfer local values to it</a:t>
            </a: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void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>
                <a:solidFill>
                  <a:srgbClr val="FF6400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update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counter_t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*c, </a:t>
            </a: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threadID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, </a:t>
            </a: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amt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) {</a:t>
            </a: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int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cpu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=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threadID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% NUM_CPUS;</a:t>
            </a: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(&amp;c-&gt;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[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cpu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]);</a:t>
            </a: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c-&gt;local[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cpu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] += 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amt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                 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assumes </a:t>
            </a:r>
            <a:r>
              <a:rPr lang="en-US" dirty="0" err="1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amt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&gt; 0</a:t>
            </a:r>
            <a:endParaRPr lang="en-US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>
                <a:solidFill>
                  <a:srgbClr val="FBDE2D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if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 (c-&gt;local[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cpu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] &gt;= c-&gt;threshold) { </a:t>
            </a:r>
            <a:r>
              <a:rPr lang="en-US" dirty="0">
                <a:solidFill>
                  <a:srgbClr val="AEAEA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// transfer to global</a:t>
            </a:r>
            <a:endParaRPr lang="en-US" dirty="0">
              <a:solidFill>
                <a:srgbClr val="F8F8F8"/>
              </a:solidFill>
              <a:latin typeface="M+ 1m light" panose="020B0409020203020207" pitchFamily="49" charset="-128"/>
              <a:ea typeface="M+ 1m light" panose="020B0409020203020207" pitchFamily="49" charset="-128"/>
            </a:endParaRP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(&amp;c-&gt;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glock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);</a:t>
            </a: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c-&gt;global += c-&gt;local[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cpu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];</a:t>
            </a: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Mutex_unlock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(&amp;c-&gt;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glock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);</a:t>
            </a: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    c-&gt;local[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cpu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] = </a:t>
            </a:r>
            <a:r>
              <a:rPr lang="en-US" dirty="0">
                <a:solidFill>
                  <a:srgbClr val="D8FA3C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0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;</a:t>
            </a: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}</a:t>
            </a: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    </a:t>
            </a:r>
            <a:r>
              <a:rPr lang="en-US" dirty="0" err="1">
                <a:solidFill>
                  <a:srgbClr val="8DA6CE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Mutex_unlock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(&amp;c-&gt;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llock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[</a:t>
            </a:r>
            <a:r>
              <a:rPr lang="en-US" dirty="0" err="1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cpu</a:t>
            </a: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]);</a:t>
            </a:r>
          </a:p>
          <a:p>
            <a:pPr lvl="4">
              <a:buFont typeface="+mj-lt"/>
              <a:buAutoNum type="arabicPeriod" startAt="19"/>
            </a:pPr>
            <a:r>
              <a:rPr lang="en-US" dirty="0">
                <a:solidFill>
                  <a:srgbClr val="F8F8F8"/>
                </a:solidFill>
                <a:latin typeface="M+ 1m light" panose="020B0409020203020207" pitchFamily="49" charset="-128"/>
                <a:ea typeface="M+ 1m light" panose="020B0409020203020207" pitchFamily="49" charset="-128"/>
              </a:rPr>
              <a:t>}</a:t>
            </a:r>
          </a:p>
          <a:p>
            <a:pPr lvl="4">
              <a:buFont typeface="+mj-lt"/>
              <a:buAutoNum type="arabicPeriod" startAt="19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8A21B5-5324-B643-8345-63C04299D79D}"/>
              </a:ext>
            </a:extLst>
          </p:cNvPr>
          <p:cNvSpPr/>
          <p:nvPr/>
        </p:nvSpPr>
        <p:spPr>
          <a:xfrm>
            <a:off x="0" y="2997990"/>
            <a:ext cx="9144000" cy="386001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1450B-FD34-C54F-A782-AE3E5247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8" y="279401"/>
            <a:ext cx="8280401" cy="341312"/>
          </a:xfrm>
        </p:spPr>
        <p:txBody>
          <a:bodyPr/>
          <a:lstStyle/>
          <a:p>
            <a:r>
              <a:rPr lang="en-US" spc="0" dirty="0"/>
              <a:t>Sloppy counter (</a:t>
            </a:r>
            <a:r>
              <a:rPr lang="en-US" sz="2000" spc="0" dirty="0">
                <a:latin typeface="M+ 1m light" panose="020B0409020203020207" pitchFamily="49" charset="-128"/>
                <a:ea typeface="M+ 1m light" panose="020B0409020203020207" pitchFamily="49" charset="-128"/>
              </a:rPr>
              <a:t>ch29-05.c</a:t>
            </a:r>
            <a:r>
              <a:rPr lang="en-US" spc="0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2CD5B-0BB9-4E41-97E8-E2AC41C485F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822121"/>
                <a:ext cx="8280401" cy="5667579"/>
              </a:xfrm>
            </p:spPr>
            <p:txBody>
              <a:bodyPr/>
              <a:lstStyle/>
              <a:p>
                <a:pPr lvl="4">
                  <a:buFont typeface="+mj-lt"/>
                  <a:buAutoNum type="arabicPeriod" startAt="34"/>
                </a:pPr>
                <a:r>
                  <a:rPr lang="en-US" dirty="0">
                    <a:solidFill>
                      <a:srgbClr val="AEAEAE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// get: just return global amount (which may not be perfect)</a:t>
                </a:r>
              </a:p>
              <a:p>
                <a:pPr lvl="4">
                  <a:buFont typeface="+mj-lt"/>
                  <a:buAutoNum type="arabicPeriod" startAt="34"/>
                </a:pPr>
                <a:r>
                  <a:rPr lang="en-US" dirty="0" err="1">
                    <a:solidFill>
                      <a:srgbClr val="FBDE2D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int</a:t>
                </a: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 </a:t>
                </a:r>
                <a:r>
                  <a:rPr lang="en-US" dirty="0">
                    <a:solidFill>
                      <a:srgbClr val="FF6400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get</a:t>
                </a: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(</a:t>
                </a:r>
                <a:r>
                  <a:rPr lang="en-US" dirty="0" err="1">
                    <a:solidFill>
                      <a:srgbClr val="8DA6CE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counter_t</a:t>
                </a: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 *c) {</a:t>
                </a:r>
                <a:endParaRPr lang="en-US" dirty="0">
                  <a:solidFill>
                    <a:srgbClr val="8DA6CE"/>
                  </a:solidFill>
                  <a:latin typeface="M+ 1m light" panose="020B0409020203020207" pitchFamily="49" charset="-128"/>
                  <a:ea typeface="M+ 1m light" panose="020B0409020203020207" pitchFamily="49" charset="-128"/>
                </a:endParaRPr>
              </a:p>
              <a:p>
                <a:pPr lvl="4">
                  <a:buFont typeface="+mj-lt"/>
                  <a:buAutoNum type="arabicPeriod" startAt="34"/>
                </a:pP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    </a:t>
                </a:r>
                <a:r>
                  <a:rPr lang="en-US" dirty="0" err="1">
                    <a:solidFill>
                      <a:srgbClr val="8DA6CE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Mutex_lock</a:t>
                </a: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(&amp;c-&gt;</a:t>
                </a:r>
                <a:r>
                  <a:rPr lang="en-US" dirty="0" err="1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glock</a:t>
                </a: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);</a:t>
                </a:r>
              </a:p>
              <a:p>
                <a:pPr lvl="4">
                  <a:buFont typeface="+mj-lt"/>
                  <a:buAutoNum type="arabicPeriod" startAt="34"/>
                </a:pP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    </a:t>
                </a:r>
                <a:r>
                  <a:rPr lang="en-US" dirty="0" err="1">
                    <a:solidFill>
                      <a:srgbClr val="FBDE2D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int</a:t>
                </a: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 </a:t>
                </a:r>
                <a:r>
                  <a:rPr lang="en-US" dirty="0" err="1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val</a:t>
                </a: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 = c-&gt;global;</a:t>
                </a:r>
              </a:p>
              <a:p>
                <a:pPr lvl="4">
                  <a:buFont typeface="+mj-lt"/>
                  <a:buAutoNum type="arabicPeriod" startAt="34"/>
                </a:pP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    </a:t>
                </a:r>
                <a:r>
                  <a:rPr lang="en-US" dirty="0" err="1">
                    <a:solidFill>
                      <a:srgbClr val="8DA6CE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Mutex_unlock</a:t>
                </a: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(&amp;c-&gt;</a:t>
                </a:r>
                <a:r>
                  <a:rPr lang="en-US" dirty="0" err="1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glock</a:t>
                </a: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) ;</a:t>
                </a:r>
              </a:p>
              <a:p>
                <a:pPr lvl="4">
                  <a:buFont typeface="+mj-lt"/>
                  <a:buAutoNum type="arabicPeriod" startAt="34"/>
                </a:pP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    </a:t>
                </a:r>
                <a:r>
                  <a:rPr lang="en-US" dirty="0">
                    <a:solidFill>
                      <a:srgbClr val="FBDE2D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return</a:t>
                </a: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 </a:t>
                </a:r>
                <a:r>
                  <a:rPr lang="en-US" dirty="0" err="1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val</a:t>
                </a: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; </a:t>
                </a:r>
                <a:r>
                  <a:rPr lang="en-US" dirty="0">
                    <a:solidFill>
                      <a:srgbClr val="AEAEAE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// only approximate!</a:t>
                </a:r>
              </a:p>
              <a:p>
                <a:pPr lvl="4">
                  <a:buFont typeface="+mj-lt"/>
                  <a:buAutoNum type="arabicPeriod" startAt="34"/>
                </a:pPr>
                <a: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  <a:t>}</a:t>
                </a:r>
                <a:br>
                  <a:rPr lang="en-US" dirty="0">
                    <a:solidFill>
                      <a:srgbClr val="F8F8F8"/>
                    </a:solidFill>
                    <a:latin typeface="M+ 1m light" panose="020B0409020203020207" pitchFamily="49" charset="-128"/>
                    <a:ea typeface="M+ 1m light" panose="020B0409020203020207" pitchFamily="49" charset="-128"/>
                  </a:rPr>
                </a:br>
                <a:endParaRPr lang="en-US" dirty="0">
                  <a:solidFill>
                    <a:srgbClr val="F8F8F8"/>
                  </a:solidFill>
                  <a:latin typeface="M+ 1m light" panose="020B0409020203020207" pitchFamily="49" charset="-128"/>
                  <a:ea typeface="M+ 1m light" panose="020B0409020203020207" pitchFamily="49" charset="-128"/>
                </a:endParaRPr>
              </a:p>
              <a:p>
                <a:pPr lvl="4">
                  <a:buFont typeface="+mj-lt"/>
                  <a:buAutoNum type="arabicPeriod" startAt="34"/>
                </a:pPr>
                <a:endParaRPr lang="en-US" dirty="0">
                  <a:solidFill>
                    <a:srgbClr val="F8F8F8"/>
                  </a:solidFill>
                  <a:latin typeface="M+ 1m light" panose="020B0409020203020207" pitchFamily="49" charset="-128"/>
                  <a:ea typeface="M+ 1m light" panose="020B0409020203020207" pitchFamily="49" charset="-128"/>
                </a:endParaRPr>
              </a:p>
              <a:p>
                <a:pPr marL="5564188" indent="-427038"/>
                <a:r>
                  <a:rPr lang="en-US" dirty="0">
                    <a:solidFill>
                      <a:schemeClr val="tx1"/>
                    </a:solidFill>
                    <a:ea typeface="M+ 1m light" panose="020B0409020203020207" pitchFamily="49" charset="-128"/>
                  </a:rPr>
                  <a:t>The chart shows the increase in scalability of the sloppy counter,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+ 1m light" panose="020B0409020203020207" pitchFamily="49" charset="-128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M+ 1m light" panose="020B0409020203020207" pitchFamily="49" charset="-128"/>
                  </a:rPr>
                  <a:t> grows, at the expense of its accuracy.</a:t>
                </a:r>
              </a:p>
              <a:p>
                <a:pPr lvl="4">
                  <a:buFont typeface="+mj-lt"/>
                  <a:buAutoNum type="arabicPeriod" startAt="34"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2CD5B-0BB9-4E41-97E8-E2AC41C48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822121"/>
                <a:ext cx="8280401" cy="5667579"/>
              </a:xfrm>
              <a:blipFill>
                <a:blip r:embed="rId2"/>
                <a:stretch>
                  <a:fillRect l="-1072" t="-895" r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23DC6A83-F122-E340-9C99-A4295710F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8" y="3042760"/>
            <a:ext cx="4691989" cy="344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20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MC504-2018s2-v07">
  <a:themeElements>
    <a:clrScheme name="Bright colors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49B3E8"/>
      </a:accent1>
      <a:accent2>
        <a:srgbClr val="FFB300"/>
      </a:accent2>
      <a:accent3>
        <a:srgbClr val="FA5500"/>
      </a:accent3>
      <a:accent4>
        <a:srgbClr val="00C070"/>
      </a:accent4>
      <a:accent5>
        <a:srgbClr val="FF9300"/>
      </a:accent5>
      <a:accent6>
        <a:srgbClr val="7980FF"/>
      </a:accent6>
      <a:hlink>
        <a:srgbClr val="9437FF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7" id="{E0BF2CAE-0712-AD40-84E3-50547A4D9800}" vid="{C9FAF56A-A1AB-C84C-96FA-B1E8C1AD0F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MC504-2018s2-v07</Template>
  <TotalTime>3597</TotalTime>
  <Words>1017</Words>
  <Application>Microsoft Macintosh PowerPoint</Application>
  <PresentationFormat>On-screen Show (4:3)</PresentationFormat>
  <Paragraphs>314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4" baseType="lpstr">
      <vt:lpstr>M+ 1m light</vt:lpstr>
      <vt:lpstr>Arial</vt:lpstr>
      <vt:lpstr>Avenir Next Condensed</vt:lpstr>
      <vt:lpstr>Calibri</vt:lpstr>
      <vt:lpstr>Cambria</vt:lpstr>
      <vt:lpstr>Cambria Math</vt:lpstr>
      <vt:lpstr>Courier Condensed</vt:lpstr>
      <vt:lpstr>Fira Sans Condensed Book</vt:lpstr>
      <vt:lpstr>Fira Sans Condensed Light</vt:lpstr>
      <vt:lpstr>Inconsolata</vt:lpstr>
      <vt:lpstr>Latin Modern Mono Light Cond 10</vt:lpstr>
      <vt:lpstr>LM Mono Light Cond 10</vt:lpstr>
      <vt:lpstr>Menlo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Wingdings</vt:lpstr>
      <vt:lpstr>Wingdings 3</vt:lpstr>
      <vt:lpstr>MC504-2018s2-v07</vt:lpstr>
      <vt:lpstr>Lock-Based  Concurrent Data Structures</vt:lpstr>
      <vt:lpstr>Tonight’s challenge</vt:lpstr>
      <vt:lpstr>Implementing a counter</vt:lpstr>
      <vt:lpstr>A thread safe concurrent counter</vt:lpstr>
      <vt:lpstr>Performance of the concurrent counter</vt:lpstr>
      <vt:lpstr>A sloppy counter</vt:lpstr>
      <vt:lpstr>Sloppy counter (ch29-05.c)</vt:lpstr>
      <vt:lpstr>Sloppy counter (ch29-05.c)</vt:lpstr>
      <vt:lpstr>Sloppy counter (ch29-05.c)</vt:lpstr>
      <vt:lpstr>Concurrent Linked Lists</vt:lpstr>
      <vt:lpstr>Concurrent Linked List (ch29-07.c)</vt:lpstr>
      <vt:lpstr>Concurrent Linked List (ch29-07.c)</vt:lpstr>
      <vt:lpstr>Concurrent Linked List (ch29-07.c)</vt:lpstr>
      <vt:lpstr>Warning and new challenge</vt:lpstr>
      <vt:lpstr>Concurrent Linked List with Paired Lock-Unlock (ch29-08.c)</vt:lpstr>
      <vt:lpstr>Scaling linked lists</vt:lpstr>
      <vt:lpstr>Concurrent Queues</vt:lpstr>
      <vt:lpstr>A concurrent queue using two locks (ch29-09.c)</vt:lpstr>
      <vt:lpstr>A concurrent queue using two locks (ch29-09.c)</vt:lpstr>
      <vt:lpstr>A concurrent queue using two locks (ch29-09.c)</vt:lpstr>
      <vt:lpstr>Concurrent Hash Table</vt:lpstr>
      <vt:lpstr>A Concurrent Hash Table (ch29-10.c)</vt:lpstr>
      <vt:lpstr>Three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Catto</dc:creator>
  <cp:lastModifiedBy>Arthur Catto</cp:lastModifiedBy>
  <cp:revision>45</cp:revision>
  <dcterms:created xsi:type="dcterms:W3CDTF">2018-10-06T21:38:23Z</dcterms:created>
  <dcterms:modified xsi:type="dcterms:W3CDTF">2018-10-12T21:45:56Z</dcterms:modified>
</cp:coreProperties>
</file>