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32"/>
  </p:notesMasterIdLst>
  <p:sldIdLst>
    <p:sldId id="256" r:id="rId2"/>
    <p:sldId id="258" r:id="rId3"/>
    <p:sldId id="390" r:id="rId4"/>
    <p:sldId id="259" r:id="rId5"/>
    <p:sldId id="391" r:id="rId6"/>
    <p:sldId id="392" r:id="rId7"/>
    <p:sldId id="485" r:id="rId8"/>
    <p:sldId id="393" r:id="rId9"/>
    <p:sldId id="397" r:id="rId10"/>
    <p:sldId id="394" r:id="rId11"/>
    <p:sldId id="268" r:id="rId12"/>
    <p:sldId id="486" r:id="rId13"/>
    <p:sldId id="492" r:id="rId14"/>
    <p:sldId id="489" r:id="rId15"/>
    <p:sldId id="490" r:id="rId16"/>
    <p:sldId id="491" r:id="rId17"/>
    <p:sldId id="488" r:id="rId18"/>
    <p:sldId id="260" r:id="rId19"/>
    <p:sldId id="261" r:id="rId20"/>
    <p:sldId id="262" r:id="rId21"/>
    <p:sldId id="263" r:id="rId22"/>
    <p:sldId id="264" r:id="rId23"/>
    <p:sldId id="493" r:id="rId24"/>
    <p:sldId id="265" r:id="rId25"/>
    <p:sldId id="266" r:id="rId26"/>
    <p:sldId id="494" r:id="rId27"/>
    <p:sldId id="495" r:id="rId28"/>
    <p:sldId id="267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4674"/>
  </p:normalViewPr>
  <p:slideViewPr>
    <p:cSldViewPr snapToGrid="0" snapToObjects="1" showGuides="1">
      <p:cViewPr varScale="1">
        <p:scale>
          <a:sx n="127" d="100"/>
          <a:sy n="127" d="100"/>
        </p:scale>
        <p:origin x="808" y="176"/>
      </p:cViewPr>
      <p:guideLst>
        <p:guide orient="horz" pos="3589"/>
        <p:guide pos="2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23EB-301A-FF4A-B34E-D925838AFCDB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5D01-D795-5947-82D5-19B75EF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OS gets to change the base and bounds!  Clearly, user program can't, or else lose protection.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system, what gets saved/restored on a context switch?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base and bounds register; or maybe even contents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1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2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2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2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8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3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4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z="2000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8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26751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6" y="908050"/>
            <a:ext cx="4141788" cy="5406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538748"/>
            <a:ext cx="4141788" cy="4938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388" y="908051"/>
            <a:ext cx="4141787" cy="54068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388" y="1538749"/>
            <a:ext cx="4141787" cy="495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60"/>
          </a:xfrm>
        </p:spPr>
        <p:txBody>
          <a:bodyPr/>
          <a:lstStyle>
            <a:lvl1pPr marL="45085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799" y="3971928"/>
            <a:ext cx="8280401" cy="2517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1800" y="1089025"/>
            <a:ext cx="8280400" cy="2519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D09FA4-D782-704D-BA4F-C6B6CE6C5758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0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10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600" b="0" i="0" kern="1200" spc="-100" baseline="0" noProof="0" dirty="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41423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9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7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9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19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8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9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BD3CE-759A-1B4F-A5A3-DB0F0B525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Memory Virtualization</a:t>
            </a:r>
            <a:br>
              <a:rPr lang="en-US" dirty="0"/>
            </a:br>
            <a:r>
              <a:rPr lang="en-US" dirty="0"/>
              <a:t>Segmentation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3B39D-E69B-4E42-996C-5652D8ED2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dirty="0"/>
              <a:t>Ch.16 of </a:t>
            </a:r>
            <a:r>
              <a:rPr lang="en-US" i="1" dirty="0"/>
              <a:t>Operating Systems: Three Easy Pieces </a:t>
            </a:r>
            <a:r>
              <a:rPr lang="en-US" dirty="0"/>
              <a:t>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pages.cs.wisc.edu/~remzi/OSTEP/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A9EA25-FD5B-5845-8A22-D5EEAEF0E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0000" spc="-300" dirty="0"/>
              <a:t>T10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1A06BD-3CC4-724B-96AE-1D80F6DAF3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91407" cy="276999"/>
          </a:xfrm>
        </p:spPr>
        <p:txBody>
          <a:bodyPr/>
          <a:lstStyle/>
          <a:p>
            <a:r>
              <a:rPr lang="en-US" dirty="0"/>
              <a:t>29 de </a:t>
            </a:r>
            <a:r>
              <a:rPr lang="en-US" dirty="0" err="1"/>
              <a:t>agosto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24999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Architecture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1830388" algn="l"/>
                    <a:tab pos="2857500" algn="ctr"/>
                  </a:tabLst>
                </a:pPr>
                <a:r>
                  <a:rPr lang="en-US" dirty="0"/>
                  <a:t>Two hardware registers are used to keep track of the segment table</a:t>
                </a:r>
              </a:p>
              <a:p>
                <a:pPr>
                  <a:tabLst>
                    <a:tab pos="1830388" algn="l"/>
                    <a:tab pos="2857500" algn="ctr"/>
                  </a:tabLst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Segment-Table Base Register</a:t>
                </a:r>
                <a:r>
                  <a:rPr lang="en-US" dirty="0">
                    <a:solidFill>
                      <a:schemeClr val="accent1"/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STBR</a:t>
                </a:r>
                <a:r>
                  <a:rPr lang="en-US" dirty="0"/>
                  <a:t>) points to the segment table’s location in memory.</a:t>
                </a:r>
              </a:p>
              <a:p>
                <a:pPr>
                  <a:tabLst>
                    <a:tab pos="3670300" algn="ctr"/>
                  </a:tabLst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Segment-Table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Length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Register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STLR</a:t>
                </a:r>
                <a:r>
                  <a:rPr lang="en-US" dirty="0"/>
                  <a:t>) indicates the number of segments used by a program</a:t>
                </a:r>
              </a:p>
              <a:p>
                <a:pPr lvl="1">
                  <a:tabLst>
                    <a:tab pos="3670300" algn="ctr"/>
                  </a:tabLst>
                </a:pPr>
                <a:r>
                  <a:rPr lang="en-US" dirty="0"/>
                  <a:t>Segment number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Myriad Pro SemiCondensed" charset="0"/>
                        <a:cs typeface="Myriad Pro SemiCondensed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legal if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Myriad Pro SemiCondensed" charset="0"/>
                        <a:cs typeface="Myriad Pro SemiCondensed" charset="0"/>
                      </a:rPr>
                      <m:t>𝑠</m:t>
                    </m:r>
                    <m:r>
                      <a:rPr lang="pt-B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Myriad Pro SemiCondensed" charset="0"/>
                        <a:cs typeface="Myriad Pro SemiCondensed" charset="0"/>
                      </a:rPr>
                      <m:t>&lt;</m:t>
                    </m:r>
                    <m:r>
                      <a:rPr lang="pt-B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Myriad Pro SemiCondensed" charset="0"/>
                        <a:cs typeface="Myriad Pro SemiCondensed" charset="0"/>
                      </a:rPr>
                      <m:t>𝑆𝑇𝐿𝑅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7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Fine-Grained and Coarse-Grained Segmentation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small numbers.</a:t>
            </a:r>
          </a:p>
          <a:p>
            <a:pPr lvl="1"/>
            <a:r>
              <a:rPr lang="en-US" altLang="ko-KR" dirty="0"/>
              <a:t> e.g., code, heap, stack.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a more flexible address space.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required. </a:t>
            </a:r>
          </a:p>
          <a:p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5A2CBA-0F31-2F4A-8FD9-DF4D4EAA01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90739" y="2212311"/>
            <a:ext cx="4156161" cy="2013614"/>
            <a:chOff x="2790739" y="2212311"/>
            <a:chExt cx="4156161" cy="2013614"/>
          </a:xfrm>
        </p:grpSpPr>
        <p:sp>
          <p:nvSpPr>
            <p:cNvPr id="17" name="Rectangle 16"/>
            <p:cNvSpPr/>
            <p:nvPr/>
          </p:nvSpPr>
          <p:spPr>
            <a:xfrm>
              <a:off x="4917680" y="3216275"/>
              <a:ext cx="2029220" cy="100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2238" y="3216275"/>
              <a:ext cx="679537" cy="250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41775" y="3216275"/>
              <a:ext cx="685800" cy="2508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0739" y="2212311"/>
              <a:ext cx="737999" cy="702000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51" r="211"/>
          <a:stretch/>
        </p:blipFill>
        <p:spPr>
          <a:xfrm>
            <a:off x="2627312" y="1267428"/>
            <a:ext cx="6300787" cy="5222272"/>
          </a:xfrm>
        </p:spPr>
      </p:pic>
      <p:grpSp>
        <p:nvGrpSpPr>
          <p:cNvPr id="27" name="Group 26"/>
          <p:cNvGrpSpPr/>
          <p:nvPr/>
        </p:nvGrpSpPr>
        <p:grpSpPr>
          <a:xfrm>
            <a:off x="7644853" y="2072869"/>
            <a:ext cx="460800" cy="3990669"/>
            <a:chOff x="7644853" y="2072869"/>
            <a:chExt cx="460800" cy="3990669"/>
          </a:xfrm>
        </p:grpSpPr>
        <p:sp>
          <p:nvSpPr>
            <p:cNvPr id="18" name="Rectangle 17"/>
            <p:cNvSpPr/>
            <p:nvPr/>
          </p:nvSpPr>
          <p:spPr>
            <a:xfrm>
              <a:off x="7651203" y="2072869"/>
              <a:ext cx="450000" cy="55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Stack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51203" y="5501938"/>
              <a:ext cx="450000" cy="56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Heap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51203" y="4357713"/>
              <a:ext cx="450000" cy="560362"/>
            </a:xfrm>
            <a:prstGeom prst="rect">
              <a:avLst/>
            </a:prstGeom>
            <a:solidFill>
              <a:srgbClr val="F8C89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1203" y="3222625"/>
              <a:ext cx="450000" cy="554400"/>
            </a:xfrm>
            <a:prstGeom prst="rect">
              <a:avLst/>
            </a:prstGeom>
            <a:solidFill>
              <a:srgbClr val="C9D4B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+mj-lt"/>
                </a:rPr>
                <a:t>Code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44853" y="4423740"/>
              <a:ext cx="460800" cy="85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438" y="1267428"/>
            <a:ext cx="2555874" cy="5222272"/>
            <a:chOff x="71438" y="1267428"/>
            <a:chExt cx="2555874" cy="5222272"/>
          </a:xfrm>
        </p:grpSpPr>
        <p:sp>
          <p:nvSpPr>
            <p:cNvPr id="13" name="Rectangle 12"/>
            <p:cNvSpPr/>
            <p:nvPr/>
          </p:nvSpPr>
          <p:spPr>
            <a:xfrm>
              <a:off x="457113" y="2666336"/>
              <a:ext cx="733512" cy="699163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4" name="Content Placeholder 4" descr="ch8-03_segment.pdf"/>
            <p:cNvPicPr>
              <a:picLocks noChangeAspect="1"/>
            </p:cNvPicPr>
            <p:nvPr/>
          </p:nvPicPr>
          <p:blipFill rotWithShape="1">
            <a:blip r:embed="rId3"/>
            <a:srcRect l="-64" r="71249"/>
            <a:stretch/>
          </p:blipFill>
          <p:spPr>
            <a:xfrm>
              <a:off x="71438" y="1267428"/>
              <a:ext cx="2555874" cy="522227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936800" y="4634376"/>
              <a:ext cx="468000" cy="573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36800" y="3939051"/>
              <a:ext cx="46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Heap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36800" y="3243726"/>
              <a:ext cx="468000" cy="576000"/>
            </a:xfrm>
            <a:prstGeom prst="rect">
              <a:avLst/>
            </a:prstGeom>
            <a:solidFill>
              <a:srgbClr val="F8C892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36800" y="2548401"/>
              <a:ext cx="468000" cy="576000"/>
            </a:xfrm>
            <a:prstGeom prst="rect">
              <a:avLst/>
            </a:prstGeom>
            <a:solidFill>
              <a:srgbClr val="C9D4BE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+mj-lt"/>
                </a:rPr>
                <a:t>Code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36800" y="3322164"/>
              <a:ext cx="468000" cy="85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2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Pros?</a:t>
            </a:r>
          </a:p>
          <a:p>
            <a:pPr lvl="1"/>
            <a:r>
              <a:rPr lang="en-US" dirty="0"/>
              <a:t>Can share code/data segments between processes</a:t>
            </a:r>
          </a:p>
          <a:p>
            <a:pPr lvl="1"/>
            <a:r>
              <a:rPr lang="en-US" dirty="0"/>
              <a:t>Can protect code segment from being overwritten</a:t>
            </a:r>
          </a:p>
          <a:p>
            <a:pPr lvl="1"/>
            <a:r>
              <a:rPr lang="en-US" dirty="0"/>
              <a:t>Can transparently grow stack/heap as needed</a:t>
            </a:r>
          </a:p>
          <a:p>
            <a:pPr lvl="1"/>
            <a:r>
              <a:rPr lang="en-US" dirty="0"/>
              <a:t>Can detect if need to copy-on-write or zero-on-reference</a:t>
            </a:r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Complex memory management</a:t>
            </a:r>
          </a:p>
          <a:p>
            <a:pPr lvl="2"/>
            <a:r>
              <a:rPr lang="en-US" dirty="0"/>
              <a:t>Need to find chunk of a particular size</a:t>
            </a:r>
          </a:p>
          <a:p>
            <a:pPr lvl="1"/>
            <a:r>
              <a:rPr lang="en-US" dirty="0"/>
              <a:t>May need to rearrange memory from time to time to make room for new segment or growing segment</a:t>
            </a:r>
          </a:p>
          <a:p>
            <a:pPr lvl="2"/>
            <a:r>
              <a:rPr lang="en-US" dirty="0"/>
              <a:t>External fragmentation: wasted space between chunks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fork and Copy on 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UNIX fork</a:t>
            </a:r>
          </a:p>
          <a:p>
            <a:pPr lvl="1"/>
            <a:r>
              <a:rPr lang="en-US" dirty="0"/>
              <a:t>Makes a complete copy of a process</a:t>
            </a:r>
          </a:p>
          <a:p>
            <a:r>
              <a:rPr lang="en-US" dirty="0"/>
              <a:t>Segments allow a more efficient implementation</a:t>
            </a:r>
          </a:p>
          <a:p>
            <a:pPr lvl="1"/>
            <a:r>
              <a:rPr lang="en-US" dirty="0"/>
              <a:t>Copy segment table into child</a:t>
            </a:r>
          </a:p>
          <a:p>
            <a:pPr lvl="1"/>
            <a:r>
              <a:rPr lang="en-US" dirty="0"/>
              <a:t>Mark parent and child segments as read-only</a:t>
            </a:r>
          </a:p>
          <a:p>
            <a:pPr lvl="1"/>
            <a:r>
              <a:rPr lang="en-US" dirty="0"/>
              <a:t>Start child process; return to parent</a:t>
            </a:r>
          </a:p>
          <a:p>
            <a:pPr lvl="1"/>
            <a:r>
              <a:rPr lang="en-US" dirty="0"/>
              <a:t>If child or parent writes to a segment (ex: stack, heap)</a:t>
            </a:r>
          </a:p>
          <a:p>
            <a:pPr lvl="2"/>
            <a:r>
              <a:rPr lang="en-US" dirty="0"/>
              <a:t>trap into kernel</a:t>
            </a:r>
          </a:p>
          <a:p>
            <a:pPr lvl="2"/>
            <a:r>
              <a:rPr lang="en-US" dirty="0"/>
              <a:t>make a copy of the segment and resume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8-04_segmentShared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792" t="1062" r="1946" b="4561"/>
          <a:stretch/>
        </p:blipFill>
        <p:spPr>
          <a:xfrm>
            <a:off x="0" y="0"/>
            <a:ext cx="9144000" cy="6858001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7D060A-B178-7E43-8DA5-6E52909EE356}"/>
              </a:ext>
            </a:extLst>
          </p:cNvPr>
          <p:cNvSpPr/>
          <p:nvPr/>
        </p:nvSpPr>
        <p:spPr>
          <a:xfrm>
            <a:off x="1025525" y="1231900"/>
            <a:ext cx="756000" cy="75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F33D22-F531-E148-94FA-5F1070DFDC99}"/>
              </a:ext>
            </a:extLst>
          </p:cNvPr>
          <p:cNvSpPr/>
          <p:nvPr/>
        </p:nvSpPr>
        <p:spPr>
          <a:xfrm>
            <a:off x="2476296" y="1171575"/>
            <a:ext cx="468000" cy="576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4E1A2-286E-3448-97A0-0DE1B8EEB686}"/>
              </a:ext>
            </a:extLst>
          </p:cNvPr>
          <p:cNvSpPr/>
          <p:nvPr/>
        </p:nvSpPr>
        <p:spPr>
          <a:xfrm>
            <a:off x="2476296" y="1847850"/>
            <a:ext cx="468000" cy="576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22802-3D2B-434B-9D27-B0361BFCC97E}"/>
              </a:ext>
            </a:extLst>
          </p:cNvPr>
          <p:cNvSpPr/>
          <p:nvPr/>
        </p:nvSpPr>
        <p:spPr>
          <a:xfrm>
            <a:off x="2476296" y="2524125"/>
            <a:ext cx="468000" cy="576000"/>
          </a:xfrm>
          <a:prstGeom prst="rect">
            <a:avLst/>
          </a:prstGeom>
          <a:solidFill>
            <a:schemeClr val="accent5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2D8EB-F772-4E42-9B26-241DF2CF7E1B}"/>
              </a:ext>
            </a:extLst>
          </p:cNvPr>
          <p:cNvSpPr/>
          <p:nvPr/>
        </p:nvSpPr>
        <p:spPr>
          <a:xfrm>
            <a:off x="2476296" y="3200400"/>
            <a:ext cx="468000" cy="576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Stack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9F2798-59C8-C342-A049-1E95D90C8536}"/>
              </a:ext>
            </a:extLst>
          </p:cNvPr>
          <p:cNvSpPr/>
          <p:nvPr/>
        </p:nvSpPr>
        <p:spPr>
          <a:xfrm>
            <a:off x="3295650" y="1231900"/>
            <a:ext cx="756000" cy="75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FE3B3-A928-E848-8CC2-0CA1458DDFDB}"/>
              </a:ext>
            </a:extLst>
          </p:cNvPr>
          <p:cNvSpPr/>
          <p:nvPr/>
        </p:nvSpPr>
        <p:spPr>
          <a:xfrm>
            <a:off x="2476296" y="1244600"/>
            <a:ext cx="468000" cy="82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spc="-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4E836-B105-3A42-A9FF-EE98504BFE91}"/>
              </a:ext>
            </a:extLst>
          </p:cNvPr>
          <p:cNvSpPr/>
          <p:nvPr/>
        </p:nvSpPr>
        <p:spPr>
          <a:xfrm>
            <a:off x="1025525" y="4274588"/>
            <a:ext cx="756000" cy="75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Processor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FC1E56-76FB-CE4E-BB40-EA3A4C3DB8F4}"/>
              </a:ext>
            </a:extLst>
          </p:cNvPr>
          <p:cNvSpPr/>
          <p:nvPr/>
        </p:nvSpPr>
        <p:spPr>
          <a:xfrm>
            <a:off x="2476296" y="4185079"/>
            <a:ext cx="468000" cy="576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CEDD36-582C-6542-9DEC-51491A3EB80A}"/>
              </a:ext>
            </a:extLst>
          </p:cNvPr>
          <p:cNvSpPr/>
          <p:nvPr/>
        </p:nvSpPr>
        <p:spPr>
          <a:xfrm>
            <a:off x="2476296" y="4861354"/>
            <a:ext cx="468000" cy="576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5753A3-0BEF-914F-9E9C-883993ACD500}"/>
              </a:ext>
            </a:extLst>
          </p:cNvPr>
          <p:cNvSpPr/>
          <p:nvPr/>
        </p:nvSpPr>
        <p:spPr>
          <a:xfrm>
            <a:off x="2476296" y="5537629"/>
            <a:ext cx="468000" cy="576000"/>
          </a:xfrm>
          <a:prstGeom prst="rect">
            <a:avLst/>
          </a:prstGeom>
          <a:solidFill>
            <a:schemeClr val="accent5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Heap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1C691-709F-9D43-A15C-493C4554D657}"/>
              </a:ext>
            </a:extLst>
          </p:cNvPr>
          <p:cNvSpPr/>
          <p:nvPr/>
        </p:nvSpPr>
        <p:spPr>
          <a:xfrm>
            <a:off x="2476296" y="6213904"/>
            <a:ext cx="468000" cy="576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Stack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391292-2B24-614F-939F-13B950E4BB21}"/>
              </a:ext>
            </a:extLst>
          </p:cNvPr>
          <p:cNvSpPr/>
          <p:nvPr/>
        </p:nvSpPr>
        <p:spPr>
          <a:xfrm>
            <a:off x="3295650" y="4274588"/>
            <a:ext cx="756000" cy="75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50" dirty="0">
                <a:solidFill>
                  <a:schemeClr val="tx1"/>
                </a:solidFill>
                <a:latin typeface="+mj-lt"/>
              </a:rPr>
              <a:t>Processor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70296A-E398-D741-9F51-CF52D9BD04E9}"/>
              </a:ext>
            </a:extLst>
          </p:cNvPr>
          <p:cNvSpPr/>
          <p:nvPr/>
        </p:nvSpPr>
        <p:spPr>
          <a:xfrm>
            <a:off x="2476296" y="4258104"/>
            <a:ext cx="468000" cy="82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spc="-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BFD58E-0B95-464B-8798-A7EA15D6F27E}"/>
              </a:ext>
            </a:extLst>
          </p:cNvPr>
          <p:cNvSpPr txBox="1"/>
          <p:nvPr/>
        </p:nvSpPr>
        <p:spPr>
          <a:xfrm>
            <a:off x="5740879" y="1747575"/>
            <a:ext cx="12650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 Condensed" panose="020B0506030403020204" pitchFamily="34" charset="0"/>
              </a:rPr>
              <a:t>P1’s Segment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56DD1-6528-8549-8BA2-7F389CF07D1D}"/>
              </a:ext>
            </a:extLst>
          </p:cNvPr>
          <p:cNvSpPr txBox="1"/>
          <p:nvPr/>
        </p:nvSpPr>
        <p:spPr>
          <a:xfrm>
            <a:off x="5740879" y="4788704"/>
            <a:ext cx="12650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 Condensed" panose="020B0506030403020204" pitchFamily="34" charset="0"/>
              </a:rPr>
              <a:t>P2’s Segment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30A02-3387-5946-B8D7-5F6E4BB93548}"/>
              </a:ext>
            </a:extLst>
          </p:cNvPr>
          <p:cNvSpPr/>
          <p:nvPr/>
        </p:nvSpPr>
        <p:spPr>
          <a:xfrm>
            <a:off x="5391032" y="2283195"/>
            <a:ext cx="648000" cy="234000"/>
          </a:xfrm>
          <a:prstGeom prst="rect">
            <a:avLst/>
          </a:prstGeom>
          <a:solidFill>
            <a:srgbClr val="00B050">
              <a:alpha val="59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C2792-B64A-0349-B21F-CDE62BF50F7C}"/>
              </a:ext>
            </a:extLst>
          </p:cNvPr>
          <p:cNvSpPr/>
          <p:nvPr/>
        </p:nvSpPr>
        <p:spPr>
          <a:xfrm>
            <a:off x="6052599" y="2283195"/>
            <a:ext cx="648000" cy="234000"/>
          </a:xfrm>
          <a:prstGeom prst="rect">
            <a:avLst/>
          </a:prstGeom>
          <a:solidFill>
            <a:srgbClr val="00B050">
              <a:alpha val="59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E38DB9-BED5-DF46-AA5B-6C5BFC363AF9}"/>
              </a:ext>
            </a:extLst>
          </p:cNvPr>
          <p:cNvSpPr/>
          <p:nvPr/>
        </p:nvSpPr>
        <p:spPr>
          <a:xfrm>
            <a:off x="5391899" y="5303629"/>
            <a:ext cx="648000" cy="234000"/>
          </a:xfrm>
          <a:prstGeom prst="rect">
            <a:avLst/>
          </a:prstGeom>
          <a:solidFill>
            <a:srgbClr val="00B050">
              <a:alpha val="59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0426C3-8466-B146-8438-297E9A90C011}"/>
              </a:ext>
            </a:extLst>
          </p:cNvPr>
          <p:cNvSpPr/>
          <p:nvPr/>
        </p:nvSpPr>
        <p:spPr>
          <a:xfrm>
            <a:off x="6050291" y="5303629"/>
            <a:ext cx="648000" cy="234000"/>
          </a:xfrm>
          <a:prstGeom prst="rect">
            <a:avLst/>
          </a:prstGeom>
          <a:solidFill>
            <a:srgbClr val="00B050">
              <a:alpha val="59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Zero-on-Reference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much physical memory is needed for the stack or heap?</a:t>
            </a:r>
          </a:p>
          <a:p>
            <a:pPr lvl="1"/>
            <a:r>
              <a:rPr lang="en-US" dirty="0"/>
              <a:t>Only what is currently in use</a:t>
            </a:r>
          </a:p>
          <a:p>
            <a:r>
              <a:rPr lang="en-US" dirty="0"/>
              <a:t>When program uses memory beyond end of stack</a:t>
            </a:r>
          </a:p>
          <a:p>
            <a:pPr lvl="1"/>
            <a:r>
              <a:rPr lang="en-US" dirty="0"/>
              <a:t>Segmentation fault into OS kernel</a:t>
            </a:r>
          </a:p>
          <a:p>
            <a:pPr lvl="1"/>
            <a:r>
              <a:rPr lang="en-US" dirty="0"/>
              <a:t>Kernel allocates some memory</a:t>
            </a:r>
          </a:p>
          <a:p>
            <a:pPr lvl="2"/>
            <a:r>
              <a:rPr lang="en-US" dirty="0"/>
              <a:t>How much?</a:t>
            </a:r>
          </a:p>
          <a:p>
            <a:pPr lvl="1"/>
            <a:r>
              <a:rPr lang="en-US" dirty="0"/>
              <a:t>Clears the allocated memory</a:t>
            </a:r>
          </a:p>
          <a:p>
            <a:pPr lvl="2"/>
            <a:r>
              <a:rPr lang="en-US" dirty="0"/>
              <a:t>Avoid accidentally leaking information!</a:t>
            </a:r>
          </a:p>
          <a:p>
            <a:pPr lvl="1"/>
            <a:r>
              <a:rPr lang="en-US" dirty="0"/>
              <a:t>Modify segment table</a:t>
            </a:r>
          </a:p>
          <a:p>
            <a:pPr lvl="1"/>
            <a:r>
              <a:rPr lang="en-US" dirty="0"/>
              <a:t>Resume 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 to ponder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01F7F-776B-8847-B6B3-08E689DE0B53}"/>
              </a:ext>
            </a:extLst>
          </p:cNvPr>
          <p:cNvSpPr txBox="1"/>
          <p:nvPr/>
        </p:nvSpPr>
        <p:spPr>
          <a:xfrm>
            <a:off x="431800" y="1809750"/>
            <a:ext cx="4395537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With segmentation, what is saved/restored on a process context switch?</a:t>
            </a:r>
          </a:p>
        </p:txBody>
      </p:sp>
    </p:spTree>
    <p:extLst>
      <p:ext uri="{BB962C8B-B14F-4D97-AF65-F5344CB8AC3E}">
        <p14:creationId xmlns:p14="http://schemas.microsoft.com/office/powerpoint/2010/main" val="724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/>
              <a:t>Placing Segments In Physical Memory</a:t>
            </a:r>
            <a:endParaRPr lang="ko-KR" altLang="en-US" spc="-1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9BA5C8-E08E-D04B-8F29-4576F26FA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0746" y="17598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746" y="26977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0746" y="36356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0746" y="457357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746" y="55444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0774" y="37963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7089" y="5722621"/>
            <a:ext cx="168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0775" y="2838404"/>
            <a:ext cx="1681939" cy="46972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0769" y="4149724"/>
            <a:ext cx="1681939" cy="154864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50773" y="3970527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0774" y="331152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0776" y="1830404"/>
            <a:ext cx="1681939" cy="100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4791738" y="3107520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50776" y="3481370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4791738" y="4149725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E937330B-E130-0F4D-A0C5-6B2D317238A6}"/>
              </a:ext>
            </a:extLst>
          </p:cNvPr>
          <p:cNvGrpSpPr/>
          <p:nvPr/>
        </p:nvGrpSpPr>
        <p:grpSpPr>
          <a:xfrm>
            <a:off x="422016" y="1759851"/>
            <a:ext cx="2188900" cy="4092408"/>
            <a:chOff x="5499763" y="982383"/>
            <a:chExt cx="2188900" cy="5485740"/>
          </a:xfrm>
        </p:grpSpPr>
        <p:sp>
          <p:nvSpPr>
            <p:cNvPr id="26" name="직사각형 5">
              <a:extLst>
                <a:ext uri="{FF2B5EF4-FFF2-40B4-BE49-F238E27FC236}">
                  <a16:creationId xmlns:a16="http://schemas.microsoft.com/office/drawing/2014/main" id="{289AB7CA-5561-594E-BA35-B4787CAE241A}"/>
                </a:ext>
              </a:extLst>
            </p:cNvPr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7" name="직선 화살표 연결선 7">
              <a:extLst>
                <a:ext uri="{FF2B5EF4-FFF2-40B4-BE49-F238E27FC236}">
                  <a16:creationId xmlns:a16="http://schemas.microsoft.com/office/drawing/2014/main" id="{1441C8A8-6A03-7741-9D72-E4B7BD01F67E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6919539" y="5149027"/>
              <a:ext cx="162" cy="559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8">
              <a:extLst>
                <a:ext uri="{FF2B5EF4-FFF2-40B4-BE49-F238E27FC236}">
                  <a16:creationId xmlns:a16="http://schemas.microsoft.com/office/drawing/2014/main" id="{C6228A06-E5F6-EF48-AD61-5E8CE5C04919}"/>
                </a:ext>
              </a:extLst>
            </p:cNvPr>
            <p:cNvCxnSpPr>
              <a:stCxn id="36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43395A-9E4A-6F46-AE80-03CA9DD836E7}"/>
                </a:ext>
              </a:extLst>
            </p:cNvPr>
            <p:cNvSpPr txBox="1"/>
            <p:nvPr/>
          </p:nvSpPr>
          <p:spPr>
            <a:xfrm>
              <a:off x="5499763" y="5510772"/>
              <a:ext cx="642942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0" name="직사각형 13">
              <a:extLst>
                <a:ext uri="{FF2B5EF4-FFF2-40B4-BE49-F238E27FC236}">
                  <a16:creationId xmlns:a16="http://schemas.microsoft.com/office/drawing/2014/main" id="{65B8C738-40F2-EB40-8E00-7BD5B997E559}"/>
                </a:ext>
              </a:extLst>
            </p:cNvPr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75D87F-E130-F042-9D4F-0F680E948483}"/>
                </a:ext>
              </a:extLst>
            </p:cNvPr>
            <p:cNvSpPr txBox="1"/>
            <p:nvPr/>
          </p:nvSpPr>
          <p:spPr>
            <a:xfrm>
              <a:off x="5499763" y="6055558"/>
              <a:ext cx="642942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110A43-4F50-274A-8282-DCDB37647333}"/>
                </a:ext>
              </a:extLst>
            </p:cNvPr>
            <p:cNvSpPr txBox="1"/>
            <p:nvPr/>
          </p:nvSpPr>
          <p:spPr>
            <a:xfrm>
              <a:off x="5578039" y="982383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933468-A0B1-1B4C-8DAD-0618C3F7EEA0}"/>
                </a:ext>
              </a:extLst>
            </p:cNvPr>
            <p:cNvSpPr txBox="1"/>
            <p:nvPr/>
          </p:nvSpPr>
          <p:spPr>
            <a:xfrm>
              <a:off x="5578039" y="1452229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82D8B8-4A65-3A48-B42C-EB188BF8DEA8}"/>
                </a:ext>
              </a:extLst>
            </p:cNvPr>
            <p:cNvSpPr txBox="1"/>
            <p:nvPr/>
          </p:nvSpPr>
          <p:spPr>
            <a:xfrm>
              <a:off x="5578039" y="2017995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5" name="직사각형 23">
              <a:extLst>
                <a:ext uri="{FF2B5EF4-FFF2-40B4-BE49-F238E27FC236}">
                  <a16:creationId xmlns:a16="http://schemas.microsoft.com/office/drawing/2014/main" id="{85C25695-7092-A849-8128-91B5C1331D53}"/>
                </a:ext>
              </a:extLst>
            </p:cNvPr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8A257779-F6F7-044C-887E-449C2FFA9534}"/>
                </a:ext>
              </a:extLst>
            </p:cNvPr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37" name="직사각형 26">
              <a:extLst>
                <a:ext uri="{FF2B5EF4-FFF2-40B4-BE49-F238E27FC236}">
                  <a16:creationId xmlns:a16="http://schemas.microsoft.com/office/drawing/2014/main" id="{002F0103-9924-924B-BDE5-7DF6DBD9046F}"/>
                </a:ext>
              </a:extLst>
            </p:cNvPr>
            <p:cNvSpPr/>
            <p:nvPr/>
          </p:nvSpPr>
          <p:spPr>
            <a:xfrm>
              <a:off x="6151062" y="5708889"/>
              <a:ext cx="1537277" cy="551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85F91E-6D0A-B94B-94F8-FF05AAD14763}"/>
                </a:ext>
              </a:extLst>
            </p:cNvPr>
            <p:cNvSpPr txBox="1"/>
            <p:nvPr/>
          </p:nvSpPr>
          <p:spPr>
            <a:xfrm>
              <a:off x="5578039" y="2576584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EBEB58-A60E-8246-932E-BD7281A238B7}"/>
              </a:ext>
            </a:extLst>
          </p:cNvPr>
          <p:cNvSpPr txBox="1"/>
          <p:nvPr/>
        </p:nvSpPr>
        <p:spPr>
          <a:xfrm>
            <a:off x="1073315" y="5722620"/>
            <a:ext cx="1537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ea typeface="맑은 고딕" pitchFamily="50" charset="-127"/>
              </a:rPr>
              <a:t>Space Address</a:t>
            </a:r>
            <a:endParaRPr lang="ko-KR" altLang="en-US" sz="14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1E7E19-F82B-4F44-BAED-D416CCBBE8CA}"/>
              </a:ext>
            </a:extLst>
          </p:cNvPr>
          <p:cNvSpPr txBox="1"/>
          <p:nvPr/>
        </p:nvSpPr>
        <p:spPr>
          <a:xfrm>
            <a:off x="3300746" y="380987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07978A-9BA9-E74B-A338-744B98B7A853}"/>
              </a:ext>
            </a:extLst>
          </p:cNvPr>
          <p:cNvSpPr txBox="1"/>
          <p:nvPr/>
        </p:nvSpPr>
        <p:spPr>
          <a:xfrm>
            <a:off x="3300746" y="332579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aphicFrame>
        <p:nvGraphicFramePr>
          <p:cNvPr id="48" name="Content Placeholder 6">
            <a:extLst>
              <a:ext uri="{FF2B5EF4-FFF2-40B4-BE49-F238E27FC236}">
                <a16:creationId xmlns:a16="http://schemas.microsoft.com/office/drawing/2014/main" id="{06D1DD62-3037-F645-94D3-4EBC92467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56181"/>
              </p:ext>
            </p:extLst>
          </p:nvPr>
        </p:nvGraphicFramePr>
        <p:xfrm>
          <a:off x="6179476" y="1829576"/>
          <a:ext cx="244602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1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86601"/>
                <a:ext cx="8280401" cy="5003099"/>
              </a:xfrm>
            </p:spPr>
            <p:txBody>
              <a:bodyPr/>
              <a:lstStyle/>
              <a:p>
                <a:pPr marL="268288" lvl="1" indent="-263525"/>
                <a:r>
                  <a:rPr lang="en-US" altLang="ko-KR" dirty="0"/>
                  <a:t>The code segment starts at virtual address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in address space.</a:t>
                </a:r>
              </a:p>
              <a:p>
                <a:pPr marL="268288" lvl="1" indent="-263525"/>
                <a:r>
                  <a:rPr lang="en-US" altLang="ko-KR" dirty="0"/>
                  <a:t>The offset of virtual address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268288" lvl="1" indent="-263525"/>
                <a:r>
                  <a:rPr lang="en-US" altLang="ko-KR" i="1" dirty="0"/>
                  <a:t>physical address </a:t>
                </a:r>
                <a:r>
                  <a:rPr lang="en-US" altLang="ko-KR" dirty="0"/>
                  <a:t>= </a:t>
                </a:r>
                <a:r>
                  <a:rPr lang="en-US" altLang="ko-KR" i="1" dirty="0"/>
                  <a:t>base</a:t>
                </a:r>
                <a:r>
                  <a:rPr lang="en-US" altLang="ko-KR" dirty="0"/>
                  <a:t> + </a:t>
                </a:r>
                <a:r>
                  <a:rPr lang="en-US" altLang="ko-KR" i="1" dirty="0"/>
                  <a:t>offset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86601"/>
                <a:ext cx="8280401" cy="5003099"/>
              </a:xfrm>
              <a:blipFill>
                <a:blip r:embed="rId2"/>
                <a:stretch>
                  <a:fillRect l="-1991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CB9FD8-8098-F84B-B129-2361934DF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33269" y="4010991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87864" y="302517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7864" y="401099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735536" y="4151841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5355" y="4223015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39962" y="424052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005171" y="46874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005171" y="4144633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005171" y="316522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005171" y="5226294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46141" y="5226294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  <a:endCxn id="99" idx="1"/>
          </p:cNvCxnSpPr>
          <p:nvPr/>
        </p:nvCxnSpPr>
        <p:spPr>
          <a:xfrm flipH="1">
            <a:off x="4005171" y="2903637"/>
            <a:ext cx="754" cy="753839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  <a:endCxn id="99" idx="3"/>
          </p:cNvCxnSpPr>
          <p:nvPr/>
        </p:nvCxnSpPr>
        <p:spPr>
          <a:xfrm>
            <a:off x="5687109" y="2903637"/>
            <a:ext cx="1" cy="753839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005171" y="6210792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87109" y="6210792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735536" y="4692865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87864" y="45389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87864" y="4340929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6407944" y="3881066"/>
                <a:ext cx="2304256" cy="919725"/>
              </a:xfrm>
              <a:prstGeom prst="roundRect">
                <a:avLst>
                  <a:gd name="adj" fmla="val 1458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  <a:t>is the desired </a:t>
                </a:r>
                <a:b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</a:br>
                <a: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  <a:t>physical address</a:t>
                </a:r>
                <a:endParaRPr lang="en-US" altLang="ko-KR" sz="1600" dirty="0">
                  <a:solidFill>
                    <a:schemeClr val="tx1"/>
                  </a:solidFill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944" y="3881066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6757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3CCD6A6-263D-3446-BD7E-D4775223E65E}"/>
              </a:ext>
            </a:extLst>
          </p:cNvPr>
          <p:cNvSpPr txBox="1"/>
          <p:nvPr/>
        </p:nvSpPr>
        <p:spPr>
          <a:xfrm>
            <a:off x="1070687" y="5680119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5C0B4E-EF4A-7544-BF22-58E8A6D0A2EE}"/>
              </a:ext>
            </a:extLst>
          </p:cNvPr>
          <p:cNvSpPr txBox="1"/>
          <p:nvPr/>
        </p:nvSpPr>
        <p:spPr>
          <a:xfrm>
            <a:off x="3950093" y="626853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Content Placeholder 6">
            <a:extLst>
              <a:ext uri="{FF2B5EF4-FFF2-40B4-BE49-F238E27FC236}">
                <a16:creationId xmlns:a16="http://schemas.microsoft.com/office/drawing/2014/main" id="{7CA1120A-FD73-EA4A-9CD8-58C73636C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75155"/>
              </p:ext>
            </p:extLst>
          </p:nvPr>
        </p:nvGraphicFramePr>
        <p:xfrm>
          <a:off x="805355" y="2987603"/>
          <a:ext cx="24460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55E7E3-7A5A-D640-AE41-9BF6A1B1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Inefficiency of the Base and Bound Approach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7C8BD1-B415-874E-94E8-3CBD86121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>
          <a:xfrm>
            <a:off x="3015574" y="1660104"/>
            <a:ext cx="5696626" cy="4829596"/>
          </a:xfrm>
        </p:spPr>
        <p:txBody>
          <a:bodyPr/>
          <a:lstStyle/>
          <a:p>
            <a:r>
              <a:rPr lang="en-US" altLang="ko-KR" dirty="0"/>
              <a:t>Big chunk of “free” space</a:t>
            </a:r>
          </a:p>
          <a:p>
            <a:r>
              <a:rPr lang="en-US" altLang="ko-KR" dirty="0"/>
              <a:t>“Free” space takes up physical memory.</a:t>
            </a:r>
          </a:p>
          <a:p>
            <a:r>
              <a:rPr lang="en-US" altLang="ko-KR" dirty="0"/>
              <a:t>Hard to run when an address space does not fit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5870" y="1190258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84313"/>
                <a:ext cx="8280401" cy="1303774"/>
              </a:xfrm>
            </p:spPr>
            <p:txBody>
              <a:bodyPr/>
              <a:lstStyle/>
              <a:p>
                <a:pPr marL="268288" lvl="1" indent="-268288"/>
                <a:r>
                  <a:rPr lang="en-US" altLang="ko-KR" dirty="0"/>
                  <a:t>The heap segment starts at virtual address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4096</m:t>
                    </m:r>
                  </m:oMath>
                </a14:m>
                <a:r>
                  <a:rPr lang="en-US" altLang="ko-KR" dirty="0"/>
                  <a:t> in address space.</a:t>
                </a:r>
              </a:p>
              <a:p>
                <a:pPr marL="268288" lvl="1" indent="-268288"/>
                <a:r>
                  <a:rPr lang="en-US" altLang="ko-KR" dirty="0"/>
                  <a:t>Thus, the offset of virtual address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4200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4200−4096=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104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268288" lvl="1" indent="-268288"/>
                <a:r>
                  <a:rPr lang="en-US" altLang="ko-KR" i="1" dirty="0">
                    <a:latin typeface="Myriad Pro Light SemiCondensed" panose="020B0403030403020204" pitchFamily="34" charset="0"/>
                  </a:rPr>
                  <a:t>physical address = base + offset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84313"/>
                <a:ext cx="8280401" cy="1303774"/>
              </a:xfrm>
              <a:blipFill>
                <a:blip r:embed="rId2"/>
                <a:stretch>
                  <a:fillRect l="-1991" t="-6731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6401B7-5735-CD4F-95B6-C20691DD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87864" y="398745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735536" y="4705202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005171" y="46874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005171" y="4144633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005171" y="316522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005171" y="5226294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46141" y="5226294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  <a:endCxn id="99" idx="1"/>
          </p:cNvCxnSpPr>
          <p:nvPr/>
        </p:nvCxnSpPr>
        <p:spPr>
          <a:xfrm flipH="1">
            <a:off x="4005171" y="2903637"/>
            <a:ext cx="754" cy="753839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  <a:endCxn id="99" idx="3"/>
          </p:cNvCxnSpPr>
          <p:nvPr/>
        </p:nvCxnSpPr>
        <p:spPr>
          <a:xfrm>
            <a:off x="5687110" y="2903637"/>
            <a:ext cx="0" cy="753839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005171" y="6210792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87109" y="6210792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735536" y="5226294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87864" y="45389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87864" y="4880972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6407944" y="4421109"/>
                <a:ext cx="2304256" cy="919725"/>
              </a:xfrm>
              <a:prstGeom prst="roundRect">
                <a:avLst>
                  <a:gd name="adj" fmla="val 1458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  <a:t>is the desired </a:t>
                </a:r>
                <a:b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</a:br>
                <a:r>
                  <a:rPr lang="en-US" altLang="ko-KR" dirty="0">
                    <a:solidFill>
                      <a:schemeClr val="tx1"/>
                    </a:solidFill>
                    <a:ea typeface="맑은 고딕" pitchFamily="50" charset="-127"/>
                    <a:cs typeface="Courier New" pitchFamily="49" charset="0"/>
                  </a:rPr>
                  <a:t>physical address</a:t>
                </a:r>
                <a:endParaRPr lang="en-US" altLang="ko-KR" sz="1600" dirty="0">
                  <a:solidFill>
                    <a:schemeClr val="tx1"/>
                  </a:solidFill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944" y="4421109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6757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624363" y="3987459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70687" y="5680119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0093" y="626853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8410" y="4745648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62973" y="474564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87864" y="507240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Content Placeholder 6">
            <a:extLst>
              <a:ext uri="{FF2B5EF4-FFF2-40B4-BE49-F238E27FC236}">
                <a16:creationId xmlns:a16="http://schemas.microsoft.com/office/drawing/2014/main" id="{A84462DD-CE5E-F249-8CFD-548CAE6CC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332172"/>
              </p:ext>
            </p:extLst>
          </p:nvPr>
        </p:nvGraphicFramePr>
        <p:xfrm>
          <a:off x="805355" y="2987603"/>
          <a:ext cx="24460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800" y="1809750"/>
            <a:ext cx="8280400" cy="1694385"/>
          </a:xfrm>
        </p:spPr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incurs a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1213" y="4365967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4786" y="3974396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114785" y="3264370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14785" y="3421895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1437" y="380246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652385" y="3264370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114784" y="4503205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4883585" y="4503205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7537" y="5538354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6111" y="4639188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1213" y="4929061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884CE3-0BF9-D74F-8484-E7A4E43F10CF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550777" y="4793077"/>
            <a:ext cx="564007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2FF9677C-B840-B147-A31D-A2A0B8E5C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602151"/>
              </p:ext>
            </p:extLst>
          </p:nvPr>
        </p:nvGraphicFramePr>
        <p:xfrm>
          <a:off x="682715" y="3264370"/>
          <a:ext cx="24460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Segment Are We Referring To?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E3AD-60DA-3142-A101-735C69428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OS support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60589" y="6278473"/>
            <a:ext cx="14329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250834" y="5965286"/>
            <a:ext cx="4310869" cy="304518"/>
            <a:chOff x="2575309" y="2576978"/>
            <a:chExt cx="4310869" cy="304518"/>
          </a:xfrm>
        </p:grpSpPr>
        <p:sp>
          <p:nvSpPr>
            <p:cNvPr id="130" name="왼쪽 대괄호 129"/>
            <p:cNvSpPr/>
            <p:nvPr/>
          </p:nvSpPr>
          <p:spPr>
            <a:xfrm rot="16200000">
              <a:off x="4636213" y="516074"/>
              <a:ext cx="189061" cy="4310869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4559784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>
            <a:off x="3526923" y="5965287"/>
            <a:ext cx="700237" cy="304517"/>
            <a:chOff x="1851398" y="2576979"/>
            <a:chExt cx="700237" cy="304517"/>
          </a:xfrm>
        </p:grpSpPr>
        <p:sp>
          <p:nvSpPr>
            <p:cNvPr id="129" name="왼쪽 대괄호 128"/>
            <p:cNvSpPr/>
            <p:nvPr/>
          </p:nvSpPr>
          <p:spPr>
            <a:xfrm rot="16200000">
              <a:off x="2106986" y="2321391"/>
              <a:ext cx="189061" cy="700237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2201516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5518857" y="6278473"/>
            <a:ext cx="14329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내용 개체 틀 127"/>
          <p:cNvSpPr>
            <a:spLocks noGrp="1"/>
          </p:cNvSpPr>
          <p:nvPr>
            <p:ph sz="quarter" idx="10"/>
          </p:nvPr>
        </p:nvSpPr>
        <p:spPr>
          <a:xfrm>
            <a:off x="2928395" y="1400537"/>
            <a:ext cx="5783805" cy="54574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hardware uses segment registers during address translation. </a:t>
            </a:r>
            <a:r>
              <a:rPr lang="en-US" altLang="ko-KR" sz="2000" dirty="0">
                <a:latin typeface="+mj-lt"/>
              </a:rPr>
              <a:t>How does it know the offset into a segment, and to which segment an address refers?</a:t>
            </a:r>
          </a:p>
          <a:p>
            <a:r>
              <a:rPr lang="en-US" altLang="ko-KR" sz="2000" dirty="0"/>
              <a:t>One possible approach is to chop up the address space into segments based on the </a:t>
            </a:r>
            <a:r>
              <a:rPr lang="en-US" altLang="ko-KR" sz="2000" b="1" dirty="0"/>
              <a:t>top few bits </a:t>
            </a:r>
            <a:r>
              <a:rPr lang="en-US" altLang="ko-KR" sz="2000" dirty="0"/>
              <a:t>of the virtual address.</a:t>
            </a:r>
          </a:p>
          <a:p>
            <a:pPr lvl="1"/>
            <a:r>
              <a:rPr lang="en-US" altLang="ko-KR" sz="2000" dirty="0"/>
              <a:t>For example, if the OS requires three segments, the top two bits of the virtual address could be used to represent the segment number.</a:t>
            </a:r>
          </a:p>
          <a:p>
            <a:pPr lvl="1"/>
            <a:r>
              <a:rPr lang="en-US" altLang="ko-KR" sz="2000" dirty="0"/>
              <a:t>Assuming an address space of 16KB, the remaining 12 bits will be used to represent the offset into the segment, which leaves us with a maximum segment size of 4KB.</a:t>
            </a:r>
          </a:p>
        </p:txBody>
      </p:sp>
      <p:grpSp>
        <p:nvGrpSpPr>
          <p:cNvPr id="241" name="그룹 39">
            <a:extLst>
              <a:ext uri="{FF2B5EF4-FFF2-40B4-BE49-F238E27FC236}">
                <a16:creationId xmlns:a16="http://schemas.microsoft.com/office/drawing/2014/main" id="{6326C87C-2889-2349-97C0-0411601A5A6E}"/>
              </a:ext>
            </a:extLst>
          </p:cNvPr>
          <p:cNvGrpSpPr/>
          <p:nvPr/>
        </p:nvGrpSpPr>
        <p:grpSpPr>
          <a:xfrm>
            <a:off x="203536" y="1854916"/>
            <a:ext cx="2188900" cy="4092408"/>
            <a:chOff x="5499763" y="982383"/>
            <a:chExt cx="2188900" cy="5485740"/>
          </a:xfrm>
        </p:grpSpPr>
        <p:sp>
          <p:nvSpPr>
            <p:cNvPr id="242" name="직사각형 5">
              <a:extLst>
                <a:ext uri="{FF2B5EF4-FFF2-40B4-BE49-F238E27FC236}">
                  <a16:creationId xmlns:a16="http://schemas.microsoft.com/office/drawing/2014/main" id="{D19BE0E0-0B79-A74B-9DC0-01CAF80CA6F4}"/>
                </a:ext>
              </a:extLst>
            </p:cNvPr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3" name="직선 화살표 연결선 7">
              <a:extLst>
                <a:ext uri="{FF2B5EF4-FFF2-40B4-BE49-F238E27FC236}">
                  <a16:creationId xmlns:a16="http://schemas.microsoft.com/office/drawing/2014/main" id="{6F8446C6-F8BF-2549-8908-3B9454B3F9EB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H="1" flipV="1">
              <a:off x="6919539" y="5149027"/>
              <a:ext cx="162" cy="559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8">
              <a:extLst>
                <a:ext uri="{FF2B5EF4-FFF2-40B4-BE49-F238E27FC236}">
                  <a16:creationId xmlns:a16="http://schemas.microsoft.com/office/drawing/2014/main" id="{EF52AAB6-7A1F-4245-9F5F-F9172CFCC301}"/>
                </a:ext>
              </a:extLst>
            </p:cNvPr>
            <p:cNvCxnSpPr>
              <a:stCxn id="252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A5C8C5E-7F23-4145-BD6D-BBD40966094C}"/>
                </a:ext>
              </a:extLst>
            </p:cNvPr>
            <p:cNvSpPr txBox="1"/>
            <p:nvPr/>
          </p:nvSpPr>
          <p:spPr>
            <a:xfrm>
              <a:off x="5499763" y="5510772"/>
              <a:ext cx="642942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46" name="직사각형 13">
              <a:extLst>
                <a:ext uri="{FF2B5EF4-FFF2-40B4-BE49-F238E27FC236}">
                  <a16:creationId xmlns:a16="http://schemas.microsoft.com/office/drawing/2014/main" id="{DB6BA79F-CC9B-7B47-8E87-9CD1122150F8}"/>
                </a:ext>
              </a:extLst>
            </p:cNvPr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0F4CC39-5C08-6144-AE37-414BA1124C67}"/>
                </a:ext>
              </a:extLst>
            </p:cNvPr>
            <p:cNvSpPr txBox="1"/>
            <p:nvPr/>
          </p:nvSpPr>
          <p:spPr>
            <a:xfrm>
              <a:off x="5499763" y="6055558"/>
              <a:ext cx="642942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684CF69-F6B5-2D4F-8CAD-C5DA49A65417}"/>
                </a:ext>
              </a:extLst>
            </p:cNvPr>
            <p:cNvSpPr txBox="1"/>
            <p:nvPr/>
          </p:nvSpPr>
          <p:spPr>
            <a:xfrm>
              <a:off x="5578039" y="982383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71A3170-EFF0-094A-A1D2-3A44B08C26DE}"/>
                </a:ext>
              </a:extLst>
            </p:cNvPr>
            <p:cNvSpPr txBox="1"/>
            <p:nvPr/>
          </p:nvSpPr>
          <p:spPr>
            <a:xfrm>
              <a:off x="5578039" y="1452229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6D4BA60-8B2A-D542-8D7A-E94F74AEF08E}"/>
                </a:ext>
              </a:extLst>
            </p:cNvPr>
            <p:cNvSpPr txBox="1"/>
            <p:nvPr/>
          </p:nvSpPr>
          <p:spPr>
            <a:xfrm>
              <a:off x="5578039" y="2017995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51" name="직사각형 23">
              <a:extLst>
                <a:ext uri="{FF2B5EF4-FFF2-40B4-BE49-F238E27FC236}">
                  <a16:creationId xmlns:a16="http://schemas.microsoft.com/office/drawing/2014/main" id="{8C055ADC-E736-794D-B679-462C6773FF95}"/>
                </a:ext>
              </a:extLst>
            </p:cNvPr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2" name="직사각형 24">
              <a:extLst>
                <a:ext uri="{FF2B5EF4-FFF2-40B4-BE49-F238E27FC236}">
                  <a16:creationId xmlns:a16="http://schemas.microsoft.com/office/drawing/2014/main" id="{28F2BC8E-D045-CF43-B25D-DE6013B365CD}"/>
                </a:ext>
              </a:extLst>
            </p:cNvPr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53" name="직사각형 26">
              <a:extLst>
                <a:ext uri="{FF2B5EF4-FFF2-40B4-BE49-F238E27FC236}">
                  <a16:creationId xmlns:a16="http://schemas.microsoft.com/office/drawing/2014/main" id="{F3483935-8AC6-DA4A-AB1D-3852B5475B52}"/>
                </a:ext>
              </a:extLst>
            </p:cNvPr>
            <p:cNvSpPr/>
            <p:nvPr/>
          </p:nvSpPr>
          <p:spPr>
            <a:xfrm>
              <a:off x="6151062" y="5708889"/>
              <a:ext cx="1537277" cy="551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AC7F6EA-6B6B-5A40-9E62-A4CCD32E4065}"/>
                </a:ext>
              </a:extLst>
            </p:cNvPr>
            <p:cNvSpPr txBox="1"/>
            <p:nvPr/>
          </p:nvSpPr>
          <p:spPr>
            <a:xfrm>
              <a:off x="5578039" y="2576584"/>
              <a:ext cx="564666" cy="412565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417C1AAA-7AE1-CF45-B53C-8339E4394DC7}"/>
              </a:ext>
            </a:extLst>
          </p:cNvPr>
          <p:cNvSpPr txBox="1"/>
          <p:nvPr/>
        </p:nvSpPr>
        <p:spPr>
          <a:xfrm>
            <a:off x="854835" y="5817685"/>
            <a:ext cx="1537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aphicFrame>
        <p:nvGraphicFramePr>
          <p:cNvPr id="256" name="Table 255">
            <a:extLst>
              <a:ext uri="{FF2B5EF4-FFF2-40B4-BE49-F238E27FC236}">
                <a16:creationId xmlns:a16="http://schemas.microsoft.com/office/drawing/2014/main" id="{774197FA-6295-7647-B819-60E9BA64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88396"/>
              </p:ext>
            </p:extLst>
          </p:nvPr>
        </p:nvGraphicFramePr>
        <p:xfrm>
          <a:off x="3521703" y="5129829"/>
          <a:ext cx="504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642985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66553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9086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16513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466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707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8962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91046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9007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67637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279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4358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9273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50605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002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0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E3AD-60DA-3142-A101-735C69428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내용 개체 틀 127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0891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Let us assume that we want to know what segment and offset a virtual address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4200</m:t>
                    </m:r>
                  </m:oMath>
                </a14:m>
                <a:r>
                  <a:rPr lang="en-US" altLang="ko-KR" sz="2200" dirty="0"/>
                  <a:t> refers to.</a:t>
                </a:r>
              </a:p>
              <a:p>
                <a:pPr lvl="1"/>
                <a:r>
                  <a:rPr lang="en-US" altLang="ko-KR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4200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01000001101000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that address would be read as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Assuming that our segments are numbered as shown on </a:t>
                </a:r>
                <a:br>
                  <a:rPr lang="en-US" altLang="ko-KR" sz="2000" dirty="0"/>
                </a:br>
                <a:r>
                  <a:rPr lang="en-US" altLang="ko-KR" sz="2000" dirty="0"/>
                  <a:t>the table, 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4200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000" dirty="0"/>
                  <a:t> would refer to an offset </a:t>
                </a:r>
                <a:br>
                  <a:rPr lang="en-US" altLang="ko-KR" sz="2000" dirty="0"/>
                </a:br>
                <a:r>
                  <a:rPr lang="en-US" altLang="ko-KR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104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000" dirty="0"/>
                  <a:t> into the </a:t>
                </a:r>
                <a:r>
                  <a:rPr lang="en-US" altLang="ko-KR" sz="2000" dirty="0">
                    <a:latin typeface="+mj-lt"/>
                  </a:rPr>
                  <a:t>heap</a:t>
                </a:r>
                <a:r>
                  <a:rPr lang="en-US" altLang="ko-KR" sz="2000" dirty="0"/>
                  <a:t> (segment #1).</a:t>
                </a:r>
              </a:p>
            </p:txBody>
          </p:sp>
        </mc:Choice>
        <mc:Fallback xmlns="">
          <p:sp>
            <p:nvSpPr>
              <p:cNvPr id="128" name="내용 개체 틀 1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089162"/>
              </a:xfrm>
              <a:blipFill>
                <a:blip r:embed="rId2"/>
                <a:stretch>
                  <a:fillRect l="-1838" t="-1493" r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4A254-523E-594E-BFB6-E313148B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6712"/>
              </p:ext>
            </p:extLst>
          </p:nvPr>
        </p:nvGraphicFramePr>
        <p:xfrm>
          <a:off x="6608085" y="4482500"/>
          <a:ext cx="1794620" cy="1371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57850">
                  <a:extLst>
                    <a:ext uri="{9D8B030D-6E8A-4147-A177-3AD203B41FA5}">
                      <a16:colId xmlns:a16="http://schemas.microsoft.com/office/drawing/2014/main" val="1652833016"/>
                    </a:ext>
                  </a:extLst>
                </a:gridCol>
                <a:gridCol w="636770">
                  <a:extLst>
                    <a:ext uri="{9D8B030D-6E8A-4147-A177-3AD203B41FA5}">
                      <a16:colId xmlns:a16="http://schemas.microsoft.com/office/drawing/2014/main" val="4031962557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in Modern Mono Light 10" pitchFamily="49" charset="77"/>
                        </a:rPr>
                        <a:t>bits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238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00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185877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01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80406187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10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69763289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(unused)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11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683234118"/>
                  </a:ext>
                </a:extLst>
              </a:tr>
            </a:tbl>
          </a:graphicData>
        </a:graphic>
      </p:graphicFrame>
      <p:sp>
        <p:nvSpPr>
          <p:cNvPr id="202" name="TextBox 142">
            <a:extLst>
              <a:ext uri="{FF2B5EF4-FFF2-40B4-BE49-F238E27FC236}">
                <a16:creationId xmlns:a16="http://schemas.microsoft.com/office/drawing/2014/main" id="{3CA7DA8E-D0A1-4D4D-B7A4-FDD08CC464BF}"/>
              </a:ext>
            </a:extLst>
          </p:cNvPr>
          <p:cNvSpPr txBox="1"/>
          <p:nvPr/>
        </p:nvSpPr>
        <p:spPr>
          <a:xfrm>
            <a:off x="1862926" y="3628099"/>
            <a:ext cx="14329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= 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3" name="그룹 143">
            <a:extLst>
              <a:ext uri="{FF2B5EF4-FFF2-40B4-BE49-F238E27FC236}">
                <a16:creationId xmlns:a16="http://schemas.microsoft.com/office/drawing/2014/main" id="{5FC7AAE2-F049-0945-A790-0A54B9216B66}"/>
              </a:ext>
            </a:extLst>
          </p:cNvPr>
          <p:cNvGrpSpPr/>
          <p:nvPr/>
        </p:nvGrpSpPr>
        <p:grpSpPr>
          <a:xfrm>
            <a:off x="2953171" y="3314912"/>
            <a:ext cx="4310869" cy="304518"/>
            <a:chOff x="2575309" y="2576978"/>
            <a:chExt cx="4310869" cy="304518"/>
          </a:xfrm>
        </p:grpSpPr>
        <p:sp>
          <p:nvSpPr>
            <p:cNvPr id="209" name="왼쪽 대괄호 148">
              <a:extLst>
                <a:ext uri="{FF2B5EF4-FFF2-40B4-BE49-F238E27FC236}">
                  <a16:creationId xmlns:a16="http://schemas.microsoft.com/office/drawing/2014/main" id="{49F3EFAF-4194-9443-A875-07CF62FD3985}"/>
                </a:ext>
              </a:extLst>
            </p:cNvPr>
            <p:cNvSpPr/>
            <p:nvPr/>
          </p:nvSpPr>
          <p:spPr>
            <a:xfrm rot="16200000">
              <a:off x="4636213" y="516074"/>
              <a:ext cx="189061" cy="4310869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10" name="직선 연결선 149">
              <a:extLst>
                <a:ext uri="{FF2B5EF4-FFF2-40B4-BE49-F238E27FC236}">
                  <a16:creationId xmlns:a16="http://schemas.microsoft.com/office/drawing/2014/main" id="{F064A735-1531-8D4A-AEE6-0E14AC24B433}"/>
                </a:ext>
              </a:extLst>
            </p:cNvPr>
            <p:cNvCxnSpPr/>
            <p:nvPr/>
          </p:nvCxnSpPr>
          <p:spPr>
            <a:xfrm>
              <a:off x="4559784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144">
            <a:extLst>
              <a:ext uri="{FF2B5EF4-FFF2-40B4-BE49-F238E27FC236}">
                <a16:creationId xmlns:a16="http://schemas.microsoft.com/office/drawing/2014/main" id="{DA772188-5577-8E4F-AF34-CA94EE61D43E}"/>
              </a:ext>
            </a:extLst>
          </p:cNvPr>
          <p:cNvGrpSpPr/>
          <p:nvPr/>
        </p:nvGrpSpPr>
        <p:grpSpPr>
          <a:xfrm>
            <a:off x="2229260" y="3314913"/>
            <a:ext cx="700237" cy="304517"/>
            <a:chOff x="1851398" y="2576979"/>
            <a:chExt cx="700237" cy="304517"/>
          </a:xfrm>
        </p:grpSpPr>
        <p:sp>
          <p:nvSpPr>
            <p:cNvPr id="207" name="왼쪽 대괄호 146">
              <a:extLst>
                <a:ext uri="{FF2B5EF4-FFF2-40B4-BE49-F238E27FC236}">
                  <a16:creationId xmlns:a16="http://schemas.microsoft.com/office/drawing/2014/main" id="{770C41F0-8439-BB4E-B2D7-52BB2FF06D21}"/>
                </a:ext>
              </a:extLst>
            </p:cNvPr>
            <p:cNvSpPr/>
            <p:nvPr/>
          </p:nvSpPr>
          <p:spPr>
            <a:xfrm rot="16200000">
              <a:off x="2106986" y="2321391"/>
              <a:ext cx="189061" cy="700237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08" name="직선 연결선 147">
              <a:extLst>
                <a:ext uri="{FF2B5EF4-FFF2-40B4-BE49-F238E27FC236}">
                  <a16:creationId xmlns:a16="http://schemas.microsoft.com/office/drawing/2014/main" id="{5A83D021-794C-DD4C-B3FD-77EDCAC5D328}"/>
                </a:ext>
              </a:extLst>
            </p:cNvPr>
            <p:cNvCxnSpPr/>
            <p:nvPr/>
          </p:nvCxnSpPr>
          <p:spPr>
            <a:xfrm>
              <a:off x="2201516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145">
            <a:extLst>
              <a:ext uri="{FF2B5EF4-FFF2-40B4-BE49-F238E27FC236}">
                <a16:creationId xmlns:a16="http://schemas.microsoft.com/office/drawing/2014/main" id="{5B84F482-A5E0-C041-B91F-48DE5A3877D5}"/>
              </a:ext>
            </a:extLst>
          </p:cNvPr>
          <p:cNvSpPr txBox="1"/>
          <p:nvPr/>
        </p:nvSpPr>
        <p:spPr>
          <a:xfrm>
            <a:off x="3083914" y="3619430"/>
            <a:ext cx="370746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 = 64 + 32 + 8 = 104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67953619-E6CB-3645-94E1-2FF1DAC5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68202"/>
              </p:ext>
            </p:extLst>
          </p:nvPr>
        </p:nvGraphicFramePr>
        <p:xfrm>
          <a:off x="2224040" y="2524325"/>
          <a:ext cx="504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642985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66553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9086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16513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466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707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8962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91046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9007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67637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279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4358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9273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50605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002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0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4"/>
            <a:ext cx="8280401" cy="1144468"/>
          </a:xfrm>
        </p:spPr>
        <p:txBody>
          <a:bodyPr/>
          <a:lstStyle/>
          <a:p>
            <a:r>
              <a:rPr lang="en-US" altLang="ko-KR" dirty="0"/>
              <a:t>Assuming that </a:t>
            </a:r>
            <a:r>
              <a:rPr lang="en-US" altLang="ko-KR" dirty="0">
                <a:latin typeface="+mj-lt"/>
              </a:rPr>
              <a:t>base</a:t>
            </a:r>
            <a:r>
              <a:rPr lang="en-US" altLang="ko-KR" dirty="0"/>
              <a:t> and </a:t>
            </a:r>
            <a:r>
              <a:rPr lang="en-US" altLang="ko-KR" dirty="0">
                <a:latin typeface="+mj-lt"/>
              </a:rPr>
              <a:t>bounds</a:t>
            </a:r>
            <a:r>
              <a:rPr lang="en-US" altLang="ko-KR" dirty="0"/>
              <a:t> were arrays indexed by segment number, to translate a virtual address into a physical one, the hardware would be doing something like…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C57CA8-02F9-DB40-A38D-A0FDA0FF2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OS support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FB7B08-1871-BD4B-8355-0C6CE4CD7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05"/>
          <a:stretch/>
        </p:blipFill>
        <p:spPr>
          <a:xfrm>
            <a:off x="684213" y="2542333"/>
            <a:ext cx="8027987" cy="40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the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Remember that </a:t>
            </a:r>
            <a:r>
              <a:rPr lang="en-US" altLang="ko-KR" b="1" dirty="0"/>
              <a:t>the stack grows backwards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needed.</a:t>
            </a:r>
          </a:p>
          <a:p>
            <a:pPr lvl="1"/>
            <a:r>
              <a:rPr lang="en-US" altLang="ko-KR" dirty="0"/>
              <a:t>The hardware must check which way a segment grows.</a:t>
            </a:r>
          </a:p>
          <a:p>
            <a:pPr lvl="2"/>
            <a:r>
              <a:rPr lang="en-US" altLang="ko-KR" dirty="0"/>
              <a:t>Let us use a bit for that: 1 = positive direction, 0 = negative direction 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352C19-6F57-AB40-ADB0-2E569EE15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OS support</a:t>
            </a:r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27155" y="4782588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27155" y="3803182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7155" y="5334217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327153" y="3621110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009092" y="3621110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2168124" y="4485206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213" y="51598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213" y="462869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7153" y="6181923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itchFamily="50" charset="-127"/>
            </a:endParaRPr>
          </a:p>
        </p:txBody>
      </p:sp>
      <p:graphicFrame>
        <p:nvGraphicFramePr>
          <p:cNvPr id="27" name="Content Placeholder 6">
            <a:extLst>
              <a:ext uri="{FF2B5EF4-FFF2-40B4-BE49-F238E27FC236}">
                <a16:creationId xmlns:a16="http://schemas.microsoft.com/office/drawing/2014/main" id="{E5CB699E-8CC7-0F48-BAAF-7DA6E6A21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324161"/>
              </p:ext>
            </p:extLst>
          </p:nvPr>
        </p:nvGraphicFramePr>
        <p:xfrm>
          <a:off x="3527425" y="3804937"/>
          <a:ext cx="4510750" cy="152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20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  <a:gridCol w="2123050">
                  <a:extLst>
                    <a:ext uri="{9D8B030D-6E8A-4147-A177-3AD203B41FA5}">
                      <a16:colId xmlns:a16="http://schemas.microsoft.com/office/drawing/2014/main" val="3598591482"/>
                    </a:ext>
                  </a:extLst>
                </a:gridCol>
              </a:tblGrid>
              <a:tr h="432000">
                <a:tc gridSpan="4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50" dirty="0">
                          <a:solidFill>
                            <a:prstClr val="black"/>
                          </a:solidFill>
                          <a:latin typeface="+mj-lt"/>
                          <a:ea typeface="맑은 고딕" pitchFamily="50" charset="-127"/>
                          <a:cs typeface="+mn-cs"/>
                        </a:rPr>
                        <a:t>Segment Registers with Support for Negative-Growth</a:t>
                      </a:r>
                      <a:endParaRPr lang="ko-KR" altLang="en-US" sz="1800" kern="1200" spc="-50" dirty="0">
                        <a:solidFill>
                          <a:prstClr val="black"/>
                        </a:solidFill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1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Latin Modern Mono Light 10" pitchFamily="49" charset="77"/>
                        </a:rPr>
                        <a:t>Positive-Growth?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in Modern Mono Light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Latin Modern Mono Light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in Modern Mono Light 10" pitchFamily="49" charset="77"/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an Address within the Stack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E3AD-60DA-3142-A101-735C69428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내용 개체 틀 127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0891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Let us assume that we want to know what segment and offset a virtual address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200" dirty="0"/>
                  <a:t> refers to.</a:t>
                </a:r>
              </a:p>
              <a:p>
                <a:pPr lvl="1"/>
                <a:r>
                  <a:rPr lang="en-US" altLang="ko-KR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1111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that address would be read as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Assuming that our segments are numbered as shown on </a:t>
                </a:r>
                <a:br>
                  <a:rPr lang="en-US" altLang="ko-KR" sz="2000" dirty="0"/>
                </a:br>
                <a:r>
                  <a:rPr lang="en-US" altLang="ko-KR" sz="2000" dirty="0"/>
                  <a:t>the table, 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4200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000" dirty="0"/>
                  <a:t> would refer to an offset </a:t>
                </a:r>
                <a:br>
                  <a:rPr lang="en-US" altLang="ko-KR" sz="2000" dirty="0"/>
                </a:br>
                <a:r>
                  <a:rPr lang="en-US" altLang="ko-KR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104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000" dirty="0"/>
                  <a:t> into the </a:t>
                </a:r>
                <a:r>
                  <a:rPr lang="en-US" altLang="ko-KR" sz="2000" dirty="0">
                    <a:latin typeface="+mj-lt"/>
                  </a:rPr>
                  <a:t>heap</a:t>
                </a:r>
                <a:r>
                  <a:rPr lang="en-US" altLang="ko-KR" sz="2000" dirty="0"/>
                  <a:t> (segment #1).</a:t>
                </a:r>
              </a:p>
            </p:txBody>
          </p:sp>
        </mc:Choice>
        <mc:Fallback xmlns="">
          <p:sp>
            <p:nvSpPr>
              <p:cNvPr id="128" name="내용 개체 틀 1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089162"/>
              </a:xfrm>
              <a:blipFill>
                <a:blip r:embed="rId2"/>
                <a:stretch>
                  <a:fillRect l="-1838" t="-1493" r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4A254-523E-594E-BFB6-E313148B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48560"/>
              </p:ext>
            </p:extLst>
          </p:nvPr>
        </p:nvGraphicFramePr>
        <p:xfrm>
          <a:off x="6534038" y="4474341"/>
          <a:ext cx="1794620" cy="1371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57850">
                  <a:extLst>
                    <a:ext uri="{9D8B030D-6E8A-4147-A177-3AD203B41FA5}">
                      <a16:colId xmlns:a16="http://schemas.microsoft.com/office/drawing/2014/main" val="1652833016"/>
                    </a:ext>
                  </a:extLst>
                </a:gridCol>
                <a:gridCol w="636770">
                  <a:extLst>
                    <a:ext uri="{9D8B030D-6E8A-4147-A177-3AD203B41FA5}">
                      <a16:colId xmlns:a16="http://schemas.microsoft.com/office/drawing/2014/main" val="4031962557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Latin Modern Mono Light 10" pitchFamily="49" charset="77"/>
                        </a:rPr>
                        <a:t>Segment</a:t>
                      </a:r>
                      <a:endParaRPr lang="en-US" b="1" i="0" dirty="0">
                        <a:solidFill>
                          <a:schemeClr val="tx1"/>
                        </a:solidFill>
                        <a:latin typeface="Latin Modern Mono Light 10" pitchFamily="49" charset="77"/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in Modern Mono Light 10" pitchFamily="49" charset="77"/>
                        </a:rPr>
                        <a:t>bits</a:t>
                      </a:r>
                      <a:endParaRPr lang="en-US" b="1" i="0" dirty="0">
                        <a:solidFill>
                          <a:schemeClr val="tx1"/>
                        </a:solidFill>
                        <a:latin typeface="Latin Modern Mono Light 10" pitchFamily="49" charset="77"/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238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00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185877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01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80406187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10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69763289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Latin Modern Mono Light 10" pitchFamily="49" charset="77"/>
                        </a:rPr>
                        <a:t>(unused)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10" pitchFamily="49" charset="77"/>
                        </a:rPr>
                        <a:t>11</a:t>
                      </a: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683234118"/>
                  </a:ext>
                </a:extLst>
              </a:tr>
            </a:tbl>
          </a:graphicData>
        </a:graphic>
      </p:graphicFrame>
      <p:grpSp>
        <p:nvGrpSpPr>
          <p:cNvPr id="112" name="그룹 194">
            <a:extLst>
              <a:ext uri="{FF2B5EF4-FFF2-40B4-BE49-F238E27FC236}">
                <a16:creationId xmlns:a16="http://schemas.microsoft.com/office/drawing/2014/main" id="{CC5C786E-2B4A-BF4C-849F-468A6A06DBD2}"/>
              </a:ext>
            </a:extLst>
          </p:cNvPr>
          <p:cNvGrpSpPr/>
          <p:nvPr/>
        </p:nvGrpSpPr>
        <p:grpSpPr>
          <a:xfrm>
            <a:off x="1862926" y="2582758"/>
            <a:ext cx="5418145" cy="1353118"/>
            <a:chOff x="1608808" y="3501008"/>
            <a:chExt cx="5418145" cy="1353118"/>
          </a:xfrm>
        </p:grpSpPr>
        <p:grpSp>
          <p:nvGrpSpPr>
            <p:cNvPr id="116" name="그룹 140">
              <a:extLst>
                <a:ext uri="{FF2B5EF4-FFF2-40B4-BE49-F238E27FC236}">
                  <a16:creationId xmlns:a16="http://schemas.microsoft.com/office/drawing/2014/main" id="{C22E9DB4-0655-6E4F-86EF-0FE9C8140EED}"/>
                </a:ext>
              </a:extLst>
            </p:cNvPr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201" name="그룹 141">
                <a:extLst>
                  <a:ext uri="{FF2B5EF4-FFF2-40B4-BE49-F238E27FC236}">
                    <a16:creationId xmlns:a16="http://schemas.microsoft.com/office/drawing/2014/main" id="{3B4F71B4-3E09-6A4B-BC7D-81319089546E}"/>
                  </a:ext>
                </a:extLst>
              </p:cNvPr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211" name="그룹 150">
                  <a:extLst>
                    <a:ext uri="{FF2B5EF4-FFF2-40B4-BE49-F238E27FC236}">
                      <a16:creationId xmlns:a16="http://schemas.microsoft.com/office/drawing/2014/main" id="{4E4EAB7D-8566-3246-96BA-5826F3283E13}"/>
                    </a:ext>
                  </a:extLst>
                </p:cNvPr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227" name="직사각형 166">
                    <a:extLst>
                      <a:ext uri="{FF2B5EF4-FFF2-40B4-BE49-F238E27FC236}">
                        <a16:creationId xmlns:a16="http://schemas.microsoft.com/office/drawing/2014/main" id="{C67D0918-B667-5741-A78F-A4D2303ACBD1}"/>
                      </a:ext>
                    </a:extLst>
                  </p:cNvPr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28" name="직사각형 167">
                    <a:extLst>
                      <a:ext uri="{FF2B5EF4-FFF2-40B4-BE49-F238E27FC236}">
                        <a16:creationId xmlns:a16="http://schemas.microsoft.com/office/drawing/2014/main" id="{D83E7EF8-391A-FD47-A1E8-613AABE0FD9D}"/>
                      </a:ext>
                    </a:extLst>
                  </p:cNvPr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29" name="직사각형 168">
                    <a:extLst>
                      <a:ext uri="{FF2B5EF4-FFF2-40B4-BE49-F238E27FC236}">
                        <a16:creationId xmlns:a16="http://schemas.microsoft.com/office/drawing/2014/main" id="{DD22468C-8991-0946-8E99-E23D2E591D50}"/>
                      </a:ext>
                    </a:extLst>
                  </p:cNvPr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0" name="직사각형 169">
                    <a:extLst>
                      <a:ext uri="{FF2B5EF4-FFF2-40B4-BE49-F238E27FC236}">
                        <a16:creationId xmlns:a16="http://schemas.microsoft.com/office/drawing/2014/main" id="{996C2BAC-C28E-0C40-881B-960F32732AA6}"/>
                      </a:ext>
                    </a:extLst>
                  </p:cNvPr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1" name="직사각형 170">
                    <a:extLst>
                      <a:ext uri="{FF2B5EF4-FFF2-40B4-BE49-F238E27FC236}">
                        <a16:creationId xmlns:a16="http://schemas.microsoft.com/office/drawing/2014/main" id="{2E0D10F8-2B0D-DA48-8CCB-7A3134DA7E44}"/>
                      </a:ext>
                    </a:extLst>
                  </p:cNvPr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2" name="직사각형 171">
                    <a:extLst>
                      <a:ext uri="{FF2B5EF4-FFF2-40B4-BE49-F238E27FC236}">
                        <a16:creationId xmlns:a16="http://schemas.microsoft.com/office/drawing/2014/main" id="{8EF9EB31-A3CE-2F48-ACF3-3C3A06FDE8E7}"/>
                      </a:ext>
                    </a:extLst>
                  </p:cNvPr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3" name="직사각형 172">
                    <a:extLst>
                      <a:ext uri="{FF2B5EF4-FFF2-40B4-BE49-F238E27FC236}">
                        <a16:creationId xmlns:a16="http://schemas.microsoft.com/office/drawing/2014/main" id="{FD2DD8D1-B923-F840-BBEA-5574088DBACE}"/>
                      </a:ext>
                    </a:extLst>
                  </p:cNvPr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4" name="직사각형 173">
                    <a:extLst>
                      <a:ext uri="{FF2B5EF4-FFF2-40B4-BE49-F238E27FC236}">
                        <a16:creationId xmlns:a16="http://schemas.microsoft.com/office/drawing/2014/main" id="{1268FB5E-DD57-3E4D-BF19-E81EFD3FBFB3}"/>
                      </a:ext>
                    </a:extLst>
                  </p:cNvPr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5" name="직사각형 174">
                    <a:extLst>
                      <a:ext uri="{FF2B5EF4-FFF2-40B4-BE49-F238E27FC236}">
                        <a16:creationId xmlns:a16="http://schemas.microsoft.com/office/drawing/2014/main" id="{91DB79AB-162D-0543-8F55-DC6B36F47444}"/>
                      </a:ext>
                    </a:extLst>
                  </p:cNvPr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6" name="직사각형 175">
                    <a:extLst>
                      <a:ext uri="{FF2B5EF4-FFF2-40B4-BE49-F238E27FC236}">
                        <a16:creationId xmlns:a16="http://schemas.microsoft.com/office/drawing/2014/main" id="{93293A0A-2391-4A46-8335-D39CFD093838}"/>
                      </a:ext>
                    </a:extLst>
                  </p:cNvPr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7" name="직사각형 176">
                    <a:extLst>
                      <a:ext uri="{FF2B5EF4-FFF2-40B4-BE49-F238E27FC236}">
                        <a16:creationId xmlns:a16="http://schemas.microsoft.com/office/drawing/2014/main" id="{09C93A29-1E89-FE4E-8DAC-8F15F4D9D824}"/>
                      </a:ext>
                    </a:extLst>
                  </p:cNvPr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8" name="직사각형 177">
                    <a:extLst>
                      <a:ext uri="{FF2B5EF4-FFF2-40B4-BE49-F238E27FC236}">
                        <a16:creationId xmlns:a16="http://schemas.microsoft.com/office/drawing/2014/main" id="{999E4ACA-61CF-504D-AE49-CFD9A9501EB9}"/>
                      </a:ext>
                    </a:extLst>
                  </p:cNvPr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39" name="직사각형 178">
                    <a:extLst>
                      <a:ext uri="{FF2B5EF4-FFF2-40B4-BE49-F238E27FC236}">
                        <a16:creationId xmlns:a16="http://schemas.microsoft.com/office/drawing/2014/main" id="{81EF282D-2516-0D4F-A68B-084E76B6ECED}"/>
                      </a:ext>
                    </a:extLst>
                  </p:cNvPr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240" name="직사각형 179">
                    <a:extLst>
                      <a:ext uri="{FF2B5EF4-FFF2-40B4-BE49-F238E27FC236}">
                        <a16:creationId xmlns:a16="http://schemas.microsoft.com/office/drawing/2014/main" id="{7AB8A474-8C8D-2B4A-862D-364C49C833D0}"/>
                      </a:ext>
                    </a:extLst>
                  </p:cNvPr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212" name="그룹 151">
                  <a:extLst>
                    <a:ext uri="{FF2B5EF4-FFF2-40B4-BE49-F238E27FC236}">
                      <a16:creationId xmlns:a16="http://schemas.microsoft.com/office/drawing/2014/main" id="{6E4C2C1B-76C1-2C49-985F-8F3D795A65ED}"/>
                    </a:ext>
                  </a:extLst>
                </p:cNvPr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213" name="직선 연결선 152">
                    <a:extLst>
                      <a:ext uri="{FF2B5EF4-FFF2-40B4-BE49-F238E27FC236}">
                        <a16:creationId xmlns:a16="http://schemas.microsoft.com/office/drawing/2014/main" id="{A726261F-2104-1041-9156-D0FAC84B3369}"/>
                      </a:ext>
                    </a:extLst>
                  </p:cNvPr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153">
                    <a:extLst>
                      <a:ext uri="{FF2B5EF4-FFF2-40B4-BE49-F238E27FC236}">
                        <a16:creationId xmlns:a16="http://schemas.microsoft.com/office/drawing/2014/main" id="{B4C8B74A-F208-2A4B-8EDA-970E798C2E52}"/>
                      </a:ext>
                    </a:extLst>
                  </p:cNvPr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154">
                    <a:extLst>
                      <a:ext uri="{FF2B5EF4-FFF2-40B4-BE49-F238E27FC236}">
                        <a16:creationId xmlns:a16="http://schemas.microsoft.com/office/drawing/2014/main" id="{9940C39E-FF64-3F40-916C-2888ACDA068F}"/>
                      </a:ext>
                    </a:extLst>
                  </p:cNvPr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155">
                    <a:extLst>
                      <a:ext uri="{FF2B5EF4-FFF2-40B4-BE49-F238E27FC236}">
                        <a16:creationId xmlns:a16="http://schemas.microsoft.com/office/drawing/2014/main" id="{BAC48621-499C-F249-9BD6-5EB631EF9E98}"/>
                      </a:ext>
                    </a:extLst>
                  </p:cNvPr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156">
                    <a:extLst>
                      <a:ext uri="{FF2B5EF4-FFF2-40B4-BE49-F238E27FC236}">
                        <a16:creationId xmlns:a16="http://schemas.microsoft.com/office/drawing/2014/main" id="{5BE45D33-2B30-A040-83FC-B3CD78235EF7}"/>
                      </a:ext>
                    </a:extLst>
                  </p:cNvPr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157">
                    <a:extLst>
                      <a:ext uri="{FF2B5EF4-FFF2-40B4-BE49-F238E27FC236}">
                        <a16:creationId xmlns:a16="http://schemas.microsoft.com/office/drawing/2014/main" id="{92E71948-A60F-224B-AE40-784760CEBD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158">
                    <a:extLst>
                      <a:ext uri="{FF2B5EF4-FFF2-40B4-BE49-F238E27FC236}">
                        <a16:creationId xmlns:a16="http://schemas.microsoft.com/office/drawing/2014/main" id="{C570F3E1-49AA-6B41-93A0-40F2C8D1E0A3}"/>
                      </a:ext>
                    </a:extLst>
                  </p:cNvPr>
                  <p:cNvCxnSpPr>
                    <a:endCxn id="22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159">
                    <a:extLst>
                      <a:ext uri="{FF2B5EF4-FFF2-40B4-BE49-F238E27FC236}">
                        <a16:creationId xmlns:a16="http://schemas.microsoft.com/office/drawing/2014/main" id="{1CFEBD65-2D91-814E-BD25-222B4A4B4145}"/>
                      </a:ext>
                    </a:extLst>
                  </p:cNvPr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160">
                    <a:extLst>
                      <a:ext uri="{FF2B5EF4-FFF2-40B4-BE49-F238E27FC236}">
                        <a16:creationId xmlns:a16="http://schemas.microsoft.com/office/drawing/2014/main" id="{46A1BCAD-CD15-4644-AA65-51D3DAD31CE6}"/>
                      </a:ext>
                    </a:extLst>
                  </p:cNvPr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161">
                    <a:extLst>
                      <a:ext uri="{FF2B5EF4-FFF2-40B4-BE49-F238E27FC236}">
                        <a16:creationId xmlns:a16="http://schemas.microsoft.com/office/drawing/2014/main" id="{69288D1E-24E2-9B43-B297-6774454D0B7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162">
                    <a:extLst>
                      <a:ext uri="{FF2B5EF4-FFF2-40B4-BE49-F238E27FC236}">
                        <a16:creationId xmlns:a16="http://schemas.microsoft.com/office/drawing/2014/main" id="{A27A7BD4-36E4-6141-A226-E6C3A61E57CE}"/>
                      </a:ext>
                    </a:extLst>
                  </p:cNvPr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163">
                    <a:extLst>
                      <a:ext uri="{FF2B5EF4-FFF2-40B4-BE49-F238E27FC236}">
                        <a16:creationId xmlns:a16="http://schemas.microsoft.com/office/drawing/2014/main" id="{FB0C1C5C-41DB-8D46-825F-B7AAF36794B4}"/>
                      </a:ext>
                    </a:extLst>
                  </p:cNvPr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164">
                    <a:extLst>
                      <a:ext uri="{FF2B5EF4-FFF2-40B4-BE49-F238E27FC236}">
                        <a16:creationId xmlns:a16="http://schemas.microsoft.com/office/drawing/2014/main" id="{9A8221C6-C704-8543-AEDB-2C53A5D611D4}"/>
                      </a:ext>
                    </a:extLst>
                  </p:cNvPr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직사각형 165">
                    <a:extLst>
                      <a:ext uri="{FF2B5EF4-FFF2-40B4-BE49-F238E27FC236}">
                        <a16:creationId xmlns:a16="http://schemas.microsoft.com/office/drawing/2014/main" id="{0C9458B1-8462-CF4C-A65F-B76DEA1D2E0C}"/>
                      </a:ext>
                    </a:extLst>
                  </p:cNvPr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202" name="TextBox 142">
                <a:extLst>
                  <a:ext uri="{FF2B5EF4-FFF2-40B4-BE49-F238E27FC236}">
                    <a16:creationId xmlns:a16="http://schemas.microsoft.com/office/drawing/2014/main" id="{3CA7DA8E-D0A1-4D4D-B7A4-FDD08CC464BF}"/>
                  </a:ext>
                </a:extLst>
              </p:cNvPr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 = 1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03" name="그룹 143">
                <a:extLst>
                  <a:ext uri="{FF2B5EF4-FFF2-40B4-BE49-F238E27FC236}">
                    <a16:creationId xmlns:a16="http://schemas.microsoft.com/office/drawing/2014/main" id="{5FC7AAE2-F049-0945-A790-0A54B9216B66}"/>
                  </a:ext>
                </a:extLst>
              </p:cNvPr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209" name="왼쪽 대괄호 148">
                  <a:extLst>
                    <a:ext uri="{FF2B5EF4-FFF2-40B4-BE49-F238E27FC236}">
                      <a16:creationId xmlns:a16="http://schemas.microsoft.com/office/drawing/2014/main" id="{49F3EFAF-4194-9443-A875-07CF62FD3985}"/>
                    </a:ext>
                  </a:extLst>
                </p:cNvPr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210" name="직선 연결선 149">
                  <a:extLst>
                    <a:ext uri="{FF2B5EF4-FFF2-40B4-BE49-F238E27FC236}">
                      <a16:creationId xmlns:a16="http://schemas.microsoft.com/office/drawing/2014/main" id="{F064A735-1531-8D4A-AEE6-0E14AC24B433}"/>
                    </a:ext>
                  </a:extLst>
                </p:cNvPr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그룹 144">
                <a:extLst>
                  <a:ext uri="{FF2B5EF4-FFF2-40B4-BE49-F238E27FC236}">
                    <a16:creationId xmlns:a16="http://schemas.microsoft.com/office/drawing/2014/main" id="{DA772188-5577-8E4F-AF34-CA94EE61D43E}"/>
                  </a:ext>
                </a:extLst>
              </p:cNvPr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207" name="왼쪽 대괄호 146">
                  <a:extLst>
                    <a:ext uri="{FF2B5EF4-FFF2-40B4-BE49-F238E27FC236}">
                      <a16:creationId xmlns:a16="http://schemas.microsoft.com/office/drawing/2014/main" id="{770C41F0-8439-BB4E-B2D7-52BB2FF06D21}"/>
                    </a:ext>
                  </a:extLst>
                </p:cNvPr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208" name="직선 연결선 147">
                  <a:extLst>
                    <a:ext uri="{FF2B5EF4-FFF2-40B4-BE49-F238E27FC236}">
                      <a16:creationId xmlns:a16="http://schemas.microsoft.com/office/drawing/2014/main" id="{5A83D021-794C-DD4C-B3FD-77EDCAC5D328}"/>
                    </a:ext>
                  </a:extLst>
                </p:cNvPr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TextBox 145">
                <a:extLst>
                  <a:ext uri="{FF2B5EF4-FFF2-40B4-BE49-F238E27FC236}">
                    <a16:creationId xmlns:a16="http://schemas.microsoft.com/office/drawing/2014/main" id="{5B84F482-A5E0-C041-B91F-48DE5A3877D5}"/>
                  </a:ext>
                </a:extLst>
              </p:cNvPr>
              <p:cNvSpPr txBox="1"/>
              <p:nvPr/>
            </p:nvSpPr>
            <p:spPr>
              <a:xfrm>
                <a:off x="2706052" y="2824522"/>
                <a:ext cx="370746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 = 64 + 32 + 8 = 104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7" name="직사각형 180">
              <a:extLst>
                <a:ext uri="{FF2B5EF4-FFF2-40B4-BE49-F238E27FC236}">
                  <a16:creationId xmlns:a16="http://schemas.microsoft.com/office/drawing/2014/main" id="{EB3FC61F-6895-0C42-8182-544CDA686AC7}"/>
                </a:ext>
              </a:extLst>
            </p:cNvPr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8" name="직사각형 181">
              <a:extLst>
                <a:ext uri="{FF2B5EF4-FFF2-40B4-BE49-F238E27FC236}">
                  <a16:creationId xmlns:a16="http://schemas.microsoft.com/office/drawing/2014/main" id="{8B227716-BB34-984E-B3EB-49AAD8BF770A}"/>
                </a:ext>
              </a:extLst>
            </p:cNvPr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9" name="직사각형 182">
              <a:extLst>
                <a:ext uri="{FF2B5EF4-FFF2-40B4-BE49-F238E27FC236}">
                  <a16:creationId xmlns:a16="http://schemas.microsoft.com/office/drawing/2014/main" id="{A3F7AB51-511D-5E48-94C4-AE4CB592B3DA}"/>
                </a:ext>
              </a:extLst>
            </p:cNvPr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0" name="직사각형 183">
              <a:extLst>
                <a:ext uri="{FF2B5EF4-FFF2-40B4-BE49-F238E27FC236}">
                  <a16:creationId xmlns:a16="http://schemas.microsoft.com/office/drawing/2014/main" id="{30557B7F-B219-F74B-A33E-5CE65CCB3E13}"/>
                </a:ext>
              </a:extLst>
            </p:cNvPr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1" name="직사각형 184">
              <a:extLst>
                <a:ext uri="{FF2B5EF4-FFF2-40B4-BE49-F238E27FC236}">
                  <a16:creationId xmlns:a16="http://schemas.microsoft.com/office/drawing/2014/main" id="{603903B0-C11F-8C4F-ABC2-42E8C5683750}"/>
                </a:ext>
              </a:extLst>
            </p:cNvPr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2" name="직사각형 185">
              <a:extLst>
                <a:ext uri="{FF2B5EF4-FFF2-40B4-BE49-F238E27FC236}">
                  <a16:creationId xmlns:a16="http://schemas.microsoft.com/office/drawing/2014/main" id="{B2400FB7-6B80-A949-A7D2-9765D9393A2B}"/>
                </a:ext>
              </a:extLst>
            </p:cNvPr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3" name="직사각형 186">
              <a:extLst>
                <a:ext uri="{FF2B5EF4-FFF2-40B4-BE49-F238E27FC236}">
                  <a16:creationId xmlns:a16="http://schemas.microsoft.com/office/drawing/2014/main" id="{EEA927DB-C46B-7B49-BA3E-C52623C7C9F7}"/>
                </a:ext>
              </a:extLst>
            </p:cNvPr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4" name="직사각형 187">
              <a:extLst>
                <a:ext uri="{FF2B5EF4-FFF2-40B4-BE49-F238E27FC236}">
                  <a16:creationId xmlns:a16="http://schemas.microsoft.com/office/drawing/2014/main" id="{B0FD6210-40A2-6A47-B1B5-B25666D18C6A}"/>
                </a:ext>
              </a:extLst>
            </p:cNvPr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2" name="직사각형 188">
              <a:extLst>
                <a:ext uri="{FF2B5EF4-FFF2-40B4-BE49-F238E27FC236}">
                  <a16:creationId xmlns:a16="http://schemas.microsoft.com/office/drawing/2014/main" id="{F5259B3F-A16A-AB40-B486-9F56F017F281}"/>
                </a:ext>
              </a:extLst>
            </p:cNvPr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4" name="직사각형 189">
              <a:extLst>
                <a:ext uri="{FF2B5EF4-FFF2-40B4-BE49-F238E27FC236}">
                  <a16:creationId xmlns:a16="http://schemas.microsoft.com/office/drawing/2014/main" id="{B770791D-278B-3246-BA6B-A629B928C6D0}"/>
                </a:ext>
              </a:extLst>
            </p:cNvPr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5" name="직사각형 190">
              <a:extLst>
                <a:ext uri="{FF2B5EF4-FFF2-40B4-BE49-F238E27FC236}">
                  <a16:creationId xmlns:a16="http://schemas.microsoft.com/office/drawing/2014/main" id="{ABEB5ACA-FB4D-7642-8453-609BF911BEF6}"/>
                </a:ext>
              </a:extLst>
            </p:cNvPr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6" name="직사각형 191">
              <a:extLst>
                <a:ext uri="{FF2B5EF4-FFF2-40B4-BE49-F238E27FC236}">
                  <a16:creationId xmlns:a16="http://schemas.microsoft.com/office/drawing/2014/main" id="{80DED094-FF38-634F-9A54-3099F102BC8E}"/>
                </a:ext>
              </a:extLst>
            </p:cNvPr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9" name="직사각형 192">
              <a:extLst>
                <a:ext uri="{FF2B5EF4-FFF2-40B4-BE49-F238E27FC236}">
                  <a16:creationId xmlns:a16="http://schemas.microsoft.com/office/drawing/2014/main" id="{A92EBE46-5BD9-A64D-8D69-089BFB194559}"/>
                </a:ext>
              </a:extLst>
            </p:cNvPr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0" name="직사각형 193">
              <a:extLst>
                <a:ext uri="{FF2B5EF4-FFF2-40B4-BE49-F238E27FC236}">
                  <a16:creationId xmlns:a16="http://schemas.microsoft.com/office/drawing/2014/main" id="{9D58795B-E4E8-644F-AAED-F528F8FE0D75}"/>
                </a:ext>
              </a:extLst>
            </p:cNvPr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3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an Address within the Stack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E3AD-60DA-3142-A101-735C69428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내용 개체 틀 127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4574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/>
                  <a:t>Let us assume that we want to know what segment and offset a virtual address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200" dirty="0"/>
                  <a:t> refers to.</a:t>
                </a:r>
              </a:p>
              <a:p>
                <a:pPr lvl="1"/>
                <a:r>
                  <a:rPr lang="en-US" altLang="ko-KR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1111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that address would be read as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marL="266613" lvl="1" indent="0">
                  <a:buNone/>
                </a:pPr>
                <a:endParaRPr lang="en-US" altLang="ko-KR" sz="2000" dirty="0"/>
              </a:p>
              <a:p>
                <a:pPr lvl="1"/>
                <a:r>
                  <a:rPr lang="en-US" altLang="ko-KR" sz="2000" dirty="0"/>
                  <a:t>Since the stack segment grows backwards the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 offset </a:t>
                </a:r>
                <a:br>
                  <a:rPr lang="en-US" altLang="ko-KR" sz="2000" dirty="0"/>
                </a:br>
                <a:r>
                  <a:rPr lang="en-US" altLang="ko-KR" sz="2000" dirty="0"/>
                  <a:t>must be subtracted from the maximum segment size </a:t>
                </a:r>
                <a:br>
                  <a:rPr lang="en-US" altLang="ko-KR" sz="2000" dirty="0"/>
                </a:b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 to obtain the correct negative offset.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which will now be added to the </a:t>
                </a:r>
                <a:br>
                  <a:rPr lang="en-US" altLang="ko-KR" sz="2000" dirty="0"/>
                </a:br>
                <a:r>
                  <a:rPr lang="en-US" altLang="ko-KR" sz="2000" dirty="0"/>
                  <a:t>stack base address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 to generate the correct physical address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).</a:t>
                </a:r>
              </a:p>
              <a:p>
                <a:pPr lvl="1"/>
                <a:r>
                  <a:rPr lang="en-US" altLang="ko-KR" sz="2000" dirty="0"/>
                  <a:t>The offset is also checked against bounds by comparing its absolute value with the segment’s size.</a:t>
                </a:r>
              </a:p>
              <a:p>
                <a:pPr lvl="1"/>
                <a:endParaRPr lang="en-US" altLang="ko-KR" sz="2000" dirty="0"/>
              </a:p>
            </p:txBody>
          </p:sp>
        </mc:Choice>
        <mc:Fallback xmlns="">
          <p:sp>
            <p:nvSpPr>
              <p:cNvPr id="128" name="내용 개체 틀 1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00538"/>
                <a:ext cx="8280401" cy="5457462"/>
              </a:xfrm>
              <a:blipFill>
                <a:blip r:embed="rId2"/>
                <a:stretch>
                  <a:fillRect l="-1838" t="-1392" r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142">
            <a:extLst>
              <a:ext uri="{FF2B5EF4-FFF2-40B4-BE49-F238E27FC236}">
                <a16:creationId xmlns:a16="http://schemas.microsoft.com/office/drawing/2014/main" id="{3CA7DA8E-D0A1-4D4D-B7A4-FDD08CC464BF}"/>
              </a:ext>
            </a:extLst>
          </p:cNvPr>
          <p:cNvSpPr txBox="1"/>
          <p:nvPr/>
        </p:nvSpPr>
        <p:spPr>
          <a:xfrm>
            <a:off x="1862926" y="3547074"/>
            <a:ext cx="14329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= 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3" name="그룹 143">
            <a:extLst>
              <a:ext uri="{FF2B5EF4-FFF2-40B4-BE49-F238E27FC236}">
                <a16:creationId xmlns:a16="http://schemas.microsoft.com/office/drawing/2014/main" id="{5FC7AAE2-F049-0945-A790-0A54B9216B66}"/>
              </a:ext>
            </a:extLst>
          </p:cNvPr>
          <p:cNvGrpSpPr/>
          <p:nvPr/>
        </p:nvGrpSpPr>
        <p:grpSpPr>
          <a:xfrm>
            <a:off x="2953171" y="3233887"/>
            <a:ext cx="4310869" cy="304518"/>
            <a:chOff x="2575309" y="2576978"/>
            <a:chExt cx="4310869" cy="304518"/>
          </a:xfrm>
        </p:grpSpPr>
        <p:sp>
          <p:nvSpPr>
            <p:cNvPr id="209" name="왼쪽 대괄호 148">
              <a:extLst>
                <a:ext uri="{FF2B5EF4-FFF2-40B4-BE49-F238E27FC236}">
                  <a16:creationId xmlns:a16="http://schemas.microsoft.com/office/drawing/2014/main" id="{49F3EFAF-4194-9443-A875-07CF62FD3985}"/>
                </a:ext>
              </a:extLst>
            </p:cNvPr>
            <p:cNvSpPr/>
            <p:nvPr/>
          </p:nvSpPr>
          <p:spPr>
            <a:xfrm rot="16200000">
              <a:off x="4636213" y="516074"/>
              <a:ext cx="189061" cy="4310869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10" name="직선 연결선 149">
              <a:extLst>
                <a:ext uri="{FF2B5EF4-FFF2-40B4-BE49-F238E27FC236}">
                  <a16:creationId xmlns:a16="http://schemas.microsoft.com/office/drawing/2014/main" id="{F064A735-1531-8D4A-AEE6-0E14AC24B433}"/>
                </a:ext>
              </a:extLst>
            </p:cNvPr>
            <p:cNvCxnSpPr/>
            <p:nvPr/>
          </p:nvCxnSpPr>
          <p:spPr>
            <a:xfrm>
              <a:off x="4559784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144">
            <a:extLst>
              <a:ext uri="{FF2B5EF4-FFF2-40B4-BE49-F238E27FC236}">
                <a16:creationId xmlns:a16="http://schemas.microsoft.com/office/drawing/2014/main" id="{DA772188-5577-8E4F-AF34-CA94EE61D43E}"/>
              </a:ext>
            </a:extLst>
          </p:cNvPr>
          <p:cNvGrpSpPr/>
          <p:nvPr/>
        </p:nvGrpSpPr>
        <p:grpSpPr>
          <a:xfrm>
            <a:off x="2229260" y="3233888"/>
            <a:ext cx="700237" cy="304517"/>
            <a:chOff x="1851398" y="2576979"/>
            <a:chExt cx="700237" cy="304517"/>
          </a:xfrm>
        </p:grpSpPr>
        <p:sp>
          <p:nvSpPr>
            <p:cNvPr id="207" name="왼쪽 대괄호 146">
              <a:extLst>
                <a:ext uri="{FF2B5EF4-FFF2-40B4-BE49-F238E27FC236}">
                  <a16:creationId xmlns:a16="http://schemas.microsoft.com/office/drawing/2014/main" id="{770C41F0-8439-BB4E-B2D7-52BB2FF06D21}"/>
                </a:ext>
              </a:extLst>
            </p:cNvPr>
            <p:cNvSpPr/>
            <p:nvPr/>
          </p:nvSpPr>
          <p:spPr>
            <a:xfrm rot="16200000">
              <a:off x="2106986" y="2321391"/>
              <a:ext cx="189061" cy="700237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08" name="직선 연결선 147">
              <a:extLst>
                <a:ext uri="{FF2B5EF4-FFF2-40B4-BE49-F238E27FC236}">
                  <a16:creationId xmlns:a16="http://schemas.microsoft.com/office/drawing/2014/main" id="{5A83D021-794C-DD4C-B3FD-77EDCAC5D328}"/>
                </a:ext>
              </a:extLst>
            </p:cNvPr>
            <p:cNvCxnSpPr/>
            <p:nvPr/>
          </p:nvCxnSpPr>
          <p:spPr>
            <a:xfrm>
              <a:off x="2201516" y="2766040"/>
              <a:ext cx="0" cy="11545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145">
            <a:extLst>
              <a:ext uri="{FF2B5EF4-FFF2-40B4-BE49-F238E27FC236}">
                <a16:creationId xmlns:a16="http://schemas.microsoft.com/office/drawing/2014/main" id="{5B84F482-A5E0-C041-B91F-48DE5A3877D5}"/>
              </a:ext>
            </a:extLst>
          </p:cNvPr>
          <p:cNvSpPr txBox="1"/>
          <p:nvPr/>
        </p:nvSpPr>
        <p:spPr>
          <a:xfrm>
            <a:off x="3083914" y="3538405"/>
            <a:ext cx="370746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 = 3K = 2048 + 1024 = 3072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E7A4F-17D4-5F4E-B9CF-4B957FC4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11651"/>
              </p:ext>
            </p:extLst>
          </p:nvPr>
        </p:nvGraphicFramePr>
        <p:xfrm>
          <a:off x="2224040" y="2443300"/>
          <a:ext cx="504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642985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66553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9086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16513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466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707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8962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91046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9007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67637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279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4358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9273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50605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002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09989"/>
                  </a:ext>
                </a:extLst>
              </a:tr>
            </a:tbl>
          </a:graphicData>
        </a:graphic>
      </p:graphicFrame>
      <p:graphicFrame>
        <p:nvGraphicFramePr>
          <p:cNvPr id="64" name="Content Placeholder 6">
            <a:extLst>
              <a:ext uri="{FF2B5EF4-FFF2-40B4-BE49-F238E27FC236}">
                <a16:creationId xmlns:a16="http://schemas.microsoft.com/office/drawing/2014/main" id="{4E79FB8C-1566-3E40-A390-82AB0D695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021992"/>
              </p:ext>
            </p:extLst>
          </p:nvPr>
        </p:nvGraphicFramePr>
        <p:xfrm>
          <a:off x="6402686" y="4013887"/>
          <a:ext cx="2321089" cy="113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900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397438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397438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  <a:gridCol w="857313">
                  <a:extLst>
                    <a:ext uri="{9D8B030D-6E8A-4147-A177-3AD203B41FA5}">
                      <a16:colId xmlns:a16="http://schemas.microsoft.com/office/drawing/2014/main" val="359859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i="0" dirty="0">
                          <a:latin typeface="Latin Modern Mono Light Cond 10" pitchFamily="49" charset="77"/>
                        </a:rPr>
                        <a:t>Segment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i="0" dirty="0">
                          <a:latin typeface="Latin Modern Mono Light Cond 10" pitchFamily="49" charset="77"/>
                        </a:rPr>
                        <a:t>Base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i="0" dirty="0">
                          <a:latin typeface="Latin Modern Mono Light Cond 10" pitchFamily="49" charset="77"/>
                        </a:rPr>
                        <a:t>Size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1" i="0" dirty="0">
                          <a:latin typeface="Latin Modern Mono Light Cond 10" pitchFamily="49" charset="77"/>
                        </a:rPr>
                        <a:t>Positive-Growth?</a:t>
                      </a: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Cond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4"/>
            <a:ext cx="8280401" cy="2770912"/>
          </a:xfrm>
        </p:spPr>
        <p:txBody>
          <a:bodyPr/>
          <a:lstStyle/>
          <a:p>
            <a:r>
              <a:rPr lang="en-US" altLang="ko-KR" dirty="0"/>
              <a:t>Segments can also be </a:t>
            </a:r>
            <a:r>
              <a:rPr lang="en-US" altLang="ko-KR" b="1" dirty="0"/>
              <a:t>shared among address</a:t>
            </a:r>
            <a:r>
              <a:rPr lang="en-US" altLang="ko-KR" dirty="0"/>
              <a:t> </a:t>
            </a:r>
            <a:r>
              <a:rPr lang="en-US" altLang="ko-KR" b="1" dirty="0"/>
              <a:t>spaces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spc="-20" dirty="0"/>
              <a:t>Code sharing</a:t>
            </a:r>
            <a:r>
              <a:rPr lang="en-US" altLang="ko-KR" spc="-20" dirty="0"/>
              <a:t>, for example,</a:t>
            </a:r>
            <a:r>
              <a:rPr lang="en-US" altLang="ko-KR" b="1" spc="-20" dirty="0"/>
              <a:t> </a:t>
            </a:r>
            <a:r>
              <a:rPr lang="en-US" altLang="ko-KR" spc="-20" dirty="0"/>
              <a:t>is common and still used in systems today.</a:t>
            </a:r>
          </a:p>
          <a:p>
            <a:r>
              <a:rPr lang="en-US" altLang="ko-KR" dirty="0"/>
              <a:t>Segment sharing requires extra hardware support in the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dirty="0"/>
              <a:t>A few more bits are added to the segment registers or to the </a:t>
            </a:r>
            <a:r>
              <a:rPr lang="en-US" altLang="ko-KR" dirty="0" err="1"/>
              <a:t>sgment</a:t>
            </a:r>
            <a:r>
              <a:rPr lang="en-US" altLang="ko-KR" dirty="0"/>
              <a:t> table to indicate permission to read, write and/or execute. </a:t>
            </a:r>
          </a:p>
          <a:p>
            <a:pPr lvl="1"/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9A542-B6E6-5C49-A984-7A2FD3842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OS support</a:t>
            </a:r>
            <a:endParaRPr lang="en-US" dirty="0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3646A927-5CDC-A640-9699-E4C83E25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21353"/>
              </p:ext>
            </p:extLst>
          </p:nvPr>
        </p:nvGraphicFramePr>
        <p:xfrm>
          <a:off x="961377" y="4168777"/>
          <a:ext cx="6450477" cy="152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537">
                  <a:extLst>
                    <a:ext uri="{9D8B030D-6E8A-4147-A177-3AD203B41FA5}">
                      <a16:colId xmlns:a16="http://schemas.microsoft.com/office/drawing/2014/main" val="77245755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1677131129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1214987672"/>
                    </a:ext>
                  </a:extLst>
                </a:gridCol>
                <a:gridCol w="2064380">
                  <a:extLst>
                    <a:ext uri="{9D8B030D-6E8A-4147-A177-3AD203B41FA5}">
                      <a16:colId xmlns:a16="http://schemas.microsoft.com/office/drawing/2014/main" val="3598591482"/>
                    </a:ext>
                  </a:extLst>
                </a:gridCol>
                <a:gridCol w="2064380">
                  <a:extLst>
                    <a:ext uri="{9D8B030D-6E8A-4147-A177-3AD203B41FA5}">
                      <a16:colId xmlns:a16="http://schemas.microsoft.com/office/drawing/2014/main" val="1819111476"/>
                    </a:ext>
                  </a:extLst>
                </a:gridCol>
              </a:tblGrid>
              <a:tr h="432000">
                <a:tc gridSpan="5">
                  <a:txBody>
                    <a:bodyPr/>
                    <a:lstStyle/>
                    <a:p>
                      <a:r>
                        <a:rPr lang="en-US" altLang="ko-KR" sz="1800" kern="1200" spc="-50" dirty="0">
                          <a:solidFill>
                            <a:prstClr val="black"/>
                          </a:solidFill>
                          <a:latin typeface="+mj-lt"/>
                          <a:ea typeface="맑은 고딕" pitchFamily="50" charset="-127"/>
                          <a:cs typeface="+mn-cs"/>
                        </a:rPr>
                        <a:t>Segment Registers with Support for Negative-Growth and Sharing</a:t>
                      </a:r>
                      <a:endParaRPr lang="ko-KR" altLang="en-US" sz="1800" kern="1200" spc="-50" dirty="0">
                        <a:solidFill>
                          <a:prstClr val="black"/>
                        </a:solidFill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b="1" i="0" dirty="0">
                        <a:latin typeface="Latin Modern Mono Light 10" pitchFamily="49" charset="77"/>
                      </a:endParaRPr>
                    </a:p>
                  </a:txBody>
                  <a:tcPr marL="36000" marR="3600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0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Segment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Base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Latin Modern Mono Light 10" pitchFamily="49" charset="77"/>
                        </a:rPr>
                        <a:t>Size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latin typeface="Latin Modern Mono Light 10" pitchFamily="49" charset="77"/>
                        </a:rPr>
                        <a:t>Positive-Growth?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latin typeface="Latin Modern Mono Light 10" pitchFamily="49" charset="77"/>
                        </a:rPr>
                        <a:t>Protection</a:t>
                      </a:r>
                    </a:p>
                  </a:txBody>
                  <a:tcPr marL="36000" marR="3600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Code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in Modern Mono Light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Latin Modern Mono Light 10" pitchFamily="49" charset="77"/>
                        </a:rPr>
                        <a:t>Read-Execute</a:t>
                      </a: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0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Heap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34K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in Modern Mono Light 10" pitchFamily="49" charset="77"/>
                        </a:rPr>
                        <a:t>1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Latin Modern Mono Light 10" pitchFamily="49" charset="77"/>
                        </a:rPr>
                        <a:t>Read-Write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Stack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28K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Latin Modern Mono Light 10" pitchFamily="49" charset="77"/>
                        </a:rPr>
                        <a:t>2K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in Modern Mono Light 10" pitchFamily="49" charset="77"/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Latin Modern Mono Light 10" pitchFamily="49" charset="77"/>
                        </a:rPr>
                        <a:t>Read-Write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60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External Fragmentation</a:t>
            </a:r>
            <a:endParaRPr lang="en-US" altLang="ko-KR" dirty="0"/>
          </a:p>
          <a:p>
            <a:pPr lvl="1"/>
            <a:r>
              <a:rPr lang="en-US" altLang="ko-KR" dirty="0"/>
              <a:t>Holes of free space in physical memory that make it difficult to allocate new segments.</a:t>
            </a:r>
          </a:p>
          <a:p>
            <a:pPr lvl="2"/>
            <a:r>
              <a:rPr lang="en-US" altLang="ko-KR" dirty="0"/>
              <a:t>There are 24KB free, but not in one contiguous segment.</a:t>
            </a:r>
          </a:p>
          <a:p>
            <a:pPr lvl="2"/>
            <a:r>
              <a:rPr lang="en-US" altLang="ko-KR" dirty="0"/>
              <a:t>The OS cannot satisfy a 20KB request.</a:t>
            </a:r>
          </a:p>
          <a:p>
            <a:r>
              <a:rPr lang="en-US" altLang="ko-KR" dirty="0">
                <a:latin typeface="+mj-lt"/>
              </a:rPr>
              <a:t>Compaction</a:t>
            </a:r>
            <a:endParaRPr lang="en-US" altLang="ko-KR" dirty="0"/>
          </a:p>
          <a:p>
            <a:pPr lvl="1"/>
            <a:r>
              <a:rPr lang="en-US" altLang="ko-KR" dirty="0"/>
              <a:t>Rearranging the existing segments in physical memory, but this is expensive.</a:t>
            </a:r>
          </a:p>
          <a:p>
            <a:pPr lvl="2"/>
            <a:r>
              <a:rPr lang="en-US" altLang="ko-KR" dirty="0"/>
              <a:t>Stop running processes.</a:t>
            </a:r>
          </a:p>
          <a:p>
            <a:pPr lvl="2"/>
            <a:r>
              <a:rPr lang="en-US" altLang="ko-KR" dirty="0"/>
              <a:t>Copy data to somewhere.</a:t>
            </a:r>
          </a:p>
          <a:p>
            <a:pPr lvl="2"/>
            <a:r>
              <a:rPr lang="en-US" altLang="ko-KR" dirty="0"/>
              <a:t>Change segment base register value.</a:t>
            </a:r>
          </a:p>
          <a:p>
            <a:pPr lvl="1"/>
            <a:endParaRPr lang="ko-KR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3C64AE-4F9A-6C45-8070-981053AEA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1628775"/>
            <a:ext cx="4321175" cy="50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Memory-management scheme that supports user view of memory. </a:t>
            </a:r>
          </a:p>
          <a:p>
            <a:r>
              <a:rPr lang="en-US"/>
              <a:t>A program is a collection of segments. 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segment is a virtual unit such as:</a:t>
            </a:r>
          </a:p>
          <a:p>
            <a:pPr lvl="1"/>
            <a:r>
              <a:rPr lang="en-US" dirty="0"/>
              <a:t>main program</a:t>
            </a:r>
          </a:p>
          <a:p>
            <a:pPr lvl="1"/>
            <a:r>
              <a:rPr lang="en-US" dirty="0"/>
              <a:t>procedure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common block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556868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0115" grpId="0" build="p"/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076A26-18B9-C648-B7AF-4B5C71916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1030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18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1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62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62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4246" y="1377269"/>
            <a:ext cx="16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Myriad Pro Bold Condensed" panose="020B0503030403020204" pitchFamily="34" charset="0"/>
                <a:ea typeface="맑은 고딕" pitchFamily="50" charset="-127"/>
              </a:rPr>
              <a:t>BEFORE</a:t>
            </a:r>
            <a:endParaRPr lang="ko-KR" altLang="en-US" sz="2400" b="1" dirty="0">
              <a:solidFill>
                <a:prstClr val="black"/>
              </a:solidFill>
              <a:latin typeface="Myriad Pro Bold Condensed" panose="020B0503030403020204" pitchFamily="34" charset="0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8122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031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62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62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49565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48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82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70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3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14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14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983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14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614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35164" y="2884215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4245" y="4686060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35164" y="339814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35164" y="3913310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164" y="417089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36636" y="5456327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56198" y="1401851"/>
            <a:ext cx="16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Myriad Pro Bold Condensed" panose="020B0503030403020204" pitchFamily="34" charset="0"/>
                <a:ea typeface="맑은 고딕" pitchFamily="50" charset="-127"/>
              </a:rPr>
              <a:t>AFTER</a:t>
            </a:r>
            <a:endParaRPr lang="ko-KR" altLang="en-US" sz="2400" b="1" dirty="0">
              <a:solidFill>
                <a:prstClr val="black"/>
              </a:solidFill>
              <a:latin typeface="Myriad Pro Bold Condensed" panose="020B0503030403020204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1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 segment is just a contiguous portion of the address space of particular length.</a:t>
            </a:r>
          </a:p>
          <a:p>
            <a:pPr lvl="1"/>
            <a:r>
              <a:rPr lang="en-US" altLang="ko-KR" dirty="0"/>
              <a:t>Logically-different segments: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placed in a different part of physical memory.</a:t>
            </a:r>
          </a:p>
          <a:p>
            <a:pPr lvl="1"/>
            <a:r>
              <a:rPr lang="en-US" altLang="ko-KR" dirty="0"/>
              <a:t>Base and bound are defined for each segment.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BED99F-5A54-5F43-95A0-8FBC7D9D4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1800" y="2168516"/>
            <a:ext cx="3870326" cy="4140867"/>
          </a:xfrm>
          <a:prstGeom prst="roundRect">
            <a:avLst>
              <a:gd name="adj" fmla="val 5207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267108" y="2364007"/>
            <a:ext cx="1563645" cy="974861"/>
            <a:chOff x="2267108" y="1489680"/>
            <a:chExt cx="1563645" cy="974861"/>
          </a:xfrm>
        </p:grpSpPr>
        <p:sp>
          <p:nvSpPr>
            <p:cNvPr id="7" name="Rounded Rectangle 6"/>
            <p:cNvSpPr>
              <a:spLocks/>
            </p:cNvSpPr>
            <p:nvPr/>
          </p:nvSpPr>
          <p:spPr>
            <a:xfrm>
              <a:off x="2411888" y="1564541"/>
              <a:ext cx="1418865" cy="900000"/>
            </a:xfrm>
            <a:prstGeom prst="round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2267108" y="1489680"/>
              <a:ext cx="360000" cy="3600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971177" y="4683467"/>
            <a:ext cx="1894087" cy="905821"/>
            <a:chOff x="1871640" y="4411056"/>
            <a:chExt cx="1894087" cy="905821"/>
          </a:xfrm>
        </p:grpSpPr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2024066" y="4528198"/>
              <a:ext cx="1741661" cy="788679"/>
            </a:xfrm>
            <a:prstGeom prst="round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</a:t>
              </a:r>
              <a:r>
                <a: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BR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871640" y="4411056"/>
              <a:ext cx="360000" cy="3600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01484" y="3979201"/>
            <a:ext cx="956868" cy="1612484"/>
            <a:chOff x="601947" y="3644444"/>
            <a:chExt cx="956868" cy="1612484"/>
          </a:xfrm>
        </p:grpSpPr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742994" y="3789364"/>
              <a:ext cx="815821" cy="1467564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sqrt</a:t>
              </a:r>
              <a:endParaRPr lang="pt-B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601947" y="3644444"/>
              <a:ext cx="360000" cy="3600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2267156" y="3338988"/>
            <a:ext cx="1538573" cy="1302816"/>
            <a:chOff x="2267156" y="2901297"/>
            <a:chExt cx="1538573" cy="1302816"/>
          </a:xfrm>
        </p:grpSpPr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2411888" y="3040328"/>
              <a:ext cx="1393841" cy="1163785"/>
            </a:xfrm>
            <a:prstGeom prst="round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  <a:r>
                <a: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BR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</a:t>
              </a: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2267156" y="2901297"/>
              <a:ext cx="360000" cy="3600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1920" y="2266129"/>
            <a:ext cx="1299732" cy="1702943"/>
            <a:chOff x="621045" y="1462548"/>
            <a:chExt cx="1299732" cy="1702943"/>
          </a:xfrm>
        </p:grpSpPr>
        <p:sp>
          <p:nvSpPr>
            <p:cNvPr id="6" name="Rounded Rectangle 5"/>
            <p:cNvSpPr>
              <a:spLocks noChangeAspect="1"/>
            </p:cNvSpPr>
            <p:nvPr/>
          </p:nvSpPr>
          <p:spPr>
            <a:xfrm>
              <a:off x="742992" y="1604009"/>
              <a:ext cx="1177785" cy="156148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pc="-15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subprogram</a:t>
              </a:r>
              <a:endParaRPr lang="pt-BR" spc="-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621045" y="1462548"/>
              <a:ext cx="360000" cy="3600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0</a:t>
              </a:r>
            </a:p>
          </p:txBody>
        </p:sp>
      </p:grp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95389"/>
              </p:ext>
            </p:extLst>
          </p:nvPr>
        </p:nvGraphicFramePr>
        <p:xfrm>
          <a:off x="4853962" y="2340793"/>
          <a:ext cx="204279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80">
                <a:tc>
                  <a:txBody>
                    <a:bodyPr/>
                    <a:lstStyle/>
                    <a:p>
                      <a:endParaRPr lang="en-US" sz="2000" b="1" i="0" dirty="0">
                        <a:latin typeface="Myriad Pro Light Condensed" panose="020B0406030403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Myriad Pro Light Condensed" panose="020B040603040302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Myriad Pro Light Condensed" panose="020B0406030403020204" pitchFamily="34" charset="0"/>
                        </a:rPr>
                        <a:t>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segment 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6904834" y="1075040"/>
          <a:ext cx="1807718" cy="54286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7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3737"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41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1400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sgmt</a:t>
                      </a:r>
                      <a:r>
                        <a:rPr lang="en-US" baseline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</a:t>
                      </a:r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92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2400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04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3200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sgmt</a:t>
                      </a:r>
                      <a:r>
                        <a:rPr lang="en-US" baseline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</a:t>
                      </a:r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4300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sgmt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241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4700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sgmt</a:t>
                      </a:r>
                      <a:r>
                        <a:rPr lang="en-US" baseline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4</a:t>
                      </a:r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44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6300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sgmt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6700</a:t>
                      </a:r>
                    </a:p>
                  </a:txBody>
                  <a:tcPr marL="90000" marR="90000" marT="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264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memory</a:t>
                      </a:r>
                      <a:endParaRPr lang="en-US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Retângulo 20"/>
          <p:cNvSpPr/>
          <p:nvPr/>
        </p:nvSpPr>
        <p:spPr>
          <a:xfrm>
            <a:off x="4572000" y="2168517"/>
            <a:ext cx="2388490" cy="2880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4" name="Retângulo 23"/>
          <p:cNvSpPr/>
          <p:nvPr/>
        </p:nvSpPr>
        <p:spPr>
          <a:xfrm>
            <a:off x="7100514" y="908349"/>
            <a:ext cx="1784583" cy="5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44869-0813-A148-9535-C43C0C7E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7" y="1075040"/>
            <a:ext cx="8382000" cy="5537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646171"/>
            <a:ext cx="6668714" cy="608573"/>
          </a:xfrm>
        </p:spPr>
        <p:txBody>
          <a:bodyPr/>
          <a:lstStyle/>
          <a:p>
            <a:r>
              <a:rPr lang="en-US" dirty="0"/>
              <a:t>Logical View of Segmentation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090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provides a virtual view of main memory.</a:t>
            </a:r>
          </a:p>
          <a:p>
            <a:r>
              <a:rPr lang="en-US" dirty="0"/>
              <a:t>The segments of a program may have different lengths.</a:t>
            </a:r>
          </a:p>
          <a:p>
            <a:r>
              <a:rPr lang="en-US" dirty="0"/>
              <a:t>There is a maximum segment length.</a:t>
            </a:r>
          </a:p>
          <a:p>
            <a:r>
              <a:rPr lang="en-US" dirty="0"/>
              <a:t>Since segments are not equal, segmentation resembles dynamic partitioning.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6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Segment is a contiguous region of virtual memory</a:t>
            </a:r>
          </a:p>
          <a:p>
            <a:r>
              <a:rPr lang="en-US" dirty="0"/>
              <a:t>Segment can be located anywhere in physical memory</a:t>
            </a:r>
          </a:p>
          <a:p>
            <a:pPr lvl="1"/>
            <a:r>
              <a:rPr lang="en-US" dirty="0"/>
              <a:t>Each segment has: start, length, access permission</a:t>
            </a:r>
          </a:p>
          <a:p>
            <a:r>
              <a:rPr lang="en-US" dirty="0"/>
              <a:t>Processes can share segments</a:t>
            </a:r>
          </a:p>
          <a:p>
            <a:pPr lvl="1"/>
            <a:r>
              <a:rPr lang="en-US" dirty="0"/>
              <a:t>Same start, length, same/different access permissions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Architecture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Virtual address consists of a pair: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yriad Pro SemiCondensed" charset="0"/>
                <a:ea typeface="Myriad Pro SemiCondensed" charset="0"/>
                <a:cs typeface="Myriad Pro SemiCondensed" charset="0"/>
              </a:rPr>
              <a:t>segment-number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yriad Pro SemiCondensed" charset="0"/>
                <a:ea typeface="Myriad Pro SemiCondensed" charset="0"/>
                <a:cs typeface="Myriad Pro SemiCondensed" charset="0"/>
              </a:rPr>
              <a:t>offset</a:t>
            </a:r>
            <a:r>
              <a:rPr lang="en-US" dirty="0"/>
              <a:t>&gt;</a:t>
            </a:r>
          </a:p>
          <a:p>
            <a:r>
              <a:rPr lang="en-US" dirty="0"/>
              <a:t>Each process has a segment table (in hardware)</a:t>
            </a:r>
          </a:p>
          <a:p>
            <a:pPr lvl="1"/>
            <a:r>
              <a:rPr lang="en-US" dirty="0"/>
              <a:t>Segment number → entry in table</a:t>
            </a:r>
          </a:p>
          <a:p>
            <a:r>
              <a:rPr lang="en-US" dirty="0"/>
              <a:t>A segment table maps a two-dimensional virtual address onto a one-dimensional physical address. </a:t>
            </a:r>
          </a:p>
          <a:p>
            <a:pPr lvl="1"/>
            <a:r>
              <a:rPr lang="en-US" dirty="0"/>
              <a:t>Each entry in a segment table has at least two fields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yriad Pro SemiCondensed" charset="0"/>
                <a:ea typeface="Myriad Pro SemiCondensed" charset="0"/>
                <a:cs typeface="Myriad Pro SemiCondensed" charset="0"/>
              </a:rPr>
              <a:t>Base</a:t>
            </a:r>
            <a:r>
              <a:rPr lang="en-US" dirty="0"/>
              <a:t>: the segment’s starting physical address in memory.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yriad Pro SemiCondensed" charset="0"/>
                <a:ea typeface="Myriad Pro SemiCondensed" charset="0"/>
                <a:cs typeface="Myriad Pro SemiCondensed" charset="0"/>
              </a:rPr>
              <a:t>Bound</a:t>
            </a:r>
            <a:r>
              <a:rPr lang="en-US" dirty="0"/>
              <a:t>: the length of the segment.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3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Architecture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With each entry in segment table associate</a:t>
            </a:r>
          </a:p>
          <a:p>
            <a:pPr lvl="2"/>
            <a:r>
              <a:rPr lang="en-US" dirty="0"/>
              <a:t>validation bit (if zero </a:t>
            </a:r>
            <a:r>
              <a:rPr lang="en-US" dirty="0">
                <a:sym typeface="Symbol" pitchFamily="18" charset="2"/>
              </a:rPr>
              <a:t> illegal segment)</a:t>
            </a:r>
          </a:p>
          <a:p>
            <a:pPr lvl="2"/>
            <a:r>
              <a:rPr lang="en-US" dirty="0">
                <a:sym typeface="Symbol" pitchFamily="18" charset="2"/>
              </a:rPr>
              <a:t>privilege bits (read/write/execute)</a:t>
            </a:r>
          </a:p>
          <a:p>
            <a:pPr lvl="1"/>
            <a:r>
              <a:rPr lang="en-US" dirty="0"/>
              <a:t>Protection bits associated with segments</a:t>
            </a:r>
          </a:p>
          <a:p>
            <a:pPr lvl="2"/>
            <a:r>
              <a:rPr lang="en-US" dirty="0"/>
              <a:t>Code sharing occurs at segment level.</a:t>
            </a:r>
          </a:p>
          <a:p>
            <a:r>
              <a:rPr lang="en-US" dirty="0"/>
              <a:t>Since segments vary in length, memory allocation is a dynamic storage allocation problem.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C87DB-9927-0348-913C-1F9A5745D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61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C504-2018s2-v04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4" id="{5C1653DE-2E30-EA49-B99C-F65B5C1830CE}" vid="{FF1038AE-BE35-0D43-B74D-113B33413A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MC504-2018s2-v04</Template>
  <TotalTime>623</TotalTime>
  <Words>1845</Words>
  <Application>Microsoft Macintosh PowerPoint</Application>
  <PresentationFormat>On-screen Show (4:3)</PresentationFormat>
  <Paragraphs>618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3" baseType="lpstr">
      <vt:lpstr>맑은 고딕</vt:lpstr>
      <vt:lpstr>Arial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Latin Modern Mono Light 10</vt:lpstr>
      <vt:lpstr>Latin Modern Mono Light Cond 10</vt:lpstr>
      <vt:lpstr>LM Mono Light Cond 10</vt:lpstr>
      <vt:lpstr>Myriad Pro Bold Condensed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Symbol</vt:lpstr>
      <vt:lpstr>Wingdings</vt:lpstr>
      <vt:lpstr>Wingdings 3</vt:lpstr>
      <vt:lpstr>MC504-2018s2-v04</vt:lpstr>
      <vt:lpstr>Memory Virtualization Segmentation</vt:lpstr>
      <vt:lpstr>Inefficiency of the Base and Bound Approach</vt:lpstr>
      <vt:lpstr>Segmentation</vt:lpstr>
      <vt:lpstr>Segmentation</vt:lpstr>
      <vt:lpstr>Logical View of Segmentation</vt:lpstr>
      <vt:lpstr>Segmentation</vt:lpstr>
      <vt:lpstr>Segmentation</vt:lpstr>
      <vt:lpstr>Segmentation Architecture </vt:lpstr>
      <vt:lpstr>Segmentation Architecture</vt:lpstr>
      <vt:lpstr>Segmentation Architecture </vt:lpstr>
      <vt:lpstr>Fine-Grained and Coarse-Grained Segmentation</vt:lpstr>
      <vt:lpstr>Segmentation</vt:lpstr>
      <vt:lpstr>Segmentation</vt:lpstr>
      <vt:lpstr>UNIX fork and Copy on Write</vt:lpstr>
      <vt:lpstr>PowerPoint Presentation</vt:lpstr>
      <vt:lpstr>Zero-on-Reference</vt:lpstr>
      <vt:lpstr>A point to ponder</vt:lpstr>
      <vt:lpstr>Placing Segments In Physical Memory</vt:lpstr>
      <vt:lpstr>Address Translation on Segmentation</vt:lpstr>
      <vt:lpstr>Address Translation on Segmentation</vt:lpstr>
      <vt:lpstr>Segmentation Fault or Violation</vt:lpstr>
      <vt:lpstr>Which Segment Are We Referring To?</vt:lpstr>
      <vt:lpstr>Referring to a Segment</vt:lpstr>
      <vt:lpstr>Referring to a Segment</vt:lpstr>
      <vt:lpstr>Referring to the Stack Segment</vt:lpstr>
      <vt:lpstr>Referring to an Address within the Stack</vt:lpstr>
      <vt:lpstr>Referring to an Address within the Stack</vt:lpstr>
      <vt:lpstr>Sharing</vt:lpstr>
      <vt:lpstr>Fragmentation</vt:lpstr>
      <vt:lpstr>Memory Compaction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Virtualization Segmentation</dc:title>
  <dc:creator>Arthur Catto</dc:creator>
  <cp:lastModifiedBy>Arthur Catto</cp:lastModifiedBy>
  <cp:revision>39</cp:revision>
  <dcterms:created xsi:type="dcterms:W3CDTF">2018-08-19T21:07:49Z</dcterms:created>
  <dcterms:modified xsi:type="dcterms:W3CDTF">2018-09-02T17:37:45Z</dcterms:modified>
</cp:coreProperties>
</file>