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6" r:id="rId2"/>
    <p:sldId id="502" r:id="rId3"/>
    <p:sldId id="503" r:id="rId4"/>
    <p:sldId id="504" r:id="rId5"/>
    <p:sldId id="505" r:id="rId6"/>
    <p:sldId id="506" r:id="rId7"/>
    <p:sldId id="319" r:id="rId8"/>
    <p:sldId id="410" r:id="rId9"/>
    <p:sldId id="258" r:id="rId10"/>
    <p:sldId id="412" r:id="rId11"/>
    <p:sldId id="413" r:id="rId12"/>
    <p:sldId id="493" r:id="rId13"/>
    <p:sldId id="494" r:id="rId14"/>
    <p:sldId id="495" r:id="rId15"/>
    <p:sldId id="416" r:id="rId16"/>
    <p:sldId id="421" r:id="rId17"/>
    <p:sldId id="289" r:id="rId18"/>
    <p:sldId id="422" r:id="rId19"/>
    <p:sldId id="423" r:id="rId20"/>
    <p:sldId id="424" r:id="rId21"/>
    <p:sldId id="425" r:id="rId22"/>
    <p:sldId id="291" r:id="rId23"/>
    <p:sldId id="292" r:id="rId24"/>
    <p:sldId id="290" r:id="rId25"/>
    <p:sldId id="426" r:id="rId26"/>
    <p:sldId id="417" r:id="rId27"/>
    <p:sldId id="418" r:id="rId28"/>
    <p:sldId id="419" r:id="rId29"/>
    <p:sldId id="420" r:id="rId30"/>
    <p:sldId id="501" r:id="rId31"/>
    <p:sldId id="428" r:id="rId32"/>
    <p:sldId id="429" r:id="rId33"/>
    <p:sldId id="271" r:id="rId34"/>
    <p:sldId id="310" r:id="rId3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0937C0-2FE8-AC49-AD2A-8B880C3D14A4}">
          <p14:sldIdLst>
            <p14:sldId id="256"/>
            <p14:sldId id="502"/>
            <p14:sldId id="503"/>
            <p14:sldId id="504"/>
            <p14:sldId id="505"/>
            <p14:sldId id="506"/>
          </p14:sldIdLst>
        </p14:section>
        <p14:section name="Deadlock" id="{460609AE-C287-E84C-9D85-FF42C691DD2C}">
          <p14:sldIdLst>
            <p14:sldId id="319"/>
            <p14:sldId id="410"/>
            <p14:sldId id="258"/>
            <p14:sldId id="412"/>
            <p14:sldId id="413"/>
            <p14:sldId id="493"/>
            <p14:sldId id="494"/>
            <p14:sldId id="495"/>
            <p14:sldId id="416"/>
            <p14:sldId id="421"/>
            <p14:sldId id="289"/>
            <p14:sldId id="422"/>
            <p14:sldId id="423"/>
            <p14:sldId id="424"/>
            <p14:sldId id="425"/>
            <p14:sldId id="291"/>
            <p14:sldId id="292"/>
            <p14:sldId id="290"/>
            <p14:sldId id="426"/>
            <p14:sldId id="417"/>
            <p14:sldId id="418"/>
            <p14:sldId id="419"/>
            <p14:sldId id="420"/>
            <p14:sldId id="501"/>
            <p14:sldId id="428"/>
            <p14:sldId id="429"/>
            <p14:sldId id="271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1519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pos="839" userDrawn="1">
          <p15:clr>
            <a:srgbClr val="A4A3A4"/>
          </p15:clr>
        </p15:guide>
        <p15:guide id="6" pos="2200" userDrawn="1">
          <p15:clr>
            <a:srgbClr val="A4A3A4"/>
          </p15:clr>
        </p15:guide>
        <p15:guide id="7" pos="4921" userDrawn="1">
          <p15:clr>
            <a:srgbClr val="A4A3A4"/>
          </p15:clr>
        </p15:guide>
        <p15:guide id="8" pos="4241" userDrawn="1">
          <p15:clr>
            <a:srgbClr val="A4A3A4"/>
          </p15:clr>
        </p15:guide>
        <p15:guide id="9" pos="3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  <a:srgbClr val="4F81BC"/>
    <a:srgbClr val="CFD3D0"/>
    <a:srgbClr val="00B050"/>
    <a:srgbClr val="FE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164" autoAdjust="0"/>
    <p:restoredTop sz="95117" autoAdjust="0"/>
  </p:normalViewPr>
  <p:slideViewPr>
    <p:cSldViewPr snapToGrid="0" snapToObjects="1">
      <p:cViewPr varScale="1">
        <p:scale>
          <a:sx n="151" d="100"/>
          <a:sy n="151" d="100"/>
        </p:scale>
        <p:origin x="1496" y="184"/>
      </p:cViewPr>
      <p:guideLst>
        <p:guide orient="horz" pos="1253"/>
        <p:guide pos="1519"/>
        <p:guide orient="horz" pos="1933"/>
        <p:guide orient="horz" pos="3294"/>
        <p:guide pos="839"/>
        <p:guide pos="2200"/>
        <p:guide pos="4921"/>
        <p:guide pos="4241"/>
        <p:guide pos="3560"/>
      </p:guideLst>
    </p:cSldViewPr>
  </p:slideViewPr>
  <p:outlineViewPr>
    <p:cViewPr>
      <p:scale>
        <a:sx n="33" d="100"/>
        <a:sy n="33" d="100"/>
      </p:scale>
      <p:origin x="0" y="1556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6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Common Bugs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85-E84B-88DD-EC4E77C2E4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85-E84B-88DD-EC4E77C2E478}"/>
              </c:ext>
            </c:extLst>
          </c:dPt>
          <c:cat>
            <c:strRef>
              <c:f>Sheet1!$A$2:$A$3</c:f>
              <c:strCache>
                <c:ptCount val="2"/>
                <c:pt idx="0">
                  <c:v>Non-Deadlock</c:v>
                </c:pt>
                <c:pt idx="1">
                  <c:v>Deadlock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85-E84B-88DD-EC4E77C2E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C0F03-1F3A-464D-AF31-DE1725064DAD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68162A-2155-47E5-9DFB-FC847DA21827}">
      <dgm:prSet/>
      <dgm:spPr/>
      <dgm:t>
        <a:bodyPr/>
        <a:lstStyle/>
        <a:p>
          <a:pPr rtl="0"/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Deadlock Problem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2DADACF0-629E-4B92-8B8C-272C6664BA17}" type="parTrans" cxnId="{E14DE947-2F86-4A1F-997D-AF85E16B84AA}">
      <dgm:prSet/>
      <dgm:spPr/>
      <dgm:t>
        <a:bodyPr/>
        <a:lstStyle/>
        <a:p>
          <a:endParaRPr lang="en-US"/>
        </a:p>
      </dgm:t>
    </dgm:pt>
    <dgm:pt modelId="{E47D9EB5-6FB0-4CB5-85D7-78760AD3CF04}" type="sibTrans" cxnId="{E14DE947-2F86-4A1F-997D-AF85E16B84AA}">
      <dgm:prSet/>
      <dgm:spPr/>
      <dgm:t>
        <a:bodyPr/>
        <a:lstStyle/>
        <a:p>
          <a:endParaRPr lang="en-US"/>
        </a:p>
      </dgm:t>
    </dgm:pt>
    <dgm:pt modelId="{53E15D82-D220-4F07-80AB-77E014ED79DD}">
      <dgm:prSet/>
      <dgm:spPr/>
      <dgm:t>
        <a:bodyPr/>
        <a:lstStyle/>
        <a:p>
          <a:pPr rtl="0"/>
          <a:r>
            <a:rPr lang="en-US" dirty="0"/>
            <a:t>System Model</a:t>
          </a:r>
          <a:endParaRPr lang="pt-BR" dirty="0"/>
        </a:p>
      </dgm:t>
    </dgm:pt>
    <dgm:pt modelId="{98032EBF-59B9-411C-8FFB-E2CCA31F4247}" type="parTrans" cxnId="{B59415F0-FC1F-409A-9D3F-4EF82D4607F5}">
      <dgm:prSet/>
      <dgm:spPr/>
      <dgm:t>
        <a:bodyPr/>
        <a:lstStyle/>
        <a:p>
          <a:endParaRPr lang="en-US"/>
        </a:p>
      </dgm:t>
    </dgm:pt>
    <dgm:pt modelId="{2BA2DD01-30C6-4910-9287-AF975263FCAF}" type="sibTrans" cxnId="{B59415F0-FC1F-409A-9D3F-4EF82D4607F5}">
      <dgm:prSet/>
      <dgm:spPr/>
      <dgm:t>
        <a:bodyPr/>
        <a:lstStyle/>
        <a:p>
          <a:endParaRPr lang="en-US"/>
        </a:p>
      </dgm:t>
    </dgm:pt>
    <dgm:pt modelId="{923CEEE9-0D29-4016-9610-CEA834A1325A}">
      <dgm:prSet/>
      <dgm:spPr/>
      <dgm:t>
        <a:bodyPr/>
        <a:lstStyle/>
        <a:p>
          <a:pPr rtl="0"/>
          <a:r>
            <a:rPr lang="en-US" dirty="0"/>
            <a:t>Deadlock Characterization</a:t>
          </a:r>
          <a:endParaRPr lang="pt-BR" dirty="0"/>
        </a:p>
      </dgm:t>
    </dgm:pt>
    <dgm:pt modelId="{05142C9E-8692-4D30-BE57-295487830705}" type="parTrans" cxnId="{97AE57A3-9513-4794-9FA6-F59938523FE8}">
      <dgm:prSet/>
      <dgm:spPr/>
      <dgm:t>
        <a:bodyPr/>
        <a:lstStyle/>
        <a:p>
          <a:endParaRPr lang="en-US"/>
        </a:p>
      </dgm:t>
    </dgm:pt>
    <dgm:pt modelId="{71D59C03-068F-495B-B514-FD3E30362CE7}" type="sibTrans" cxnId="{97AE57A3-9513-4794-9FA6-F59938523FE8}">
      <dgm:prSet/>
      <dgm:spPr/>
      <dgm:t>
        <a:bodyPr/>
        <a:lstStyle/>
        <a:p>
          <a:endParaRPr lang="en-US"/>
        </a:p>
      </dgm:t>
    </dgm:pt>
    <dgm:pt modelId="{824E612B-5DB4-4D63-B1A1-2E84BB1FE04C}">
      <dgm:prSet/>
      <dgm:spPr/>
      <dgm:t>
        <a:bodyPr/>
        <a:lstStyle/>
        <a:p>
          <a:pPr rtl="0"/>
          <a:r>
            <a:rPr 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Methods for Handling Deadlocks</a:t>
          </a:r>
          <a:endParaRPr lang="pt-BR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F738D20F-CFE2-4691-94DB-6AF99DE92E07}" type="parTrans" cxnId="{F2784DE4-67A0-4FED-B2CC-D1559CAB7FBF}">
      <dgm:prSet/>
      <dgm:spPr/>
      <dgm:t>
        <a:bodyPr/>
        <a:lstStyle/>
        <a:p>
          <a:endParaRPr lang="en-US"/>
        </a:p>
      </dgm:t>
    </dgm:pt>
    <dgm:pt modelId="{38FD7260-65C9-4014-A135-19308EAE1208}" type="sibTrans" cxnId="{F2784DE4-67A0-4FED-B2CC-D1559CAB7FBF}">
      <dgm:prSet/>
      <dgm:spPr/>
      <dgm:t>
        <a:bodyPr/>
        <a:lstStyle/>
        <a:p>
          <a:endParaRPr lang="en-US"/>
        </a:p>
      </dgm:t>
    </dgm:pt>
    <dgm:pt modelId="{22687E05-937E-4EF4-AD5F-C463BCDDD407}">
      <dgm:prSet/>
      <dgm:spPr/>
      <dgm:t>
        <a:bodyPr/>
        <a:lstStyle/>
        <a:p>
          <a:pPr rtl="0"/>
          <a:r>
            <a:rPr lang="en-US"/>
            <a:t>Deadlock Prevention</a:t>
          </a:r>
          <a:endParaRPr lang="pt-BR"/>
        </a:p>
      </dgm:t>
    </dgm:pt>
    <dgm:pt modelId="{30339094-D5FC-4ACD-808F-50892C0EAA7D}" type="parTrans" cxnId="{C780EBBA-3C25-4C2B-BA28-22137BA61441}">
      <dgm:prSet/>
      <dgm:spPr/>
      <dgm:t>
        <a:bodyPr/>
        <a:lstStyle/>
        <a:p>
          <a:endParaRPr lang="en-US"/>
        </a:p>
      </dgm:t>
    </dgm:pt>
    <dgm:pt modelId="{6550CBA7-7411-4508-88D3-E49B8E2868E1}" type="sibTrans" cxnId="{C780EBBA-3C25-4C2B-BA28-22137BA61441}">
      <dgm:prSet/>
      <dgm:spPr/>
      <dgm:t>
        <a:bodyPr/>
        <a:lstStyle/>
        <a:p>
          <a:endParaRPr lang="en-US"/>
        </a:p>
      </dgm:t>
    </dgm:pt>
    <dgm:pt modelId="{34FF1C18-86FF-4B82-B22C-C73BE4F01B3D}">
      <dgm:prSet/>
      <dgm:spPr/>
      <dgm:t>
        <a:bodyPr/>
        <a:lstStyle/>
        <a:p>
          <a:pPr rtl="0"/>
          <a:r>
            <a:rPr lang="en-US"/>
            <a:t>Deadlock Avoidance</a:t>
          </a:r>
          <a:endParaRPr lang="pt-BR"/>
        </a:p>
      </dgm:t>
    </dgm:pt>
    <dgm:pt modelId="{7AB7BA59-A2F0-47A9-B04E-0D4857578ADD}" type="parTrans" cxnId="{36152214-C122-4953-9709-6F648412E211}">
      <dgm:prSet/>
      <dgm:spPr/>
      <dgm:t>
        <a:bodyPr/>
        <a:lstStyle/>
        <a:p>
          <a:endParaRPr lang="en-US"/>
        </a:p>
      </dgm:t>
    </dgm:pt>
    <dgm:pt modelId="{3087B1E1-31F4-413D-8736-9B6077D02F76}" type="sibTrans" cxnId="{36152214-C122-4953-9709-6F648412E211}">
      <dgm:prSet/>
      <dgm:spPr/>
      <dgm:t>
        <a:bodyPr/>
        <a:lstStyle/>
        <a:p>
          <a:endParaRPr lang="en-US"/>
        </a:p>
      </dgm:t>
    </dgm:pt>
    <dgm:pt modelId="{8BB4FFFA-B3D5-4877-8972-4ED5BFF35217}">
      <dgm:prSet/>
      <dgm:spPr/>
      <dgm:t>
        <a:bodyPr/>
        <a:lstStyle/>
        <a:p>
          <a:pPr rtl="0"/>
          <a:r>
            <a:rPr lang="en-US"/>
            <a:t>Deadlock Detection </a:t>
          </a:r>
          <a:endParaRPr lang="pt-BR"/>
        </a:p>
      </dgm:t>
    </dgm:pt>
    <dgm:pt modelId="{77ACA087-BF06-4526-964F-72476732F790}" type="parTrans" cxnId="{C00AA6BA-177E-44D6-B584-68C2CA85A061}">
      <dgm:prSet/>
      <dgm:spPr/>
      <dgm:t>
        <a:bodyPr/>
        <a:lstStyle/>
        <a:p>
          <a:endParaRPr lang="en-US"/>
        </a:p>
      </dgm:t>
    </dgm:pt>
    <dgm:pt modelId="{56EE92C5-5716-423C-8DA3-362B58723B52}" type="sibTrans" cxnId="{C00AA6BA-177E-44D6-B584-68C2CA85A061}">
      <dgm:prSet/>
      <dgm:spPr/>
      <dgm:t>
        <a:bodyPr/>
        <a:lstStyle/>
        <a:p>
          <a:endParaRPr lang="en-US"/>
        </a:p>
      </dgm:t>
    </dgm:pt>
    <dgm:pt modelId="{078BBE02-D2DE-43AB-947B-E043D9AE8F06}">
      <dgm:prSet/>
      <dgm:spPr/>
      <dgm:t>
        <a:bodyPr/>
        <a:lstStyle/>
        <a:p>
          <a:pPr rtl="0"/>
          <a:r>
            <a:rPr lang="en-US"/>
            <a:t>Recovery from Deadlock </a:t>
          </a:r>
          <a:endParaRPr lang="pt-BR"/>
        </a:p>
      </dgm:t>
    </dgm:pt>
    <dgm:pt modelId="{D4D61CF0-DA7E-4932-9C00-BA0802623C3F}" type="parTrans" cxnId="{CB6D3D74-D8CE-46D0-BA7A-84C1016F8292}">
      <dgm:prSet/>
      <dgm:spPr/>
      <dgm:t>
        <a:bodyPr/>
        <a:lstStyle/>
        <a:p>
          <a:endParaRPr lang="en-US"/>
        </a:p>
      </dgm:t>
    </dgm:pt>
    <dgm:pt modelId="{E8FC49DB-1DF5-42DE-BA38-E6C9A77768C2}" type="sibTrans" cxnId="{CB6D3D74-D8CE-46D0-BA7A-84C1016F8292}">
      <dgm:prSet/>
      <dgm:spPr/>
      <dgm:t>
        <a:bodyPr/>
        <a:lstStyle/>
        <a:p>
          <a:endParaRPr lang="en-US"/>
        </a:p>
      </dgm:t>
    </dgm:pt>
    <dgm:pt modelId="{BD9575AF-4875-1C47-9F96-8BF6D0BA4F18}" type="pres">
      <dgm:prSet presAssocID="{06CC0F03-1F3A-464D-AF31-DE1725064DAD}" presName="Name0" presStyleCnt="0">
        <dgm:presLayoutVars>
          <dgm:dir/>
          <dgm:animLvl val="lvl"/>
          <dgm:resizeHandles val="exact"/>
        </dgm:presLayoutVars>
      </dgm:prSet>
      <dgm:spPr/>
    </dgm:pt>
    <dgm:pt modelId="{11619EB3-C5F5-4541-8AAE-1FFF534F5C54}" type="pres">
      <dgm:prSet presAssocID="{2268162A-2155-47E5-9DFB-FC847DA21827}" presName="linNode" presStyleCnt="0"/>
      <dgm:spPr/>
    </dgm:pt>
    <dgm:pt modelId="{F0B9413B-372E-2141-81F7-1240952D49F1}" type="pres">
      <dgm:prSet presAssocID="{2268162A-2155-47E5-9DFB-FC847DA2182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0E6962B-3872-504E-9EF6-40A78BA7E950}" type="pres">
      <dgm:prSet presAssocID="{2268162A-2155-47E5-9DFB-FC847DA21827}" presName="descendantText" presStyleLbl="alignAccFollowNode1" presStyleIdx="0" presStyleCnt="2">
        <dgm:presLayoutVars>
          <dgm:bulletEnabled val="1"/>
        </dgm:presLayoutVars>
      </dgm:prSet>
      <dgm:spPr/>
    </dgm:pt>
    <dgm:pt modelId="{4F28C8C0-0332-8D47-954C-B46B8E6DA6A3}" type="pres">
      <dgm:prSet presAssocID="{E47D9EB5-6FB0-4CB5-85D7-78760AD3CF04}" presName="sp" presStyleCnt="0"/>
      <dgm:spPr/>
    </dgm:pt>
    <dgm:pt modelId="{18FEF1CE-B6C3-D74F-B528-AA6BC6BE8293}" type="pres">
      <dgm:prSet presAssocID="{824E612B-5DB4-4D63-B1A1-2E84BB1FE04C}" presName="linNode" presStyleCnt="0"/>
      <dgm:spPr/>
    </dgm:pt>
    <dgm:pt modelId="{4A9C1837-4FC6-5343-8BB4-8B04166C5750}" type="pres">
      <dgm:prSet presAssocID="{824E612B-5DB4-4D63-B1A1-2E84BB1FE04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463753-C62E-274A-8742-F14C1B15BDF2}" type="pres">
      <dgm:prSet presAssocID="{824E612B-5DB4-4D63-B1A1-2E84BB1FE04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403D03-3E1A-7940-811A-6AAD19FAFC4A}" type="presOf" srcId="{824E612B-5DB4-4D63-B1A1-2E84BB1FE04C}" destId="{4A9C1837-4FC6-5343-8BB4-8B04166C5750}" srcOrd="0" destOrd="0" presId="urn:microsoft.com/office/officeart/2005/8/layout/vList5"/>
    <dgm:cxn modelId="{36152214-C122-4953-9709-6F648412E211}" srcId="{824E612B-5DB4-4D63-B1A1-2E84BB1FE04C}" destId="{34FF1C18-86FF-4B82-B22C-C73BE4F01B3D}" srcOrd="1" destOrd="0" parTransId="{7AB7BA59-A2F0-47A9-B04E-0D4857578ADD}" sibTransId="{3087B1E1-31F4-413D-8736-9B6077D02F76}"/>
    <dgm:cxn modelId="{099D962C-5A46-8A4C-A496-600EE2B38560}" type="presOf" srcId="{06CC0F03-1F3A-464D-AF31-DE1725064DAD}" destId="{BD9575AF-4875-1C47-9F96-8BF6D0BA4F18}" srcOrd="0" destOrd="0" presId="urn:microsoft.com/office/officeart/2005/8/layout/vList5"/>
    <dgm:cxn modelId="{0202512D-DBE6-A946-BED2-5FAE9414C3D9}" type="presOf" srcId="{923CEEE9-0D29-4016-9610-CEA834A1325A}" destId="{00E6962B-3872-504E-9EF6-40A78BA7E950}" srcOrd="0" destOrd="1" presId="urn:microsoft.com/office/officeart/2005/8/layout/vList5"/>
    <dgm:cxn modelId="{C976FD37-00B6-D14E-8522-9F8C23283018}" type="presOf" srcId="{8BB4FFFA-B3D5-4877-8972-4ED5BFF35217}" destId="{46463753-C62E-274A-8742-F14C1B15BDF2}" srcOrd="0" destOrd="2" presId="urn:microsoft.com/office/officeart/2005/8/layout/vList5"/>
    <dgm:cxn modelId="{216CFF43-6A44-DA49-82E8-CE5EA5F44826}" type="presOf" srcId="{2268162A-2155-47E5-9DFB-FC847DA21827}" destId="{F0B9413B-372E-2141-81F7-1240952D49F1}" srcOrd="0" destOrd="0" presId="urn:microsoft.com/office/officeart/2005/8/layout/vList5"/>
    <dgm:cxn modelId="{E14DE947-2F86-4A1F-997D-AF85E16B84AA}" srcId="{06CC0F03-1F3A-464D-AF31-DE1725064DAD}" destId="{2268162A-2155-47E5-9DFB-FC847DA21827}" srcOrd="0" destOrd="0" parTransId="{2DADACF0-629E-4B92-8B8C-272C6664BA17}" sibTransId="{E47D9EB5-6FB0-4CB5-85D7-78760AD3CF04}"/>
    <dgm:cxn modelId="{2FBC9D6D-2D03-FA42-9C61-9EA5A1F35CFA}" type="presOf" srcId="{078BBE02-D2DE-43AB-947B-E043D9AE8F06}" destId="{46463753-C62E-274A-8742-F14C1B15BDF2}" srcOrd="0" destOrd="3" presId="urn:microsoft.com/office/officeart/2005/8/layout/vList5"/>
    <dgm:cxn modelId="{CB6D3D74-D8CE-46D0-BA7A-84C1016F8292}" srcId="{8BB4FFFA-B3D5-4877-8972-4ED5BFF35217}" destId="{078BBE02-D2DE-43AB-947B-E043D9AE8F06}" srcOrd="0" destOrd="0" parTransId="{D4D61CF0-DA7E-4932-9C00-BA0802623C3F}" sibTransId="{E8FC49DB-1DF5-42DE-BA38-E6C9A77768C2}"/>
    <dgm:cxn modelId="{367D9674-7C71-554E-9F54-F4182E45EC75}" type="presOf" srcId="{53E15D82-D220-4F07-80AB-77E014ED79DD}" destId="{00E6962B-3872-504E-9EF6-40A78BA7E950}" srcOrd="0" destOrd="0" presId="urn:microsoft.com/office/officeart/2005/8/layout/vList5"/>
    <dgm:cxn modelId="{97AE57A3-9513-4794-9FA6-F59938523FE8}" srcId="{2268162A-2155-47E5-9DFB-FC847DA21827}" destId="{923CEEE9-0D29-4016-9610-CEA834A1325A}" srcOrd="1" destOrd="0" parTransId="{05142C9E-8692-4D30-BE57-295487830705}" sibTransId="{71D59C03-068F-495B-B514-FD3E30362CE7}"/>
    <dgm:cxn modelId="{C00AA6BA-177E-44D6-B584-68C2CA85A061}" srcId="{824E612B-5DB4-4D63-B1A1-2E84BB1FE04C}" destId="{8BB4FFFA-B3D5-4877-8972-4ED5BFF35217}" srcOrd="2" destOrd="0" parTransId="{77ACA087-BF06-4526-964F-72476732F790}" sibTransId="{56EE92C5-5716-423C-8DA3-362B58723B52}"/>
    <dgm:cxn modelId="{C780EBBA-3C25-4C2B-BA28-22137BA61441}" srcId="{824E612B-5DB4-4D63-B1A1-2E84BB1FE04C}" destId="{22687E05-937E-4EF4-AD5F-C463BCDDD407}" srcOrd="0" destOrd="0" parTransId="{30339094-D5FC-4ACD-808F-50892C0EAA7D}" sibTransId="{6550CBA7-7411-4508-88D3-E49B8E2868E1}"/>
    <dgm:cxn modelId="{7CD5B0C3-0306-6B41-AF18-AF7D6A03A7F7}" type="presOf" srcId="{22687E05-937E-4EF4-AD5F-C463BCDDD407}" destId="{46463753-C62E-274A-8742-F14C1B15BDF2}" srcOrd="0" destOrd="0" presId="urn:microsoft.com/office/officeart/2005/8/layout/vList5"/>
    <dgm:cxn modelId="{F2784DE4-67A0-4FED-B2CC-D1559CAB7FBF}" srcId="{06CC0F03-1F3A-464D-AF31-DE1725064DAD}" destId="{824E612B-5DB4-4D63-B1A1-2E84BB1FE04C}" srcOrd="1" destOrd="0" parTransId="{F738D20F-CFE2-4691-94DB-6AF99DE92E07}" sibTransId="{38FD7260-65C9-4014-A135-19308EAE1208}"/>
    <dgm:cxn modelId="{B59415F0-FC1F-409A-9D3F-4EF82D4607F5}" srcId="{2268162A-2155-47E5-9DFB-FC847DA21827}" destId="{53E15D82-D220-4F07-80AB-77E014ED79DD}" srcOrd="0" destOrd="0" parTransId="{98032EBF-59B9-411C-8FFB-E2CCA31F4247}" sibTransId="{2BA2DD01-30C6-4910-9287-AF975263FCAF}"/>
    <dgm:cxn modelId="{D98CC9F4-36DB-4B47-92F5-C97CFCDF7AB9}" type="presOf" srcId="{34FF1C18-86FF-4B82-B22C-C73BE4F01B3D}" destId="{46463753-C62E-274A-8742-F14C1B15BDF2}" srcOrd="0" destOrd="1" presId="urn:microsoft.com/office/officeart/2005/8/layout/vList5"/>
    <dgm:cxn modelId="{2FD398E2-A286-1649-BE6F-C9CCE57C70C3}" type="presParOf" srcId="{BD9575AF-4875-1C47-9F96-8BF6D0BA4F18}" destId="{11619EB3-C5F5-4541-8AAE-1FFF534F5C54}" srcOrd="0" destOrd="0" presId="urn:microsoft.com/office/officeart/2005/8/layout/vList5"/>
    <dgm:cxn modelId="{7C9154B9-7FBE-A44A-A888-232CF7C2DCC0}" type="presParOf" srcId="{11619EB3-C5F5-4541-8AAE-1FFF534F5C54}" destId="{F0B9413B-372E-2141-81F7-1240952D49F1}" srcOrd="0" destOrd="0" presId="urn:microsoft.com/office/officeart/2005/8/layout/vList5"/>
    <dgm:cxn modelId="{AD7001D3-CE24-F949-A791-DF80AD27C9E3}" type="presParOf" srcId="{11619EB3-C5F5-4541-8AAE-1FFF534F5C54}" destId="{00E6962B-3872-504E-9EF6-40A78BA7E950}" srcOrd="1" destOrd="0" presId="urn:microsoft.com/office/officeart/2005/8/layout/vList5"/>
    <dgm:cxn modelId="{E6D4DA36-EB4B-4046-B933-C7D00EFF0532}" type="presParOf" srcId="{BD9575AF-4875-1C47-9F96-8BF6D0BA4F18}" destId="{4F28C8C0-0332-8D47-954C-B46B8E6DA6A3}" srcOrd="1" destOrd="0" presId="urn:microsoft.com/office/officeart/2005/8/layout/vList5"/>
    <dgm:cxn modelId="{E706DBF7-35B4-F146-9C0A-BB81ACCA271A}" type="presParOf" srcId="{BD9575AF-4875-1C47-9F96-8BF6D0BA4F18}" destId="{18FEF1CE-B6C3-D74F-B528-AA6BC6BE8293}" srcOrd="2" destOrd="0" presId="urn:microsoft.com/office/officeart/2005/8/layout/vList5"/>
    <dgm:cxn modelId="{1C43360C-37E8-6A4E-91CE-5CC616AB1848}" type="presParOf" srcId="{18FEF1CE-B6C3-D74F-B528-AA6BC6BE8293}" destId="{4A9C1837-4FC6-5343-8BB4-8B04166C5750}" srcOrd="0" destOrd="0" presId="urn:microsoft.com/office/officeart/2005/8/layout/vList5"/>
    <dgm:cxn modelId="{7E647FB0-C8A0-D74B-8293-4C333C0EF1FE}" type="presParOf" srcId="{18FEF1CE-B6C3-D74F-B528-AA6BC6BE8293}" destId="{46463753-C62E-274A-8742-F14C1B15BD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6962B-3872-504E-9EF6-40A78BA7E950}">
      <dsp:nvSpPr>
        <dsp:cNvPr id="0" name=""/>
        <dsp:cNvSpPr/>
      </dsp:nvSpPr>
      <dsp:spPr>
        <a:xfrm rot="5400000">
          <a:off x="4633591" y="-1403315"/>
          <a:ext cx="1994160" cy="529945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System Model</a:t>
          </a:r>
          <a:endParaRPr lang="pt-BR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Deadlock Characterization</a:t>
          </a:r>
          <a:endParaRPr lang="pt-BR" sz="2700" kern="1200" dirty="0"/>
        </a:p>
      </dsp:txBody>
      <dsp:txXfrm rot="-5400000">
        <a:off x="2980944" y="346679"/>
        <a:ext cx="5202109" cy="1799466"/>
      </dsp:txXfrm>
    </dsp:sp>
    <dsp:sp modelId="{F0B9413B-372E-2141-81F7-1240952D49F1}">
      <dsp:nvSpPr>
        <dsp:cNvPr id="0" name=""/>
        <dsp:cNvSpPr/>
      </dsp:nvSpPr>
      <dsp:spPr>
        <a:xfrm>
          <a:off x="0" y="62"/>
          <a:ext cx="2980944" cy="24927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Deadlock Problem</a:t>
          </a:r>
          <a:endParaRPr lang="pt-BR" sz="4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1684" y="121746"/>
        <a:ext cx="2737576" cy="2249333"/>
      </dsp:txXfrm>
    </dsp:sp>
    <dsp:sp modelId="{46463753-C62E-274A-8742-F14C1B15BDF2}">
      <dsp:nvSpPr>
        <dsp:cNvPr id="0" name=""/>
        <dsp:cNvSpPr/>
      </dsp:nvSpPr>
      <dsp:spPr>
        <a:xfrm rot="5400000">
          <a:off x="4633591" y="1214021"/>
          <a:ext cx="1994160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Deadlock Prevention</a:t>
          </a:r>
          <a:endParaRPr lang="pt-BR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Deadlock Avoidance</a:t>
          </a:r>
          <a:endParaRPr lang="pt-BR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Deadlock Detection </a:t>
          </a:r>
          <a:endParaRPr lang="pt-BR" sz="2700" kern="1200"/>
        </a:p>
        <a:p>
          <a:pPr marL="457200" lvl="2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Recovery from Deadlock </a:t>
          </a:r>
          <a:endParaRPr lang="pt-BR" sz="2700" kern="1200"/>
        </a:p>
      </dsp:txBody>
      <dsp:txXfrm rot="-5400000">
        <a:off x="2980944" y="2964016"/>
        <a:ext cx="5202109" cy="1799466"/>
      </dsp:txXfrm>
    </dsp:sp>
    <dsp:sp modelId="{4A9C1837-4FC6-5343-8BB4-8B04166C5750}">
      <dsp:nvSpPr>
        <dsp:cNvPr id="0" name=""/>
        <dsp:cNvSpPr/>
      </dsp:nvSpPr>
      <dsp:spPr>
        <a:xfrm>
          <a:off x="0" y="2617398"/>
          <a:ext cx="2980944" cy="24927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Methods for Handling Deadlocks</a:t>
          </a:r>
          <a:endParaRPr lang="pt-BR" sz="4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1684" y="2739082"/>
        <a:ext cx="2737576" cy="2249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10/20/18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Limited access: an infinite pool of chopsticks</a:t>
            </a:r>
          </a:p>
          <a:p>
            <a:r>
              <a:rPr lang="en-US" dirty="0"/>
              <a:t>No preemption: take a chopstick away from a lawyer if they</a:t>
            </a:r>
            <a:r>
              <a:rPr lang="en-US" baseline="0" dirty="0"/>
              <a:t> are in deadlock</a:t>
            </a:r>
          </a:p>
          <a:p>
            <a:r>
              <a:rPr lang="en-US" baseline="0" dirty="0"/>
              <a:t>Wait while holding: grab both chopsticks at once or neither</a:t>
            </a:r>
          </a:p>
          <a:p>
            <a:r>
              <a:rPr lang="en-US" baseline="0" dirty="0"/>
              <a:t>Circular chain: one left handed lawyer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2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6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additional chopstick anywhere on the table is enough!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Acquire both chopsticks at once?</a:t>
            </a:r>
          </a:p>
          <a:p>
            <a:endParaRPr lang="en-US" dirty="0"/>
          </a:p>
          <a:p>
            <a:r>
              <a:rPr lang="en-US" dirty="0"/>
              <a:t>Can</a:t>
            </a:r>
            <a:r>
              <a:rPr lang="en-US" baseline="0" dirty="0"/>
              <a:t> we apply lock ordering to dining lawyers?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Have to stall at step 2 – after that, doomed.  Preventing deadlock means waiting even when the resource you are asking for is available, if some of the resources you will (or may) need are not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0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9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4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81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37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63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(disk space -- what would you think if I took space for your files?)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(mutual exclusion is a weird kind of resource!)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Deadlock won't always happen with this code, but it might.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you release a piece of software, and you tested it, there it is, controlling the nuclear power plant, and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whamo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 deadlock!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2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3D3F35-D24E-413D-9F01-DD887D0C3693}" type="slidenum">
              <a:rPr lang="en-US"/>
              <a:pPr/>
              <a:t>14</a:t>
            </a:fld>
            <a:endParaRPr lang="en-US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822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3FC87-7E88-4A8A-9ADD-8454BF2C7F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4015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1200" indent="-442913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78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85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9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3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noFill/>
        </p:spPr>
        <p:txBody>
          <a:bodyPr/>
          <a:lstStyle>
            <a:lvl1pPr>
              <a:buSzPct val="80000"/>
              <a:defRPr sz="28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04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69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1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0CF5-9159-6848-A96F-316224A11F58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FAA6-B312-A54A-89C4-5AE5C8CF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3163888" y="1994653"/>
            <a:ext cx="5548312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300">
                <a:solidFill>
                  <a:schemeClr val="tx1"/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1801" y="3618853"/>
            <a:ext cx="8280400" cy="11697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24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591956" cy="1439862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Txxx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565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9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25917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41257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24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799" y="1087395"/>
            <a:ext cx="8280401" cy="5402305"/>
          </a:xfrm>
        </p:spPr>
        <p:txBody>
          <a:bodyPr vert="horz" lIns="0" tIns="0" rIns="0" bIns="0" rtlCol="0">
            <a:noAutofit/>
          </a:bodyPr>
          <a:lstStyle>
            <a:lvl1pPr marL="466725" indent="-457200"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 marL="266613" indent="0">
              <a:buNone/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 marL="360000" indent="-360000">
              <a:lnSpc>
                <a:spcPct val="110000"/>
              </a:lnSpc>
              <a:defRPr lang="en-US" sz="1600" b="0" i="0" kern="1200" spc="0" baseline="0" noProof="0" dirty="0">
                <a:solidFill>
                  <a:srgbClr val="EBEBEB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marL="466725" lvl="4" indent="-457200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noProof="0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82811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340712"/>
            <a:ext cx="8280400" cy="234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40000"/>
          </a:xfrm>
          <a:solidFill>
            <a:schemeClr val="tx1"/>
          </a:solidFill>
        </p:spPr>
        <p:txBody>
          <a:bodyPr/>
          <a:lstStyle>
            <a:lvl1pPr>
              <a:buSzPct val="80000"/>
              <a:defRPr sz="28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bg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bg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800" y="620712"/>
            <a:ext cx="8280400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99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3264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719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90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552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5pPr>
      <a:lvl6pPr marL="723900" indent="-457200" algn="l" defTabSz="914047" rtl="0" eaLnBrk="1" latinLnBrk="0" hangingPunct="1">
        <a:lnSpc>
          <a:spcPct val="100000"/>
        </a:lnSpc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</a:t>
            </a:r>
            <a:br>
              <a:rPr lang="en-US" dirty="0"/>
            </a:br>
            <a:r>
              <a:rPr lang="en-US" dirty="0"/>
              <a:t>Concurrency Problems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T23a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455527" cy="276999"/>
          </a:xfrm>
        </p:spPr>
        <p:txBody>
          <a:bodyPr/>
          <a:lstStyle/>
          <a:p>
            <a:r>
              <a:rPr lang="en-US" dirty="0"/>
              <a:t>17 de </a:t>
            </a:r>
            <a:r>
              <a:rPr lang="en-US" dirty="0" err="1"/>
              <a:t>outubro</a:t>
            </a:r>
            <a:r>
              <a:rPr lang="en-US" dirty="0"/>
              <a:t> de 2018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B2AB6-B9FC-0041-B08B-71B3F7CF07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Crossing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1801" y="3416965"/>
            <a:ext cx="8280400" cy="3036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Bridge with a single lane of traffic.</a:t>
            </a:r>
          </a:p>
          <a:p>
            <a:r>
              <a:rPr lang="en-US" dirty="0"/>
              <a:t>Each section of the bridge can be viewed as a resource.</a:t>
            </a:r>
          </a:p>
          <a:p>
            <a:r>
              <a:rPr lang="en-US" dirty="0"/>
              <a:t>If a deadlock occurs, it can be resolved if one car backs up (preempt resources and rollback).</a:t>
            </a:r>
          </a:p>
          <a:p>
            <a:r>
              <a:rPr lang="en-US" dirty="0"/>
              <a:t>Several cars may have to be backed up if a deadlock occurs.</a:t>
            </a:r>
          </a:p>
          <a:p>
            <a:r>
              <a:rPr lang="en-US" dirty="0"/>
              <a:t>Starvation is possible.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Deadlock Example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234365" y="1628775"/>
            <a:ext cx="6659079" cy="1441450"/>
            <a:chOff x="788325" y="1808163"/>
            <a:chExt cx="6659079" cy="1441450"/>
          </a:xfrm>
        </p:grpSpPr>
        <p:sp>
          <p:nvSpPr>
            <p:cNvPr id="7" name="Rectangle 6"/>
            <p:cNvSpPr/>
            <p:nvPr/>
          </p:nvSpPr>
          <p:spPr>
            <a:xfrm>
              <a:off x="3218850" y="2259013"/>
              <a:ext cx="900000" cy="539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13909" y="2259013"/>
              <a:ext cx="900000" cy="5397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788325" y="1808163"/>
              <a:ext cx="2433495" cy="1441450"/>
            </a:xfrm>
            <a:custGeom>
              <a:avLst/>
              <a:gdLst>
                <a:gd name="connsiteX0" fmla="*/ 0 w 2433495"/>
                <a:gd name="connsiteY0" fmla="*/ 0 h 1441450"/>
                <a:gd name="connsiteX1" fmla="*/ 1803411 w 2433495"/>
                <a:gd name="connsiteY1" fmla="*/ 0 h 1441450"/>
                <a:gd name="connsiteX2" fmla="*/ 1803411 w 2433495"/>
                <a:gd name="connsiteY2" fmla="*/ 1 h 1441450"/>
                <a:gd name="connsiteX3" fmla="*/ 2433495 w 2433495"/>
                <a:gd name="connsiteY3" fmla="*/ 450498 h 1441450"/>
                <a:gd name="connsiteX4" fmla="*/ 2433495 w 2433495"/>
                <a:gd name="connsiteY4" fmla="*/ 990318 h 1441450"/>
                <a:gd name="connsiteX5" fmla="*/ 1803411 w 2433495"/>
                <a:gd name="connsiteY5" fmla="*/ 1440815 h 1441450"/>
                <a:gd name="connsiteX6" fmla="*/ 1803411 w 2433495"/>
                <a:gd name="connsiteY6" fmla="*/ 1441450 h 1441450"/>
                <a:gd name="connsiteX7" fmla="*/ 0 w 2433495"/>
                <a:gd name="connsiteY7" fmla="*/ 1441450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3495" h="1441450">
                  <a:moveTo>
                    <a:pt x="0" y="0"/>
                  </a:moveTo>
                  <a:lnTo>
                    <a:pt x="1803411" y="0"/>
                  </a:lnTo>
                  <a:lnTo>
                    <a:pt x="1803411" y="1"/>
                  </a:lnTo>
                  <a:lnTo>
                    <a:pt x="2433495" y="450498"/>
                  </a:lnTo>
                  <a:lnTo>
                    <a:pt x="2433495" y="990318"/>
                  </a:lnTo>
                  <a:lnTo>
                    <a:pt x="1803411" y="1440815"/>
                  </a:lnTo>
                  <a:lnTo>
                    <a:pt x="1803411" y="1441450"/>
                  </a:lnTo>
                  <a:lnTo>
                    <a:pt x="0" y="14414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reeform 69"/>
            <p:cNvSpPr/>
            <p:nvPr/>
          </p:nvSpPr>
          <p:spPr>
            <a:xfrm flipH="1">
              <a:off x="5013909" y="1808163"/>
              <a:ext cx="2433495" cy="1441450"/>
            </a:xfrm>
            <a:custGeom>
              <a:avLst/>
              <a:gdLst>
                <a:gd name="connsiteX0" fmla="*/ 0 w 2433495"/>
                <a:gd name="connsiteY0" fmla="*/ 0 h 1441450"/>
                <a:gd name="connsiteX1" fmla="*/ 1803411 w 2433495"/>
                <a:gd name="connsiteY1" fmla="*/ 0 h 1441450"/>
                <a:gd name="connsiteX2" fmla="*/ 1803411 w 2433495"/>
                <a:gd name="connsiteY2" fmla="*/ 1 h 1441450"/>
                <a:gd name="connsiteX3" fmla="*/ 2433495 w 2433495"/>
                <a:gd name="connsiteY3" fmla="*/ 450498 h 1441450"/>
                <a:gd name="connsiteX4" fmla="*/ 2433495 w 2433495"/>
                <a:gd name="connsiteY4" fmla="*/ 990318 h 1441450"/>
                <a:gd name="connsiteX5" fmla="*/ 1803411 w 2433495"/>
                <a:gd name="connsiteY5" fmla="*/ 1440815 h 1441450"/>
                <a:gd name="connsiteX6" fmla="*/ 1803411 w 2433495"/>
                <a:gd name="connsiteY6" fmla="*/ 1441450 h 1441450"/>
                <a:gd name="connsiteX7" fmla="*/ 0 w 2433495"/>
                <a:gd name="connsiteY7" fmla="*/ 1441450 h 144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3495" h="1441450">
                  <a:moveTo>
                    <a:pt x="0" y="0"/>
                  </a:moveTo>
                  <a:lnTo>
                    <a:pt x="1803411" y="0"/>
                  </a:lnTo>
                  <a:lnTo>
                    <a:pt x="1803411" y="1"/>
                  </a:lnTo>
                  <a:lnTo>
                    <a:pt x="2433495" y="450498"/>
                  </a:lnTo>
                  <a:lnTo>
                    <a:pt x="2433495" y="990318"/>
                  </a:lnTo>
                  <a:lnTo>
                    <a:pt x="1803411" y="1440815"/>
                  </a:lnTo>
                  <a:lnTo>
                    <a:pt x="1803411" y="1441450"/>
                  </a:lnTo>
                  <a:lnTo>
                    <a:pt x="0" y="14414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>
              <a:off x="818542" y="2519553"/>
              <a:ext cx="1773846" cy="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56164" y="2563812"/>
              <a:ext cx="1773846" cy="0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4559949" y="2082772"/>
            <a:ext cx="900000" cy="539750"/>
          </a:xfrm>
          <a:prstGeom prst="rect">
            <a:avLst/>
          </a:prstGeom>
          <a:solidFill>
            <a:schemeClr val="accent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ctangle 72"/>
          <p:cNvSpPr/>
          <p:nvPr/>
        </p:nvSpPr>
        <p:spPr>
          <a:xfrm>
            <a:off x="3660637" y="2082772"/>
            <a:ext cx="900000" cy="539750"/>
          </a:xfrm>
          <a:prstGeom prst="rect">
            <a:avLst/>
          </a:prstGeom>
          <a:solidFill>
            <a:srgbClr val="92D050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http://www.clker.com/cliparts/n/H/w/W/e/p/blue-car-top-view-230-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013027">
            <a:off x="7086552" y="1702682"/>
            <a:ext cx="540000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://www.clker.com/cliparts/n/H/w/W/e/p/blue-car-top-view-230-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013027">
            <a:off x="6368878" y="1702682"/>
            <a:ext cx="540000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://www.clker.com/cliparts/n/H/w/W/e/p/blue-car-top-view-230-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013027">
            <a:off x="4739949" y="2059168"/>
            <a:ext cx="540000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clker.com/cliparts/O/v/H/4/E/5/red-car-top-view-310-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623353">
            <a:off x="2179628" y="2447803"/>
            <a:ext cx="540000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www.clker.com/cliparts/O/v/H/4/E/5/red-car-top-view-310-t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623353">
            <a:off x="3848579" y="2059168"/>
            <a:ext cx="524117" cy="5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88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72" grpId="0" animBg="1"/>
      <p:bldP spid="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6" y="1718772"/>
            <a:ext cx="4145639" cy="406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Crossroads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Deadlock Example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6608" y="3807292"/>
            <a:ext cx="1224948" cy="270000"/>
            <a:chOff x="556608" y="4074922"/>
            <a:chExt cx="1224948" cy="270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1556" y="4074922"/>
              <a:ext cx="540000" cy="27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608" y="4074922"/>
              <a:ext cx="540000" cy="27000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56" y="1719236"/>
            <a:ext cx="4145639" cy="4066384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 rot="16200000">
            <a:off x="1807899" y="4778394"/>
            <a:ext cx="1228625" cy="270000"/>
            <a:chOff x="1427513" y="6842799"/>
            <a:chExt cx="1228625" cy="270000"/>
          </a:xfrm>
        </p:grpSpPr>
        <p:pic>
          <p:nvPicPr>
            <p:cNvPr id="2050" name="Picture 2" descr="http://www.clker.com/cliparts/p/a/Z/O/Q/k/yellow-car-top-view-t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138" y="6842799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www.clker.com/cliparts/p/a/Z/O/Q/k/yellow-car-top-view-t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513" y="6842799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 flipH="1" flipV="1">
            <a:off x="2738841" y="3408812"/>
            <a:ext cx="1228625" cy="270000"/>
            <a:chOff x="3000599" y="6842799"/>
            <a:chExt cx="1228625" cy="270000"/>
          </a:xfrm>
        </p:grpSpPr>
        <p:pic>
          <p:nvPicPr>
            <p:cNvPr id="2052" name="Picture 4" descr="http://www.clker.com/cliparts/J/5/p/O/9/p/red-car-top-view-t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224" y="6842799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http://www.clker.com/cliparts/J/5/p/O/9/p/red-car-top-view-t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599" y="6842799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 rot="5400000">
            <a:off x="1400432" y="2461828"/>
            <a:ext cx="1225296" cy="270000"/>
            <a:chOff x="557440" y="10019900"/>
            <a:chExt cx="1225296" cy="270000"/>
          </a:xfrm>
        </p:grpSpPr>
        <p:pic>
          <p:nvPicPr>
            <p:cNvPr id="2054" name="Picture 6" descr="http://www.clker.com/cliparts/a/v/N/c/B/J/lime-car-top-view-t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736" y="10019900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http://www.clker.com/cliparts/a/v/N/c/B/J/lime-car-top-view-t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40" y="10019900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>
            <a:off x="1850519" y="3350888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67192" y="3794682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67192" y="3350888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50519" y="3794682"/>
            <a:ext cx="36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2757" y="588626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Myriad Pro SemiCondensed" charset="0"/>
                <a:cs typeface="Myriad Pro SemiCondensed" charset="0"/>
              </a:rPr>
              <a:t>Deadlock is possible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18347" y="5886262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Myriad Pro SemiCondensed" charset="0"/>
                <a:cs typeface="Myriad Pro SemiCondensed" charset="0"/>
              </a:rPr>
              <a:t>Deadlock has occurred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207902" y="3807292"/>
            <a:ext cx="1224948" cy="270000"/>
            <a:chOff x="556608" y="4074922"/>
            <a:chExt cx="1224948" cy="270000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1556" y="4074922"/>
              <a:ext cx="540000" cy="2700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608" y="4074922"/>
              <a:ext cx="540000" cy="2700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 rot="16200000">
            <a:off x="6459193" y="4778394"/>
            <a:ext cx="1228625" cy="270000"/>
            <a:chOff x="1427513" y="6842799"/>
            <a:chExt cx="1228625" cy="270000"/>
          </a:xfrm>
        </p:grpSpPr>
        <p:pic>
          <p:nvPicPr>
            <p:cNvPr id="48" name="Picture 2" descr="http://www.clker.com/cliparts/p/a/Z/O/Q/k/yellow-car-top-view-t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6138" y="6842799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www.clker.com/cliparts/p/a/Z/O/Q/k/yellow-car-top-view-th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513" y="6842799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 flipH="1" flipV="1">
            <a:off x="7390135" y="3408812"/>
            <a:ext cx="1228625" cy="270000"/>
            <a:chOff x="3000599" y="6842799"/>
            <a:chExt cx="1228625" cy="270000"/>
          </a:xfrm>
        </p:grpSpPr>
        <p:pic>
          <p:nvPicPr>
            <p:cNvPr id="51" name="Picture 4" descr="http://www.clker.com/cliparts/J/5/p/O/9/p/red-car-top-view-t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224" y="6842799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http://www.clker.com/cliparts/J/5/p/O/9/p/red-car-top-view-th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599" y="6842799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/>
          <p:cNvGrpSpPr/>
          <p:nvPr/>
        </p:nvGrpSpPr>
        <p:grpSpPr>
          <a:xfrm rot="5400000">
            <a:off x="6051726" y="2461828"/>
            <a:ext cx="1225296" cy="270000"/>
            <a:chOff x="557440" y="10019900"/>
            <a:chExt cx="1225296" cy="270000"/>
          </a:xfrm>
        </p:grpSpPr>
        <p:pic>
          <p:nvPicPr>
            <p:cNvPr id="54" name="Picture 6" descr="http://www.clker.com/cliparts/a/v/N/c/B/J/lime-car-top-view-t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736" y="10019900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 descr="http://www.clker.com/cliparts/a/v/N/c/B/J/lime-car-top-view-th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40" y="10019900"/>
              <a:ext cx="540000" cy="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3881" y="1899589"/>
            <a:ext cx="3635962" cy="36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0.00208 -0.07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361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5052 -0.0034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-185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00035 0.0731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65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0408 -0.0020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143878"/>
              </p:ext>
            </p:extLst>
          </p:nvPr>
        </p:nvGraphicFramePr>
        <p:xfrm>
          <a:off x="431800" y="1809750"/>
          <a:ext cx="8280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Thread A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Thread B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3" algn="ctr"/>
                      <a:r>
                        <a:rPr lang="en-US" sz="24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lock1.acquire();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3" algn="ctr"/>
                      <a:r>
                        <a:rPr lang="en-US" sz="24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lock2.acquire();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3" algn="ctr"/>
                      <a:r>
                        <a:rPr lang="en-US" sz="24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lock2.acquire();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3" algn="ctr"/>
                      <a:r>
                        <a:rPr lang="en-US" sz="24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lock1.acquire();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3" algn="ctr"/>
                      <a:r>
                        <a:rPr lang="en-US" sz="24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lock2.release();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3" algn="ctr"/>
                      <a:r>
                        <a:rPr lang="en-US" sz="24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lock1.release();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936">
                <a:tc>
                  <a:txBody>
                    <a:bodyPr/>
                    <a:lstStyle/>
                    <a:p>
                      <a:pPr marL="0" marR="0" lvl="3" indent="0" algn="ctr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lock1.release();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2700" lvl="3" indent="0" algn="ctr">
                        <a:tabLst/>
                      </a:pPr>
                      <a:r>
                        <a:rPr lang="en-US" sz="24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lock2.release();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1800" y="4572000"/>
            <a:ext cx="8280400" cy="19177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Can deadlock happen?</a:t>
            </a:r>
          </a:p>
          <a:p>
            <a:pPr>
              <a:spcBef>
                <a:spcPts val="600"/>
              </a:spcBef>
            </a:pPr>
            <a:r>
              <a:rPr lang="en-US" dirty="0"/>
              <a:t>Will deadlock happen?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locks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Deadlock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449388"/>
            <a:ext cx="4262907" cy="2826398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741018"/>
            <a:ext cx="8318500" cy="24892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8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653349"/>
              </p:ext>
            </p:extLst>
          </p:nvPr>
        </p:nvGraphicFramePr>
        <p:xfrm>
          <a:off x="431800" y="1449388"/>
          <a:ext cx="8280400" cy="4177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5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Thread A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Thread B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314">
                <a:tc>
                  <a:txBody>
                    <a:bodyPr/>
                    <a:lstStyle/>
                    <a:p>
                      <a:pPr marL="0" lvl="3" algn="l"/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lock1.acquire();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3" algn="l"/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lock1.acquire();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510">
                <a:tc>
                  <a:txBody>
                    <a:bodyPr/>
                    <a:lstStyle/>
                    <a:p>
                      <a:pPr marL="0" lvl="3" algn="l"/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...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3" algn="l"/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...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10">
                <a:tc>
                  <a:txBody>
                    <a:bodyPr/>
                    <a:lstStyle/>
                    <a:p>
                      <a:pPr marL="0" lvl="3" algn="l"/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lock2.acquire();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3" algn="l"/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lock2.acquire();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510">
                <a:tc>
                  <a:txBody>
                    <a:bodyPr/>
                    <a:lstStyle/>
                    <a:p>
                      <a:pPr marL="0" lvl="3" algn="l"/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while (</a:t>
                      </a:r>
                      <a:r>
                        <a:rPr lang="en-US" sz="2000" dirty="0" err="1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needToWait</a:t>
                      </a:r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()) {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...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510">
                <a:tc>
                  <a:txBody>
                    <a:bodyPr/>
                    <a:lstStyle/>
                    <a:p>
                      <a:pPr marL="0" marR="0" lvl="3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   </a:t>
                      </a:r>
                      <a:r>
                        <a:rPr lang="en-US" sz="2000" dirty="0" err="1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condition.wait</a:t>
                      </a:r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(lock2);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2700" marR="0" lvl="3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condition.signal</a:t>
                      </a:r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(lock2);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510">
                <a:tc>
                  <a:txBody>
                    <a:bodyPr/>
                    <a:lstStyle/>
                    <a:p>
                      <a:pPr marL="0" marR="0" lvl="3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}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...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510">
                <a:tc>
                  <a:txBody>
                    <a:bodyPr/>
                    <a:lstStyle/>
                    <a:p>
                      <a:pPr marL="0" marR="0" lvl="3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lock2.release();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lock2.release();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510">
                <a:tc>
                  <a:txBody>
                    <a:bodyPr/>
                    <a:lstStyle/>
                    <a:p>
                      <a:pPr marL="0" marR="0" lvl="3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...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...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510">
                <a:tc>
                  <a:txBody>
                    <a:bodyPr/>
                    <a:lstStyle/>
                    <a:p>
                      <a:pPr marL="0" lvl="3" algn="l"/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lock1.release();</a:t>
                      </a: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3" algn="l"/>
                      <a:r>
                        <a:rPr lang="en-US" sz="2000" dirty="0">
                          <a:latin typeface="Courier Condensed" charset="0"/>
                          <a:ea typeface="Courier Condensed" charset="0"/>
                          <a:cs typeface="Courier Condensed" charset="0"/>
                        </a:rPr>
                        <a:t>lock1.release();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31800" y="6048103"/>
            <a:ext cx="8280400" cy="44159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/>
              <a:t>What happens here?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locks and a condition variable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Deadlock Example</a:t>
            </a:r>
          </a:p>
        </p:txBody>
      </p:sp>
    </p:spTree>
    <p:extLst>
      <p:ext uri="{BB962C8B-B14F-4D97-AF65-F5344CB8AC3E}">
        <p14:creationId xmlns:p14="http://schemas.microsoft.com/office/powerpoint/2010/main" val="96145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84" t="752" r="9151" b="710"/>
          <a:stretch>
            <a:fillRect/>
          </a:stretch>
        </p:blipFill>
        <p:spPr bwMode="auto">
          <a:xfrm>
            <a:off x="5666237" y="2345644"/>
            <a:ext cx="2785978" cy="26892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7065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70659" name="Rectangle 9"/>
          <p:cNvSpPr>
            <a:spLocks noGrp="1" noChangeArrowheads="1"/>
          </p:cNvSpPr>
          <p:nvPr>
            <p:ph sz="quarter" idx="10"/>
          </p:nvPr>
        </p:nvSpPr>
        <p:spPr>
          <a:xfrm>
            <a:off x="431800" y="1809750"/>
            <a:ext cx="5590178" cy="4679950"/>
          </a:xfrm>
        </p:spPr>
        <p:txBody>
          <a:bodyPr>
            <a:normAutofit fontScale="92500" lnSpcReduction="10000"/>
          </a:bodyPr>
          <a:lstStyle/>
          <a:p>
            <a:r>
              <a:rPr lang="pt-BR" dirty="0" err="1"/>
              <a:t>Problem</a:t>
            </a:r>
            <a:endParaRPr lang="pt-BR" dirty="0"/>
          </a:p>
          <a:p>
            <a:pPr lvl="1"/>
            <a:r>
              <a:rPr lang="pt-BR" dirty="0"/>
              <a:t>5 </a:t>
            </a:r>
            <a:r>
              <a:rPr lang="pt-BR" dirty="0" err="1"/>
              <a:t>people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around</a:t>
            </a:r>
            <a:r>
              <a:rPr lang="pt-BR" dirty="0"/>
              <a:t> a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alternate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talking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eating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infinite</a:t>
            </a:r>
            <a:r>
              <a:rPr lang="pt-BR" dirty="0"/>
              <a:t> sushi </a:t>
            </a:r>
            <a:r>
              <a:rPr lang="pt-BR" dirty="0" err="1"/>
              <a:t>tray</a:t>
            </a:r>
            <a:r>
              <a:rPr lang="pt-BR" dirty="0"/>
              <a:t> </a:t>
            </a:r>
            <a:r>
              <a:rPr lang="pt-BR" dirty="0" err="1"/>
              <a:t>placed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center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There</a:t>
            </a:r>
            <a:r>
              <a:rPr lang="pt-BR" dirty="0"/>
              <a:t> are 5 </a:t>
            </a:r>
            <a:r>
              <a:rPr lang="pt-BR" dirty="0" err="1"/>
              <a:t>plates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5 </a:t>
            </a:r>
            <a:r>
              <a:rPr lang="pt-BR" dirty="0" err="1"/>
              <a:t>chopsticks</a:t>
            </a:r>
            <a:r>
              <a:rPr lang="pt-BR" dirty="0"/>
              <a:t> as </a:t>
            </a:r>
            <a:r>
              <a:rPr lang="pt-BR" dirty="0" err="1"/>
              <a:t>shown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picture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, </a:t>
            </a:r>
            <a:r>
              <a:rPr lang="pt-BR" dirty="0" err="1"/>
              <a:t>both</a:t>
            </a:r>
            <a:r>
              <a:rPr lang="pt-BR" dirty="0"/>
              <a:t> </a:t>
            </a:r>
            <a:r>
              <a:rPr lang="pt-BR" dirty="0" err="1"/>
              <a:t>chopsticks</a:t>
            </a:r>
            <a:r>
              <a:rPr lang="pt-BR" dirty="0"/>
              <a:t> </a:t>
            </a:r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a </a:t>
            </a:r>
            <a:r>
              <a:rPr lang="pt-BR" dirty="0" err="1"/>
              <a:t>plate</a:t>
            </a:r>
            <a:r>
              <a:rPr lang="pt-BR" dirty="0"/>
              <a:t> are </a:t>
            </a:r>
            <a:r>
              <a:rPr lang="pt-BR" dirty="0" err="1"/>
              <a:t>required</a:t>
            </a:r>
            <a:r>
              <a:rPr lang="pt-BR" dirty="0"/>
              <a:t>.</a:t>
            </a:r>
          </a:p>
          <a:p>
            <a:pPr lvl="2"/>
            <a:r>
              <a:rPr lang="pt-BR" dirty="0" err="1"/>
              <a:t>Chopsticks</a:t>
            </a:r>
            <a:r>
              <a:rPr lang="pt-BR" dirty="0"/>
              <a:t> are </a:t>
            </a:r>
            <a:r>
              <a:rPr lang="pt-BR" dirty="0" err="1"/>
              <a:t>returned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positions</a:t>
            </a:r>
            <a:r>
              <a:rPr lang="pt-BR" dirty="0"/>
              <a:t> </a:t>
            </a:r>
            <a:r>
              <a:rPr lang="pt-BR" dirty="0" err="1"/>
              <a:t>whenever</a:t>
            </a:r>
            <a:r>
              <a:rPr lang="pt-BR" dirty="0"/>
              <a:t> a </a:t>
            </a:r>
            <a:r>
              <a:rPr lang="pt-BR" dirty="0" err="1"/>
              <a:t>person</a:t>
            </a:r>
            <a:r>
              <a:rPr lang="pt-BR" dirty="0"/>
              <a:t> </a:t>
            </a:r>
            <a:r>
              <a:rPr lang="pt-BR" dirty="0" err="1"/>
              <a:t>stops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start </a:t>
            </a:r>
            <a:r>
              <a:rPr lang="pt-BR" dirty="0" err="1"/>
              <a:t>eating</a:t>
            </a:r>
            <a:r>
              <a:rPr lang="pt-BR" dirty="0"/>
              <a:t>. </a:t>
            </a:r>
          </a:p>
          <a:p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deadlock</a:t>
            </a:r>
            <a:r>
              <a:rPr lang="pt-BR" dirty="0"/>
              <a:t> </a:t>
            </a:r>
            <a:r>
              <a:rPr lang="pt-BR" dirty="0" err="1"/>
              <a:t>happen</a:t>
            </a:r>
            <a:r>
              <a:rPr lang="pt-BR" dirty="0"/>
              <a:t>?</a:t>
            </a:r>
          </a:p>
          <a:p>
            <a:pPr lvl="1"/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so</a:t>
            </a:r>
            <a:r>
              <a:rPr lang="pt-BR" dirty="0"/>
              <a:t>, does it </a:t>
            </a:r>
            <a:r>
              <a:rPr lang="pt-BR" dirty="0" err="1"/>
              <a:t>always</a:t>
            </a:r>
            <a:r>
              <a:rPr lang="pt-BR" dirty="0"/>
              <a:t> </a:t>
            </a:r>
            <a:r>
              <a:rPr lang="pt-BR" dirty="0" err="1"/>
              <a:t>happen</a:t>
            </a:r>
            <a:r>
              <a:rPr lang="pt-BR" dirty="0"/>
              <a:t>?</a:t>
            </a:r>
          </a:p>
          <a:p>
            <a:r>
              <a:rPr lang="pt-BR" dirty="0" err="1"/>
              <a:t>Can</a:t>
            </a:r>
            <a:r>
              <a:rPr lang="pt-BR" dirty="0"/>
              <a:t> a </a:t>
            </a:r>
            <a:r>
              <a:rPr lang="pt-BR" dirty="0" err="1"/>
              <a:t>person</a:t>
            </a:r>
            <a:r>
              <a:rPr lang="pt-BR" dirty="0"/>
              <a:t> </a:t>
            </a:r>
            <a:r>
              <a:rPr lang="pt-BR" dirty="0" err="1"/>
              <a:t>starve</a:t>
            </a:r>
            <a:r>
              <a:rPr lang="pt-BR" dirty="0"/>
              <a:t>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Deadlock example</a:t>
            </a:r>
          </a:p>
        </p:txBody>
      </p:sp>
    </p:spTree>
    <p:extLst>
      <p:ext uri="{BB962C8B-B14F-4D97-AF65-F5344CB8AC3E}">
        <p14:creationId xmlns:p14="http://schemas.microsoft.com/office/powerpoint/2010/main" val="85617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Deadlocks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431800" y="1379538"/>
          <a:ext cx="8280400" cy="511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7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B9413B-372E-2141-81F7-1240952D4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F0B9413B-372E-2141-81F7-1240952D49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E6962B-3872-504E-9EF6-40A78BA7E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0E6962B-3872-504E-9EF6-40A78BA7E9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9C1837-4FC6-5343-8BB4-8B04166C5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A9C1837-4FC6-5343-8BB4-8B04166C5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463753-C62E-274A-8742-F14C1B15BD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6463753-C62E-274A-8742-F14C1B15BD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20" dirty="0"/>
              <a:t>Deadlock can arise only if 4 conditions hold simultaneously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j-lt"/>
                  </a:rPr>
                  <a:t>Mutually exclusive finite resources</a:t>
                </a:r>
              </a:p>
              <a:p>
                <a:pPr lvl="1"/>
                <a:r>
                  <a:rPr lang="en-US" dirty="0"/>
                  <a:t>Resources are finite and can be used by only one process at a time.</a:t>
                </a:r>
              </a:p>
              <a:p>
                <a:r>
                  <a:rPr lang="en-US" dirty="0">
                    <a:latin typeface="+mj-lt"/>
                  </a:rPr>
                  <a:t>Hold and wait</a:t>
                </a:r>
              </a:p>
              <a:p>
                <a:pPr lvl="1"/>
                <a:r>
                  <a:rPr lang="en-US" dirty="0"/>
                  <a:t>A process is holding at least one resource and is waiting to acquire additional resources held by other processes.</a:t>
                </a:r>
              </a:p>
              <a:p>
                <a:r>
                  <a:rPr lang="en-US" dirty="0">
                    <a:latin typeface="+mj-lt"/>
                  </a:rPr>
                  <a:t>No preemption</a:t>
                </a:r>
              </a:p>
              <a:p>
                <a:pPr lvl="1"/>
                <a:r>
                  <a:rPr lang="en-US" dirty="0"/>
                  <a:t>A resource can be released only voluntarily by the process that is holding it.</a:t>
                </a:r>
              </a:p>
              <a:p>
                <a:r>
                  <a:rPr lang="en-US" dirty="0">
                    <a:latin typeface="+mj-lt"/>
                  </a:rPr>
                  <a:t>Circular wait</a:t>
                </a:r>
              </a:p>
              <a:p>
                <a:pPr lvl="1"/>
                <a:r>
                  <a:rPr lang="en-US" dirty="0"/>
                  <a:t>There exists 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mtClean="0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mtClean="0">
                            <a:latin typeface="Cambria Math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waiting processes such that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waits for a resource that is held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waits for a resource that is held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… and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mtClean="0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waits for a resource that is held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838" t="-1737" r="-306" b="-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Deadlock Characterization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about the 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Dining Philosophers problem meet the necessary conditions for deadlock?</a:t>
            </a:r>
          </a:p>
          <a:p>
            <a:pPr lvl="1"/>
            <a:r>
              <a:rPr lang="en-US" dirty="0"/>
              <a:t>Mutually exclusive finite resources</a:t>
            </a:r>
          </a:p>
          <a:p>
            <a:pPr lvl="1"/>
            <a:r>
              <a:rPr lang="en-US" dirty="0"/>
              <a:t>Hold and wait</a:t>
            </a:r>
          </a:p>
          <a:p>
            <a:pPr lvl="1"/>
            <a:r>
              <a:rPr lang="en-US" dirty="0"/>
              <a:t>No preemption</a:t>
            </a:r>
          </a:p>
          <a:p>
            <a:pPr lvl="1"/>
            <a:r>
              <a:rPr lang="en-US" dirty="0"/>
              <a:t>Circular wait</a:t>
            </a:r>
          </a:p>
          <a:p>
            <a:r>
              <a:rPr lang="en-US" dirty="0"/>
              <a:t>Can Dining Philosophers be modified to prevent deadlock?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Myriad Pro Bold Condensed" charset="0"/>
                <a:ea typeface="Myriad Pro Bold Condensed" charset="0"/>
                <a:cs typeface="Myriad Pro Bold Condensed" charset="0"/>
              </a:rPr>
              <a:t>Methods for Handling Deadlocks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for Handling Deadlocks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Prevention</a:t>
            </a:r>
          </a:p>
          <a:p>
            <a:pPr lvl="1"/>
            <a:r>
              <a:rPr lang="en-US" dirty="0"/>
              <a:t>Restrain requests to ensure that at least one necessary condition cannot hold so that the system can never enter a deadlock state.</a:t>
            </a:r>
          </a:p>
          <a:p>
            <a:r>
              <a:rPr lang="en-US" dirty="0">
                <a:latin typeface="+mj-lt"/>
              </a:rPr>
              <a:t>Avoidance</a:t>
            </a:r>
          </a:p>
          <a:p>
            <a:pPr lvl="1"/>
            <a:r>
              <a:rPr lang="en-US" dirty="0"/>
              <a:t>Delay granting requests that would take the system to a state where a deadlock might occur.</a:t>
            </a:r>
          </a:p>
          <a:p>
            <a:r>
              <a:rPr lang="en-US" dirty="0">
                <a:latin typeface="+mj-lt"/>
              </a:rPr>
              <a:t>Detection</a:t>
            </a:r>
          </a:p>
          <a:p>
            <a:pPr lvl="1"/>
            <a:r>
              <a:rPr lang="en-US" dirty="0"/>
              <a:t>Allow the system to enter a deadlock state and then recover.</a:t>
            </a:r>
          </a:p>
          <a:p>
            <a:r>
              <a:rPr lang="en-US" dirty="0">
                <a:latin typeface="+mj-lt"/>
              </a:rPr>
              <a:t>Ignore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problem</a:t>
            </a:r>
            <a:r>
              <a:rPr lang="en-US" dirty="0"/>
              <a:t> and pretend that deadlocks never occur </a:t>
            </a:r>
          </a:p>
          <a:p>
            <a:pPr lvl="1"/>
            <a:r>
              <a:rPr lang="en-US" dirty="0"/>
              <a:t>Known as the “ostrich algorithm” and used by most operating systems, including UNIX and Windows.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2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FA479D-174B-8246-B2CB-5534C871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Concurrency Problems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49FFE0-E953-524A-9E20-0B2D64EB92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recent work focuses on studying other types of common concurrency bugs.</a:t>
            </a:r>
          </a:p>
          <a:p>
            <a:r>
              <a:rPr lang="en-US" dirty="0"/>
              <a:t>Non-deadlock bugs make up 70% of concurrency bugs:</a:t>
            </a:r>
          </a:p>
          <a:p>
            <a:pPr lvl="1"/>
            <a:r>
              <a:rPr lang="en-US" dirty="0"/>
              <a:t>Atomicity violation</a:t>
            </a:r>
          </a:p>
          <a:p>
            <a:pPr lvl="1"/>
            <a:r>
              <a:rPr lang="en-US" dirty="0"/>
              <a:t>Order violation</a:t>
            </a:r>
          </a:p>
          <a:p>
            <a:r>
              <a:rPr lang="en-US" dirty="0"/>
              <a:t>Deadlocks account for 30% of all bugs.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DE6BA9-7799-9C41-B8B6-AC2FC04448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04B9C11-39DF-3A42-A293-0AED1FFF318E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17381178"/>
              </p:ext>
            </p:extLst>
          </p:nvPr>
        </p:nvGraphicFramePr>
        <p:xfrm>
          <a:off x="5304843" y="2676477"/>
          <a:ext cx="3298897" cy="2946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2CDDEF-53F9-D243-A264-58C1ADF1D2DE}"/>
              </a:ext>
            </a:extLst>
          </p:cNvPr>
          <p:cNvSpPr txBox="1"/>
          <p:nvPr/>
        </p:nvSpPr>
        <p:spPr>
          <a:xfrm>
            <a:off x="4740426" y="2997104"/>
            <a:ext cx="11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 Light Condensed" panose="020B0406030403020204" pitchFamily="34" charset="0"/>
              </a:rPr>
              <a:t>30% Deadlock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61018-A879-644E-A431-8BF8470781F5}"/>
              </a:ext>
            </a:extLst>
          </p:cNvPr>
          <p:cNvSpPr txBox="1"/>
          <p:nvPr/>
        </p:nvSpPr>
        <p:spPr>
          <a:xfrm>
            <a:off x="6513395" y="2261284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tabLst>
                <a:tab pos="1554163" algn="r"/>
              </a:tabLst>
            </a:pPr>
            <a:r>
              <a:rPr lang="en-US" dirty="0">
                <a:latin typeface="Myriad Pro Light Condensed" panose="020B0406030403020204" pitchFamily="34" charset="0"/>
              </a:rPr>
              <a:t>70% Atomicity violation + </a:t>
            </a:r>
          </a:p>
          <a:p>
            <a:pPr algn="l">
              <a:tabLst>
                <a:tab pos="1595438" algn="r"/>
              </a:tabLst>
            </a:pPr>
            <a:r>
              <a:rPr lang="en-US" dirty="0">
                <a:latin typeface="Myriad Pro Light Condensed" panose="020B0406030403020204" pitchFamily="34" charset="0"/>
              </a:rPr>
              <a:t>	Order violation</a:t>
            </a:r>
          </a:p>
        </p:txBody>
      </p:sp>
    </p:spTree>
    <p:extLst>
      <p:ext uri="{BB962C8B-B14F-4D97-AF65-F5344CB8AC3E}">
        <p14:creationId xmlns:p14="http://schemas.microsoft.com/office/powerpoint/2010/main" val="61511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799" y="279401"/>
            <a:ext cx="8280401" cy="1169988"/>
          </a:xfrm>
        </p:spPr>
        <p:txBody>
          <a:bodyPr/>
          <a:lstStyle/>
          <a:p>
            <a:r>
              <a:rPr lang="en-US" sz="3600" dirty="0"/>
              <a:t>Deadlock Prevention</a:t>
            </a:r>
            <a: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: </a:t>
            </a:r>
            <a:b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</a:br>
            <a: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ensure that at least one necessary condition cannot hold</a:t>
            </a:r>
            <a:endParaRPr lang="en-US" sz="3600" dirty="0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Mutual Exclusion</a:t>
            </a:r>
          </a:p>
          <a:p>
            <a:pPr lvl="1"/>
            <a:r>
              <a:rPr lang="en-US" dirty="0"/>
              <a:t>Not required for sharable resources.</a:t>
            </a:r>
          </a:p>
          <a:p>
            <a:pPr lvl="1"/>
            <a:r>
              <a:rPr lang="en-US" dirty="0"/>
              <a:t>Must hold for non-sharable resources.</a:t>
            </a:r>
          </a:p>
          <a:p>
            <a:r>
              <a:rPr lang="en-US" dirty="0">
                <a:latin typeface="+mj-lt"/>
              </a:rPr>
              <a:t>Hold and Wait</a:t>
            </a:r>
          </a:p>
          <a:p>
            <a:pPr lvl="1"/>
            <a:r>
              <a:rPr lang="en-US" dirty="0"/>
              <a:t>Prevent a process from requesting a resource if it is already holding any other resources.</a:t>
            </a:r>
          </a:p>
          <a:p>
            <a:pPr lvl="1"/>
            <a:r>
              <a:rPr lang="en-US" dirty="0"/>
              <a:t>Require a process to request and receive all the resources it needs before it begins execution or allow process to request resources only when it has none.</a:t>
            </a:r>
          </a:p>
          <a:p>
            <a:pPr lvl="1"/>
            <a:r>
              <a:rPr lang="en-US" dirty="0"/>
              <a:t>Low resource utilization; starvation possible.</a:t>
            </a:r>
          </a:p>
        </p:txBody>
      </p:sp>
    </p:spTree>
    <p:extLst>
      <p:ext uri="{BB962C8B-B14F-4D97-AF65-F5344CB8AC3E}">
        <p14:creationId xmlns:p14="http://schemas.microsoft.com/office/powerpoint/2010/main" val="214244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31799" y="279401"/>
            <a:ext cx="8280401" cy="1169988"/>
          </a:xfrm>
        </p:spPr>
        <p:txBody>
          <a:bodyPr/>
          <a:lstStyle/>
          <a:p>
            <a:r>
              <a:rPr lang="en-US" sz="3600" dirty="0"/>
              <a:t>Deadlock Prevention</a:t>
            </a:r>
            <a: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: </a:t>
            </a:r>
            <a:b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</a:br>
            <a:r>
              <a:rPr lang="en-US" sz="360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ensure that at least one necessary condition cannot hold</a:t>
            </a:r>
            <a:endParaRPr lang="en-US" sz="3600" dirty="0"/>
          </a:p>
        </p:txBody>
      </p:sp>
      <p:sp>
        <p:nvSpPr>
          <p:cNvPr id="51203" name="Rectangle 1027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No Preemption</a:t>
            </a:r>
          </a:p>
          <a:p>
            <a:pPr lvl="1"/>
            <a:r>
              <a:rPr lang="en-US" dirty="0"/>
              <a:t>If a process that is holding some resources requests another resource that cannot be immediately allocated to it, then all resources currently being held are released.</a:t>
            </a:r>
          </a:p>
          <a:p>
            <a:pPr lvl="1"/>
            <a:r>
              <a:rPr lang="en-US" dirty="0"/>
              <a:t>Preempted resources are added to the list of resources for which the process is waiting.</a:t>
            </a:r>
          </a:p>
          <a:p>
            <a:pPr lvl="1"/>
            <a:r>
              <a:rPr lang="en-US" dirty="0"/>
              <a:t>Process will be restarted only when it can regain its old resources, as well as the new ones that it is requesting.</a:t>
            </a:r>
          </a:p>
          <a:p>
            <a:r>
              <a:rPr lang="en-US" dirty="0">
                <a:latin typeface="+mj-lt"/>
              </a:rPr>
              <a:t>Circular Wait</a:t>
            </a:r>
          </a:p>
          <a:p>
            <a:pPr lvl="1"/>
            <a:r>
              <a:rPr lang="en-US" dirty="0"/>
              <a:t>Impose a total ordering of all resource types </a:t>
            </a:r>
            <a:br>
              <a:rPr lang="en-US" dirty="0"/>
            </a:br>
            <a:r>
              <a:rPr lang="en-US" dirty="0"/>
              <a:t>and require that each process requests resources in an increasing order of enumeration.</a:t>
            </a:r>
          </a:p>
        </p:txBody>
      </p:sp>
    </p:spTree>
    <p:extLst>
      <p:ext uri="{BB962C8B-B14F-4D97-AF65-F5344CB8AC3E}">
        <p14:creationId xmlns:p14="http://schemas.microsoft.com/office/powerpoint/2010/main" val="16337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Exploit or limit program behavior</a:t>
            </a:r>
          </a:p>
          <a:p>
            <a:pPr lvl="1"/>
            <a:r>
              <a:rPr lang="en-US" dirty="0"/>
              <a:t>Limit program from doing anything that might lead to deadlock</a:t>
            </a:r>
          </a:p>
          <a:p>
            <a:r>
              <a:rPr lang="en-US" dirty="0"/>
              <a:t>Predict the future</a:t>
            </a:r>
          </a:p>
          <a:p>
            <a:pPr lvl="1"/>
            <a:r>
              <a:rPr lang="en-US" dirty="0"/>
              <a:t>If we know what program will do, we can tell if granting a resource might lead to deadlock</a:t>
            </a:r>
          </a:p>
          <a:p>
            <a:r>
              <a:rPr lang="en-US" dirty="0"/>
              <a:t>Detect and recover</a:t>
            </a:r>
          </a:p>
          <a:p>
            <a:pPr lvl="1"/>
            <a:r>
              <a:rPr lang="en-US" dirty="0"/>
              <a:t>If we can rollback a thread, we can fix a deadlock once it occurs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or Limit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enough resources</a:t>
            </a:r>
          </a:p>
          <a:p>
            <a:pPr lvl="1"/>
            <a:r>
              <a:rPr lang="en-US" dirty="0"/>
              <a:t>How many chopsticks are enough?</a:t>
            </a:r>
          </a:p>
          <a:p>
            <a:r>
              <a:rPr lang="en-US" dirty="0"/>
              <a:t>Eliminate wait while holding</a:t>
            </a:r>
          </a:p>
          <a:p>
            <a:pPr lvl="1"/>
            <a:r>
              <a:rPr lang="en-US" dirty="0"/>
              <a:t>Release lock when calling out of module</a:t>
            </a:r>
          </a:p>
          <a:p>
            <a:pPr lvl="1"/>
            <a:r>
              <a:rPr lang="en-US" dirty="0"/>
              <a:t>Telephone circuit setup</a:t>
            </a:r>
          </a:p>
          <a:p>
            <a:r>
              <a:rPr lang="en-US" dirty="0"/>
              <a:t>Eliminate circular waiting</a:t>
            </a:r>
          </a:p>
          <a:p>
            <a:pPr lvl="1"/>
            <a:r>
              <a:rPr lang="en-US" dirty="0"/>
              <a:t>Lock ordering: always acquire locks in a fixed order</a:t>
            </a:r>
          </a:p>
          <a:p>
            <a:pPr lvl="1"/>
            <a:r>
              <a:rPr lang="en-US" dirty="0"/>
              <a:t>Example: move file from one directory to another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Thread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(maybe) Wait for B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Thread 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Acquire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Wait for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04066" y="5966480"/>
            <a:ext cx="5735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How can we make sure </a:t>
            </a:r>
            <a:r>
              <a:rPr lang="en-US" sz="2800"/>
              <a:t>to avoid </a:t>
            </a:r>
            <a:r>
              <a:rPr lang="en-US" sz="2800" dirty="0"/>
              <a:t>deadlock?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avoid a deadlock, the system must have some additional </a:t>
            </a:r>
            <a:r>
              <a:rPr lang="en-US" i="1" dirty="0"/>
              <a:t>a priori </a:t>
            </a:r>
            <a:r>
              <a:rPr lang="en-US" dirty="0"/>
              <a:t>information available.</a:t>
            </a:r>
          </a:p>
          <a:p>
            <a:pPr lvl="1"/>
            <a:r>
              <a:rPr lang="en-US" dirty="0"/>
              <a:t>Simplest and most useful model requires that each process declare the </a:t>
            </a:r>
            <a:r>
              <a:rPr lang="en-US" i="1" dirty="0"/>
              <a:t>maximum number</a:t>
            </a:r>
            <a:r>
              <a:rPr lang="en-US" dirty="0"/>
              <a:t> of resources of each type that it may need.</a:t>
            </a:r>
          </a:p>
          <a:p>
            <a:pPr lvl="1"/>
            <a:r>
              <a:rPr lang="en-US" dirty="0"/>
              <a:t>The deadlock-avoidance algorithm dynamically examines the resource-allocation state to ensure that there can never be a circular-wait condition.</a:t>
            </a:r>
          </a:p>
          <a:p>
            <a:pPr lvl="1"/>
            <a:r>
              <a:rPr lang="en-US" dirty="0"/>
              <a:t>Resource-allocation </a:t>
            </a:r>
            <a:r>
              <a:rPr lang="en-US" i="1" dirty="0"/>
              <a:t>state</a:t>
            </a:r>
            <a:r>
              <a:rPr lang="en-US" dirty="0"/>
              <a:t> is defined by the number of available and allocated resources, and the maximum demands of the processes.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2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𝑚</m:t>
                    </m:r>
                    <m:r>
                      <a:rPr lang="en-US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resource types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 lvl="2">
                  <a:buFont typeface="Webdings" pitchFamily="18" charset="2"/>
                  <a:buNone/>
                </a:pPr>
                <a:r>
                  <a:rPr lang="en-US" i="1" dirty="0"/>
                  <a:t>CPU cycles, memory space, I/O devices</a:t>
                </a:r>
              </a:p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instances of each resource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Each process uses resources in the following sequence:</a:t>
                </a:r>
              </a:p>
              <a:p>
                <a:pPr marL="723833" lvl="1" indent="-457200">
                  <a:buClr>
                    <a:schemeClr val="bg1">
                      <a:lumMod val="50000"/>
                    </a:schemeClr>
                  </a:buClr>
                  <a:buSzPct val="100000"/>
                  <a:buFont typeface="+mj-lt"/>
                  <a:buAutoNum type="arabicPeriod"/>
                </a:pPr>
                <a:r>
                  <a:rPr lang="en-US" dirty="0"/>
                  <a:t>Request </a:t>
                </a:r>
              </a:p>
              <a:p>
                <a:pPr marL="723833" lvl="1" indent="-457200">
                  <a:buClr>
                    <a:schemeClr val="bg1">
                      <a:lumMod val="50000"/>
                    </a:schemeClr>
                  </a:buClr>
                  <a:buSzPct val="100000"/>
                  <a:buFont typeface="+mj-lt"/>
                  <a:buAutoNum type="arabicPeriod"/>
                </a:pPr>
                <a:r>
                  <a:rPr lang="en-US" dirty="0"/>
                  <a:t>Use </a:t>
                </a:r>
              </a:p>
              <a:p>
                <a:pPr marL="723833" lvl="1" indent="-457200">
                  <a:buClr>
                    <a:schemeClr val="bg1">
                      <a:lumMod val="50000"/>
                    </a:schemeClr>
                  </a:buClr>
                  <a:buSzPct val="100000"/>
                  <a:buFont typeface="+mj-lt"/>
                  <a:buAutoNum type="arabicPeriod"/>
                </a:pPr>
                <a:r>
                  <a:rPr lang="en-US" dirty="0"/>
                  <a:t>Release</a:t>
                </a:r>
              </a:p>
              <a:p>
                <a:r>
                  <a:rPr lang="en-US" dirty="0"/>
                  <a:t>Requesting and releasing system resources are implemented by </a:t>
                </a:r>
                <a:r>
                  <a:rPr lang="en-US" i="1" dirty="0"/>
                  <a:t>system calls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 l="-2135" t="-11328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20" dirty="0" err="1"/>
              <a:t>Analysis</a:t>
            </a:r>
            <a:r>
              <a:rPr lang="pt-BR" spc="-120" dirty="0"/>
              <a:t> </a:t>
            </a:r>
            <a:r>
              <a:rPr lang="pt-BR" spc="-120" dirty="0" err="1"/>
              <a:t>of</a:t>
            </a:r>
            <a:r>
              <a:rPr lang="pt-BR" spc="-120" dirty="0"/>
              <a:t> </a:t>
            </a:r>
            <a:r>
              <a:rPr lang="pt-BR" spc="-120" dirty="0" err="1"/>
              <a:t>potential</a:t>
            </a:r>
            <a:r>
              <a:rPr lang="pt-BR" spc="-120" dirty="0"/>
              <a:t> for </a:t>
            </a:r>
            <a:r>
              <a:rPr lang="pt-BR" spc="-120" dirty="0" err="1"/>
              <a:t>deadlock</a:t>
            </a:r>
            <a:r>
              <a:rPr lang="pt-BR" spc="-120" dirty="0"/>
              <a:t> (2 processes, 2 </a:t>
            </a:r>
            <a:r>
              <a:rPr lang="pt-BR" spc="-120" dirty="0" err="1"/>
              <a:t>resources</a:t>
            </a:r>
            <a:r>
              <a:rPr lang="pt-BR" spc="-120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852480" y="1978648"/>
          <a:ext cx="4320000" cy="36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588392" y="5589288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223242" y="558928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>
                <a:latin typeface="+mn-lt"/>
              </a:rPr>
              <a:t>rel</a:t>
            </a:r>
            <a:r>
              <a:rPr lang="pt-BR" sz="2000" spc="-100" dirty="0">
                <a:latin typeface="+mn-lt"/>
              </a:rPr>
              <a:t> 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61688" y="5589288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>
                <a:latin typeface="+mn-lt"/>
              </a:rPr>
              <a:t>rel</a:t>
            </a:r>
            <a:r>
              <a:rPr lang="pt-BR" sz="2000" spc="-100" dirty="0">
                <a:latin typeface="+mn-lt"/>
              </a:rPr>
              <a:t> B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479363" y="558928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B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148669" y="375914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148669" y="230821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>
                <a:latin typeface="+mn-lt"/>
              </a:rPr>
              <a:t>rel</a:t>
            </a:r>
            <a:r>
              <a:rPr lang="pt-BR" sz="2000" spc="-100" dirty="0">
                <a:latin typeface="+mn-lt"/>
              </a:rPr>
              <a:t> 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48669" y="3224326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>
                <a:latin typeface="+mn-lt"/>
              </a:rPr>
              <a:t>rel</a:t>
            </a:r>
            <a:r>
              <a:rPr lang="pt-BR" sz="2000" spc="-100" dirty="0">
                <a:latin typeface="+mn-lt"/>
              </a:rPr>
              <a:t> B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148669" y="44786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B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03545" y="5976216"/>
            <a:ext cx="1631960" cy="33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pt-BR" sz="2000" dirty="0"/>
              <a:t>A </a:t>
            </a:r>
            <a:r>
              <a:rPr lang="pt-BR" sz="2000" dirty="0" err="1"/>
              <a:t>required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845478" y="6333237"/>
            <a:ext cx="1436330" cy="333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 sz="2000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effectLst/>
              </a:rPr>
              <a:t>B </a:t>
            </a:r>
            <a:r>
              <a:rPr lang="pt-BR" dirty="0" err="1">
                <a:solidFill>
                  <a:schemeClr val="tx1"/>
                </a:solidFill>
                <a:effectLst/>
              </a:rPr>
              <a:t>required</a:t>
            </a:r>
            <a:endParaRPr lang="pt-BR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1915564" y="3082396"/>
            <a:ext cx="1440184" cy="33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pt-BR" sz="2000" dirty="0"/>
              <a:t>A </a:t>
            </a:r>
            <a:r>
              <a:rPr lang="pt-BR" sz="2000" dirty="0" err="1"/>
              <a:t>required</a:t>
            </a:r>
            <a:endParaRPr lang="pt-BR" sz="2000" dirty="0"/>
          </a:p>
        </p:txBody>
      </p:sp>
      <p:sp>
        <p:nvSpPr>
          <p:cNvPr id="20" name="CaixaDeTexto 19"/>
          <p:cNvSpPr txBox="1"/>
          <p:nvPr/>
        </p:nvSpPr>
        <p:spPr>
          <a:xfrm rot="16200000">
            <a:off x="2357060" y="3900700"/>
            <a:ext cx="1250050" cy="333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 sz="2000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effectLst/>
              </a:rPr>
              <a:t>B </a:t>
            </a:r>
            <a:r>
              <a:rPr lang="pt-BR" dirty="0" err="1">
                <a:solidFill>
                  <a:schemeClr val="tx1"/>
                </a:solidFill>
                <a:effectLst/>
              </a:rPr>
              <a:t>required</a:t>
            </a:r>
            <a:endParaRPr lang="pt-BR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851362" y="5589288"/>
            <a:ext cx="502844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851362" y="1718772"/>
            <a:ext cx="0" cy="387081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882987" y="5590958"/>
            <a:ext cx="885178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Progress</a:t>
            </a:r>
            <a:b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of</a:t>
            </a: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P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867736" y="1611628"/>
            <a:ext cx="885178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Progress</a:t>
            </a:r>
            <a:b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of</a:t>
            </a: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352" y="1648699"/>
            <a:ext cx="180369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+mn-lt"/>
              </a:rPr>
              <a:t>Process P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get A;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r>
              <a:rPr lang="pt-BR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</a:t>
            </a:r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get B;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r>
              <a:rPr lang="pt-BR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</a:t>
            </a:r>
            <a:r>
              <a:rPr lang="en-US" sz="2400" dirty="0" err="1">
                <a:latin typeface="CMU Typewriter Text Light" charset="0"/>
                <a:ea typeface="CMU Typewriter Text Light" charset="0"/>
                <a:cs typeface="CMU Typewriter Text Light" charset="0"/>
              </a:rPr>
              <a:t>rel</a:t>
            </a:r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A;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r>
              <a:rPr lang="pt-BR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</a:t>
            </a:r>
            <a:r>
              <a:rPr lang="en-US" sz="2400" dirty="0" err="1">
                <a:latin typeface="CMU Typewriter Text Light" charset="0"/>
                <a:ea typeface="CMU Typewriter Text Light" charset="0"/>
                <a:cs typeface="CMU Typewriter Text Light" charset="0"/>
              </a:rPr>
              <a:t>rel</a:t>
            </a:r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B;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endParaRPr lang="en-US" sz="2400" dirty="0">
              <a:latin typeface="CMU Typewriter Text Light" charset="0"/>
              <a:ea typeface="CMU Typewriter Text Light" charset="0"/>
              <a:cs typeface="CMU Typewriter Text Light" charset="0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Process Q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r>
              <a:rPr lang="pt-BR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</a:t>
            </a:r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get B;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r>
              <a:rPr lang="pt-BR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</a:t>
            </a:r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get A;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r>
              <a:rPr lang="pt-BR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</a:t>
            </a:r>
            <a:r>
              <a:rPr lang="en-US" sz="2400" dirty="0" err="1">
                <a:latin typeface="CMU Typewriter Text Light" charset="0"/>
                <a:ea typeface="CMU Typewriter Text Light" charset="0"/>
                <a:cs typeface="CMU Typewriter Text Light" charset="0"/>
              </a:rPr>
              <a:t>rel</a:t>
            </a:r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B;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r>
              <a:rPr lang="pt-BR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</a:t>
            </a:r>
            <a:r>
              <a:rPr lang="en-US" sz="2400" dirty="0" err="1">
                <a:latin typeface="CMU Typewriter Text Light" charset="0"/>
                <a:ea typeface="CMU Typewriter Text Light" charset="0"/>
                <a:cs typeface="CMU Typewriter Text Light" charset="0"/>
              </a:rPr>
              <a:t>rel</a:t>
            </a:r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A;</a:t>
            </a:r>
          </a:p>
          <a:p>
            <a:r>
              <a:rPr lang="en-US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  </a:t>
            </a:r>
            <a:r>
              <a:rPr lang="mr-IN" sz="2400" dirty="0">
                <a:latin typeface="CMU Typewriter Text Light" charset="0"/>
                <a:ea typeface="CMU Typewriter Text Light" charset="0"/>
                <a:cs typeface="CMU Typewriter Text Light" charset="0"/>
              </a:rPr>
              <a:t>…</a:t>
            </a:r>
            <a:endParaRPr lang="en-US" sz="2400" dirty="0">
              <a:latin typeface="CMU Typewriter Text Light" charset="0"/>
              <a:ea typeface="CMU Typewriter Text Light" charset="0"/>
              <a:cs typeface="CMU Typewriter Tex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5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20" dirty="0" err="1"/>
              <a:t>Analysis</a:t>
            </a:r>
            <a:r>
              <a:rPr lang="pt-BR" spc="-120" dirty="0"/>
              <a:t> </a:t>
            </a:r>
            <a:r>
              <a:rPr lang="pt-BR" spc="-120" dirty="0" err="1"/>
              <a:t>of</a:t>
            </a:r>
            <a:r>
              <a:rPr lang="pt-BR" spc="-120" dirty="0"/>
              <a:t> </a:t>
            </a:r>
            <a:r>
              <a:rPr lang="pt-BR" spc="-120" dirty="0" err="1"/>
              <a:t>potential</a:t>
            </a:r>
            <a:r>
              <a:rPr lang="pt-BR" spc="-120" dirty="0"/>
              <a:t> for </a:t>
            </a:r>
            <a:r>
              <a:rPr lang="pt-BR" spc="-120" dirty="0" err="1"/>
              <a:t>deadlock</a:t>
            </a:r>
            <a:r>
              <a:rPr lang="pt-BR" spc="-120" dirty="0"/>
              <a:t> (2 processes, 2 </a:t>
            </a:r>
            <a:r>
              <a:rPr lang="pt-BR" spc="-120" dirty="0" err="1"/>
              <a:t>resources</a:t>
            </a:r>
            <a:r>
              <a:rPr lang="pt-BR" spc="-120" dirty="0"/>
              <a:t>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852480" y="1978648"/>
          <a:ext cx="4320000" cy="36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6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039189" y="2712846"/>
            <a:ext cx="777777" cy="491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1600" spc="-100" dirty="0">
                <a:latin typeface="+mn-lt"/>
              </a:rPr>
              <a:t>P </a:t>
            </a:r>
            <a:r>
              <a:rPr lang="pt-BR" sz="1600" spc="-100" dirty="0" err="1">
                <a:latin typeface="+mn-lt"/>
              </a:rPr>
              <a:t>and</a:t>
            </a:r>
            <a:r>
              <a:rPr lang="pt-BR" sz="1600" spc="-100" dirty="0">
                <a:latin typeface="+mn-lt"/>
              </a:rPr>
              <a:t> Q </a:t>
            </a:r>
            <a:br>
              <a:rPr lang="pt-BR" sz="1600" spc="-100" dirty="0">
                <a:latin typeface="+mn-lt"/>
              </a:rPr>
            </a:br>
            <a:r>
              <a:rPr lang="pt-BR" sz="1600" spc="-100" dirty="0" err="1">
                <a:latin typeface="+mn-lt"/>
              </a:rPr>
              <a:t>want</a:t>
            </a:r>
            <a:r>
              <a:rPr lang="pt-BR" sz="1600" spc="-100" dirty="0">
                <a:latin typeface="+mn-lt"/>
              </a:rPr>
              <a:t> 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35505" y="4088590"/>
            <a:ext cx="777777" cy="491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1600" spc="-100" dirty="0">
                <a:latin typeface="+mn-lt"/>
              </a:rPr>
              <a:t>P </a:t>
            </a:r>
            <a:r>
              <a:rPr lang="pt-BR" sz="1600" spc="-100" dirty="0" err="1">
                <a:latin typeface="+mn-lt"/>
              </a:rPr>
              <a:t>and</a:t>
            </a:r>
            <a:r>
              <a:rPr lang="pt-BR" sz="1600" spc="-100" dirty="0">
                <a:latin typeface="+mn-lt"/>
              </a:rPr>
              <a:t> Q </a:t>
            </a:r>
            <a:br>
              <a:rPr lang="pt-BR" sz="1600" spc="-100" dirty="0">
                <a:latin typeface="+mn-lt"/>
              </a:rPr>
            </a:br>
            <a:r>
              <a:rPr lang="pt-BR" sz="1600" spc="-100" dirty="0" err="1">
                <a:latin typeface="+mn-lt"/>
              </a:rPr>
              <a:t>want</a:t>
            </a:r>
            <a:r>
              <a:rPr lang="pt-BR" sz="1600" spc="-100" dirty="0">
                <a:latin typeface="+mn-lt"/>
              </a:rPr>
              <a:t> B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74773" y="3442259"/>
            <a:ext cx="81144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1600" spc="-150" dirty="0"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P </a:t>
            </a:r>
            <a:r>
              <a:rPr lang="pt-BR" sz="1600" spc="-150" dirty="0" err="1"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and</a:t>
            </a:r>
            <a:r>
              <a:rPr lang="pt-BR" sz="1600" spc="-150" dirty="0"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 Q </a:t>
            </a:r>
            <a:br>
              <a:rPr lang="pt-BR" sz="1600" spc="-150" dirty="0">
                <a:latin typeface="Myriad Pro Light SemiCondensed" charset="0"/>
                <a:ea typeface="Myriad Pro Light SemiCondensed" charset="0"/>
                <a:cs typeface="Myriad Pro Light SemiCondensed" charset="0"/>
              </a:rPr>
            </a:br>
            <a:r>
              <a:rPr lang="pt-BR" sz="1600" spc="-150" dirty="0" err="1"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want</a:t>
            </a:r>
            <a:r>
              <a:rPr lang="pt-BR" sz="1600" spc="-150" dirty="0"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  </a:t>
            </a:r>
            <a:r>
              <a:rPr lang="pt-BR" sz="1600" spc="-150" dirty="0" err="1"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both</a:t>
            </a:r>
            <a:endParaRPr lang="pt-BR" sz="1600" spc="-150" dirty="0">
              <a:latin typeface="Myriad Pro Light SemiCondensed" charset="0"/>
              <a:ea typeface="Myriad Pro Light SemiCondensed" charset="0"/>
              <a:cs typeface="Myriad Pro Light SemiCondensed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88392" y="5589288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223242" y="558928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/>
              <a:t>r</a:t>
            </a:r>
            <a:r>
              <a:rPr lang="pt-BR" sz="2000" spc="-100" dirty="0" err="1">
                <a:latin typeface="+mn-lt"/>
              </a:rPr>
              <a:t>el</a:t>
            </a:r>
            <a:r>
              <a:rPr lang="pt-BR" sz="2000" spc="-100" dirty="0">
                <a:latin typeface="+mn-lt"/>
              </a:rPr>
              <a:t> 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61688" y="5589288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/>
              <a:t>r</a:t>
            </a:r>
            <a:r>
              <a:rPr lang="pt-BR" sz="2000" spc="-100" dirty="0" err="1">
                <a:latin typeface="+mn-lt"/>
              </a:rPr>
              <a:t>el</a:t>
            </a:r>
            <a:r>
              <a:rPr lang="pt-BR" sz="2000" spc="-100" dirty="0">
                <a:latin typeface="+mn-lt"/>
              </a:rPr>
              <a:t> B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479363" y="558928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B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148669" y="375914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148669" y="230821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/>
              <a:t>r</a:t>
            </a:r>
            <a:r>
              <a:rPr lang="pt-BR" sz="2000" spc="-100" dirty="0" err="1">
                <a:latin typeface="+mn-lt"/>
              </a:rPr>
              <a:t>el</a:t>
            </a:r>
            <a:r>
              <a:rPr lang="pt-BR" sz="2000" spc="-100" dirty="0">
                <a:latin typeface="+mn-lt"/>
              </a:rPr>
              <a:t> 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48669" y="3224326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/>
              <a:t>r</a:t>
            </a:r>
            <a:r>
              <a:rPr lang="pt-BR" sz="2000" spc="-100" dirty="0" err="1">
                <a:latin typeface="+mn-lt"/>
              </a:rPr>
              <a:t>el</a:t>
            </a:r>
            <a:r>
              <a:rPr lang="pt-BR" sz="2000" spc="-100" dirty="0">
                <a:latin typeface="+mn-lt"/>
              </a:rPr>
              <a:t> B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148669" y="44786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B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03545" y="5976216"/>
            <a:ext cx="1631960" cy="33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pt-BR" sz="2000" dirty="0"/>
              <a:t>A </a:t>
            </a:r>
            <a:r>
              <a:rPr lang="pt-BR" sz="2000" dirty="0" err="1"/>
              <a:t>required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845478" y="6333237"/>
            <a:ext cx="1436330" cy="333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 sz="2000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effectLst/>
              </a:rPr>
              <a:t>B </a:t>
            </a:r>
            <a:r>
              <a:rPr lang="pt-BR" dirty="0" err="1">
                <a:solidFill>
                  <a:schemeClr val="tx1"/>
                </a:solidFill>
                <a:effectLst/>
              </a:rPr>
              <a:t>required</a:t>
            </a:r>
            <a:endParaRPr lang="pt-BR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1915564" y="3082396"/>
            <a:ext cx="1440184" cy="33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pt-BR" sz="2000" dirty="0"/>
              <a:t>A </a:t>
            </a:r>
            <a:r>
              <a:rPr lang="pt-BR" sz="2000" dirty="0" err="1"/>
              <a:t>required</a:t>
            </a:r>
            <a:endParaRPr lang="pt-BR" sz="2000" dirty="0"/>
          </a:p>
        </p:txBody>
      </p:sp>
      <p:sp>
        <p:nvSpPr>
          <p:cNvPr id="20" name="CaixaDeTexto 19"/>
          <p:cNvSpPr txBox="1"/>
          <p:nvPr/>
        </p:nvSpPr>
        <p:spPr>
          <a:xfrm rot="16200000">
            <a:off x="2357060" y="3900700"/>
            <a:ext cx="1250050" cy="333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 sz="2000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effectLst/>
              </a:rPr>
              <a:t>B </a:t>
            </a:r>
            <a:r>
              <a:rPr lang="pt-BR" dirty="0" err="1">
                <a:solidFill>
                  <a:schemeClr val="tx1"/>
                </a:solidFill>
                <a:effectLst/>
              </a:rPr>
              <a:t>required</a:t>
            </a:r>
            <a:endParaRPr lang="pt-BR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851362" y="5589288"/>
            <a:ext cx="5028446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851362" y="1718772"/>
            <a:ext cx="0" cy="387081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882987" y="5590958"/>
            <a:ext cx="885178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Progress</a:t>
            </a:r>
            <a:b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of</a:t>
            </a: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P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867736" y="1611628"/>
            <a:ext cx="885178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Progress</a:t>
            </a:r>
            <a:b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of</a:t>
            </a: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Q</a:t>
            </a:r>
          </a:p>
        </p:txBody>
      </p:sp>
    </p:spTree>
    <p:extLst>
      <p:ext uri="{BB962C8B-B14F-4D97-AF65-F5344CB8AC3E}">
        <p14:creationId xmlns:p14="http://schemas.microsoft.com/office/powerpoint/2010/main" val="1493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120" dirty="0" err="1"/>
              <a:t>Analysis</a:t>
            </a:r>
            <a:r>
              <a:rPr lang="pt-BR" spc="-120" dirty="0"/>
              <a:t> </a:t>
            </a:r>
            <a:r>
              <a:rPr lang="pt-BR" spc="-120" dirty="0" err="1"/>
              <a:t>of</a:t>
            </a:r>
            <a:r>
              <a:rPr lang="pt-BR" spc="-120" dirty="0"/>
              <a:t> </a:t>
            </a:r>
            <a:r>
              <a:rPr lang="pt-BR" spc="-120" dirty="0" err="1"/>
              <a:t>potential</a:t>
            </a:r>
            <a:r>
              <a:rPr lang="pt-BR" spc="-120" dirty="0"/>
              <a:t> for </a:t>
            </a:r>
            <a:r>
              <a:rPr lang="pt-BR" spc="-120" dirty="0" err="1"/>
              <a:t>deadlock</a:t>
            </a:r>
            <a:r>
              <a:rPr lang="pt-BR" spc="-120" dirty="0"/>
              <a:t> (2 processes, 2 </a:t>
            </a:r>
            <a:r>
              <a:rPr lang="pt-BR" spc="-120" dirty="0" err="1"/>
              <a:t>resources</a:t>
            </a:r>
            <a:r>
              <a:rPr lang="pt-BR" spc="-120" dirty="0"/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852480" y="1978648"/>
          <a:ext cx="4320000" cy="36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B65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5039189" y="2712846"/>
            <a:ext cx="777777" cy="491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1600" spc="-100" dirty="0">
                <a:latin typeface="+mn-lt"/>
              </a:rPr>
              <a:t>P </a:t>
            </a:r>
            <a:r>
              <a:rPr lang="pt-BR" sz="1600" spc="-100" dirty="0" err="1">
                <a:latin typeface="+mn-lt"/>
              </a:rPr>
              <a:t>and</a:t>
            </a:r>
            <a:r>
              <a:rPr lang="pt-BR" sz="1600" spc="-100" dirty="0">
                <a:latin typeface="+mn-lt"/>
              </a:rPr>
              <a:t> Q </a:t>
            </a:r>
            <a:br>
              <a:rPr lang="pt-BR" sz="1600" spc="-100" dirty="0">
                <a:latin typeface="+mn-lt"/>
              </a:rPr>
            </a:br>
            <a:r>
              <a:rPr lang="pt-BR" sz="1600" spc="-100" dirty="0" err="1">
                <a:latin typeface="+mn-lt"/>
              </a:rPr>
              <a:t>want</a:t>
            </a:r>
            <a:r>
              <a:rPr lang="pt-BR" sz="1600" spc="-100" dirty="0">
                <a:latin typeface="+mn-lt"/>
              </a:rPr>
              <a:t> 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35505" y="4088590"/>
            <a:ext cx="777777" cy="491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1600" spc="-100" dirty="0">
                <a:latin typeface="+mn-lt"/>
              </a:rPr>
              <a:t>P </a:t>
            </a:r>
            <a:r>
              <a:rPr lang="pt-BR" sz="1600" spc="-100" dirty="0" err="1">
                <a:latin typeface="+mn-lt"/>
              </a:rPr>
              <a:t>and</a:t>
            </a:r>
            <a:r>
              <a:rPr lang="pt-BR" sz="1600" spc="-100" dirty="0">
                <a:latin typeface="+mn-lt"/>
              </a:rPr>
              <a:t> Q </a:t>
            </a:r>
            <a:br>
              <a:rPr lang="pt-BR" sz="1600" spc="-100" dirty="0">
                <a:latin typeface="+mn-lt"/>
              </a:rPr>
            </a:br>
            <a:r>
              <a:rPr lang="pt-BR" sz="1600" spc="-100" dirty="0" err="1">
                <a:latin typeface="+mn-lt"/>
              </a:rPr>
              <a:t>want</a:t>
            </a:r>
            <a:r>
              <a:rPr lang="pt-BR" sz="1600" spc="-100" dirty="0">
                <a:latin typeface="+mn-lt"/>
              </a:rPr>
              <a:t> B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74773" y="3442259"/>
            <a:ext cx="81144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1600" spc="-150" dirty="0">
                <a:latin typeface="+mn-lt"/>
              </a:rPr>
              <a:t>P </a:t>
            </a:r>
            <a:r>
              <a:rPr lang="pt-BR" sz="1600" spc="-150" dirty="0" err="1">
                <a:latin typeface="+mn-lt"/>
              </a:rPr>
              <a:t>and</a:t>
            </a:r>
            <a:r>
              <a:rPr lang="pt-BR" sz="1600" spc="-150" dirty="0">
                <a:latin typeface="+mn-lt"/>
              </a:rPr>
              <a:t> Q </a:t>
            </a:r>
            <a:br>
              <a:rPr lang="pt-BR" sz="1600" spc="-150" dirty="0">
                <a:latin typeface="+mn-lt"/>
              </a:rPr>
            </a:br>
            <a:r>
              <a:rPr lang="pt-BR" sz="1600" spc="-150" dirty="0" err="1">
                <a:latin typeface="+mn-lt"/>
              </a:rPr>
              <a:t>want</a:t>
            </a:r>
            <a:r>
              <a:rPr lang="pt-BR" sz="1600" spc="-150" dirty="0">
                <a:latin typeface="+mn-lt"/>
              </a:rPr>
              <a:t>  </a:t>
            </a:r>
            <a:r>
              <a:rPr lang="pt-BR" sz="1600" spc="-150" dirty="0" err="1">
                <a:latin typeface="+mn-lt"/>
              </a:rPr>
              <a:t>both</a:t>
            </a:r>
            <a:endParaRPr lang="pt-BR" sz="1600" spc="-150" dirty="0">
              <a:latin typeface="+mn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931319" y="3958185"/>
            <a:ext cx="900000" cy="7200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pt-BR" sz="1600" spc="-50" dirty="0" err="1">
                <a:solidFill>
                  <a:schemeClr val="bg1"/>
                </a:solidFill>
                <a:latin typeface="+mj-lt"/>
              </a:rPr>
              <a:t>Deadlock</a:t>
            </a:r>
            <a:r>
              <a:rPr lang="pt-BR" sz="1600" spc="-50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1600" spc="-50" dirty="0" err="1">
                <a:solidFill>
                  <a:schemeClr val="bg1"/>
                </a:solidFill>
                <a:latin typeface="+mj-lt"/>
              </a:rPr>
              <a:t>inevitable</a:t>
            </a:r>
            <a:endParaRPr lang="pt-BR" sz="1600" spc="-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588392" y="5589288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223242" y="5589288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>
                <a:latin typeface="+mn-lt"/>
              </a:rPr>
              <a:t>rel</a:t>
            </a:r>
            <a:r>
              <a:rPr lang="pt-BR" sz="2000" spc="-100" dirty="0">
                <a:latin typeface="+mn-lt"/>
              </a:rPr>
              <a:t> 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61688" y="5589288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/>
              <a:t>r</a:t>
            </a:r>
            <a:r>
              <a:rPr lang="pt-BR" sz="2000" spc="-100" dirty="0" err="1">
                <a:latin typeface="+mn-lt"/>
              </a:rPr>
              <a:t>el</a:t>
            </a:r>
            <a:r>
              <a:rPr lang="pt-BR" sz="2000" spc="-100" dirty="0">
                <a:latin typeface="+mn-lt"/>
              </a:rPr>
              <a:t> B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479363" y="5589288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B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148669" y="3759146"/>
            <a:ext cx="620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3148669" y="2308216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/>
              <a:t>r</a:t>
            </a:r>
            <a:r>
              <a:rPr lang="pt-BR" sz="2000" spc="-100" dirty="0" err="1">
                <a:latin typeface="+mn-lt"/>
              </a:rPr>
              <a:t>el</a:t>
            </a:r>
            <a:r>
              <a:rPr lang="pt-BR" sz="2000" spc="-100" dirty="0">
                <a:latin typeface="+mn-lt"/>
              </a:rPr>
              <a:t> 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148669" y="3224326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100" dirty="0" err="1"/>
              <a:t>r</a:t>
            </a:r>
            <a:r>
              <a:rPr lang="pt-BR" sz="2000" spc="-100" dirty="0" err="1">
                <a:latin typeface="+mn-lt"/>
              </a:rPr>
              <a:t>el</a:t>
            </a:r>
            <a:r>
              <a:rPr lang="pt-BR" sz="2000" spc="-100" dirty="0">
                <a:latin typeface="+mn-lt"/>
              </a:rPr>
              <a:t> B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3148669" y="4478664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r>
              <a:rPr lang="pt-BR" sz="2000" dirty="0" err="1"/>
              <a:t>get</a:t>
            </a:r>
            <a:r>
              <a:rPr lang="pt-BR" sz="2000" dirty="0"/>
              <a:t> B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03545" y="5976216"/>
            <a:ext cx="1631960" cy="33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pt-BR" sz="2000" dirty="0"/>
              <a:t>A </a:t>
            </a:r>
            <a:r>
              <a:rPr lang="pt-BR" sz="2000" dirty="0" err="1"/>
              <a:t>required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845478" y="6333237"/>
            <a:ext cx="1436330" cy="333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 sz="2000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effectLst/>
              </a:rPr>
              <a:t>B </a:t>
            </a:r>
            <a:r>
              <a:rPr lang="pt-BR" dirty="0" err="1">
                <a:solidFill>
                  <a:schemeClr val="tx1"/>
                </a:solidFill>
                <a:effectLst/>
              </a:rPr>
              <a:t>required</a:t>
            </a:r>
            <a:endParaRPr lang="pt-BR" dirty="0">
              <a:solidFill>
                <a:schemeClr val="tx1"/>
              </a:solidFill>
              <a:effectLst/>
            </a:endParaRPr>
          </a:p>
        </p:txBody>
      </p:sp>
      <p:sp>
        <p:nvSpPr>
          <p:cNvPr id="19" name="CaixaDeTexto 18"/>
          <p:cNvSpPr txBox="1"/>
          <p:nvPr/>
        </p:nvSpPr>
        <p:spPr>
          <a:xfrm rot="16200000">
            <a:off x="1915564" y="3082396"/>
            <a:ext cx="1440184" cy="33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600" spc="-100">
                <a:latin typeface="+mn-lt"/>
              </a:defRPr>
            </a:lvl1pPr>
          </a:lstStyle>
          <a:p>
            <a:pPr algn="ctr">
              <a:lnSpc>
                <a:spcPts val="1800"/>
              </a:lnSpc>
            </a:pPr>
            <a:r>
              <a:rPr lang="pt-BR" sz="2000" dirty="0"/>
              <a:t>A </a:t>
            </a:r>
            <a:r>
              <a:rPr lang="pt-BR" sz="2000" dirty="0" err="1"/>
              <a:t>required</a:t>
            </a:r>
            <a:endParaRPr lang="pt-BR" sz="2000" dirty="0"/>
          </a:p>
        </p:txBody>
      </p:sp>
      <p:sp>
        <p:nvSpPr>
          <p:cNvPr id="20" name="CaixaDeTexto 19"/>
          <p:cNvSpPr txBox="1"/>
          <p:nvPr/>
        </p:nvSpPr>
        <p:spPr>
          <a:xfrm rot="16200000">
            <a:off x="2357060" y="3900700"/>
            <a:ext cx="1250050" cy="333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 sz="2000" spc="-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pt-BR" dirty="0">
                <a:solidFill>
                  <a:schemeClr val="tx1"/>
                </a:solidFill>
                <a:effectLst/>
              </a:rPr>
              <a:t>B </a:t>
            </a:r>
            <a:r>
              <a:rPr lang="pt-BR" dirty="0" err="1">
                <a:solidFill>
                  <a:schemeClr val="tx1"/>
                </a:solidFill>
                <a:effectLst/>
              </a:rPr>
              <a:t>required</a:t>
            </a:r>
            <a:endParaRPr lang="pt-BR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851362" y="5589288"/>
            <a:ext cx="5028446" cy="0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3851362" y="1718772"/>
            <a:ext cx="0" cy="3870816"/>
          </a:xfrm>
          <a:prstGeom prst="straightConnector1">
            <a:avLst/>
          </a:prstGeom>
          <a:ln w="38100" cap="sq">
            <a:solidFill>
              <a:schemeClr val="bg1">
                <a:lumMod val="65000"/>
              </a:schemeClr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7882987" y="5590958"/>
            <a:ext cx="885178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Progress</a:t>
            </a:r>
            <a:b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of</a:t>
            </a: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P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867736" y="1611628"/>
            <a:ext cx="885178" cy="55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800"/>
              </a:lnSpc>
            </a:pP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Progress</a:t>
            </a:r>
            <a:b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of</a:t>
            </a: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Q</a:t>
            </a:r>
          </a:p>
        </p:txBody>
      </p:sp>
      <p:cxnSp>
        <p:nvCxnSpPr>
          <p:cNvPr id="1051" name="Conector reto 1Ha"/>
          <p:cNvCxnSpPr/>
          <p:nvPr/>
        </p:nvCxnSpPr>
        <p:spPr>
          <a:xfrm>
            <a:off x="3851362" y="5589288"/>
            <a:ext cx="450763" cy="0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1Hb"/>
          <p:cNvCxnSpPr/>
          <p:nvPr/>
        </p:nvCxnSpPr>
        <p:spPr>
          <a:xfrm flipV="1">
            <a:off x="4302125" y="5049838"/>
            <a:ext cx="252000" cy="1288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1V"/>
          <p:cNvCxnSpPr/>
          <p:nvPr/>
        </p:nvCxnSpPr>
        <p:spPr>
          <a:xfrm flipV="1">
            <a:off x="4302126" y="5065543"/>
            <a:ext cx="0" cy="523745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seta reta 5Va"/>
          <p:cNvCxnSpPr/>
          <p:nvPr/>
        </p:nvCxnSpPr>
        <p:spPr>
          <a:xfrm flipV="1">
            <a:off x="4559877" y="1988808"/>
            <a:ext cx="0" cy="3065062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4V"/>
          <p:cNvCxnSpPr/>
          <p:nvPr/>
        </p:nvCxnSpPr>
        <p:spPr>
          <a:xfrm flipV="1">
            <a:off x="4559877" y="2885950"/>
            <a:ext cx="0" cy="2163266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5Vb"/>
          <p:cNvCxnSpPr/>
          <p:nvPr/>
        </p:nvCxnSpPr>
        <p:spPr>
          <a:xfrm flipV="1">
            <a:off x="4932363" y="1975552"/>
            <a:ext cx="0" cy="910398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1Hd"/>
          <p:cNvCxnSpPr/>
          <p:nvPr/>
        </p:nvCxnSpPr>
        <p:spPr>
          <a:xfrm>
            <a:off x="4568537" y="2891856"/>
            <a:ext cx="360000" cy="0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2V"/>
          <p:cNvCxnSpPr/>
          <p:nvPr/>
        </p:nvCxnSpPr>
        <p:spPr>
          <a:xfrm flipV="1">
            <a:off x="4565072" y="4299354"/>
            <a:ext cx="0" cy="721235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1Hc"/>
          <p:cNvCxnSpPr/>
          <p:nvPr/>
        </p:nvCxnSpPr>
        <p:spPr>
          <a:xfrm>
            <a:off x="4570197" y="4313108"/>
            <a:ext cx="720000" cy="0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2H"/>
          <p:cNvCxnSpPr/>
          <p:nvPr/>
        </p:nvCxnSpPr>
        <p:spPr>
          <a:xfrm flipV="1">
            <a:off x="4305912" y="5041749"/>
            <a:ext cx="1152000" cy="1288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2V"/>
          <p:cNvCxnSpPr/>
          <p:nvPr/>
        </p:nvCxnSpPr>
        <p:spPr>
          <a:xfrm flipV="1">
            <a:off x="5479363" y="4329120"/>
            <a:ext cx="0" cy="720000"/>
          </a:xfrm>
          <a:prstGeom prst="straightConnector1">
            <a:avLst/>
          </a:prstGeom>
          <a:ln w="76200" cap="sq">
            <a:solidFill>
              <a:srgbClr val="FFFF00"/>
            </a:solidFill>
            <a:miter lim="800000"/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3H"/>
          <p:cNvCxnSpPr/>
          <p:nvPr/>
        </p:nvCxnSpPr>
        <p:spPr>
          <a:xfrm flipV="1">
            <a:off x="4301964" y="5049216"/>
            <a:ext cx="2052000" cy="1288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seta reta 81"/>
          <p:cNvCxnSpPr/>
          <p:nvPr/>
        </p:nvCxnSpPr>
        <p:spPr>
          <a:xfrm flipV="1">
            <a:off x="6390516" y="4676497"/>
            <a:ext cx="1764000" cy="1288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3V"/>
          <p:cNvCxnSpPr/>
          <p:nvPr/>
        </p:nvCxnSpPr>
        <p:spPr>
          <a:xfrm flipV="1">
            <a:off x="6375859" y="4689216"/>
            <a:ext cx="0" cy="360000"/>
          </a:xfrm>
          <a:prstGeom prst="straightConnector1">
            <a:avLst/>
          </a:prstGeom>
          <a:ln w="76200" cap="sq">
            <a:solidFill>
              <a:srgbClr val="FFFF0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5H"/>
          <p:cNvCxnSpPr/>
          <p:nvPr/>
        </p:nvCxnSpPr>
        <p:spPr>
          <a:xfrm flipV="1">
            <a:off x="4301964" y="5049216"/>
            <a:ext cx="3852000" cy="1288"/>
          </a:xfrm>
          <a:prstGeom prst="line">
            <a:avLst/>
          </a:prstGeom>
          <a:ln w="76200" cap="sq">
            <a:solidFill>
              <a:srgbClr val="FFFF00"/>
            </a:solidFill>
            <a:miter lim="800000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431800" y="5035290"/>
            <a:ext cx="0" cy="553998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431800" y="6309384"/>
            <a:ext cx="108490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431800" y="5035290"/>
            <a:ext cx="1090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Q </a:t>
            </a: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running</a:t>
            </a: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; </a:t>
            </a:r>
            <a:b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 </a:t>
            </a: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waiting</a:t>
            </a:r>
            <a:endParaRPr lang="pt-BR" i="1" spc="-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426339" y="5699217"/>
            <a:ext cx="1090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P </a:t>
            </a: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running</a:t>
            </a: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; </a:t>
            </a:r>
            <a:b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pt-BR" i="1" spc="-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Q </a:t>
            </a:r>
            <a:r>
              <a:rPr lang="pt-BR" i="1" spc="-1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waiting</a:t>
            </a:r>
            <a:endParaRPr lang="pt-BR" i="1" spc="-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96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081DD0-0EB7-4E4A-9189-5D55E46B7A26}"/>
              </a:ext>
            </a:extLst>
          </p:cNvPr>
          <p:cNvSpPr/>
          <p:nvPr/>
        </p:nvSpPr>
        <p:spPr>
          <a:xfrm>
            <a:off x="684213" y="2341266"/>
            <a:ext cx="5756780" cy="2491991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23F8-3DFE-824B-B54D-9339FD98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Atomicity-Violation Bugs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DCEE6-83F5-0442-BA20-8A1563C4A1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sort of error, critical sections may not be executed atomically. </a:t>
            </a:r>
          </a:p>
          <a:p>
            <a:pPr>
              <a:spcAft>
                <a:spcPts val="1200"/>
              </a:spcAft>
            </a:pPr>
            <a:r>
              <a:rPr lang="en-US" dirty="0"/>
              <a:t>This is a simple example found in MySQL:</a:t>
            </a:r>
          </a:p>
          <a:p>
            <a:pPr marL="719138" lvl="5" indent="-360363"/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Thread1::</a:t>
            </a:r>
          </a:p>
          <a:p>
            <a:pPr marL="719138" lvl="5" indent="-360363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   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thd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-&gt;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proc_info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){</a:t>
            </a:r>
          </a:p>
          <a:p>
            <a:pPr marL="719138" lvl="5" indent="-360363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      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...</a:t>
            </a:r>
          </a:p>
          <a:p>
            <a:pPr marL="719138" lvl="5" indent="-360363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fputs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thd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-&gt;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proc_info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...);</a:t>
            </a:r>
          </a:p>
          <a:p>
            <a:pPr marL="719138" lvl="5" indent="-360363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...</a:t>
            </a:r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marL="719138" lvl="5" indent="-360363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   }</a:t>
            </a:r>
          </a:p>
          <a:p>
            <a:pPr marL="719138" lvl="5" indent="-360363"/>
            <a:b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</a:br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marL="719138" lvl="5" indent="-360363"/>
            <a:r>
              <a:rPr lang="en-US" dirty="0">
                <a:solidFill>
                  <a:srgbClr val="AEAEAE"/>
                </a:solidFill>
                <a:latin typeface="Latin Modern Mono Light" pitchFamily="49" charset="77"/>
              </a:rPr>
              <a:t>Thread2::</a:t>
            </a:r>
          </a:p>
          <a:p>
            <a:pPr marL="719138" lvl="5" indent="-360363"/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   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thd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-&gt;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proc_info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NULL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 </a:t>
            </a:r>
          </a:p>
          <a:p>
            <a:r>
              <a:rPr lang="en-US" dirty="0"/>
              <a:t>What is the problem here?</a:t>
            </a:r>
          </a:p>
          <a:p>
            <a:pPr lvl="1"/>
            <a:r>
              <a:rPr lang="en-US" dirty="0"/>
              <a:t>Tread1 and Thread2 may access field </a:t>
            </a:r>
            <a:r>
              <a:rPr lang="en-US" dirty="0" err="1">
                <a:solidFill>
                  <a:srgbClr val="0432FF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proc_info</a:t>
            </a:r>
            <a:r>
              <a:rPr lang="en-US" dirty="0"/>
              <a:t> in struct </a:t>
            </a:r>
            <a:r>
              <a:rPr lang="en-US" dirty="0" err="1">
                <a:solidFill>
                  <a:srgbClr val="0432FF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thd</a:t>
            </a:r>
            <a:r>
              <a:rPr lang="en-US" dirty="0">
                <a:solidFill>
                  <a:srgbClr val="0432FF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/>
              <a:t>non-atomically 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E1E0F-B953-8549-A5E4-26BA82DAE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avoidance: the </a:t>
            </a:r>
            <a:r>
              <a:rPr lang="en-US" dirty="0">
                <a:solidFill>
                  <a:srgbClr val="0070C0"/>
                </a:solidFill>
              </a:rPr>
              <a:t>Safe State </a:t>
            </a:r>
            <a:r>
              <a:rPr lang="en-US" dirty="0"/>
              <a:t>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dirty="0"/>
                  <a:t>When a process requests an available resource, the resource manager must decide if immediate allocation leaves the system in a safe state.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pc="-10" dirty="0"/>
                  <a:t>System is said to be in a </a:t>
                </a:r>
                <a:r>
                  <a:rPr lang="en-US" b="1" i="1" spc="-10" dirty="0"/>
                  <a:t>safe state</a:t>
                </a:r>
                <a:r>
                  <a:rPr lang="en-US" spc="-10" dirty="0"/>
                  <a:t> if there exists a sequence of execution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,…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of </a:t>
                </a:r>
                <a:r>
                  <a:rPr lang="en-US" spc="-100" dirty="0">
                    <a:solidFill>
                      <a:srgbClr val="0070C0"/>
                    </a:solidFill>
                    <a:latin typeface="Myriad Pro SemiCondensed" charset="0"/>
                    <a:ea typeface="Myriad Pro SemiCondensed" charset="0"/>
                    <a:cs typeface="Myriad Pro SemiCondensed" charset="0"/>
                  </a:rPr>
                  <a:t>all </a:t>
                </a:r>
                <a:r>
                  <a:rPr lang="en-US" dirty="0"/>
                  <a:t>the  processes  in the system such that, 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the resources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can still request can be satisfied by </a:t>
                </a:r>
                <a:r>
                  <a:rPr lang="en-US" spc="-10" dirty="0"/>
                  <a:t>currently available resources plus resources held by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pc="-10" smtClean="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pc="-1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pc="-10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b="0" i="1" spc="-10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pc="-10" dirty="0"/>
                  <a:t>, with </a:t>
                </a:r>
                <a14:m>
                  <m:oMath xmlns:m="http://schemas.openxmlformats.org/officeDocument/2006/math">
                    <m:r>
                      <a:rPr lang="pt-BR" b="0" i="1" spc="-10" smtClean="0">
                        <a:latin typeface="Cambria Math"/>
                      </a:rPr>
                      <m:t>𝑘</m:t>
                    </m:r>
                    <m:r>
                      <a:rPr lang="pt-BR" b="0" i="1" spc="-10" smtClean="0">
                        <a:latin typeface="Cambria Math"/>
                      </a:rPr>
                      <m:t>&lt;</m:t>
                    </m:r>
                    <m:r>
                      <a:rPr lang="pt-BR" b="0" i="1" spc="-10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pc="-10" dirty="0"/>
                  <a:t>.</a:t>
                </a:r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 l="-2135" t="-1302" r="-2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spcBef>
                    <a:spcPts val="1800"/>
                  </a:spcBef>
                </a:pPr>
                <a:r>
                  <a:rPr lang="en-US" sz="3200" dirty="0"/>
                  <a:t>In other words…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dirty="0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2800" b="0" i="1" dirty="0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needs a resource that is not immediately available,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can wait until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pt-BR" sz="2800">
                        <a:latin typeface="Cambria Math"/>
                      </a:rPr>
                      <m:t>𝑘</m:t>
                    </m:r>
                    <m:r>
                      <a:rPr lang="pt-BR" sz="2800">
                        <a:latin typeface="Cambria Math"/>
                      </a:rPr>
                      <m:t>&lt;</m:t>
                    </m:r>
                    <m:r>
                      <a:rPr lang="pt-BR" sz="2800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z="2800" dirty="0"/>
                  <a:t>, have finished.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pt-BR" sz="2800">
                        <a:latin typeface="Cambria Math"/>
                      </a:rPr>
                      <m:t>𝑘</m:t>
                    </m:r>
                    <m:r>
                      <a:rPr lang="pt-BR" sz="2800">
                        <a:latin typeface="Cambria Math"/>
                      </a:rPr>
                      <m:t>&lt;</m:t>
                    </m:r>
                    <m:r>
                      <a:rPr lang="pt-BR" sz="2800" b="0" i="1" smtClean="0">
                        <a:latin typeface="Cambria Math" charset="0"/>
                      </a:rPr>
                      <m:t>𝑗</m:t>
                    </m:r>
                  </m:oMath>
                </a14:m>
                <a:r>
                  <a:rPr lang="en-US" sz="2800" dirty="0"/>
                  <a:t>, has finished,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can obtain the resources that it needs, execute, return allocated resources and terminate. 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terminates,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pt-BR" sz="2800" b="0" i="1" smtClean="0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can obtain the resources that it needs, and so on. </a:t>
                </a:r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3"/>
                <a:stretch>
                  <a:fillRect l="-2798" t="-2734" r="-2504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Facts about Safe and Unsafe States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1801" y="1628777"/>
            <a:ext cx="3950383" cy="4824413"/>
          </a:xfrm>
        </p:spPr>
        <p:txBody>
          <a:bodyPr/>
          <a:lstStyle/>
          <a:p>
            <a:r>
              <a:rPr lang="en-US" dirty="0"/>
              <a:t>System is in a safe state</a:t>
            </a:r>
          </a:p>
          <a:p>
            <a:pPr lvl="1"/>
            <a:r>
              <a:rPr lang="en-US" dirty="0">
                <a:sym typeface="Symbol" pitchFamily="18" charset="2"/>
              </a:rPr>
              <a:t>No deadlocks.</a:t>
            </a:r>
          </a:p>
          <a:p>
            <a:r>
              <a:rPr lang="en-US" dirty="0">
                <a:sym typeface="Symbol" pitchFamily="18" charset="2"/>
              </a:rPr>
              <a:t>System is in an unsafe state</a:t>
            </a:r>
          </a:p>
          <a:p>
            <a:pPr lvl="1"/>
            <a:r>
              <a:rPr lang="en-US" dirty="0">
                <a:sym typeface="Symbol" pitchFamily="18" charset="2"/>
              </a:rPr>
              <a:t>Possibility of deadlock.</a:t>
            </a:r>
          </a:p>
          <a:p>
            <a:r>
              <a:rPr lang="en-US" dirty="0">
                <a:sym typeface="Symbol" pitchFamily="18" charset="2"/>
              </a:rPr>
              <a:t>To avoid deadlocks</a:t>
            </a:r>
          </a:p>
          <a:p>
            <a:pPr lvl="1"/>
            <a:r>
              <a:rPr lang="en-US" dirty="0">
                <a:sym typeface="Symbol" pitchFamily="18" charset="2"/>
              </a:rPr>
              <a:t>Ensure that the system will never enter an unsafe state.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tângulo 3"/>
          <p:cNvSpPr/>
          <p:nvPr/>
        </p:nvSpPr>
        <p:spPr>
          <a:xfrm>
            <a:off x="4641486" y="1628775"/>
            <a:ext cx="4070713" cy="430673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4655135" y="1625293"/>
            <a:ext cx="4056080" cy="2511393"/>
            <a:chOff x="2591252" y="1985656"/>
            <a:chExt cx="4056080" cy="2511393"/>
          </a:xfrm>
        </p:grpSpPr>
        <p:sp>
          <p:nvSpPr>
            <p:cNvPr id="6" name="Forma livre 5"/>
            <p:cNvSpPr/>
            <p:nvPr/>
          </p:nvSpPr>
          <p:spPr>
            <a:xfrm>
              <a:off x="2591252" y="1985656"/>
              <a:ext cx="4056080" cy="2511393"/>
            </a:xfrm>
            <a:custGeom>
              <a:avLst/>
              <a:gdLst>
                <a:gd name="connsiteX0" fmla="*/ 0 w 4077325"/>
                <a:gd name="connsiteY0" fmla="*/ 2533338 h 2533338"/>
                <a:gd name="connsiteX1" fmla="*/ 0 w 4077325"/>
                <a:gd name="connsiteY1" fmla="*/ 14991 h 2533338"/>
                <a:gd name="connsiteX2" fmla="*/ 4062335 w 4077325"/>
                <a:gd name="connsiteY2" fmla="*/ 0 h 2533338"/>
                <a:gd name="connsiteX3" fmla="*/ 4077325 w 4077325"/>
                <a:gd name="connsiteY3" fmla="*/ 1109273 h 2533338"/>
                <a:gd name="connsiteX4" fmla="*/ 0 w 4077325"/>
                <a:gd name="connsiteY4" fmla="*/ 2533338 h 2533338"/>
                <a:gd name="connsiteX0" fmla="*/ 0 w 4070010"/>
                <a:gd name="connsiteY0" fmla="*/ 2533338 h 2533338"/>
                <a:gd name="connsiteX1" fmla="*/ 0 w 4070010"/>
                <a:gd name="connsiteY1" fmla="*/ 14991 h 2533338"/>
                <a:gd name="connsiteX2" fmla="*/ 4062335 w 4070010"/>
                <a:gd name="connsiteY2" fmla="*/ 0 h 2533338"/>
                <a:gd name="connsiteX3" fmla="*/ 4070010 w 4070010"/>
                <a:gd name="connsiteY3" fmla="*/ 1101958 h 2533338"/>
                <a:gd name="connsiteX4" fmla="*/ 0 w 4070010"/>
                <a:gd name="connsiteY4" fmla="*/ 2533338 h 2533338"/>
                <a:gd name="connsiteX0" fmla="*/ 0 w 4070010"/>
                <a:gd name="connsiteY0" fmla="*/ 2518347 h 2518347"/>
                <a:gd name="connsiteX1" fmla="*/ 0 w 4070010"/>
                <a:gd name="connsiteY1" fmla="*/ 0 h 2518347"/>
                <a:gd name="connsiteX2" fmla="*/ 4055019 w 4070010"/>
                <a:gd name="connsiteY2" fmla="*/ 6954 h 2518347"/>
                <a:gd name="connsiteX3" fmla="*/ 4070010 w 4070010"/>
                <a:gd name="connsiteY3" fmla="*/ 1086967 h 2518347"/>
                <a:gd name="connsiteX4" fmla="*/ 0 w 4070010"/>
                <a:gd name="connsiteY4" fmla="*/ 2518347 h 2518347"/>
                <a:gd name="connsiteX0" fmla="*/ 0 w 4070010"/>
                <a:gd name="connsiteY0" fmla="*/ 2511393 h 2511393"/>
                <a:gd name="connsiteX1" fmla="*/ 7315 w 4070010"/>
                <a:gd name="connsiteY1" fmla="*/ 14991 h 2511393"/>
                <a:gd name="connsiteX2" fmla="*/ 4055019 w 4070010"/>
                <a:gd name="connsiteY2" fmla="*/ 0 h 2511393"/>
                <a:gd name="connsiteX3" fmla="*/ 4070010 w 4070010"/>
                <a:gd name="connsiteY3" fmla="*/ 1080013 h 2511393"/>
                <a:gd name="connsiteX4" fmla="*/ 0 w 4070010"/>
                <a:gd name="connsiteY4" fmla="*/ 2511393 h 2511393"/>
                <a:gd name="connsiteX0" fmla="*/ 0 w 4070010"/>
                <a:gd name="connsiteY0" fmla="*/ 2511393 h 2511393"/>
                <a:gd name="connsiteX1" fmla="*/ 7315 w 4070010"/>
                <a:gd name="connsiteY1" fmla="*/ 22307 h 2511393"/>
                <a:gd name="connsiteX2" fmla="*/ 4055019 w 4070010"/>
                <a:gd name="connsiteY2" fmla="*/ 0 h 2511393"/>
                <a:gd name="connsiteX3" fmla="*/ 4070010 w 4070010"/>
                <a:gd name="connsiteY3" fmla="*/ 1080013 h 2511393"/>
                <a:gd name="connsiteX4" fmla="*/ 0 w 4070010"/>
                <a:gd name="connsiteY4" fmla="*/ 2511393 h 2511393"/>
                <a:gd name="connsiteX0" fmla="*/ 0 w 4070010"/>
                <a:gd name="connsiteY0" fmla="*/ 2511393 h 2511393"/>
                <a:gd name="connsiteX1" fmla="*/ 7315 w 4070010"/>
                <a:gd name="connsiteY1" fmla="*/ 22307 h 2511393"/>
                <a:gd name="connsiteX2" fmla="*/ 4055019 w 4070010"/>
                <a:gd name="connsiteY2" fmla="*/ 0 h 2511393"/>
                <a:gd name="connsiteX3" fmla="*/ 4070010 w 4070010"/>
                <a:gd name="connsiteY3" fmla="*/ 1080013 h 2511393"/>
                <a:gd name="connsiteX4" fmla="*/ 0 w 4070010"/>
                <a:gd name="connsiteY4" fmla="*/ 2511393 h 2511393"/>
                <a:gd name="connsiteX0" fmla="*/ 703 w 4070713"/>
                <a:gd name="connsiteY0" fmla="*/ 2511393 h 2511393"/>
                <a:gd name="connsiteX1" fmla="*/ 703 w 4070713"/>
                <a:gd name="connsiteY1" fmla="*/ 7676 h 2511393"/>
                <a:gd name="connsiteX2" fmla="*/ 4055722 w 4070713"/>
                <a:gd name="connsiteY2" fmla="*/ 0 h 2511393"/>
                <a:gd name="connsiteX3" fmla="*/ 4070713 w 4070713"/>
                <a:gd name="connsiteY3" fmla="*/ 1080013 h 2511393"/>
                <a:gd name="connsiteX4" fmla="*/ 703 w 4070713"/>
                <a:gd name="connsiteY4" fmla="*/ 2511393 h 2511393"/>
                <a:gd name="connsiteX0" fmla="*/ 703 w 4056080"/>
                <a:gd name="connsiteY0" fmla="*/ 2511393 h 2511393"/>
                <a:gd name="connsiteX1" fmla="*/ 703 w 4056080"/>
                <a:gd name="connsiteY1" fmla="*/ 7676 h 2511393"/>
                <a:gd name="connsiteX2" fmla="*/ 4055722 w 4056080"/>
                <a:gd name="connsiteY2" fmla="*/ 0 h 2511393"/>
                <a:gd name="connsiteX3" fmla="*/ 4048767 w 4056080"/>
                <a:gd name="connsiteY3" fmla="*/ 1072698 h 2511393"/>
                <a:gd name="connsiteX4" fmla="*/ 703 w 4056080"/>
                <a:gd name="connsiteY4" fmla="*/ 2511393 h 251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080" h="2511393">
                  <a:moveTo>
                    <a:pt x="703" y="2511393"/>
                  </a:moveTo>
                  <a:cubicBezTo>
                    <a:pt x="3141" y="1679259"/>
                    <a:pt x="-1735" y="839810"/>
                    <a:pt x="703" y="7676"/>
                  </a:cubicBezTo>
                  <a:lnTo>
                    <a:pt x="4055722" y="0"/>
                  </a:lnTo>
                  <a:cubicBezTo>
                    <a:pt x="4058280" y="367319"/>
                    <a:pt x="4046209" y="705379"/>
                    <a:pt x="4048767" y="1072698"/>
                  </a:cubicBezTo>
                  <a:lnTo>
                    <a:pt x="703" y="2511393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112072" y="1988808"/>
              <a:ext cx="13501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unsafe</a:t>
              </a: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4642191" y="2698973"/>
            <a:ext cx="4070009" cy="3222885"/>
            <a:chOff x="2578308" y="3059336"/>
            <a:chExt cx="4070009" cy="3222885"/>
          </a:xfrm>
        </p:grpSpPr>
        <p:sp>
          <p:nvSpPr>
            <p:cNvPr id="9" name="Forma livre 8"/>
            <p:cNvSpPr/>
            <p:nvPr/>
          </p:nvSpPr>
          <p:spPr>
            <a:xfrm>
              <a:off x="2578308" y="3059336"/>
              <a:ext cx="4070009" cy="3222885"/>
            </a:xfrm>
            <a:custGeom>
              <a:avLst/>
              <a:gdLst>
                <a:gd name="connsiteX0" fmla="*/ 0 w 4092315"/>
                <a:gd name="connsiteY0" fmla="*/ 3222885 h 3222885"/>
                <a:gd name="connsiteX1" fmla="*/ 44971 w 4092315"/>
                <a:gd name="connsiteY1" fmla="*/ 1424065 h 3222885"/>
                <a:gd name="connsiteX2" fmla="*/ 4092315 w 4092315"/>
                <a:gd name="connsiteY2" fmla="*/ 0 h 3222885"/>
                <a:gd name="connsiteX3" fmla="*/ 4092315 w 4092315"/>
                <a:gd name="connsiteY3" fmla="*/ 3222885 h 3222885"/>
                <a:gd name="connsiteX4" fmla="*/ 0 w 4092315"/>
                <a:gd name="connsiteY4" fmla="*/ 3222885 h 3222885"/>
                <a:gd name="connsiteX0" fmla="*/ 0 w 4077325"/>
                <a:gd name="connsiteY0" fmla="*/ 3222885 h 3222885"/>
                <a:gd name="connsiteX1" fmla="*/ 29981 w 4077325"/>
                <a:gd name="connsiteY1" fmla="*/ 1424065 h 3222885"/>
                <a:gd name="connsiteX2" fmla="*/ 4077325 w 4077325"/>
                <a:gd name="connsiteY2" fmla="*/ 0 h 3222885"/>
                <a:gd name="connsiteX3" fmla="*/ 4077325 w 4077325"/>
                <a:gd name="connsiteY3" fmla="*/ 3222885 h 3222885"/>
                <a:gd name="connsiteX4" fmla="*/ 0 w 4077325"/>
                <a:gd name="connsiteY4" fmla="*/ 3222885 h 3222885"/>
                <a:gd name="connsiteX0" fmla="*/ 0 w 4077325"/>
                <a:gd name="connsiteY0" fmla="*/ 3222885 h 3222885"/>
                <a:gd name="connsiteX1" fmla="*/ 8035 w 4077325"/>
                <a:gd name="connsiteY1" fmla="*/ 1446010 h 3222885"/>
                <a:gd name="connsiteX2" fmla="*/ 4077325 w 4077325"/>
                <a:gd name="connsiteY2" fmla="*/ 0 h 3222885"/>
                <a:gd name="connsiteX3" fmla="*/ 4077325 w 4077325"/>
                <a:gd name="connsiteY3" fmla="*/ 3222885 h 3222885"/>
                <a:gd name="connsiteX4" fmla="*/ 0 w 4077325"/>
                <a:gd name="connsiteY4" fmla="*/ 3222885 h 3222885"/>
                <a:gd name="connsiteX0" fmla="*/ 0 w 4208999"/>
                <a:gd name="connsiteY0" fmla="*/ 2930277 h 2930277"/>
                <a:gd name="connsiteX1" fmla="*/ 8035 w 4208999"/>
                <a:gd name="connsiteY1" fmla="*/ 1153402 h 2930277"/>
                <a:gd name="connsiteX2" fmla="*/ 4208999 w 4208999"/>
                <a:gd name="connsiteY2" fmla="*/ 0 h 2930277"/>
                <a:gd name="connsiteX3" fmla="*/ 4077325 w 4208999"/>
                <a:gd name="connsiteY3" fmla="*/ 2930277 h 2930277"/>
                <a:gd name="connsiteX4" fmla="*/ 0 w 4208999"/>
                <a:gd name="connsiteY4" fmla="*/ 2930277 h 2930277"/>
                <a:gd name="connsiteX0" fmla="*/ 0 w 4077325"/>
                <a:gd name="connsiteY0" fmla="*/ 3222885 h 3222885"/>
                <a:gd name="connsiteX1" fmla="*/ 8035 w 4077325"/>
                <a:gd name="connsiteY1" fmla="*/ 1446010 h 3222885"/>
                <a:gd name="connsiteX2" fmla="*/ 4062695 w 4077325"/>
                <a:gd name="connsiteY2" fmla="*/ 0 h 3222885"/>
                <a:gd name="connsiteX3" fmla="*/ 4077325 w 4077325"/>
                <a:gd name="connsiteY3" fmla="*/ 3222885 h 3222885"/>
                <a:gd name="connsiteX4" fmla="*/ 0 w 4077325"/>
                <a:gd name="connsiteY4" fmla="*/ 3222885 h 3222885"/>
                <a:gd name="connsiteX0" fmla="*/ 0 w 4070009"/>
                <a:gd name="connsiteY0" fmla="*/ 3222885 h 3222885"/>
                <a:gd name="connsiteX1" fmla="*/ 8035 w 4070009"/>
                <a:gd name="connsiteY1" fmla="*/ 1446010 h 3222885"/>
                <a:gd name="connsiteX2" fmla="*/ 4062695 w 4070009"/>
                <a:gd name="connsiteY2" fmla="*/ 0 h 3222885"/>
                <a:gd name="connsiteX3" fmla="*/ 4070009 w 4070009"/>
                <a:gd name="connsiteY3" fmla="*/ 3215570 h 3222885"/>
                <a:gd name="connsiteX4" fmla="*/ 0 w 4070009"/>
                <a:gd name="connsiteY4" fmla="*/ 3222885 h 3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0009" h="3222885">
                  <a:moveTo>
                    <a:pt x="0" y="3222885"/>
                  </a:moveTo>
                  <a:cubicBezTo>
                    <a:pt x="2678" y="2630593"/>
                    <a:pt x="5357" y="2038302"/>
                    <a:pt x="8035" y="1446010"/>
                  </a:cubicBezTo>
                  <a:lnTo>
                    <a:pt x="4062695" y="0"/>
                  </a:lnTo>
                  <a:cubicBezTo>
                    <a:pt x="4067572" y="1074295"/>
                    <a:pt x="4065132" y="2141275"/>
                    <a:pt x="4070009" y="3215570"/>
                  </a:cubicBezTo>
                  <a:lnTo>
                    <a:pt x="0" y="3222885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112072" y="3519012"/>
              <a:ext cx="13501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spc="-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safe</a:t>
              </a:r>
            </a:p>
          </p:txBody>
        </p:sp>
      </p:grpSp>
      <p:sp>
        <p:nvSpPr>
          <p:cNvPr id="11" name="Retângulo 10"/>
          <p:cNvSpPr/>
          <p:nvPr/>
        </p:nvSpPr>
        <p:spPr>
          <a:xfrm>
            <a:off x="4896321" y="2171609"/>
            <a:ext cx="1800240" cy="79151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-100" normalizeH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deadlock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573815" y="5937513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System states</a:t>
            </a:r>
          </a:p>
        </p:txBody>
      </p:sp>
    </p:spTree>
    <p:extLst>
      <p:ext uri="{BB962C8B-B14F-4D97-AF65-F5344CB8AC3E}">
        <p14:creationId xmlns:p14="http://schemas.microsoft.com/office/powerpoint/2010/main" val="14426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Safe state</a:t>
            </a:r>
          </a:p>
          <a:p>
            <a:pPr lvl="1"/>
            <a:r>
              <a:rPr lang="en-US" dirty="0"/>
              <a:t>For any possible sequence of future resource requests, it is possible to eventually grant all requests</a:t>
            </a:r>
          </a:p>
          <a:p>
            <a:pPr lvl="1"/>
            <a:r>
              <a:rPr lang="en-US" dirty="0"/>
              <a:t>May require waiting even when resources are available!</a:t>
            </a:r>
          </a:p>
          <a:p>
            <a:r>
              <a:rPr lang="en-US" dirty="0"/>
              <a:t>Unsafe state</a:t>
            </a:r>
          </a:p>
          <a:p>
            <a:pPr lvl="1"/>
            <a:r>
              <a:rPr lang="en-US" dirty="0"/>
              <a:t>Some sequence of resource requests can result in deadlock </a:t>
            </a:r>
          </a:p>
          <a:p>
            <a:r>
              <a:rPr lang="en-US" dirty="0"/>
              <a:t>Doomed state</a:t>
            </a:r>
          </a:p>
          <a:p>
            <a:pPr lvl="1"/>
            <a:r>
              <a:rPr lang="en-US" dirty="0"/>
              <a:t>All possible computations lead to deadlock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Food for thought...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49263" indent="-449263">
              <a:spcBef>
                <a:spcPts val="3000"/>
              </a:spcBef>
              <a:spcAft>
                <a:spcPts val="0"/>
              </a:spcAft>
            </a:pPr>
            <a:r>
              <a:rPr lang="en-US" sz="4000" dirty="0"/>
              <a:t>What are the doomed states for Dining Philosophers?</a:t>
            </a:r>
          </a:p>
          <a:p>
            <a:pPr marL="449263" indent="-449263">
              <a:spcBef>
                <a:spcPts val="3000"/>
              </a:spcBef>
              <a:spcAft>
                <a:spcPts val="0"/>
              </a:spcAft>
            </a:pPr>
            <a:r>
              <a:rPr lang="en-US" sz="4000" dirty="0"/>
              <a:t>What are the unsafe states?</a:t>
            </a:r>
          </a:p>
          <a:p>
            <a:pPr marL="449263" indent="-449263">
              <a:spcBef>
                <a:spcPts val="3000"/>
              </a:spcBef>
              <a:spcAft>
                <a:spcPts val="0"/>
              </a:spcAft>
            </a:pPr>
            <a:r>
              <a:rPr lang="en-US" sz="4000" dirty="0"/>
              <a:t>What are the safe states?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5C8E-5E60-4E43-97C1-6A646D4B5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081DD0-0EB7-4E4A-9189-5D55E46B7A26}"/>
              </a:ext>
            </a:extLst>
          </p:cNvPr>
          <p:cNvSpPr/>
          <p:nvPr/>
        </p:nvSpPr>
        <p:spPr>
          <a:xfrm>
            <a:off x="684213" y="2170444"/>
            <a:ext cx="5756780" cy="4338306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23F8-3DFE-824B-B54D-9339FD98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Atomicity-Violation Bugs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DCEE6-83F5-0442-BA20-8A1563C4A1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can we solve that problem?</a:t>
            </a:r>
          </a:p>
          <a:p>
            <a:pPr lvl="1">
              <a:spcAft>
                <a:spcPts val="1200"/>
              </a:spcAft>
            </a:pPr>
            <a:r>
              <a:rPr lang="en-US" spc="-50" dirty="0"/>
              <a:t>In this case it is rather straightforward: just protect the critical sections with locks.</a:t>
            </a:r>
          </a:p>
          <a:p>
            <a:pPr marL="719138" lvl="4" indent="-349250">
              <a:lnSpc>
                <a:spcPct val="120000"/>
              </a:lnSpc>
            </a:pP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mutex_t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lock = PTHREAD_MUTEX_INITIALIZER;</a:t>
            </a:r>
          </a:p>
          <a:p>
            <a:pPr marL="719138" lvl="4" indent="-349250">
              <a:lnSpc>
                <a:spcPct val="120000"/>
              </a:lnSpc>
            </a:pPr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marL="719138" lvl="4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Thread1::</a:t>
            </a:r>
          </a:p>
          <a:p>
            <a:pPr marL="719138" lvl="4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F6400"/>
                </a:solidFill>
                <a:latin typeface="Latin Modern Mono Light" pitchFamily="49" charset="77"/>
              </a:rPr>
              <a:t>mutex_lock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(&amp;lock);</a:t>
            </a:r>
            <a:endParaRPr lang="en-US" dirty="0">
              <a:solidFill>
                <a:srgbClr val="FF6400"/>
              </a:solidFill>
              <a:latin typeface="Latin Modern Mono Light" pitchFamily="49" charset="77"/>
            </a:endParaRPr>
          </a:p>
          <a:p>
            <a:pPr marL="719138" lvl="4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if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thd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-&gt;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proc_info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) {</a:t>
            </a:r>
          </a:p>
          <a:p>
            <a:pPr marL="985838" lvl="5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...</a:t>
            </a:r>
          </a:p>
          <a:p>
            <a:pPr marL="985838" lvl="5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fputs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thd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-&gt;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proc_info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...);</a:t>
            </a:r>
          </a:p>
          <a:p>
            <a:pPr marL="985838" lvl="5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...</a:t>
            </a:r>
          </a:p>
          <a:p>
            <a:pPr marL="719138" lvl="4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}</a:t>
            </a:r>
          </a:p>
          <a:p>
            <a:pPr marL="719138" lvl="4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F6400"/>
                </a:solidFill>
                <a:latin typeface="Latin Modern Mono Light" pitchFamily="49" charset="77"/>
              </a:rPr>
              <a:t>mutex_unlock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(&amp;lock);</a:t>
            </a:r>
            <a:endParaRPr lang="en-US" dirty="0">
              <a:solidFill>
                <a:srgbClr val="FF6400"/>
              </a:solidFill>
              <a:latin typeface="Latin Modern Mono Light" pitchFamily="49" charset="77"/>
            </a:endParaRPr>
          </a:p>
          <a:p>
            <a:pPr marL="719138" lvl="4" indent="-349250">
              <a:lnSpc>
                <a:spcPct val="120000"/>
              </a:lnSpc>
            </a:pPr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marL="719138" lvl="4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Thread2::</a:t>
            </a:r>
          </a:p>
          <a:p>
            <a:pPr marL="719138" lvl="4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F6400"/>
                </a:solidFill>
                <a:latin typeface="Latin Modern Mono Light" pitchFamily="49" charset="77"/>
              </a:rPr>
              <a:t>mutex_lock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(&amp;lock);</a:t>
            </a:r>
            <a:endParaRPr lang="en-US" dirty="0">
              <a:solidFill>
                <a:srgbClr val="FF6400"/>
              </a:solidFill>
              <a:latin typeface="Latin Modern Mono Light" pitchFamily="49" charset="77"/>
            </a:endParaRPr>
          </a:p>
          <a:p>
            <a:pPr marL="719138" lvl="4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thd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-&gt;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proc_info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>
                <a:solidFill>
                  <a:srgbClr val="D8FA3C"/>
                </a:solidFill>
                <a:latin typeface="Latin Modern Mono Light" pitchFamily="49" charset="77"/>
              </a:rPr>
              <a:t>NULL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; </a:t>
            </a:r>
          </a:p>
          <a:p>
            <a:pPr marL="719138" lvl="4" indent="-349250">
              <a:lnSpc>
                <a:spcPct val="12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 err="1">
                <a:solidFill>
                  <a:srgbClr val="FF6400"/>
                </a:solidFill>
                <a:latin typeface="Latin Modern Mono Light" pitchFamily="49" charset="77"/>
              </a:rPr>
              <a:t>mutex_unlock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(&amp;lock);</a:t>
            </a:r>
            <a:endParaRPr lang="en-US" dirty="0">
              <a:solidFill>
                <a:srgbClr val="FF6400"/>
              </a:solidFill>
              <a:latin typeface="Latin Modern Mono Light" pitchFamily="49" charset="7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E1E0F-B953-8549-A5E4-26BA82DAEB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074543-EF07-E842-A176-53DAD720A94A}"/>
              </a:ext>
            </a:extLst>
          </p:cNvPr>
          <p:cNvSpPr/>
          <p:nvPr/>
        </p:nvSpPr>
        <p:spPr>
          <a:xfrm>
            <a:off x="684213" y="2170445"/>
            <a:ext cx="5756780" cy="2682910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A6CFB-B362-5A45-B0A7-7C8E70B0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Order-Violation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6026-CA4B-6C4E-BA9B-6D71C32FD5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 this sort of error, instructions in different threads may be executed out of the expected order.</a:t>
            </a:r>
          </a:p>
          <a:p>
            <a:pPr marL="719138" lvl="4" indent="-349250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Thread1::</a:t>
            </a:r>
          </a:p>
          <a:p>
            <a:pPr marL="719138" lvl="4" indent="-349250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void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 err="1">
                <a:solidFill>
                  <a:srgbClr val="FF6400"/>
                </a:solidFill>
                <a:latin typeface="Latin Modern Mono Light" pitchFamily="49" charset="77"/>
              </a:rPr>
              <a:t>init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(){</a:t>
            </a:r>
          </a:p>
          <a:p>
            <a:pPr marL="719138" lvl="4" indent="-349250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mThread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 err="1">
                <a:solidFill>
                  <a:srgbClr val="8DA6CE"/>
                </a:solidFill>
                <a:latin typeface="Latin Modern Mono Light" pitchFamily="49" charset="77"/>
              </a:rPr>
              <a:t>PR_CreateThread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mMain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, …); </a:t>
            </a:r>
          </a:p>
          <a:p>
            <a:pPr marL="719138" lvl="4" indent="-349250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}</a:t>
            </a:r>
          </a:p>
          <a:p>
            <a:pPr marL="719138" lvl="4" indent="-349250">
              <a:lnSpc>
                <a:spcPct val="100000"/>
              </a:lnSpc>
            </a:pPr>
            <a:b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</a:br>
            <a:endParaRPr lang="en-US" dirty="0">
              <a:solidFill>
                <a:srgbClr val="F8F8F8"/>
              </a:solidFill>
              <a:latin typeface="Latin Modern Mono Light" pitchFamily="49" charset="77"/>
            </a:endParaRPr>
          </a:p>
          <a:p>
            <a:pPr marL="719138" lvl="4" indent="-349250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Thread2::</a:t>
            </a:r>
          </a:p>
          <a:p>
            <a:pPr marL="719138" lvl="4" indent="-349250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Latin Modern Mono Light" pitchFamily="49" charset="77"/>
              </a:rPr>
              <a:t>void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</a:t>
            </a:r>
            <a:r>
              <a:rPr lang="en-US" dirty="0" err="1">
                <a:solidFill>
                  <a:srgbClr val="FF6400"/>
                </a:solidFill>
                <a:latin typeface="Latin Modern Mono Light" pitchFamily="49" charset="77"/>
              </a:rPr>
              <a:t>mMain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(…){</a:t>
            </a:r>
          </a:p>
          <a:p>
            <a:pPr marL="719138" lvl="4" indent="-349250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   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mState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 = </a:t>
            </a:r>
            <a:r>
              <a:rPr lang="en-US" dirty="0" err="1">
                <a:solidFill>
                  <a:srgbClr val="F8F8F8"/>
                </a:solidFill>
                <a:latin typeface="Latin Modern Mono Light" pitchFamily="49" charset="77"/>
              </a:rPr>
              <a:t>mThread</a:t>
            </a: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-&gt;State</a:t>
            </a:r>
          </a:p>
          <a:p>
            <a:pPr marL="719138" lvl="4" indent="-349250">
              <a:lnSpc>
                <a:spcPct val="100000"/>
              </a:lnSpc>
            </a:pPr>
            <a:r>
              <a:rPr lang="en-US" dirty="0">
                <a:solidFill>
                  <a:srgbClr val="F8F8F8"/>
                </a:solidFill>
                <a:latin typeface="Latin Modern Mono Light" pitchFamily="49" charset="77"/>
              </a:rPr>
              <a:t>    }</a:t>
            </a:r>
          </a:p>
          <a:p>
            <a:r>
              <a:rPr lang="en-US" dirty="0"/>
              <a:t>What is the problem here?</a:t>
            </a:r>
          </a:p>
          <a:p>
            <a:pPr lvl="1"/>
            <a:r>
              <a:rPr lang="en-US" dirty="0"/>
              <a:t>The code in Thread2 seems to assume that the variable </a:t>
            </a:r>
            <a:r>
              <a:rPr lang="en-US" dirty="0" err="1">
                <a:solidFill>
                  <a:srgbClr val="0432FF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mThread</a:t>
            </a:r>
            <a:r>
              <a:rPr lang="en-US" dirty="0"/>
              <a:t> has already been initialized (and is not </a:t>
            </a:r>
            <a:r>
              <a:rPr lang="en-US" dirty="0">
                <a:solidFill>
                  <a:srgbClr val="0432FF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NULL</a:t>
            </a:r>
            <a:r>
              <a:rPr lang="en-US" dirty="0"/>
              <a:t>), but this may not be true.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90A3-71BB-BD49-8D6B-8670A4A0A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081DD0-0EB7-4E4A-9189-5D55E46B7A26}"/>
              </a:ext>
            </a:extLst>
          </p:cNvPr>
          <p:cNvSpPr/>
          <p:nvPr/>
        </p:nvSpPr>
        <p:spPr>
          <a:xfrm>
            <a:off x="0" y="2351314"/>
            <a:ext cx="9144000" cy="4506686"/>
          </a:xfrm>
          <a:prstGeom prst="rect">
            <a:avLst/>
          </a:prstGeom>
          <a:solidFill>
            <a:schemeClr val="tx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DCEE6-83F5-0442-BA20-8A1563C4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269000"/>
            <a:ext cx="8280400" cy="901112"/>
          </a:xfrm>
        </p:spPr>
        <p:txBody>
          <a:bodyPr>
            <a:normAutofit/>
          </a:bodyPr>
          <a:lstStyle/>
          <a:p>
            <a:r>
              <a:rPr lang="en-US" dirty="0"/>
              <a:t>How can we solve that problem?</a:t>
            </a:r>
          </a:p>
          <a:p>
            <a:pPr lvl="1">
              <a:spcAft>
                <a:spcPts val="1200"/>
              </a:spcAft>
            </a:pPr>
            <a:r>
              <a:rPr lang="en-US" spc="-50" dirty="0"/>
              <a:t>In this case, we can use a condition variable to enforce order of execution.</a:t>
            </a:r>
            <a:endParaRPr lang="en-US" dirty="0">
              <a:solidFill>
                <a:srgbClr val="FF6400"/>
              </a:solidFill>
              <a:latin typeface="Latin Modern Mono Light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D25A-AA71-C74B-9293-8750A30D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458036"/>
            <a:ext cx="9144000" cy="4399963"/>
          </a:xfrm>
        </p:spPr>
        <p:txBody>
          <a:bodyPr numCol="2">
            <a:noAutofit/>
          </a:bodyPr>
          <a:lstStyle/>
          <a:p>
            <a:pPr marL="449263" lvl="4" indent="-360363"/>
            <a:r>
              <a:rPr lang="en-US" sz="1400" dirty="0" err="1">
                <a:solidFill>
                  <a:srgbClr val="8DA6C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mutex_t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= PTHREAD_MUTEX_INITIALIZER;</a:t>
            </a:r>
          </a:p>
          <a:p>
            <a:pPr marL="449263" lvl="4" indent="-360363"/>
            <a:r>
              <a:rPr lang="en-US" sz="1400" dirty="0" err="1">
                <a:solidFill>
                  <a:srgbClr val="8DA6C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cond_t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mtCond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 = PTHREAD_COND_INITIALIZER;</a:t>
            </a:r>
          </a:p>
          <a:p>
            <a:pPr marL="449263" lvl="4" indent="-360363"/>
            <a:r>
              <a:rPr lang="en-US" sz="1400" dirty="0" err="1">
                <a:solidFill>
                  <a:srgbClr val="FBDE2D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int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mtInit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= </a:t>
            </a:r>
            <a:r>
              <a:rPr lang="en-US" sz="1400" dirty="0">
                <a:solidFill>
                  <a:srgbClr val="D8FA3C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0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;</a:t>
            </a:r>
          </a:p>
          <a:p>
            <a:pPr marL="449263" lvl="4" indent="-360363"/>
            <a:b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</a:br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Thread </a:t>
            </a:r>
            <a:r>
              <a:rPr lang="en-US" sz="1400" dirty="0">
                <a:solidFill>
                  <a:srgbClr val="D8FA3C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1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::</a:t>
            </a:r>
          </a:p>
          <a:p>
            <a:pPr marL="449263" lvl="4" indent="-360363"/>
            <a:r>
              <a:rPr lang="en-US" sz="1400" dirty="0">
                <a:solidFill>
                  <a:srgbClr val="FBDE2D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void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</a:t>
            </a:r>
            <a:r>
              <a:rPr lang="en-US" sz="1400" dirty="0" err="1">
                <a:solidFill>
                  <a:srgbClr val="FF6400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init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(){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...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mThread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= </a:t>
            </a:r>
            <a:r>
              <a:rPr lang="en-US" sz="1400" dirty="0" err="1">
                <a:solidFill>
                  <a:srgbClr val="8DA6C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PR_CreateThread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mMain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,…);</a:t>
            </a:r>
          </a:p>
          <a:p>
            <a:pPr marL="449263" lvl="4" indent="-360363"/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>
                <a:solidFill>
                  <a:srgbClr val="AEAEA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// signal that the thread has been created.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 err="1">
                <a:solidFill>
                  <a:srgbClr val="8DA6C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mutex_lock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(&amp;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);</a:t>
            </a:r>
            <a:endParaRPr lang="en-US" sz="1400" dirty="0">
              <a:solidFill>
                <a:srgbClr val="8DA6CE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mtInit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= </a:t>
            </a:r>
            <a:r>
              <a:rPr lang="en-US" sz="1400" dirty="0">
                <a:solidFill>
                  <a:srgbClr val="D8FA3C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1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;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 err="1">
                <a:solidFill>
                  <a:srgbClr val="8DA6C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cond_signal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(&amp;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mtCond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);</a:t>
            </a:r>
            <a:endParaRPr lang="en-US" sz="1400" dirty="0">
              <a:solidFill>
                <a:srgbClr val="8DA6CE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 err="1">
                <a:solidFill>
                  <a:srgbClr val="8DA6C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mutex_unlock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(&amp;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);</a:t>
            </a:r>
            <a:endParaRPr lang="en-US" sz="1400" dirty="0">
              <a:solidFill>
                <a:srgbClr val="8DA6CE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...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}</a:t>
            </a:r>
          </a:p>
          <a:p>
            <a:pPr marL="449263" lvl="4" indent="-360363"/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Thread2::</a:t>
            </a:r>
          </a:p>
          <a:p>
            <a:pPr marL="449263" lvl="4" indent="-360363"/>
            <a:r>
              <a:rPr lang="en-US" sz="1400" dirty="0">
                <a:solidFill>
                  <a:srgbClr val="FBDE2D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void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</a:t>
            </a:r>
            <a:r>
              <a:rPr lang="en-US" sz="1400" dirty="0" err="1">
                <a:solidFill>
                  <a:srgbClr val="FF6400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mMain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(…){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...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>
                <a:solidFill>
                  <a:srgbClr val="AEAEA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// wait for the thread to be initialized …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 err="1">
                <a:solidFill>
                  <a:srgbClr val="8DA6C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mutex_lock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(&amp;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);</a:t>
            </a:r>
            <a:endParaRPr lang="en-US" sz="1400" dirty="0">
              <a:solidFill>
                <a:srgbClr val="8DA6CE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>
                <a:solidFill>
                  <a:srgbClr val="FBDE2D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while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mtInit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== </a:t>
            </a:r>
            <a:r>
              <a:rPr lang="en-US" sz="1400" dirty="0">
                <a:solidFill>
                  <a:srgbClr val="D8FA3C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0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)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    </a:t>
            </a:r>
            <a:r>
              <a:rPr lang="en-US" sz="1400" dirty="0" err="1">
                <a:solidFill>
                  <a:srgbClr val="8DA6C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cond_wait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(&amp;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mtCond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, &amp;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);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 err="1">
                <a:solidFill>
                  <a:srgbClr val="8DA6CE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mutex_unlock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(&amp;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mtLock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);</a:t>
            </a:r>
            <a:endParaRPr lang="en-US" sz="1400" dirty="0">
              <a:solidFill>
                <a:srgbClr val="8DA6CE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b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</a:br>
            <a:endParaRPr lang="en-US" sz="1400" dirty="0">
              <a:solidFill>
                <a:srgbClr val="F8F8F8"/>
              </a:solidFill>
              <a:latin typeface="M+ 1m regular" panose="020B0509020203020207" pitchFamily="49" charset="-128"/>
              <a:ea typeface="M+ 1m regular" panose="020B0509020203020207" pitchFamily="49" charset="-128"/>
            </a:endParaRP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mState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 = </a:t>
            </a:r>
            <a:r>
              <a:rPr lang="en-US" sz="1400" dirty="0" err="1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mThread</a:t>
            </a:r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-&gt;State; 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    ...</a:t>
            </a:r>
          </a:p>
          <a:p>
            <a:pPr marL="449263" lvl="4" indent="-360363"/>
            <a:r>
              <a:rPr lang="en-US" sz="1400" dirty="0">
                <a:solidFill>
                  <a:srgbClr val="F8F8F8"/>
                </a:solidFill>
                <a:latin typeface="M+ 1m regular" panose="020B0509020203020207" pitchFamily="49" charset="-128"/>
                <a:ea typeface="M+ 1m regular" panose="020B0509020203020207" pitchFamily="49" charset="-128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23F8-3DFE-824B-B54D-9339FD98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Order-Violation Bugs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B790E-1D16-9448-B4EB-0EA56BD82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  <a:latin typeface="Myriad Pro Condensed" charset="0"/>
                <a:ea typeface="Myriad Pro Condensed" charset="0"/>
                <a:cs typeface="Myriad Pro Condensed" charset="0"/>
              </a:rPr>
              <a:t>Deadlocks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Are permanent blockings of two or more processes or threads that either </a:t>
            </a:r>
          </a:p>
          <a:p>
            <a:pPr lvl="1"/>
            <a:r>
              <a:rPr lang="en-US" dirty="0"/>
              <a:t>compete for system resources or </a:t>
            </a:r>
          </a:p>
          <a:p>
            <a:pPr lvl="1"/>
            <a:r>
              <a:rPr lang="en-US" dirty="0"/>
              <a:t>communicate with each other.</a:t>
            </a:r>
          </a:p>
          <a:p>
            <a:r>
              <a:rPr lang="en-US" dirty="0"/>
              <a:t>Involve conflicting needs for resources by two or more processes or threads.</a:t>
            </a:r>
          </a:p>
          <a:p>
            <a:r>
              <a:rPr lang="en-US" dirty="0"/>
              <a:t>Have no efficient solution.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Resource</a:t>
                </a:r>
              </a:p>
              <a:p>
                <a:pPr lvl="1"/>
                <a:r>
                  <a:rPr lang="en-US" dirty="0"/>
                  <a:t>Any (passive) thing needed by a thread to do its job</a:t>
                </a:r>
              </a:p>
              <a:p>
                <a:pPr lvl="2"/>
                <a:r>
                  <a:rPr lang="en-US" dirty="0"/>
                  <a:t>CPU, disk space, memory, lock</a:t>
                </a:r>
              </a:p>
              <a:p>
                <a:pPr lvl="1"/>
                <a:r>
                  <a:rPr lang="en-US" dirty="0" err="1"/>
                  <a:t>Preemptable</a:t>
                </a:r>
                <a:endParaRPr lang="en-US" dirty="0"/>
              </a:p>
              <a:p>
                <a:pPr lvl="2"/>
                <a:r>
                  <a:rPr lang="en-US" dirty="0"/>
                  <a:t>can be taken away by OS</a:t>
                </a:r>
              </a:p>
              <a:p>
                <a:pPr lvl="1"/>
                <a:r>
                  <a:rPr lang="en-US" dirty="0"/>
                  <a:t>Non-</a:t>
                </a:r>
                <a:r>
                  <a:rPr lang="en-US" dirty="0" err="1"/>
                  <a:t>preemptable</a:t>
                </a:r>
                <a:endParaRPr lang="en-US" dirty="0"/>
              </a:p>
              <a:p>
                <a:pPr lvl="2"/>
                <a:r>
                  <a:rPr lang="en-US" dirty="0"/>
                  <a:t>must stay with thread</a:t>
                </a:r>
              </a:p>
              <a:p>
                <a:r>
                  <a:rPr lang="en-US" dirty="0"/>
                  <a:t>Starvation</a:t>
                </a:r>
              </a:p>
              <a:p>
                <a:pPr lvl="1"/>
                <a:r>
                  <a:rPr lang="en-US" dirty="0"/>
                  <a:t>Thread waits indefinitely</a:t>
                </a:r>
              </a:p>
              <a:p>
                <a:r>
                  <a:rPr lang="en-US" dirty="0"/>
                  <a:t>Deadlock</a:t>
                </a:r>
              </a:p>
              <a:p>
                <a:pPr lvl="1"/>
                <a:r>
                  <a:rPr lang="en-US" dirty="0"/>
                  <a:t>Circular waiting for resources</a:t>
                </a:r>
              </a:p>
              <a:p>
                <a:pPr lvl="1"/>
                <a:r>
                  <a:rPr lang="en-US" dirty="0"/>
                  <a:t>Deadlock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dirty="0"/>
                  <a:t> starvation, but not vice-versa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991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C504-2018s2-v08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49B3E8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8" id="{2ED648AF-1303-184B-9C72-548EEC07E06D}" vid="{15788330-B608-1141-9DE1-4C9B9C0C7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MC504-2018s2-v08</Template>
  <TotalTime>21217</TotalTime>
  <Words>1886</Words>
  <Application>Microsoft Macintosh PowerPoint</Application>
  <PresentationFormat>On-screen Show (4:3)</PresentationFormat>
  <Paragraphs>412</Paragraphs>
  <Slides>34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60" baseType="lpstr">
      <vt:lpstr>M+ 1m light</vt:lpstr>
      <vt:lpstr>M+ 1m regular</vt:lpstr>
      <vt:lpstr>Arial</vt:lpstr>
      <vt:lpstr>Avenir Next Condensed</vt:lpstr>
      <vt:lpstr>Calibri</vt:lpstr>
      <vt:lpstr>Cambria</vt:lpstr>
      <vt:lpstr>Cambria Math</vt:lpstr>
      <vt:lpstr>CMU Typewriter Text Light</vt:lpstr>
      <vt:lpstr>Courier Condensed</vt:lpstr>
      <vt:lpstr>Fira Sans Condensed Book</vt:lpstr>
      <vt:lpstr>Fira Sans Condensed Light</vt:lpstr>
      <vt:lpstr>Inconsolata</vt:lpstr>
      <vt:lpstr>Latin Modern Mono Light</vt:lpstr>
      <vt:lpstr>Latin Modern Mono Light Cond 10</vt:lpstr>
      <vt:lpstr>LM Mono Light Cond 10</vt:lpstr>
      <vt:lpstr>Myriad Pro Bold Condensed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Symbol</vt:lpstr>
      <vt:lpstr>Webdings</vt:lpstr>
      <vt:lpstr>Wingdings</vt:lpstr>
      <vt:lpstr>Wingdings 3</vt:lpstr>
      <vt:lpstr>MC504-2018s2-v08</vt:lpstr>
      <vt:lpstr>Common  Concurrency Problems</vt:lpstr>
      <vt:lpstr>Common Concurrency Problems</vt:lpstr>
      <vt:lpstr>Atomicity-Violation Bugs</vt:lpstr>
      <vt:lpstr>Atomicity-Violation Bugs</vt:lpstr>
      <vt:lpstr>Order-Violation Bugs</vt:lpstr>
      <vt:lpstr>Order-Violation Bugs</vt:lpstr>
      <vt:lpstr>Deadlocks</vt:lpstr>
      <vt:lpstr>Deadlocks…</vt:lpstr>
      <vt:lpstr>Deadlock Definition</vt:lpstr>
      <vt:lpstr>Bridge Crossing</vt:lpstr>
      <vt:lpstr>Crossroads</vt:lpstr>
      <vt:lpstr>Two locks</vt:lpstr>
      <vt:lpstr>Two locks and a condition variable</vt:lpstr>
      <vt:lpstr>Dining Philosophers</vt:lpstr>
      <vt:lpstr>Deadlocks</vt:lpstr>
      <vt:lpstr>Deadlock can arise only if 4 conditions hold simultaneously</vt:lpstr>
      <vt:lpstr>A question about the Dining Philosophers</vt:lpstr>
      <vt:lpstr>Methods for Handling Deadlocks</vt:lpstr>
      <vt:lpstr>Methods for Handling Deadlocks</vt:lpstr>
      <vt:lpstr>Deadlock Prevention:  ensure that at least one necessary condition cannot hold</vt:lpstr>
      <vt:lpstr>Deadlock Prevention:  ensure that at least one necessary condition cannot hold</vt:lpstr>
      <vt:lpstr>Preventing Deadlock</vt:lpstr>
      <vt:lpstr>Exploit or Limit Behavior</vt:lpstr>
      <vt:lpstr>Example</vt:lpstr>
      <vt:lpstr>Deadlock Avoidance</vt:lpstr>
      <vt:lpstr>System Model</vt:lpstr>
      <vt:lpstr>Analysis of potential for deadlock (2 processes, 2 resources)</vt:lpstr>
      <vt:lpstr>Analysis of potential for deadlock (2 processes, 2 resources)</vt:lpstr>
      <vt:lpstr>Analysis of potential for deadlock (2 processes, 2 resources)</vt:lpstr>
      <vt:lpstr>Deadlock avoidance: the Safe State concept</vt:lpstr>
      <vt:lpstr>Safe State</vt:lpstr>
      <vt:lpstr>Basic Facts about Safe and Unsafe States</vt:lpstr>
      <vt:lpstr>Deadlock Dynamics</vt:lpstr>
      <vt:lpstr>Food for thought...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Advanced Synchronization</dc:title>
  <dc:subject/>
  <dc:creator>Thomas Anderson</dc:creator>
  <cp:keywords/>
  <dc:description>Copyright Thomas Anderson 2012</dc:description>
  <cp:lastModifiedBy>Arthur Catto</cp:lastModifiedBy>
  <cp:revision>166</cp:revision>
  <cp:lastPrinted>2014-04-18T16:56:32Z</cp:lastPrinted>
  <dcterms:created xsi:type="dcterms:W3CDTF">2014-10-29T16:28:28Z</dcterms:created>
  <dcterms:modified xsi:type="dcterms:W3CDTF">2018-10-20T20:42:54Z</dcterms:modified>
  <cp:category/>
</cp:coreProperties>
</file>