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580" r:id="rId4"/>
    <p:sldId id="262" r:id="rId5"/>
    <p:sldId id="263" r:id="rId6"/>
    <p:sldId id="264" r:id="rId7"/>
    <p:sldId id="257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03"/>
    <p:restoredTop sz="94673"/>
  </p:normalViewPr>
  <p:slideViewPr>
    <p:cSldViewPr snapToGrid="0" snapToObjects="1" showGuides="1">
      <p:cViewPr varScale="1">
        <p:scale>
          <a:sx n="30" d="100"/>
          <a:sy n="30" d="100"/>
        </p:scale>
        <p:origin x="192" y="1168"/>
      </p:cViewPr>
      <p:guideLst>
        <p:guide orient="horz" pos="2160"/>
        <p:guide pos="2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9909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6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0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9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6543-F5B1-7943-8D18-F757B7B736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0991-5411-FB4F-BDF1-BFB0FDFD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47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FA915FE-9DFC-40B5-8A29-96B08461347E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2018. 10. 24.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1980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328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6310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0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4859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7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6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D864D-A1B0-FE46-B7CA-2E2FE0393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Event-Based Concurrency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64F3A-4DAB-2444-BFB5-4AFF2C8321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F0F8F-99DE-3E44-8752-109659406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24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728405-9AAF-6A45-A974-1C8776A056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656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D13-D7DD-284B-9A5D-B543D80A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the occurrence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E5D9-D87C-5F4D-A73C-BEFC4ECF72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systems provide a basic API, including 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select()</a:t>
            </a:r>
            <a:r>
              <a:rPr lang="en-US" dirty="0"/>
              <a:t> or 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poll()</a:t>
            </a:r>
            <a:r>
              <a:rPr lang="en-US" dirty="0"/>
              <a:t> system calls.</a:t>
            </a:r>
          </a:p>
          <a:p>
            <a:r>
              <a:rPr lang="en-US" dirty="0"/>
              <a:t>They check whether there are incoming I/O requests to be serviced.</a:t>
            </a:r>
          </a:p>
          <a:p>
            <a:r>
              <a:rPr lang="en-US" dirty="0"/>
              <a:t>They enable the developer to build a non-blocking event loop, which checks for incoming packets and reads from sockets with messages and replies as needed.</a:t>
            </a:r>
          </a:p>
          <a:p>
            <a:r>
              <a:rPr lang="en-US" dirty="0"/>
              <a:t>With a single CPU and an event-based application, the problems found in concurrent programs are no longer present. </a:t>
            </a:r>
          </a:p>
          <a:p>
            <a:pPr lvl="1"/>
            <a:r>
              <a:rPr lang="en-US" dirty="0"/>
              <a:t>Since the event-based server cannot be interrupted by another thread, there is no need to acquire or release locks. </a:t>
            </a:r>
          </a:p>
          <a:p>
            <a:pPr lvl="1"/>
            <a:r>
              <a:rPr lang="en-US" dirty="0"/>
              <a:t>Thus, concurrency bugs common in multithreaded programs do not appear in the basic event-based approach.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6E7A-BF3F-8345-AFC1-C98AEA007E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CCF781-BB33-0B4A-93C7-C84327CA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using </a:t>
            </a:r>
            <a:r>
              <a:rPr lang="en-US" dirty="0">
                <a:solidFill>
                  <a:srgbClr val="0432FF"/>
                </a:solidFill>
              </a:rPr>
              <a:t>select()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8AF89-A586-4E43-8B51-481E6D3893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 lIns="72000" tIns="72000" rIns="72000" bIns="72000">
            <a:normAutofit lnSpcReduction="10000"/>
          </a:bodyPr>
          <a:lstStyle/>
          <a:p>
            <a:pPr lvl="4"/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  <a:endParaRPr lang="en-US" dirty="0">
              <a:solidFill>
                <a:srgbClr val="FBDE2D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open and set up a bunch of sockets (not shown)</a:t>
            </a:r>
          </a:p>
          <a:p>
            <a:pPr lvl="4"/>
            <a:endParaRPr lang="en-US" dirty="0">
              <a:solidFill>
                <a:srgbClr val="AEAEAE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main loop</a:t>
            </a: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while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initialize the </a:t>
            </a:r>
            <a:r>
              <a:rPr lang="en-US" dirty="0" err="1">
                <a:solidFill>
                  <a:srgbClr val="AEAEAE"/>
                </a:solidFill>
                <a:latin typeface="Latin Modern Mono Light" pitchFamily="49" charset="77"/>
              </a:rPr>
              <a:t>fd_set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 to all zero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fd_set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readFDs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FD_ZERO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(&amp;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readFDs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4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now set the bits for the descriptors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this server is interested in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(for simplicity, all of them from min to max)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for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minFD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&lt;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maxFD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++)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FD_SET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&amp;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readFDs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4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do the select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select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maxFD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+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&amp;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readFDs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NULL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NULL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NULL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4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// check which actually have data using FD_ISSET()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for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minFD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&lt;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maxFD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++)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FD_ISSET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&amp;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readFDs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    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processFD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}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</a:t>
            </a:r>
          </a:p>
          <a:p>
            <a:pPr lvl="4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F92698-FD43-B341-A32A-EE73FC0869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D9B4-01D1-C145-B151-93A0B144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0" dirty="0"/>
              <a:t>What if an event leads to a system call that might block?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D928C-39CA-D642-8441-FC6212CA07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thread-based server, while the thread issuing the blocking I/O request suspends (waiting for the I/O to complete), other threads can run. </a:t>
            </a:r>
          </a:p>
          <a:p>
            <a:r>
              <a:rPr lang="en-US" dirty="0"/>
              <a:t>This natural overlap of I/O and other operations is what makes thread-based programming quite natural and straightforward. </a:t>
            </a:r>
          </a:p>
          <a:p>
            <a:r>
              <a:rPr lang="en-US" dirty="0"/>
              <a:t>With an event-based approach, however, there are no other threads to run: just the main event loop. </a:t>
            </a:r>
          </a:p>
          <a:p>
            <a:pPr lvl="1"/>
            <a:r>
              <a:rPr lang="en-US" dirty="0"/>
              <a:t>This implies that if an event handler issues a call that blocks, the entire server will also block until the call completes. </a:t>
            </a:r>
          </a:p>
          <a:p>
            <a:pPr lvl="1"/>
            <a:r>
              <a:rPr lang="en-US" dirty="0"/>
              <a:t>When the event loop blocks, the system sits idle, and thus is a huge potential waste of resources. </a:t>
            </a:r>
          </a:p>
          <a:p>
            <a:r>
              <a:rPr lang="en-US" dirty="0"/>
              <a:t>We thus have a rule that must be obeyed in event-based systems: no blocking calls are allowed.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2E182-95C6-3F47-845A-3ACC676FD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Simpler? No Locks Needed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event-based server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cannot be interrupted </a:t>
            </a:r>
            <a:r>
              <a:rPr lang="en-US" altLang="ko-KR" dirty="0"/>
              <a:t>by another thread.</a:t>
            </a:r>
          </a:p>
          <a:p>
            <a:pPr lvl="1"/>
            <a:r>
              <a:rPr lang="en-US" altLang="ko-KR" dirty="0"/>
              <a:t>With a </a:t>
            </a:r>
            <a:r>
              <a:rPr lang="en-US" altLang="ko-KR" u="sng" dirty="0"/>
              <a:t>single CPU</a:t>
            </a:r>
            <a:r>
              <a:rPr lang="en-US" altLang="ko-KR" dirty="0"/>
              <a:t> and </a:t>
            </a:r>
            <a:r>
              <a:rPr lang="en-US" altLang="ko-KR" u="sng" dirty="0"/>
              <a:t>an event-based application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decidedly </a:t>
            </a:r>
            <a:r>
              <a:rPr lang="en-US" altLang="ko-KR" b="1" dirty="0"/>
              <a:t>single threaded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Thus, </a:t>
            </a:r>
            <a:r>
              <a:rPr lang="en-US" altLang="ko-KR" i="1" dirty="0"/>
              <a:t>concurrency bugs </a:t>
            </a:r>
            <a:r>
              <a:rPr lang="en-US" altLang="ko-KR" dirty="0"/>
              <a:t>common in threaded programs </a:t>
            </a:r>
            <a:r>
              <a:rPr lang="en-US" altLang="ko-KR" b="1" dirty="0"/>
              <a:t>do not manifest </a:t>
            </a:r>
            <a:r>
              <a:rPr lang="en-US" altLang="ko-KR" dirty="0"/>
              <a:t>in the basic event-based approach.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4F5DBA-034A-634A-AFF6-16F1272E9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Problem: Blocking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What if an event requires that you issue </a:t>
            </a:r>
            <a:r>
              <a:rPr lang="en-US" altLang="ko-KR" b="1" dirty="0"/>
              <a:t>a system call </a:t>
            </a:r>
            <a:r>
              <a:rPr lang="en-US" altLang="ko-KR" dirty="0"/>
              <a:t>that might block?</a:t>
            </a:r>
          </a:p>
          <a:p>
            <a:pPr lvl="1"/>
            <a:r>
              <a:rPr lang="en-US" altLang="ko-KR" dirty="0"/>
              <a:t>There are no other threads to run: </a:t>
            </a:r>
            <a:r>
              <a:rPr lang="en-US" altLang="ko-KR" i="1" dirty="0"/>
              <a:t>just the main event loop</a:t>
            </a:r>
          </a:p>
          <a:p>
            <a:pPr lvl="1"/>
            <a:r>
              <a:rPr lang="en-US" altLang="ko-KR" dirty="0"/>
              <a:t>The entire server will do just that: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block until the call completes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Huge potential waste of resources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A65285-8ED1-4744-A254-61DA9DAFAF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4213" y="3789040"/>
            <a:ext cx="8027987" cy="648072"/>
          </a:xfrm>
          <a:prstGeom prst="rect">
            <a:avLst/>
          </a:prstGeom>
          <a:solidFill>
            <a:srgbClr val="FFC000"/>
          </a:solidFill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l"/>
            <a:r>
              <a:rPr lang="en-US" altLang="ko-KR" sz="2400" b="1" spc="-2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 event-based systems </a:t>
            </a:r>
            <a:r>
              <a:rPr lang="en-US" altLang="ko-KR" sz="2400" b="1" spc="-2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no blocking calls </a:t>
            </a:r>
            <a:r>
              <a:rPr lang="en-US" altLang="ko-KR" sz="2400" b="1" spc="-2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 allowed.</a:t>
            </a:r>
          </a:p>
        </p:txBody>
      </p:sp>
    </p:spTree>
    <p:extLst>
      <p:ext uri="{BB962C8B-B14F-4D97-AF65-F5344CB8AC3E}">
        <p14:creationId xmlns:p14="http://schemas.microsoft.com/office/powerpoint/2010/main" val="10009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Enable an application to issue an I/O request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 control immediately</a:t>
            </a:r>
            <a:r>
              <a:rPr lang="en-US" altLang="ko-KR" dirty="0"/>
              <a:t> to the caller, before the I/O has completed.</a:t>
            </a:r>
          </a:p>
          <a:p>
            <a:pPr lvl="1"/>
            <a:r>
              <a:rPr lang="en-US" altLang="ko-KR" dirty="0"/>
              <a:t>Example: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An Interface provided on </a:t>
            </a:r>
            <a:r>
              <a:rPr lang="en-US" altLang="ko-KR" i="1" dirty="0"/>
              <a:t>macOS</a:t>
            </a:r>
          </a:p>
          <a:p>
            <a:pPr lvl="2"/>
            <a:r>
              <a:rPr lang="en-US" altLang="ko-KR" dirty="0"/>
              <a:t>The APIs revolve around a basic structure,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or </a:t>
            </a:r>
            <a:r>
              <a:rPr lang="en-US" altLang="ko-KR" b="1" dirty="0"/>
              <a:t>AIO control block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in common terminology.</a:t>
            </a:r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5710D-6F7A-9E47-8D77-C7A6AC10D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73440" y="2644170"/>
            <a:ext cx="6912768" cy="156966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struct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aiocb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{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aio_fildes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/* File descriptor */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 err="1">
                <a:solidFill>
                  <a:srgbClr val="8DA6CE"/>
                </a:solidFill>
                <a:latin typeface="Latin Modern Mono Light" pitchFamily="49" charset="77"/>
              </a:rPr>
              <a:t>off_t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aio_offset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/* File offset */</a:t>
            </a:r>
            <a:endParaRPr lang="en-US" sz="1600" dirty="0">
              <a:solidFill>
                <a:srgbClr val="F8F8F8"/>
              </a:solidFill>
              <a:latin typeface="Latin Modern Mono Light" pitchFamily="49" charset="77"/>
            </a:endParaRP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volatile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*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aio_buf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/* Location of buffer */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 err="1">
                <a:solidFill>
                  <a:srgbClr val="8DA6CE"/>
                </a:solidFill>
                <a:latin typeface="Latin Modern Mono Light" pitchFamily="49" charset="77"/>
              </a:rPr>
              <a:t>size_t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aio_nbytes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; 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/* Length of transfer */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845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Asynchronous API:</a:t>
            </a:r>
          </a:p>
          <a:p>
            <a:pPr lvl="1"/>
            <a:r>
              <a:rPr lang="en-US" altLang="ko-KR" dirty="0"/>
              <a:t>To issue an asynchronous read to a file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If successful, it returns right away and the application can continue with its work.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Checks whether the request referred to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dirty="0"/>
              <a:t> has completed.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An application can </a:t>
            </a:r>
            <a:r>
              <a:rPr lang="en-US" altLang="ko-KR" b="1" dirty="0"/>
              <a:t>periodically pool </a:t>
            </a:r>
            <a:r>
              <a:rPr lang="en-US" altLang="ko-KR" dirty="0"/>
              <a:t>the system via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2"/>
            <a:r>
              <a:rPr lang="en-US" altLang="ko-KR" dirty="0"/>
              <a:t>If it has completed, returns success.</a:t>
            </a:r>
          </a:p>
          <a:p>
            <a:pPr lvl="2"/>
            <a:r>
              <a:rPr lang="en-US" altLang="ko-KR" dirty="0"/>
              <a:t>If not, EINPROGRESS is returned.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854140-877F-AC41-B7D2-9E1B085A42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012487" y="2235207"/>
            <a:ext cx="6301630" cy="33855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F6400"/>
                </a:solidFill>
                <a:latin typeface="Latin Modern Mono Light" pitchFamily="49" charset="77"/>
              </a:rPr>
              <a:t>aio_read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struct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aiocb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*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aiocbp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12487" y="4076491"/>
            <a:ext cx="6301630" cy="338554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F6400"/>
                </a:solidFill>
                <a:latin typeface="Latin Modern Mono Light" pitchFamily="49" charset="77"/>
              </a:rPr>
              <a:t>aio_error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const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struct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aiocb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*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aiocbp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</a:p>
          <a:p>
            <a:pPr lvl="1"/>
            <a:r>
              <a:rPr lang="en-US" altLang="ko-KR" dirty="0"/>
              <a:t>Remedy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overhead to check </a:t>
            </a:r>
            <a:r>
              <a:rPr lang="en-US" altLang="ko-KR" dirty="0"/>
              <a:t>whether an I/O has completed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b="1" dirty="0"/>
              <a:t>UNIX signals </a:t>
            </a:r>
            <a:r>
              <a:rPr lang="en-US" altLang="ko-KR" dirty="0"/>
              <a:t>to inform applications when an asynchronous I/O completes.</a:t>
            </a:r>
          </a:p>
          <a:p>
            <a:pPr lvl="1"/>
            <a:r>
              <a:rPr lang="en-US" altLang="ko-KR" dirty="0"/>
              <a:t>Removing the need to </a:t>
            </a:r>
            <a:r>
              <a:rPr lang="en-US" altLang="ko-KR" i="1" dirty="0"/>
              <a:t>repeatedly ask the system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1B29FB-77BB-664D-ADC0-C76762450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code of event-based approach is generally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more complicated</a:t>
            </a:r>
            <a:r>
              <a:rPr lang="en-US" altLang="ko-KR" dirty="0"/>
              <a:t> to write than </a:t>
            </a:r>
            <a:r>
              <a:rPr lang="en-US" altLang="ko-KR" i="1" dirty="0"/>
              <a:t>traditional thread-based</a:t>
            </a:r>
            <a:r>
              <a:rPr lang="en-US" altLang="ko-KR" dirty="0"/>
              <a:t> code.</a:t>
            </a:r>
          </a:p>
          <a:p>
            <a:pPr lvl="1"/>
            <a:r>
              <a:rPr lang="en-US" altLang="ko-KR" dirty="0"/>
              <a:t>It must package up some program state for the next event handler to use when the I/O completes.</a:t>
            </a:r>
          </a:p>
          <a:p>
            <a:pPr lvl="1"/>
            <a:r>
              <a:rPr lang="en-US" altLang="ko-KR" dirty="0"/>
              <a:t>The state the program needs is on the stack of the thread.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manual stack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CA7D82-9C87-CA44-895A-DDA0F0EC6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Example</a:t>
            </a:r>
            <a:r>
              <a:rPr lang="en-US" altLang="ko-KR" dirty="0">
                <a:sym typeface="Wingdings" panose="05000000000000000000" pitchFamily="2" charset="2"/>
              </a:rPr>
              <a:t> (an event-based system):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First </a:t>
            </a:r>
            <a:r>
              <a:rPr lang="en-US" altLang="ko-KR" b="1" dirty="0">
                <a:sym typeface="Wingdings" panose="05000000000000000000" pitchFamily="2" charset="2"/>
              </a:rPr>
              <a:t>issue</a:t>
            </a:r>
            <a:r>
              <a:rPr lang="en-US" altLang="ko-KR" dirty="0">
                <a:sym typeface="Wingdings" panose="05000000000000000000" pitchFamily="2" charset="2"/>
              </a:rPr>
              <a:t> the read asynchronously.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Then, </a:t>
            </a:r>
            <a:r>
              <a:rPr lang="en-US" altLang="ko-KR" b="1" dirty="0">
                <a:sym typeface="Wingdings" panose="05000000000000000000" pitchFamily="2" charset="2"/>
              </a:rPr>
              <a:t>periodically check </a:t>
            </a:r>
            <a:r>
              <a:rPr lang="en-US" altLang="ko-KR" dirty="0">
                <a:sym typeface="Wingdings" panose="05000000000000000000" pitchFamily="2" charset="2"/>
              </a:rPr>
              <a:t>for completion of the read.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That call informs us that the </a:t>
            </a:r>
            <a:r>
              <a:rPr lang="en-US" altLang="ko-KR" b="1" dirty="0">
                <a:sym typeface="Wingdings" panose="05000000000000000000" pitchFamily="2" charset="2"/>
              </a:rPr>
              <a:t>read is complete.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How does the event-based server know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what to do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D1FB88-6981-814A-A739-41B6B8295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84213" y="2459652"/>
            <a:ext cx="4501430" cy="584775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= read(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, buffer, size);</a:t>
            </a:r>
          </a:p>
          <a:p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= write(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sd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, buffer, size);</a:t>
            </a:r>
          </a:p>
        </p:txBody>
      </p:sp>
    </p:spTree>
    <p:extLst>
      <p:ext uri="{BB962C8B-B14F-4D97-AF65-F5344CB8AC3E}">
        <p14:creationId xmlns:p14="http://schemas.microsoft.com/office/powerpoint/2010/main" val="33576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C1573E-4D23-F34B-B4D7-A76C4B43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alternativos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40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" name="Picture 3" descr="A Discipline of Programming.jpg">
            <a:extLst>
              <a:ext uri="{FF2B5EF4-FFF2-40B4-BE49-F238E27FC236}">
                <a16:creationId xmlns:a16="http://schemas.microsoft.com/office/drawing/2014/main" id="{61E517E0-C46B-C74F-8F14-F934B38D96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9793" t="1875" r="20065" b="2621"/>
          <a:stretch>
            <a:fillRect/>
          </a:stretch>
        </p:blipFill>
        <p:spPr>
          <a:xfrm>
            <a:off x="3701488" y="2256677"/>
            <a:ext cx="2153690" cy="3420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9616B58-326B-8247-B7F9-C0990DCC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305" y="2255598"/>
            <a:ext cx="226080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o 2">
            <a:extLst>
              <a:ext uri="{FF2B5EF4-FFF2-40B4-BE49-F238E27FC236}">
                <a16:creationId xmlns:a16="http://schemas.microsoft.com/office/drawing/2014/main" id="{755CEBBC-B2A8-AB4C-AC72-E20DE32AFC94}"/>
              </a:ext>
            </a:extLst>
          </p:cNvPr>
          <p:cNvGrpSpPr/>
          <p:nvPr/>
        </p:nvGrpSpPr>
        <p:grpSpPr>
          <a:xfrm>
            <a:off x="237977" y="1937108"/>
            <a:ext cx="2880384" cy="3759918"/>
            <a:chOff x="251424" y="1867290"/>
            <a:chExt cx="2661915" cy="34747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A644D0-06B4-D644-BDBB-6BF642EA5932}"/>
                </a:ext>
              </a:extLst>
            </p:cNvPr>
            <p:cNvSpPr/>
            <p:nvPr/>
          </p:nvSpPr>
          <p:spPr bwMode="auto">
            <a:xfrm>
              <a:off x="412733" y="2156852"/>
              <a:ext cx="2372354" cy="318517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BCC932C-2DB9-1343-8CF5-CD3E9FF33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24" y="1867290"/>
              <a:ext cx="2661915" cy="3445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E929F3-C6E5-8B47-9C66-2DBB1A4956CA}"/>
              </a:ext>
            </a:extLst>
          </p:cNvPr>
          <p:cNvSpPr txBox="1"/>
          <p:nvPr/>
        </p:nvSpPr>
        <p:spPr>
          <a:xfrm>
            <a:off x="431800" y="5897572"/>
            <a:ext cx="8280400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rgbClr val="000000"/>
                </a:solidFill>
              </a:rPr>
              <a:t>Dijkstra</a:t>
            </a:r>
            <a:r>
              <a:rPr lang="en-US" sz="1600" dirty="0">
                <a:solidFill>
                  <a:srgbClr val="000000"/>
                </a:solidFill>
              </a:rPr>
              <a:t>, E. W. 1975. Guarded commands, </a:t>
            </a:r>
            <a:r>
              <a:rPr lang="en-US" sz="1600" dirty="0" err="1">
                <a:solidFill>
                  <a:srgbClr val="000000"/>
                </a:solidFill>
              </a:rPr>
              <a:t>nondeterminacy</a:t>
            </a:r>
            <a:r>
              <a:rPr lang="en-US" sz="1600" dirty="0">
                <a:solidFill>
                  <a:srgbClr val="000000"/>
                </a:solidFill>
              </a:rPr>
              <a:t> and formal derivation of programs. </a:t>
            </a:r>
            <a:r>
              <a:rPr lang="en-US" sz="1600" i="1" dirty="0" err="1">
                <a:solidFill>
                  <a:srgbClr val="000000"/>
                </a:solidFill>
              </a:rPr>
              <a:t>Commun</a:t>
            </a:r>
            <a:r>
              <a:rPr lang="en-US" sz="1600" i="1" dirty="0">
                <a:solidFill>
                  <a:srgbClr val="000000"/>
                </a:solidFill>
              </a:rPr>
              <a:t>. ACM</a:t>
            </a:r>
            <a:r>
              <a:rPr lang="en-US" sz="1600" dirty="0">
                <a:solidFill>
                  <a:srgbClr val="000000"/>
                </a:solidFill>
              </a:rPr>
              <a:t> 18, 8 (Aug. 1975), 453-457. </a:t>
            </a:r>
          </a:p>
        </p:txBody>
      </p:sp>
    </p:spTree>
    <p:extLst>
      <p:ext uri="{BB962C8B-B14F-4D97-AF65-F5344CB8AC3E}">
        <p14:creationId xmlns:p14="http://schemas.microsoft.com/office/powerpoint/2010/main" val="7398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continuation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Record</a:t>
            </a:r>
            <a:r>
              <a:rPr lang="en-US" altLang="ko-KR" dirty="0">
                <a:sym typeface="Wingdings" panose="05000000000000000000" pitchFamily="2" charset="2"/>
              </a:rPr>
              <a:t> the needed information to finish processing this event </a:t>
            </a:r>
            <a:r>
              <a:rPr lang="en-US" altLang="ko-KR" i="1" dirty="0">
                <a:sym typeface="Wingdings" panose="05000000000000000000" pitchFamily="2" charset="2"/>
              </a:rPr>
              <a:t>in some data structure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When the event happens (i.e., when the disk I/O completes), </a:t>
            </a:r>
            <a:r>
              <a:rPr lang="en-US" altLang="ko-KR" b="1" dirty="0">
                <a:sym typeface="Wingdings" panose="05000000000000000000" pitchFamily="2" charset="2"/>
              </a:rPr>
              <a:t>look up </a:t>
            </a:r>
            <a:r>
              <a:rPr lang="en-US" altLang="ko-KR" dirty="0">
                <a:sym typeface="Wingdings" panose="05000000000000000000" pitchFamily="2" charset="2"/>
              </a:rPr>
              <a:t>the needed information and process the event.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FD9988-9CFC-5048-AFEE-584464DE86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still difficult with Events.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Systems moved from a single CPU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CPUs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000" dirty="0"/>
              <a:t>Some of the simplicity of the event-based approach disappeared.</a:t>
            </a:r>
          </a:p>
          <a:p>
            <a:r>
              <a:rPr lang="en-US" altLang="ko-KR" dirty="0"/>
              <a:t>It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does not integrate well</a:t>
            </a:r>
            <a:r>
              <a:rPr lang="en-US" altLang="ko-KR" dirty="0"/>
              <a:t> with certain kinds of systems activity. </a:t>
            </a:r>
          </a:p>
          <a:p>
            <a:pPr lvl="1"/>
            <a:r>
              <a:rPr lang="en-US" altLang="ko-KR" sz="2000" b="1" dirty="0"/>
              <a:t>Ex. Paging</a:t>
            </a:r>
            <a:r>
              <a:rPr lang="en-US" altLang="ko-KR" sz="2000" dirty="0"/>
              <a:t>: A server will not make progress until page fault completes (implicit blocking).</a:t>
            </a:r>
          </a:p>
          <a:p>
            <a:r>
              <a:rPr lang="en-US" altLang="ko-KR" dirty="0"/>
              <a:t>Hard to manage overtime: The exact semantics of various routines changes.</a:t>
            </a:r>
          </a:p>
          <a:p>
            <a:r>
              <a:rPr lang="en-US" altLang="ko-KR" dirty="0"/>
              <a:t>Asynchronous disk I/O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never quite integrates with asynchronous network I/O </a:t>
            </a:r>
            <a:r>
              <a:rPr lang="en-US" altLang="ko-KR" dirty="0"/>
              <a:t>in as simple and uniform a manner as you might think.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742FAD-4E54-2D4E-9C34-26D76023D1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Provide a way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communicate with a process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HUP</a:t>
            </a:r>
            <a:r>
              <a:rPr lang="en-US" altLang="ko-KR" dirty="0"/>
              <a:t> (hang up), </a:t>
            </a:r>
            <a:r>
              <a:rPr lang="en-US" altLang="ko-KR" i="1" dirty="0"/>
              <a:t>INT</a:t>
            </a:r>
            <a:r>
              <a:rPr lang="en-US" altLang="ko-KR" dirty="0"/>
              <a:t>(interrupt), </a:t>
            </a:r>
            <a:r>
              <a:rPr lang="en-US" altLang="ko-KR" i="1" dirty="0"/>
              <a:t>SEGV</a:t>
            </a:r>
            <a:r>
              <a:rPr lang="en-US" altLang="ko-KR" dirty="0"/>
              <a:t>(segmentation violation), and etc.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When your program encounters a </a:t>
            </a:r>
            <a:r>
              <a:rPr lang="en-US" altLang="ko-KR" i="1" dirty="0"/>
              <a:t>segmentation violation</a:t>
            </a:r>
            <a:r>
              <a:rPr lang="en-US" altLang="ko-KR" dirty="0"/>
              <a:t>, the OS sends it a </a:t>
            </a:r>
            <a:r>
              <a:rPr lang="en-US" altLang="ko-KR" i="1" dirty="0"/>
              <a:t>SIGSEGV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94FB1E-73F7-C741-897A-52819A6DF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39190" y="3118216"/>
            <a:ext cx="7128792" cy="3046988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sz="1600" dirty="0" err="1">
                <a:solidFill>
                  <a:srgbClr val="61CE3C"/>
                </a:solidFill>
                <a:latin typeface="Latin Modern Mono Light" pitchFamily="49" charset="77"/>
              </a:rPr>
              <a:t>stdio.h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sz="1600" dirty="0" err="1">
                <a:solidFill>
                  <a:srgbClr val="61CE3C"/>
                </a:solidFill>
                <a:latin typeface="Latin Modern Mono Light" pitchFamily="49" charset="77"/>
              </a:rPr>
              <a:t>signal.h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FF6400"/>
                </a:solidFill>
                <a:latin typeface="Latin Modern Mono Light" pitchFamily="49" charset="77"/>
              </a:rPr>
              <a:t>handle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arg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"stop </a:t>
            </a:r>
            <a:r>
              <a:rPr lang="en-US" sz="1600" dirty="0" err="1">
                <a:solidFill>
                  <a:srgbClr val="61CE3C"/>
                </a:solidFill>
                <a:latin typeface="Latin Modern Mono Light" pitchFamily="49" charset="77"/>
              </a:rPr>
              <a:t>wakin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’ me up...</a:t>
            </a:r>
            <a:r>
              <a:rPr lang="en-US" sz="1600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sz="1600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  <a:endParaRPr lang="en-US" sz="1600" dirty="0">
              <a:solidFill>
                <a:srgbClr val="61CE3C"/>
              </a:solidFill>
              <a:latin typeface="Latin Modern Mono Light" pitchFamily="49" charset="77"/>
            </a:endParaRP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}</a:t>
            </a:r>
          </a:p>
          <a:p>
            <a:endParaRPr lang="en-US" sz="1600" dirty="0">
              <a:solidFill>
                <a:srgbClr val="F8F8F8"/>
              </a:solidFill>
              <a:latin typeface="Latin Modern Mono Light" pitchFamily="49" charset="77"/>
            </a:endParaRPr>
          </a:p>
          <a:p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16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argc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*</a:t>
            </a:r>
            <a:r>
              <a:rPr lang="en-US" sz="1600" dirty="0" err="1">
                <a:solidFill>
                  <a:srgbClr val="F8F8F8"/>
                </a:solidFill>
                <a:latin typeface="Latin Modern Mono Light" pitchFamily="49" charset="77"/>
              </a:rPr>
              <a:t>argv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[]) {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>
                <a:solidFill>
                  <a:srgbClr val="8DA6CE"/>
                </a:solidFill>
                <a:latin typeface="Latin Modern Mono Light" pitchFamily="49" charset="77"/>
              </a:rPr>
              <a:t>signal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(SIGHUP, handle);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while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sz="1600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)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    ; 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// </a:t>
            </a:r>
            <a:r>
              <a:rPr lang="en-US" sz="1600" dirty="0" err="1">
                <a:solidFill>
                  <a:srgbClr val="AEAEAE"/>
                </a:solidFill>
                <a:latin typeface="Latin Modern Mono Light" pitchFamily="49" charset="77"/>
              </a:rPr>
              <a:t>doin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’ </a:t>
            </a:r>
            <a:r>
              <a:rPr lang="en-US" sz="1600" dirty="0" err="1">
                <a:solidFill>
                  <a:srgbClr val="AEAEAE"/>
                </a:solidFill>
                <a:latin typeface="Latin Modern Mono Light" pitchFamily="49" charset="77"/>
              </a:rPr>
              <a:t>nothin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’ except </a:t>
            </a:r>
            <a:r>
              <a:rPr lang="en-US" sz="1600" dirty="0" err="1">
                <a:solidFill>
                  <a:srgbClr val="AEAEAE"/>
                </a:solidFill>
                <a:latin typeface="Latin Modern Mono Light" pitchFamily="49" charset="77"/>
              </a:rPr>
              <a:t>catchin</a:t>
            </a:r>
            <a:r>
              <a:rPr lang="en-US" sz="1600" dirty="0">
                <a:solidFill>
                  <a:srgbClr val="AEAEAE"/>
                </a:solidFill>
                <a:latin typeface="Latin Modern Mono Light" pitchFamily="49" charset="77"/>
              </a:rPr>
              <a:t>’ some sigs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sz="1600" dirty="0">
                <a:solidFill>
                  <a:srgbClr val="FBDE2D"/>
                </a:solidFill>
                <a:latin typeface="Latin Modern Mono Light" pitchFamily="49" charset="77"/>
              </a:rPr>
              <a:t>return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1600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;</a:t>
            </a:r>
          </a:p>
          <a:p>
            <a:r>
              <a:rPr lang="en-US" sz="1600" dirty="0">
                <a:solidFill>
                  <a:srgbClr val="F8F8F8"/>
                </a:solidFill>
                <a:latin typeface="Latin Modern Mono Light" pitchFamily="49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9190" y="6165204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program that goes into an infinite loop</a:t>
            </a:r>
            <a:endParaRPr lang="ko-KR" altLang="en-US" sz="14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0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You can send signals to it with the </a:t>
            </a:r>
            <a:r>
              <a:rPr lang="en-US" altLang="ko-KR" b="1" dirty="0"/>
              <a:t>kill command </a:t>
            </a:r>
            <a:r>
              <a:rPr lang="en-US" altLang="ko-KR" dirty="0"/>
              <a:t>line tool.</a:t>
            </a:r>
          </a:p>
          <a:p>
            <a:pPr lvl="1"/>
            <a:r>
              <a:rPr lang="en-US" altLang="ko-KR" dirty="0"/>
              <a:t>Doing so will </a:t>
            </a:r>
            <a:r>
              <a:rPr lang="en-US" altLang="ko-KR" i="1" dirty="0"/>
              <a:t>interrupt the main while loop </a:t>
            </a:r>
            <a:r>
              <a:rPr lang="en-US" altLang="ko-KR" dirty="0"/>
              <a:t>in the program and run the handler code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20F9A9-E493-144D-80DE-95201D252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76922" y="2982335"/>
            <a:ext cx="4392488" cy="2062103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prompt&gt; ./main &amp;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[3] 36705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prompt&gt; kill -HUP 36705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stop </a:t>
            </a:r>
            <a:r>
              <a:rPr lang="en-US" altLang="ko-KR" sz="1600" dirty="0" err="1">
                <a:solidFill>
                  <a:srgbClr val="F8F8F8"/>
                </a:solidFill>
                <a:latin typeface="Latin Modern Mono Light" pitchFamily="49" charset="77"/>
              </a:rPr>
              <a:t>wakin</a:t>
            </a:r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’ me up...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prompt&gt; kill -HUP 36705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stop </a:t>
            </a:r>
            <a:r>
              <a:rPr lang="en-US" altLang="ko-KR" sz="1600" dirty="0" err="1">
                <a:solidFill>
                  <a:srgbClr val="F8F8F8"/>
                </a:solidFill>
                <a:latin typeface="Latin Modern Mono Light" pitchFamily="49" charset="77"/>
              </a:rPr>
              <a:t>wakin</a:t>
            </a:r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’ me up...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prompt&gt; kill -HUP 36705</a:t>
            </a:r>
          </a:p>
          <a:p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stop </a:t>
            </a:r>
            <a:r>
              <a:rPr lang="en-US" altLang="ko-KR" sz="1600" dirty="0" err="1">
                <a:solidFill>
                  <a:srgbClr val="F8F8F8"/>
                </a:solidFill>
                <a:latin typeface="Latin Modern Mono Light" pitchFamily="49" charset="77"/>
              </a:rPr>
              <a:t>wakin</a:t>
            </a:r>
            <a:r>
              <a:rPr lang="en-US" altLang="ko-KR" sz="1600" dirty="0">
                <a:solidFill>
                  <a:srgbClr val="F8F8F8"/>
                </a:solidFill>
                <a:latin typeface="Latin Modern Mono Light" pitchFamily="49" charset="77"/>
              </a:rPr>
              <a:t>’ me up...</a:t>
            </a:r>
          </a:p>
        </p:txBody>
      </p:sp>
    </p:spTree>
    <p:extLst>
      <p:ext uri="{BB962C8B-B14F-4D97-AF65-F5344CB8AC3E}">
        <p14:creationId xmlns:p14="http://schemas.microsoft.com/office/powerpoint/2010/main" val="20705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C1573E-4D23-F34B-B4D7-A76C4B43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alternativos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40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8" name="Content Placeholder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CA1EF772-C8C6-6D41-A461-3DFBB3B11F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16396" t="19540" r="3333" b="9891"/>
          <a:stretch/>
        </p:blipFill>
        <p:spPr>
          <a:xfrm>
            <a:off x="431799" y="1833563"/>
            <a:ext cx="8280400" cy="4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C1573E-4D23-F34B-B4D7-A76C4B43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alternativos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40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8F959-DD61-EB41-9B38-7CA706E58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9303" r="1731" b="5685"/>
          <a:stretch/>
        </p:blipFill>
        <p:spPr>
          <a:xfrm>
            <a:off x="431799" y="1872762"/>
            <a:ext cx="8259735" cy="46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C1573E-4D23-F34B-B4D7-A76C4B43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alternativos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40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5D216-7BA6-1C44-AC69-7AFAB068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46384"/>
            <a:ext cx="8279007" cy="46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C1573E-4D23-F34B-B4D7-A76C4B43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alternativos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40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DBFCF-4E9C-5E43-92D8-7A3712D1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36398"/>
            <a:ext cx="8280402" cy="46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BD89-E531-3D47-95E1-8B204B4A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Event-Based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A357-4172-CE4A-A4C4-9E7EBA2157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have seen, it is not easy to generate a thread-safe concurrent application using the traditional procedural programming style.</a:t>
            </a:r>
          </a:p>
          <a:p>
            <a:pPr lvl="1"/>
            <a:r>
              <a:rPr lang="en-US" spc="-50" dirty="0"/>
              <a:t>For example, missing locks, deadlocks and other problems can easily arise.</a:t>
            </a:r>
          </a:p>
          <a:p>
            <a:r>
              <a:rPr lang="en-US" dirty="0"/>
              <a:t>Event-based concurrency is another style of concurrent programming which has become popular in some modern systems.</a:t>
            </a:r>
          </a:p>
          <a:p>
            <a:pPr lvl="1"/>
            <a:r>
              <a:rPr lang="en-US" dirty="0"/>
              <a:t>For example, it is used in GUI-based applications, some types of internet servers, and server-side frameworks like </a:t>
            </a:r>
            <a:r>
              <a:rPr lang="en-US" dirty="0" err="1">
                <a:latin typeface="+mj-lt"/>
                <a:ea typeface="M+ 1m light" panose="020B0409020203020207" pitchFamily="49" charset="-128"/>
              </a:rPr>
              <a:t>node.js</a:t>
            </a:r>
            <a:r>
              <a:rPr lang="en-US" dirty="0"/>
              <a:t>.</a:t>
            </a:r>
          </a:p>
          <a:p>
            <a:r>
              <a:rPr lang="en-US" dirty="0">
                <a:latin typeface="+mj-lt"/>
              </a:rPr>
              <a:t>The idea is </a:t>
            </a:r>
            <a:r>
              <a:rPr lang="en-US" dirty="0"/>
              <a:t>to replace the complexities of multi-threading with </a:t>
            </a:r>
            <a:br>
              <a:rPr lang="en-US" dirty="0"/>
            </a:br>
            <a:r>
              <a:rPr lang="en-US" dirty="0">
                <a:latin typeface="+mj-lt"/>
              </a:rPr>
              <a:t>a deterministic, sequential model </a:t>
            </a:r>
            <a:r>
              <a:rPr lang="en-US" dirty="0"/>
              <a:t>that is easier to understand and debug, while giving the developer greater control over what is scheduled at a given moment in time.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37593-918B-7C46-811B-76D8424F3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C32F1F-8676-414B-B191-A8402AD2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Can we build concurrent systems without threads?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89BBB-153D-1143-ABDD-BA34DCF980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SzPct val="85000"/>
            </a:pPr>
            <a:r>
              <a:rPr lang="en-US" sz="3200" dirty="0"/>
              <a:t>We would like to allow a single-threaded program </a:t>
            </a:r>
            <a:br>
              <a:rPr lang="en-US" sz="3200" dirty="0"/>
            </a:br>
            <a:r>
              <a:rPr lang="en-US" sz="3200" dirty="0"/>
              <a:t>to cope with high-latency I/ O devices by overlapping I/ O with processing and other I/ O.</a:t>
            </a:r>
          </a:p>
          <a:p>
            <a:pPr marL="271463" indent="0">
              <a:buSzPct val="85000"/>
              <a:buNone/>
            </a:pPr>
            <a:r>
              <a:rPr lang="en-US" sz="3200" dirty="0"/>
              <a:t>Thus,</a:t>
            </a:r>
          </a:p>
          <a:p>
            <a:pPr lvl="1">
              <a:buSzPct val="85000"/>
            </a:pPr>
            <a:r>
              <a:rPr lang="en-US" sz="3200" dirty="0"/>
              <a:t>Retaining control over concurrency</a:t>
            </a:r>
          </a:p>
          <a:p>
            <a:pPr lvl="1">
              <a:buSzPct val="85000"/>
            </a:pPr>
            <a:r>
              <a:rPr lang="en-US" sz="3200" dirty="0"/>
              <a:t>Avoiding some of the problems common to </a:t>
            </a:r>
            <a:br>
              <a:rPr lang="en-US" sz="3200" dirty="0"/>
            </a:br>
            <a:r>
              <a:rPr lang="en-US" sz="3200" dirty="0"/>
              <a:t>multi-threaded applications</a:t>
            </a:r>
          </a:p>
          <a:p>
            <a:pPr>
              <a:buSzPct val="85000"/>
            </a:pPr>
            <a:r>
              <a:rPr lang="en-US" sz="3200" dirty="0"/>
              <a:t>How could we build a concurrent server like that?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8868A8-B391-7D45-8CDD-024CDDAA0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F8E65-2F46-6C46-8C73-AF117BDC3F4B}"/>
              </a:ext>
            </a:extLst>
          </p:cNvPr>
          <p:cNvSpPr/>
          <p:nvPr/>
        </p:nvSpPr>
        <p:spPr>
          <a:xfrm>
            <a:off x="684214" y="3654159"/>
            <a:ext cx="6006732" cy="1291869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2D63A-4BA7-E245-B544-B38BE3A5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Idea: An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A4B6-032F-F04A-B106-8927E57AF6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approach is called </a:t>
            </a:r>
            <a:r>
              <a:rPr lang="en-US" dirty="0">
                <a:latin typeface="+mj-lt"/>
              </a:rPr>
              <a:t>event-based concurrency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Wait for something (i.e., an “</a:t>
            </a:r>
            <a:r>
              <a:rPr lang="en-US" dirty="0">
                <a:latin typeface="+mj-lt"/>
              </a:rPr>
              <a:t>event</a:t>
            </a:r>
            <a:r>
              <a:rPr lang="en-US" dirty="0"/>
              <a:t>”) to occur.</a:t>
            </a:r>
          </a:p>
          <a:p>
            <a:pPr lvl="1"/>
            <a:r>
              <a:rPr lang="en-US" dirty="0"/>
              <a:t>When it does, check what type of event it is.</a:t>
            </a:r>
          </a:p>
          <a:p>
            <a:pPr lvl="1"/>
            <a:r>
              <a:rPr lang="en-US" dirty="0"/>
              <a:t>Do the small amount of work it requires.</a:t>
            </a:r>
          </a:p>
          <a:p>
            <a:pPr>
              <a:spcAft>
                <a:spcPts val="600"/>
              </a:spcAft>
            </a:pPr>
            <a:r>
              <a:rPr lang="en-US" dirty="0"/>
              <a:t>Example:</a:t>
            </a:r>
          </a:p>
          <a:p>
            <a:pPr marL="712788" lvl="5" indent="-361950"/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while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</a:p>
          <a:p>
            <a:pPr marL="712788" lvl="5" indent="-36195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events =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getEvents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();</a:t>
            </a:r>
          </a:p>
          <a:p>
            <a:pPr marL="712788" lvl="5" indent="-36195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for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(e in events)</a:t>
            </a:r>
          </a:p>
          <a:p>
            <a:pPr marL="712788" lvl="5" indent="-36195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processEvent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(e); </a:t>
            </a:r>
            <a:endParaRPr lang="en-US" dirty="0">
              <a:solidFill>
                <a:srgbClr val="AEAEAE"/>
              </a:solidFill>
              <a:latin typeface="Latin Modern Mono Light" pitchFamily="49" charset="77"/>
            </a:endParaRPr>
          </a:p>
          <a:p>
            <a:pPr marL="712788" lvl="5" indent="-36195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</a:t>
            </a:r>
          </a:p>
          <a:p>
            <a:r>
              <a:rPr lang="en-US" dirty="0"/>
              <a:t>While the event handler processes an event, this is the only activity taking place in the system.</a:t>
            </a:r>
          </a:p>
          <a:p>
            <a:r>
              <a:rPr lang="en-US" dirty="0"/>
              <a:t>How can an event handler tell whether a message has arrived for it?</a:t>
            </a:r>
          </a:p>
          <a:p>
            <a:pPr marL="712788" lvl="5" indent="-361950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B5843-E428-8B40-A317-9D486BF64E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B8C61E-7050-0E47-B234-C196C3754DC3}"/>
              </a:ext>
            </a:extLst>
          </p:cNvPr>
          <p:cNvSpPr/>
          <p:nvPr/>
        </p:nvSpPr>
        <p:spPr>
          <a:xfrm>
            <a:off x="3757300" y="4322524"/>
            <a:ext cx="1085528" cy="394738"/>
          </a:xfrm>
          <a:prstGeom prst="leftArrow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19896-E283-DE4D-A694-48B0DE12A9F7}"/>
              </a:ext>
            </a:extLst>
          </p:cNvPr>
          <p:cNvSpPr txBox="1"/>
          <p:nvPr/>
        </p:nvSpPr>
        <p:spPr>
          <a:xfrm>
            <a:off x="4758036" y="4289061"/>
            <a:ext cx="20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607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4007</TotalTime>
  <Words>1284</Words>
  <Application>Microsoft Macintosh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5" baseType="lpstr">
      <vt:lpstr>M+ 1m light</vt:lpstr>
      <vt:lpstr>맑은 고딕</vt:lpstr>
      <vt:lpstr>Arial</vt:lpstr>
      <vt:lpstr>Avenir Next Condensed</vt:lpstr>
      <vt:lpstr>Calibri</vt:lpstr>
      <vt:lpstr>Cambria</vt:lpstr>
      <vt:lpstr>Courier Condensed</vt:lpstr>
      <vt:lpstr>Courier New</vt:lpstr>
      <vt:lpstr>Fira Sans Condensed Book</vt:lpstr>
      <vt:lpstr>Fira Sans Condensed Light</vt:lpstr>
      <vt:lpstr>Inconsolata</vt:lpstr>
      <vt:lpstr>Latin Modern Mono Light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MC504-2018s2-v08</vt:lpstr>
      <vt:lpstr>Event-Based Concurrency</vt:lpstr>
      <vt:lpstr>Modelos alternativos já eram assunto há 40 anos…</vt:lpstr>
      <vt:lpstr>Modelos alternativos já eram assunto há 40 anos…</vt:lpstr>
      <vt:lpstr>Modelos alternativos já eram assunto há 40 anos…</vt:lpstr>
      <vt:lpstr>Modelos alternativos já eram assunto há 40 anos…</vt:lpstr>
      <vt:lpstr>Modelos alternativos já eram assunto há 40 anos…</vt:lpstr>
      <vt:lpstr>Event-Based Concurrency</vt:lpstr>
      <vt:lpstr>Can we build concurrent systems without threads?</vt:lpstr>
      <vt:lpstr>The Basic Idea: An Event Loop</vt:lpstr>
      <vt:lpstr>How to detect the occurrence of events</vt:lpstr>
      <vt:lpstr>Simple code using select()</vt:lpstr>
      <vt:lpstr>What if an event leads to a system call that might block?</vt:lpstr>
      <vt:lpstr>Why Simpler? No Locks Needed</vt:lpstr>
      <vt:lpstr>A Problem: Blocking System Calls</vt:lpstr>
      <vt:lpstr>A Solution: Asynchronous I/O</vt:lpstr>
      <vt:lpstr>A Solution: Asynchronous I/O (Cont.)</vt:lpstr>
      <vt:lpstr>A Solution: Asynchronous I/O (Cont.)</vt:lpstr>
      <vt:lpstr>Another Problem: State Management</vt:lpstr>
      <vt:lpstr>Another Problem: State Management (Cont.)</vt:lpstr>
      <vt:lpstr>Another Problem: State Management (Cont.)</vt:lpstr>
      <vt:lpstr>What is still difficult with Events.</vt:lpstr>
      <vt:lpstr>ASIDE: Unix Signals</vt:lpstr>
      <vt:lpstr>ASIDE: Unix Signals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Event-Based Concurrency</dc:title>
  <dc:creator>Arthur Catto</dc:creator>
  <cp:lastModifiedBy>Arthur Catto</cp:lastModifiedBy>
  <cp:revision>28</cp:revision>
  <dcterms:created xsi:type="dcterms:W3CDTF">2018-10-20T18:06:39Z</dcterms:created>
  <dcterms:modified xsi:type="dcterms:W3CDTF">2018-10-24T23:08:09Z</dcterms:modified>
</cp:coreProperties>
</file>