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2" pos="6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860"/>
    <a:srgbClr val="E4F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6"/>
    <p:restoredTop sz="94673"/>
  </p:normalViewPr>
  <p:slideViewPr>
    <p:cSldViewPr snapToGrid="0" snapToObjects="1" showGuides="1">
      <p:cViewPr varScale="1">
        <p:scale>
          <a:sx n="137" d="100"/>
          <a:sy n="137" d="100"/>
        </p:scale>
        <p:origin x="200" y="568"/>
      </p:cViewPr>
      <p:guideLst>
        <p:guide pos="6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pages.cs.wisc.edu/~remzi/OSTEP/"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bg>
      <p:bgPr>
        <a:solidFill>
          <a:schemeClr val="bg1"/>
        </a:solidFill>
        <a:effectLst/>
      </p:bgPr>
    </p:bg>
    <p:spTree>
      <p:nvGrpSpPr>
        <p:cNvPr id="1" name=""/>
        <p:cNvGrpSpPr/>
        <p:nvPr/>
      </p:nvGrpSpPr>
      <p:grpSpPr>
        <a:xfrm>
          <a:off x="0" y="0"/>
          <a:ext cx="0" cy="0"/>
          <a:chOff x="0" y="0"/>
          <a:chExt cx="0" cy="0"/>
        </a:xfrm>
      </p:grpSpPr>
      <p:sp>
        <p:nvSpPr>
          <p:cNvPr id="8" name="CaixaDeTexto 7"/>
          <p:cNvSpPr txBox="1"/>
          <p:nvPr/>
        </p:nvSpPr>
        <p:spPr>
          <a:xfrm>
            <a:off x="431800" y="6131027"/>
            <a:ext cx="8280400" cy="358673"/>
          </a:xfrm>
          <a:prstGeom prst="rect">
            <a:avLst/>
          </a:prstGeom>
        </p:spPr>
        <p:txBody>
          <a:bodyPr vert="horz" lIns="0" tIns="45720" rIns="0" bIns="45720" rtlCol="0" anchor="ctr">
            <a:noAutofit/>
          </a:bodyPr>
          <a:lstStyle>
            <a:lvl1pPr indent="0">
              <a:spcBef>
                <a:spcPts val="1800"/>
              </a:spcBef>
              <a:buClr>
                <a:srgbClr val="FF6600"/>
              </a:buClr>
              <a:buSzPct val="60000"/>
              <a:buFont typeface="Wingdings 3" panose="05040102010807070707" pitchFamily="18" charset="2"/>
              <a:buNone/>
              <a:defRPr sz="2400" baseline="0">
                <a:cs typeface="Calibri" pitchFamily="34" charset="0"/>
              </a:defRPr>
            </a:lvl1pPr>
            <a:lvl2pPr indent="0" algn="ctr">
              <a:spcBef>
                <a:spcPct val="20000"/>
              </a:spcBef>
              <a:buClr>
                <a:srgbClr val="FF6600"/>
              </a:buClr>
              <a:buSzPct val="100000"/>
              <a:buFont typeface="Wingdings" charset="2"/>
              <a:buNone/>
              <a:defRPr sz="2000" baseline="0">
                <a:cs typeface="Calibri" pitchFamily="34" charset="0"/>
              </a:defRPr>
            </a:lvl2pPr>
            <a:lvl3pPr indent="0" algn="ctr">
              <a:spcBef>
                <a:spcPct val="20000"/>
              </a:spcBef>
              <a:buClr>
                <a:srgbClr val="FF6600"/>
              </a:buClr>
              <a:buSzPct val="80000"/>
              <a:buFont typeface="Lucida Grande"/>
              <a:buNone/>
              <a:defRPr baseline="0">
                <a:cs typeface="Calibri" pitchFamily="34" charset="0"/>
              </a:defRPr>
            </a:lvl3pPr>
            <a:lvl4pPr indent="0" algn="ctr">
              <a:spcBef>
                <a:spcPct val="20000"/>
              </a:spcBef>
              <a:buClr>
                <a:srgbClr val="FF6600"/>
              </a:buClr>
              <a:buSzPct val="75000"/>
              <a:buFont typeface="Arial" pitchFamily="34" charset="0"/>
              <a:buNone/>
              <a:defRPr sz="1600" baseline="0">
                <a:cs typeface="Calibri" pitchFamily="34" charset="0"/>
              </a:defRPr>
            </a:lvl4pPr>
            <a:lvl5pPr indent="0" algn="ctr">
              <a:spcBef>
                <a:spcPct val="20000"/>
              </a:spcBef>
              <a:buClr>
                <a:srgbClr val="FF6600"/>
              </a:buClr>
              <a:buFont typeface="Arial" pitchFamily="34" charset="0"/>
              <a:buNone/>
              <a:defRPr sz="1600" baseline="0">
                <a:cs typeface="Calibri" pitchFamily="34" charset="0"/>
              </a:defRPr>
            </a:lvl5pPr>
            <a:lvl6pPr indent="0" algn="ctr">
              <a:spcBef>
                <a:spcPct val="20000"/>
              </a:spcBef>
              <a:buFont typeface="Arial" pitchFamily="34" charset="0"/>
              <a:buNone/>
              <a:defRPr sz="1600"/>
            </a:lvl6pPr>
            <a:lvl7pPr indent="0" algn="ctr">
              <a:spcBef>
                <a:spcPct val="20000"/>
              </a:spcBef>
              <a:buFont typeface="Arial" pitchFamily="34" charset="0"/>
              <a:buNone/>
              <a:defRPr sz="1600"/>
            </a:lvl7pPr>
            <a:lvl8pPr indent="0" algn="ctr">
              <a:spcBef>
                <a:spcPct val="20000"/>
              </a:spcBef>
              <a:buFont typeface="Arial" pitchFamily="34" charset="0"/>
              <a:buNone/>
              <a:defRPr sz="1600"/>
            </a:lvl8pPr>
            <a:lvl9pPr indent="0" algn="ctr">
              <a:spcBef>
                <a:spcPct val="20000"/>
              </a:spcBef>
              <a:buFont typeface="Arial" pitchFamily="34" charset="0"/>
              <a:buNone/>
              <a:defRPr sz="1600"/>
            </a:lvl9pPr>
          </a:lstStyle>
          <a:p>
            <a:pPr marL="0" lvl="0" indent="0">
              <a:tabLst>
                <a:tab pos="8256267" algn="r"/>
              </a:tabLst>
            </a:pPr>
            <a:r>
              <a:rPr lang="pt-BR" sz="1859" b="0" i="0" noProof="0" dirty="0">
                <a:solidFill>
                  <a:schemeClr val="tx1"/>
                </a:solidFill>
                <a:latin typeface="Myriad Pro Light SemiCondensed" charset="0"/>
                <a:ea typeface="Myriad Pro Light SemiCondensed" charset="0"/>
                <a:cs typeface="Myriad Pro Light SemiCondensed" charset="0"/>
              </a:rPr>
              <a:t>Arthur João Catto, PhD	2º semestre de 2018</a:t>
            </a:r>
          </a:p>
        </p:txBody>
      </p:sp>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100" baseline="0">
                <a:solidFill>
                  <a:schemeClr val="tx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a:t>Click to edit Master title style</a:t>
            </a:r>
            <a:endParaRPr lang="pt-BR" noProof="0" dirty="0"/>
          </a:p>
        </p:txBody>
      </p:sp>
      <p:sp>
        <p:nvSpPr>
          <p:cNvPr id="9" name="CaixaDeTexto 8"/>
          <p:cNvSpPr txBox="1"/>
          <p:nvPr/>
        </p:nvSpPr>
        <p:spPr>
          <a:xfrm>
            <a:off x="431955" y="279400"/>
            <a:ext cx="8280246" cy="836255"/>
          </a:xfrm>
          <a:prstGeom prst="rect">
            <a:avLst/>
          </a:prstGeom>
          <a:noFill/>
        </p:spPr>
        <p:txBody>
          <a:bodyPr wrap="square" lIns="0" rtlCol="0">
            <a:spAutoFit/>
          </a:bodyPr>
          <a:lstStyle/>
          <a:p>
            <a:pPr algn="l">
              <a:lnSpc>
                <a:spcPct val="80000"/>
              </a:lnSpc>
            </a:pPr>
            <a:r>
              <a:rPr lang="pt-BR" sz="1859" b="0" i="0" noProof="0" dirty="0">
                <a:solidFill>
                  <a:schemeClr val="tx1"/>
                </a:solidFill>
                <a:latin typeface="+mn-lt"/>
                <a:ea typeface="Fira Sans Condensed Light" charset="0"/>
                <a:cs typeface="Fira Sans Condensed Light" charset="0"/>
              </a:rPr>
              <a:t>Universidade Estadual de Campinas</a:t>
            </a:r>
          </a:p>
          <a:p>
            <a:pPr algn="l">
              <a:lnSpc>
                <a:spcPct val="80000"/>
              </a:lnSpc>
            </a:pPr>
            <a:r>
              <a:rPr lang="pt-BR" sz="1859" b="0" i="0" noProof="0" dirty="0">
                <a:solidFill>
                  <a:schemeClr val="tx1"/>
                </a:solidFill>
                <a:latin typeface="+mn-lt"/>
                <a:ea typeface="Fira Sans Condensed Light" charset="0"/>
                <a:cs typeface="Fira Sans Condensed Light" charset="0"/>
              </a:rPr>
              <a:t>Instituto de Computação</a:t>
            </a:r>
          </a:p>
          <a:p>
            <a:pPr algn="l"/>
            <a:r>
              <a:rPr lang="pt-BR" sz="1859" b="0" i="0" noProof="0" dirty="0">
                <a:solidFill>
                  <a:schemeClr val="tx1"/>
                </a:solidFill>
                <a:latin typeface="+mj-lt"/>
                <a:ea typeface="Fira Sans Condensed Book" charset="0"/>
                <a:cs typeface="Fira Sans Condensed Book" charset="0"/>
              </a:rPr>
              <a:t>MC504 Sistemas Operacionais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65000"/>
              <a:lumOff val="35000"/>
            </a:schemeClr>
          </a:solidFill>
        </p:spPr>
        <p:txBody>
          <a:bodyPr vert="horz" lIns="0" tIns="0" rIns="0" bIns="0" rtlCol="0" anchor="ctr">
            <a:noAutofit/>
          </a:bodyPr>
          <a:lstStyle>
            <a:lvl1pPr marL="266612" indent="-266612" algn="ctr">
              <a:buNone/>
              <a:defRPr lang="pt-BR" sz="10224" b="0" i="0" spc="-100" baseline="0" noProof="0" dirty="0">
                <a:solidFill>
                  <a:schemeClr val="bg1"/>
                </a:solidFill>
                <a:latin typeface="Myriad Pro Light Condensed" panose="020B0406030403020204" pitchFamily="34" charset="0"/>
              </a:defRPr>
            </a:lvl1pPr>
          </a:lstStyle>
          <a:p>
            <a:pPr marL="0" lvl="0" indent="0" algn="ctr"/>
            <a:r>
              <a:rPr lang="pt-BR" noProof="0" dirty="0" err="1"/>
              <a:t>Txx</a:t>
            </a:r>
            <a:endParaRPr lang="pt-BR" noProof="0" dirty="0"/>
          </a:p>
        </p:txBody>
      </p:sp>
      <p:sp>
        <p:nvSpPr>
          <p:cNvPr id="6" name="TextBox 5">
            <a:extLst>
              <a:ext uri="{FF2B5EF4-FFF2-40B4-BE49-F238E27FC236}">
                <a16:creationId xmlns:a16="http://schemas.microsoft.com/office/drawing/2014/main" id="{89FB1D79-01D5-C74A-86BC-75A1E797D0F3}"/>
              </a:ext>
            </a:extLst>
          </p:cNvPr>
          <p:cNvSpPr txBox="1"/>
          <p:nvPr/>
        </p:nvSpPr>
        <p:spPr>
          <a:xfrm>
            <a:off x="436242" y="3616960"/>
            <a:ext cx="1245534"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Referência</a:t>
            </a:r>
            <a:r>
              <a:rPr lang="en-US" sz="1800" b="0" i="1" dirty="0">
                <a:latin typeface="Myriad Pro Light Condensed" panose="020B0406030403020204" pitchFamily="34" charset="0"/>
              </a:rPr>
              <a:t> principal</a:t>
            </a:r>
          </a:p>
        </p:txBody>
      </p:sp>
      <p:sp>
        <p:nvSpPr>
          <p:cNvPr id="12" name="Espaço Reservado para Texto 2">
            <a:extLst>
              <a:ext uri="{FF2B5EF4-FFF2-40B4-BE49-F238E27FC236}">
                <a16:creationId xmlns:a16="http://schemas.microsoft.com/office/drawing/2014/main" id="{92365CFE-4931-FA40-B3B3-7FDA61D3AFD8}"/>
              </a:ext>
            </a:extLst>
          </p:cNvPr>
          <p:cNvSpPr>
            <a:spLocks noGrp="1"/>
          </p:cNvSpPr>
          <p:nvPr>
            <p:ph type="body" sz="quarter" idx="12"/>
          </p:nvPr>
        </p:nvSpPr>
        <p:spPr>
          <a:xfrm>
            <a:off x="1931844" y="4232731"/>
            <a:ext cx="1378583" cy="276999"/>
          </a:xfrm>
        </p:spPr>
        <p:txBody>
          <a:bodyPr wrap="none">
            <a:spAutoFit/>
          </a:bodyPr>
          <a:lstStyle>
            <a:lvl1pPr marL="0" indent="0" algn="l" defTabSz="914400" rtl="0" eaLnBrk="1" latinLnBrk="0" hangingPunct="1">
              <a:lnSpc>
                <a:spcPct val="100000"/>
              </a:lnSpc>
              <a:spcBef>
                <a:spcPts val="0"/>
              </a:spcBef>
              <a:buFontTx/>
              <a:buNone/>
              <a:defRPr lang="en-US" sz="1800" b="0" i="1" kern="1200" noProof="0" dirty="0">
                <a:solidFill>
                  <a:schemeClr val="tx1"/>
                </a:solidFill>
                <a:latin typeface="Myriad Pro Light Condensed" panose="020B0406030403020204" pitchFamily="34" charset="0"/>
                <a:ea typeface="+mn-ea"/>
                <a:cs typeface="+mn-cs"/>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13" name="TextBox 12">
            <a:extLst>
              <a:ext uri="{FF2B5EF4-FFF2-40B4-BE49-F238E27FC236}">
                <a16:creationId xmlns:a16="http://schemas.microsoft.com/office/drawing/2014/main" id="{4EE8B04B-6D80-3540-84AC-28843BF4A2D3}"/>
              </a:ext>
            </a:extLst>
          </p:cNvPr>
          <p:cNvSpPr txBox="1"/>
          <p:nvPr/>
        </p:nvSpPr>
        <p:spPr>
          <a:xfrm>
            <a:off x="436242" y="4232731"/>
            <a:ext cx="1495602"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Discutido</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classe</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p>
        </p:txBody>
      </p:sp>
      <p:sp>
        <p:nvSpPr>
          <p:cNvPr id="2" name="TextBox 1">
            <a:extLst>
              <a:ext uri="{FF2B5EF4-FFF2-40B4-BE49-F238E27FC236}">
                <a16:creationId xmlns:a16="http://schemas.microsoft.com/office/drawing/2014/main" id="{E2E9D411-4BCA-F040-9148-24BE98808A10}"/>
              </a:ext>
            </a:extLst>
          </p:cNvPr>
          <p:cNvSpPr txBox="1"/>
          <p:nvPr/>
        </p:nvSpPr>
        <p:spPr>
          <a:xfrm>
            <a:off x="337983" y="3860135"/>
            <a:ext cx="7989688" cy="320793"/>
          </a:xfrm>
          <a:prstGeom prst="rect">
            <a:avLst/>
          </a:prstGeom>
          <a:noFill/>
        </p:spPr>
        <p:txBody>
          <a:bodyPr wrap="none" rtlCol="0">
            <a:spAutoFit/>
          </a:bodyPr>
          <a:lstStyle/>
          <a:p>
            <a:pPr marL="0" marR="0" lvl="0" indent="0" algn="l" defTabSz="914047" rtl="0" eaLnBrk="1" fontAlgn="auto" latinLnBrk="0" hangingPunct="1">
              <a:lnSpc>
                <a:spcPct val="80000"/>
              </a:lnSpc>
              <a:spcBef>
                <a:spcPts val="1800"/>
              </a:spcBef>
              <a:spcAft>
                <a:spcPts val="0"/>
              </a:spcAft>
              <a:buClr>
                <a:srgbClr val="F3A447"/>
              </a:buClr>
              <a:buSzPct val="100000"/>
              <a:buFontTx/>
              <a:buNone/>
              <a:tabLst/>
              <a:defRPr/>
            </a:pP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Ch.       of </a:t>
            </a:r>
            <a:r>
              <a:rPr kumimoji="0" lang="en-US" sz="1800" b="0" i="1" u="none" strike="noStrike" kern="1200" cap="none" spc="0" normalizeH="0" baseline="0" noProof="0" dirty="0">
                <a:ln>
                  <a:noFill/>
                </a:ln>
                <a:solidFill>
                  <a:prstClr val="black"/>
                </a:solidFill>
                <a:effectLst/>
                <a:uLnTx/>
                <a:uFillTx/>
                <a:latin typeface="Myriad Pro Light Condensed" panose="020B0406030403020204" pitchFamily="34" charset="0"/>
              </a:rPr>
              <a:t>Operating Systems: Three Easy Pieces </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by </a:t>
            </a:r>
            <a:r>
              <a:rPr kumimoji="0" lang="en-US" sz="1800" b="0" i="0" u="none" strike="noStrike" kern="1200" cap="none" spc="0" normalizeH="0" baseline="0" noProof="0" dirty="0" err="1">
                <a:ln>
                  <a:noFill/>
                </a:ln>
                <a:solidFill>
                  <a:prstClr val="black"/>
                </a:solidFill>
                <a:effectLst/>
                <a:uLnTx/>
                <a:uFillTx/>
                <a:latin typeface="Myriad Pro Light Condensed" panose="020B0406030403020204" pitchFamily="34" charset="0"/>
              </a:rPr>
              <a:t>Remzi</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 and Andrea </a:t>
            </a:r>
            <a:r>
              <a:rPr kumimoji="0" lang="en-US" sz="1800" b="0" i="0" u="none" strike="noStrike" kern="1200" cap="none" spc="0" normalizeH="0" baseline="0" noProof="0" dirty="0" err="1">
                <a:ln>
                  <a:noFill/>
                </a:ln>
                <a:solidFill>
                  <a:prstClr val="black"/>
                </a:solidFill>
                <a:effectLst/>
                <a:uLnTx/>
                <a:uFillTx/>
                <a:latin typeface="Myriad Pro Light Condensed" panose="020B0406030403020204" pitchFamily="34" charset="0"/>
              </a:rPr>
              <a:t>Arpaci-Dusseau</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 (</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hlinkClick r:id="rId2">
                  <a:extLst>
                    <a:ext uri="{A12FA001-AC4F-418D-AE19-62706E023703}">
                      <ahyp:hlinkClr xmlns:ahyp="http://schemas.microsoft.com/office/drawing/2018/hyperlinkcolor" val="tx"/>
                    </a:ext>
                  </a:extLst>
                </a:hlinkClick>
              </a:rPr>
              <a:t>pages.cs.wisc.edu/~remzi/OSTEP/</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a:t>
            </a:r>
          </a:p>
        </p:txBody>
      </p:sp>
      <p:sp>
        <p:nvSpPr>
          <p:cNvPr id="7" name="Text Placeholder 6">
            <a:extLst>
              <a:ext uri="{FF2B5EF4-FFF2-40B4-BE49-F238E27FC236}">
                <a16:creationId xmlns:a16="http://schemas.microsoft.com/office/drawing/2014/main" id="{9525D2C3-1C86-6B41-B643-4A49D980A6E3}"/>
              </a:ext>
            </a:extLst>
          </p:cNvPr>
          <p:cNvSpPr>
            <a:spLocks noGrp="1"/>
          </p:cNvSpPr>
          <p:nvPr>
            <p:ph type="body" sz="quarter" idx="14" hasCustomPrompt="1"/>
          </p:nvPr>
        </p:nvSpPr>
        <p:spPr>
          <a:xfrm>
            <a:off x="646495" y="3854500"/>
            <a:ext cx="176330" cy="276999"/>
          </a:xfrm>
        </p:spPr>
        <p:txBody>
          <a:bodyPr wrap="none">
            <a:spAutoFit/>
          </a:bodyPr>
          <a:lstStyle>
            <a:lvl1pPr marL="0" indent="0">
              <a:buNone/>
              <a:defRPr sz="1800" b="0" i="0">
                <a:latin typeface="Myriad Pro Light Condensed" panose="020B0406030403020204" pitchFamily="34" charset="0"/>
              </a:defRPr>
            </a:lvl1pPr>
            <a:lvl2pPr marL="266613" indent="0">
              <a:buNone/>
              <a:defRPr sz="1800"/>
            </a:lvl2pPr>
            <a:lvl3pPr marL="536575" indent="0">
              <a:buNone/>
              <a:defRPr sz="1800"/>
            </a:lvl3pPr>
            <a:lvl4pPr marL="803275" indent="0">
              <a:buFont typeface="Arial" panose="020B0604020202020204" pitchFamily="34" charset="0"/>
              <a:buNone/>
              <a:defRPr sz="1800"/>
            </a:lvl4pPr>
            <a:lvl5pPr marL="9525" indent="0">
              <a:buFont typeface="Arial" panose="020B0604020202020204" pitchFamily="34" charset="0"/>
              <a:buNone/>
              <a:defRPr sz="1800"/>
            </a:lvl5pPr>
          </a:lstStyle>
          <a:p>
            <a:pPr lvl="0"/>
            <a:r>
              <a:rPr lang="en-US" dirty="0"/>
              <a:t>XX</a:t>
            </a:r>
          </a:p>
        </p:txBody>
      </p:sp>
    </p:spTree>
    <p:extLst>
      <p:ext uri="{BB962C8B-B14F-4D97-AF65-F5344CB8AC3E}">
        <p14:creationId xmlns:p14="http://schemas.microsoft.com/office/powerpoint/2010/main" val="284232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1401">
          <p15:clr>
            <a:srgbClr val="FBAE40"/>
          </p15:clr>
        </p15:guide>
        <p15:guide id="14" pos="1993">
          <p15:clr>
            <a:srgbClr val="FBAE40"/>
          </p15:clr>
        </p15:guide>
        <p15:guide id="15" pos="544">
          <p15:clr>
            <a:srgbClr val="FBAE40"/>
          </p15:clr>
        </p15:guide>
        <p15:guide id="16" pos="1495">
          <p15:clr>
            <a:srgbClr val="FBAE40"/>
          </p15:clr>
        </p15:guide>
        <p15:guide id="17" orient="horz" pos="245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omente conteúd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8280400" cy="6210300"/>
          </a:xfrm>
        </p:spPr>
        <p:txBody>
          <a:bodyPr/>
          <a:lstStyle>
            <a:lvl4pPr marL="454025" indent="-450850">
              <a:buFont typeface="+mj-lt"/>
              <a:buAutoNum type="arabicPeriod"/>
              <a:defRPr sz="1600" b="0" i="0">
                <a:latin typeface="Inconsolata" pitchFamily="49" charset="77"/>
                <a:ea typeface="Inconsolata" pitchFamily="49" charset="77"/>
                <a:cs typeface="Inconsolata" pitchFamily="49" charset="77"/>
              </a:defRPr>
            </a:lvl4pPr>
            <a:lvl5pPr marL="711200" indent="-442913">
              <a:buFont typeface="+mj-lt"/>
              <a:buAutoNum type="arabicPeriod"/>
              <a:defRPr sz="1600" b="0" i="0">
                <a:latin typeface="Inconsolata" pitchFamily="49" charset="77"/>
                <a:ea typeface="Inconsolata" pitchFamily="49" charset="77"/>
                <a:cs typeface="Inconsolata" pitchFamily="49"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660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noProof="0" smtClean="0">
                <a:latin typeface="Inconsolata" pitchFamily="49" charset="77"/>
                <a:ea typeface="Inconsolata" pitchFamily="49" charset="77"/>
                <a:cs typeface="Inconsolata" pitchFamily="49" charset="77"/>
              </a:defRPr>
            </a:lvl4pPr>
            <a:lvl5pPr marL="719138" indent="-360363">
              <a:spcBef>
                <a:spcPts val="0"/>
              </a:spcBef>
              <a:buClr>
                <a:schemeClr val="bg1">
                  <a:lumMod val="50000"/>
                </a:schemeClr>
              </a:buClr>
              <a:buSzPct val="80000"/>
              <a:buFont typeface="+mj-lt"/>
              <a:buAutoNum type="arabicPeriod"/>
              <a:tabLst/>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119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ítulo e conteúdo (esq)">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noProof="0" smtClean="0">
                <a:latin typeface="Inconsolata" pitchFamily="49" charset="77"/>
                <a:ea typeface="Inconsolata" pitchFamily="49" charset="77"/>
                <a:cs typeface="Inconsolata" pitchFamily="49" charset="77"/>
              </a:defRPr>
            </a:lvl4pPr>
            <a:lvl5pPr marL="719138" indent="-360363">
              <a:spcBef>
                <a:spcPts val="0"/>
              </a:spcBef>
              <a:buClr>
                <a:schemeClr val="bg1">
                  <a:lumMod val="50000"/>
                </a:schemeClr>
              </a:buClr>
              <a:buSzPct val="80000"/>
              <a:buFont typeface="+mj-lt"/>
              <a:buAutoNum type="arabicPeriod"/>
              <a:tabLst/>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339050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e conteúdo (dir)">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467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s partes de conteúdo (sem títul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3869268" cy="621030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Clr>
                <a:schemeClr val="bg1">
                  <a:lumMod val="50000"/>
                </a:schemeClr>
              </a:buClr>
              <a:buSzPct val="80000"/>
              <a:buFont typeface="+mj-lt"/>
              <a:buAutoNum type="arabicPeriod"/>
              <a:tabLst/>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Content Placeholder 4"/>
          <p:cNvSpPr>
            <a:spLocks noGrp="1"/>
          </p:cNvSpPr>
          <p:nvPr>
            <p:ph sz="quarter" idx="12"/>
          </p:nvPr>
        </p:nvSpPr>
        <p:spPr>
          <a:xfrm>
            <a:off x="4859338" y="279400"/>
            <a:ext cx="3852862" cy="6210300"/>
          </a:xfrm>
        </p:spPr>
        <p:txBody>
          <a:bodyPr/>
          <a:lstStyle>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82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uas Partes de Conteúdo (dois títulos)">
    <p:spTree>
      <p:nvGrpSpPr>
        <p:cNvPr id="1" name=""/>
        <p:cNvGrpSpPr/>
        <p:nvPr/>
      </p:nvGrpSpPr>
      <p:grpSpPr>
        <a:xfrm>
          <a:off x="0" y="0"/>
          <a:ext cx="0" cy="0"/>
          <a:chOff x="0" y="0"/>
          <a:chExt cx="0" cy="0"/>
        </a:xfrm>
      </p:grpSpPr>
      <p:sp>
        <p:nvSpPr>
          <p:cNvPr id="2" name="Title 1"/>
          <p:cNvSpPr>
            <a:spLocks noGrp="1"/>
          </p:cNvSpPr>
          <p:nvPr>
            <p:ph type="title"/>
          </p:nvPr>
        </p:nvSpPr>
        <p:spPr>
          <a:xfrm>
            <a:off x="431800" y="500793"/>
            <a:ext cx="3721862" cy="836499"/>
          </a:xfrm>
        </p:spPr>
        <p:txBody>
          <a:bodyPr vert="horz" lIns="0" tIns="36000" rIns="0" bIns="0" rtlCol="0" anchor="t">
            <a:noAutofit/>
          </a:bodyPr>
          <a:lstStyle>
            <a:lvl1pPr>
              <a:defRPr lang="pt-BR" sz="36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650863"/>
            <a:ext cx="3721862" cy="4838837"/>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Clr>
                <a:schemeClr val="bg1">
                  <a:lumMod val="50000"/>
                </a:schemeClr>
              </a:buClr>
              <a:buSzPct val="80000"/>
              <a:buFont typeface="+mj-lt"/>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800" y="188913"/>
            <a:ext cx="3721862"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
        <p:nvSpPr>
          <p:cNvPr id="5" name="Title 1"/>
          <p:cNvSpPr txBox="1">
            <a:spLocks/>
          </p:cNvSpPr>
          <p:nvPr/>
        </p:nvSpPr>
        <p:spPr>
          <a:xfrm>
            <a:off x="4990337" y="499101"/>
            <a:ext cx="3721863" cy="836499"/>
          </a:xfrm>
          <a:prstGeom prst="rect">
            <a:avLst/>
          </a:prstGeom>
        </p:spPr>
        <p:txBody>
          <a:bodyPr vert="horz" lIns="0" tIns="36000" rIns="0" bIns="0" rtlCol="0" anchor="t">
            <a:noAutofit/>
          </a:bodyPr>
          <a:lstStyle>
            <a:lvl1pPr lvl="0" defTabSz="914047">
              <a:lnSpc>
                <a:spcPct val="80000"/>
              </a:lnSpc>
              <a:spcBef>
                <a:spcPct val="0"/>
              </a:spcBef>
              <a:buNone/>
              <a:defRPr sz="4800" b="0" i="0" spc="-50" baseline="0">
                <a:solidFill>
                  <a:schemeClr val="tx1">
                    <a:lumMod val="75000"/>
                    <a:lumOff val="25000"/>
                  </a:schemeClr>
                </a:solidFill>
                <a:latin typeface="Myriad Pro Condensed" charset="0"/>
                <a:ea typeface="Myriad Pro Condensed" charset="0"/>
                <a:cs typeface="Myriad Pro Condensed" charset="0"/>
              </a:defRPr>
            </a:lvl1pPr>
          </a:lstStyle>
          <a:p>
            <a:pPr lvl="0"/>
            <a:r>
              <a:rPr lang="en-US" sz="3600" dirty="0"/>
              <a:t>Click to edit Master title style</a:t>
            </a:r>
          </a:p>
        </p:txBody>
      </p:sp>
      <p:sp>
        <p:nvSpPr>
          <p:cNvPr id="7" name="Content Placeholder 3"/>
          <p:cNvSpPr>
            <a:spLocks noGrp="1"/>
          </p:cNvSpPr>
          <p:nvPr>
            <p:ph sz="quarter" idx="12"/>
          </p:nvPr>
        </p:nvSpPr>
        <p:spPr>
          <a:xfrm>
            <a:off x="4990337" y="1649172"/>
            <a:ext cx="3721863" cy="4840528"/>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Clr>
                <a:schemeClr val="bg1">
                  <a:lumMod val="50000"/>
                </a:schemeClr>
              </a:buClr>
              <a:buSzPct val="80000"/>
              <a:buFont typeface="+mj-lt"/>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8" name="Text Placeholder 5"/>
          <p:cNvSpPr>
            <a:spLocks noGrp="1"/>
          </p:cNvSpPr>
          <p:nvPr>
            <p:ph type="body" sz="quarter" idx="13"/>
          </p:nvPr>
        </p:nvSpPr>
        <p:spPr>
          <a:xfrm>
            <a:off x="4990337" y="187221"/>
            <a:ext cx="3721863"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56524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uas Partes de Conteúdo (três títulos)">
    <p:spTree>
      <p:nvGrpSpPr>
        <p:cNvPr id="1" name=""/>
        <p:cNvGrpSpPr/>
        <p:nvPr/>
      </p:nvGrpSpPr>
      <p:grpSpPr>
        <a:xfrm>
          <a:off x="0" y="0"/>
          <a:ext cx="0" cy="0"/>
          <a:chOff x="0" y="0"/>
          <a:chExt cx="0" cy="0"/>
        </a:xfrm>
      </p:grpSpPr>
      <p:sp>
        <p:nvSpPr>
          <p:cNvPr id="5" name="Título 4"/>
          <p:cNvSpPr>
            <a:spLocks noGrp="1"/>
          </p:cNvSpPr>
          <p:nvPr>
            <p:ph type="title"/>
          </p:nvPr>
        </p:nvSpPr>
        <p:spPr>
          <a:xfrm>
            <a:off x="431800" y="639763"/>
            <a:ext cx="8280400"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7" name="Content Placeholder 6"/>
          <p:cNvSpPr>
            <a:spLocks noGrp="1"/>
          </p:cNvSpPr>
          <p:nvPr>
            <p:ph sz="quarter" idx="12"/>
          </p:nvPr>
        </p:nvSpPr>
        <p:spPr>
          <a:xfrm>
            <a:off x="431800" y="2349500"/>
            <a:ext cx="3780000" cy="4140200"/>
          </a:xfrm>
        </p:spPr>
        <p:txBody>
          <a:bodyPr>
            <a:normAutofit/>
          </a:bodyPr>
          <a:lstStyle>
            <a:lvl1pPr>
              <a:defRPr sz="2000"/>
            </a:lvl1pPr>
            <a:lvl2pPr>
              <a:defRPr sz="1800"/>
            </a:lvl2pPr>
            <a:lvl3pPr>
              <a:defRPr sz="1800"/>
            </a:lvl3pPr>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932200" y="2349500"/>
            <a:ext cx="3780000" cy="4140200"/>
          </a:xfrm>
        </p:spPr>
        <p:txBody>
          <a:bodyPr>
            <a:normAutofit/>
          </a:bodyPr>
          <a:lstStyle>
            <a:lvl1pPr>
              <a:defRPr sz="2000"/>
            </a:lvl1pPr>
            <a:lvl2pPr>
              <a:defRPr sz="1800"/>
            </a:lvl2pPr>
            <a:lvl3pPr>
              <a:defRPr sz="1800"/>
            </a:lvl3pPr>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4"/>
          </p:nvPr>
        </p:nvSpPr>
        <p:spPr>
          <a:xfrm>
            <a:off x="4318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4" name="Text Placeholder 13"/>
          <p:cNvSpPr>
            <a:spLocks noGrp="1"/>
          </p:cNvSpPr>
          <p:nvPr>
            <p:ph type="body" sz="quarter" idx="15"/>
          </p:nvPr>
        </p:nvSpPr>
        <p:spPr>
          <a:xfrm>
            <a:off x="49322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6" name="Text Placeholder 15"/>
          <p:cNvSpPr>
            <a:spLocks noGrp="1"/>
          </p:cNvSpPr>
          <p:nvPr>
            <p:ph type="body" sz="quarter" idx="16"/>
          </p:nvPr>
        </p:nvSpPr>
        <p:spPr>
          <a:xfrm>
            <a:off x="431800" y="279400"/>
            <a:ext cx="8280400" cy="360363"/>
          </a:xfrm>
        </p:spPr>
        <p:txBody>
          <a:bodyPr>
            <a:normAutofit/>
          </a:bodyPr>
          <a:lstStyle>
            <a:lvl1pPr marL="0" indent="0">
              <a:buNone/>
              <a:defRPr sz="2000"/>
            </a:lvl1pPr>
          </a:lstStyle>
          <a:p>
            <a:pPr lvl="0"/>
            <a:r>
              <a:rPr lang="en-US"/>
              <a:t>Edit Master text styles</a:t>
            </a:r>
          </a:p>
        </p:txBody>
      </p:sp>
    </p:spTree>
    <p:extLst>
      <p:ext uri="{BB962C8B-B14F-4D97-AF65-F5344CB8AC3E}">
        <p14:creationId xmlns:p14="http://schemas.microsoft.com/office/powerpoint/2010/main" val="73525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uas Partes de Conteúdo (vertical)">
    <p:spTree>
      <p:nvGrpSpPr>
        <p:cNvPr id="1" name=""/>
        <p:cNvGrpSpPr/>
        <p:nvPr/>
      </p:nvGrpSpPr>
      <p:grpSpPr>
        <a:xfrm>
          <a:off x="0" y="0"/>
          <a:ext cx="0" cy="0"/>
          <a:chOff x="0" y="0"/>
          <a:chExt cx="0" cy="0"/>
        </a:xfrm>
      </p:grpSpPr>
      <p:sp>
        <p:nvSpPr>
          <p:cNvPr id="3" name="Content Placeholder 3"/>
          <p:cNvSpPr>
            <a:spLocks noGrp="1"/>
          </p:cNvSpPr>
          <p:nvPr/>
        </p:nvSpPr>
        <p:spPr>
          <a:xfrm>
            <a:off x="431800" y="279400"/>
            <a:ext cx="8323014" cy="283663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Fourth level</a:t>
            </a:r>
          </a:p>
          <a:p>
            <a:pPr marL="628650" lvl="4" indent="-355600" algn="l" defTabSz="914047" rtl="0" eaLnBrk="1" latinLnBrk="0" hangingPunct="1">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Fifth level</a:t>
            </a:r>
            <a:endParaRPr lang="pt-BR"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endParaRPr>
          </a:p>
        </p:txBody>
      </p:sp>
      <p:sp>
        <p:nvSpPr>
          <p:cNvPr id="4" name="Content Placeholder 3"/>
          <p:cNvSpPr>
            <a:spLocks noGrp="1"/>
          </p:cNvSpPr>
          <p:nvPr/>
        </p:nvSpPr>
        <p:spPr>
          <a:xfrm>
            <a:off x="389185" y="3743465"/>
            <a:ext cx="8365630" cy="271888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Fourth level</a:t>
            </a:r>
          </a:p>
          <a:p>
            <a:pPr marL="628650" lvl="4" indent="-355600" algn="l" defTabSz="914047" rtl="0" eaLnBrk="1" latinLnBrk="0" hangingPunct="1">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Fifth level</a:t>
            </a:r>
            <a:endParaRPr lang="pt-BR"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endParaRPr>
          </a:p>
        </p:txBody>
      </p:sp>
    </p:spTree>
    <p:extLst>
      <p:ext uri="{BB962C8B-B14F-4D97-AF65-F5344CB8AC3E}">
        <p14:creationId xmlns:p14="http://schemas.microsoft.com/office/powerpoint/2010/main" val="392476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Duas Partes de Conteúdo (vertical com títul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340712"/>
            <a:ext cx="8280400" cy="234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4" name="Content Placeholder 3"/>
          <p:cNvSpPr>
            <a:spLocks noGrp="1"/>
          </p:cNvSpPr>
          <p:nvPr>
            <p:ph sz="half" idx="2"/>
          </p:nvPr>
        </p:nvSpPr>
        <p:spPr>
          <a:xfrm>
            <a:off x="431800" y="4149725"/>
            <a:ext cx="8280400" cy="2340000"/>
          </a:xfrm>
          <a:noFill/>
        </p:spPr>
        <p:txBody>
          <a:bodyPr/>
          <a:lstStyle>
            <a:lvl1pPr>
              <a:buSzPct val="80000"/>
              <a:defRPr sz="2800">
                <a:solidFill>
                  <a:schemeClr val="tx1"/>
                </a:solidFill>
                <a:latin typeface="+mn-lt"/>
                <a:ea typeface="Avenir Next Condensed" charset="0"/>
                <a:cs typeface="Avenir Next Condensed" charset="0"/>
              </a:defRPr>
            </a:lvl1pPr>
            <a:lvl2pPr>
              <a:buSzPct val="80000"/>
              <a:defRPr sz="2400">
                <a:solidFill>
                  <a:schemeClr val="tx1"/>
                </a:solidFill>
                <a:latin typeface="+mn-lt"/>
                <a:ea typeface="Avenir Next Condensed" charset="0"/>
                <a:cs typeface="Avenir Next Condensed" charset="0"/>
              </a:defRPr>
            </a:lvl2pPr>
            <a:lvl3pPr>
              <a:buSzPct val="80000"/>
              <a:defRPr sz="2000">
                <a:solidFill>
                  <a:schemeClr val="tx1"/>
                </a:solidFill>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2" name="Título 1"/>
          <p:cNvSpPr>
            <a:spLocks noGrp="1"/>
          </p:cNvSpPr>
          <p:nvPr>
            <p:ph type="title"/>
          </p:nvPr>
        </p:nvSpPr>
        <p:spPr>
          <a:xfrm>
            <a:off x="431800" y="620712"/>
            <a:ext cx="8280400" cy="720000"/>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125678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31800" y="646171"/>
            <a:ext cx="8280402" cy="809625"/>
          </a:xfrm>
        </p:spPr>
        <p:txBody>
          <a:bodyPr vert="horz" lIns="0" tIns="36000" rIns="0" bIns="0" rtlCol="0" anchor="t">
            <a:noAutofit/>
          </a:bodyPr>
          <a:lstStyle>
            <a:lvl1pPr>
              <a:defRPr lang="pt-BR" spc="-100" baseline="0" noProof="0" dirty="0"/>
            </a:lvl1pPr>
          </a:lstStyle>
          <a:p>
            <a:pPr lvl="0"/>
            <a:r>
              <a:rPr lang="en-US" noProof="0"/>
              <a:t>Click to edit Master title style</a:t>
            </a:r>
            <a:endParaRPr lang="pt-BR" noProof="0" dirty="0"/>
          </a:p>
        </p:txBody>
      </p:sp>
      <p:sp>
        <p:nvSpPr>
          <p:cNvPr id="3"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345504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720000"/>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dirty="0"/>
              <a:t>Click to edit Master title style</a:t>
            </a:r>
            <a:endParaRPr lang="pt-BR" noProof="0" dirty="0"/>
          </a:p>
        </p:txBody>
      </p:sp>
      <p:sp>
        <p:nvSpPr>
          <p:cNvPr id="4" name="Content Placeholder 3"/>
          <p:cNvSpPr>
            <a:spLocks noGrp="1"/>
          </p:cNvSpPr>
          <p:nvPr>
            <p:ph sz="quarter" idx="10"/>
          </p:nvPr>
        </p:nvSpPr>
        <p:spPr>
          <a:xfrm>
            <a:off x="431799" y="1378813"/>
            <a:ext cx="8280401" cy="5110887"/>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56747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86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Default -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40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2">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1169987"/>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Inconsolata" pitchFamily="49" charset="77"/>
                <a:ea typeface="Inconsolata" pitchFamily="49" charset="77"/>
                <a:cs typeface="Inconsolata" pitchFamily="49" charset="77"/>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283382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beçalho da Seção">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093665"/>
          </a:xfrm>
        </p:spPr>
        <p:txBody>
          <a:bodyPr anchor="t"/>
          <a:lstStyle>
            <a:lvl1pPr algn="l" defTabSz="914118" rtl="0" eaLnBrk="1" latinLnBrk="0" hangingPunct="1">
              <a:lnSpc>
                <a:spcPct val="80000"/>
              </a:lnSpc>
              <a:spcBef>
                <a:spcPct val="0"/>
              </a:spcBef>
              <a:buNone/>
              <a:defRPr lang="pt-BR" sz="5400" b="0" i="0" kern="1200" spc="-100" baseline="0" noProof="0" dirty="0">
                <a:solidFill>
                  <a:schemeClr val="tx1"/>
                </a:solidFill>
                <a:latin typeface="Myriad Pro Light Condensed" charset="0"/>
                <a:ea typeface="Myriad Pro Light Condensed" charset="0"/>
                <a:cs typeface="Myriad Pro Light Condensed" charset="0"/>
              </a:defRPr>
            </a:lvl1pPr>
          </a:lstStyle>
          <a:p>
            <a:r>
              <a:rPr lang="pt-BR" noProof="0" dirty="0" err="1"/>
              <a:t>Title</a:t>
            </a:r>
            <a:r>
              <a:rPr lang="pt-BR" noProof="0" dirty="0"/>
              <a:t> </a:t>
            </a:r>
            <a:r>
              <a:rPr lang="pt-BR" noProof="0" dirty="0" err="1"/>
              <a:t>of</a:t>
            </a:r>
            <a:r>
              <a:rPr lang="pt-BR" noProof="0" dirty="0"/>
              <a:t> </a:t>
            </a:r>
            <a:r>
              <a:rPr lang="pt-BR" noProof="0" dirty="0" err="1"/>
              <a:t>the</a:t>
            </a:r>
            <a:r>
              <a:rPr lang="pt-BR" noProof="0" dirty="0"/>
              <a:t> </a:t>
            </a:r>
            <a:r>
              <a:rPr lang="pt-BR" noProof="0" dirty="0" err="1"/>
              <a:t>example</a:t>
            </a:r>
            <a:endParaRPr lang="pt-BR" noProof="0" dirty="0"/>
          </a:p>
        </p:txBody>
      </p:sp>
      <p:sp>
        <p:nvSpPr>
          <p:cNvPr id="3" name="Espaço Reservado para Texto 2"/>
          <p:cNvSpPr>
            <a:spLocks noGrp="1"/>
          </p:cNvSpPr>
          <p:nvPr>
            <p:ph type="body" idx="1" hasCustomPrompt="1"/>
          </p:nvPr>
        </p:nvSpPr>
        <p:spPr>
          <a:xfrm>
            <a:off x="431800" y="2543053"/>
            <a:ext cx="8280401" cy="1606672"/>
          </a:xfrm>
        </p:spPr>
        <p:txBody>
          <a:bodyPr anchor="t"/>
          <a:lstStyle>
            <a:lvl1pPr marL="0" indent="0">
              <a:buNone/>
              <a:defRPr sz="2400">
                <a:solidFill>
                  <a:schemeClr val="tx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en-US" noProof="0" dirty="0"/>
              <a:t>Some detail on the example</a:t>
            </a:r>
          </a:p>
          <a:p>
            <a:pPr lvl="0"/>
            <a:endParaRPr lang="en-US" noProof="0" dirty="0"/>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en-US" noProof="0" dirty="0"/>
              <a:t>Number of the example</a:t>
            </a:r>
          </a:p>
        </p:txBody>
      </p:sp>
    </p:spTree>
    <p:extLst>
      <p:ext uri="{BB962C8B-B14F-4D97-AF65-F5344CB8AC3E}">
        <p14:creationId xmlns:p14="http://schemas.microsoft.com/office/powerpoint/2010/main" val="95616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8" y="279401"/>
            <a:ext cx="8280401" cy="412578"/>
          </a:xfrm>
        </p:spPr>
        <p:txBody>
          <a:bodyPr vert="horz" lIns="0" tIns="36000" rIns="0" bIns="0" rtlCol="0" anchor="t">
            <a:noAutofit/>
          </a:bodyPr>
          <a:lstStyle>
            <a:lvl1pPr>
              <a:defRPr lang="pt-BR" sz="2400" b="0" i="0" noProof="0" dirty="0">
                <a:solidFill>
                  <a:srgbClr val="EBEBEB"/>
                </a:solidFill>
                <a:latin typeface="Myriad Pro Condensed" panose="020B0506030403020204" pitchFamily="34" charset="0"/>
                <a:ea typeface="Myriad Pro Condensed" panose="020B0506030403020204" pitchFamily="34" charset="0"/>
                <a:cs typeface="Myriad Pro Condensed" panose="020B05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hasCustomPrompt="1"/>
          </p:nvPr>
        </p:nvSpPr>
        <p:spPr>
          <a:xfrm>
            <a:off x="431799" y="1087395"/>
            <a:ext cx="8280401" cy="5402305"/>
          </a:xfrm>
        </p:spPr>
        <p:txBody>
          <a:bodyPr vert="horz" lIns="0" tIns="0" rIns="0" bIns="0" rtlCol="0">
            <a:noAutofit/>
          </a:bodyPr>
          <a:lstStyle>
            <a:lvl1pPr marL="466725" indent="-457200">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marL="266613" indent="0">
              <a:buNone/>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marL="360000" indent="-360000">
              <a:lnSpc>
                <a:spcPct val="110000"/>
              </a:lnSpc>
              <a:defRPr lang="en-US" sz="1600" b="0" i="0" kern="1200" spc="0" baseline="0" noProof="0" dirty="0">
                <a:solidFill>
                  <a:srgbClr val="EBEBEB"/>
                </a:solidFill>
                <a:latin typeface="M+ 1m light" panose="020B0409020203020207" pitchFamily="49" charset="-128"/>
                <a:ea typeface="M+ 1m light" panose="020B0409020203020207" pitchFamily="49" charset="-128"/>
                <a:cs typeface="M+ 1m light" panose="020B0409020203020207" pitchFamily="49" charset="-128"/>
              </a:defRPr>
            </a:lvl5pPr>
          </a:lstStyle>
          <a:p>
            <a:pPr marL="466725" lvl="4" indent="-457200" algn="l" defTabSz="914047" rtl="0" eaLnBrk="1" latinLnBrk="0" hangingPunct="1">
              <a:lnSpc>
                <a:spcPct val="100000"/>
              </a:lnSpc>
              <a:spcBef>
                <a:spcPts val="0"/>
              </a:spcBef>
              <a:buClr>
                <a:schemeClr val="bg1">
                  <a:lumMod val="50000"/>
                </a:schemeClr>
              </a:buClr>
              <a:buSzPct val="80000"/>
              <a:buFont typeface="+mj-lt"/>
              <a:buAutoNum type="arabicPeriod"/>
              <a:tabLst/>
            </a:pPr>
            <a:r>
              <a:rPr lang="en-US" noProof="0" dirty="0"/>
              <a:t>First level</a:t>
            </a:r>
          </a:p>
        </p:txBody>
      </p:sp>
    </p:spTree>
    <p:extLst>
      <p:ext uri="{BB962C8B-B14F-4D97-AF65-F5344CB8AC3E}">
        <p14:creationId xmlns:p14="http://schemas.microsoft.com/office/powerpoint/2010/main" val="384048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de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340712"/>
            <a:ext cx="8280400" cy="234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4" name="Content Placeholder 3"/>
          <p:cNvSpPr>
            <a:spLocks noGrp="1"/>
          </p:cNvSpPr>
          <p:nvPr>
            <p:ph sz="half" idx="2"/>
          </p:nvPr>
        </p:nvSpPr>
        <p:spPr>
          <a:xfrm>
            <a:off x="431800" y="4149725"/>
            <a:ext cx="8280400" cy="2340000"/>
          </a:xfrm>
          <a:solidFill>
            <a:schemeClr val="tx1"/>
          </a:solidFill>
        </p:spPr>
        <p:txBody>
          <a:bodyPr/>
          <a:lstStyle>
            <a:lvl1pPr>
              <a:buSzPct val="80000"/>
              <a:defRPr sz="2800">
                <a:solidFill>
                  <a:schemeClr val="bg1"/>
                </a:solidFill>
                <a:latin typeface="+mn-lt"/>
                <a:ea typeface="Avenir Next Condensed" charset="0"/>
                <a:cs typeface="Avenir Next Condensed" charset="0"/>
              </a:defRPr>
            </a:lvl1pPr>
            <a:lvl2pPr>
              <a:buSzPct val="80000"/>
              <a:defRPr sz="2400">
                <a:solidFill>
                  <a:schemeClr val="bg1"/>
                </a:solidFill>
                <a:latin typeface="+mn-lt"/>
                <a:ea typeface="Avenir Next Condensed" charset="0"/>
                <a:cs typeface="Avenir Next Condensed" charset="0"/>
              </a:defRPr>
            </a:lvl2pPr>
            <a:lvl3pPr>
              <a:buSzPct val="80000"/>
              <a:defRPr sz="2000">
                <a:solidFill>
                  <a:schemeClr val="bg1"/>
                </a:solidFill>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bg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bg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2" name="Título 1"/>
          <p:cNvSpPr>
            <a:spLocks noGrp="1"/>
          </p:cNvSpPr>
          <p:nvPr>
            <p:ph type="title"/>
          </p:nvPr>
        </p:nvSpPr>
        <p:spPr>
          <a:xfrm>
            <a:off x="431800" y="620712"/>
            <a:ext cx="8280400" cy="720000"/>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70455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abeçalho da Seção al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976985"/>
          </a:xfrm>
        </p:spPr>
        <p:txBody>
          <a:bodyPr anchor="t"/>
          <a:lstStyle>
            <a:lvl1pPr algn="l" defTabSz="914118" rtl="0" eaLnBrk="1" latinLnBrk="0" hangingPunct="1">
              <a:lnSpc>
                <a:spcPct val="80000"/>
              </a:lnSpc>
              <a:spcBef>
                <a:spcPct val="0"/>
              </a:spcBef>
              <a:buNone/>
              <a:defRPr lang="pt-BR" sz="7200" b="0" i="0" kern="1200" spc="-100" baseline="0" noProof="0" dirty="0">
                <a:solidFill>
                  <a:schemeClr val="bg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dirty="0"/>
              <a:t>Title of the example</a:t>
            </a:r>
          </a:p>
        </p:txBody>
      </p:sp>
      <p:sp>
        <p:nvSpPr>
          <p:cNvPr id="3" name="Espaço Reservado para Texto 2"/>
          <p:cNvSpPr>
            <a:spLocks noGrp="1"/>
          </p:cNvSpPr>
          <p:nvPr>
            <p:ph type="body" idx="1" hasCustomPrompt="1"/>
          </p:nvPr>
        </p:nvSpPr>
        <p:spPr>
          <a:xfrm>
            <a:off x="431801" y="4149274"/>
            <a:ext cx="8280401" cy="2340426"/>
          </a:xfrm>
        </p:spPr>
        <p:txBody>
          <a:bodyPr anchor="t">
            <a:normAutofit/>
          </a:bodyPr>
          <a:lstStyle>
            <a:lvl1pPr marL="0" indent="0">
              <a:buNone/>
              <a:defRPr sz="3600">
                <a:solidFill>
                  <a:schemeClr val="bg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en-US" noProof="0" dirty="0"/>
              <a:t>Some detail on the example</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solidFill>
                  <a:schemeClr val="bg1">
                    <a:lumMod val="75000"/>
                  </a:schemeClr>
                </a:solidFill>
              </a:defRPr>
            </a:lvl1pPr>
            <a:lvl2pPr marL="269791" indent="0">
              <a:buNone/>
              <a:defRPr/>
            </a:lvl2pPr>
            <a:lvl3pPr marL="544345" indent="0">
              <a:buNone/>
              <a:defRPr/>
            </a:lvl3pPr>
            <a:lvl4pPr marL="801442" indent="0">
              <a:buNone/>
              <a:defRPr/>
            </a:lvl4pPr>
            <a:lvl5pPr marL="1082342" indent="0">
              <a:buNone/>
              <a:defRPr/>
            </a:lvl5pPr>
          </a:lstStyle>
          <a:p>
            <a:pPr lvl="0"/>
            <a:r>
              <a:rPr lang="en-US" noProof="0" dirty="0"/>
              <a:t>Number of the example</a:t>
            </a:r>
          </a:p>
        </p:txBody>
      </p:sp>
    </p:spTree>
    <p:extLst>
      <p:ext uri="{BB962C8B-B14F-4D97-AF65-F5344CB8AC3E}">
        <p14:creationId xmlns:p14="http://schemas.microsoft.com/office/powerpoint/2010/main" val="159364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emplo (spec)">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b="0" i="0" noProof="0" dirty="0">
                <a:solidFill>
                  <a:srgbClr val="EBEBEB"/>
                </a:solidFill>
                <a:latin typeface="Myriad Pro Condensed" panose="020B0506030403020204" pitchFamily="34" charset="0"/>
                <a:ea typeface="Myriad Pro Condensed" panose="020B0506030403020204" pitchFamily="34" charset="0"/>
                <a:cs typeface="Myriad Pro Condensed" panose="020B05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a:defRPr lang="pt-BR" noProof="0" dirty="0">
                <a:solidFill>
                  <a:srgbClr val="EBEBEB"/>
                </a:solidFill>
              </a:defRPr>
            </a:lvl5pPr>
          </a:lstStyle>
          <a:p>
            <a:pPr lvl="0">
              <a:lnSpc>
                <a:spcPct val="100000"/>
              </a:lnSpc>
            </a:pPr>
            <a:r>
              <a:rPr lang="en-US" noProof="0"/>
              <a:t>Edit Master text styles</a:t>
            </a:r>
          </a:p>
          <a:p>
            <a:pPr lvl="1">
              <a:lnSpc>
                <a:spcPct val="100000"/>
              </a:lnSpc>
            </a:pPr>
            <a:r>
              <a:rPr lang="en-US" noProof="0"/>
              <a:t>Second level</a:t>
            </a:r>
          </a:p>
          <a:p>
            <a:pPr lvl="2">
              <a:lnSpc>
                <a:spcPct val="100000"/>
              </a:lnSpc>
            </a:pPr>
            <a:r>
              <a:rPr lang="en-US" noProof="0"/>
              <a:t>Third level</a:t>
            </a:r>
          </a:p>
          <a:p>
            <a:pPr lvl="3">
              <a:lnSpc>
                <a:spcPct val="100000"/>
              </a:lnSpc>
            </a:pPr>
            <a:r>
              <a:rPr lang="en-US" noProof="0"/>
              <a:t>Fourth level</a:t>
            </a:r>
          </a:p>
          <a:p>
            <a:pPr lvl="4">
              <a:lnSpc>
                <a:spcPct val="100000"/>
              </a:lnSpc>
            </a:pPr>
            <a:r>
              <a:rPr lang="en-US" noProof="0"/>
              <a:t>Fifth level</a:t>
            </a:r>
            <a:endParaRPr lang="pt-BR" noProof="0" dirty="0"/>
          </a:p>
        </p:txBody>
      </p:sp>
      <p:sp>
        <p:nvSpPr>
          <p:cNvPr id="6" name="Text Placeholder 5"/>
          <p:cNvSpPr>
            <a:spLocks noGrp="1"/>
          </p:cNvSpPr>
          <p:nvPr>
            <p:ph type="body" sz="quarter" idx="11"/>
          </p:nvPr>
        </p:nvSpPr>
        <p:spPr>
          <a:xfrm>
            <a:off x="431800" y="279400"/>
            <a:ext cx="8280400" cy="360363"/>
          </a:xfrm>
        </p:spPr>
        <p:txBody>
          <a:bodyPr vert="horz" lIns="0" tIns="0" rIns="0" bIns="0" rtlCol="0" anchor="b">
            <a:noAutofit/>
          </a:bodyPr>
          <a:lstStyle>
            <a:lvl1pPr marL="266612" indent="-266612">
              <a:buFontTx/>
              <a:buNone/>
              <a:defRPr lang="en-US" sz="2000" smtClean="0">
                <a:solidFill>
                  <a:srgbClr val="EBEBEB"/>
                </a:solidFill>
              </a:defRPr>
            </a:lvl1pPr>
          </a:lstStyle>
          <a:p>
            <a:pPr marL="0" lvl="0" indent="0"/>
            <a:r>
              <a:rPr lang="en-US" noProof="0"/>
              <a:t>Edit Master text styles</a:t>
            </a:r>
          </a:p>
        </p:txBody>
      </p:sp>
    </p:spTree>
    <p:extLst>
      <p:ext uri="{BB962C8B-B14F-4D97-AF65-F5344CB8AC3E}">
        <p14:creationId xmlns:p14="http://schemas.microsoft.com/office/powerpoint/2010/main" val="412395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mplo (desenvolviment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200"/>
              </a:spcBef>
              <a:spcAft>
                <a:spcPts val="60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358710" indent="-358710">
              <a:lnSpc>
                <a:spcPct val="90000"/>
              </a:lnSpc>
              <a:buClr>
                <a:schemeClr val="bg1">
                  <a:lumMod val="50000"/>
                </a:schemeClr>
              </a:buClr>
              <a:buSzPct val="75000"/>
              <a:buFont typeface="+mj-lt"/>
              <a:buAutoNum type="arabicPeriod"/>
              <a:defRPr lang="en-US" sz="1600" b="0" i="0" noProof="0" smtClean="0">
                <a:latin typeface="Inconsolata" pitchFamily="49" charset="77"/>
                <a:ea typeface="Inconsolata" pitchFamily="49" charset="77"/>
                <a:cs typeface="Inconsolata" pitchFamily="49" charset="77"/>
              </a:defRPr>
            </a:lvl4pPr>
            <a:lvl5pPr marL="628650" indent="-355600">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defRPr lang="pt-BR" sz="1600" b="0" i="0" kern="1200" spc="0" baseline="0" noProof="0" dirty="0">
                <a:solidFill>
                  <a:schemeClr val="tx1"/>
                </a:solidFill>
                <a:latin typeface="Inconsolata" pitchFamily="49" charset="77"/>
                <a:ea typeface="Inconsolata" pitchFamily="49" charset="77"/>
                <a:cs typeface="Inconsolata" pitchFamily="49" charset="77"/>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a:solidFill>
            <a:schemeClr val="tx1">
              <a:lumMod val="65000"/>
              <a:lumOff val="35000"/>
            </a:schemeClr>
          </a:solidFill>
        </p:spPr>
        <p:txBody>
          <a:bodyPr vert="horz" lIns="0" tIns="0" rIns="0" bIns="0" rtlCol="0" anchor="b">
            <a:noAutofit/>
          </a:bodyPr>
          <a:lstStyle>
            <a:lvl1pPr>
              <a:buFontTx/>
              <a:buNone/>
              <a:defRPr lang="en-US" sz="2000" noProof="0" smtClean="0">
                <a:solidFill>
                  <a:schemeClr val="bg1">
                    <a:lumMod val="85000"/>
                  </a:schemeClr>
                </a:solidFill>
              </a:defRPr>
            </a:lvl1pPr>
          </a:lstStyle>
          <a:p>
            <a:pPr marL="0" lvl="0" indent="0">
              <a:buNone/>
            </a:pPr>
            <a:r>
              <a:rPr lang="en-US" noProof="0"/>
              <a:t>Edit Master text styles</a:t>
            </a:r>
          </a:p>
        </p:txBody>
      </p:sp>
    </p:spTree>
    <p:extLst>
      <p:ext uri="{BB962C8B-B14F-4D97-AF65-F5344CB8AC3E}">
        <p14:creationId xmlns:p14="http://schemas.microsoft.com/office/powerpoint/2010/main" val="117804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620713"/>
            <a:ext cx="8280400" cy="1189037"/>
          </a:xfrm>
          <a:prstGeom prst="rect">
            <a:avLst/>
          </a:prstGeom>
        </p:spPr>
        <p:txBody>
          <a:bodyPr vert="horz" lIns="0" tIns="36000" rIns="0" bIns="0" rtlCol="0" anchor="t">
            <a:noAutofit/>
          </a:bodyPr>
          <a:lstStyle/>
          <a:p>
            <a:r>
              <a:rPr lang="en-US" noProof="0" dirty="0"/>
              <a:t>Click to edit </a:t>
            </a:r>
            <a:br>
              <a:rPr lang="en-US" noProof="0" dirty="0"/>
            </a:br>
            <a:r>
              <a:rPr lang="en-US" noProof="0" dirty="0"/>
              <a:t>Master title style</a:t>
            </a:r>
            <a:endParaRPr lang="pt-BR" noProof="0" dirty="0"/>
          </a:p>
        </p:txBody>
      </p:sp>
      <p:sp>
        <p:nvSpPr>
          <p:cNvPr id="3" name="Text Placeholder 2"/>
          <p:cNvSpPr>
            <a:spLocks noGrp="1"/>
          </p:cNvSpPr>
          <p:nvPr>
            <p:ph type="body" idx="1"/>
          </p:nvPr>
        </p:nvSpPr>
        <p:spPr>
          <a:xfrm>
            <a:off x="431800" y="1809750"/>
            <a:ext cx="8280400" cy="4679950"/>
          </a:xfrm>
          <a:prstGeom prst="rect">
            <a:avLst/>
          </a:prstGeom>
        </p:spPr>
        <p:txBody>
          <a:bodyPr vert="horz" lIns="0" tIns="0" rIns="0" bIns="0" rtlCol="0">
            <a:normAutofit/>
          </a:bodyPr>
          <a:lstStyle/>
          <a:p>
            <a:pPr marL="266612" lvl="0"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pPr>
            <a:r>
              <a:rPr lang="en-US" noProof="0" dirty="0"/>
              <a:t>Edit Master text styles</a:t>
            </a:r>
          </a:p>
          <a:p>
            <a:pPr marL="536397" lvl="1"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pPr>
            <a:r>
              <a:rPr lang="en-US" noProof="0" dirty="0"/>
              <a:t>Second level</a:t>
            </a:r>
          </a:p>
          <a:p>
            <a:pPr marL="803275" lvl="2"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pPr>
            <a:r>
              <a:rPr lang="en-US" noProof="0" dirty="0"/>
              <a:t>Third level</a:t>
            </a:r>
          </a:p>
          <a:p>
            <a:pPr marL="1071563" lvl="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pPr>
            <a:r>
              <a:rPr lang="en-US" noProof="0" dirty="0"/>
              <a:t>Fourth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noProof="0" dirty="0"/>
              <a:t>Fifth level</a:t>
            </a:r>
          </a:p>
          <a:p>
            <a:pPr marL="623888" lvl="5"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pPr>
            <a:r>
              <a:rPr lang="en-US" noProof="0" dirty="0"/>
              <a:t>Sixth level</a:t>
            </a:r>
          </a:p>
          <a:p>
            <a:pPr lvl="5"/>
            <a:endParaRPr lang="en-US" noProof="0" dirty="0"/>
          </a:p>
        </p:txBody>
      </p:sp>
    </p:spTree>
    <p:extLst>
      <p:ext uri="{BB962C8B-B14F-4D97-AF65-F5344CB8AC3E}">
        <p14:creationId xmlns:p14="http://schemas.microsoft.com/office/powerpoint/2010/main" val="703391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47" rtl="0" eaLnBrk="1" latinLnBrk="0" hangingPunct="1">
        <a:lnSpc>
          <a:spcPct val="80000"/>
        </a:lnSpc>
        <a:spcBef>
          <a:spcPct val="0"/>
        </a:spcBef>
        <a:buNone/>
        <a:defRPr sz="4400" b="0" i="0" kern="1200" spc="-100" baseline="0">
          <a:solidFill>
            <a:schemeClr val="tx1">
              <a:lumMod val="75000"/>
              <a:lumOff val="25000"/>
            </a:schemeClr>
          </a:solidFill>
          <a:latin typeface="Myriad Pro Condensed" charset="0"/>
          <a:ea typeface="Myriad Pro Condensed" charset="0"/>
          <a:cs typeface="Myriad Pro Condensed" charset="0"/>
        </a:defRPr>
      </a:lvl1pPr>
    </p:titleStyle>
    <p:bodyStyle>
      <a:lvl1pPr marL="266612" indent="-266612" algn="l" defTabSz="914047" rtl="0" eaLnBrk="1" latinLnBrk="0" hangingPunct="1">
        <a:spcBef>
          <a:spcPts val="1800"/>
        </a:spcBef>
        <a:buClr>
          <a:schemeClr val="accent2"/>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1pPr>
      <a:lvl2pPr marL="536397" indent="-269784" algn="l" defTabSz="914047" rtl="0" eaLnBrk="1" latinLnBrk="0" hangingPunct="1">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2pPr>
      <a:lvl3pPr marL="879475" indent="-342900" algn="l" defTabSz="914047" rtl="0" eaLnBrk="1" latinLnBrk="0" hangingPunct="1">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dirty="0">
          <a:solidFill>
            <a:schemeClr val="tx1"/>
          </a:solidFill>
          <a:latin typeface="+mn-lt"/>
          <a:ea typeface="Roboto Condensed Light" charset="0"/>
          <a:cs typeface="Roboto Condensed Light" charset="0"/>
        </a:defRPr>
      </a:lvl3pPr>
      <a:lvl4pPr marL="1146175" indent="-342900" algn="l" defTabSz="2516807" rtl="0" eaLnBrk="1" latinLnBrk="0" hangingPunct="1">
        <a:spcBef>
          <a:spcPts val="0"/>
        </a:spcBef>
        <a:buClr>
          <a:schemeClr val="bg1">
            <a:lumMod val="50000"/>
          </a:schemeClr>
        </a:buClr>
        <a:buSzPct val="80000"/>
        <a:buFont typeface="+mj-lt"/>
        <a:buAutoNum type="arabicPeriod"/>
        <a:tabLst/>
        <a:defRPr lang="en-US" sz="2000" b="0" i="0" kern="1200" spc="0" baseline="0" noProof="0" dirty="0">
          <a:solidFill>
            <a:schemeClr val="tx1"/>
          </a:solidFill>
          <a:latin typeface="+mn-lt"/>
          <a:ea typeface="Roboto Condensed Light" charset="0"/>
          <a:cs typeface="Roboto Condensed Light" charset="0"/>
        </a:defRPr>
      </a:lvl4pPr>
      <a:lvl5pPr marL="466725" indent="-457200" algn="l" defTabSz="914047" rtl="0" eaLnBrk="1" latinLnBrk="0" hangingPunct="1">
        <a:lnSpc>
          <a:spcPct val="100000"/>
        </a:lnSpc>
        <a:spcBef>
          <a:spcPts val="0"/>
        </a:spcBef>
        <a:buClr>
          <a:schemeClr val="bg1">
            <a:lumMod val="50000"/>
          </a:schemeClr>
        </a:buClr>
        <a:buSzPct val="80000"/>
        <a:buFont typeface="+mj-lt"/>
        <a:buAutoNum type="arabicPeriod"/>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723900" indent="-457200" algn="l" defTabSz="914047" rtl="0" eaLnBrk="1" latinLnBrk="0" hangingPunct="1">
        <a:lnSpc>
          <a:spcPct val="100000"/>
        </a:lnSpc>
        <a:spcBef>
          <a:spcPct val="20000"/>
        </a:spcBef>
        <a:buClr>
          <a:schemeClr val="bg1">
            <a:lumMod val="50000"/>
          </a:schemeClr>
        </a:buClr>
        <a:buSzPct val="80000"/>
        <a:buFont typeface="+mj-lt"/>
        <a:buAutoNum type="arabicPeriod"/>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7" rtl="0" eaLnBrk="1" latinLnBrk="0" hangingPunct="1">
        <a:defRPr sz="1800" kern="1200">
          <a:solidFill>
            <a:schemeClr val="tx1"/>
          </a:solidFill>
          <a:latin typeface="+mn-lt"/>
          <a:ea typeface="+mn-ea"/>
          <a:cs typeface="+mn-cs"/>
        </a:defRPr>
      </a:lvl1pPr>
      <a:lvl2pPr marL="457024" algn="l" defTabSz="914047" rtl="0" eaLnBrk="1" latinLnBrk="0" hangingPunct="1">
        <a:defRPr sz="1800" kern="1200">
          <a:solidFill>
            <a:schemeClr val="tx1"/>
          </a:solidFill>
          <a:latin typeface="+mn-lt"/>
          <a:ea typeface="+mn-ea"/>
          <a:cs typeface="+mn-cs"/>
        </a:defRPr>
      </a:lvl2pPr>
      <a:lvl3pPr marL="914047" algn="l" defTabSz="914047" rtl="0" eaLnBrk="1" latinLnBrk="0" hangingPunct="1">
        <a:defRPr sz="1800" kern="1200">
          <a:solidFill>
            <a:schemeClr val="tx1"/>
          </a:solidFill>
          <a:latin typeface="+mn-lt"/>
          <a:ea typeface="+mn-ea"/>
          <a:cs typeface="+mn-cs"/>
        </a:defRPr>
      </a:lvl3pPr>
      <a:lvl4pPr marL="1371074" algn="l" defTabSz="914047" rtl="0" eaLnBrk="1" latinLnBrk="0" hangingPunct="1">
        <a:defRPr sz="1800" kern="1200">
          <a:solidFill>
            <a:schemeClr val="tx1"/>
          </a:solidFill>
          <a:latin typeface="+mn-lt"/>
          <a:ea typeface="+mn-ea"/>
          <a:cs typeface="+mn-cs"/>
        </a:defRPr>
      </a:lvl4pPr>
      <a:lvl5pPr marL="1828098" algn="l" defTabSz="914047" rtl="0" eaLnBrk="1" latinLnBrk="0" hangingPunct="1">
        <a:defRPr sz="1800" kern="1200">
          <a:solidFill>
            <a:schemeClr val="tx1"/>
          </a:solidFill>
          <a:latin typeface="+mn-lt"/>
          <a:ea typeface="+mn-ea"/>
          <a:cs typeface="+mn-cs"/>
        </a:defRPr>
      </a:lvl5pPr>
      <a:lvl6pPr marL="2285121" algn="l" defTabSz="914047" rtl="0" eaLnBrk="1" latinLnBrk="0" hangingPunct="1">
        <a:defRPr sz="1800" kern="1200">
          <a:solidFill>
            <a:schemeClr val="tx1"/>
          </a:solidFill>
          <a:latin typeface="+mn-lt"/>
          <a:ea typeface="+mn-ea"/>
          <a:cs typeface="+mn-cs"/>
        </a:defRPr>
      </a:lvl6pPr>
      <a:lvl7pPr marL="2742148" algn="l" defTabSz="914047" rtl="0" eaLnBrk="1" latinLnBrk="0" hangingPunct="1">
        <a:defRPr sz="1800" kern="1200">
          <a:solidFill>
            <a:schemeClr val="tx1"/>
          </a:solidFill>
          <a:latin typeface="+mn-lt"/>
          <a:ea typeface="+mn-ea"/>
          <a:cs typeface="+mn-cs"/>
        </a:defRPr>
      </a:lvl7pPr>
      <a:lvl8pPr marL="3199169" algn="l" defTabSz="914047" rtl="0" eaLnBrk="1" latinLnBrk="0" hangingPunct="1">
        <a:defRPr sz="1800" kern="1200">
          <a:solidFill>
            <a:schemeClr val="tx1"/>
          </a:solidFill>
          <a:latin typeface="+mn-lt"/>
          <a:ea typeface="+mn-ea"/>
          <a:cs typeface="+mn-cs"/>
        </a:defRPr>
      </a:lvl8pPr>
      <a:lvl9pPr marL="3656196" algn="l" defTabSz="91404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6" orient="horz" pos="7007">
          <p15:clr>
            <a:srgbClr val="F26B43"/>
          </p15:clr>
        </p15:guide>
        <p15:guide id="11" pos="9493">
          <p15:clr>
            <a:srgbClr val="F26B43"/>
          </p15:clr>
        </p15:guide>
        <p15:guide id="42" pos="2880">
          <p15:clr>
            <a:srgbClr val="F26B43"/>
          </p15:clr>
        </p15:guide>
        <p15:guide id="45" orient="horz" pos="2614">
          <p15:clr>
            <a:srgbClr val="F26B43"/>
          </p15:clr>
        </p15:guide>
        <p15:guide id="49" orient="horz" pos="176">
          <p15:clr>
            <a:srgbClr val="F26B43"/>
          </p15:clr>
        </p15:guide>
        <p15:guide id="52" orient="horz" pos="391">
          <p15:clr>
            <a:srgbClr val="F26B43"/>
          </p15:clr>
        </p15:guide>
        <p15:guide id="54" pos="5488">
          <p15:clr>
            <a:srgbClr val="F26B43"/>
          </p15:clr>
        </p15:guide>
        <p15:guide id="55" pos="272">
          <p15:clr>
            <a:srgbClr val="F26B43"/>
          </p15:clr>
        </p15:guide>
        <p15:guide id="56" orient="horz" pos="59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9DF6E-9428-8948-91D0-51874B23B2CA}"/>
              </a:ext>
            </a:extLst>
          </p:cNvPr>
          <p:cNvSpPr>
            <a:spLocks noGrp="1"/>
          </p:cNvSpPr>
          <p:nvPr>
            <p:ph type="ctrTitle"/>
          </p:nvPr>
        </p:nvSpPr>
        <p:spPr/>
        <p:txBody>
          <a:bodyPr/>
          <a:lstStyle/>
          <a:p>
            <a:r>
              <a:rPr lang="en-US" dirty="0"/>
              <a:t>I/O Devices</a:t>
            </a:r>
          </a:p>
        </p:txBody>
      </p:sp>
      <p:sp>
        <p:nvSpPr>
          <p:cNvPr id="5" name="Text Placeholder 4">
            <a:extLst>
              <a:ext uri="{FF2B5EF4-FFF2-40B4-BE49-F238E27FC236}">
                <a16:creationId xmlns:a16="http://schemas.microsoft.com/office/drawing/2014/main" id="{2E2C7FAB-507C-5D45-AC79-1E9FD3049306}"/>
              </a:ext>
            </a:extLst>
          </p:cNvPr>
          <p:cNvSpPr>
            <a:spLocks noGrp="1"/>
          </p:cNvSpPr>
          <p:nvPr>
            <p:ph type="body" sz="quarter" idx="11"/>
          </p:nvPr>
        </p:nvSpPr>
        <p:spPr/>
        <p:txBody>
          <a:bodyPr/>
          <a:lstStyle/>
          <a:p>
            <a:r>
              <a:rPr lang="en-US" dirty="0"/>
              <a:t>T25</a:t>
            </a:r>
          </a:p>
        </p:txBody>
      </p:sp>
      <p:sp>
        <p:nvSpPr>
          <p:cNvPr id="6" name="Text Placeholder 5">
            <a:extLst>
              <a:ext uri="{FF2B5EF4-FFF2-40B4-BE49-F238E27FC236}">
                <a16:creationId xmlns:a16="http://schemas.microsoft.com/office/drawing/2014/main" id="{233A7273-A5FB-A649-893A-A27A3B05BC87}"/>
              </a:ext>
            </a:extLst>
          </p:cNvPr>
          <p:cNvSpPr>
            <a:spLocks noGrp="1"/>
          </p:cNvSpPr>
          <p:nvPr>
            <p:ph type="body" sz="quarter" idx="12"/>
          </p:nvPr>
        </p:nvSpPr>
        <p:spPr>
          <a:xfrm>
            <a:off x="1931844" y="4232731"/>
            <a:ext cx="1455527" cy="276999"/>
          </a:xfrm>
        </p:spPr>
        <p:txBody>
          <a:bodyPr/>
          <a:lstStyle/>
          <a:p>
            <a:r>
              <a:rPr lang="en-US" dirty="0"/>
              <a:t>29 de </a:t>
            </a:r>
            <a:r>
              <a:rPr lang="en-US" dirty="0" err="1"/>
              <a:t>outubro</a:t>
            </a:r>
            <a:r>
              <a:rPr lang="en-US" dirty="0"/>
              <a:t> de 2018</a:t>
            </a:r>
          </a:p>
        </p:txBody>
      </p:sp>
      <p:sp>
        <p:nvSpPr>
          <p:cNvPr id="7" name="Text Placeholder 6">
            <a:extLst>
              <a:ext uri="{FF2B5EF4-FFF2-40B4-BE49-F238E27FC236}">
                <a16:creationId xmlns:a16="http://schemas.microsoft.com/office/drawing/2014/main" id="{13F6D758-6FC2-CD41-BE17-35B24C563A38}"/>
              </a:ext>
            </a:extLst>
          </p:cNvPr>
          <p:cNvSpPr>
            <a:spLocks noGrp="1"/>
          </p:cNvSpPr>
          <p:nvPr>
            <p:ph type="body" sz="quarter" idx="14"/>
          </p:nvPr>
        </p:nvSpPr>
        <p:spPr>
          <a:xfrm>
            <a:off x="646495" y="3854500"/>
            <a:ext cx="166712" cy="276999"/>
          </a:xfrm>
        </p:spPr>
        <p:txBody>
          <a:bodyPr/>
          <a:lstStyle/>
          <a:p>
            <a:r>
              <a:rPr lang="en-US" dirty="0"/>
              <a:t>36</a:t>
            </a:r>
          </a:p>
        </p:txBody>
      </p:sp>
    </p:spTree>
    <p:extLst>
      <p:ext uri="{BB962C8B-B14F-4D97-AF65-F5344CB8AC3E}">
        <p14:creationId xmlns:p14="http://schemas.microsoft.com/office/powerpoint/2010/main" val="184843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F795-C497-4B43-AD89-87FC1E84D166}"/>
              </a:ext>
            </a:extLst>
          </p:cNvPr>
          <p:cNvSpPr>
            <a:spLocks noGrp="1"/>
          </p:cNvSpPr>
          <p:nvPr>
            <p:ph type="title"/>
          </p:nvPr>
        </p:nvSpPr>
        <p:spPr/>
        <p:txBody>
          <a:bodyPr/>
          <a:lstStyle/>
          <a:p>
            <a:r>
              <a:rPr lang="en-US" dirty="0"/>
              <a:t>More Efficient Data Movement With DMA</a:t>
            </a:r>
          </a:p>
        </p:txBody>
      </p:sp>
      <p:sp>
        <p:nvSpPr>
          <p:cNvPr id="3" name="Content Placeholder 2">
            <a:extLst>
              <a:ext uri="{FF2B5EF4-FFF2-40B4-BE49-F238E27FC236}">
                <a16:creationId xmlns:a16="http://schemas.microsoft.com/office/drawing/2014/main" id="{5E833F4A-699D-114B-A2A2-93CBDD95F3FC}"/>
              </a:ext>
            </a:extLst>
          </p:cNvPr>
          <p:cNvSpPr>
            <a:spLocks noGrp="1"/>
          </p:cNvSpPr>
          <p:nvPr>
            <p:ph sz="quarter" idx="10"/>
          </p:nvPr>
        </p:nvSpPr>
        <p:spPr/>
        <p:txBody>
          <a:bodyPr>
            <a:normAutofit/>
          </a:bodyPr>
          <a:lstStyle/>
          <a:p>
            <a:pPr>
              <a:lnSpc>
                <a:spcPct val="90000"/>
              </a:lnSpc>
              <a:spcBef>
                <a:spcPts val="1200"/>
              </a:spcBef>
            </a:pPr>
            <a:r>
              <a:rPr lang="en-US" sz="2200" dirty="0"/>
              <a:t>A Direct Memory Access (DMA) engine can arrange transfers between devices and main memory without much CPU intervention. </a:t>
            </a:r>
          </a:p>
          <a:p>
            <a:pPr>
              <a:lnSpc>
                <a:spcPct val="90000"/>
              </a:lnSpc>
              <a:spcBef>
                <a:spcPts val="1200"/>
              </a:spcBef>
            </a:pPr>
            <a:r>
              <a:rPr lang="en-US" sz="2200" dirty="0"/>
              <a:t>To transfer data to a device, for example, the OS programs the DMA engine by telling it the data address, how much data to copy, and the device to send it to. </a:t>
            </a:r>
          </a:p>
          <a:p>
            <a:pPr>
              <a:lnSpc>
                <a:spcPct val="90000"/>
              </a:lnSpc>
              <a:spcBef>
                <a:spcPts val="1200"/>
              </a:spcBef>
            </a:pPr>
            <a:r>
              <a:rPr lang="en-US" sz="2200" dirty="0"/>
              <a:t>After that the OS is done with the transfer and can proceed with other work. </a:t>
            </a:r>
          </a:p>
          <a:p>
            <a:pPr>
              <a:lnSpc>
                <a:spcPct val="90000"/>
              </a:lnSpc>
              <a:spcBef>
                <a:spcPts val="1200"/>
              </a:spcBef>
            </a:pPr>
            <a:r>
              <a:rPr lang="en-US" sz="2200" dirty="0"/>
              <a:t>When transfer is done, the DMA controller tells the OS by raising an interrupt.</a:t>
            </a:r>
          </a:p>
          <a:p>
            <a:pPr>
              <a:lnSpc>
                <a:spcPct val="90000"/>
              </a:lnSpc>
              <a:spcBef>
                <a:spcPts val="1200"/>
              </a:spcBef>
            </a:pPr>
            <a:endParaRPr lang="en-US" sz="2200" dirty="0"/>
          </a:p>
          <a:p>
            <a:pPr>
              <a:lnSpc>
                <a:spcPct val="90000"/>
              </a:lnSpc>
              <a:spcBef>
                <a:spcPts val="1200"/>
              </a:spcBef>
            </a:pPr>
            <a:endParaRPr lang="en-US" sz="2200" dirty="0"/>
          </a:p>
          <a:p>
            <a:pPr>
              <a:lnSpc>
                <a:spcPct val="90000"/>
              </a:lnSpc>
              <a:spcBef>
                <a:spcPts val="1200"/>
              </a:spcBef>
            </a:pPr>
            <a:endParaRPr lang="en-US" sz="2200" dirty="0"/>
          </a:p>
          <a:p>
            <a:pPr>
              <a:lnSpc>
                <a:spcPct val="90000"/>
              </a:lnSpc>
              <a:spcBef>
                <a:spcPts val="1200"/>
              </a:spcBef>
            </a:pPr>
            <a:endParaRPr lang="en-US" sz="2200" dirty="0"/>
          </a:p>
          <a:p>
            <a:pPr>
              <a:lnSpc>
                <a:spcPct val="90000"/>
              </a:lnSpc>
              <a:spcBef>
                <a:spcPts val="1200"/>
              </a:spcBef>
            </a:pPr>
            <a:r>
              <a:rPr lang="en-US" sz="2200" dirty="0"/>
              <a:t>Now, Process 2 thus gets to use more CPU before Process 1 runs again.</a:t>
            </a:r>
          </a:p>
        </p:txBody>
      </p:sp>
      <p:sp>
        <p:nvSpPr>
          <p:cNvPr id="7" name="Text Placeholder 6">
            <a:extLst>
              <a:ext uri="{FF2B5EF4-FFF2-40B4-BE49-F238E27FC236}">
                <a16:creationId xmlns:a16="http://schemas.microsoft.com/office/drawing/2014/main" id="{A51ECB52-B2A6-754F-A1D3-B68E3083D121}"/>
              </a:ext>
            </a:extLst>
          </p:cNvPr>
          <p:cNvSpPr>
            <a:spLocks noGrp="1"/>
          </p:cNvSpPr>
          <p:nvPr>
            <p:ph type="body" sz="quarter" idx="11"/>
          </p:nvPr>
        </p:nvSpPr>
        <p:spPr/>
        <p:txBody>
          <a:bodyPr/>
          <a:lstStyle/>
          <a:p>
            <a:endParaRPr lang="en-US"/>
          </a:p>
        </p:txBody>
      </p:sp>
      <p:graphicFrame>
        <p:nvGraphicFramePr>
          <p:cNvPr id="5" name="Content Placeholder 5">
            <a:extLst>
              <a:ext uri="{FF2B5EF4-FFF2-40B4-BE49-F238E27FC236}">
                <a16:creationId xmlns:a16="http://schemas.microsoft.com/office/drawing/2014/main" id="{C8AA5A77-3ECA-8C4B-85CA-71B37BD989DB}"/>
              </a:ext>
            </a:extLst>
          </p:cNvPr>
          <p:cNvGraphicFramePr>
            <a:graphicFrameLocks/>
          </p:cNvGraphicFramePr>
          <p:nvPr>
            <p:extLst>
              <p:ext uri="{D42A27DB-BD31-4B8C-83A1-F6EECF244321}">
                <p14:modId xmlns:p14="http://schemas.microsoft.com/office/powerpoint/2010/main" val="3220920823"/>
              </p:ext>
            </p:extLst>
          </p:nvPr>
        </p:nvGraphicFramePr>
        <p:xfrm>
          <a:off x="684213" y="4351140"/>
          <a:ext cx="6120000" cy="125652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3907466263"/>
                    </a:ext>
                  </a:extLst>
                </a:gridCol>
                <a:gridCol w="360000">
                  <a:extLst>
                    <a:ext uri="{9D8B030D-6E8A-4147-A177-3AD203B41FA5}">
                      <a16:colId xmlns:a16="http://schemas.microsoft.com/office/drawing/2014/main" val="1352641827"/>
                    </a:ext>
                  </a:extLst>
                </a:gridCol>
                <a:gridCol w="360000">
                  <a:extLst>
                    <a:ext uri="{9D8B030D-6E8A-4147-A177-3AD203B41FA5}">
                      <a16:colId xmlns:a16="http://schemas.microsoft.com/office/drawing/2014/main" val="2603421794"/>
                    </a:ext>
                  </a:extLst>
                </a:gridCol>
                <a:gridCol w="360000">
                  <a:extLst>
                    <a:ext uri="{9D8B030D-6E8A-4147-A177-3AD203B41FA5}">
                      <a16:colId xmlns:a16="http://schemas.microsoft.com/office/drawing/2014/main" val="3385940198"/>
                    </a:ext>
                  </a:extLst>
                </a:gridCol>
                <a:gridCol w="360000">
                  <a:extLst>
                    <a:ext uri="{9D8B030D-6E8A-4147-A177-3AD203B41FA5}">
                      <a16:colId xmlns:a16="http://schemas.microsoft.com/office/drawing/2014/main" val="2838427828"/>
                    </a:ext>
                  </a:extLst>
                </a:gridCol>
                <a:gridCol w="360000">
                  <a:extLst>
                    <a:ext uri="{9D8B030D-6E8A-4147-A177-3AD203B41FA5}">
                      <a16:colId xmlns:a16="http://schemas.microsoft.com/office/drawing/2014/main" val="293011437"/>
                    </a:ext>
                  </a:extLst>
                </a:gridCol>
                <a:gridCol w="360000">
                  <a:extLst>
                    <a:ext uri="{9D8B030D-6E8A-4147-A177-3AD203B41FA5}">
                      <a16:colId xmlns:a16="http://schemas.microsoft.com/office/drawing/2014/main" val="2092431390"/>
                    </a:ext>
                  </a:extLst>
                </a:gridCol>
                <a:gridCol w="360000">
                  <a:extLst>
                    <a:ext uri="{9D8B030D-6E8A-4147-A177-3AD203B41FA5}">
                      <a16:colId xmlns:a16="http://schemas.microsoft.com/office/drawing/2014/main" val="2327281283"/>
                    </a:ext>
                  </a:extLst>
                </a:gridCol>
                <a:gridCol w="360000">
                  <a:extLst>
                    <a:ext uri="{9D8B030D-6E8A-4147-A177-3AD203B41FA5}">
                      <a16:colId xmlns:a16="http://schemas.microsoft.com/office/drawing/2014/main" val="1276782678"/>
                    </a:ext>
                  </a:extLst>
                </a:gridCol>
                <a:gridCol w="360000">
                  <a:extLst>
                    <a:ext uri="{9D8B030D-6E8A-4147-A177-3AD203B41FA5}">
                      <a16:colId xmlns:a16="http://schemas.microsoft.com/office/drawing/2014/main" val="924841252"/>
                    </a:ext>
                  </a:extLst>
                </a:gridCol>
                <a:gridCol w="360000">
                  <a:extLst>
                    <a:ext uri="{9D8B030D-6E8A-4147-A177-3AD203B41FA5}">
                      <a16:colId xmlns:a16="http://schemas.microsoft.com/office/drawing/2014/main" val="12441657"/>
                    </a:ext>
                  </a:extLst>
                </a:gridCol>
                <a:gridCol w="360000">
                  <a:extLst>
                    <a:ext uri="{9D8B030D-6E8A-4147-A177-3AD203B41FA5}">
                      <a16:colId xmlns:a16="http://schemas.microsoft.com/office/drawing/2014/main" val="3084563058"/>
                    </a:ext>
                  </a:extLst>
                </a:gridCol>
                <a:gridCol w="360000">
                  <a:extLst>
                    <a:ext uri="{9D8B030D-6E8A-4147-A177-3AD203B41FA5}">
                      <a16:colId xmlns:a16="http://schemas.microsoft.com/office/drawing/2014/main" val="1659902332"/>
                    </a:ext>
                  </a:extLst>
                </a:gridCol>
                <a:gridCol w="360000">
                  <a:extLst>
                    <a:ext uri="{9D8B030D-6E8A-4147-A177-3AD203B41FA5}">
                      <a16:colId xmlns:a16="http://schemas.microsoft.com/office/drawing/2014/main" val="3614189106"/>
                    </a:ext>
                  </a:extLst>
                </a:gridCol>
                <a:gridCol w="360000">
                  <a:extLst>
                    <a:ext uri="{9D8B030D-6E8A-4147-A177-3AD203B41FA5}">
                      <a16:colId xmlns:a16="http://schemas.microsoft.com/office/drawing/2014/main" val="2295809594"/>
                    </a:ext>
                  </a:extLst>
                </a:gridCol>
                <a:gridCol w="360000">
                  <a:extLst>
                    <a:ext uri="{9D8B030D-6E8A-4147-A177-3AD203B41FA5}">
                      <a16:colId xmlns:a16="http://schemas.microsoft.com/office/drawing/2014/main" val="4278234389"/>
                    </a:ext>
                  </a:extLst>
                </a:gridCol>
              </a:tblGrid>
              <a:tr h="370840">
                <a:tc>
                  <a:txBody>
                    <a:bodyPr/>
                    <a:lstStyle/>
                    <a:p>
                      <a:r>
                        <a:rPr lang="en-US" dirty="0"/>
                        <a:t>CPU</a:t>
                      </a: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192172619"/>
                  </a:ext>
                </a:extLst>
              </a:tr>
              <a:tr h="72000">
                <a:tc>
                  <a:txBody>
                    <a:bodyPr/>
                    <a:lstStyle/>
                    <a:p>
                      <a:endParaRPr lang="en-US" sz="2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5683612"/>
                  </a:ext>
                </a:extLst>
              </a:tr>
              <a:tr h="370840">
                <a:tc>
                  <a:txBody>
                    <a:bodyPr/>
                    <a:lstStyle/>
                    <a:p>
                      <a:r>
                        <a:rPr lang="en-US" dirty="0"/>
                        <a:t>DMA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r>
                        <a:rPr lang="en-US" sz="1800" kern="1200" dirty="0">
                          <a:solidFill>
                            <a:schemeClr val="bg1"/>
                          </a:solidFill>
                          <a:latin typeface="+mj-lt"/>
                          <a:ea typeface="+mn-ea"/>
                          <a:cs typeface="+mn-cs"/>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4047" rtl="0" eaLnBrk="1" latinLnBrk="0" hangingPunct="1"/>
                      <a:r>
                        <a:rPr lang="en-US" sz="1800" kern="1200" dirty="0">
                          <a:solidFill>
                            <a:schemeClr val="bg1"/>
                          </a:solidFill>
                          <a:latin typeface="+mj-lt"/>
                          <a:ea typeface="+mn-ea"/>
                          <a:cs typeface="+mn-cs"/>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4047" rtl="0" eaLnBrk="1" latinLnBrk="0" hangingPunct="1"/>
                      <a:r>
                        <a:rPr lang="en-US" sz="1800" kern="1200" dirty="0">
                          <a:solidFill>
                            <a:schemeClr val="bg1"/>
                          </a:solidFill>
                          <a:latin typeface="+mj-lt"/>
                          <a:ea typeface="+mn-ea"/>
                          <a:cs typeface="+mn-cs"/>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45299"/>
                  </a:ext>
                </a:extLst>
              </a:tr>
              <a:tr h="72000">
                <a:tc>
                  <a:txBody>
                    <a:bodyPr/>
                    <a:lstStyle/>
                    <a:p>
                      <a:endParaRPr lang="en-US" sz="200" dirty="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6820708"/>
                  </a:ext>
                </a:extLst>
              </a:tr>
              <a:tr h="370840">
                <a:tc>
                  <a:txBody>
                    <a:bodyPr/>
                    <a:lstStyle/>
                    <a:p>
                      <a:r>
                        <a:rPr lang="en-US" dirty="0"/>
                        <a:t>Disk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2077941"/>
                  </a:ext>
                </a:extLst>
              </a:tr>
            </a:tbl>
          </a:graphicData>
        </a:graphic>
      </p:graphicFrame>
      <p:graphicFrame>
        <p:nvGraphicFramePr>
          <p:cNvPr id="8" name="Table 7">
            <a:extLst>
              <a:ext uri="{FF2B5EF4-FFF2-40B4-BE49-F238E27FC236}">
                <a16:creationId xmlns:a16="http://schemas.microsoft.com/office/drawing/2014/main" id="{50E1098E-D5DA-9546-8175-852B609C2AE1}"/>
              </a:ext>
            </a:extLst>
          </p:cNvPr>
          <p:cNvGraphicFramePr>
            <a:graphicFrameLocks noGrp="1"/>
          </p:cNvGraphicFramePr>
          <p:nvPr>
            <p:extLst>
              <p:ext uri="{D42A27DB-BD31-4B8C-83A1-F6EECF244321}">
                <p14:modId xmlns:p14="http://schemas.microsoft.com/office/powerpoint/2010/main" val="650478110"/>
              </p:ext>
            </p:extLst>
          </p:nvPr>
        </p:nvGraphicFramePr>
        <p:xfrm>
          <a:off x="7517900" y="4351140"/>
          <a:ext cx="1177880" cy="1245680"/>
        </p:xfrm>
        <a:graphic>
          <a:graphicData uri="http://schemas.openxmlformats.org/drawingml/2006/table">
            <a:tbl>
              <a:tblPr>
                <a:tableStyleId>{5C22544A-7EE6-4342-B048-85BDC9FD1C3A}</a:tableStyleId>
              </a:tblPr>
              <a:tblGrid>
                <a:gridCol w="817880">
                  <a:extLst>
                    <a:ext uri="{9D8B030D-6E8A-4147-A177-3AD203B41FA5}">
                      <a16:colId xmlns:a16="http://schemas.microsoft.com/office/drawing/2014/main" val="3800410758"/>
                    </a:ext>
                  </a:extLst>
                </a:gridCol>
                <a:gridCol w="360000">
                  <a:extLst>
                    <a:ext uri="{9D8B030D-6E8A-4147-A177-3AD203B41FA5}">
                      <a16:colId xmlns:a16="http://schemas.microsoft.com/office/drawing/2014/main" val="3844412043"/>
                    </a:ext>
                  </a:extLst>
                </a:gridCol>
              </a:tblGrid>
              <a:tr h="370840">
                <a:tc>
                  <a:txBody>
                    <a:bodyPr/>
                    <a:lstStyle/>
                    <a:p>
                      <a:r>
                        <a:rPr lang="en-US" sz="1600" dirty="0"/>
                        <a:t>Process</a:t>
                      </a: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563856410"/>
                  </a:ext>
                </a:extLst>
              </a:tr>
              <a:tr h="72000">
                <a:tc>
                  <a:txBody>
                    <a:bodyPr/>
                    <a:lstStyle/>
                    <a:p>
                      <a:endParaRPr lang="en-US" sz="4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4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5710484"/>
                  </a:ext>
                </a:extLst>
              </a:tr>
              <a:tr h="360000">
                <a:tc>
                  <a:txBody>
                    <a:bodyPr/>
                    <a:lstStyle/>
                    <a:p>
                      <a:pPr marL="95250" marR="0" lvl="0" indent="0" algn="l" defTabSz="91404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Process</a:t>
                      </a:r>
                    </a:p>
                  </a:txBody>
                  <a:tcPr marL="0" marR="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r>
                        <a:rPr lang="en-US" sz="1600" kern="1200" dirty="0">
                          <a:solidFill>
                            <a:schemeClr val="bg1"/>
                          </a:solidFill>
                          <a:latin typeface="+mj-lt"/>
                          <a:ea typeface="+mn-ea"/>
                          <a:cs typeface="+mn-cs"/>
                        </a:rPr>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179976"/>
                  </a:ext>
                </a:extLst>
              </a:tr>
              <a:tr h="72000">
                <a:tc>
                  <a:txBody>
                    <a:bodyPr/>
                    <a:lstStyle/>
                    <a:p>
                      <a:endParaRPr lang="en-US" sz="4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4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4053781"/>
                  </a:ext>
                </a:extLst>
              </a:tr>
              <a:tr h="370840">
                <a:tc>
                  <a:txBody>
                    <a:bodyPr/>
                    <a:lstStyle/>
                    <a:p>
                      <a:r>
                        <a:rPr lang="en-US" sz="1600" dirty="0"/>
                        <a:t>Copy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r>
                        <a:rPr lang="en-US" sz="1600" kern="1200" dirty="0">
                          <a:solidFill>
                            <a:schemeClr val="bg1"/>
                          </a:solidFill>
                          <a:latin typeface="+mj-lt"/>
                          <a:ea typeface="+mn-ea"/>
                          <a:cs typeface="+mn-cs"/>
                        </a:rPr>
                        <a:t>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1368920"/>
                  </a:ext>
                </a:extLst>
              </a:tr>
            </a:tbl>
          </a:graphicData>
        </a:graphic>
      </p:graphicFrame>
    </p:spTree>
    <p:extLst>
      <p:ext uri="{BB962C8B-B14F-4D97-AF65-F5344CB8AC3E}">
        <p14:creationId xmlns:p14="http://schemas.microsoft.com/office/powerpoint/2010/main" val="371663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09EF-9A5E-964B-B7A2-604C82E54DAB}"/>
              </a:ext>
            </a:extLst>
          </p:cNvPr>
          <p:cNvSpPr>
            <a:spLocks noGrp="1"/>
          </p:cNvSpPr>
          <p:nvPr>
            <p:ph type="title"/>
          </p:nvPr>
        </p:nvSpPr>
        <p:spPr/>
        <p:txBody>
          <a:bodyPr/>
          <a:lstStyle/>
          <a:p>
            <a:r>
              <a:rPr lang="en-US" spc="-150" dirty="0"/>
              <a:t>How Does The Hardware Communicate With Devices?</a:t>
            </a:r>
          </a:p>
        </p:txBody>
      </p:sp>
      <p:sp>
        <p:nvSpPr>
          <p:cNvPr id="3" name="Content Placeholder 2">
            <a:extLst>
              <a:ext uri="{FF2B5EF4-FFF2-40B4-BE49-F238E27FC236}">
                <a16:creationId xmlns:a16="http://schemas.microsoft.com/office/drawing/2014/main" id="{C223E3EB-2BB8-6540-9BCB-19C34ECC5BB8}"/>
              </a:ext>
            </a:extLst>
          </p:cNvPr>
          <p:cNvSpPr>
            <a:spLocks noGrp="1"/>
          </p:cNvSpPr>
          <p:nvPr>
            <p:ph sz="quarter" idx="10"/>
          </p:nvPr>
        </p:nvSpPr>
        <p:spPr/>
        <p:txBody>
          <a:bodyPr>
            <a:normAutofit fontScale="92500" lnSpcReduction="10000"/>
          </a:bodyPr>
          <a:lstStyle/>
          <a:p>
            <a:r>
              <a:rPr lang="en-US" dirty="0"/>
              <a:t>Via explicit </a:t>
            </a:r>
            <a:r>
              <a:rPr lang="en-US" dirty="0">
                <a:latin typeface="+mj-lt"/>
              </a:rPr>
              <a:t>privileged</a:t>
            </a:r>
            <a:r>
              <a:rPr lang="en-US" dirty="0"/>
              <a:t> </a:t>
            </a:r>
            <a:r>
              <a:rPr lang="en-US" dirty="0">
                <a:latin typeface="+mj-lt"/>
              </a:rPr>
              <a:t>I/O instructions</a:t>
            </a:r>
          </a:p>
          <a:p>
            <a:pPr lvl="1"/>
            <a:r>
              <a:rPr lang="en-US" dirty="0"/>
              <a:t>They specify a way for the OS to send data to specific device registers and thus allow the construction of the protocols just described.</a:t>
            </a:r>
          </a:p>
          <a:p>
            <a:r>
              <a:rPr lang="en-US" dirty="0"/>
              <a:t>Via </a:t>
            </a:r>
            <a:r>
              <a:rPr lang="en-US" dirty="0">
                <a:latin typeface="+mj-lt"/>
              </a:rPr>
              <a:t>memory-mapped I/O</a:t>
            </a:r>
          </a:p>
          <a:p>
            <a:pPr lvl="1"/>
            <a:r>
              <a:rPr lang="en-US" dirty="0"/>
              <a:t>The hardware makes device registers available as if they were memory locations. </a:t>
            </a:r>
          </a:p>
          <a:p>
            <a:pPr lvl="1"/>
            <a:r>
              <a:rPr lang="en-US" dirty="0"/>
              <a:t>To access a particular register, the OS issues a load (to read) or store (to write) to its address; the hardware then routes the load/store to the device instead of main memory. </a:t>
            </a:r>
          </a:p>
          <a:p>
            <a:r>
              <a:rPr lang="en-US" dirty="0">
                <a:latin typeface="+mj-lt"/>
              </a:rPr>
              <a:t>There is no best approach. </a:t>
            </a:r>
          </a:p>
          <a:p>
            <a:pPr lvl="1"/>
            <a:r>
              <a:rPr lang="en-US" dirty="0"/>
              <a:t>The memory-mapped approach is nice in that no new instructions are needed to support it, but both approaches are still in use today.</a:t>
            </a:r>
          </a:p>
        </p:txBody>
      </p:sp>
      <p:sp>
        <p:nvSpPr>
          <p:cNvPr id="4" name="Text Placeholder 3">
            <a:extLst>
              <a:ext uri="{FF2B5EF4-FFF2-40B4-BE49-F238E27FC236}">
                <a16:creationId xmlns:a16="http://schemas.microsoft.com/office/drawing/2014/main" id="{8631F264-DABC-F445-B765-0A2933CAD98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4035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CDFE-F092-B54A-B824-0B123E38E344}"/>
              </a:ext>
            </a:extLst>
          </p:cNvPr>
          <p:cNvSpPr>
            <a:spLocks noGrp="1"/>
          </p:cNvSpPr>
          <p:nvPr>
            <p:ph type="title"/>
          </p:nvPr>
        </p:nvSpPr>
        <p:spPr/>
        <p:txBody>
          <a:bodyPr/>
          <a:lstStyle/>
          <a:p>
            <a:r>
              <a:rPr lang="en-US" spc="-150" dirty="0"/>
              <a:t>How to Fit Specific Devices into a General-Purpose OS?</a:t>
            </a:r>
          </a:p>
        </p:txBody>
      </p:sp>
      <p:sp>
        <p:nvSpPr>
          <p:cNvPr id="3" name="Content Placeholder 2">
            <a:extLst>
              <a:ext uri="{FF2B5EF4-FFF2-40B4-BE49-F238E27FC236}">
                <a16:creationId xmlns:a16="http://schemas.microsoft.com/office/drawing/2014/main" id="{D0F09DA4-9814-E24A-A1B7-A9A0B5794FA1}"/>
              </a:ext>
            </a:extLst>
          </p:cNvPr>
          <p:cNvSpPr>
            <a:spLocks noGrp="1"/>
          </p:cNvSpPr>
          <p:nvPr>
            <p:ph sz="quarter" idx="10"/>
          </p:nvPr>
        </p:nvSpPr>
        <p:spPr/>
        <p:txBody>
          <a:bodyPr>
            <a:normAutofit/>
          </a:bodyPr>
          <a:lstStyle/>
          <a:p>
            <a:r>
              <a:rPr lang="en-US" dirty="0"/>
              <a:t>A file system should work on top of a variety of disks (e.g. SCSI, IDE, USB </a:t>
            </a:r>
            <a:r>
              <a:rPr lang="en-US" dirty="0" err="1"/>
              <a:t>pendrives</a:t>
            </a:r>
            <a:r>
              <a:rPr lang="en-US" dirty="0"/>
              <a:t>, etc.).</a:t>
            </a:r>
          </a:p>
          <a:p>
            <a:r>
              <a:rPr lang="en-US" dirty="0"/>
              <a:t>The file system should be able to ignore the details of how to issue a read or write request to each of these different types of drives.</a:t>
            </a:r>
          </a:p>
          <a:p>
            <a:r>
              <a:rPr lang="en-US" dirty="0"/>
              <a:t>The problem is solved using </a:t>
            </a:r>
            <a:r>
              <a:rPr lang="en-US" dirty="0">
                <a:latin typeface="+mj-lt"/>
              </a:rPr>
              <a:t>abstraction</a:t>
            </a:r>
            <a:r>
              <a:rPr lang="en-US" dirty="0"/>
              <a:t>. </a:t>
            </a:r>
          </a:p>
          <a:p>
            <a:pPr lvl="1"/>
            <a:r>
              <a:rPr lang="en-US" dirty="0"/>
              <a:t>At the lowest level in the OS must know in detail how a device works. </a:t>
            </a:r>
          </a:p>
          <a:p>
            <a:pPr lvl="1"/>
            <a:r>
              <a:rPr lang="en-US" dirty="0"/>
              <a:t>This piece of software is a</a:t>
            </a:r>
            <a:r>
              <a:rPr lang="en-US" dirty="0">
                <a:latin typeface="+mj-lt"/>
              </a:rPr>
              <a:t> device driver</a:t>
            </a:r>
            <a:r>
              <a:rPr lang="en-US" dirty="0"/>
              <a:t> which encapsulates all the specifics of device interaction.</a:t>
            </a:r>
          </a:p>
        </p:txBody>
      </p:sp>
      <p:sp>
        <p:nvSpPr>
          <p:cNvPr id="4" name="Text Placeholder 3">
            <a:extLst>
              <a:ext uri="{FF2B5EF4-FFF2-40B4-BE49-F238E27FC236}">
                <a16:creationId xmlns:a16="http://schemas.microsoft.com/office/drawing/2014/main" id="{B18AD678-B51A-A54F-B8A4-E0685F43717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3296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a:extLst>
              <a:ext uri="{FF2B5EF4-FFF2-40B4-BE49-F238E27FC236}">
                <a16:creationId xmlns:a16="http://schemas.microsoft.com/office/drawing/2014/main" id="{F42740B0-1BC0-D94C-9EFD-583BFE4EF632}"/>
              </a:ext>
            </a:extLst>
          </p:cNvPr>
          <p:cNvGraphicFramePr>
            <a:graphicFrameLocks noGrp="1"/>
          </p:cNvGraphicFramePr>
          <p:nvPr>
            <p:ph sz="half" idx="1"/>
            <p:extLst>
              <p:ext uri="{D42A27DB-BD31-4B8C-83A1-F6EECF244321}">
                <p14:modId xmlns:p14="http://schemas.microsoft.com/office/powerpoint/2010/main" val="348128289"/>
              </p:ext>
            </p:extLst>
          </p:nvPr>
        </p:nvGraphicFramePr>
        <p:xfrm>
          <a:off x="431800" y="1341438"/>
          <a:ext cx="8280400" cy="2592000"/>
        </p:xfrm>
        <a:graphic>
          <a:graphicData uri="http://schemas.openxmlformats.org/drawingml/2006/table">
            <a:tbl>
              <a:tblPr bandRow="1">
                <a:tableStyleId>{69C7853C-536D-4A76-A0AE-DD22124D55A5}</a:tableStyleId>
              </a:tblPr>
              <a:tblGrid>
                <a:gridCol w="8280400">
                  <a:extLst>
                    <a:ext uri="{9D8B030D-6E8A-4147-A177-3AD203B41FA5}">
                      <a16:colId xmlns:a16="http://schemas.microsoft.com/office/drawing/2014/main" val="3876858171"/>
                    </a:ext>
                  </a:extLst>
                </a:gridCol>
              </a:tblGrid>
              <a:tr h="648000">
                <a:tc>
                  <a:txBody>
                    <a:bodyPr/>
                    <a:lstStyle/>
                    <a:p>
                      <a:r>
                        <a:rPr lang="en-US" altLang="ko-KR" sz="1800" dirty="0">
                          <a:solidFill>
                            <a:schemeClr val="tx1"/>
                          </a:solidFill>
                          <a:latin typeface="+mn-lt"/>
                          <a:ea typeface="맑은 고딕" pitchFamily="50" charset="-127"/>
                        </a:rPr>
                        <a:t>Application</a:t>
                      </a:r>
                      <a:endParaRPr lang="en-US" dirty="0">
                        <a:latin typeface="+mn-lt"/>
                      </a:endParaRPr>
                    </a:p>
                  </a:txBody>
                  <a:tcPr marL="18000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411897015"/>
                  </a:ext>
                </a:extLst>
              </a:tr>
              <a:tr h="648000">
                <a:tc>
                  <a:txBody>
                    <a:bodyPr/>
                    <a:lstStyle/>
                    <a:p>
                      <a:r>
                        <a:rPr lang="en-US" dirty="0">
                          <a:latin typeface="+mn-lt"/>
                        </a:rPr>
                        <a:t>File System</a:t>
                      </a:r>
                    </a:p>
                  </a:txBody>
                  <a:tcPr marL="18000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27757345"/>
                  </a:ext>
                </a:extLst>
              </a:tr>
              <a:tr h="648000">
                <a:tc>
                  <a:txBody>
                    <a:bodyPr/>
                    <a:lstStyle/>
                    <a:p>
                      <a:r>
                        <a:rPr lang="en-US" altLang="ko-KR" sz="1800" dirty="0">
                          <a:solidFill>
                            <a:schemeClr val="tx1"/>
                          </a:solidFill>
                          <a:latin typeface="+mn-lt"/>
                          <a:ea typeface="맑은 고딕" pitchFamily="50" charset="-127"/>
                        </a:rPr>
                        <a:t>Generic Block Layer</a:t>
                      </a:r>
                      <a:endParaRPr lang="en-US" dirty="0">
                        <a:latin typeface="+mn-lt"/>
                      </a:endParaRPr>
                    </a:p>
                  </a:txBody>
                  <a:tcPr marL="18000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21940627"/>
                  </a:ext>
                </a:extLst>
              </a:tr>
              <a:tr h="648000">
                <a:tc>
                  <a:txBody>
                    <a:bodyPr/>
                    <a:lstStyle/>
                    <a:p>
                      <a:pPr marL="0" marR="0" lvl="0" indent="0" algn="l" defTabSz="914047" rtl="0" eaLnBrk="1" fontAlgn="auto" latinLnBrk="0" hangingPunct="1">
                        <a:lnSpc>
                          <a:spcPct val="100000"/>
                        </a:lnSpc>
                        <a:spcBef>
                          <a:spcPts val="0"/>
                        </a:spcBef>
                        <a:spcAft>
                          <a:spcPts val="0"/>
                        </a:spcAft>
                        <a:buClrTx/>
                        <a:buSzTx/>
                        <a:buFontTx/>
                        <a:buNone/>
                        <a:tabLst/>
                        <a:defRPr/>
                      </a:pPr>
                      <a:r>
                        <a:rPr lang="en-US" altLang="ko-KR" sz="1800" dirty="0">
                          <a:solidFill>
                            <a:schemeClr val="tx1"/>
                          </a:solidFill>
                          <a:latin typeface="+mn-lt"/>
                          <a:ea typeface="맑은 고딕" pitchFamily="50" charset="-127"/>
                        </a:rPr>
                        <a:t>Device Driver [SCSI, ATA, </a:t>
                      </a:r>
                      <a:r>
                        <a:rPr lang="en-US" altLang="ko-KR" sz="1800" dirty="0" err="1">
                          <a:solidFill>
                            <a:schemeClr val="tx1"/>
                          </a:solidFill>
                          <a:latin typeface="+mn-lt"/>
                          <a:ea typeface="맑은 고딕" pitchFamily="50" charset="-127"/>
                        </a:rPr>
                        <a:t>etc</a:t>
                      </a:r>
                      <a:r>
                        <a:rPr lang="en-US" altLang="ko-KR" sz="1800" dirty="0">
                          <a:solidFill>
                            <a:schemeClr val="tx1"/>
                          </a:solidFill>
                          <a:latin typeface="+mn-lt"/>
                          <a:ea typeface="맑은 고딕" pitchFamily="50" charset="-127"/>
                        </a:rPr>
                        <a:t>] </a:t>
                      </a:r>
                      <a:endParaRPr lang="en-US" altLang="ko-KR" sz="1400" dirty="0">
                        <a:solidFill>
                          <a:schemeClr val="tx1"/>
                        </a:solidFill>
                        <a:latin typeface="+mn-lt"/>
                        <a:ea typeface="맑은 고딕" pitchFamily="50" charset="-127"/>
                      </a:endParaRPr>
                    </a:p>
                  </a:txBody>
                  <a:tcPr marL="18000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294899340"/>
                  </a:ext>
                </a:extLst>
              </a:tr>
            </a:tbl>
          </a:graphicData>
        </a:graphic>
      </p:graphicFrame>
      <p:sp>
        <p:nvSpPr>
          <p:cNvPr id="16" name="Content Placeholder 15">
            <a:extLst>
              <a:ext uri="{FF2B5EF4-FFF2-40B4-BE49-F238E27FC236}">
                <a16:creationId xmlns:a16="http://schemas.microsoft.com/office/drawing/2014/main" id="{556D3F93-2F2A-624A-A3CB-D8E5D69FBEA6}"/>
              </a:ext>
            </a:extLst>
          </p:cNvPr>
          <p:cNvSpPr>
            <a:spLocks noGrp="1"/>
          </p:cNvSpPr>
          <p:nvPr>
            <p:ph sz="half" idx="2"/>
          </p:nvPr>
        </p:nvSpPr>
        <p:spPr/>
        <p:txBody>
          <a:bodyPr>
            <a:normAutofit/>
          </a:bodyPr>
          <a:lstStyle/>
          <a:p>
            <a:r>
              <a:rPr lang="en-US" dirty="0"/>
              <a:t>An application and the file system are oblivious to the specifics of the disk class they are using.</a:t>
            </a:r>
          </a:p>
          <a:p>
            <a:pPr lvl="1"/>
            <a:r>
              <a:rPr lang="en-US" dirty="0"/>
              <a:t>The file system simply issues block read and write requests to the generic block layer, which routes them to the appropriate device driver, which handles the details of issuing the specific request.</a:t>
            </a:r>
          </a:p>
        </p:txBody>
      </p:sp>
      <p:sp>
        <p:nvSpPr>
          <p:cNvPr id="2" name="Title 1">
            <a:extLst>
              <a:ext uri="{FF2B5EF4-FFF2-40B4-BE49-F238E27FC236}">
                <a16:creationId xmlns:a16="http://schemas.microsoft.com/office/drawing/2014/main" id="{B74087A5-BFDA-1A47-8206-67474F478124}"/>
              </a:ext>
            </a:extLst>
          </p:cNvPr>
          <p:cNvSpPr>
            <a:spLocks noGrp="1"/>
          </p:cNvSpPr>
          <p:nvPr>
            <p:ph type="title"/>
          </p:nvPr>
        </p:nvSpPr>
        <p:spPr/>
        <p:txBody>
          <a:bodyPr/>
          <a:lstStyle/>
          <a:p>
            <a:r>
              <a:rPr lang="en-US" dirty="0"/>
              <a:t>A File System Software Stack</a:t>
            </a:r>
          </a:p>
        </p:txBody>
      </p:sp>
      <p:sp>
        <p:nvSpPr>
          <p:cNvPr id="17" name="Text Placeholder 16">
            <a:extLst>
              <a:ext uri="{FF2B5EF4-FFF2-40B4-BE49-F238E27FC236}">
                <a16:creationId xmlns:a16="http://schemas.microsoft.com/office/drawing/2014/main" id="{80759D14-2F5E-D546-92BF-B6932A08464F}"/>
              </a:ext>
            </a:extLst>
          </p:cNvPr>
          <p:cNvSpPr>
            <a:spLocks noGrp="1"/>
          </p:cNvSpPr>
          <p:nvPr>
            <p:ph type="body" sz="quarter" idx="11"/>
          </p:nvPr>
        </p:nvSpPr>
        <p:spPr/>
        <p:txBody>
          <a:bodyPr/>
          <a:lstStyle/>
          <a:p>
            <a:endParaRPr lang="en-US"/>
          </a:p>
        </p:txBody>
      </p:sp>
      <p:cxnSp>
        <p:nvCxnSpPr>
          <p:cNvPr id="14" name="Straight Arrow Connector 20">
            <a:extLst>
              <a:ext uri="{FF2B5EF4-FFF2-40B4-BE49-F238E27FC236}">
                <a16:creationId xmlns:a16="http://schemas.microsoft.com/office/drawing/2014/main" id="{34153B30-283F-EE44-8DFE-8EA9377BF8DB}"/>
              </a:ext>
            </a:extLst>
          </p:cNvPr>
          <p:cNvCxnSpPr>
            <a:cxnSpLocks/>
          </p:cNvCxnSpPr>
          <p:nvPr/>
        </p:nvCxnSpPr>
        <p:spPr>
          <a:xfrm>
            <a:off x="431800" y="1994153"/>
            <a:ext cx="8280400" cy="0"/>
          </a:xfrm>
          <a:prstGeom prst="straightConnector1">
            <a:avLst/>
          </a:prstGeom>
          <a:ln w="63500">
            <a:solidFill>
              <a:schemeClr val="bg1"/>
            </a:solidFill>
            <a:prstDash val="sysDot"/>
            <a:tailEnd type="none" w="lg" len="lg"/>
          </a:ln>
          <a:effectLst/>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AA1BDD-3630-C849-8C31-93EF7CF11A8D}"/>
              </a:ext>
            </a:extLst>
          </p:cNvPr>
          <p:cNvSpPr txBox="1"/>
          <p:nvPr/>
        </p:nvSpPr>
        <p:spPr>
          <a:xfrm>
            <a:off x="1088831" y="1855654"/>
            <a:ext cx="3334815" cy="276999"/>
          </a:xfrm>
          <a:prstGeom prst="rect">
            <a:avLst/>
          </a:prstGeom>
          <a:solidFill>
            <a:schemeClr val="bg1"/>
          </a:solidFill>
          <a:ln>
            <a:noFill/>
          </a:ln>
        </p:spPr>
        <p:txBody>
          <a:bodyPr wrap="none" lIns="36000" tIns="0" rIns="36000" bIns="0" rtlCol="0">
            <a:spAutoFit/>
          </a:bodyPr>
          <a:lstStyle/>
          <a:p>
            <a:r>
              <a:rPr lang="en-US" altLang="ko-KR" dirty="0">
                <a:latin typeface="+mn-lt"/>
                <a:ea typeface="맑은 고딕" pitchFamily="50" charset="-127"/>
              </a:rPr>
              <a:t>POSIX API [open, read, write, close, </a:t>
            </a:r>
            <a:r>
              <a:rPr lang="en-US" altLang="ko-KR" dirty="0" err="1">
                <a:latin typeface="+mn-lt"/>
                <a:ea typeface="맑은 고딕" pitchFamily="50" charset="-127"/>
              </a:rPr>
              <a:t>etc</a:t>
            </a:r>
            <a:r>
              <a:rPr lang="en-US" altLang="ko-KR" dirty="0">
                <a:latin typeface="+mn-lt"/>
                <a:ea typeface="맑은 고딕" pitchFamily="50" charset="-127"/>
              </a:rPr>
              <a:t>]</a:t>
            </a:r>
            <a:endParaRPr lang="en-US" altLang="ko-KR" sz="1400" dirty="0">
              <a:latin typeface="+mn-lt"/>
              <a:ea typeface="맑은 고딕" pitchFamily="50" charset="-127"/>
            </a:endParaRPr>
          </a:p>
        </p:txBody>
      </p:sp>
      <p:sp>
        <p:nvSpPr>
          <p:cNvPr id="20" name="TextBox 19">
            <a:extLst>
              <a:ext uri="{FF2B5EF4-FFF2-40B4-BE49-F238E27FC236}">
                <a16:creationId xmlns:a16="http://schemas.microsoft.com/office/drawing/2014/main" id="{ABEF2974-40F0-B940-A78F-B41B9DA95DB7}"/>
              </a:ext>
            </a:extLst>
          </p:cNvPr>
          <p:cNvSpPr txBox="1"/>
          <p:nvPr/>
        </p:nvSpPr>
        <p:spPr>
          <a:xfrm>
            <a:off x="1088831" y="2502949"/>
            <a:ext cx="3530381" cy="276999"/>
          </a:xfrm>
          <a:prstGeom prst="rect">
            <a:avLst/>
          </a:prstGeom>
          <a:solidFill>
            <a:schemeClr val="bg1"/>
          </a:solidFill>
          <a:ln>
            <a:noFill/>
          </a:ln>
        </p:spPr>
        <p:txBody>
          <a:bodyPr wrap="none" lIns="36000" tIns="0" rIns="36000" bIns="0" rtlCol="0">
            <a:spAutoFit/>
          </a:bodyPr>
          <a:lstStyle/>
          <a:p>
            <a:r>
              <a:rPr lang="en-US" altLang="ko-KR" dirty="0">
                <a:latin typeface="+mn-lt"/>
                <a:ea typeface="맑은 고딕" pitchFamily="50" charset="-127"/>
              </a:rPr>
              <a:t>Generic Block Interface [block read/write]</a:t>
            </a:r>
          </a:p>
        </p:txBody>
      </p:sp>
      <p:sp>
        <p:nvSpPr>
          <p:cNvPr id="21" name="TextBox 20">
            <a:extLst>
              <a:ext uri="{FF2B5EF4-FFF2-40B4-BE49-F238E27FC236}">
                <a16:creationId xmlns:a16="http://schemas.microsoft.com/office/drawing/2014/main" id="{F982B3B7-BA46-044E-A638-800E7065D3D7}"/>
              </a:ext>
            </a:extLst>
          </p:cNvPr>
          <p:cNvSpPr txBox="1"/>
          <p:nvPr/>
        </p:nvSpPr>
        <p:spPr>
          <a:xfrm>
            <a:off x="1088831" y="3147069"/>
            <a:ext cx="4482565" cy="276999"/>
          </a:xfrm>
          <a:prstGeom prst="rect">
            <a:avLst/>
          </a:prstGeom>
          <a:solidFill>
            <a:schemeClr val="bg1"/>
          </a:solidFill>
          <a:ln>
            <a:noFill/>
          </a:ln>
        </p:spPr>
        <p:txBody>
          <a:bodyPr wrap="none" lIns="36000" tIns="0" rIns="36000" bIns="0" rtlCol="0">
            <a:spAutoFit/>
          </a:bodyPr>
          <a:lstStyle/>
          <a:p>
            <a:r>
              <a:rPr lang="en-US" altLang="ko-KR" dirty="0">
                <a:latin typeface="+mn-lt"/>
                <a:ea typeface="맑은 고딕" pitchFamily="50" charset="-127"/>
              </a:rPr>
              <a:t>Specific Block Interface [protocol-specific read/write]</a:t>
            </a:r>
            <a:endParaRPr lang="en-US" altLang="ko-KR" sz="1400" dirty="0">
              <a:latin typeface="+mn-lt"/>
              <a:ea typeface="맑은 고딕" pitchFamily="50" charset="-127"/>
            </a:endParaRPr>
          </a:p>
        </p:txBody>
      </p:sp>
      <p:cxnSp>
        <p:nvCxnSpPr>
          <p:cNvPr id="24" name="Straight Arrow Connector 23">
            <a:extLst>
              <a:ext uri="{FF2B5EF4-FFF2-40B4-BE49-F238E27FC236}">
                <a16:creationId xmlns:a16="http://schemas.microsoft.com/office/drawing/2014/main" id="{AAE2A051-23FE-8C4B-BDE5-508A95C69DCC}"/>
              </a:ext>
            </a:extLst>
          </p:cNvPr>
          <p:cNvCxnSpPr/>
          <p:nvPr/>
        </p:nvCxnSpPr>
        <p:spPr>
          <a:xfrm>
            <a:off x="7836736" y="1342164"/>
            <a:ext cx="0" cy="651989"/>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61DBF3-5290-ED49-882B-9B8561F612FE}"/>
              </a:ext>
            </a:extLst>
          </p:cNvPr>
          <p:cNvSpPr txBox="1"/>
          <p:nvPr/>
        </p:nvSpPr>
        <p:spPr>
          <a:xfrm>
            <a:off x="7370240" y="1529296"/>
            <a:ext cx="932993" cy="276999"/>
          </a:xfrm>
          <a:prstGeom prst="rect">
            <a:avLst/>
          </a:prstGeom>
          <a:solidFill>
            <a:srgbClr val="FB8860"/>
          </a:solidFill>
          <a:effectLst/>
        </p:spPr>
        <p:txBody>
          <a:bodyPr wrap="square" lIns="0" tIns="0" rIns="0" bIns="0" rtlCol="0">
            <a:spAutoFit/>
          </a:bodyPr>
          <a:lstStyle/>
          <a:p>
            <a:pPr algn="ctr"/>
            <a:r>
              <a:rPr lang="en-US" dirty="0">
                <a:solidFill>
                  <a:prstClr val="black"/>
                </a:solidFill>
                <a:latin typeface="+mj-lt"/>
                <a:ea typeface="맑은 고딕" pitchFamily="50" charset="-127"/>
              </a:rPr>
              <a:t>user mode</a:t>
            </a:r>
          </a:p>
        </p:txBody>
      </p:sp>
      <p:cxnSp>
        <p:nvCxnSpPr>
          <p:cNvPr id="25" name="Straight Arrow Connector 24">
            <a:extLst>
              <a:ext uri="{FF2B5EF4-FFF2-40B4-BE49-F238E27FC236}">
                <a16:creationId xmlns:a16="http://schemas.microsoft.com/office/drawing/2014/main" id="{EC753C60-7C55-BA43-AFFB-4FB0025FE53C}"/>
              </a:ext>
            </a:extLst>
          </p:cNvPr>
          <p:cNvCxnSpPr>
            <a:cxnSpLocks/>
          </p:cNvCxnSpPr>
          <p:nvPr/>
        </p:nvCxnSpPr>
        <p:spPr>
          <a:xfrm>
            <a:off x="7836736" y="1994153"/>
            <a:ext cx="0" cy="1939285"/>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5D95D8-2D9D-754F-9628-180183ACA9E1}"/>
              </a:ext>
            </a:extLst>
          </p:cNvPr>
          <p:cNvSpPr txBox="1"/>
          <p:nvPr/>
        </p:nvSpPr>
        <p:spPr>
          <a:xfrm>
            <a:off x="7274773" y="2825296"/>
            <a:ext cx="1123929" cy="276999"/>
          </a:xfrm>
          <a:prstGeom prst="rect">
            <a:avLst/>
          </a:prstGeom>
          <a:solidFill>
            <a:srgbClr val="FB8860"/>
          </a:solidFill>
          <a:effectLst/>
        </p:spPr>
        <p:txBody>
          <a:bodyPr wrap="square" lIns="0" tIns="0" rIns="0" bIns="0" rtlCol="0">
            <a:spAutoFit/>
          </a:bodyPr>
          <a:lstStyle>
            <a:defPPr>
              <a:defRPr lang="en-US"/>
            </a:defPPr>
            <a:lvl1pPr>
              <a:defRPr>
                <a:solidFill>
                  <a:prstClr val="black"/>
                </a:solidFill>
                <a:latin typeface="+mj-lt"/>
                <a:ea typeface="맑은 고딕" pitchFamily="50" charset="-127"/>
              </a:defRPr>
            </a:lvl1pPr>
          </a:lstStyle>
          <a:p>
            <a:r>
              <a:rPr lang="en-US" dirty="0"/>
              <a:t>kernel mode</a:t>
            </a:r>
          </a:p>
        </p:txBody>
      </p:sp>
    </p:spTree>
    <p:extLst>
      <p:ext uri="{BB962C8B-B14F-4D97-AF65-F5344CB8AC3E}">
        <p14:creationId xmlns:p14="http://schemas.microsoft.com/office/powerpoint/2010/main" val="105697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74ECDC-2549-354B-AF3A-DAF68CE47820}"/>
              </a:ext>
            </a:extLst>
          </p:cNvPr>
          <p:cNvSpPr>
            <a:spLocks noGrp="1"/>
          </p:cNvSpPr>
          <p:nvPr>
            <p:ph type="title"/>
          </p:nvPr>
        </p:nvSpPr>
        <p:spPr/>
        <p:txBody>
          <a:bodyPr/>
          <a:lstStyle/>
          <a:p>
            <a:r>
              <a:rPr lang="en-US" dirty="0"/>
              <a:t>Two Concerns About I/O Encapsulation</a:t>
            </a:r>
          </a:p>
        </p:txBody>
      </p:sp>
      <p:sp>
        <p:nvSpPr>
          <p:cNvPr id="9" name="Content Placeholder 8">
            <a:extLst>
              <a:ext uri="{FF2B5EF4-FFF2-40B4-BE49-F238E27FC236}">
                <a16:creationId xmlns:a16="http://schemas.microsoft.com/office/drawing/2014/main" id="{AFB08D2F-F12C-AD42-986D-69A1783B5F5A}"/>
              </a:ext>
            </a:extLst>
          </p:cNvPr>
          <p:cNvSpPr>
            <a:spLocks noGrp="1"/>
          </p:cNvSpPr>
          <p:nvPr>
            <p:ph sz="quarter" idx="10"/>
          </p:nvPr>
        </p:nvSpPr>
        <p:spPr/>
        <p:txBody>
          <a:bodyPr>
            <a:normAutofit/>
          </a:bodyPr>
          <a:lstStyle/>
          <a:p>
            <a:r>
              <a:rPr lang="en-US" dirty="0"/>
              <a:t>When a device has many special capabilities, but has to present a generic interface to the rest of the kernel, those special capabilities will go unused.</a:t>
            </a:r>
          </a:p>
          <a:p>
            <a:r>
              <a:rPr lang="en-US" dirty="0"/>
              <a:t>Because device drivers are needed for any device that might be plugged into a system, they have come to represent a huge part of kernel code.</a:t>
            </a:r>
          </a:p>
          <a:p>
            <a:pPr lvl="1"/>
            <a:r>
              <a:rPr lang="en-US" dirty="0"/>
              <a:t>In the Linux kernel, device drivers account for over 70% of the code.</a:t>
            </a:r>
          </a:p>
          <a:p>
            <a:pPr lvl="1"/>
            <a:r>
              <a:rPr lang="en-US" dirty="0"/>
              <a:t>As drivers are often written by “amateurs” (instead of full-time kernel developers), they tend to have many more bugs and thus are a primary contributor to kernel crashes.</a:t>
            </a:r>
          </a:p>
        </p:txBody>
      </p:sp>
      <p:sp>
        <p:nvSpPr>
          <p:cNvPr id="10" name="Text Placeholder 9">
            <a:extLst>
              <a:ext uri="{FF2B5EF4-FFF2-40B4-BE49-F238E27FC236}">
                <a16:creationId xmlns:a16="http://schemas.microsoft.com/office/drawing/2014/main" id="{3923FE7D-3BD0-3345-A474-688F14BC9DC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6613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8C57-0AC2-2140-9C12-AFF79ECEB457}"/>
              </a:ext>
            </a:extLst>
          </p:cNvPr>
          <p:cNvSpPr>
            <a:spLocks noGrp="1"/>
          </p:cNvSpPr>
          <p:nvPr>
            <p:ph type="title"/>
          </p:nvPr>
        </p:nvSpPr>
        <p:spPr/>
        <p:txBody>
          <a:bodyPr/>
          <a:lstStyle/>
          <a:p>
            <a:r>
              <a:rPr lang="en-US" spc="-150" dirty="0"/>
              <a:t>Since I/O is quite critical to computer systems…</a:t>
            </a:r>
          </a:p>
        </p:txBody>
      </p:sp>
      <p:sp>
        <p:nvSpPr>
          <p:cNvPr id="3" name="Content Placeholder 2">
            <a:extLst>
              <a:ext uri="{FF2B5EF4-FFF2-40B4-BE49-F238E27FC236}">
                <a16:creationId xmlns:a16="http://schemas.microsoft.com/office/drawing/2014/main" id="{49D38AAA-6AB5-7744-9EB8-D0D56507B1AB}"/>
              </a:ext>
            </a:extLst>
          </p:cNvPr>
          <p:cNvSpPr>
            <a:spLocks noGrp="1"/>
          </p:cNvSpPr>
          <p:nvPr>
            <p:ph sz="quarter" idx="10"/>
          </p:nvPr>
        </p:nvSpPr>
        <p:spPr/>
        <p:txBody>
          <a:bodyPr>
            <a:normAutofit/>
          </a:bodyPr>
          <a:lstStyle/>
          <a:p>
            <a:pPr marL="360363" indent="-360363">
              <a:spcBef>
                <a:spcPts val="3600"/>
              </a:spcBef>
            </a:pPr>
            <a:r>
              <a:rPr lang="en-US" sz="4000" spc="-50" dirty="0"/>
              <a:t>How should I/O be integrated into systems? </a:t>
            </a:r>
          </a:p>
          <a:p>
            <a:pPr marL="360363" indent="-360363">
              <a:spcBef>
                <a:spcPts val="3600"/>
              </a:spcBef>
            </a:pPr>
            <a:r>
              <a:rPr lang="en-US" sz="4000" dirty="0"/>
              <a:t>What are the general mechanisms? </a:t>
            </a:r>
          </a:p>
          <a:p>
            <a:pPr marL="360363" indent="-360363">
              <a:spcBef>
                <a:spcPts val="3600"/>
              </a:spcBef>
            </a:pPr>
            <a:r>
              <a:rPr lang="en-US" sz="4000" dirty="0"/>
              <a:t>How can we make them efficient?</a:t>
            </a:r>
          </a:p>
          <a:p>
            <a:endParaRPr lang="en-US" sz="4000" dirty="0"/>
          </a:p>
        </p:txBody>
      </p:sp>
      <p:sp>
        <p:nvSpPr>
          <p:cNvPr id="4" name="Text Placeholder 3">
            <a:extLst>
              <a:ext uri="{FF2B5EF4-FFF2-40B4-BE49-F238E27FC236}">
                <a16:creationId xmlns:a16="http://schemas.microsoft.com/office/drawing/2014/main" id="{FCFD9270-856C-3147-8590-22CDAEADEA8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225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239492-9CA1-6C44-AAFA-0C7AEA0EFF21}"/>
              </a:ext>
            </a:extLst>
          </p:cNvPr>
          <p:cNvSpPr>
            <a:spLocks noGrp="1"/>
          </p:cNvSpPr>
          <p:nvPr>
            <p:ph type="title"/>
          </p:nvPr>
        </p:nvSpPr>
        <p:spPr/>
        <p:txBody>
          <a:bodyPr/>
          <a:lstStyle/>
          <a:p>
            <a:r>
              <a:rPr lang="en-US" dirty="0"/>
              <a:t>A Prototypical System Architecture</a:t>
            </a:r>
            <a:br>
              <a:rPr lang="en-US" dirty="0"/>
            </a:br>
            <a:br>
              <a:rPr lang="en-US" dirty="0"/>
            </a:br>
            <a:endParaRPr lang="en-US" dirty="0"/>
          </a:p>
        </p:txBody>
      </p:sp>
      <p:sp>
        <p:nvSpPr>
          <p:cNvPr id="11" name="Text Placeholder 10">
            <a:extLst>
              <a:ext uri="{FF2B5EF4-FFF2-40B4-BE49-F238E27FC236}">
                <a16:creationId xmlns:a16="http://schemas.microsoft.com/office/drawing/2014/main" id="{24D4421C-6DF0-6F4F-9E94-897678FEAD73}"/>
              </a:ext>
            </a:extLst>
          </p:cNvPr>
          <p:cNvSpPr>
            <a:spLocks noGrp="1"/>
          </p:cNvSpPr>
          <p:nvPr>
            <p:ph type="body" sz="quarter" idx="11"/>
          </p:nvPr>
        </p:nvSpPr>
        <p:spPr/>
        <p:txBody>
          <a:bodyPr/>
          <a:lstStyle/>
          <a:p>
            <a:endParaRPr lang="en-US"/>
          </a:p>
        </p:txBody>
      </p:sp>
      <p:sp>
        <p:nvSpPr>
          <p:cNvPr id="64" name="Content Placeholder 63">
            <a:extLst>
              <a:ext uri="{FF2B5EF4-FFF2-40B4-BE49-F238E27FC236}">
                <a16:creationId xmlns:a16="http://schemas.microsoft.com/office/drawing/2014/main" id="{EAFEC0B5-DE25-6A4B-9A0D-6C4CBB4A7EC0}"/>
              </a:ext>
            </a:extLst>
          </p:cNvPr>
          <p:cNvSpPr>
            <a:spLocks noGrp="1"/>
          </p:cNvSpPr>
          <p:nvPr>
            <p:ph sz="half" idx="2"/>
          </p:nvPr>
        </p:nvSpPr>
        <p:spPr/>
        <p:txBody>
          <a:bodyPr>
            <a:normAutofit fontScale="85000" lnSpcReduction="10000"/>
          </a:bodyPr>
          <a:lstStyle/>
          <a:p>
            <a:pPr>
              <a:spcBef>
                <a:spcPts val="1200"/>
              </a:spcBef>
            </a:pPr>
            <a:r>
              <a:rPr lang="en-US" dirty="0"/>
              <a:t>A CPU is attached to main memory via some kind of proprietary bus. </a:t>
            </a:r>
          </a:p>
          <a:p>
            <a:pPr>
              <a:spcBef>
                <a:spcPts val="1200"/>
              </a:spcBef>
            </a:pPr>
            <a:r>
              <a:rPr lang="en-US" dirty="0"/>
              <a:t>Graphics and some higher-performance I/O devices are connected to the system via a general I/O bus (e.g. PCI or one of its many derivatives). </a:t>
            </a:r>
          </a:p>
          <a:p>
            <a:pPr>
              <a:spcBef>
                <a:spcPts val="1200"/>
              </a:spcBef>
            </a:pPr>
            <a:r>
              <a:rPr lang="en-US" dirty="0"/>
              <a:t>Finally, there are one or more peripheral buses, such as SCSI, SATA, or USB, connecting slower devices (e.g. hard disks, keyboard, mouse) to the system.</a:t>
            </a:r>
          </a:p>
          <a:p>
            <a:pPr>
              <a:spcBef>
                <a:spcPts val="1200"/>
              </a:spcBef>
            </a:pPr>
            <a:endParaRPr lang="en-US" dirty="0"/>
          </a:p>
        </p:txBody>
      </p:sp>
      <p:grpSp>
        <p:nvGrpSpPr>
          <p:cNvPr id="75" name="Group 74">
            <a:extLst>
              <a:ext uri="{FF2B5EF4-FFF2-40B4-BE49-F238E27FC236}">
                <a16:creationId xmlns:a16="http://schemas.microsoft.com/office/drawing/2014/main" id="{17364004-79DE-FC4A-8DF5-370095D4F635}"/>
              </a:ext>
            </a:extLst>
          </p:cNvPr>
          <p:cNvGrpSpPr/>
          <p:nvPr/>
        </p:nvGrpSpPr>
        <p:grpSpPr>
          <a:xfrm>
            <a:off x="1437546" y="1340712"/>
            <a:ext cx="6268908" cy="2430401"/>
            <a:chOff x="1403648" y="1052736"/>
            <a:chExt cx="8687707" cy="3356840"/>
          </a:xfrm>
        </p:grpSpPr>
        <p:cxnSp>
          <p:nvCxnSpPr>
            <p:cNvPr id="18" name="Straight Arrow Connector 20">
              <a:extLst>
                <a:ext uri="{FF2B5EF4-FFF2-40B4-BE49-F238E27FC236}">
                  <a16:creationId xmlns:a16="http://schemas.microsoft.com/office/drawing/2014/main" id="{D95C0E71-77F4-CD40-8778-2CF6CADAF696}"/>
                </a:ext>
              </a:extLst>
            </p:cNvPr>
            <p:cNvCxnSpPr/>
            <p:nvPr/>
          </p:nvCxnSpPr>
          <p:spPr>
            <a:xfrm>
              <a:off x="1403648" y="1869300"/>
              <a:ext cx="5400000" cy="0"/>
            </a:xfrm>
            <a:prstGeom prst="straightConnector1">
              <a:avLst/>
            </a:prstGeom>
            <a:ln w="76200">
              <a:solidFill>
                <a:schemeClr val="tx1"/>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20">
              <a:extLst>
                <a:ext uri="{FF2B5EF4-FFF2-40B4-BE49-F238E27FC236}">
                  <a16:creationId xmlns:a16="http://schemas.microsoft.com/office/drawing/2014/main" id="{E7CA20D8-4A51-4048-B94E-F367D4F47BA6}"/>
                </a:ext>
              </a:extLst>
            </p:cNvPr>
            <p:cNvCxnSpPr/>
            <p:nvPr/>
          </p:nvCxnSpPr>
          <p:spPr>
            <a:xfrm>
              <a:off x="1403648" y="3472526"/>
              <a:ext cx="5400000" cy="0"/>
            </a:xfrm>
            <a:prstGeom prst="straightConnector1">
              <a:avLst/>
            </a:prstGeom>
            <a:ln w="19050">
              <a:solidFill>
                <a:schemeClr val="tx1"/>
              </a:solidFill>
              <a:headEnd type="stealth"/>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20">
              <a:extLst>
                <a:ext uri="{FF2B5EF4-FFF2-40B4-BE49-F238E27FC236}">
                  <a16:creationId xmlns:a16="http://schemas.microsoft.com/office/drawing/2014/main" id="{F39F96F2-5DD1-5B48-AF8B-431AFD3D347C}"/>
                </a:ext>
              </a:extLst>
            </p:cNvPr>
            <p:cNvCxnSpPr/>
            <p:nvPr/>
          </p:nvCxnSpPr>
          <p:spPr>
            <a:xfrm>
              <a:off x="1403648" y="2464414"/>
              <a:ext cx="5400000" cy="0"/>
            </a:xfrm>
            <a:prstGeom prst="straightConnector1">
              <a:avLst/>
            </a:prstGeom>
            <a:ln w="31750">
              <a:solidFill>
                <a:schemeClr val="tx1"/>
              </a:solidFill>
              <a:headEnd type="stealth"/>
              <a:tailEnd type="stealth" w="lg" len="lg"/>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594A6BD-775C-C348-9709-EE35CE44919E}"/>
                </a:ext>
              </a:extLst>
            </p:cNvPr>
            <p:cNvGrpSpPr/>
            <p:nvPr/>
          </p:nvGrpSpPr>
          <p:grpSpPr>
            <a:xfrm>
              <a:off x="3982084" y="1888350"/>
              <a:ext cx="0" cy="1584176"/>
              <a:chOff x="3923928" y="1888350"/>
              <a:chExt cx="0" cy="1584176"/>
            </a:xfrm>
          </p:grpSpPr>
          <p:cxnSp>
            <p:nvCxnSpPr>
              <p:cNvPr id="21" name="Straight Arrow Connector 20">
                <a:extLst>
                  <a:ext uri="{FF2B5EF4-FFF2-40B4-BE49-F238E27FC236}">
                    <a16:creationId xmlns:a16="http://schemas.microsoft.com/office/drawing/2014/main" id="{69075641-BBBA-9649-A606-23999E8CC29A}"/>
                  </a:ext>
                </a:extLst>
              </p:cNvPr>
              <p:cNvCxnSpPr/>
              <p:nvPr/>
            </p:nvCxnSpPr>
            <p:spPr>
              <a:xfrm>
                <a:off x="3923928" y="1888350"/>
                <a:ext cx="0" cy="576064"/>
              </a:xfrm>
              <a:prstGeom prst="straightConnector1">
                <a:avLst/>
              </a:prstGeom>
              <a:ln w="3175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0">
                <a:extLst>
                  <a:ext uri="{FF2B5EF4-FFF2-40B4-BE49-F238E27FC236}">
                    <a16:creationId xmlns:a16="http://schemas.microsoft.com/office/drawing/2014/main" id="{D4C7BA16-138E-BD4D-BB28-EF477C1E8BC0}"/>
                  </a:ext>
                </a:extLst>
              </p:cNvPr>
              <p:cNvCxnSpPr/>
              <p:nvPr/>
            </p:nvCxnSpPr>
            <p:spPr>
              <a:xfrm>
                <a:off x="3923928" y="2464414"/>
                <a:ext cx="0" cy="1008112"/>
              </a:xfrm>
              <a:prstGeom prst="straightConnector1">
                <a:avLst/>
              </a:prstGeom>
              <a:ln w="1270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F476358A-F4F8-4C4B-8F82-F82952860B72}"/>
                </a:ext>
              </a:extLst>
            </p:cNvPr>
            <p:cNvSpPr txBox="1"/>
            <p:nvPr/>
          </p:nvSpPr>
          <p:spPr>
            <a:xfrm>
              <a:off x="6832295" y="1626740"/>
              <a:ext cx="3259060" cy="425098"/>
            </a:xfrm>
            <a:prstGeom prst="rect">
              <a:avLst/>
            </a:prstGeom>
            <a:noFill/>
          </p:spPr>
          <p:txBody>
            <a:bodyPr wrap="square" rtlCol="0">
              <a:spAutoFit/>
            </a:bodyPr>
            <a:lstStyle/>
            <a:p>
              <a:pPr algn="l"/>
              <a:r>
                <a:rPr lang="en-US" altLang="ko-KR" sz="1400" dirty="0">
                  <a:solidFill>
                    <a:prstClr val="black"/>
                  </a:solidFill>
                  <a:latin typeface="맑은 고딕" panose="020B0503020000020004" pitchFamily="50" charset="-127"/>
                  <a:ea typeface="맑은 고딕" panose="020B0503020000020004" pitchFamily="50" charset="-127"/>
                </a:rPr>
                <a:t>Memory Bus (proprietary)</a:t>
              </a:r>
              <a:endParaRPr lang="ko-KR" altLang="en-US" sz="1400" dirty="0">
                <a:solidFill>
                  <a:prstClr val="black"/>
                </a:solidFill>
                <a:latin typeface="맑은 고딕" panose="020B0503020000020004" pitchFamily="50" charset="-127"/>
                <a:ea typeface="맑은 고딕" panose="020B0503020000020004" pitchFamily="50" charset="-127"/>
              </a:endParaRPr>
            </a:p>
          </p:txBody>
        </p:sp>
        <p:sp>
          <p:nvSpPr>
            <p:cNvPr id="33" name="TextBox 32">
              <a:extLst>
                <a:ext uri="{FF2B5EF4-FFF2-40B4-BE49-F238E27FC236}">
                  <a16:creationId xmlns:a16="http://schemas.microsoft.com/office/drawing/2014/main" id="{7B73AB67-9D3C-2E4B-B157-AFAB6577F614}"/>
                </a:ext>
              </a:extLst>
            </p:cNvPr>
            <p:cNvSpPr txBox="1"/>
            <p:nvPr/>
          </p:nvSpPr>
          <p:spPr>
            <a:xfrm>
              <a:off x="6832295" y="2193221"/>
              <a:ext cx="3259059" cy="425098"/>
            </a:xfrm>
            <a:prstGeom prst="rect">
              <a:avLst/>
            </a:prstGeom>
            <a:noFill/>
          </p:spPr>
          <p:txBody>
            <a:bodyPr wrap="square" rtlCol="0">
              <a:spAutoFit/>
            </a:bodyPr>
            <a:lstStyle/>
            <a:p>
              <a:pPr algn="l"/>
              <a:r>
                <a:rPr lang="en-US" altLang="ko-KR" sz="1400" dirty="0">
                  <a:solidFill>
                    <a:prstClr val="black"/>
                  </a:solidFill>
                  <a:latin typeface="맑은 고딕" panose="020B0503020000020004" pitchFamily="50" charset="-127"/>
                  <a:ea typeface="맑은 고딕" panose="020B0503020000020004" pitchFamily="50" charset="-127"/>
                </a:rPr>
                <a:t>General I/O Bus (e.g., PCI)</a:t>
              </a:r>
              <a:endParaRPr lang="ko-KR" altLang="en-US" sz="1400" dirty="0">
                <a:solidFill>
                  <a:prstClr val="black"/>
                </a:solidFill>
                <a:latin typeface="맑은 고딕" panose="020B0503020000020004" pitchFamily="50" charset="-127"/>
                <a:ea typeface="맑은 고딕" panose="020B0503020000020004" pitchFamily="50" charset="-127"/>
              </a:endParaRPr>
            </a:p>
          </p:txBody>
        </p:sp>
        <p:sp>
          <p:nvSpPr>
            <p:cNvPr id="34" name="TextBox 33">
              <a:extLst>
                <a:ext uri="{FF2B5EF4-FFF2-40B4-BE49-F238E27FC236}">
                  <a16:creationId xmlns:a16="http://schemas.microsoft.com/office/drawing/2014/main" id="{E68EDAB5-1BEA-A74D-BE74-54471EE16811}"/>
                </a:ext>
              </a:extLst>
            </p:cNvPr>
            <p:cNvSpPr txBox="1"/>
            <p:nvPr/>
          </p:nvSpPr>
          <p:spPr>
            <a:xfrm>
              <a:off x="6832295" y="3210917"/>
              <a:ext cx="2735120" cy="722665"/>
            </a:xfrm>
            <a:prstGeom prst="rect">
              <a:avLst/>
            </a:prstGeom>
            <a:noFill/>
          </p:spPr>
          <p:txBody>
            <a:bodyPr wrap="square" rtlCol="0">
              <a:spAutoFit/>
            </a:bodyPr>
            <a:lstStyle/>
            <a:p>
              <a:pPr algn="l"/>
              <a:r>
                <a:rPr lang="en-US" altLang="ko-KR" sz="1400" dirty="0">
                  <a:solidFill>
                    <a:prstClr val="black"/>
                  </a:solidFill>
                  <a:latin typeface="맑은 고딕" panose="020B0503020000020004" pitchFamily="50" charset="-127"/>
                  <a:ea typeface="맑은 고딕" panose="020B0503020000020004" pitchFamily="50" charset="-127"/>
                </a:rPr>
                <a:t>Peripheral I/O Bus</a:t>
              </a:r>
            </a:p>
            <a:p>
              <a:pPr algn="l"/>
              <a:r>
                <a:rPr lang="en-US" altLang="ko-KR" sz="1400" dirty="0">
                  <a:solidFill>
                    <a:prstClr val="black"/>
                  </a:solidFill>
                  <a:latin typeface="맑은 고딕" panose="020B0503020000020004" pitchFamily="50" charset="-127"/>
                  <a:ea typeface="맑은 고딕" panose="020B0503020000020004" pitchFamily="50" charset="-127"/>
                </a:rPr>
                <a:t>(e.g., SCSI, SATA, USB)</a:t>
              </a:r>
              <a:endParaRPr lang="ko-KR" altLang="en-US" sz="1400" dirty="0">
                <a:solidFill>
                  <a:prstClr val="black"/>
                </a:solidFill>
                <a:latin typeface="맑은 고딕" panose="020B0503020000020004" pitchFamily="50" charset="-127"/>
                <a:ea typeface="맑은 고딕" panose="020B0503020000020004" pitchFamily="50" charset="-127"/>
              </a:endParaRPr>
            </a:p>
          </p:txBody>
        </p:sp>
        <p:grpSp>
          <p:nvGrpSpPr>
            <p:cNvPr id="73" name="Group 72">
              <a:extLst>
                <a:ext uri="{FF2B5EF4-FFF2-40B4-BE49-F238E27FC236}">
                  <a16:creationId xmlns:a16="http://schemas.microsoft.com/office/drawing/2014/main" id="{3B07AAC1-30CE-3041-91DE-33903E122CBE}"/>
                </a:ext>
              </a:extLst>
            </p:cNvPr>
            <p:cNvGrpSpPr/>
            <p:nvPr/>
          </p:nvGrpSpPr>
          <p:grpSpPr>
            <a:xfrm>
              <a:off x="4340268" y="1052736"/>
              <a:ext cx="2119000" cy="3340356"/>
              <a:chOff x="4340268" y="1052736"/>
              <a:chExt cx="2119000" cy="3340356"/>
            </a:xfrm>
          </p:grpSpPr>
          <p:sp>
            <p:nvSpPr>
              <p:cNvPr id="13" name="직사각형 6">
                <a:extLst>
                  <a:ext uri="{FF2B5EF4-FFF2-40B4-BE49-F238E27FC236}">
                    <a16:creationId xmlns:a16="http://schemas.microsoft.com/office/drawing/2014/main" id="{AA5E88A6-5AF7-364E-A728-23304238F0B1}"/>
                  </a:ext>
                </a:extLst>
              </p:cNvPr>
              <p:cNvSpPr/>
              <p:nvPr/>
            </p:nvSpPr>
            <p:spPr>
              <a:xfrm>
                <a:off x="4760632" y="1052736"/>
                <a:ext cx="1290778" cy="396045"/>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Memory</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cxnSp>
            <p:nvCxnSpPr>
              <p:cNvPr id="23" name="Straight Arrow Connector 20">
                <a:extLst>
                  <a:ext uri="{FF2B5EF4-FFF2-40B4-BE49-F238E27FC236}">
                    <a16:creationId xmlns:a16="http://schemas.microsoft.com/office/drawing/2014/main" id="{73BB00BB-3282-DF4E-AC0F-D1EDF3244B93}"/>
                  </a:ext>
                </a:extLst>
              </p:cNvPr>
              <p:cNvCxnSpPr/>
              <p:nvPr/>
            </p:nvCxnSpPr>
            <p:spPr>
              <a:xfrm>
                <a:off x="5401968" y="2464414"/>
                <a:ext cx="0" cy="504056"/>
              </a:xfrm>
              <a:prstGeom prst="straightConnector1">
                <a:avLst/>
              </a:prstGeom>
              <a:ln w="635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24" name="직사각형 7">
                <a:extLst>
                  <a:ext uri="{FF2B5EF4-FFF2-40B4-BE49-F238E27FC236}">
                    <a16:creationId xmlns:a16="http://schemas.microsoft.com/office/drawing/2014/main" id="{36D546D3-A83B-8A42-817A-E386F1498F5C}"/>
                  </a:ext>
                </a:extLst>
              </p:cNvPr>
              <p:cNvSpPr/>
              <p:nvPr/>
            </p:nvSpPr>
            <p:spPr>
              <a:xfrm>
                <a:off x="4760632" y="2788450"/>
                <a:ext cx="1290778" cy="396045"/>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  Graphics</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cxnSp>
            <p:nvCxnSpPr>
              <p:cNvPr id="25" name="Straight Arrow Connector 20">
                <a:extLst>
                  <a:ext uri="{FF2B5EF4-FFF2-40B4-BE49-F238E27FC236}">
                    <a16:creationId xmlns:a16="http://schemas.microsoft.com/office/drawing/2014/main" id="{7F311F9B-1373-144B-9250-6AB808218F5C}"/>
                  </a:ext>
                </a:extLst>
              </p:cNvPr>
              <p:cNvCxnSpPr/>
              <p:nvPr/>
            </p:nvCxnSpPr>
            <p:spPr>
              <a:xfrm>
                <a:off x="5401968" y="1456302"/>
                <a:ext cx="0" cy="396000"/>
              </a:xfrm>
              <a:prstGeom prst="straightConnector1">
                <a:avLst/>
              </a:prstGeom>
              <a:ln w="76200">
                <a:solidFill>
                  <a:schemeClr val="tx1"/>
                </a:solidFill>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E1244F3F-911E-434C-BB79-01DFA5B3B69B}"/>
                  </a:ext>
                </a:extLst>
              </p:cNvPr>
              <p:cNvGrpSpPr/>
              <p:nvPr/>
            </p:nvGrpSpPr>
            <p:grpSpPr>
              <a:xfrm>
                <a:off x="4340268" y="3472526"/>
                <a:ext cx="2119000" cy="920566"/>
                <a:chOff x="4340268" y="3472526"/>
                <a:chExt cx="2119000" cy="920566"/>
              </a:xfrm>
            </p:grpSpPr>
            <p:grpSp>
              <p:nvGrpSpPr>
                <p:cNvPr id="71" name="Group 70">
                  <a:extLst>
                    <a:ext uri="{FF2B5EF4-FFF2-40B4-BE49-F238E27FC236}">
                      <a16:creationId xmlns:a16="http://schemas.microsoft.com/office/drawing/2014/main" id="{82335C43-9D56-864B-AD1D-8FE3B16D4095}"/>
                    </a:ext>
                  </a:extLst>
                </p:cNvPr>
                <p:cNvGrpSpPr/>
                <p:nvPr/>
              </p:nvGrpSpPr>
              <p:grpSpPr>
                <a:xfrm>
                  <a:off x="4340268" y="3472526"/>
                  <a:ext cx="1597753" cy="920566"/>
                  <a:chOff x="4340268" y="3472526"/>
                  <a:chExt cx="1597753" cy="920566"/>
                </a:xfrm>
              </p:grpSpPr>
              <p:cxnSp>
                <p:nvCxnSpPr>
                  <p:cNvPr id="28" name="Straight Arrow Connector 20">
                    <a:extLst>
                      <a:ext uri="{FF2B5EF4-FFF2-40B4-BE49-F238E27FC236}">
                        <a16:creationId xmlns:a16="http://schemas.microsoft.com/office/drawing/2014/main" id="{C3274C80-7E22-1942-9432-BEDF0697DA71}"/>
                      </a:ext>
                    </a:extLst>
                  </p:cNvPr>
                  <p:cNvCxnSpPr>
                    <a:cxnSpLocks/>
                  </p:cNvCxnSpPr>
                  <p:nvPr/>
                </p:nvCxnSpPr>
                <p:spPr>
                  <a:xfrm>
                    <a:off x="5139144" y="3472526"/>
                    <a:ext cx="0" cy="461299"/>
                  </a:xfrm>
                  <a:prstGeom prst="straightConnector1">
                    <a:avLst/>
                  </a:prstGeom>
                  <a:ln w="1270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pic>
                <p:nvPicPr>
                  <p:cNvPr id="56" name="Picture 55" descr="A picture containing electronics&#13;&#10;&#13;&#10;Description automatically generated">
                    <a:extLst>
                      <a:ext uri="{FF2B5EF4-FFF2-40B4-BE49-F238E27FC236}">
                        <a16:creationId xmlns:a16="http://schemas.microsoft.com/office/drawing/2014/main" id="{43BE4E1A-689E-E749-A715-5B8CD0C3A101}"/>
                      </a:ext>
                    </a:extLst>
                  </p:cNvPr>
                  <p:cNvPicPr>
                    <a:picLocks noChangeAspect="1"/>
                  </p:cNvPicPr>
                  <p:nvPr/>
                </p:nvPicPr>
                <p:blipFill>
                  <a:blip r:embed="rId2"/>
                  <a:stretch>
                    <a:fillRect/>
                  </a:stretch>
                </p:blipFill>
                <p:spPr>
                  <a:xfrm>
                    <a:off x="4340268" y="3874010"/>
                    <a:ext cx="1597753" cy="519082"/>
                  </a:xfrm>
                  <a:prstGeom prst="rect">
                    <a:avLst/>
                  </a:prstGeom>
                </p:spPr>
              </p:pic>
            </p:grpSp>
            <p:grpSp>
              <p:nvGrpSpPr>
                <p:cNvPr id="70" name="Group 69">
                  <a:extLst>
                    <a:ext uri="{FF2B5EF4-FFF2-40B4-BE49-F238E27FC236}">
                      <a16:creationId xmlns:a16="http://schemas.microsoft.com/office/drawing/2014/main" id="{B65C7722-ABC0-4547-87DF-24829098317E}"/>
                    </a:ext>
                  </a:extLst>
                </p:cNvPr>
                <p:cNvGrpSpPr/>
                <p:nvPr/>
              </p:nvGrpSpPr>
              <p:grpSpPr>
                <a:xfrm>
                  <a:off x="6237238" y="3472526"/>
                  <a:ext cx="222030" cy="743069"/>
                  <a:chOff x="6237238" y="3472526"/>
                  <a:chExt cx="222030" cy="743069"/>
                </a:xfrm>
              </p:grpSpPr>
              <p:cxnSp>
                <p:nvCxnSpPr>
                  <p:cNvPr id="27" name="Straight Arrow Connector 20">
                    <a:extLst>
                      <a:ext uri="{FF2B5EF4-FFF2-40B4-BE49-F238E27FC236}">
                        <a16:creationId xmlns:a16="http://schemas.microsoft.com/office/drawing/2014/main" id="{3DA6DAE3-8873-7A40-8920-EB2E64EFC927}"/>
                      </a:ext>
                    </a:extLst>
                  </p:cNvPr>
                  <p:cNvCxnSpPr/>
                  <p:nvPr/>
                </p:nvCxnSpPr>
                <p:spPr>
                  <a:xfrm>
                    <a:off x="6350400" y="3472526"/>
                    <a:ext cx="0" cy="504056"/>
                  </a:xfrm>
                  <a:prstGeom prst="straightConnector1">
                    <a:avLst/>
                  </a:prstGeom>
                  <a:ln w="1270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pic>
                <p:nvPicPr>
                  <p:cNvPr id="62" name="Picture 61" descr="A close up of a window&#13;&#10;&#13;&#10;Description automatically generated">
                    <a:extLst>
                      <a:ext uri="{FF2B5EF4-FFF2-40B4-BE49-F238E27FC236}">
                        <a16:creationId xmlns:a16="http://schemas.microsoft.com/office/drawing/2014/main" id="{74C1285E-3D5C-804C-AA1A-D60A587FE66A}"/>
                      </a:ext>
                    </a:extLst>
                  </p:cNvPr>
                  <p:cNvPicPr>
                    <a:picLocks noChangeAspect="1"/>
                  </p:cNvPicPr>
                  <p:nvPr/>
                </p:nvPicPr>
                <p:blipFill>
                  <a:blip r:embed="rId3"/>
                  <a:stretch>
                    <a:fillRect/>
                  </a:stretch>
                </p:blipFill>
                <p:spPr>
                  <a:xfrm>
                    <a:off x="6237238" y="3874009"/>
                    <a:ext cx="222030" cy="341586"/>
                  </a:xfrm>
                  <a:prstGeom prst="rect">
                    <a:avLst/>
                  </a:prstGeom>
                </p:spPr>
              </p:pic>
            </p:grpSp>
          </p:grpSp>
        </p:grpSp>
        <p:grpSp>
          <p:nvGrpSpPr>
            <p:cNvPr id="69" name="Group 68">
              <a:extLst>
                <a:ext uri="{FF2B5EF4-FFF2-40B4-BE49-F238E27FC236}">
                  <a16:creationId xmlns:a16="http://schemas.microsoft.com/office/drawing/2014/main" id="{F1DC5C94-AF50-104C-82AA-C58A4B0C7093}"/>
                </a:ext>
              </a:extLst>
            </p:cNvPr>
            <p:cNvGrpSpPr/>
            <p:nvPr/>
          </p:nvGrpSpPr>
          <p:grpSpPr>
            <a:xfrm>
              <a:off x="2043324" y="1062354"/>
              <a:ext cx="1580575" cy="3347222"/>
              <a:chOff x="2043324" y="1062354"/>
              <a:chExt cx="1580575" cy="3347222"/>
            </a:xfrm>
          </p:grpSpPr>
          <p:sp>
            <p:nvSpPr>
              <p:cNvPr id="12" name="직사각형 3">
                <a:extLst>
                  <a:ext uri="{FF2B5EF4-FFF2-40B4-BE49-F238E27FC236}">
                    <a16:creationId xmlns:a16="http://schemas.microsoft.com/office/drawing/2014/main" id="{2449E812-9F04-134D-B8AD-9D65BEE8DADD}"/>
                  </a:ext>
                </a:extLst>
              </p:cNvPr>
              <p:cNvSpPr/>
              <p:nvPr/>
            </p:nvSpPr>
            <p:spPr>
              <a:xfrm>
                <a:off x="2312472" y="1062354"/>
                <a:ext cx="1028552" cy="396045"/>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nchorCtr="0"/>
              <a:lstStyle/>
              <a:p>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CPU</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cxnSp>
            <p:nvCxnSpPr>
              <p:cNvPr id="26" name="Straight Arrow Connector 20">
                <a:extLst>
                  <a:ext uri="{FF2B5EF4-FFF2-40B4-BE49-F238E27FC236}">
                    <a16:creationId xmlns:a16="http://schemas.microsoft.com/office/drawing/2014/main" id="{D0B0D28E-5061-2944-9444-53D2B31FD97C}"/>
                  </a:ext>
                </a:extLst>
              </p:cNvPr>
              <p:cNvCxnSpPr/>
              <p:nvPr/>
            </p:nvCxnSpPr>
            <p:spPr>
              <a:xfrm>
                <a:off x="2833611" y="1456302"/>
                <a:ext cx="0" cy="396000"/>
              </a:xfrm>
              <a:prstGeom prst="straightConnector1">
                <a:avLst/>
              </a:prstGeom>
              <a:ln w="76200">
                <a:solidFill>
                  <a:schemeClr val="tx1"/>
                </a:solidFill>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20">
                <a:extLst>
                  <a:ext uri="{FF2B5EF4-FFF2-40B4-BE49-F238E27FC236}">
                    <a16:creationId xmlns:a16="http://schemas.microsoft.com/office/drawing/2014/main" id="{5DA3599F-2AFF-2149-9384-09D1A6FBC92A}"/>
                  </a:ext>
                </a:extLst>
              </p:cNvPr>
              <p:cNvCxnSpPr/>
              <p:nvPr/>
            </p:nvCxnSpPr>
            <p:spPr>
              <a:xfrm>
                <a:off x="2833611" y="2451874"/>
                <a:ext cx="0" cy="504056"/>
              </a:xfrm>
              <a:prstGeom prst="straightConnector1">
                <a:avLst/>
              </a:prstGeom>
              <a:ln w="635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EBEF89D7-2D64-B040-A811-EFF8ECFA4A5F}"/>
                  </a:ext>
                </a:extLst>
              </p:cNvPr>
              <p:cNvPicPr>
                <a:picLocks noChangeAspect="1"/>
              </p:cNvPicPr>
              <p:nvPr/>
            </p:nvPicPr>
            <p:blipFill>
              <a:blip r:embed="rId4"/>
              <a:stretch>
                <a:fillRect/>
              </a:stretch>
            </p:blipFill>
            <p:spPr>
              <a:xfrm>
                <a:off x="2465943" y="2716758"/>
                <a:ext cx="735336" cy="518412"/>
              </a:xfrm>
              <a:prstGeom prst="rect">
                <a:avLst/>
              </a:prstGeom>
            </p:spPr>
          </p:pic>
          <p:grpSp>
            <p:nvGrpSpPr>
              <p:cNvPr id="68" name="Group 67">
                <a:extLst>
                  <a:ext uri="{FF2B5EF4-FFF2-40B4-BE49-F238E27FC236}">
                    <a16:creationId xmlns:a16="http://schemas.microsoft.com/office/drawing/2014/main" id="{05A1BF35-661E-FA4D-B122-78C63B3B5A24}"/>
                  </a:ext>
                </a:extLst>
              </p:cNvPr>
              <p:cNvGrpSpPr/>
              <p:nvPr/>
            </p:nvGrpSpPr>
            <p:grpSpPr>
              <a:xfrm>
                <a:off x="2043324" y="3472526"/>
                <a:ext cx="1580575" cy="937050"/>
                <a:chOff x="2043324" y="3472526"/>
                <a:chExt cx="1580575" cy="937050"/>
              </a:xfrm>
            </p:grpSpPr>
            <p:grpSp>
              <p:nvGrpSpPr>
                <p:cNvPr id="66" name="Group 65">
                  <a:extLst>
                    <a:ext uri="{FF2B5EF4-FFF2-40B4-BE49-F238E27FC236}">
                      <a16:creationId xmlns:a16="http://schemas.microsoft.com/office/drawing/2014/main" id="{40CA109E-C33C-D440-8434-CAABDACE2B73}"/>
                    </a:ext>
                  </a:extLst>
                </p:cNvPr>
                <p:cNvGrpSpPr/>
                <p:nvPr/>
              </p:nvGrpSpPr>
              <p:grpSpPr>
                <a:xfrm>
                  <a:off x="2043324" y="3472526"/>
                  <a:ext cx="372960" cy="937050"/>
                  <a:chOff x="2043324" y="3472526"/>
                  <a:chExt cx="372960" cy="937050"/>
                </a:xfrm>
              </p:grpSpPr>
              <p:cxnSp>
                <p:nvCxnSpPr>
                  <p:cNvPr id="30" name="Straight Arrow Connector 20">
                    <a:extLst>
                      <a:ext uri="{FF2B5EF4-FFF2-40B4-BE49-F238E27FC236}">
                        <a16:creationId xmlns:a16="http://schemas.microsoft.com/office/drawing/2014/main" id="{F20F5515-CFC7-AE44-AE57-475B97CB7273}"/>
                      </a:ext>
                    </a:extLst>
                  </p:cNvPr>
                  <p:cNvCxnSpPr/>
                  <p:nvPr/>
                </p:nvCxnSpPr>
                <p:spPr>
                  <a:xfrm>
                    <a:off x="2229804" y="3472526"/>
                    <a:ext cx="0" cy="504056"/>
                  </a:xfrm>
                  <a:prstGeom prst="straightConnector1">
                    <a:avLst/>
                  </a:prstGeom>
                  <a:ln w="1270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pic>
                <p:nvPicPr>
                  <p:cNvPr id="52" name="Picture 51" descr="A picture containing electronics&#13;&#10;&#13;&#10;Description automatically generated">
                    <a:extLst>
                      <a:ext uri="{FF2B5EF4-FFF2-40B4-BE49-F238E27FC236}">
                        <a16:creationId xmlns:a16="http://schemas.microsoft.com/office/drawing/2014/main" id="{EED44A68-04DD-2542-86CA-8C4738F7EED4}"/>
                      </a:ext>
                    </a:extLst>
                  </p:cNvPr>
                  <p:cNvPicPr>
                    <a:picLocks noChangeAspect="1"/>
                  </p:cNvPicPr>
                  <p:nvPr/>
                </p:nvPicPr>
                <p:blipFill>
                  <a:blip r:embed="rId5"/>
                  <a:stretch>
                    <a:fillRect/>
                  </a:stretch>
                </p:blipFill>
                <p:spPr>
                  <a:xfrm>
                    <a:off x="2043324" y="3874010"/>
                    <a:ext cx="372960" cy="535566"/>
                  </a:xfrm>
                  <a:prstGeom prst="rect">
                    <a:avLst/>
                  </a:prstGeom>
                </p:spPr>
              </p:pic>
            </p:grpSp>
            <p:grpSp>
              <p:nvGrpSpPr>
                <p:cNvPr id="67" name="Group 66">
                  <a:extLst>
                    <a:ext uri="{FF2B5EF4-FFF2-40B4-BE49-F238E27FC236}">
                      <a16:creationId xmlns:a16="http://schemas.microsoft.com/office/drawing/2014/main" id="{BE5FD1C0-7DF5-8A41-AC2B-FD8ED733A566}"/>
                    </a:ext>
                  </a:extLst>
                </p:cNvPr>
                <p:cNvGrpSpPr/>
                <p:nvPr/>
              </p:nvGrpSpPr>
              <p:grpSpPr>
                <a:xfrm>
                  <a:off x="3250939" y="3472526"/>
                  <a:ext cx="372960" cy="937050"/>
                  <a:chOff x="3250939" y="3472526"/>
                  <a:chExt cx="372960" cy="937050"/>
                </a:xfrm>
              </p:grpSpPr>
              <p:cxnSp>
                <p:nvCxnSpPr>
                  <p:cNvPr id="29" name="Straight Arrow Connector 20">
                    <a:extLst>
                      <a:ext uri="{FF2B5EF4-FFF2-40B4-BE49-F238E27FC236}">
                        <a16:creationId xmlns:a16="http://schemas.microsoft.com/office/drawing/2014/main" id="{E36F848E-93C5-AD43-A68B-77F53745AE87}"/>
                      </a:ext>
                    </a:extLst>
                  </p:cNvPr>
                  <p:cNvCxnSpPr/>
                  <p:nvPr/>
                </p:nvCxnSpPr>
                <p:spPr>
                  <a:xfrm>
                    <a:off x="3437419" y="3472526"/>
                    <a:ext cx="0" cy="504056"/>
                  </a:xfrm>
                  <a:prstGeom prst="straightConnector1">
                    <a:avLst/>
                  </a:prstGeom>
                  <a:ln w="12700">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pic>
                <p:nvPicPr>
                  <p:cNvPr id="65" name="Picture 64" descr="A picture containing electronics&#13;&#10;&#13;&#10;Description automatically generated">
                    <a:extLst>
                      <a:ext uri="{FF2B5EF4-FFF2-40B4-BE49-F238E27FC236}">
                        <a16:creationId xmlns:a16="http://schemas.microsoft.com/office/drawing/2014/main" id="{609075ED-2B3D-9045-9BB0-84C008E89FAC}"/>
                      </a:ext>
                    </a:extLst>
                  </p:cNvPr>
                  <p:cNvPicPr>
                    <a:picLocks noChangeAspect="1"/>
                  </p:cNvPicPr>
                  <p:nvPr/>
                </p:nvPicPr>
                <p:blipFill>
                  <a:blip r:embed="rId5"/>
                  <a:stretch>
                    <a:fillRect/>
                  </a:stretch>
                </p:blipFill>
                <p:spPr>
                  <a:xfrm>
                    <a:off x="3250939" y="3874010"/>
                    <a:ext cx="372960" cy="535566"/>
                  </a:xfrm>
                  <a:prstGeom prst="rect">
                    <a:avLst/>
                  </a:prstGeom>
                </p:spPr>
              </p:pic>
            </p:grpSp>
          </p:grpSp>
        </p:grpSp>
      </p:grpSp>
    </p:spTree>
    <p:extLst>
      <p:ext uri="{BB962C8B-B14F-4D97-AF65-F5344CB8AC3E}">
        <p14:creationId xmlns:p14="http://schemas.microsoft.com/office/powerpoint/2010/main" val="20840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239492-9CA1-6C44-AAFA-0C7AEA0EFF21}"/>
              </a:ext>
            </a:extLst>
          </p:cNvPr>
          <p:cNvSpPr>
            <a:spLocks noGrp="1"/>
          </p:cNvSpPr>
          <p:nvPr>
            <p:ph type="title"/>
          </p:nvPr>
        </p:nvSpPr>
        <p:spPr/>
        <p:txBody>
          <a:bodyPr/>
          <a:lstStyle/>
          <a:p>
            <a:r>
              <a:rPr lang="en-US" dirty="0"/>
              <a:t>A Canonical Device: two important components</a:t>
            </a:r>
          </a:p>
        </p:txBody>
      </p:sp>
      <p:sp>
        <p:nvSpPr>
          <p:cNvPr id="11" name="Text Placeholder 10">
            <a:extLst>
              <a:ext uri="{FF2B5EF4-FFF2-40B4-BE49-F238E27FC236}">
                <a16:creationId xmlns:a16="http://schemas.microsoft.com/office/drawing/2014/main" id="{24D4421C-6DF0-6F4F-9E94-897678FEAD73}"/>
              </a:ext>
            </a:extLst>
          </p:cNvPr>
          <p:cNvSpPr>
            <a:spLocks noGrp="1"/>
          </p:cNvSpPr>
          <p:nvPr>
            <p:ph type="body" sz="quarter" idx="11"/>
          </p:nvPr>
        </p:nvSpPr>
        <p:spPr/>
        <p:txBody>
          <a:bodyPr/>
          <a:lstStyle/>
          <a:p>
            <a:endParaRPr lang="en-US"/>
          </a:p>
        </p:txBody>
      </p:sp>
      <p:sp>
        <p:nvSpPr>
          <p:cNvPr id="64" name="Content Placeholder 63">
            <a:extLst>
              <a:ext uri="{FF2B5EF4-FFF2-40B4-BE49-F238E27FC236}">
                <a16:creationId xmlns:a16="http://schemas.microsoft.com/office/drawing/2014/main" id="{EAFEC0B5-DE25-6A4B-9A0D-6C4CBB4A7EC0}"/>
              </a:ext>
            </a:extLst>
          </p:cNvPr>
          <p:cNvSpPr>
            <a:spLocks noGrp="1"/>
          </p:cNvSpPr>
          <p:nvPr>
            <p:ph sz="half" idx="2"/>
          </p:nvPr>
        </p:nvSpPr>
        <p:spPr>
          <a:xfrm>
            <a:off x="431800" y="3720846"/>
            <a:ext cx="8280400" cy="2768880"/>
          </a:xfrm>
        </p:spPr>
        <p:txBody>
          <a:bodyPr>
            <a:normAutofit fontScale="85000" lnSpcReduction="10000"/>
          </a:bodyPr>
          <a:lstStyle/>
          <a:p>
            <a:pPr>
              <a:spcBef>
                <a:spcPts val="1200"/>
              </a:spcBef>
            </a:pPr>
            <a:r>
              <a:rPr lang="en-US" dirty="0">
                <a:latin typeface="+mj-lt"/>
              </a:rPr>
              <a:t>The hardware interface </a:t>
            </a:r>
            <a:r>
              <a:rPr lang="en-US" dirty="0"/>
              <a:t>it presents to allow the system software to control its operation. </a:t>
            </a:r>
          </a:p>
          <a:p>
            <a:pPr lvl="1">
              <a:spcBef>
                <a:spcPts val="300"/>
              </a:spcBef>
            </a:pPr>
            <a:r>
              <a:rPr lang="en-US" dirty="0"/>
              <a:t>All devices have some specified interface and protocol for typical interaction. </a:t>
            </a:r>
          </a:p>
          <a:p>
            <a:pPr>
              <a:spcBef>
                <a:spcPts val="1200"/>
              </a:spcBef>
            </a:pPr>
            <a:r>
              <a:rPr lang="en-US" spc="-50" dirty="0">
                <a:latin typeface="+mj-lt"/>
              </a:rPr>
              <a:t>The device’s internal structure </a:t>
            </a:r>
            <a:r>
              <a:rPr lang="en-US" spc="-50" dirty="0"/>
              <a:t>which is implementation specific and is responsible for creating the abstraction the device presents to the system. </a:t>
            </a:r>
          </a:p>
          <a:p>
            <a:pPr lvl="1">
              <a:spcBef>
                <a:spcPts val="300"/>
              </a:spcBef>
            </a:pPr>
            <a:r>
              <a:rPr lang="en-US" dirty="0"/>
              <a:t>Simple devices will have a few hardware chips to implement their functionality.</a:t>
            </a:r>
          </a:p>
          <a:p>
            <a:pPr lvl="1">
              <a:spcBef>
                <a:spcPts val="300"/>
              </a:spcBef>
            </a:pPr>
            <a:r>
              <a:rPr lang="en-US" dirty="0"/>
              <a:t>More complex devices will include a CPU, some general purpose memory, and other device-specific chips to get their job done.</a:t>
            </a:r>
          </a:p>
        </p:txBody>
      </p:sp>
      <p:grpSp>
        <p:nvGrpSpPr>
          <p:cNvPr id="10" name="Group 9">
            <a:extLst>
              <a:ext uri="{FF2B5EF4-FFF2-40B4-BE49-F238E27FC236}">
                <a16:creationId xmlns:a16="http://schemas.microsoft.com/office/drawing/2014/main" id="{770067B0-091B-2E41-A9B4-B98E927C75AD}"/>
              </a:ext>
            </a:extLst>
          </p:cNvPr>
          <p:cNvGrpSpPr/>
          <p:nvPr/>
        </p:nvGrpSpPr>
        <p:grpSpPr>
          <a:xfrm>
            <a:off x="1052516" y="1501365"/>
            <a:ext cx="7030176" cy="1964148"/>
            <a:chOff x="-149437" y="1501365"/>
            <a:chExt cx="7030176" cy="1964148"/>
          </a:xfrm>
        </p:grpSpPr>
        <p:sp>
          <p:nvSpPr>
            <p:cNvPr id="39" name="직사각형 3">
              <a:extLst>
                <a:ext uri="{FF2B5EF4-FFF2-40B4-BE49-F238E27FC236}">
                  <a16:creationId xmlns:a16="http://schemas.microsoft.com/office/drawing/2014/main" id="{84F0765D-A636-254E-AE33-A412823A44D3}"/>
                </a:ext>
              </a:extLst>
            </p:cNvPr>
            <p:cNvSpPr/>
            <p:nvPr/>
          </p:nvSpPr>
          <p:spPr>
            <a:xfrm>
              <a:off x="976083" y="1501365"/>
              <a:ext cx="5904656" cy="1964148"/>
            </a:xfrm>
            <a:prstGeom prst="rect">
              <a:avLst/>
            </a:prstGeom>
            <a:solidFill>
              <a:srgbClr val="E4F5FC"/>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nchorCtr="0"/>
            <a:lstStyle/>
            <a:p>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sp>
          <p:nvSpPr>
            <p:cNvPr id="45" name="TextBox 44">
              <a:extLst>
                <a:ext uri="{FF2B5EF4-FFF2-40B4-BE49-F238E27FC236}">
                  <a16:creationId xmlns:a16="http://schemas.microsoft.com/office/drawing/2014/main" id="{23C4B300-39C4-DD40-9ECE-5E56B280F1DA}"/>
                </a:ext>
              </a:extLst>
            </p:cNvPr>
            <p:cNvSpPr txBox="1"/>
            <p:nvPr/>
          </p:nvSpPr>
          <p:spPr>
            <a:xfrm>
              <a:off x="2423561" y="2562901"/>
              <a:ext cx="3009700" cy="738664"/>
            </a:xfrm>
            <a:prstGeom prst="rect">
              <a:avLst/>
            </a:prstGeom>
            <a:noFill/>
          </p:spPr>
          <p:txBody>
            <a:bodyPr wrap="square" rtlCol="0">
              <a:spAutoFit/>
            </a:bodyPr>
            <a:lstStyle/>
            <a:p>
              <a:pPr algn="l"/>
              <a:r>
                <a:rPr lang="en-US" altLang="ko-KR" sz="1400" dirty="0">
                  <a:solidFill>
                    <a:prstClr val="black"/>
                  </a:solidFill>
                  <a:latin typeface="맑은 고딕" panose="020B0503020000020004" pitchFamily="50" charset="-127"/>
                  <a:ea typeface="맑은 고딕" panose="020B0503020000020004" pitchFamily="50" charset="-127"/>
                </a:rPr>
                <a:t>Micro-controller(CPU)</a:t>
              </a:r>
            </a:p>
            <a:p>
              <a:pPr algn="l"/>
              <a:r>
                <a:rPr lang="en-US" altLang="ko-KR" sz="1400" dirty="0">
                  <a:solidFill>
                    <a:prstClr val="black"/>
                  </a:solidFill>
                  <a:latin typeface="맑은 고딕" panose="020B0503020000020004" pitchFamily="50" charset="-127"/>
                  <a:ea typeface="맑은 고딕" panose="020B0503020000020004" pitchFamily="50" charset="-127"/>
                </a:rPr>
                <a:t>Memory (DRAM or SRAM or both)</a:t>
              </a:r>
            </a:p>
            <a:p>
              <a:pPr algn="l"/>
              <a:r>
                <a:rPr lang="en-US" altLang="ko-KR" sz="1400" dirty="0">
                  <a:solidFill>
                    <a:prstClr val="black"/>
                  </a:solidFill>
                  <a:latin typeface="맑은 고딕" panose="020B0503020000020004" pitchFamily="50" charset="-127"/>
                  <a:ea typeface="맑은 고딕" panose="020B0503020000020004" pitchFamily="50" charset="-127"/>
                </a:rPr>
                <a:t>Other hardware-specific chips</a:t>
              </a:r>
              <a:endParaRPr lang="ko-KR" altLang="en-US" sz="1400" dirty="0">
                <a:solidFill>
                  <a:prstClr val="black"/>
                </a:solidFill>
                <a:latin typeface="맑은 고딕" panose="020B0503020000020004" pitchFamily="50" charset="-127"/>
                <a:ea typeface="맑은 고딕" panose="020B0503020000020004" pitchFamily="50" charset="-127"/>
              </a:endParaRPr>
            </a:p>
          </p:txBody>
        </p:sp>
        <p:sp>
          <p:nvSpPr>
            <p:cNvPr id="47" name="TextBox 46">
              <a:extLst>
                <a:ext uri="{FF2B5EF4-FFF2-40B4-BE49-F238E27FC236}">
                  <a16:creationId xmlns:a16="http://schemas.microsoft.com/office/drawing/2014/main" id="{AE4BEE28-5129-7344-AB84-CFB12C8AF3AC}"/>
                </a:ext>
              </a:extLst>
            </p:cNvPr>
            <p:cNvSpPr txBox="1"/>
            <p:nvPr/>
          </p:nvSpPr>
          <p:spPr>
            <a:xfrm>
              <a:off x="-149437" y="1846865"/>
              <a:ext cx="1015453" cy="338554"/>
            </a:xfrm>
            <a:prstGeom prst="rect">
              <a:avLst/>
            </a:prstGeom>
            <a:noFill/>
          </p:spPr>
          <p:txBody>
            <a:bodyPr wrap="square" rtlCol="0">
              <a:spAutoFit/>
            </a:bodyPr>
            <a:lstStyle/>
            <a:p>
              <a:pPr algn="r"/>
              <a:r>
                <a:rPr lang="en-US" altLang="ko-KR" sz="1600" dirty="0">
                  <a:solidFill>
                    <a:prstClr val="black"/>
                  </a:solidFill>
                  <a:latin typeface="맑은 고딕" panose="020B0503020000020004" pitchFamily="50" charset="-127"/>
                  <a:ea typeface="맑은 고딕" panose="020B0503020000020004" pitchFamily="50" charset="-127"/>
                </a:rPr>
                <a:t>interface</a:t>
              </a:r>
              <a:endParaRPr lang="ko-KR" altLang="en-US" sz="1600" dirty="0">
                <a:solidFill>
                  <a:prstClr val="black"/>
                </a:solidFill>
                <a:latin typeface="맑은 고딕" panose="020B0503020000020004" pitchFamily="50" charset="-127"/>
                <a:ea typeface="맑은 고딕" panose="020B0503020000020004" pitchFamily="50" charset="-127"/>
              </a:endParaRPr>
            </a:p>
          </p:txBody>
        </p:sp>
        <p:sp>
          <p:nvSpPr>
            <p:cNvPr id="48" name="TextBox 47">
              <a:extLst>
                <a:ext uri="{FF2B5EF4-FFF2-40B4-BE49-F238E27FC236}">
                  <a16:creationId xmlns:a16="http://schemas.microsoft.com/office/drawing/2014/main" id="{0D670AE0-FE0F-0F46-AA14-4B0DB8E47BD6}"/>
                </a:ext>
              </a:extLst>
            </p:cNvPr>
            <p:cNvSpPr txBox="1"/>
            <p:nvPr/>
          </p:nvSpPr>
          <p:spPr>
            <a:xfrm>
              <a:off x="-149437" y="2762956"/>
              <a:ext cx="1015453" cy="338554"/>
            </a:xfrm>
            <a:prstGeom prst="rect">
              <a:avLst/>
            </a:prstGeom>
            <a:noFill/>
          </p:spPr>
          <p:txBody>
            <a:bodyPr wrap="square" rtlCol="0">
              <a:spAutoFit/>
            </a:bodyPr>
            <a:lstStyle/>
            <a:p>
              <a:pPr algn="r"/>
              <a:r>
                <a:rPr lang="en-US" altLang="ko-KR" sz="1600" dirty="0">
                  <a:solidFill>
                    <a:prstClr val="black"/>
                  </a:solidFill>
                  <a:latin typeface="맑은 고딕" panose="020B0503020000020004" pitchFamily="50" charset="-127"/>
                  <a:ea typeface="맑은 고딕" panose="020B0503020000020004" pitchFamily="50" charset="-127"/>
                </a:rPr>
                <a:t>internals</a:t>
              </a:r>
              <a:endParaRPr lang="ko-KR" altLang="en-US" sz="1600" dirty="0">
                <a:solidFill>
                  <a:prstClr val="black"/>
                </a:solidFill>
                <a:latin typeface="맑은 고딕" panose="020B0503020000020004" pitchFamily="50" charset="-127"/>
                <a:ea typeface="맑은 고딕" panose="020B0503020000020004" pitchFamily="50" charset="-127"/>
              </a:endParaRPr>
            </a:p>
          </p:txBody>
        </p:sp>
        <p:sp>
          <p:nvSpPr>
            <p:cNvPr id="54" name="직사각형 3">
              <a:extLst>
                <a:ext uri="{FF2B5EF4-FFF2-40B4-BE49-F238E27FC236}">
                  <a16:creationId xmlns:a16="http://schemas.microsoft.com/office/drawing/2014/main" id="{31DD3110-50D1-1A45-AA65-71DB611CEEB3}"/>
                </a:ext>
              </a:extLst>
            </p:cNvPr>
            <p:cNvSpPr/>
            <p:nvPr/>
          </p:nvSpPr>
          <p:spPr>
            <a:xfrm>
              <a:off x="976083" y="1501365"/>
              <a:ext cx="5904656" cy="883679"/>
            </a:xfrm>
            <a:prstGeom prst="rect">
              <a:avLst/>
            </a:prstGeom>
            <a:solidFill>
              <a:schemeClr val="accent1">
                <a:alpha val="15000"/>
              </a:schemeClr>
            </a:solidFill>
            <a:ln w="12700">
              <a:solidFill>
                <a:schemeClr val="tx1"/>
              </a:solidFill>
              <a:prstDash val="lgDash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252000" rtlCol="0" anchor="ctr" anchorCtr="0"/>
            <a:lstStyle/>
            <a:p>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grpSp>
          <p:nvGrpSpPr>
            <p:cNvPr id="5" name="Group 4">
              <a:extLst>
                <a:ext uri="{FF2B5EF4-FFF2-40B4-BE49-F238E27FC236}">
                  <a16:creationId xmlns:a16="http://schemas.microsoft.com/office/drawing/2014/main" id="{37839CD5-84B4-9E40-81CF-FA3E9C70491B}"/>
                </a:ext>
              </a:extLst>
            </p:cNvPr>
            <p:cNvGrpSpPr/>
            <p:nvPr/>
          </p:nvGrpSpPr>
          <p:grpSpPr>
            <a:xfrm>
              <a:off x="1272714" y="1736390"/>
              <a:ext cx="5311394" cy="413628"/>
              <a:chOff x="1056184" y="1809328"/>
              <a:chExt cx="5311394" cy="413628"/>
            </a:xfrm>
          </p:grpSpPr>
          <p:sp>
            <p:nvSpPr>
              <p:cNvPr id="40" name="직사각형 6">
                <a:extLst>
                  <a:ext uri="{FF2B5EF4-FFF2-40B4-BE49-F238E27FC236}">
                    <a16:creationId xmlns:a16="http://schemas.microsoft.com/office/drawing/2014/main" id="{9CBC443E-72A4-F049-9170-9007DBFDB8CA}"/>
                  </a:ext>
                </a:extLst>
              </p:cNvPr>
              <p:cNvSpPr/>
              <p:nvPr/>
            </p:nvSpPr>
            <p:spPr>
              <a:xfrm>
                <a:off x="3877114" y="1809328"/>
                <a:ext cx="1080000" cy="396044"/>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  Command</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sp>
            <p:nvSpPr>
              <p:cNvPr id="42" name="직사각형 7">
                <a:extLst>
                  <a:ext uri="{FF2B5EF4-FFF2-40B4-BE49-F238E27FC236}">
                    <a16:creationId xmlns:a16="http://schemas.microsoft.com/office/drawing/2014/main" id="{E4B6B7CC-6528-C54E-8358-81E3CDC323F5}"/>
                  </a:ext>
                </a:extLst>
              </p:cNvPr>
              <p:cNvSpPr/>
              <p:nvPr/>
            </p:nvSpPr>
            <p:spPr>
              <a:xfrm>
                <a:off x="5287578" y="1826912"/>
                <a:ext cx="1080000" cy="396044"/>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  Data</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sp>
            <p:nvSpPr>
              <p:cNvPr id="44" name="TextBox 43">
                <a:extLst>
                  <a:ext uri="{FF2B5EF4-FFF2-40B4-BE49-F238E27FC236}">
                    <a16:creationId xmlns:a16="http://schemas.microsoft.com/office/drawing/2014/main" id="{8B9956D9-2D4C-AC46-B5A6-F6596A426FAE}"/>
                  </a:ext>
                </a:extLst>
              </p:cNvPr>
              <p:cNvSpPr txBox="1"/>
              <p:nvPr/>
            </p:nvSpPr>
            <p:spPr>
              <a:xfrm>
                <a:off x="1056184" y="1853462"/>
                <a:ext cx="1080000" cy="307777"/>
              </a:xfrm>
              <a:prstGeom prst="rect">
                <a:avLst/>
              </a:prstGeom>
              <a:noFill/>
            </p:spPr>
            <p:txBody>
              <a:bodyPr wrap="square" rtlCol="0">
                <a:spAutoFit/>
              </a:bodyPr>
              <a:lstStyle/>
              <a:p>
                <a:r>
                  <a:rPr lang="en-US" altLang="ko-KR" sz="1400" dirty="0">
                    <a:solidFill>
                      <a:prstClr val="black"/>
                    </a:solidFill>
                    <a:latin typeface="맑은 고딕" panose="020B0503020000020004" pitchFamily="50" charset="-127"/>
                    <a:ea typeface="맑은 고딕" panose="020B0503020000020004" pitchFamily="50" charset="-127"/>
                  </a:rPr>
                  <a:t>Registers: </a:t>
                </a:r>
                <a:endParaRPr lang="ko-KR" altLang="en-US" sz="1400" dirty="0">
                  <a:solidFill>
                    <a:prstClr val="black"/>
                  </a:solidFill>
                  <a:latin typeface="맑은 고딕" panose="020B0503020000020004" pitchFamily="50" charset="-127"/>
                  <a:ea typeface="맑은 고딕" panose="020B0503020000020004" pitchFamily="50" charset="-127"/>
                </a:endParaRPr>
              </a:p>
            </p:txBody>
          </p:sp>
          <p:sp>
            <p:nvSpPr>
              <p:cNvPr id="46" name="직사각형 29">
                <a:extLst>
                  <a:ext uri="{FF2B5EF4-FFF2-40B4-BE49-F238E27FC236}">
                    <a16:creationId xmlns:a16="http://schemas.microsoft.com/office/drawing/2014/main" id="{BF59D40F-B504-C84A-BAF2-F4955E1E3BDB}"/>
                  </a:ext>
                </a:extLst>
              </p:cNvPr>
              <p:cNvSpPr/>
              <p:nvPr/>
            </p:nvSpPr>
            <p:spPr>
              <a:xfrm>
                <a:off x="2466649" y="1809328"/>
                <a:ext cx="1080000" cy="396044"/>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  Status</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grpSp>
      </p:grpSp>
    </p:spTree>
    <p:extLst>
      <p:ext uri="{BB962C8B-B14F-4D97-AF65-F5344CB8AC3E}">
        <p14:creationId xmlns:p14="http://schemas.microsoft.com/office/powerpoint/2010/main" val="195929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239492-9CA1-6C44-AAFA-0C7AEA0EFF21}"/>
              </a:ext>
            </a:extLst>
          </p:cNvPr>
          <p:cNvSpPr>
            <a:spLocks noGrp="1"/>
          </p:cNvSpPr>
          <p:nvPr>
            <p:ph type="title"/>
          </p:nvPr>
        </p:nvSpPr>
        <p:spPr/>
        <p:txBody>
          <a:bodyPr/>
          <a:lstStyle/>
          <a:p>
            <a:r>
              <a:rPr lang="en-US" dirty="0"/>
              <a:t>The Canonical Device Interface</a:t>
            </a:r>
          </a:p>
        </p:txBody>
      </p:sp>
      <p:sp>
        <p:nvSpPr>
          <p:cNvPr id="11" name="Text Placeholder 10">
            <a:extLst>
              <a:ext uri="{FF2B5EF4-FFF2-40B4-BE49-F238E27FC236}">
                <a16:creationId xmlns:a16="http://schemas.microsoft.com/office/drawing/2014/main" id="{24D4421C-6DF0-6F4F-9E94-897678FEAD73}"/>
              </a:ext>
            </a:extLst>
          </p:cNvPr>
          <p:cNvSpPr>
            <a:spLocks noGrp="1"/>
          </p:cNvSpPr>
          <p:nvPr>
            <p:ph type="body" sz="quarter" idx="11"/>
          </p:nvPr>
        </p:nvSpPr>
        <p:spPr/>
        <p:txBody>
          <a:bodyPr/>
          <a:lstStyle/>
          <a:p>
            <a:endParaRPr lang="en-US"/>
          </a:p>
        </p:txBody>
      </p:sp>
      <p:sp>
        <p:nvSpPr>
          <p:cNvPr id="64" name="Content Placeholder 63">
            <a:extLst>
              <a:ext uri="{FF2B5EF4-FFF2-40B4-BE49-F238E27FC236}">
                <a16:creationId xmlns:a16="http://schemas.microsoft.com/office/drawing/2014/main" id="{EAFEC0B5-DE25-6A4B-9A0D-6C4CBB4A7EC0}"/>
              </a:ext>
            </a:extLst>
          </p:cNvPr>
          <p:cNvSpPr>
            <a:spLocks noGrp="1"/>
          </p:cNvSpPr>
          <p:nvPr>
            <p:ph sz="half" idx="2"/>
          </p:nvPr>
        </p:nvSpPr>
        <p:spPr>
          <a:xfrm>
            <a:off x="431800" y="3720846"/>
            <a:ext cx="8280400" cy="2768880"/>
          </a:xfrm>
        </p:spPr>
        <p:txBody>
          <a:bodyPr>
            <a:normAutofit/>
          </a:bodyPr>
          <a:lstStyle/>
          <a:p>
            <a:pPr>
              <a:spcBef>
                <a:spcPts val="1200"/>
              </a:spcBef>
            </a:pPr>
            <a:r>
              <a:rPr lang="en-US" dirty="0"/>
              <a:t>The operating system can control the canonical device’s behavior by reading and writing to three registers:</a:t>
            </a:r>
          </a:p>
          <a:p>
            <a:pPr lvl="1">
              <a:spcBef>
                <a:spcPts val="1200"/>
              </a:spcBef>
            </a:pPr>
            <a:r>
              <a:rPr lang="en-US" dirty="0">
                <a:latin typeface="+mj-lt"/>
              </a:rPr>
              <a:t>Status register,</a:t>
            </a:r>
            <a:r>
              <a:rPr lang="en-US" dirty="0"/>
              <a:t> to get the current status of the device.</a:t>
            </a:r>
          </a:p>
          <a:p>
            <a:pPr lvl="1">
              <a:spcBef>
                <a:spcPts val="1200"/>
              </a:spcBef>
            </a:pPr>
            <a:r>
              <a:rPr lang="en-US" dirty="0">
                <a:latin typeface="+mj-lt"/>
              </a:rPr>
              <a:t>Command register</a:t>
            </a:r>
            <a:r>
              <a:rPr lang="en-US" dirty="0"/>
              <a:t>, to tell the device to perform a certain task.</a:t>
            </a:r>
          </a:p>
          <a:p>
            <a:pPr lvl="1">
              <a:spcBef>
                <a:spcPts val="1200"/>
              </a:spcBef>
            </a:pPr>
            <a:r>
              <a:rPr lang="en-US" dirty="0">
                <a:latin typeface="+mj-lt"/>
              </a:rPr>
              <a:t>Data register, </a:t>
            </a:r>
            <a:r>
              <a:rPr lang="en-US" dirty="0"/>
              <a:t>to pass data to the device, or get data from it. </a:t>
            </a:r>
          </a:p>
        </p:txBody>
      </p:sp>
      <p:grpSp>
        <p:nvGrpSpPr>
          <p:cNvPr id="10" name="Group 9">
            <a:extLst>
              <a:ext uri="{FF2B5EF4-FFF2-40B4-BE49-F238E27FC236}">
                <a16:creationId xmlns:a16="http://schemas.microsoft.com/office/drawing/2014/main" id="{770067B0-091B-2E41-A9B4-B98E927C75AD}"/>
              </a:ext>
            </a:extLst>
          </p:cNvPr>
          <p:cNvGrpSpPr/>
          <p:nvPr/>
        </p:nvGrpSpPr>
        <p:grpSpPr>
          <a:xfrm>
            <a:off x="1052516" y="1501365"/>
            <a:ext cx="7030176" cy="1964148"/>
            <a:chOff x="-149437" y="1501365"/>
            <a:chExt cx="7030176" cy="1964148"/>
          </a:xfrm>
        </p:grpSpPr>
        <p:sp>
          <p:nvSpPr>
            <p:cNvPr id="39" name="직사각형 3">
              <a:extLst>
                <a:ext uri="{FF2B5EF4-FFF2-40B4-BE49-F238E27FC236}">
                  <a16:creationId xmlns:a16="http://schemas.microsoft.com/office/drawing/2014/main" id="{84F0765D-A636-254E-AE33-A412823A44D3}"/>
                </a:ext>
              </a:extLst>
            </p:cNvPr>
            <p:cNvSpPr/>
            <p:nvPr/>
          </p:nvSpPr>
          <p:spPr>
            <a:xfrm>
              <a:off x="976083" y="1501365"/>
              <a:ext cx="5904656" cy="1964148"/>
            </a:xfrm>
            <a:prstGeom prst="rect">
              <a:avLst/>
            </a:prstGeom>
            <a:solidFill>
              <a:srgbClr val="E4F5FC"/>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nchorCtr="0"/>
            <a:lstStyle/>
            <a:p>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sp>
          <p:nvSpPr>
            <p:cNvPr id="45" name="TextBox 44">
              <a:extLst>
                <a:ext uri="{FF2B5EF4-FFF2-40B4-BE49-F238E27FC236}">
                  <a16:creationId xmlns:a16="http://schemas.microsoft.com/office/drawing/2014/main" id="{23C4B300-39C4-DD40-9ECE-5E56B280F1DA}"/>
                </a:ext>
              </a:extLst>
            </p:cNvPr>
            <p:cNvSpPr txBox="1"/>
            <p:nvPr/>
          </p:nvSpPr>
          <p:spPr>
            <a:xfrm>
              <a:off x="2423561" y="2562901"/>
              <a:ext cx="3009700" cy="738664"/>
            </a:xfrm>
            <a:prstGeom prst="rect">
              <a:avLst/>
            </a:prstGeom>
            <a:noFill/>
          </p:spPr>
          <p:txBody>
            <a:bodyPr wrap="square" rtlCol="0">
              <a:spAutoFit/>
            </a:bodyPr>
            <a:lstStyle/>
            <a:p>
              <a:pPr algn="l"/>
              <a:r>
                <a:rPr lang="en-US" altLang="ko-KR" sz="1400" dirty="0">
                  <a:solidFill>
                    <a:prstClr val="black"/>
                  </a:solidFill>
                  <a:latin typeface="맑은 고딕" panose="020B0503020000020004" pitchFamily="50" charset="-127"/>
                  <a:ea typeface="맑은 고딕" panose="020B0503020000020004" pitchFamily="50" charset="-127"/>
                </a:rPr>
                <a:t>Micro-controller(CPU)</a:t>
              </a:r>
            </a:p>
            <a:p>
              <a:pPr algn="l"/>
              <a:r>
                <a:rPr lang="en-US" altLang="ko-KR" sz="1400" dirty="0">
                  <a:solidFill>
                    <a:prstClr val="black"/>
                  </a:solidFill>
                  <a:latin typeface="맑은 고딕" panose="020B0503020000020004" pitchFamily="50" charset="-127"/>
                  <a:ea typeface="맑은 고딕" panose="020B0503020000020004" pitchFamily="50" charset="-127"/>
                </a:rPr>
                <a:t>Memory (DRAM or SRAM or both)</a:t>
              </a:r>
            </a:p>
            <a:p>
              <a:pPr algn="l"/>
              <a:r>
                <a:rPr lang="en-US" altLang="ko-KR" sz="1400" dirty="0">
                  <a:solidFill>
                    <a:prstClr val="black"/>
                  </a:solidFill>
                  <a:latin typeface="맑은 고딕" panose="020B0503020000020004" pitchFamily="50" charset="-127"/>
                  <a:ea typeface="맑은 고딕" panose="020B0503020000020004" pitchFamily="50" charset="-127"/>
                </a:rPr>
                <a:t>Other hardware-specific chips</a:t>
              </a:r>
              <a:endParaRPr lang="ko-KR" altLang="en-US" sz="1400" dirty="0">
                <a:solidFill>
                  <a:prstClr val="black"/>
                </a:solidFill>
                <a:latin typeface="맑은 고딕" panose="020B0503020000020004" pitchFamily="50" charset="-127"/>
                <a:ea typeface="맑은 고딕" panose="020B0503020000020004" pitchFamily="50" charset="-127"/>
              </a:endParaRPr>
            </a:p>
          </p:txBody>
        </p:sp>
        <p:sp>
          <p:nvSpPr>
            <p:cNvPr id="47" name="TextBox 46">
              <a:extLst>
                <a:ext uri="{FF2B5EF4-FFF2-40B4-BE49-F238E27FC236}">
                  <a16:creationId xmlns:a16="http://schemas.microsoft.com/office/drawing/2014/main" id="{AE4BEE28-5129-7344-AB84-CFB12C8AF3AC}"/>
                </a:ext>
              </a:extLst>
            </p:cNvPr>
            <p:cNvSpPr txBox="1"/>
            <p:nvPr/>
          </p:nvSpPr>
          <p:spPr>
            <a:xfrm>
              <a:off x="-149437" y="1846865"/>
              <a:ext cx="1015453" cy="338554"/>
            </a:xfrm>
            <a:prstGeom prst="rect">
              <a:avLst/>
            </a:prstGeom>
            <a:noFill/>
          </p:spPr>
          <p:txBody>
            <a:bodyPr wrap="square" rtlCol="0">
              <a:spAutoFit/>
            </a:bodyPr>
            <a:lstStyle/>
            <a:p>
              <a:pPr algn="r"/>
              <a:r>
                <a:rPr lang="en-US" altLang="ko-KR" sz="1600" dirty="0">
                  <a:solidFill>
                    <a:prstClr val="black"/>
                  </a:solidFill>
                  <a:latin typeface="맑은 고딕" panose="020B0503020000020004" pitchFamily="50" charset="-127"/>
                  <a:ea typeface="맑은 고딕" panose="020B0503020000020004" pitchFamily="50" charset="-127"/>
                </a:rPr>
                <a:t>interface</a:t>
              </a:r>
              <a:endParaRPr lang="ko-KR" altLang="en-US" sz="1600" dirty="0">
                <a:solidFill>
                  <a:prstClr val="black"/>
                </a:solidFill>
                <a:latin typeface="맑은 고딕" panose="020B0503020000020004" pitchFamily="50" charset="-127"/>
                <a:ea typeface="맑은 고딕" panose="020B0503020000020004" pitchFamily="50" charset="-127"/>
              </a:endParaRPr>
            </a:p>
          </p:txBody>
        </p:sp>
        <p:sp>
          <p:nvSpPr>
            <p:cNvPr id="48" name="TextBox 47">
              <a:extLst>
                <a:ext uri="{FF2B5EF4-FFF2-40B4-BE49-F238E27FC236}">
                  <a16:creationId xmlns:a16="http://schemas.microsoft.com/office/drawing/2014/main" id="{0D670AE0-FE0F-0F46-AA14-4B0DB8E47BD6}"/>
                </a:ext>
              </a:extLst>
            </p:cNvPr>
            <p:cNvSpPr txBox="1"/>
            <p:nvPr/>
          </p:nvSpPr>
          <p:spPr>
            <a:xfrm>
              <a:off x="-149437" y="2762956"/>
              <a:ext cx="1015453" cy="338554"/>
            </a:xfrm>
            <a:prstGeom prst="rect">
              <a:avLst/>
            </a:prstGeom>
            <a:noFill/>
          </p:spPr>
          <p:txBody>
            <a:bodyPr wrap="square" rtlCol="0">
              <a:spAutoFit/>
            </a:bodyPr>
            <a:lstStyle/>
            <a:p>
              <a:pPr algn="r"/>
              <a:r>
                <a:rPr lang="en-US" altLang="ko-KR" sz="1600" dirty="0">
                  <a:solidFill>
                    <a:prstClr val="black"/>
                  </a:solidFill>
                  <a:latin typeface="맑은 고딕" panose="020B0503020000020004" pitchFamily="50" charset="-127"/>
                  <a:ea typeface="맑은 고딕" panose="020B0503020000020004" pitchFamily="50" charset="-127"/>
                </a:rPr>
                <a:t>internals</a:t>
              </a:r>
              <a:endParaRPr lang="ko-KR" altLang="en-US" sz="1600" dirty="0">
                <a:solidFill>
                  <a:prstClr val="black"/>
                </a:solidFill>
                <a:latin typeface="맑은 고딕" panose="020B0503020000020004" pitchFamily="50" charset="-127"/>
                <a:ea typeface="맑은 고딕" panose="020B0503020000020004" pitchFamily="50" charset="-127"/>
              </a:endParaRPr>
            </a:p>
          </p:txBody>
        </p:sp>
        <p:sp>
          <p:nvSpPr>
            <p:cNvPr id="54" name="직사각형 3">
              <a:extLst>
                <a:ext uri="{FF2B5EF4-FFF2-40B4-BE49-F238E27FC236}">
                  <a16:creationId xmlns:a16="http://schemas.microsoft.com/office/drawing/2014/main" id="{31DD3110-50D1-1A45-AA65-71DB611CEEB3}"/>
                </a:ext>
              </a:extLst>
            </p:cNvPr>
            <p:cNvSpPr/>
            <p:nvPr/>
          </p:nvSpPr>
          <p:spPr>
            <a:xfrm>
              <a:off x="976083" y="1501365"/>
              <a:ext cx="5904656" cy="883679"/>
            </a:xfrm>
            <a:prstGeom prst="rect">
              <a:avLst/>
            </a:prstGeom>
            <a:solidFill>
              <a:schemeClr val="accent1">
                <a:alpha val="15000"/>
              </a:schemeClr>
            </a:solidFill>
            <a:ln w="12700">
              <a:solidFill>
                <a:schemeClr val="tx1"/>
              </a:solidFill>
              <a:prstDash val="lgDash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252000" rtlCol="0" anchor="ctr" anchorCtr="0"/>
            <a:lstStyle/>
            <a:p>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grpSp>
          <p:nvGrpSpPr>
            <p:cNvPr id="5" name="Group 4">
              <a:extLst>
                <a:ext uri="{FF2B5EF4-FFF2-40B4-BE49-F238E27FC236}">
                  <a16:creationId xmlns:a16="http://schemas.microsoft.com/office/drawing/2014/main" id="{37839CD5-84B4-9E40-81CF-FA3E9C70491B}"/>
                </a:ext>
              </a:extLst>
            </p:cNvPr>
            <p:cNvGrpSpPr/>
            <p:nvPr/>
          </p:nvGrpSpPr>
          <p:grpSpPr>
            <a:xfrm>
              <a:off x="1272714" y="1736390"/>
              <a:ext cx="5311394" cy="413628"/>
              <a:chOff x="1056184" y="1809328"/>
              <a:chExt cx="5311394" cy="413628"/>
            </a:xfrm>
          </p:grpSpPr>
          <p:sp>
            <p:nvSpPr>
              <p:cNvPr id="40" name="직사각형 6">
                <a:extLst>
                  <a:ext uri="{FF2B5EF4-FFF2-40B4-BE49-F238E27FC236}">
                    <a16:creationId xmlns:a16="http://schemas.microsoft.com/office/drawing/2014/main" id="{9CBC443E-72A4-F049-9170-9007DBFDB8CA}"/>
                  </a:ext>
                </a:extLst>
              </p:cNvPr>
              <p:cNvSpPr/>
              <p:nvPr/>
            </p:nvSpPr>
            <p:spPr>
              <a:xfrm>
                <a:off x="3877114" y="1809328"/>
                <a:ext cx="1080000" cy="396044"/>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  Command</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sp>
            <p:nvSpPr>
              <p:cNvPr id="42" name="직사각형 7">
                <a:extLst>
                  <a:ext uri="{FF2B5EF4-FFF2-40B4-BE49-F238E27FC236}">
                    <a16:creationId xmlns:a16="http://schemas.microsoft.com/office/drawing/2014/main" id="{E4B6B7CC-6528-C54E-8358-81E3CDC323F5}"/>
                  </a:ext>
                </a:extLst>
              </p:cNvPr>
              <p:cNvSpPr/>
              <p:nvPr/>
            </p:nvSpPr>
            <p:spPr>
              <a:xfrm>
                <a:off x="5287578" y="1826912"/>
                <a:ext cx="1080000" cy="396044"/>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  Data</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sp>
            <p:nvSpPr>
              <p:cNvPr id="44" name="TextBox 43">
                <a:extLst>
                  <a:ext uri="{FF2B5EF4-FFF2-40B4-BE49-F238E27FC236}">
                    <a16:creationId xmlns:a16="http://schemas.microsoft.com/office/drawing/2014/main" id="{8B9956D9-2D4C-AC46-B5A6-F6596A426FAE}"/>
                  </a:ext>
                </a:extLst>
              </p:cNvPr>
              <p:cNvSpPr txBox="1"/>
              <p:nvPr/>
            </p:nvSpPr>
            <p:spPr>
              <a:xfrm>
                <a:off x="1056184" y="1853462"/>
                <a:ext cx="1080000" cy="307777"/>
              </a:xfrm>
              <a:prstGeom prst="rect">
                <a:avLst/>
              </a:prstGeom>
              <a:noFill/>
            </p:spPr>
            <p:txBody>
              <a:bodyPr wrap="square" rtlCol="0">
                <a:spAutoFit/>
              </a:bodyPr>
              <a:lstStyle/>
              <a:p>
                <a:r>
                  <a:rPr lang="en-US" altLang="ko-KR" sz="1400" dirty="0">
                    <a:solidFill>
                      <a:prstClr val="black"/>
                    </a:solidFill>
                    <a:latin typeface="맑은 고딕" panose="020B0503020000020004" pitchFamily="50" charset="-127"/>
                    <a:ea typeface="맑은 고딕" panose="020B0503020000020004" pitchFamily="50" charset="-127"/>
                  </a:rPr>
                  <a:t>Registers: </a:t>
                </a:r>
                <a:endParaRPr lang="ko-KR" altLang="en-US" sz="1400" dirty="0">
                  <a:solidFill>
                    <a:prstClr val="black"/>
                  </a:solidFill>
                  <a:latin typeface="맑은 고딕" panose="020B0503020000020004" pitchFamily="50" charset="-127"/>
                  <a:ea typeface="맑은 고딕" panose="020B0503020000020004" pitchFamily="50" charset="-127"/>
                </a:endParaRPr>
              </a:p>
            </p:txBody>
          </p:sp>
          <p:sp>
            <p:nvSpPr>
              <p:cNvPr id="46" name="직사각형 29">
                <a:extLst>
                  <a:ext uri="{FF2B5EF4-FFF2-40B4-BE49-F238E27FC236}">
                    <a16:creationId xmlns:a16="http://schemas.microsoft.com/office/drawing/2014/main" id="{BF59D40F-B504-C84A-BAF2-F4955E1E3BDB}"/>
                  </a:ext>
                </a:extLst>
              </p:cNvPr>
              <p:cNvSpPr/>
              <p:nvPr/>
            </p:nvSpPr>
            <p:spPr>
              <a:xfrm>
                <a:off x="2466649" y="1809328"/>
                <a:ext cx="1080000" cy="396044"/>
              </a:xfrm>
              <a:prstGeom prst="rect">
                <a:avLst/>
              </a:prstGeom>
              <a:solidFill>
                <a:schemeClr val="bg1">
                  <a:lumMod val="95000"/>
                </a:schemeClr>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tlCol="0" anchor="ctr" anchorCtr="0"/>
              <a:lstStyle/>
              <a:p>
                <a:pPr algn="ctr"/>
                <a:r>
                  <a:rPr lang="en-US" altLang="ko-KR" sz="1400" dirty="0">
                    <a:solidFill>
                      <a:prstClr val="black"/>
                    </a:solidFill>
                    <a:latin typeface="맑은 고딕" panose="020B0503020000020004" pitchFamily="50" charset="-127"/>
                    <a:ea typeface="맑은 고딕" panose="020B0503020000020004" pitchFamily="50" charset="-127"/>
                    <a:cs typeface="Courier New" pitchFamily="49" charset="0"/>
                  </a:rPr>
                  <a:t>  Status</a:t>
                </a:r>
                <a:endParaRPr lang="ko-KR" altLang="en-US" sz="1400" dirty="0">
                  <a:solidFill>
                    <a:prstClr val="black"/>
                  </a:solidFill>
                  <a:latin typeface="맑은 고딕" panose="020B0503020000020004" pitchFamily="50" charset="-127"/>
                  <a:ea typeface="맑은 고딕" panose="020B0503020000020004" pitchFamily="50" charset="-127"/>
                  <a:cs typeface="Courier New" pitchFamily="49" charset="0"/>
                </a:endParaRPr>
              </a:p>
            </p:txBody>
          </p:sp>
        </p:grpSp>
      </p:grpSp>
    </p:spTree>
    <p:extLst>
      <p:ext uri="{BB962C8B-B14F-4D97-AF65-F5344CB8AC3E}">
        <p14:creationId xmlns:p14="http://schemas.microsoft.com/office/powerpoint/2010/main" val="78037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DB7C0E-E3A4-8843-A637-112876FE2623}"/>
              </a:ext>
            </a:extLst>
          </p:cNvPr>
          <p:cNvSpPr>
            <a:spLocks noGrp="1"/>
          </p:cNvSpPr>
          <p:nvPr>
            <p:ph sz="half" idx="1"/>
          </p:nvPr>
        </p:nvSpPr>
        <p:spPr>
          <a:xfrm>
            <a:off x="431800" y="1340713"/>
            <a:ext cx="8280400" cy="1622296"/>
          </a:xfrm>
          <a:solidFill>
            <a:schemeClr val="tx1"/>
          </a:solidFill>
        </p:spPr>
        <p:txBody>
          <a:bodyPr lIns="72000" tIns="72000" rIns="72000" bIns="72000">
            <a:normAutofit/>
          </a:bodyPr>
          <a:lstStyle/>
          <a:p>
            <a:pPr lvl="3" indent="-449263"/>
            <a:r>
              <a:rPr lang="en-US" dirty="0">
                <a:solidFill>
                  <a:srgbClr val="FBDE2D"/>
                </a:solidFill>
                <a:latin typeface="Latin Modern Mono Light" pitchFamily="49" charset="77"/>
              </a:rPr>
              <a:t>while</a:t>
            </a:r>
            <a:r>
              <a:rPr lang="en-US" dirty="0">
                <a:solidFill>
                  <a:srgbClr val="F8F8F8"/>
                </a:solidFill>
                <a:latin typeface="Latin Modern Mono Light" pitchFamily="49" charset="77"/>
              </a:rPr>
              <a:t> (</a:t>
            </a:r>
            <a:r>
              <a:rPr lang="en-US" dirty="0">
                <a:solidFill>
                  <a:srgbClr val="FBDE2D"/>
                </a:solidFill>
                <a:latin typeface="Latin Modern Mono Light" pitchFamily="49" charset="77"/>
              </a:rPr>
              <a:t>STATUS</a:t>
            </a:r>
            <a:r>
              <a:rPr lang="en-US" dirty="0">
                <a:solidFill>
                  <a:srgbClr val="F8F8F8"/>
                </a:solidFill>
                <a:latin typeface="Latin Modern Mono Light" pitchFamily="49" charset="77"/>
              </a:rPr>
              <a:t> == </a:t>
            </a:r>
            <a:r>
              <a:rPr lang="en-US" dirty="0">
                <a:solidFill>
                  <a:srgbClr val="00B050"/>
                </a:solidFill>
                <a:latin typeface="Latin Modern Mono Light" pitchFamily="49" charset="77"/>
              </a:rPr>
              <a:t>BUSY</a:t>
            </a:r>
            <a:r>
              <a:rPr lang="en-US" dirty="0">
                <a:solidFill>
                  <a:srgbClr val="F8F8F8"/>
                </a:solidFill>
                <a:latin typeface="Latin Modern Mono Light" pitchFamily="49" charset="77"/>
              </a:rPr>
              <a:t>)</a:t>
            </a:r>
          </a:p>
          <a:p>
            <a:pPr lvl="3" indent="-449263"/>
            <a:r>
              <a:rPr lang="en-US" dirty="0">
                <a:solidFill>
                  <a:srgbClr val="F8F8F8"/>
                </a:solidFill>
                <a:latin typeface="Latin Modern Mono Light" pitchFamily="49" charset="77"/>
              </a:rPr>
              <a:t>    ; </a:t>
            </a:r>
            <a:r>
              <a:rPr lang="en-US" dirty="0">
                <a:solidFill>
                  <a:srgbClr val="AEAEAE"/>
                </a:solidFill>
                <a:latin typeface="Latin Modern Mono Light" pitchFamily="49" charset="77"/>
              </a:rPr>
              <a:t>// wait until device is not busy</a:t>
            </a:r>
          </a:p>
          <a:p>
            <a:pPr lvl="3" indent="-449263"/>
            <a:r>
              <a:rPr lang="en-US" dirty="0">
                <a:solidFill>
                  <a:srgbClr val="FF6400"/>
                </a:solidFill>
                <a:latin typeface="Latin Modern Mono Light" pitchFamily="49" charset="77"/>
              </a:rPr>
              <a:t>write data to </a:t>
            </a:r>
            <a:r>
              <a:rPr lang="en-US" dirty="0">
                <a:solidFill>
                  <a:srgbClr val="FBDE2D"/>
                </a:solidFill>
                <a:latin typeface="Latin Modern Mono Light" pitchFamily="49" charset="77"/>
              </a:rPr>
              <a:t>DATA</a:t>
            </a:r>
            <a:r>
              <a:rPr lang="en-US" dirty="0">
                <a:solidFill>
                  <a:srgbClr val="FF6400"/>
                </a:solidFill>
                <a:latin typeface="Latin Modern Mono Light" pitchFamily="49" charset="77"/>
              </a:rPr>
              <a:t> register</a:t>
            </a:r>
            <a:r>
              <a:rPr lang="en-US" dirty="0">
                <a:solidFill>
                  <a:srgbClr val="F8F8F8"/>
                </a:solidFill>
                <a:latin typeface="Latin Modern Mono Light" pitchFamily="49" charset="77"/>
              </a:rPr>
              <a:t>;</a:t>
            </a:r>
          </a:p>
          <a:p>
            <a:pPr lvl="3" indent="-449263"/>
            <a:r>
              <a:rPr lang="en-US" dirty="0">
                <a:solidFill>
                  <a:srgbClr val="FF6400"/>
                </a:solidFill>
                <a:latin typeface="Latin Modern Mono Light" pitchFamily="49" charset="77"/>
              </a:rPr>
              <a:t>write command to </a:t>
            </a:r>
            <a:r>
              <a:rPr lang="en-US" dirty="0">
                <a:solidFill>
                  <a:srgbClr val="FBDE2D"/>
                </a:solidFill>
                <a:latin typeface="Latin Modern Mono Light" pitchFamily="49" charset="77"/>
              </a:rPr>
              <a:t>COMMAND</a:t>
            </a:r>
            <a:r>
              <a:rPr lang="en-US" dirty="0">
                <a:solidFill>
                  <a:srgbClr val="FF6400"/>
                </a:solidFill>
                <a:latin typeface="Latin Modern Mono Light" pitchFamily="49" charset="77"/>
              </a:rPr>
              <a:t> register</a:t>
            </a:r>
            <a:r>
              <a:rPr lang="en-US" dirty="0">
                <a:solidFill>
                  <a:srgbClr val="F8F8F8"/>
                </a:solidFill>
                <a:latin typeface="Latin Modern Mono Light" pitchFamily="49" charset="77"/>
              </a:rPr>
              <a:t>; </a:t>
            </a:r>
            <a:r>
              <a:rPr lang="en-US" dirty="0">
                <a:solidFill>
                  <a:srgbClr val="AEAEAE"/>
                </a:solidFill>
                <a:latin typeface="Latin Modern Mono Light" pitchFamily="49" charset="77"/>
              </a:rPr>
              <a:t>// starts device and executes command</a:t>
            </a:r>
          </a:p>
          <a:p>
            <a:pPr lvl="3" indent="-449263"/>
            <a:r>
              <a:rPr lang="en-US" dirty="0">
                <a:solidFill>
                  <a:srgbClr val="FBDE2D"/>
                </a:solidFill>
                <a:latin typeface="Latin Modern Mono Light" pitchFamily="49" charset="77"/>
              </a:rPr>
              <a:t>while</a:t>
            </a:r>
            <a:r>
              <a:rPr lang="en-US" dirty="0">
                <a:solidFill>
                  <a:srgbClr val="F8F8F8"/>
                </a:solidFill>
                <a:latin typeface="Latin Modern Mono Light" pitchFamily="49" charset="77"/>
              </a:rPr>
              <a:t> (</a:t>
            </a:r>
            <a:r>
              <a:rPr lang="en-US" dirty="0">
                <a:solidFill>
                  <a:srgbClr val="FBDE2D"/>
                </a:solidFill>
                <a:latin typeface="Latin Modern Mono Light" pitchFamily="49" charset="77"/>
              </a:rPr>
              <a:t>STATUS</a:t>
            </a:r>
            <a:r>
              <a:rPr lang="en-US" dirty="0">
                <a:solidFill>
                  <a:srgbClr val="F8F8F8"/>
                </a:solidFill>
                <a:latin typeface="Latin Modern Mono Light" pitchFamily="49" charset="77"/>
              </a:rPr>
              <a:t> == </a:t>
            </a:r>
            <a:r>
              <a:rPr lang="en-US" dirty="0">
                <a:solidFill>
                  <a:srgbClr val="00B050"/>
                </a:solidFill>
                <a:latin typeface="Latin Modern Mono Light" pitchFamily="49" charset="77"/>
              </a:rPr>
              <a:t>BUSY</a:t>
            </a:r>
            <a:r>
              <a:rPr lang="en-US" dirty="0">
                <a:solidFill>
                  <a:srgbClr val="F8F8F8"/>
                </a:solidFill>
                <a:latin typeface="Latin Modern Mono Light" pitchFamily="49" charset="77"/>
              </a:rPr>
              <a:t>)</a:t>
            </a:r>
          </a:p>
          <a:p>
            <a:pPr lvl="3" indent="-449263"/>
            <a:r>
              <a:rPr lang="en-US" dirty="0">
                <a:solidFill>
                  <a:srgbClr val="F8F8F8"/>
                </a:solidFill>
                <a:latin typeface="Latin Modern Mono Light" pitchFamily="49" charset="77"/>
              </a:rPr>
              <a:t>    ; </a:t>
            </a:r>
            <a:r>
              <a:rPr lang="en-US" dirty="0">
                <a:solidFill>
                  <a:srgbClr val="AEAEAE"/>
                </a:solidFill>
                <a:latin typeface="Latin Modern Mono Light" pitchFamily="49" charset="77"/>
              </a:rPr>
              <a:t>// wait until device is done with your request</a:t>
            </a:r>
          </a:p>
        </p:txBody>
      </p:sp>
      <p:sp>
        <p:nvSpPr>
          <p:cNvPr id="3" name="Content Placeholder 2">
            <a:extLst>
              <a:ext uri="{FF2B5EF4-FFF2-40B4-BE49-F238E27FC236}">
                <a16:creationId xmlns:a16="http://schemas.microsoft.com/office/drawing/2014/main" id="{AD20EBA8-4558-E544-8D21-337E37722B7A}"/>
              </a:ext>
            </a:extLst>
          </p:cNvPr>
          <p:cNvSpPr>
            <a:spLocks noGrp="1"/>
          </p:cNvSpPr>
          <p:nvPr>
            <p:ph sz="half" idx="2"/>
          </p:nvPr>
        </p:nvSpPr>
        <p:spPr>
          <a:xfrm>
            <a:off x="431800" y="3200400"/>
            <a:ext cx="8280400" cy="3289325"/>
          </a:xfrm>
        </p:spPr>
        <p:txBody>
          <a:bodyPr>
            <a:normAutofit/>
          </a:bodyPr>
          <a:lstStyle/>
          <a:p>
            <a:r>
              <a:rPr lang="en-US" dirty="0"/>
              <a:t>Although this basic protocol is simple and works, it also shows some inefficiencies and inconveniences. </a:t>
            </a:r>
          </a:p>
          <a:p>
            <a:r>
              <a:rPr lang="en-US" dirty="0"/>
              <a:t>Polling seems inefficient because it wastes a lot of CPU time just waiting for the (potentially slow) device to complete its activity, instead of switching to another ready process and thus better utilizing the CPU.</a:t>
            </a:r>
          </a:p>
        </p:txBody>
      </p:sp>
      <p:sp>
        <p:nvSpPr>
          <p:cNvPr id="4" name="Title 3">
            <a:extLst>
              <a:ext uri="{FF2B5EF4-FFF2-40B4-BE49-F238E27FC236}">
                <a16:creationId xmlns:a16="http://schemas.microsoft.com/office/drawing/2014/main" id="{149F36D3-F405-6E41-85AE-74F49F4532FB}"/>
              </a:ext>
            </a:extLst>
          </p:cNvPr>
          <p:cNvSpPr>
            <a:spLocks noGrp="1"/>
          </p:cNvSpPr>
          <p:nvPr>
            <p:ph type="title"/>
          </p:nvPr>
        </p:nvSpPr>
        <p:spPr/>
        <p:txBody>
          <a:bodyPr/>
          <a:lstStyle/>
          <a:p>
            <a:r>
              <a:rPr lang="en-US" dirty="0"/>
              <a:t>The Canonical Protocol</a:t>
            </a:r>
          </a:p>
        </p:txBody>
      </p:sp>
      <p:sp>
        <p:nvSpPr>
          <p:cNvPr id="5" name="Text Placeholder 4">
            <a:extLst>
              <a:ext uri="{FF2B5EF4-FFF2-40B4-BE49-F238E27FC236}">
                <a16:creationId xmlns:a16="http://schemas.microsoft.com/office/drawing/2014/main" id="{02521F57-81B9-7540-8AA5-4E9F1E64584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3788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61A6BC-D02B-8948-818B-44AC8E707FF2}"/>
              </a:ext>
            </a:extLst>
          </p:cNvPr>
          <p:cNvSpPr>
            <a:spLocks noGrp="1"/>
          </p:cNvSpPr>
          <p:nvPr>
            <p:ph type="title"/>
          </p:nvPr>
        </p:nvSpPr>
        <p:spPr/>
        <p:txBody>
          <a:bodyPr/>
          <a:lstStyle/>
          <a:p>
            <a:r>
              <a:rPr lang="en-US" dirty="0"/>
              <a:t>Lowering CPU Overhead With Interrupts</a:t>
            </a:r>
          </a:p>
        </p:txBody>
      </p:sp>
      <p:sp>
        <p:nvSpPr>
          <p:cNvPr id="11" name="Content Placeholder 10">
            <a:extLst>
              <a:ext uri="{FF2B5EF4-FFF2-40B4-BE49-F238E27FC236}">
                <a16:creationId xmlns:a16="http://schemas.microsoft.com/office/drawing/2014/main" id="{30C612B0-AF3B-D14F-8A68-F3FF85208875}"/>
              </a:ext>
            </a:extLst>
          </p:cNvPr>
          <p:cNvSpPr>
            <a:spLocks noGrp="1"/>
          </p:cNvSpPr>
          <p:nvPr>
            <p:ph sz="quarter" idx="10"/>
          </p:nvPr>
        </p:nvSpPr>
        <p:spPr>
          <a:xfrm>
            <a:off x="431799" y="2935105"/>
            <a:ext cx="8280401" cy="3554596"/>
          </a:xfrm>
        </p:spPr>
        <p:txBody>
          <a:bodyPr/>
          <a:lstStyle/>
          <a:p>
            <a:r>
              <a:rPr lang="en-US" dirty="0"/>
              <a:t>Here, the system spins while waiting for the completion of a disk I/O request by Process 1.</a:t>
            </a:r>
          </a:p>
          <a:p>
            <a:endParaRPr lang="en-US" dirty="0"/>
          </a:p>
          <a:p>
            <a:endParaRPr lang="en-US" dirty="0"/>
          </a:p>
          <a:p>
            <a:r>
              <a:rPr lang="en-US" dirty="0"/>
              <a:t>When the system uses interrupts, the OS can schedule Process 2 to run while waiting for the disk.</a:t>
            </a:r>
          </a:p>
        </p:txBody>
      </p:sp>
      <p:sp>
        <p:nvSpPr>
          <p:cNvPr id="12" name="Text Placeholder 11">
            <a:extLst>
              <a:ext uri="{FF2B5EF4-FFF2-40B4-BE49-F238E27FC236}">
                <a16:creationId xmlns:a16="http://schemas.microsoft.com/office/drawing/2014/main" id="{0224BFFB-56FD-A74D-ACD2-7BBC1419D027}"/>
              </a:ext>
            </a:extLst>
          </p:cNvPr>
          <p:cNvSpPr>
            <a:spLocks noGrp="1"/>
          </p:cNvSpPr>
          <p:nvPr>
            <p:ph type="body" sz="quarter" idx="11"/>
          </p:nvPr>
        </p:nvSpPr>
        <p:spPr/>
        <p:txBody>
          <a:bodyPr/>
          <a:lstStyle/>
          <a:p>
            <a:endParaRPr lang="en-US"/>
          </a:p>
        </p:txBody>
      </p:sp>
      <p:graphicFrame>
        <p:nvGraphicFramePr>
          <p:cNvPr id="7" name="Content Placeholder 5">
            <a:extLst>
              <a:ext uri="{FF2B5EF4-FFF2-40B4-BE49-F238E27FC236}">
                <a16:creationId xmlns:a16="http://schemas.microsoft.com/office/drawing/2014/main" id="{18063814-5F06-FB42-9E8D-F21CC7D647ED}"/>
              </a:ext>
            </a:extLst>
          </p:cNvPr>
          <p:cNvGraphicFramePr>
            <a:graphicFrameLocks/>
          </p:cNvGraphicFramePr>
          <p:nvPr>
            <p:extLst>
              <p:ext uri="{D42A27DB-BD31-4B8C-83A1-F6EECF244321}">
                <p14:modId xmlns:p14="http://schemas.microsoft.com/office/powerpoint/2010/main" val="2707301427"/>
              </p:ext>
            </p:extLst>
          </p:nvPr>
        </p:nvGraphicFramePr>
        <p:xfrm>
          <a:off x="7478269" y="1715634"/>
          <a:ext cx="1163593" cy="813680"/>
        </p:xfrm>
        <a:graphic>
          <a:graphicData uri="http://schemas.openxmlformats.org/drawingml/2006/table">
            <a:tbl>
              <a:tblPr>
                <a:tableStyleId>{5C22544A-7EE6-4342-B048-85BDC9FD1C3A}</a:tableStyleId>
              </a:tblPr>
              <a:tblGrid>
                <a:gridCol w="803593">
                  <a:extLst>
                    <a:ext uri="{9D8B030D-6E8A-4147-A177-3AD203B41FA5}">
                      <a16:colId xmlns:a16="http://schemas.microsoft.com/office/drawing/2014/main" val="3907466263"/>
                    </a:ext>
                  </a:extLst>
                </a:gridCol>
                <a:gridCol w="360000">
                  <a:extLst>
                    <a:ext uri="{9D8B030D-6E8A-4147-A177-3AD203B41FA5}">
                      <a16:colId xmlns:a16="http://schemas.microsoft.com/office/drawing/2014/main" val="2092431390"/>
                    </a:ext>
                  </a:extLst>
                </a:gridCol>
              </a:tblGrid>
              <a:tr h="370840">
                <a:tc>
                  <a:txBody>
                    <a:bodyPr/>
                    <a:lstStyle/>
                    <a:p>
                      <a:r>
                        <a:rPr lang="en-US" dirty="0"/>
                        <a:t>Task #</a:t>
                      </a: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192172619"/>
                  </a:ext>
                </a:extLst>
              </a:tr>
              <a:tr h="72000">
                <a:tc>
                  <a:txBody>
                    <a:bodyPr/>
                    <a:lstStyle/>
                    <a:p>
                      <a:endParaRPr lang="en-US" sz="2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5683612"/>
                  </a:ext>
                </a:extLst>
              </a:tr>
              <a:tr h="370840">
                <a:tc>
                  <a:txBody>
                    <a:bodyPr/>
                    <a:lstStyle/>
                    <a:p>
                      <a:r>
                        <a:rPr lang="en-US" dirty="0"/>
                        <a:t>Polling</a:t>
                      </a: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r>
                        <a:rPr lang="en-US" sz="1800" kern="1200" dirty="0">
                          <a:solidFill>
                            <a:schemeClr val="bg1"/>
                          </a:solidFill>
                          <a:latin typeface="+mj-lt"/>
                          <a:ea typeface="+mn-ea"/>
                          <a:cs typeface="+mn-cs"/>
                        </a:rPr>
                        <a:t>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00845299"/>
                  </a:ext>
                </a:extLst>
              </a:tr>
            </a:tbl>
          </a:graphicData>
        </a:graphic>
      </p:graphicFrame>
      <p:graphicFrame>
        <p:nvGraphicFramePr>
          <p:cNvPr id="9" name="Content Placeholder 5">
            <a:extLst>
              <a:ext uri="{FF2B5EF4-FFF2-40B4-BE49-F238E27FC236}">
                <a16:creationId xmlns:a16="http://schemas.microsoft.com/office/drawing/2014/main" id="{DA4E945C-EE4E-B743-84DB-92F543EC46E5}"/>
              </a:ext>
            </a:extLst>
          </p:cNvPr>
          <p:cNvGraphicFramePr>
            <a:graphicFrameLocks/>
          </p:cNvGraphicFramePr>
          <p:nvPr>
            <p:extLst>
              <p:ext uri="{D42A27DB-BD31-4B8C-83A1-F6EECF244321}">
                <p14:modId xmlns:p14="http://schemas.microsoft.com/office/powerpoint/2010/main" val="1455270464"/>
              </p:ext>
            </p:extLst>
          </p:nvPr>
        </p:nvGraphicFramePr>
        <p:xfrm>
          <a:off x="684213" y="3908859"/>
          <a:ext cx="6120000" cy="81368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3907466263"/>
                    </a:ext>
                  </a:extLst>
                </a:gridCol>
                <a:gridCol w="360000">
                  <a:extLst>
                    <a:ext uri="{9D8B030D-6E8A-4147-A177-3AD203B41FA5}">
                      <a16:colId xmlns:a16="http://schemas.microsoft.com/office/drawing/2014/main" val="1352641827"/>
                    </a:ext>
                  </a:extLst>
                </a:gridCol>
                <a:gridCol w="360000">
                  <a:extLst>
                    <a:ext uri="{9D8B030D-6E8A-4147-A177-3AD203B41FA5}">
                      <a16:colId xmlns:a16="http://schemas.microsoft.com/office/drawing/2014/main" val="2603421794"/>
                    </a:ext>
                  </a:extLst>
                </a:gridCol>
                <a:gridCol w="360000">
                  <a:extLst>
                    <a:ext uri="{9D8B030D-6E8A-4147-A177-3AD203B41FA5}">
                      <a16:colId xmlns:a16="http://schemas.microsoft.com/office/drawing/2014/main" val="3385940198"/>
                    </a:ext>
                  </a:extLst>
                </a:gridCol>
                <a:gridCol w="360000">
                  <a:extLst>
                    <a:ext uri="{9D8B030D-6E8A-4147-A177-3AD203B41FA5}">
                      <a16:colId xmlns:a16="http://schemas.microsoft.com/office/drawing/2014/main" val="2838427828"/>
                    </a:ext>
                  </a:extLst>
                </a:gridCol>
                <a:gridCol w="360000">
                  <a:extLst>
                    <a:ext uri="{9D8B030D-6E8A-4147-A177-3AD203B41FA5}">
                      <a16:colId xmlns:a16="http://schemas.microsoft.com/office/drawing/2014/main" val="293011437"/>
                    </a:ext>
                  </a:extLst>
                </a:gridCol>
                <a:gridCol w="360000">
                  <a:extLst>
                    <a:ext uri="{9D8B030D-6E8A-4147-A177-3AD203B41FA5}">
                      <a16:colId xmlns:a16="http://schemas.microsoft.com/office/drawing/2014/main" val="2092431390"/>
                    </a:ext>
                  </a:extLst>
                </a:gridCol>
                <a:gridCol w="360000">
                  <a:extLst>
                    <a:ext uri="{9D8B030D-6E8A-4147-A177-3AD203B41FA5}">
                      <a16:colId xmlns:a16="http://schemas.microsoft.com/office/drawing/2014/main" val="2327281283"/>
                    </a:ext>
                  </a:extLst>
                </a:gridCol>
                <a:gridCol w="360000">
                  <a:extLst>
                    <a:ext uri="{9D8B030D-6E8A-4147-A177-3AD203B41FA5}">
                      <a16:colId xmlns:a16="http://schemas.microsoft.com/office/drawing/2014/main" val="1276782678"/>
                    </a:ext>
                  </a:extLst>
                </a:gridCol>
                <a:gridCol w="360000">
                  <a:extLst>
                    <a:ext uri="{9D8B030D-6E8A-4147-A177-3AD203B41FA5}">
                      <a16:colId xmlns:a16="http://schemas.microsoft.com/office/drawing/2014/main" val="924841252"/>
                    </a:ext>
                  </a:extLst>
                </a:gridCol>
                <a:gridCol w="360000">
                  <a:extLst>
                    <a:ext uri="{9D8B030D-6E8A-4147-A177-3AD203B41FA5}">
                      <a16:colId xmlns:a16="http://schemas.microsoft.com/office/drawing/2014/main" val="12441657"/>
                    </a:ext>
                  </a:extLst>
                </a:gridCol>
                <a:gridCol w="360000">
                  <a:extLst>
                    <a:ext uri="{9D8B030D-6E8A-4147-A177-3AD203B41FA5}">
                      <a16:colId xmlns:a16="http://schemas.microsoft.com/office/drawing/2014/main" val="3084563058"/>
                    </a:ext>
                  </a:extLst>
                </a:gridCol>
                <a:gridCol w="360000">
                  <a:extLst>
                    <a:ext uri="{9D8B030D-6E8A-4147-A177-3AD203B41FA5}">
                      <a16:colId xmlns:a16="http://schemas.microsoft.com/office/drawing/2014/main" val="1659902332"/>
                    </a:ext>
                  </a:extLst>
                </a:gridCol>
                <a:gridCol w="360000">
                  <a:extLst>
                    <a:ext uri="{9D8B030D-6E8A-4147-A177-3AD203B41FA5}">
                      <a16:colId xmlns:a16="http://schemas.microsoft.com/office/drawing/2014/main" val="3614189106"/>
                    </a:ext>
                  </a:extLst>
                </a:gridCol>
                <a:gridCol w="360000">
                  <a:extLst>
                    <a:ext uri="{9D8B030D-6E8A-4147-A177-3AD203B41FA5}">
                      <a16:colId xmlns:a16="http://schemas.microsoft.com/office/drawing/2014/main" val="2295809594"/>
                    </a:ext>
                  </a:extLst>
                </a:gridCol>
                <a:gridCol w="360000">
                  <a:extLst>
                    <a:ext uri="{9D8B030D-6E8A-4147-A177-3AD203B41FA5}">
                      <a16:colId xmlns:a16="http://schemas.microsoft.com/office/drawing/2014/main" val="4278234389"/>
                    </a:ext>
                  </a:extLst>
                </a:gridCol>
              </a:tblGrid>
              <a:tr h="370840">
                <a:tc>
                  <a:txBody>
                    <a:bodyPr/>
                    <a:lstStyle/>
                    <a:p>
                      <a:r>
                        <a:rPr lang="en-US" dirty="0"/>
                        <a:t>CPU</a:t>
                      </a: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192172619"/>
                  </a:ext>
                </a:extLst>
              </a:tr>
              <a:tr h="72000">
                <a:tc>
                  <a:txBody>
                    <a:bodyPr/>
                    <a:lstStyle/>
                    <a:p>
                      <a:endParaRPr lang="en-US" sz="2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5683612"/>
                  </a:ext>
                </a:extLst>
              </a:tr>
              <a:tr h="370840">
                <a:tc>
                  <a:txBody>
                    <a:bodyPr/>
                    <a:lstStyle/>
                    <a:p>
                      <a:r>
                        <a:rPr lang="en-US" dirty="0"/>
                        <a:t>Disk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45299"/>
                  </a:ext>
                </a:extLst>
              </a:tr>
            </a:tbl>
          </a:graphicData>
        </a:graphic>
      </p:graphicFrame>
      <p:graphicFrame>
        <p:nvGraphicFramePr>
          <p:cNvPr id="13" name="Content Placeholder 5">
            <a:extLst>
              <a:ext uri="{FF2B5EF4-FFF2-40B4-BE49-F238E27FC236}">
                <a16:creationId xmlns:a16="http://schemas.microsoft.com/office/drawing/2014/main" id="{7880143A-BE3A-1A44-BB9D-0BD87D10301B}"/>
              </a:ext>
            </a:extLst>
          </p:cNvPr>
          <p:cNvGraphicFramePr>
            <a:graphicFrameLocks/>
          </p:cNvGraphicFramePr>
          <p:nvPr>
            <p:extLst>
              <p:ext uri="{D42A27DB-BD31-4B8C-83A1-F6EECF244321}">
                <p14:modId xmlns:p14="http://schemas.microsoft.com/office/powerpoint/2010/main" val="828937581"/>
              </p:ext>
            </p:extLst>
          </p:nvPr>
        </p:nvGraphicFramePr>
        <p:xfrm>
          <a:off x="613875" y="1765553"/>
          <a:ext cx="6120000" cy="81368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3907466263"/>
                    </a:ext>
                  </a:extLst>
                </a:gridCol>
                <a:gridCol w="360000">
                  <a:extLst>
                    <a:ext uri="{9D8B030D-6E8A-4147-A177-3AD203B41FA5}">
                      <a16:colId xmlns:a16="http://schemas.microsoft.com/office/drawing/2014/main" val="1352641827"/>
                    </a:ext>
                  </a:extLst>
                </a:gridCol>
                <a:gridCol w="360000">
                  <a:extLst>
                    <a:ext uri="{9D8B030D-6E8A-4147-A177-3AD203B41FA5}">
                      <a16:colId xmlns:a16="http://schemas.microsoft.com/office/drawing/2014/main" val="2603421794"/>
                    </a:ext>
                  </a:extLst>
                </a:gridCol>
                <a:gridCol w="360000">
                  <a:extLst>
                    <a:ext uri="{9D8B030D-6E8A-4147-A177-3AD203B41FA5}">
                      <a16:colId xmlns:a16="http://schemas.microsoft.com/office/drawing/2014/main" val="3385940198"/>
                    </a:ext>
                  </a:extLst>
                </a:gridCol>
                <a:gridCol w="360000">
                  <a:extLst>
                    <a:ext uri="{9D8B030D-6E8A-4147-A177-3AD203B41FA5}">
                      <a16:colId xmlns:a16="http://schemas.microsoft.com/office/drawing/2014/main" val="2838427828"/>
                    </a:ext>
                  </a:extLst>
                </a:gridCol>
                <a:gridCol w="360000">
                  <a:extLst>
                    <a:ext uri="{9D8B030D-6E8A-4147-A177-3AD203B41FA5}">
                      <a16:colId xmlns:a16="http://schemas.microsoft.com/office/drawing/2014/main" val="293011437"/>
                    </a:ext>
                  </a:extLst>
                </a:gridCol>
                <a:gridCol w="360000">
                  <a:extLst>
                    <a:ext uri="{9D8B030D-6E8A-4147-A177-3AD203B41FA5}">
                      <a16:colId xmlns:a16="http://schemas.microsoft.com/office/drawing/2014/main" val="2092431390"/>
                    </a:ext>
                  </a:extLst>
                </a:gridCol>
                <a:gridCol w="360000">
                  <a:extLst>
                    <a:ext uri="{9D8B030D-6E8A-4147-A177-3AD203B41FA5}">
                      <a16:colId xmlns:a16="http://schemas.microsoft.com/office/drawing/2014/main" val="2327281283"/>
                    </a:ext>
                  </a:extLst>
                </a:gridCol>
                <a:gridCol w="360000">
                  <a:extLst>
                    <a:ext uri="{9D8B030D-6E8A-4147-A177-3AD203B41FA5}">
                      <a16:colId xmlns:a16="http://schemas.microsoft.com/office/drawing/2014/main" val="1276782678"/>
                    </a:ext>
                  </a:extLst>
                </a:gridCol>
                <a:gridCol w="360000">
                  <a:extLst>
                    <a:ext uri="{9D8B030D-6E8A-4147-A177-3AD203B41FA5}">
                      <a16:colId xmlns:a16="http://schemas.microsoft.com/office/drawing/2014/main" val="924841252"/>
                    </a:ext>
                  </a:extLst>
                </a:gridCol>
                <a:gridCol w="360000">
                  <a:extLst>
                    <a:ext uri="{9D8B030D-6E8A-4147-A177-3AD203B41FA5}">
                      <a16:colId xmlns:a16="http://schemas.microsoft.com/office/drawing/2014/main" val="12441657"/>
                    </a:ext>
                  </a:extLst>
                </a:gridCol>
                <a:gridCol w="360000">
                  <a:extLst>
                    <a:ext uri="{9D8B030D-6E8A-4147-A177-3AD203B41FA5}">
                      <a16:colId xmlns:a16="http://schemas.microsoft.com/office/drawing/2014/main" val="3084563058"/>
                    </a:ext>
                  </a:extLst>
                </a:gridCol>
                <a:gridCol w="360000">
                  <a:extLst>
                    <a:ext uri="{9D8B030D-6E8A-4147-A177-3AD203B41FA5}">
                      <a16:colId xmlns:a16="http://schemas.microsoft.com/office/drawing/2014/main" val="1659902332"/>
                    </a:ext>
                  </a:extLst>
                </a:gridCol>
                <a:gridCol w="360000">
                  <a:extLst>
                    <a:ext uri="{9D8B030D-6E8A-4147-A177-3AD203B41FA5}">
                      <a16:colId xmlns:a16="http://schemas.microsoft.com/office/drawing/2014/main" val="3614189106"/>
                    </a:ext>
                  </a:extLst>
                </a:gridCol>
                <a:gridCol w="360000">
                  <a:extLst>
                    <a:ext uri="{9D8B030D-6E8A-4147-A177-3AD203B41FA5}">
                      <a16:colId xmlns:a16="http://schemas.microsoft.com/office/drawing/2014/main" val="2295809594"/>
                    </a:ext>
                  </a:extLst>
                </a:gridCol>
                <a:gridCol w="360000">
                  <a:extLst>
                    <a:ext uri="{9D8B030D-6E8A-4147-A177-3AD203B41FA5}">
                      <a16:colId xmlns:a16="http://schemas.microsoft.com/office/drawing/2014/main" val="4278234389"/>
                    </a:ext>
                  </a:extLst>
                </a:gridCol>
              </a:tblGrid>
              <a:tr h="370840">
                <a:tc>
                  <a:txBody>
                    <a:bodyPr/>
                    <a:lstStyle/>
                    <a:p>
                      <a:r>
                        <a:rPr lang="en-US" dirty="0"/>
                        <a:t>CPU</a:t>
                      </a:r>
                    </a:p>
                  </a:txBody>
                  <a:tcPr marL="0" marR="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P</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latin typeface="+mj-lt"/>
                        </a:rPr>
                        <a:t>P</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latin typeface="+mj-lt"/>
                        </a:rPr>
                        <a:t>P</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latin typeface="+mj-lt"/>
                        </a:rPr>
                        <a:t>P</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latin typeface="+mj-lt"/>
                        </a:rPr>
                        <a:t>P</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192172619"/>
                  </a:ext>
                </a:extLst>
              </a:tr>
              <a:tr h="72000">
                <a:tc>
                  <a:txBody>
                    <a:bodyPr/>
                    <a:lstStyle/>
                    <a:p>
                      <a:endParaRPr lang="en-US" sz="2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5683612"/>
                  </a:ext>
                </a:extLst>
              </a:tr>
              <a:tr h="370840">
                <a:tc>
                  <a:txBody>
                    <a:bodyPr/>
                    <a:lstStyle/>
                    <a:p>
                      <a:r>
                        <a:rPr lang="en-US" dirty="0"/>
                        <a:t>Disk</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marL="0" marR="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dirty="0"/>
                    </a:p>
                  </a:txBody>
                  <a:tcPr marL="0" marR="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45299"/>
                  </a:ext>
                </a:extLst>
              </a:tr>
            </a:tbl>
          </a:graphicData>
        </a:graphic>
      </p:graphicFrame>
    </p:spTree>
    <p:extLst>
      <p:ext uri="{BB962C8B-B14F-4D97-AF65-F5344CB8AC3E}">
        <p14:creationId xmlns:p14="http://schemas.microsoft.com/office/powerpoint/2010/main" val="110399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5A6B-A6E5-484F-9094-A7D0E655CDB0}"/>
              </a:ext>
            </a:extLst>
          </p:cNvPr>
          <p:cNvSpPr>
            <a:spLocks noGrp="1"/>
          </p:cNvSpPr>
          <p:nvPr>
            <p:ph type="title"/>
          </p:nvPr>
        </p:nvSpPr>
        <p:spPr/>
        <p:txBody>
          <a:bodyPr/>
          <a:lstStyle/>
          <a:p>
            <a:r>
              <a:rPr lang="en-US" dirty="0"/>
              <a:t>WARNING: Interrupts Not Always Better Than PIO</a:t>
            </a:r>
          </a:p>
        </p:txBody>
      </p:sp>
      <p:sp>
        <p:nvSpPr>
          <p:cNvPr id="5" name="Content Placeholder 4">
            <a:extLst>
              <a:ext uri="{FF2B5EF4-FFF2-40B4-BE49-F238E27FC236}">
                <a16:creationId xmlns:a16="http://schemas.microsoft.com/office/drawing/2014/main" id="{0FA009A0-0024-A14B-B562-685F19A6EE8C}"/>
              </a:ext>
            </a:extLst>
          </p:cNvPr>
          <p:cNvSpPr>
            <a:spLocks noGrp="1"/>
          </p:cNvSpPr>
          <p:nvPr>
            <p:ph sz="quarter" idx="10"/>
          </p:nvPr>
        </p:nvSpPr>
        <p:spPr/>
        <p:txBody>
          <a:bodyPr>
            <a:normAutofit fontScale="92500" lnSpcReduction="10000"/>
          </a:bodyPr>
          <a:lstStyle/>
          <a:p>
            <a:r>
              <a:rPr lang="en-US" dirty="0"/>
              <a:t>Interrupts allow for overlap of computation and I/O but they only really make sense for slow devices. Otherwise the cost of interrupt handling and context switching may outweigh their benefits. </a:t>
            </a:r>
          </a:p>
          <a:p>
            <a:r>
              <a:rPr lang="en-US" dirty="0"/>
              <a:t>A flood of interrupts may also overload a system and lead it to </a:t>
            </a:r>
            <a:r>
              <a:rPr lang="en-US" dirty="0" err="1">
                <a:latin typeface="+mj-lt"/>
              </a:rPr>
              <a:t>livelock</a:t>
            </a:r>
            <a:r>
              <a:rPr lang="en-US" dirty="0"/>
              <a:t>. In such cases, polling provides more control to the OS in its scheduling and thus is again useful.</a:t>
            </a:r>
          </a:p>
          <a:p>
            <a:r>
              <a:rPr lang="en-US" dirty="0"/>
              <a:t>A hybrid approach that polls for a little while and then, if the device is not yet finished, uses interrupts can be used if the speed of the device is not known, or is sometimes fast and sometimes slow.</a:t>
            </a:r>
          </a:p>
          <a:p>
            <a:r>
              <a:rPr lang="en-US" dirty="0"/>
              <a:t>Another interrupt-based optimization is </a:t>
            </a:r>
            <a:r>
              <a:rPr lang="en-US" dirty="0">
                <a:latin typeface="+mj-lt"/>
              </a:rPr>
              <a:t>coalescing</a:t>
            </a:r>
            <a:r>
              <a:rPr lang="en-US" dirty="0"/>
              <a:t>, where a device first waits a little before delivering an interrupt to the CPU.  While waiting, other requests may complete, and thus multiple interrupts can be coalesced into a single delivery, lowering the overhead of interrupt processing. </a:t>
            </a:r>
          </a:p>
        </p:txBody>
      </p:sp>
      <p:sp>
        <p:nvSpPr>
          <p:cNvPr id="6" name="Text Placeholder 5">
            <a:extLst>
              <a:ext uri="{FF2B5EF4-FFF2-40B4-BE49-F238E27FC236}">
                <a16:creationId xmlns:a16="http://schemas.microsoft.com/office/drawing/2014/main" id="{768C1883-2E65-0148-A185-E99392BB494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5526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12C8-D9E1-CA4F-B9A1-3C8369FA9468}"/>
              </a:ext>
            </a:extLst>
          </p:cNvPr>
          <p:cNvSpPr>
            <a:spLocks noGrp="1"/>
          </p:cNvSpPr>
          <p:nvPr>
            <p:ph type="title"/>
          </p:nvPr>
        </p:nvSpPr>
        <p:spPr/>
        <p:txBody>
          <a:bodyPr/>
          <a:lstStyle/>
          <a:p>
            <a:r>
              <a:rPr lang="en-US" dirty="0"/>
              <a:t>Another Issue On The Canonical Protocol</a:t>
            </a:r>
          </a:p>
        </p:txBody>
      </p:sp>
      <p:sp>
        <p:nvSpPr>
          <p:cNvPr id="3" name="Content Placeholder 2">
            <a:extLst>
              <a:ext uri="{FF2B5EF4-FFF2-40B4-BE49-F238E27FC236}">
                <a16:creationId xmlns:a16="http://schemas.microsoft.com/office/drawing/2014/main" id="{8EC7A85D-5063-2C42-894C-A72108EE1A97}"/>
              </a:ext>
            </a:extLst>
          </p:cNvPr>
          <p:cNvSpPr>
            <a:spLocks noGrp="1"/>
          </p:cNvSpPr>
          <p:nvPr>
            <p:ph sz="quarter" idx="10"/>
          </p:nvPr>
        </p:nvSpPr>
        <p:spPr>
          <a:xfrm>
            <a:off x="431799" y="1809750"/>
            <a:ext cx="8280401" cy="4679950"/>
          </a:xfrm>
        </p:spPr>
        <p:txBody>
          <a:bodyPr>
            <a:normAutofit/>
          </a:bodyPr>
          <a:lstStyle/>
          <a:p>
            <a:r>
              <a:rPr lang="en-US" dirty="0"/>
              <a:t>When using programmed I/O (PIO) to transfer a large chunk of data to a device, the CPU wastes a lot of time and effort that could better be spent running other processes as shown by this timeline:</a:t>
            </a:r>
          </a:p>
          <a:p>
            <a:endParaRPr lang="en-US" dirty="0"/>
          </a:p>
          <a:p>
            <a:endParaRPr lang="en-US" dirty="0"/>
          </a:p>
          <a:p>
            <a:pPr>
              <a:spcBef>
                <a:spcPts val="600"/>
              </a:spcBef>
            </a:pPr>
            <a:r>
              <a:rPr lang="en-US" dirty="0"/>
              <a:t>Process 1 is running and then wishes to write some data to the disk. </a:t>
            </a:r>
          </a:p>
          <a:p>
            <a:pPr>
              <a:spcBef>
                <a:spcPts val="600"/>
              </a:spcBef>
            </a:pPr>
            <a:r>
              <a:rPr lang="en-US" dirty="0"/>
              <a:t>It then initiates the I/O, which must copy the data from memory to the device explicitly, one word at a time (marked “C” in the diagram). </a:t>
            </a:r>
          </a:p>
          <a:p>
            <a:pPr>
              <a:spcBef>
                <a:spcPts val="600"/>
              </a:spcBef>
            </a:pPr>
            <a:r>
              <a:rPr lang="en-US" dirty="0"/>
              <a:t>When the copy is complete, the I/O begins on the disk and the CPU can finally be used for something else (running Process 2, in this case).</a:t>
            </a:r>
          </a:p>
        </p:txBody>
      </p:sp>
      <p:sp>
        <p:nvSpPr>
          <p:cNvPr id="4" name="Text Placeholder 3">
            <a:extLst>
              <a:ext uri="{FF2B5EF4-FFF2-40B4-BE49-F238E27FC236}">
                <a16:creationId xmlns:a16="http://schemas.microsoft.com/office/drawing/2014/main" id="{F6340334-68AA-0044-8D31-A40D9D589ADC}"/>
              </a:ext>
            </a:extLst>
          </p:cNvPr>
          <p:cNvSpPr>
            <a:spLocks noGrp="1"/>
          </p:cNvSpPr>
          <p:nvPr>
            <p:ph type="body" sz="quarter" idx="11"/>
          </p:nvPr>
        </p:nvSpPr>
        <p:spPr/>
        <p:txBody>
          <a:bodyPr/>
          <a:lstStyle/>
          <a:p>
            <a:endParaRPr lang="en-US"/>
          </a:p>
        </p:txBody>
      </p:sp>
      <p:graphicFrame>
        <p:nvGraphicFramePr>
          <p:cNvPr id="5" name="Content Placeholder 5">
            <a:extLst>
              <a:ext uri="{FF2B5EF4-FFF2-40B4-BE49-F238E27FC236}">
                <a16:creationId xmlns:a16="http://schemas.microsoft.com/office/drawing/2014/main" id="{20B0FC59-F132-0F41-BDBE-B8AF5D6EDF8F}"/>
              </a:ext>
            </a:extLst>
          </p:cNvPr>
          <p:cNvGraphicFramePr>
            <a:graphicFrameLocks/>
          </p:cNvGraphicFramePr>
          <p:nvPr>
            <p:extLst>
              <p:ext uri="{D42A27DB-BD31-4B8C-83A1-F6EECF244321}">
                <p14:modId xmlns:p14="http://schemas.microsoft.com/office/powerpoint/2010/main" val="2498489388"/>
              </p:ext>
            </p:extLst>
          </p:nvPr>
        </p:nvGraphicFramePr>
        <p:xfrm>
          <a:off x="684213" y="3085049"/>
          <a:ext cx="6120000" cy="81368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3907466263"/>
                    </a:ext>
                  </a:extLst>
                </a:gridCol>
                <a:gridCol w="360000">
                  <a:extLst>
                    <a:ext uri="{9D8B030D-6E8A-4147-A177-3AD203B41FA5}">
                      <a16:colId xmlns:a16="http://schemas.microsoft.com/office/drawing/2014/main" val="1352641827"/>
                    </a:ext>
                  </a:extLst>
                </a:gridCol>
                <a:gridCol w="360000">
                  <a:extLst>
                    <a:ext uri="{9D8B030D-6E8A-4147-A177-3AD203B41FA5}">
                      <a16:colId xmlns:a16="http://schemas.microsoft.com/office/drawing/2014/main" val="2603421794"/>
                    </a:ext>
                  </a:extLst>
                </a:gridCol>
                <a:gridCol w="360000">
                  <a:extLst>
                    <a:ext uri="{9D8B030D-6E8A-4147-A177-3AD203B41FA5}">
                      <a16:colId xmlns:a16="http://schemas.microsoft.com/office/drawing/2014/main" val="3385940198"/>
                    </a:ext>
                  </a:extLst>
                </a:gridCol>
                <a:gridCol w="360000">
                  <a:extLst>
                    <a:ext uri="{9D8B030D-6E8A-4147-A177-3AD203B41FA5}">
                      <a16:colId xmlns:a16="http://schemas.microsoft.com/office/drawing/2014/main" val="2838427828"/>
                    </a:ext>
                  </a:extLst>
                </a:gridCol>
                <a:gridCol w="360000">
                  <a:extLst>
                    <a:ext uri="{9D8B030D-6E8A-4147-A177-3AD203B41FA5}">
                      <a16:colId xmlns:a16="http://schemas.microsoft.com/office/drawing/2014/main" val="293011437"/>
                    </a:ext>
                  </a:extLst>
                </a:gridCol>
                <a:gridCol w="360000">
                  <a:extLst>
                    <a:ext uri="{9D8B030D-6E8A-4147-A177-3AD203B41FA5}">
                      <a16:colId xmlns:a16="http://schemas.microsoft.com/office/drawing/2014/main" val="2092431390"/>
                    </a:ext>
                  </a:extLst>
                </a:gridCol>
                <a:gridCol w="360000">
                  <a:extLst>
                    <a:ext uri="{9D8B030D-6E8A-4147-A177-3AD203B41FA5}">
                      <a16:colId xmlns:a16="http://schemas.microsoft.com/office/drawing/2014/main" val="2327281283"/>
                    </a:ext>
                  </a:extLst>
                </a:gridCol>
                <a:gridCol w="360000">
                  <a:extLst>
                    <a:ext uri="{9D8B030D-6E8A-4147-A177-3AD203B41FA5}">
                      <a16:colId xmlns:a16="http://schemas.microsoft.com/office/drawing/2014/main" val="1276782678"/>
                    </a:ext>
                  </a:extLst>
                </a:gridCol>
                <a:gridCol w="360000">
                  <a:extLst>
                    <a:ext uri="{9D8B030D-6E8A-4147-A177-3AD203B41FA5}">
                      <a16:colId xmlns:a16="http://schemas.microsoft.com/office/drawing/2014/main" val="924841252"/>
                    </a:ext>
                  </a:extLst>
                </a:gridCol>
                <a:gridCol w="360000">
                  <a:extLst>
                    <a:ext uri="{9D8B030D-6E8A-4147-A177-3AD203B41FA5}">
                      <a16:colId xmlns:a16="http://schemas.microsoft.com/office/drawing/2014/main" val="12441657"/>
                    </a:ext>
                  </a:extLst>
                </a:gridCol>
                <a:gridCol w="360000">
                  <a:extLst>
                    <a:ext uri="{9D8B030D-6E8A-4147-A177-3AD203B41FA5}">
                      <a16:colId xmlns:a16="http://schemas.microsoft.com/office/drawing/2014/main" val="3084563058"/>
                    </a:ext>
                  </a:extLst>
                </a:gridCol>
                <a:gridCol w="360000">
                  <a:extLst>
                    <a:ext uri="{9D8B030D-6E8A-4147-A177-3AD203B41FA5}">
                      <a16:colId xmlns:a16="http://schemas.microsoft.com/office/drawing/2014/main" val="1659902332"/>
                    </a:ext>
                  </a:extLst>
                </a:gridCol>
                <a:gridCol w="360000">
                  <a:extLst>
                    <a:ext uri="{9D8B030D-6E8A-4147-A177-3AD203B41FA5}">
                      <a16:colId xmlns:a16="http://schemas.microsoft.com/office/drawing/2014/main" val="3614189106"/>
                    </a:ext>
                  </a:extLst>
                </a:gridCol>
                <a:gridCol w="360000">
                  <a:extLst>
                    <a:ext uri="{9D8B030D-6E8A-4147-A177-3AD203B41FA5}">
                      <a16:colId xmlns:a16="http://schemas.microsoft.com/office/drawing/2014/main" val="2295809594"/>
                    </a:ext>
                  </a:extLst>
                </a:gridCol>
                <a:gridCol w="360000">
                  <a:extLst>
                    <a:ext uri="{9D8B030D-6E8A-4147-A177-3AD203B41FA5}">
                      <a16:colId xmlns:a16="http://schemas.microsoft.com/office/drawing/2014/main" val="4278234389"/>
                    </a:ext>
                  </a:extLst>
                </a:gridCol>
              </a:tblGrid>
              <a:tr h="370840">
                <a:tc>
                  <a:txBody>
                    <a:bodyPr/>
                    <a:lstStyle/>
                    <a:p>
                      <a:r>
                        <a:rPr lang="en-US" dirty="0"/>
                        <a:t>CPU</a:t>
                      </a: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solidFill>
                            <a:schemeClr val="bg1"/>
                          </a:solidFill>
                          <a:latin typeface="+mj-lt"/>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solidFill>
                            <a:schemeClr val="bg1"/>
                          </a:solidFill>
                          <a:latin typeface="+mj-lt"/>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latin typeface="+mj-lt"/>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192172619"/>
                  </a:ext>
                </a:extLst>
              </a:tr>
              <a:tr h="72000">
                <a:tc>
                  <a:txBody>
                    <a:bodyPr/>
                    <a:lstStyle/>
                    <a:p>
                      <a:endParaRPr lang="en-US" sz="2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 dirty="0"/>
                    </a:p>
                  </a:txBody>
                  <a:tcPr marL="0" marR="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5683612"/>
                  </a:ext>
                </a:extLst>
              </a:tr>
              <a:tr h="370840">
                <a:tc>
                  <a:txBody>
                    <a:bodyPr/>
                    <a:lstStyle/>
                    <a:p>
                      <a:r>
                        <a:rPr lang="en-US" dirty="0"/>
                        <a:t>Disk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1" i="0" dirty="0">
                          <a:solidFill>
                            <a:schemeClr val="bg1"/>
                          </a:solidFill>
                          <a:latin typeface="Myriad Pro Bold Condensed" panose="020B0503030403020204" pitchFamily="34" charset="0"/>
                        </a:rPr>
                        <a:t>I/O</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047" rtl="0" eaLnBrk="1" latinLnBrk="0" hangingPunct="1"/>
                      <a:endParaRPr lang="en-US" sz="1800" kern="1200" dirty="0">
                        <a:solidFill>
                          <a:schemeClr val="bg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45299"/>
                  </a:ext>
                </a:extLst>
              </a:tr>
            </a:tbl>
          </a:graphicData>
        </a:graphic>
      </p:graphicFrame>
    </p:spTree>
    <p:extLst>
      <p:ext uri="{BB962C8B-B14F-4D97-AF65-F5344CB8AC3E}">
        <p14:creationId xmlns:p14="http://schemas.microsoft.com/office/powerpoint/2010/main" val="216731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C504-2018s2-v08">
  <a:themeElements>
    <a:clrScheme name="Bright colors">
      <a:dk1>
        <a:srgbClr val="000000"/>
      </a:dk1>
      <a:lt1>
        <a:srgbClr val="FFFFFF"/>
      </a:lt1>
      <a:dk2>
        <a:srgbClr val="444D26"/>
      </a:dk2>
      <a:lt2>
        <a:srgbClr val="FEFAC9"/>
      </a:lt2>
      <a:accent1>
        <a:srgbClr val="49B3E8"/>
      </a:accent1>
      <a:accent2>
        <a:srgbClr val="FFB300"/>
      </a:accent2>
      <a:accent3>
        <a:srgbClr val="FA5500"/>
      </a:accent3>
      <a:accent4>
        <a:srgbClr val="00C070"/>
      </a:accent4>
      <a:accent5>
        <a:srgbClr val="FF9300"/>
      </a:accent5>
      <a:accent6>
        <a:srgbClr val="7980FF"/>
      </a:accent6>
      <a:hlink>
        <a:srgbClr val="9437FF"/>
      </a:hlink>
      <a:folHlink>
        <a:srgbClr val="7F6F6F"/>
      </a:folHlink>
    </a:clrScheme>
    <a:fontScheme name="Myriad Pro">
      <a:majorFont>
        <a:latin typeface="Myriad Pro SemiCondensed"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Myriad Pro Light SemiCondensed"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504-2018s2-v08" id="{2ED648AF-1303-184B-9C72-548EEC07E06D}" vid="{15788330-B608-1141-9DE1-4C9B9C0C70BE}"/>
    </a:ext>
  </a:extLst>
</a:theme>
</file>

<file path=docProps/app.xml><?xml version="1.0" encoding="utf-8"?>
<Properties xmlns="http://schemas.openxmlformats.org/officeDocument/2006/extended-properties" xmlns:vt="http://schemas.openxmlformats.org/officeDocument/2006/docPropsVTypes">
  <Template>MC504-2018s2-v08</Template>
  <TotalTime>1543</TotalTime>
  <Words>1496</Words>
  <Application>Microsoft Macintosh PowerPoint</Application>
  <PresentationFormat>On-screen Show (4:3)</PresentationFormat>
  <Paragraphs>217</Paragraphs>
  <Slides>14</Slides>
  <Notes>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14</vt:i4>
      </vt:variant>
    </vt:vector>
  </HeadingPairs>
  <TitlesOfParts>
    <vt:vector size="37" baseType="lpstr">
      <vt:lpstr>M+ 1m light</vt:lpstr>
      <vt:lpstr>맑은 고딕</vt:lpstr>
      <vt:lpstr>Arial</vt:lpstr>
      <vt:lpstr>Avenir Next Condensed</vt:lpstr>
      <vt:lpstr>Calibri</vt:lpstr>
      <vt:lpstr>Cambria</vt:lpstr>
      <vt:lpstr>Courier Condensed</vt:lpstr>
      <vt:lpstr>Courier New</vt:lpstr>
      <vt:lpstr>Fira Sans Condensed Book</vt:lpstr>
      <vt:lpstr>Fira Sans Condensed Light</vt:lpstr>
      <vt:lpstr>Inconsolata</vt:lpstr>
      <vt:lpstr>Latin Modern Mono Light</vt:lpstr>
      <vt:lpstr>Latin Modern Mono Light Cond 10</vt:lpstr>
      <vt:lpstr>LM Mono Light Cond 10</vt:lpstr>
      <vt:lpstr>Myriad Pro Bold Condensed</vt:lpstr>
      <vt:lpstr>Myriad Pro Condensed</vt:lpstr>
      <vt:lpstr>Myriad Pro Light Condensed</vt:lpstr>
      <vt:lpstr>Myriad Pro Light SemiCondensed</vt:lpstr>
      <vt:lpstr>Myriad Pro SemiCondensed</vt:lpstr>
      <vt:lpstr>Roboto Condensed Light</vt:lpstr>
      <vt:lpstr>Wingdings</vt:lpstr>
      <vt:lpstr>Wingdings 3</vt:lpstr>
      <vt:lpstr>MC504-2018s2-v08</vt:lpstr>
      <vt:lpstr>I/O Devices</vt:lpstr>
      <vt:lpstr>Since I/O is quite critical to computer systems…</vt:lpstr>
      <vt:lpstr>A Prototypical System Architecture  </vt:lpstr>
      <vt:lpstr>A Canonical Device: two important components</vt:lpstr>
      <vt:lpstr>The Canonical Device Interface</vt:lpstr>
      <vt:lpstr>The Canonical Protocol</vt:lpstr>
      <vt:lpstr>Lowering CPU Overhead With Interrupts</vt:lpstr>
      <vt:lpstr>WARNING: Interrupts Not Always Better Than PIO</vt:lpstr>
      <vt:lpstr>Another Issue On The Canonical Protocol</vt:lpstr>
      <vt:lpstr>More Efficient Data Movement With DMA</vt:lpstr>
      <vt:lpstr>How Does The Hardware Communicate With Devices?</vt:lpstr>
      <vt:lpstr>How to Fit Specific Devices into a General-Purpose OS?</vt:lpstr>
      <vt:lpstr>A File System Software Stack</vt:lpstr>
      <vt:lpstr>Two Concerns About I/O Encapsulation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Catto</dc:creator>
  <cp:lastModifiedBy>Arthur Catto</cp:lastModifiedBy>
  <cp:revision>43</cp:revision>
  <dcterms:created xsi:type="dcterms:W3CDTF">2018-10-27T22:56:45Z</dcterms:created>
  <dcterms:modified xsi:type="dcterms:W3CDTF">2018-10-29T23:37:15Z</dcterms:modified>
</cp:coreProperties>
</file>