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9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83" r:id="rId16"/>
    <p:sldId id="284" r:id="rId17"/>
    <p:sldId id="285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95" userDrawn="1">
          <p15:clr>
            <a:srgbClr val="A4A3A4"/>
          </p15:clr>
        </p15:guide>
        <p15:guide id="3" orient="horz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860"/>
    <a:srgbClr val="E4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3"/>
    <p:restoredTop sz="94673"/>
  </p:normalViewPr>
  <p:slideViewPr>
    <p:cSldViewPr snapToGrid="0" snapToObjects="1" showGuides="1">
      <p:cViewPr varScale="1">
        <p:scale>
          <a:sx n="203" d="100"/>
          <a:sy n="203" d="100"/>
        </p:scale>
        <p:origin x="184" y="176"/>
      </p:cViewPr>
      <p:guideLst>
        <p:guide pos="4195"/>
        <p:guide orient="horz" pos="2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C6-FF45-A588-7A77EC52F9D9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C6-FF45-A588-7A77EC52F9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22B-814C-A4F9-25275BF08308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2B-814C-A4F9-25275BF08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22B-814C-A4F9-25275BF08308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2B-814C-A4F9-25275BF08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544722222222221E-2"/>
          <c:y val="1.0583333333333333E-2"/>
          <c:w val="0.97370902777777779"/>
          <c:h val="0.97370902777777779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7E-2349-A950-D9F00CCE3391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7E-2349-A950-D9F00CCE3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58333333333386E-3"/>
          <c:y val="0"/>
          <c:w val="0.99875000000000003"/>
          <c:h val="0.99875000000000003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13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13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3D1-EC4E-A0EB-77F0222F269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14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D1-EC4E-A0EB-77F0222F269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15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D1-EC4E-A0EB-77F0222F269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16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D1-EC4E-A0EB-77F0222F269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17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D1-EC4E-A0EB-77F0222F269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18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D1-EC4E-A0EB-77F0222F269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19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D1-EC4E-A0EB-77F0222F269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20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D1-EC4E-A0EB-77F0222F269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 dirty="0"/>
                      <a:t>21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D1-EC4E-A0EB-77F0222F269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 dirty="0"/>
                      <a:t>22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D1-EC4E-A0EB-77F0222F269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 dirty="0"/>
                      <a:t>23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3D1-EC4E-A0EB-77F0222F269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12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3D1-EC4E-A0EB-77F0222F2690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3D1-EC4E-A0EB-77F0222F2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3472222222222E-2"/>
          <c:y val="4.1418749999999997E-2"/>
          <c:w val="0.94713333333333338"/>
          <c:h val="0.94713333333333338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4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25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79-204B-BF21-A5B040CC260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26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79-204B-BF21-A5B040CC260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27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79-204B-BF21-A5B040CC260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28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79-204B-BF21-A5B040CC260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29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79-204B-BF21-A5B040CC260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30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79-204B-BF21-A5B040CC260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31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C79-204B-BF21-A5B040CC260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32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C79-204B-BF21-A5B040CC260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/>
                      <a:t>33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C79-204B-BF21-A5B040CC260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/>
                      <a:t>34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C79-204B-BF21-A5B040CC260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/>
                      <a:t>35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C79-204B-BF21-A5B040CC260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24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C79-204B-BF21-A5B040CC2600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79-204B-BF21-A5B040CC2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544722222222221E-2"/>
          <c:y val="1.0583333333333333E-2"/>
          <c:w val="0.97370902777777779"/>
          <c:h val="0.97370902777777779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73-8846-A1EF-5979AF2BE628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73-8846-A1EF-5979AF2BE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58333333333386E-3"/>
          <c:y val="0"/>
          <c:w val="0.99875000000000003"/>
          <c:h val="0.99875000000000003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13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1F-9F4E-9B3B-99B52532CF2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14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1F-9F4E-9B3B-99B52532CF2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15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1F-9F4E-9B3B-99B52532CF2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16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1F-9F4E-9B3B-99B52532CF2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17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D1F-9F4E-9B3B-99B52532CF2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18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D1F-9F4E-9B3B-99B52532CF2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19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D1F-9F4E-9B3B-99B52532CF2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20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D1F-9F4E-9B3B-99B52532CF2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 dirty="0"/>
                      <a:t>21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D1F-9F4E-9B3B-99B52532CF2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 dirty="0"/>
                      <a:t>22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D1F-9F4E-9B3B-99B52532CF2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 dirty="0"/>
                      <a:t>23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D1F-9F4E-9B3B-99B52532CF2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12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D1F-9F4E-9B3B-99B52532CF28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D1F-9F4E-9B3B-99B52532C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5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3472222222222E-2"/>
          <c:y val="4.1418749999999997E-2"/>
          <c:w val="0.94713333333333338"/>
          <c:h val="0.94713333333333338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4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25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25A-AE4D-A399-26D826EDFA0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26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5A-AE4D-A399-26D826EDFA0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27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25A-AE4D-A399-26D826EDFA0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28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5A-AE4D-A399-26D826EDFA0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29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5A-AE4D-A399-26D826EDFA0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30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5A-AE4D-A399-26D826EDFA0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31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25A-AE4D-A399-26D826EDFA0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32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5A-AE4D-A399-26D826EDFA0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/>
                      <a:t>33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5A-AE4D-A399-26D826EDFA0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/>
                      <a:t>34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25A-AE4D-A399-26D826EDFA0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/>
                      <a:t>35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25A-AE4D-A399-26D826EDFA0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24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25A-AE4D-A399-26D826EDFA0F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25A-AE4D-A399-26D826EDF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84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1200" indent="-442913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5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2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noFill/>
        </p:spPr>
        <p:txBody>
          <a:bodyPr/>
          <a:lstStyle>
            <a:lvl1pPr>
              <a:buSzPct val="80000"/>
              <a:defRPr sz="28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67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04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4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26585" y="3789040"/>
            <a:ext cx="700309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0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 Bold" pitchFamily="34" charset="0"/>
              </a:rPr>
              <a:t>Hanyang</a:t>
            </a:r>
            <a:r>
              <a:rPr kumimoji="1"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 Bold" pitchFamily="34" charset="0"/>
              </a:rPr>
              <a:t> University</a:t>
            </a:r>
          </a:p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Embedded Software Systems Lab.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36" y="4608512"/>
            <a:ext cx="1268760" cy="1268760"/>
          </a:xfrm>
          <a:prstGeom prst="rect">
            <a:avLst/>
          </a:prstGeom>
        </p:spPr>
      </p:pic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851920" y="604277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16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6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165419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6ED05681-3A7E-4E04-B835-E0B0A0C26EE5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2018. 10. 29.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20725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3D7F254-90F2-4C7D-A1DD-10EE1D03FE4F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2018. 10. 29.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6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3873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8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of</a:t>
            </a:r>
            <a:r>
              <a:rPr lang="pt-BR" noProof="0" dirty="0"/>
              <a:t> </a:t>
            </a:r>
            <a:r>
              <a:rPr lang="pt-BR" noProof="0" dirty="0" err="1"/>
              <a:t>the</a:t>
            </a:r>
            <a:r>
              <a:rPr lang="pt-BR" noProof="0" dirty="0"/>
              <a:t> </a:t>
            </a:r>
            <a:r>
              <a:rPr lang="pt-BR" noProof="0" dirty="0" err="1"/>
              <a:t>example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Some detail on the example</a:t>
            </a:r>
          </a:p>
          <a:p>
            <a:pPr lvl="0"/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en-US" noProof="0" dirty="0"/>
              <a:t>Number of the example</a:t>
            </a:r>
          </a:p>
        </p:txBody>
      </p:sp>
    </p:spTree>
    <p:extLst>
      <p:ext uri="{BB962C8B-B14F-4D97-AF65-F5344CB8AC3E}">
        <p14:creationId xmlns:p14="http://schemas.microsoft.com/office/powerpoint/2010/main" val="9561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41257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24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799" y="1087395"/>
            <a:ext cx="8280401" cy="5402305"/>
          </a:xfrm>
        </p:spPr>
        <p:txBody>
          <a:bodyPr vert="horz" lIns="0" tIns="0" rIns="0" bIns="0" rtlCol="0">
            <a:noAutofit/>
          </a:bodyPr>
          <a:lstStyle>
            <a:lvl1pPr marL="466725" indent="-457200"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 marL="266613" indent="0">
              <a:buNone/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 marL="360000" indent="-360000">
              <a:lnSpc>
                <a:spcPct val="110000"/>
              </a:lnSpc>
              <a:defRPr lang="en-US" sz="1600" b="0" i="0" kern="1200" spc="0" baseline="0" noProof="0" dirty="0">
                <a:solidFill>
                  <a:srgbClr val="EBEBEB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marL="466725" lvl="4" indent="-457200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noProof="0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8404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solidFill>
            <a:schemeClr val="tx1"/>
          </a:solidFill>
        </p:spPr>
        <p:txBody>
          <a:bodyPr/>
          <a:lstStyle>
            <a:lvl1pPr>
              <a:buSzPct val="80000"/>
              <a:defRPr sz="28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bg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bg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5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 dirty="0"/>
              <a:t>Title of the example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Some detail on the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en-US" noProof="0" dirty="0"/>
              <a:t>Number of the example</a:t>
            </a:r>
          </a:p>
        </p:txBody>
      </p:sp>
    </p:spTree>
    <p:extLst>
      <p:ext uri="{BB962C8B-B14F-4D97-AF65-F5344CB8AC3E}">
        <p14:creationId xmlns:p14="http://schemas.microsoft.com/office/powerpoint/2010/main" val="159364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9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04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3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5pPr>
      <a:lvl6pPr marL="723900" indent="-457200" algn="l" defTabSz="914047" rtl="0" eaLnBrk="1" latinLnBrk="0" hangingPunct="1">
        <a:lnSpc>
          <a:spcPct val="100000"/>
        </a:lnSpc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1A2033-5760-4247-A89E-26E775E21C42}" type="datetime1">
              <a:rPr kumimoji="1" lang="ko-KR" altLang="en-US" smtClean="0">
                <a:solidFill>
                  <a:srgbClr val="1F497D">
                    <a:lumMod val="50000"/>
                  </a:srgbClr>
                </a:solidFill>
              </a:rPr>
              <a:t>2018. 10. 29.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1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9DF6E-9428-8948-91D0-51874B23B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 Disk Drives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7FAB-507C-5D45-AC79-1E9FD3049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T26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3A7273-A5FB-A649-893A-A27A3B05B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455527" cy="276999"/>
          </a:xfrm>
        </p:spPr>
        <p:txBody>
          <a:bodyPr/>
          <a:lstStyle/>
          <a:p>
            <a:r>
              <a:rPr lang="en-US" dirty="0"/>
              <a:t>29 de </a:t>
            </a:r>
            <a:r>
              <a:rPr lang="en-US" dirty="0" err="1"/>
              <a:t>outubro</a:t>
            </a:r>
            <a:r>
              <a:rPr lang="en-US" dirty="0"/>
              <a:t> de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6D758-6FC2-CD41-BE17-35B24C563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84843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5CC6-33A6-434D-BA71-5EAB0AD8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Phases of Seek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CDF256-5AF5-B141-B341-EED3BE9877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Acceleration </a:t>
            </a:r>
            <a:r>
              <a:rPr lang="en-US" altLang="ko-KR" dirty="0">
                <a:sym typeface="Wingdings" pitchFamily="2" charset="2"/>
              </a:rPr>
              <a:t> Coasting  Deceleration  Settling</a:t>
            </a:r>
          </a:p>
          <a:p>
            <a:pPr lvl="1"/>
            <a:r>
              <a:rPr lang="en-US" altLang="ko-KR" dirty="0">
                <a:latin typeface="+mj-lt"/>
                <a:sym typeface="Wingdings" pitchFamily="2" charset="2"/>
              </a:rPr>
              <a:t>Acceleration</a:t>
            </a:r>
            <a:r>
              <a:rPr lang="en-US" altLang="ko-KR" dirty="0">
                <a:sym typeface="Wingdings" pitchFamily="2" charset="2"/>
              </a:rPr>
              <a:t>: The disk arm gets moving.</a:t>
            </a:r>
          </a:p>
          <a:p>
            <a:pPr lvl="1"/>
            <a:r>
              <a:rPr lang="en-US" altLang="ko-KR" dirty="0">
                <a:latin typeface="+mj-lt"/>
                <a:sym typeface="Wingdings" pitchFamily="2" charset="2"/>
              </a:rPr>
              <a:t>Coasting</a:t>
            </a:r>
            <a:r>
              <a:rPr lang="en-US" altLang="ko-KR" dirty="0">
                <a:sym typeface="Wingdings" pitchFamily="2" charset="2"/>
              </a:rPr>
              <a:t>: The arm is moving at full speed.</a:t>
            </a:r>
          </a:p>
          <a:p>
            <a:pPr lvl="1"/>
            <a:r>
              <a:rPr lang="en-US" altLang="ko-KR" dirty="0">
                <a:latin typeface="+mj-lt"/>
                <a:sym typeface="Wingdings" pitchFamily="2" charset="2"/>
              </a:rPr>
              <a:t>Deceleration</a:t>
            </a:r>
            <a:r>
              <a:rPr lang="en-US" altLang="ko-KR" dirty="0">
                <a:sym typeface="Wingdings" pitchFamily="2" charset="2"/>
              </a:rPr>
              <a:t>: The arm slows down.</a:t>
            </a:r>
          </a:p>
          <a:p>
            <a:pPr lvl="1"/>
            <a:r>
              <a:rPr lang="en-US" altLang="ko-KR" dirty="0">
                <a:latin typeface="+mj-lt"/>
                <a:sym typeface="Wingdings" pitchFamily="2" charset="2"/>
              </a:rPr>
              <a:t>Settling</a:t>
            </a:r>
            <a:r>
              <a:rPr lang="en-US" altLang="ko-KR" dirty="0">
                <a:sym typeface="Wingdings" pitchFamily="2" charset="2"/>
              </a:rPr>
              <a:t>: The head is </a:t>
            </a:r>
            <a:r>
              <a:rPr lang="en-US" altLang="ko-KR" i="1" dirty="0">
                <a:sym typeface="Wingdings" pitchFamily="2" charset="2"/>
              </a:rPr>
              <a:t>carefully positioned </a:t>
            </a:r>
            <a:r>
              <a:rPr lang="en-US" altLang="ko-KR" dirty="0">
                <a:sym typeface="Wingdings" pitchFamily="2" charset="2"/>
              </a:rPr>
              <a:t>over the correct track.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The settling time is often quite significant, e.g., 0.5 to 2ms.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54C12B-A7E9-C545-90E9-F4943BAD43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E5F1-308D-BB4A-80C4-0C491BC1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1D1B-CA75-ED4E-951F-0094DD1BA7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Seek </a:t>
            </a:r>
            <a:r>
              <a:rPr lang="en-US" altLang="ko-KR" dirty="0">
                <a:sym typeface="Wingdings" pitchFamily="2" charset="2"/>
              </a:rPr>
              <a:t> Rotational delay  Transfer</a:t>
            </a:r>
          </a:p>
          <a:p>
            <a:r>
              <a:rPr lang="en-US" altLang="ko-KR" dirty="0">
                <a:latin typeface="+mj-lt"/>
              </a:rPr>
              <a:t>Transfer</a:t>
            </a:r>
            <a:r>
              <a:rPr lang="en-US" altLang="ko-KR" dirty="0"/>
              <a:t>: The final phase of I/O</a:t>
            </a:r>
          </a:p>
          <a:p>
            <a:pPr lvl="1"/>
            <a:r>
              <a:rPr lang="en-US" altLang="ko-KR" dirty="0"/>
              <a:t>Data is either actually </a:t>
            </a:r>
            <a:r>
              <a:rPr lang="en-US" altLang="ko-KR" i="1" dirty="0"/>
              <a:t>read</a:t>
            </a:r>
            <a:r>
              <a:rPr lang="en-US" altLang="ko-KR" dirty="0"/>
              <a:t> </a:t>
            </a:r>
            <a:r>
              <a:rPr lang="en-US" altLang="ko-KR" i="1" dirty="0"/>
              <a:t>from</a:t>
            </a:r>
            <a:r>
              <a:rPr lang="en-US" altLang="ko-KR" dirty="0"/>
              <a:t> or </a:t>
            </a:r>
            <a:r>
              <a:rPr lang="en-US" altLang="ko-KR" i="1" dirty="0"/>
              <a:t>written</a:t>
            </a:r>
            <a:r>
              <a:rPr lang="en-US" altLang="ko-KR" dirty="0"/>
              <a:t> </a:t>
            </a:r>
            <a:r>
              <a:rPr lang="en-US" altLang="ko-KR" i="1" dirty="0"/>
              <a:t>to</a:t>
            </a:r>
            <a:r>
              <a:rPr lang="en-US" altLang="ko-KR" dirty="0"/>
              <a:t> the surface.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1EA5B-1638-DA44-A0F1-87A174E6F1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0AA2-2BAD-2444-BF00-BE47FF28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Skew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D1D0D1-89C0-4C4C-B97A-6FCB27848A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4140201" cy="4679950"/>
          </a:xfrm>
        </p:spPr>
        <p:txBody>
          <a:bodyPr/>
          <a:lstStyle/>
          <a:p>
            <a:r>
              <a:rPr lang="en-US" altLang="ko-KR" dirty="0"/>
              <a:t>Used in some hard disks to make sure that sequential reads can be properly serviced </a:t>
            </a:r>
            <a:r>
              <a:rPr lang="en-US" altLang="ko-KR" i="1" dirty="0"/>
              <a:t>even when crossing track boundaries</a:t>
            </a:r>
            <a:r>
              <a:rPr lang="en-US" altLang="ko-KR" dirty="0"/>
              <a:t>.</a:t>
            </a:r>
          </a:p>
          <a:p>
            <a:r>
              <a:rPr lang="en-US" altLang="ko-KR" i="1" dirty="0"/>
              <a:t>Without track skew</a:t>
            </a:r>
            <a:r>
              <a:rPr lang="en-US" altLang="ko-KR" dirty="0"/>
              <a:t>, the head would be moved to the next track but the desired next block might have already rotated under the head.</a:t>
            </a:r>
          </a:p>
          <a:p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939BDA-65CF-9E4B-AF8E-5D288A1F9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647C8B-CAAB-0743-B431-A5533D3E314C}"/>
              </a:ext>
            </a:extLst>
          </p:cNvPr>
          <p:cNvGrpSpPr/>
          <p:nvPr/>
        </p:nvGrpSpPr>
        <p:grpSpPr>
          <a:xfrm>
            <a:off x="5300528" y="1584640"/>
            <a:ext cx="3029628" cy="3532145"/>
            <a:chOff x="2838516" y="1644792"/>
            <a:chExt cx="3029628" cy="3532145"/>
          </a:xfrm>
        </p:grpSpPr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1B2E06A6-D087-214B-B8F9-687E17DE9D68}"/>
                </a:ext>
              </a:extLst>
            </p:cNvPr>
            <p:cNvSpPr txBox="1"/>
            <p:nvPr/>
          </p:nvSpPr>
          <p:spPr>
            <a:xfrm>
              <a:off x="3068929" y="4869160"/>
              <a:ext cx="27992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Three Tracks: Track Skew Of 2</a:t>
              </a:r>
            </a:p>
          </p:txBody>
        </p:sp>
        <p:grpSp>
          <p:nvGrpSpPr>
            <p:cNvPr id="10" name="그룹 55">
              <a:extLst>
                <a:ext uri="{FF2B5EF4-FFF2-40B4-BE49-F238E27FC236}">
                  <a16:creationId xmlns:a16="http://schemas.microsoft.com/office/drawing/2014/main" id="{83F929DE-8C9D-6441-A03B-007A321E1AA0}"/>
                </a:ext>
              </a:extLst>
            </p:cNvPr>
            <p:cNvGrpSpPr/>
            <p:nvPr/>
          </p:nvGrpSpPr>
          <p:grpSpPr>
            <a:xfrm>
              <a:off x="3036376" y="2169753"/>
              <a:ext cx="2831768" cy="2679662"/>
              <a:chOff x="2460312" y="2964101"/>
              <a:chExt cx="2831768" cy="2679662"/>
            </a:xfrm>
          </p:grpSpPr>
          <p:grpSp>
            <p:nvGrpSpPr>
              <p:cNvPr id="18" name="그룹 8">
                <a:extLst>
                  <a:ext uri="{FF2B5EF4-FFF2-40B4-BE49-F238E27FC236}">
                    <a16:creationId xmlns:a16="http://schemas.microsoft.com/office/drawing/2014/main" id="{1AD0FD7E-9670-9646-8C98-B1D5AC347155}"/>
                  </a:ext>
                </a:extLst>
              </p:cNvPr>
              <p:cNvGrpSpPr/>
              <p:nvPr/>
            </p:nvGrpSpPr>
            <p:grpSpPr>
              <a:xfrm>
                <a:off x="2501266" y="2964101"/>
                <a:ext cx="2734707" cy="2659785"/>
                <a:chOff x="5988269" y="1313210"/>
                <a:chExt cx="2734707" cy="2659785"/>
              </a:xfrm>
            </p:grpSpPr>
            <p:sp>
              <p:nvSpPr>
                <p:cNvPr id="57" name="타원 11">
                  <a:extLst>
                    <a:ext uri="{FF2B5EF4-FFF2-40B4-BE49-F238E27FC236}">
                      <a16:creationId xmlns:a16="http://schemas.microsoft.com/office/drawing/2014/main" id="{25283FC5-6E50-7E48-9357-C78BF95C9F0B}"/>
                    </a:ext>
                  </a:extLst>
                </p:cNvPr>
                <p:cNvSpPr/>
                <p:nvPr/>
              </p:nvSpPr>
              <p:spPr>
                <a:xfrm>
                  <a:off x="6887769" y="2176063"/>
                  <a:ext cx="936000" cy="936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8" name="타원 12">
                  <a:extLst>
                    <a:ext uri="{FF2B5EF4-FFF2-40B4-BE49-F238E27FC236}">
                      <a16:creationId xmlns:a16="http://schemas.microsoft.com/office/drawing/2014/main" id="{C1824A9E-72AF-5E4F-AFDC-193EE6E4C182}"/>
                    </a:ext>
                  </a:extLst>
                </p:cNvPr>
                <p:cNvSpPr/>
                <p:nvPr/>
              </p:nvSpPr>
              <p:spPr>
                <a:xfrm>
                  <a:off x="6595938" y="1866754"/>
                  <a:ext cx="1517498" cy="151749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9" name="타원 13">
                  <a:extLst>
                    <a:ext uri="{FF2B5EF4-FFF2-40B4-BE49-F238E27FC236}">
                      <a16:creationId xmlns:a16="http://schemas.microsoft.com/office/drawing/2014/main" id="{E9F0F16B-8E9B-3146-B54E-ADC64B57964B}"/>
                    </a:ext>
                  </a:extLst>
                </p:cNvPr>
                <p:cNvSpPr/>
                <p:nvPr/>
              </p:nvSpPr>
              <p:spPr>
                <a:xfrm>
                  <a:off x="6284484" y="1591752"/>
                  <a:ext cx="2160000" cy="2088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0" name="타원 14">
                  <a:extLst>
                    <a:ext uri="{FF2B5EF4-FFF2-40B4-BE49-F238E27FC236}">
                      <a16:creationId xmlns:a16="http://schemas.microsoft.com/office/drawing/2014/main" id="{47F49D33-9E0B-054C-BB4F-EB376EA97CC3}"/>
                    </a:ext>
                  </a:extLst>
                </p:cNvPr>
                <p:cNvSpPr/>
                <p:nvPr/>
              </p:nvSpPr>
              <p:spPr>
                <a:xfrm>
                  <a:off x="5988269" y="1313210"/>
                  <a:ext cx="2734707" cy="265978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TextBox 15">
                <a:extLst>
                  <a:ext uri="{FF2B5EF4-FFF2-40B4-BE49-F238E27FC236}">
                    <a16:creationId xmlns:a16="http://schemas.microsoft.com/office/drawing/2014/main" id="{641BEF65-E6B6-8342-B281-9B7BD4CAEED5}"/>
                  </a:ext>
                </a:extLst>
              </p:cNvPr>
              <p:cNvSpPr txBox="1"/>
              <p:nvPr/>
            </p:nvSpPr>
            <p:spPr>
              <a:xfrm>
                <a:off x="3683628" y="2985299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9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D4DF7742-2923-B34F-81BA-9921A5A4CA69}"/>
                  </a:ext>
                </a:extLst>
              </p:cNvPr>
              <p:cNvSpPr txBox="1"/>
              <p:nvPr/>
            </p:nvSpPr>
            <p:spPr>
              <a:xfrm>
                <a:off x="3683628" y="3266059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19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652DED26-4653-874B-9C3B-DC161A8B98E5}"/>
                  </a:ext>
                </a:extLst>
              </p:cNvPr>
              <p:cNvSpPr txBox="1"/>
              <p:nvPr/>
            </p:nvSpPr>
            <p:spPr>
              <a:xfrm>
                <a:off x="3691720" y="3554091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29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TextBox 18">
                <a:extLst>
                  <a:ext uri="{FF2B5EF4-FFF2-40B4-BE49-F238E27FC236}">
                    <a16:creationId xmlns:a16="http://schemas.microsoft.com/office/drawing/2014/main" id="{21C3224E-B177-C64D-AF4D-EE4FA2A7774A}"/>
                  </a:ext>
                </a:extLst>
              </p:cNvPr>
              <p:cNvSpPr txBox="1"/>
              <p:nvPr/>
            </p:nvSpPr>
            <p:spPr>
              <a:xfrm>
                <a:off x="3699812" y="4773696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35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TextBox 19">
                <a:extLst>
                  <a:ext uri="{FF2B5EF4-FFF2-40B4-BE49-F238E27FC236}">
                    <a16:creationId xmlns:a16="http://schemas.microsoft.com/office/drawing/2014/main" id="{FCEC8BD6-1F8D-E548-AE03-9328F989111B}"/>
                  </a:ext>
                </a:extLst>
              </p:cNvPr>
              <p:cNvSpPr txBox="1"/>
              <p:nvPr/>
            </p:nvSpPr>
            <p:spPr>
              <a:xfrm>
                <a:off x="3699812" y="5062548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13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TextBox 20">
                <a:extLst>
                  <a:ext uri="{FF2B5EF4-FFF2-40B4-BE49-F238E27FC236}">
                    <a16:creationId xmlns:a16="http://schemas.microsoft.com/office/drawing/2014/main" id="{842CBB54-CCB2-B141-9CD7-E1F82E61A3F2}"/>
                  </a:ext>
                </a:extLst>
              </p:cNvPr>
              <p:cNvSpPr txBox="1"/>
              <p:nvPr/>
            </p:nvSpPr>
            <p:spPr>
              <a:xfrm>
                <a:off x="3707904" y="5366764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TextBox 21">
                <a:extLst>
                  <a:ext uri="{FF2B5EF4-FFF2-40B4-BE49-F238E27FC236}">
                    <a16:creationId xmlns:a16="http://schemas.microsoft.com/office/drawing/2014/main" id="{5184006B-76D1-C543-9D2D-2E66721AD499}"/>
                  </a:ext>
                </a:extLst>
              </p:cNvPr>
              <p:cNvSpPr txBox="1"/>
              <p:nvPr/>
            </p:nvSpPr>
            <p:spPr>
              <a:xfrm>
                <a:off x="4302048" y="4173433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32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TextBox 22">
                <a:extLst>
                  <a:ext uri="{FF2B5EF4-FFF2-40B4-BE49-F238E27FC236}">
                    <a16:creationId xmlns:a16="http://schemas.microsoft.com/office/drawing/2014/main" id="{902D84F9-5821-494A-9E19-95D7043B1C3C}"/>
                  </a:ext>
                </a:extLst>
              </p:cNvPr>
              <p:cNvSpPr txBox="1"/>
              <p:nvPr/>
            </p:nvSpPr>
            <p:spPr>
              <a:xfrm>
                <a:off x="4627824" y="4173356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22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7" name="TextBox 23">
                <a:extLst>
                  <a:ext uri="{FF2B5EF4-FFF2-40B4-BE49-F238E27FC236}">
                    <a16:creationId xmlns:a16="http://schemas.microsoft.com/office/drawing/2014/main" id="{E7DBD92C-EF28-8047-A0EE-C98AFDCA6305}"/>
                  </a:ext>
                </a:extLst>
              </p:cNvPr>
              <p:cNvSpPr txBox="1"/>
              <p:nvPr/>
            </p:nvSpPr>
            <p:spPr>
              <a:xfrm>
                <a:off x="4932040" y="4169795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4">
                <a:extLst>
                  <a:ext uri="{FF2B5EF4-FFF2-40B4-BE49-F238E27FC236}">
                    <a16:creationId xmlns:a16="http://schemas.microsoft.com/office/drawing/2014/main" id="{13CD2B4A-552F-8E45-9D0D-BDF3F6726CF3}"/>
                  </a:ext>
                </a:extLst>
              </p:cNvPr>
              <p:cNvSpPr txBox="1"/>
              <p:nvPr/>
            </p:nvSpPr>
            <p:spPr>
              <a:xfrm>
                <a:off x="2460312" y="4168902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5">
                <a:extLst>
                  <a:ext uri="{FF2B5EF4-FFF2-40B4-BE49-F238E27FC236}">
                    <a16:creationId xmlns:a16="http://schemas.microsoft.com/office/drawing/2014/main" id="{03C72C7B-232C-B449-9631-964D2AA37E51}"/>
                  </a:ext>
                </a:extLst>
              </p:cNvPr>
              <p:cNvSpPr txBox="1"/>
              <p:nvPr/>
            </p:nvSpPr>
            <p:spPr>
              <a:xfrm>
                <a:off x="2786088" y="4168825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16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6">
                <a:extLst>
                  <a:ext uri="{FF2B5EF4-FFF2-40B4-BE49-F238E27FC236}">
                    <a16:creationId xmlns:a16="http://schemas.microsoft.com/office/drawing/2014/main" id="{33823C20-7ECE-3C43-A033-54D10BB63780}"/>
                  </a:ext>
                </a:extLst>
              </p:cNvPr>
              <p:cNvSpPr txBox="1"/>
              <p:nvPr/>
            </p:nvSpPr>
            <p:spPr>
              <a:xfrm>
                <a:off x="3082212" y="4165264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26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" name="TextBox 27">
                <a:extLst>
                  <a:ext uri="{FF2B5EF4-FFF2-40B4-BE49-F238E27FC236}">
                    <a16:creationId xmlns:a16="http://schemas.microsoft.com/office/drawing/2014/main" id="{3BDE1A11-CF9E-0D4C-984B-62588B9A1F3E}"/>
                  </a:ext>
                </a:extLst>
              </p:cNvPr>
              <p:cNvSpPr txBox="1"/>
              <p:nvPr/>
            </p:nvSpPr>
            <p:spPr>
              <a:xfrm>
                <a:off x="4333262" y="3140148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19733E60-2256-5C41-A004-030E7C56AC08}"/>
                  </a:ext>
                </a:extLst>
              </p:cNvPr>
              <p:cNvSpPr txBox="1"/>
              <p:nvPr/>
            </p:nvSpPr>
            <p:spPr>
              <a:xfrm>
                <a:off x="4756476" y="3573016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11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29">
                <a:extLst>
                  <a:ext uri="{FF2B5EF4-FFF2-40B4-BE49-F238E27FC236}">
                    <a16:creationId xmlns:a16="http://schemas.microsoft.com/office/drawing/2014/main" id="{D871F39B-0A17-C340-A1A5-31ED21E4F449}"/>
                  </a:ext>
                </a:extLst>
              </p:cNvPr>
              <p:cNvSpPr txBox="1"/>
              <p:nvPr/>
            </p:nvSpPr>
            <p:spPr>
              <a:xfrm>
                <a:off x="4187684" y="3399407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D188C7FD-E7BF-AF40-A9CC-108385EA3A1B}"/>
                  </a:ext>
                </a:extLst>
              </p:cNvPr>
              <p:cNvSpPr txBox="1"/>
              <p:nvPr/>
            </p:nvSpPr>
            <p:spPr>
              <a:xfrm>
                <a:off x="4508084" y="3725124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21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TextBox 31">
                <a:extLst>
                  <a:ext uri="{FF2B5EF4-FFF2-40B4-BE49-F238E27FC236}">
                    <a16:creationId xmlns:a16="http://schemas.microsoft.com/office/drawing/2014/main" id="{66FEFBCE-9910-E94C-AA1D-BF819321F50B}"/>
                  </a:ext>
                </a:extLst>
              </p:cNvPr>
              <p:cNvSpPr txBox="1"/>
              <p:nvPr/>
            </p:nvSpPr>
            <p:spPr>
              <a:xfrm>
                <a:off x="4043668" y="3645024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C7B2C8C6-E78C-E346-91EF-D57B8D98F05E}"/>
                  </a:ext>
                </a:extLst>
              </p:cNvPr>
              <p:cNvSpPr txBox="1"/>
              <p:nvPr/>
            </p:nvSpPr>
            <p:spPr>
              <a:xfrm>
                <a:off x="4251600" y="3872081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31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TextBox 33">
                <a:extLst>
                  <a:ext uri="{FF2B5EF4-FFF2-40B4-BE49-F238E27FC236}">
                    <a16:creationId xmlns:a16="http://schemas.microsoft.com/office/drawing/2014/main" id="{BFAB20EC-A658-194C-93D5-007D6AFD85AE}"/>
                  </a:ext>
                </a:extLst>
              </p:cNvPr>
              <p:cNvSpPr txBox="1"/>
              <p:nvPr/>
            </p:nvSpPr>
            <p:spPr>
              <a:xfrm>
                <a:off x="4211960" y="4440127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33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4">
                <a:extLst>
                  <a:ext uri="{FF2B5EF4-FFF2-40B4-BE49-F238E27FC236}">
                    <a16:creationId xmlns:a16="http://schemas.microsoft.com/office/drawing/2014/main" id="{23572AB1-8297-1245-94AD-47F208E34008}"/>
                  </a:ext>
                </a:extLst>
              </p:cNvPr>
              <p:cNvSpPr txBox="1"/>
              <p:nvPr/>
            </p:nvSpPr>
            <p:spPr>
              <a:xfrm>
                <a:off x="4005590" y="4653136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34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5">
                <a:extLst>
                  <a:ext uri="{FF2B5EF4-FFF2-40B4-BE49-F238E27FC236}">
                    <a16:creationId xmlns:a16="http://schemas.microsoft.com/office/drawing/2014/main" id="{867C53CB-CF34-0446-AB61-DE102C0E3AF4}"/>
                  </a:ext>
                </a:extLst>
              </p:cNvPr>
              <p:cNvSpPr txBox="1"/>
              <p:nvPr/>
            </p:nvSpPr>
            <p:spPr>
              <a:xfrm>
                <a:off x="4494541" y="4602902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23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0" name="TextBox 36">
                <a:extLst>
                  <a:ext uri="{FF2B5EF4-FFF2-40B4-BE49-F238E27FC236}">
                    <a16:creationId xmlns:a16="http://schemas.microsoft.com/office/drawing/2014/main" id="{9E1DB811-D373-D748-B79F-A62B061247A0}"/>
                  </a:ext>
                </a:extLst>
              </p:cNvPr>
              <p:cNvSpPr txBox="1"/>
              <p:nvPr/>
            </p:nvSpPr>
            <p:spPr>
              <a:xfrm>
                <a:off x="4163408" y="4919833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12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" name="TextBox 37">
                <a:extLst>
                  <a:ext uri="{FF2B5EF4-FFF2-40B4-BE49-F238E27FC236}">
                    <a16:creationId xmlns:a16="http://schemas.microsoft.com/office/drawing/2014/main" id="{39984FA9-A17F-7F47-8AE5-F8E705D57645}"/>
                  </a:ext>
                </a:extLst>
              </p:cNvPr>
              <p:cNvSpPr txBox="1"/>
              <p:nvPr/>
            </p:nvSpPr>
            <p:spPr>
              <a:xfrm>
                <a:off x="4755656" y="4763394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" name="TextBox 38">
                <a:extLst>
                  <a:ext uri="{FF2B5EF4-FFF2-40B4-BE49-F238E27FC236}">
                    <a16:creationId xmlns:a16="http://schemas.microsoft.com/office/drawing/2014/main" id="{3A1DE72F-EFD4-6747-B9BD-F82AEA3FA386}"/>
                  </a:ext>
                </a:extLst>
              </p:cNvPr>
              <p:cNvSpPr txBox="1"/>
              <p:nvPr/>
            </p:nvSpPr>
            <p:spPr>
              <a:xfrm>
                <a:off x="4283968" y="5188740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17C70EC4-84A2-5E46-9BBC-1FA9BF145461}"/>
                  </a:ext>
                </a:extLst>
              </p:cNvPr>
              <p:cNvSpPr txBox="1"/>
              <p:nvPr/>
            </p:nvSpPr>
            <p:spPr>
              <a:xfrm>
                <a:off x="3398771" y="4699809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24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246C217E-9C2F-2D45-A81B-802E1DBE6B7F}"/>
                  </a:ext>
                </a:extLst>
              </p:cNvPr>
              <p:cNvSpPr txBox="1"/>
              <p:nvPr/>
            </p:nvSpPr>
            <p:spPr>
              <a:xfrm>
                <a:off x="3156116" y="4484844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5" name="TextBox 41">
                <a:extLst>
                  <a:ext uri="{FF2B5EF4-FFF2-40B4-BE49-F238E27FC236}">
                    <a16:creationId xmlns:a16="http://schemas.microsoft.com/office/drawing/2014/main" id="{50E8BA9B-A430-BD41-8C0A-E1644BB1A49C}"/>
                  </a:ext>
                </a:extLst>
              </p:cNvPr>
              <p:cNvSpPr txBox="1"/>
              <p:nvPr/>
            </p:nvSpPr>
            <p:spPr>
              <a:xfrm>
                <a:off x="3211940" y="4933076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14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0F07760B-F563-F64A-97E6-3B8733E2F1E1}"/>
                  </a:ext>
                </a:extLst>
              </p:cNvPr>
              <p:cNvSpPr txBox="1"/>
              <p:nvPr/>
            </p:nvSpPr>
            <p:spPr>
              <a:xfrm>
                <a:off x="2899632" y="4597312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7" name="TextBox 43">
                <a:extLst>
                  <a:ext uri="{FF2B5EF4-FFF2-40B4-BE49-F238E27FC236}">
                    <a16:creationId xmlns:a16="http://schemas.microsoft.com/office/drawing/2014/main" id="{75F826DC-092C-B846-95CF-F646D79977C6}"/>
                  </a:ext>
                </a:extLst>
              </p:cNvPr>
              <p:cNvSpPr txBox="1"/>
              <p:nvPr/>
            </p:nvSpPr>
            <p:spPr>
              <a:xfrm>
                <a:off x="2987824" y="5168225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TextBox 44">
                <a:extLst>
                  <a:ext uri="{FF2B5EF4-FFF2-40B4-BE49-F238E27FC236}">
                    <a16:creationId xmlns:a16="http://schemas.microsoft.com/office/drawing/2014/main" id="{61480051-8870-9247-95FF-8D01D9B52E4F}"/>
                  </a:ext>
                </a:extLst>
              </p:cNvPr>
              <p:cNvSpPr txBox="1"/>
              <p:nvPr/>
            </p:nvSpPr>
            <p:spPr>
              <a:xfrm>
                <a:off x="2627784" y="4725144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TextBox 45">
                <a:extLst>
                  <a:ext uri="{FF2B5EF4-FFF2-40B4-BE49-F238E27FC236}">
                    <a16:creationId xmlns:a16="http://schemas.microsoft.com/office/drawing/2014/main" id="{E61E45A5-E2C8-6041-8A88-6CF02F2C9FA7}"/>
                  </a:ext>
                </a:extLst>
              </p:cNvPr>
              <p:cNvSpPr txBox="1"/>
              <p:nvPr/>
            </p:nvSpPr>
            <p:spPr>
              <a:xfrm>
                <a:off x="3164208" y="3861048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27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TextBox 46">
                <a:extLst>
                  <a:ext uri="{FF2B5EF4-FFF2-40B4-BE49-F238E27FC236}">
                    <a16:creationId xmlns:a16="http://schemas.microsoft.com/office/drawing/2014/main" id="{11BA8ACC-9E58-F947-9E1E-0C53AEB958AD}"/>
                  </a:ext>
                </a:extLst>
              </p:cNvPr>
              <p:cNvSpPr txBox="1"/>
              <p:nvPr/>
            </p:nvSpPr>
            <p:spPr>
              <a:xfrm>
                <a:off x="3379412" y="3623689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28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TextBox 47">
                <a:extLst>
                  <a:ext uri="{FF2B5EF4-FFF2-40B4-BE49-F238E27FC236}">
                    <a16:creationId xmlns:a16="http://schemas.microsoft.com/office/drawing/2014/main" id="{4621467D-5814-3941-855F-FB4430C1BE1E}"/>
                  </a:ext>
                </a:extLst>
              </p:cNvPr>
              <p:cNvSpPr txBox="1"/>
              <p:nvPr/>
            </p:nvSpPr>
            <p:spPr>
              <a:xfrm>
                <a:off x="2892360" y="3718948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17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TextBox 48">
                <a:extLst>
                  <a:ext uri="{FF2B5EF4-FFF2-40B4-BE49-F238E27FC236}">
                    <a16:creationId xmlns:a16="http://schemas.microsoft.com/office/drawing/2014/main" id="{9FA7C1B6-1515-4448-A476-F11B73AB9718}"/>
                  </a:ext>
                </a:extLst>
              </p:cNvPr>
              <p:cNvSpPr txBox="1"/>
              <p:nvPr/>
            </p:nvSpPr>
            <p:spPr>
              <a:xfrm>
                <a:off x="3236216" y="3392301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18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TextBox 49">
                <a:extLst>
                  <a:ext uri="{FF2B5EF4-FFF2-40B4-BE49-F238E27FC236}">
                    <a16:creationId xmlns:a16="http://schemas.microsoft.com/office/drawing/2014/main" id="{6B5A0C0C-F330-DB4C-AC2E-C399C2C44E1E}"/>
                  </a:ext>
                </a:extLst>
              </p:cNvPr>
              <p:cNvSpPr txBox="1"/>
              <p:nvPr/>
            </p:nvSpPr>
            <p:spPr>
              <a:xfrm>
                <a:off x="2627784" y="3539623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7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TextBox 50">
                <a:extLst>
                  <a:ext uri="{FF2B5EF4-FFF2-40B4-BE49-F238E27FC236}">
                    <a16:creationId xmlns:a16="http://schemas.microsoft.com/office/drawing/2014/main" id="{D19ED9DC-FAF6-C94A-B399-D8E59789FFDF}"/>
                  </a:ext>
                </a:extLst>
              </p:cNvPr>
              <p:cNvSpPr txBox="1"/>
              <p:nvPr/>
            </p:nvSpPr>
            <p:spPr>
              <a:xfrm>
                <a:off x="3059832" y="3152001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8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5" name="타원 51">
                <a:extLst>
                  <a:ext uri="{FF2B5EF4-FFF2-40B4-BE49-F238E27FC236}">
                    <a16:creationId xmlns:a16="http://schemas.microsoft.com/office/drawing/2014/main" id="{C6B8894C-CAAB-5948-A056-ACA9755E3B76}"/>
                  </a:ext>
                </a:extLst>
              </p:cNvPr>
              <p:cNvSpPr/>
              <p:nvPr/>
            </p:nvSpPr>
            <p:spPr>
              <a:xfrm>
                <a:off x="3838697" y="4266327"/>
                <a:ext cx="84230" cy="8592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6" name="TextBox 52">
                <a:extLst>
                  <a:ext uri="{FF2B5EF4-FFF2-40B4-BE49-F238E27FC236}">
                    <a16:creationId xmlns:a16="http://schemas.microsoft.com/office/drawing/2014/main" id="{CAC148F8-D99A-1A49-9886-6718DAFB1384}"/>
                  </a:ext>
                </a:extLst>
              </p:cNvPr>
              <p:cNvSpPr txBox="1"/>
              <p:nvPr/>
            </p:nvSpPr>
            <p:spPr>
              <a:xfrm>
                <a:off x="3448418" y="4004506"/>
                <a:ext cx="891374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Spindle</a:t>
                </a:r>
              </a:p>
            </p:txBody>
          </p:sp>
        </p:grpSp>
        <p:sp>
          <p:nvSpPr>
            <p:cNvPr id="11" name="TextBox 56">
              <a:extLst>
                <a:ext uri="{FF2B5EF4-FFF2-40B4-BE49-F238E27FC236}">
                  <a16:creationId xmlns:a16="http://schemas.microsoft.com/office/drawing/2014/main" id="{86D3886A-9914-5B48-963B-854147069500}"/>
                </a:ext>
              </a:extLst>
            </p:cNvPr>
            <p:cNvSpPr txBox="1"/>
            <p:nvPr/>
          </p:nvSpPr>
          <p:spPr>
            <a:xfrm>
              <a:off x="3558555" y="1644792"/>
              <a:ext cx="1805533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Rotates this way</a:t>
              </a:r>
            </a:p>
          </p:txBody>
        </p:sp>
        <p:sp>
          <p:nvSpPr>
            <p:cNvPr id="13" name="모서리가 둥근 직사각형 58">
              <a:extLst>
                <a:ext uri="{FF2B5EF4-FFF2-40B4-BE49-F238E27FC236}">
                  <a16:creationId xmlns:a16="http://schemas.microsoft.com/office/drawing/2014/main" id="{F5F125DF-67A4-0744-A31F-65E5C31A0E75}"/>
                </a:ext>
              </a:extLst>
            </p:cNvPr>
            <p:cNvSpPr/>
            <p:nvPr/>
          </p:nvSpPr>
          <p:spPr>
            <a:xfrm rot="2062398">
              <a:off x="3213289" y="3463952"/>
              <a:ext cx="238629" cy="1523091"/>
            </a:xfrm>
            <a:prstGeom prst="roundRect">
              <a:avLst/>
            </a:prstGeom>
            <a:solidFill>
              <a:schemeClr val="bg1">
                <a:lumMod val="95000"/>
                <a:alpha val="58000"/>
              </a:schemeClr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타원 59">
              <a:extLst>
                <a:ext uri="{FF2B5EF4-FFF2-40B4-BE49-F238E27FC236}">
                  <a16:creationId xmlns:a16="http://schemas.microsoft.com/office/drawing/2014/main" id="{9D45EE03-8143-3C4A-A4B4-E79A92D08FA8}"/>
                </a:ext>
              </a:extLst>
            </p:cNvPr>
            <p:cNvSpPr/>
            <p:nvPr/>
          </p:nvSpPr>
          <p:spPr>
            <a:xfrm>
              <a:off x="3685297" y="3368842"/>
              <a:ext cx="288000" cy="28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타원 60">
              <a:extLst>
                <a:ext uri="{FF2B5EF4-FFF2-40B4-BE49-F238E27FC236}">
                  <a16:creationId xmlns:a16="http://schemas.microsoft.com/office/drawing/2014/main" id="{0AF15B14-B5EF-4943-9B99-92D4AC1CCF31}"/>
                </a:ext>
              </a:extLst>
            </p:cNvPr>
            <p:cNvSpPr/>
            <p:nvPr/>
          </p:nvSpPr>
          <p:spPr>
            <a:xfrm>
              <a:off x="2838516" y="4595879"/>
              <a:ext cx="288000" cy="28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원호 61">
              <a:extLst>
                <a:ext uri="{FF2B5EF4-FFF2-40B4-BE49-F238E27FC236}">
                  <a16:creationId xmlns:a16="http://schemas.microsoft.com/office/drawing/2014/main" id="{140528E2-C243-1A44-AAFA-6D30F06F56B2}"/>
                </a:ext>
              </a:extLst>
            </p:cNvPr>
            <p:cNvSpPr/>
            <p:nvPr/>
          </p:nvSpPr>
          <p:spPr>
            <a:xfrm rot="7585199">
              <a:off x="3871530" y="3037166"/>
              <a:ext cx="972108" cy="1126793"/>
            </a:xfrm>
            <a:prstGeom prst="arc">
              <a:avLst/>
            </a:prstGeom>
            <a:ln w="142875">
              <a:solidFill>
                <a:schemeClr val="bg1">
                  <a:lumMod val="75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원호 64">
              <a:extLst>
                <a:ext uri="{FF2B5EF4-FFF2-40B4-BE49-F238E27FC236}">
                  <a16:creationId xmlns:a16="http://schemas.microsoft.com/office/drawing/2014/main" id="{4AFEB7F1-4DAD-5044-BB4E-AED21B75E772}"/>
                </a:ext>
              </a:extLst>
            </p:cNvPr>
            <p:cNvSpPr/>
            <p:nvPr/>
          </p:nvSpPr>
          <p:spPr>
            <a:xfrm rot="4744430">
              <a:off x="4013157" y="2908426"/>
              <a:ext cx="1400520" cy="1327692"/>
            </a:xfrm>
            <a:prstGeom prst="arc">
              <a:avLst/>
            </a:prstGeom>
            <a:ln w="152400">
              <a:solidFill>
                <a:schemeClr val="bg1">
                  <a:lumMod val="75000"/>
                  <a:alpha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FCFE469C-D6EC-D34A-9351-416197E5F258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796773" y="1914768"/>
            <a:ext cx="2160000" cy="2160000"/>
          </a:xfrm>
          <a:prstGeom prst="arc">
            <a:avLst>
              <a:gd name="adj1" fmla="val 17351951"/>
              <a:gd name="adj2" fmla="val 20593369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4ECE-CEF1-AE4A-9117-E496C0F4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or Track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943C-D5A5-F24E-8D21-510D53EA53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cache holds data read from or written to the disk.</a:t>
            </a:r>
          </a:p>
          <a:p>
            <a:pPr lvl="1"/>
            <a:r>
              <a:rPr lang="en-US" altLang="ko-KR" dirty="0"/>
              <a:t>Allows the drive to </a:t>
            </a:r>
            <a:r>
              <a:rPr lang="en-US" altLang="ko-KR" i="1" dirty="0"/>
              <a:t>quickly respond</a:t>
            </a:r>
            <a:r>
              <a:rPr lang="en-US" altLang="ko-KR" dirty="0"/>
              <a:t> to requests.</a:t>
            </a:r>
          </a:p>
          <a:p>
            <a:pPr lvl="1"/>
            <a:r>
              <a:rPr lang="en-US" altLang="ko-KR" dirty="0"/>
              <a:t>Small amount of memory (usually around 8 or 16 MB)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6E9FF-7C3A-AA4E-B8CE-B530220A61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1AFF-E2AD-B04E-9610-8346BCE3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on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CF30-9BFD-0A47-B075-EFC86FCA1F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Writeback</a:t>
            </a:r>
            <a:r>
              <a:rPr lang="en-US" altLang="ko-KR" dirty="0"/>
              <a:t> (immediate reporting)</a:t>
            </a:r>
          </a:p>
          <a:p>
            <a:pPr lvl="1"/>
            <a:r>
              <a:rPr lang="en-US" altLang="ko-KR" dirty="0"/>
              <a:t>Acknowledge that a write has completed when it has put the data in its memory.</a:t>
            </a:r>
          </a:p>
          <a:p>
            <a:pPr lvl="1"/>
            <a:r>
              <a:rPr lang="en-US" altLang="ko-KR" dirty="0"/>
              <a:t>Faster but dangerous.</a:t>
            </a:r>
          </a:p>
          <a:p>
            <a:r>
              <a:rPr lang="en-US" altLang="ko-KR" dirty="0">
                <a:latin typeface="+mj-lt"/>
              </a:rPr>
              <a:t>Write through</a:t>
            </a:r>
          </a:p>
          <a:p>
            <a:pPr lvl="1"/>
            <a:r>
              <a:rPr lang="en-US" altLang="ko-KR" dirty="0"/>
              <a:t>Acknowledge that a write has completed only after the data has actually been written to disk.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68673-ED52-614B-AFB5-4532679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1083ED-6123-B04A-8323-F0667906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Time: Doing The Math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672F9C5-6AB8-5E49-A920-DC16C235BA4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800" y="1809750"/>
                <a:ext cx="4634978" cy="4679950"/>
              </a:xfrm>
            </p:spPr>
            <p:txBody>
              <a:bodyPr/>
              <a:lstStyle/>
              <a:p>
                <a:r>
                  <a:rPr lang="en-US" dirty="0"/>
                  <a:t>I/O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𝑠𝑒𝑒𝑘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𝑟𝑜𝑡𝑎𝑡𝑖𝑜𝑛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Rate of I/O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𝑆𝑖𝑧𝑒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𝑇𝑟𝑎𝑛𝑠𝑓𝑒𝑟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672F9C5-6AB8-5E49-A920-DC16C235B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800" y="1809750"/>
                <a:ext cx="4634978" cy="4679950"/>
              </a:xfrm>
              <a:blipFill>
                <a:blip r:embed="rId2"/>
                <a:stretch>
                  <a:fillRect l="-3552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625A50-1186-5745-8746-E28C4D019F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CE2D345-27A4-3744-B9B9-B693C3A5F84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726482040"/>
              </p:ext>
            </p:extLst>
          </p:nvPr>
        </p:nvGraphicFramePr>
        <p:xfrm>
          <a:off x="4168683" y="3522980"/>
          <a:ext cx="454351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063">
                  <a:extLst>
                    <a:ext uri="{9D8B030D-6E8A-4147-A177-3AD203B41FA5}">
                      <a16:colId xmlns:a16="http://schemas.microsoft.com/office/drawing/2014/main" val="2946562227"/>
                    </a:ext>
                  </a:extLst>
                </a:gridCol>
                <a:gridCol w="1513391">
                  <a:extLst>
                    <a:ext uri="{9D8B030D-6E8A-4147-A177-3AD203B41FA5}">
                      <a16:colId xmlns:a16="http://schemas.microsoft.com/office/drawing/2014/main" val="3451066971"/>
                    </a:ext>
                  </a:extLst>
                </a:gridCol>
                <a:gridCol w="1515063">
                  <a:extLst>
                    <a:ext uri="{9D8B030D-6E8A-4147-A177-3AD203B41FA5}">
                      <a16:colId xmlns:a16="http://schemas.microsoft.com/office/drawing/2014/main" val="926346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Cheetah 15K.5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/>
                        <a:t>Barracuda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752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Capacity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300 GB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TB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97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RPM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15,000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7,200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73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Average Seek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 </a:t>
                      </a:r>
                      <a:r>
                        <a:rPr lang="en-US" altLang="ko-KR" sz="1800" dirty="0" err="1"/>
                        <a:t>ms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err="1"/>
                        <a:t>ms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59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Max Transfer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125 MB/s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105 MB/s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9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Platters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7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Cache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16 MB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16/32 MB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Connects Via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SCSI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SATA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6076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3D671C-6753-F540-ADC6-98A5A0CC0EC4}"/>
              </a:ext>
            </a:extLst>
          </p:cNvPr>
          <p:cNvSpPr txBox="1"/>
          <p:nvPr/>
        </p:nvSpPr>
        <p:spPr>
          <a:xfrm>
            <a:off x="3943808" y="3171279"/>
            <a:ext cx="499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+mn-cs"/>
              </a:rPr>
              <a:t>Disk Drive Specs: SCSI Versus SATA</a:t>
            </a:r>
          </a:p>
        </p:txBody>
      </p:sp>
    </p:spTree>
    <p:extLst>
      <p:ext uri="{BB962C8B-B14F-4D97-AF65-F5344CB8AC3E}">
        <p14:creationId xmlns:p14="http://schemas.microsoft.com/office/powerpoint/2010/main" val="99463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1083ED-6123-B04A-8323-F0667906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Time: Doing The Math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2F9C5-6AB8-5E49-A920-DC16C235BA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Random workload</a:t>
            </a:r>
            <a:r>
              <a:rPr lang="en-US" altLang="ko-KR" dirty="0"/>
              <a:t>: Issue 4KB read to random locations on the disk</a:t>
            </a:r>
          </a:p>
          <a:p>
            <a:r>
              <a:rPr lang="en-US" altLang="ko-KR" dirty="0">
                <a:latin typeface="+mj-lt"/>
              </a:rPr>
              <a:t>Sequential workload</a:t>
            </a:r>
            <a:r>
              <a:rPr lang="en-US" altLang="ko-KR" dirty="0"/>
              <a:t>: Read 100MB consecutively from the disk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DBDB158-5F62-0E4C-BF00-1E895143C2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13">
                <a:extLst>
                  <a:ext uri="{FF2B5EF4-FFF2-40B4-BE49-F238E27FC236}">
                    <a16:creationId xmlns:a16="http://schemas.microsoft.com/office/drawing/2014/main" id="{8E314065-6E3D-C748-956C-1972C59CC063}"/>
                  </a:ext>
                </a:extLst>
              </p:cNvPr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3077828662"/>
                  </p:ext>
                </p:extLst>
              </p:nvPr>
            </p:nvGraphicFramePr>
            <p:xfrm>
              <a:off x="1885994" y="3355464"/>
              <a:ext cx="5655782" cy="2853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8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6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63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8936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Cheetah 15K.5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Barracuda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385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𝑠𝑒𝑒𝑘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6385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𝑟𝑜𝑡𝑎𝑡𝑖𝑜𝑛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638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𝑡𝑟𝑎𝑛𝑠𝑓𝑒𝑟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 µs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38 µs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255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323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0.31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9638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Sequential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𝑡𝑟𝑎𝑛𝑠𝑓𝑒𝑟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950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255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806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963.2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323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13">
                <a:extLst>
                  <a:ext uri="{FF2B5EF4-FFF2-40B4-BE49-F238E27FC236}">
                    <a16:creationId xmlns:a16="http://schemas.microsoft.com/office/drawing/2014/main" id="{8E314065-6E3D-C748-956C-1972C59CC063}"/>
                  </a:ext>
                </a:extLst>
              </p:cNvPr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3077828662"/>
                  </p:ext>
                </p:extLst>
              </p:nvPr>
            </p:nvGraphicFramePr>
            <p:xfrm>
              <a:off x="1885994" y="3355464"/>
              <a:ext cx="5655782" cy="2853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8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6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63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Cheetah 15K.5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Barracuda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5" t="-104167" r="-125758" b="-7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5" t="-204167" r="-125758" b="-6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188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10" t="-292000" r="-251515" b="-5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 µs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38 µs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10" t="-376923" r="-251515" b="-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10" t="-476923" r="-251515" b="-3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0.31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188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Sequential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10" t="-600000" r="-251515" b="-2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950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10" t="-700000" r="-251515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806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963.2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10" t="-769231" r="-251515" b="-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00B8D1F-9B19-A74C-8A97-722A52723748}"/>
              </a:ext>
            </a:extLst>
          </p:cNvPr>
          <p:cNvSpPr txBox="1"/>
          <p:nvPr/>
        </p:nvSpPr>
        <p:spPr>
          <a:xfrm>
            <a:off x="1885994" y="2890382"/>
            <a:ext cx="5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+mn-cs"/>
              </a:rPr>
              <a:t>Disk Drive Performance: SCSI vs SATA, Random vs Sequential</a:t>
            </a:r>
          </a:p>
        </p:txBody>
      </p:sp>
    </p:spTree>
    <p:extLst>
      <p:ext uri="{BB962C8B-B14F-4D97-AF65-F5344CB8AC3E}">
        <p14:creationId xmlns:p14="http://schemas.microsoft.com/office/powerpoint/2010/main" val="145605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Disk Scheduler</a:t>
            </a:r>
            <a:r>
              <a:rPr lang="en-US" altLang="ko-KR" dirty="0"/>
              <a:t> decides </a:t>
            </a:r>
            <a:r>
              <a:rPr lang="en-US" altLang="ko-KR" u="sng" dirty="0"/>
              <a:t>which I/O request</a:t>
            </a:r>
            <a:r>
              <a:rPr lang="en-US" altLang="ko-KR" dirty="0"/>
              <a:t> to schedule next.</a:t>
            </a:r>
          </a:p>
          <a:p>
            <a:r>
              <a:rPr lang="en-US" altLang="ko-KR" b="1" dirty="0"/>
              <a:t>SSTF</a:t>
            </a:r>
            <a:r>
              <a:rPr lang="en-US" altLang="ko-KR" dirty="0"/>
              <a:t> (Shortest Seek Time First)</a:t>
            </a:r>
          </a:p>
          <a:p>
            <a:pPr lvl="1"/>
            <a:r>
              <a:rPr lang="en-US" altLang="ko-KR" dirty="0"/>
              <a:t>Order the queue of I/O request by track</a:t>
            </a:r>
          </a:p>
          <a:p>
            <a:pPr lvl="1"/>
            <a:r>
              <a:rPr lang="en-US" altLang="ko-KR" dirty="0"/>
              <a:t>Pick requests on the nearest track to complete first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Youjip Won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08184" y="3485642"/>
            <a:ext cx="2831768" cy="2679662"/>
            <a:chOff x="2460312" y="2964101"/>
            <a:chExt cx="2831768" cy="2679662"/>
          </a:xfrm>
        </p:grpSpPr>
        <p:grpSp>
          <p:nvGrpSpPr>
            <p:cNvPr id="7" name="그룹 6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9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27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18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26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28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29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16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17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19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7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8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Spindle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30363" y="3117256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Rotates this way</a:t>
            </a:r>
          </a:p>
        </p:txBody>
      </p:sp>
      <p:cxnSp>
        <p:nvCxnSpPr>
          <p:cNvPr id="51" name="Straight Arrow Connector 20"/>
          <p:cNvCxnSpPr/>
          <p:nvPr/>
        </p:nvCxnSpPr>
        <p:spPr>
          <a:xfrm flipH="1">
            <a:off x="2149140" y="3429000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 rot="2062398">
            <a:off x="1485097" y="4779841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963560" y="4669884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110324" y="591176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1960" y="4269384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SSTF: Scheduling Request 21 and 2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I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ssue the request to 21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issue the request to 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604481" y="3821951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209723" y="5755787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8661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SSTF is not a panacea.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Problem 1</a:t>
            </a:r>
            <a:r>
              <a:rPr lang="en-US" altLang="ko-KR" dirty="0"/>
              <a:t>: The drive geometry is not available to the host OS</a:t>
            </a:r>
          </a:p>
          <a:p>
            <a:pPr lvl="1"/>
            <a:r>
              <a:rPr lang="en-US" altLang="ko-KR" dirty="0"/>
              <a:t>Solution: OS can simply implement </a:t>
            </a:r>
            <a:r>
              <a:rPr lang="en-US" altLang="ko-KR" u="sng" dirty="0"/>
              <a:t>Nearest-block-first</a:t>
            </a:r>
            <a:r>
              <a:rPr lang="en-US" altLang="ko-KR" b="1" dirty="0"/>
              <a:t> </a:t>
            </a:r>
            <a:r>
              <a:rPr lang="en-US" altLang="ko-KR" dirty="0"/>
              <a:t>(NBF)</a:t>
            </a:r>
          </a:p>
          <a:p>
            <a:endParaRPr lang="en-US" altLang="ko-KR" dirty="0"/>
          </a:p>
          <a:p>
            <a:r>
              <a:rPr lang="en-US" altLang="ko-KR" b="1" dirty="0"/>
              <a:t>Problem 2</a:t>
            </a:r>
            <a:r>
              <a:rPr lang="en-US" altLang="ko-KR" dirty="0"/>
              <a:t>: Starvation</a:t>
            </a:r>
          </a:p>
          <a:p>
            <a:pPr lvl="1"/>
            <a:r>
              <a:rPr lang="en-US" altLang="ko-KR" dirty="0"/>
              <a:t>If there were a steady stream of request to the inner track, request to other tracks would then be ignored completely.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Youjip Won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81166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(a.k.a. SCAN or C-SCAN)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across the disk servicing requests in order across the tracks.</a:t>
            </a:r>
          </a:p>
          <a:p>
            <a:pPr lvl="1"/>
            <a:r>
              <a:rPr lang="en-US" altLang="ko-KR" b="1" dirty="0"/>
              <a:t>Sweep</a:t>
            </a:r>
            <a:r>
              <a:rPr lang="en-US" altLang="ko-KR" dirty="0"/>
              <a:t>: A single pass across the disk</a:t>
            </a:r>
          </a:p>
          <a:p>
            <a:pPr lvl="2"/>
            <a:r>
              <a:rPr lang="en-US" altLang="ko-KR" dirty="0"/>
              <a:t>If a request comes for a block on a track that has already been services on this sweep of the disk, it is queued until the next sweep.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F-SCAN</a:t>
            </a:r>
          </a:p>
          <a:p>
            <a:pPr lvl="2"/>
            <a:r>
              <a:rPr lang="en-US" altLang="ko-KR" dirty="0"/>
              <a:t>Freeze the queue to be serviced when it is doing a sweep</a:t>
            </a:r>
          </a:p>
          <a:p>
            <a:pPr lvl="2"/>
            <a:r>
              <a:rPr lang="en-US" altLang="ko-KR" dirty="0"/>
              <a:t>Avoid starvation of far-away requests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C-SCAN </a:t>
            </a:r>
            <a:r>
              <a:rPr lang="en-US" altLang="ko-KR" dirty="0"/>
              <a:t>(Circular SCAN)</a:t>
            </a:r>
          </a:p>
          <a:p>
            <a:pPr lvl="2"/>
            <a:r>
              <a:rPr lang="en-US" altLang="ko-KR" dirty="0"/>
              <a:t>Sweep from outer-to-inner, and then inner-to-outer, etc.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Youjip Won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27924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8C57-0AC2-2140-9C12-AFF79ECE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Hard disk drives have been the main form of persistent data storage in computer systems for decades…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8AAA-6AB5-7744-9EB8-D0D56507B1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2907956"/>
            <a:ext cx="8280401" cy="3581743"/>
          </a:xfrm>
        </p:spPr>
        <p:txBody>
          <a:bodyPr>
            <a:normAutofit/>
          </a:bodyPr>
          <a:lstStyle/>
          <a:p>
            <a:pPr marL="360363" indent="-360363">
              <a:spcBef>
                <a:spcPts val="2400"/>
              </a:spcBef>
              <a:spcAft>
                <a:spcPts val="0"/>
              </a:spcAft>
            </a:pPr>
            <a:r>
              <a:rPr lang="en-US" sz="4000" spc="-150" dirty="0"/>
              <a:t>How do modern hard disks store data? </a:t>
            </a:r>
          </a:p>
          <a:p>
            <a:pPr marL="360363" indent="-360363">
              <a:spcBef>
                <a:spcPts val="2400"/>
              </a:spcBef>
              <a:spcAft>
                <a:spcPts val="0"/>
              </a:spcAft>
            </a:pPr>
            <a:r>
              <a:rPr lang="en-US" sz="4000" spc="-150" dirty="0"/>
              <a:t>What is their interface? </a:t>
            </a:r>
          </a:p>
          <a:p>
            <a:pPr marL="360363" indent="-360363">
              <a:spcBef>
                <a:spcPts val="2400"/>
              </a:spcBef>
              <a:spcAft>
                <a:spcPts val="0"/>
              </a:spcAft>
            </a:pPr>
            <a:r>
              <a:rPr lang="en-US" sz="4000" spc="-150" dirty="0"/>
              <a:t>How is data actually laid out and accessed?</a:t>
            </a:r>
          </a:p>
          <a:p>
            <a:pPr marL="360363" indent="-360363">
              <a:spcBef>
                <a:spcPts val="2400"/>
              </a:spcBef>
              <a:spcAft>
                <a:spcPts val="0"/>
              </a:spcAft>
            </a:pPr>
            <a:r>
              <a:rPr lang="en-US" sz="4000" spc="-150" dirty="0"/>
              <a:t>How does disk scheduling affect performance?</a:t>
            </a:r>
          </a:p>
          <a:p>
            <a:pPr>
              <a:spcBef>
                <a:spcPts val="2400"/>
              </a:spcBef>
              <a:spcAft>
                <a:spcPts val="0"/>
              </a:spcAft>
            </a:pPr>
            <a:endParaRPr lang="en-US" sz="4000" spc="-1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9270-856C-3147-8590-22CDAEADE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account for Disk rotation costs?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rotation is faster than seek : request 16 </a:t>
            </a:r>
            <a:r>
              <a:rPr lang="en-US" altLang="ko-KR" dirty="0">
                <a:sym typeface="Wingdings" pitchFamily="2" charset="2"/>
              </a:rPr>
              <a:t> request 8</a:t>
            </a:r>
            <a:endParaRPr lang="en-US" altLang="ko-KR" dirty="0"/>
          </a:p>
          <a:p>
            <a:pPr lvl="1"/>
            <a:r>
              <a:rPr lang="en-US" altLang="ko-KR" dirty="0"/>
              <a:t>If seek is faster than rotation : request 8 </a:t>
            </a:r>
            <a:r>
              <a:rPr lang="en-US" altLang="ko-KR" dirty="0">
                <a:sym typeface="Wingdings" pitchFamily="2" charset="2"/>
              </a:rPr>
              <a:t> request 16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Youjip Won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50315" y="1205098"/>
            <a:ext cx="2831768" cy="2679662"/>
            <a:chOff x="2460312" y="2964101"/>
            <a:chExt cx="2831768" cy="2679662"/>
          </a:xfrm>
        </p:grpSpPr>
        <p:grpSp>
          <p:nvGrpSpPr>
            <p:cNvPr id="7" name="그룹 6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9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27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18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26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28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29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16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17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19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20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7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8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Spindle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72494" y="836712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Rotates this way</a:t>
            </a:r>
          </a:p>
        </p:txBody>
      </p:sp>
      <p:cxnSp>
        <p:nvCxnSpPr>
          <p:cNvPr id="51" name="Straight Arrow Connector 20"/>
          <p:cNvCxnSpPr/>
          <p:nvPr/>
        </p:nvCxnSpPr>
        <p:spPr>
          <a:xfrm flipH="1">
            <a:off x="3891271" y="1148456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 rot="2062398">
            <a:off x="3227228" y="2499297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705691" y="2389340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852455" y="363122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38167" y="4005064"/>
            <a:ext cx="383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SSTF: Sometimes Not Good Enough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873428" y="3203374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24088" y="1436232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27584" y="5589240"/>
            <a:ext cx="7416824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On modern drives, both seek and rotation are roughly equivalent: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Thus,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SPTF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(Shortest Positioning Time First) is useful.</a:t>
            </a:r>
          </a:p>
        </p:txBody>
      </p:sp>
    </p:spTree>
    <p:extLst>
      <p:ext uri="{BB962C8B-B14F-4D97-AF65-F5344CB8AC3E}">
        <p14:creationId xmlns:p14="http://schemas.microsoft.com/office/powerpoint/2010/main" val="391794294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merging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Reduce the number of request </a:t>
            </a:r>
            <a:r>
              <a:rPr lang="en-US" altLang="ko-KR" dirty="0"/>
              <a:t>sent to the disk and lowers overhead</a:t>
            </a:r>
          </a:p>
          <a:p>
            <a:pPr lvl="1"/>
            <a:r>
              <a:rPr lang="en-US" altLang="ko-KR" dirty="0"/>
              <a:t>E.g., read blocks 33, then 8, then 34:</a:t>
            </a:r>
          </a:p>
          <a:p>
            <a:pPr lvl="2"/>
            <a:r>
              <a:rPr lang="en-US" altLang="ko-KR" dirty="0"/>
              <a:t>The scheduler merge the request for blocks 33 and 34 </a:t>
            </a:r>
            <a:r>
              <a:rPr lang="en-US" altLang="ko-KR" i="1" dirty="0"/>
              <a:t>into a single two-block request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Youjip Won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10559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52E9-5D6E-234D-8C78-16A65ABD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hard-disk drive interface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58E7E-43B8-AB40-89E1-584235F5B8C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 basic interface for all modern drives is straightforward. </a:t>
                </a:r>
              </a:p>
              <a:p>
                <a:r>
                  <a:rPr lang="en-US" dirty="0"/>
                  <a:t>The drive consists of a large number of sectors (512-byte blocks), each of which can be read or written. </a:t>
                </a:r>
              </a:p>
              <a:p>
                <a:r>
                  <a:rPr lang="en-US" dirty="0"/>
                  <a:t>The sectors are numbered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on a disk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sectors. </a:t>
                </a:r>
              </a:p>
              <a:p>
                <a:r>
                  <a:rPr lang="en-US" dirty="0"/>
                  <a:t>Thus, we can view the disk as an array of sectors;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latin typeface="+mj-lt"/>
                  </a:rPr>
                  <a:t>address space</a:t>
                </a:r>
                <a:r>
                  <a:rPr lang="en-US" dirty="0"/>
                  <a:t> of the drive.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58E7E-43B8-AB40-89E1-584235F5B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2168" r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D5B26-0456-3C48-8347-BAACBB9858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6E6-F1EE-E643-BEF1-0CE1A582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hard-disk drive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1FF0-FFF7-2848-9F23-5E03B1150E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Multi-sector operations are possible.</a:t>
            </a:r>
          </a:p>
          <a:p>
            <a:pPr lvl="1"/>
            <a:r>
              <a:rPr lang="en-US" dirty="0"/>
              <a:t>Many file systems will read or write 4KB or more at a time.</a:t>
            </a:r>
          </a:p>
          <a:p>
            <a:pPr lvl="1"/>
            <a:r>
              <a:rPr lang="en-US" dirty="0"/>
              <a:t>However, the only guarantee is that a single 512- byte write is </a:t>
            </a:r>
            <a:r>
              <a:rPr lang="en-US" dirty="0">
                <a:latin typeface="+mj-lt"/>
              </a:rPr>
              <a:t>atomic</a:t>
            </a:r>
            <a:r>
              <a:rPr lang="en-US" dirty="0"/>
              <a:t> (i.e., it will either complete in its entirety or it won’t complete at all).</a:t>
            </a:r>
          </a:p>
          <a:p>
            <a:pPr lvl="1"/>
            <a:r>
              <a:rPr lang="en-US" dirty="0"/>
              <a:t>Thus, if an untimely power loss occurs, only a portion of a larger write may complete (sometimes called a </a:t>
            </a:r>
            <a:r>
              <a:rPr lang="en-US" dirty="0">
                <a:latin typeface="+mj-lt"/>
              </a:rPr>
              <a:t>torn write</a:t>
            </a:r>
            <a:r>
              <a:rPr lang="en-US" dirty="0"/>
              <a:t>).</a:t>
            </a:r>
          </a:p>
          <a:p>
            <a:r>
              <a:rPr lang="en-US" dirty="0"/>
              <a:t>There are some assumptions most clients of disk drives make, but that are not specified directly in the interface (an </a:t>
            </a:r>
            <a:r>
              <a:rPr lang="en-US" dirty="0">
                <a:latin typeface="+mj-lt"/>
              </a:rPr>
              <a:t>unwritten contract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Accessing two blocks that are near one-another within the drive’s address space is faster than accessing two blocks that are far apart. </a:t>
            </a:r>
          </a:p>
          <a:p>
            <a:pPr lvl="1"/>
            <a:r>
              <a:rPr lang="en-US" dirty="0"/>
              <a:t>Accessing blocks in a contiguous chunk (i.e., a sequential read or write) is the fastest access mode, much faster than any random access pattern.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64816-D730-6D4C-B6FA-982F2291E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F8C0-B817-CD43-A1C7-47E7C1C6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geometry of a hard disk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A1FE-2A14-7D4C-A8D2-C5BBB1F10C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5360" y="1816348"/>
            <a:ext cx="5059422" cy="4679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D5E847-5D74-E840-87BE-DF6DBD0450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D4DB183-4C17-2549-9F45-10AB5584F28D}"/>
              </a:ext>
            </a:extLst>
          </p:cNvPr>
          <p:cNvGrpSpPr/>
          <p:nvPr/>
        </p:nvGrpSpPr>
        <p:grpSpPr>
          <a:xfrm>
            <a:off x="5820805" y="1809750"/>
            <a:ext cx="2891395" cy="2880000"/>
            <a:chOff x="5614739" y="2666012"/>
            <a:chExt cx="2891395" cy="28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FD43E71-04B0-634B-B2A3-B55F6F8CB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0437" y="2666012"/>
              <a:ext cx="2880000" cy="28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A8AAB1-2F5B-F04E-84F9-C4A29D23F8E5}"/>
                </a:ext>
              </a:extLst>
            </p:cNvPr>
            <p:cNvGrpSpPr/>
            <p:nvPr/>
          </p:nvGrpSpPr>
          <p:grpSpPr>
            <a:xfrm>
              <a:off x="6687788" y="2666012"/>
              <a:ext cx="745298" cy="2880000"/>
              <a:chOff x="6286914" y="2205568"/>
              <a:chExt cx="745298" cy="288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637B09-ACDA-6A42-BE0E-0184AD2ABFD2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20903F-2621-DA48-BF5B-4C2E5BF530DD}"/>
                  </a:ext>
                </a:extLst>
              </p:cNvPr>
              <p:cNvSpPr txBox="1"/>
              <p:nvPr/>
            </p:nvSpPr>
            <p:spPr>
              <a:xfrm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9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649424-3BD7-F749-A002-93AFA2AF788D}"/>
                </a:ext>
              </a:extLst>
            </p:cNvPr>
            <p:cNvGrpSpPr/>
            <p:nvPr/>
          </p:nvGrpSpPr>
          <p:grpSpPr>
            <a:xfrm rot="1800000">
              <a:off x="6687788" y="2666012"/>
              <a:ext cx="745298" cy="2880000"/>
              <a:chOff x="6286914" y="2205568"/>
              <a:chExt cx="745298" cy="288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AF0407-66C9-2F4B-927F-DAAFE8CBF513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DD4855-FC67-3240-B809-A5B26059473F}"/>
                  </a:ext>
                </a:extLst>
              </p:cNvPr>
              <p:cNvSpPr txBox="1"/>
              <p:nvPr/>
            </p:nvSpPr>
            <p:spPr>
              <a:xfrm rot="19800000">
                <a:off x="6458226" y="2210845"/>
                <a:ext cx="402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10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C786D9A-39ED-3548-B741-1A174DF7B5DE}"/>
                </a:ext>
              </a:extLst>
            </p:cNvPr>
            <p:cNvGrpSpPr/>
            <p:nvPr/>
          </p:nvGrpSpPr>
          <p:grpSpPr>
            <a:xfrm rot="3600000">
              <a:off x="6687788" y="2660315"/>
              <a:ext cx="745298" cy="2891395"/>
              <a:chOff x="6286914" y="2194173"/>
              <a:chExt cx="745298" cy="289139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12B9FB0-81AD-324F-AD7A-D5C5998267AF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446D3DF-C56B-044B-ACB9-EAC510C320E5}"/>
                  </a:ext>
                </a:extLst>
              </p:cNvPr>
              <p:cNvSpPr txBox="1"/>
              <p:nvPr/>
            </p:nvSpPr>
            <p:spPr>
              <a:xfrm rot="18000000">
                <a:off x="6458226" y="2210845"/>
                <a:ext cx="402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11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0AFBC2B-91E2-4645-8770-BD4F6074D6BC}"/>
                </a:ext>
              </a:extLst>
            </p:cNvPr>
            <p:cNvGrpSpPr/>
            <p:nvPr/>
          </p:nvGrpSpPr>
          <p:grpSpPr>
            <a:xfrm rot="5400000">
              <a:off x="6687788" y="2666012"/>
              <a:ext cx="745298" cy="2880000"/>
              <a:chOff x="6286914" y="2205568"/>
              <a:chExt cx="745298" cy="28800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BEDB506-D9A5-4843-A669-397DE01A76E3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2532D6-7D69-EC4F-A3FA-F7724B90D939}"/>
                  </a:ext>
                </a:extLst>
              </p:cNvPr>
              <p:cNvSpPr txBox="1"/>
              <p:nvPr/>
            </p:nvSpPr>
            <p:spPr>
              <a:xfrm rot="16200000"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9A068E-3E22-F248-BAED-C6883388297E}"/>
                </a:ext>
              </a:extLst>
            </p:cNvPr>
            <p:cNvGrpSpPr/>
            <p:nvPr/>
          </p:nvGrpSpPr>
          <p:grpSpPr>
            <a:xfrm rot="72000000">
              <a:off x="6687788" y="2666012"/>
              <a:ext cx="745298" cy="2880000"/>
              <a:chOff x="6286914" y="2205568"/>
              <a:chExt cx="745298" cy="2880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B95B32-F375-0C4B-AB4F-A81BA191E8B3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C13892-8B18-F04B-92F2-2A7F164C4662}"/>
                  </a:ext>
                </a:extLst>
              </p:cNvPr>
              <p:cNvSpPr txBox="1"/>
              <p:nvPr/>
            </p:nvSpPr>
            <p:spPr>
              <a:xfrm rot="14400000"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1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F3CA150-56A3-0F4E-B875-BA717A54A6D4}"/>
                </a:ext>
              </a:extLst>
            </p:cNvPr>
            <p:cNvGrpSpPr/>
            <p:nvPr/>
          </p:nvGrpSpPr>
          <p:grpSpPr>
            <a:xfrm rot="9000000">
              <a:off x="6687788" y="2666012"/>
              <a:ext cx="745298" cy="2880000"/>
              <a:chOff x="6286914" y="2205568"/>
              <a:chExt cx="745298" cy="2880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8E590D6-64BC-F94D-9D03-D8C12E351E9B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EE5AA55-502B-0641-B8CF-9A2386592B87}"/>
                  </a:ext>
                </a:extLst>
              </p:cNvPr>
              <p:cNvSpPr txBox="1"/>
              <p:nvPr/>
            </p:nvSpPr>
            <p:spPr>
              <a:xfrm rot="12600000"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2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717091D-4483-E64D-A453-BB6D4A2D6E7B}"/>
                </a:ext>
              </a:extLst>
            </p:cNvPr>
            <p:cNvGrpSpPr/>
            <p:nvPr/>
          </p:nvGrpSpPr>
          <p:grpSpPr>
            <a:xfrm rot="10800000">
              <a:off x="6687789" y="2666012"/>
              <a:ext cx="745298" cy="2880000"/>
              <a:chOff x="6286914" y="2205568"/>
              <a:chExt cx="745298" cy="2880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0520C30-FB0B-AA4C-B990-CFDD927CFE4F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D382829-1226-5743-9388-0CD7E03794EB}"/>
                  </a:ext>
                </a:extLst>
              </p:cNvPr>
              <p:cNvSpPr txBox="1"/>
              <p:nvPr/>
            </p:nvSpPr>
            <p:spPr>
              <a:xfrm rot="10800000"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3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8F86F6C-6558-1D4F-BEF5-11256F70E481}"/>
                </a:ext>
              </a:extLst>
            </p:cNvPr>
            <p:cNvGrpSpPr/>
            <p:nvPr/>
          </p:nvGrpSpPr>
          <p:grpSpPr>
            <a:xfrm rot="12600000">
              <a:off x="6687788" y="2666012"/>
              <a:ext cx="745298" cy="2880000"/>
              <a:chOff x="6286914" y="2205568"/>
              <a:chExt cx="745298" cy="288000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F1A1152-B57C-F746-B003-33A9531ADD99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9057EA-2402-3140-86C3-AE4C05D33C00}"/>
                  </a:ext>
                </a:extLst>
              </p:cNvPr>
              <p:cNvSpPr txBox="1"/>
              <p:nvPr/>
            </p:nvSpPr>
            <p:spPr>
              <a:xfrm rot="9000000"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4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7FCD64D-1F5A-6949-8382-900F695A000A}"/>
                </a:ext>
              </a:extLst>
            </p:cNvPr>
            <p:cNvGrpSpPr/>
            <p:nvPr/>
          </p:nvGrpSpPr>
          <p:grpSpPr>
            <a:xfrm rot="14400000">
              <a:off x="6687788" y="2666012"/>
              <a:ext cx="745298" cy="2880000"/>
              <a:chOff x="6286914" y="2205568"/>
              <a:chExt cx="745298" cy="28800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C246BE2-FB87-6E44-AA1D-4D42B76347DD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10FC8FA-4F14-8F4A-92F1-FE207A98F9FC}"/>
                  </a:ext>
                </a:extLst>
              </p:cNvPr>
              <p:cNvSpPr txBox="1"/>
              <p:nvPr/>
            </p:nvSpPr>
            <p:spPr>
              <a:xfrm rot="7200000"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5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86B3946-513B-D146-B8F0-16DC0488987C}"/>
                </a:ext>
              </a:extLst>
            </p:cNvPr>
            <p:cNvGrpSpPr/>
            <p:nvPr/>
          </p:nvGrpSpPr>
          <p:grpSpPr>
            <a:xfrm rot="16200000">
              <a:off x="6687788" y="2666013"/>
              <a:ext cx="745298" cy="2880000"/>
              <a:chOff x="6286914" y="2205568"/>
              <a:chExt cx="745298" cy="2880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C7FEEA5-E7C5-2248-8B71-49141F1045E8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B74310-ACBE-724D-8246-B662D15DF6C0}"/>
                  </a:ext>
                </a:extLst>
              </p:cNvPr>
              <p:cNvSpPr txBox="1"/>
              <p:nvPr/>
            </p:nvSpPr>
            <p:spPr>
              <a:xfrm rot="5400000"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6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C521C35-CFF6-F645-86CB-F70F28AE6BAF}"/>
                </a:ext>
              </a:extLst>
            </p:cNvPr>
            <p:cNvGrpSpPr/>
            <p:nvPr/>
          </p:nvGrpSpPr>
          <p:grpSpPr>
            <a:xfrm rot="18000000">
              <a:off x="6687788" y="2666012"/>
              <a:ext cx="745298" cy="2880000"/>
              <a:chOff x="6286914" y="2205568"/>
              <a:chExt cx="745298" cy="2880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AD206E3-02C8-944A-8E82-F6267FEB4806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E09F6D-BD95-A844-A949-C73DA3952D7D}"/>
                  </a:ext>
                </a:extLst>
              </p:cNvPr>
              <p:cNvSpPr txBox="1"/>
              <p:nvPr/>
            </p:nvSpPr>
            <p:spPr>
              <a:xfrm rot="3600000"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7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53FA7F-8A6B-964E-BE30-94CB0C2C950D}"/>
                </a:ext>
              </a:extLst>
            </p:cNvPr>
            <p:cNvGrpSpPr/>
            <p:nvPr/>
          </p:nvGrpSpPr>
          <p:grpSpPr>
            <a:xfrm rot="19800000">
              <a:off x="6687788" y="2666012"/>
              <a:ext cx="745298" cy="2880000"/>
              <a:chOff x="6286914" y="2205568"/>
              <a:chExt cx="745298" cy="288000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0A7E82-E4F7-2341-829A-00B1EAE65B22}"/>
                  </a:ext>
                </a:extLst>
              </p:cNvPr>
              <p:cNvSpPr/>
              <p:nvPr/>
            </p:nvSpPr>
            <p:spPr>
              <a:xfrm>
                <a:off x="6286914" y="2205568"/>
                <a:ext cx="745298" cy="2880000"/>
              </a:xfrm>
              <a:prstGeom prst="rect">
                <a:avLst/>
              </a:prstGeom>
              <a:noFill/>
              <a:ln w="127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2C4223F-FDD8-2646-B9BE-ABC8FD6FDBD4}"/>
                  </a:ext>
                </a:extLst>
              </p:cNvPr>
              <p:cNvSpPr txBox="1"/>
              <p:nvPr/>
            </p:nvSpPr>
            <p:spPr>
              <a:xfrm rot="1800000">
                <a:off x="6508720" y="22108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yriad Pro SemiCondensed" panose="020B0503030403020204" pitchFamily="34" charset="0"/>
                  </a:rPr>
                  <a:t>8</a:t>
                </a:r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02D4A5-0742-904C-8B20-229286E58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0437" y="3026012"/>
              <a:ext cx="2160000" cy="2160000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E9F33A01-F7CA-264F-B612-D5F89CCC1436}"/>
              </a:ext>
            </a:extLst>
          </p:cNvPr>
          <p:cNvSpPr/>
          <p:nvPr/>
        </p:nvSpPr>
        <p:spPr>
          <a:xfrm>
            <a:off x="7214406" y="3197654"/>
            <a:ext cx="104192" cy="104192"/>
          </a:xfrm>
          <a:prstGeom prst="ellipse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6FE79F-971E-A343-9E29-72B564AA4E96}"/>
              </a:ext>
            </a:extLst>
          </p:cNvPr>
          <p:cNvSpPr txBox="1"/>
          <p:nvPr/>
        </p:nvSpPr>
        <p:spPr>
          <a:xfrm>
            <a:off x="6863062" y="280850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spindle</a:t>
            </a:r>
          </a:p>
        </p:txBody>
      </p:sp>
    </p:spTree>
    <p:extLst>
      <p:ext uri="{BB962C8B-B14F-4D97-AF65-F5344CB8AC3E}">
        <p14:creationId xmlns:p14="http://schemas.microsoft.com/office/powerpoint/2010/main" val="209646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F8C0-B817-CD43-A1C7-47E7C1C6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geometry of a hard disk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A1FE-2A14-7D4C-A8D2-C5BBB1F10C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5048250"/>
          </a:xfrm>
        </p:spPr>
        <p:txBody>
          <a:bodyPr numCol="2" spcCol="360000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Platter</a:t>
            </a:r>
          </a:p>
          <a:p>
            <a:pPr lvl="1"/>
            <a:r>
              <a:rPr lang="en-US" sz="2000" dirty="0"/>
              <a:t>A circular hard surface (aluminum coated with a thin magnetic layer)</a:t>
            </a:r>
          </a:p>
          <a:p>
            <a:pPr lvl="1"/>
            <a:r>
              <a:rPr lang="en-US" sz="2000" dirty="0"/>
              <a:t>Data is stored persistently by inducing magnetic changes to it.</a:t>
            </a:r>
          </a:p>
          <a:p>
            <a:pPr lvl="1"/>
            <a:r>
              <a:rPr lang="en-US" sz="2000" dirty="0"/>
              <a:t>Each platter has 2 sides, each of which is called a </a:t>
            </a:r>
            <a:r>
              <a:rPr lang="en-US" sz="2000" dirty="0">
                <a:latin typeface="+mj-lt"/>
              </a:rPr>
              <a:t>surface</a:t>
            </a:r>
            <a:r>
              <a:rPr lang="en-US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ko-KR" sz="2000" dirty="0">
                <a:latin typeface="+mj-lt"/>
              </a:rPr>
              <a:t>Spindle</a:t>
            </a:r>
          </a:p>
          <a:p>
            <a:pPr lvl="1" fontAlgn="auto"/>
            <a:r>
              <a:rPr lang="en-US" altLang="ko-KR" sz="2000" dirty="0"/>
              <a:t>Spindle is connected to a motor that spins the platters around.</a:t>
            </a:r>
          </a:p>
          <a:p>
            <a:pPr lvl="1" fontAlgn="auto"/>
            <a:r>
              <a:rPr lang="en-US" altLang="ko-KR" sz="2000" dirty="0"/>
              <a:t>The rate of rotation today is typically 7,200 to 15,000 RPM.</a:t>
            </a:r>
          </a:p>
          <a:p>
            <a:pPr lvl="1" fontAlgn="auto"/>
            <a:r>
              <a:rPr lang="en-US" altLang="ko-KR" sz="2000" spc="-50" dirty="0"/>
              <a:t>At 10,000 RPM a full rotation takes about 6 </a:t>
            </a:r>
            <a:r>
              <a:rPr lang="en-US" altLang="ko-KR" sz="2000" spc="-50" dirty="0" err="1"/>
              <a:t>ms.</a:t>
            </a:r>
            <a:endParaRPr lang="en-US" altLang="ko-KR" sz="2000" dirty="0"/>
          </a:p>
          <a:p>
            <a:pPr>
              <a:spcBef>
                <a:spcPts val="1200"/>
              </a:spcBef>
            </a:pPr>
            <a:endParaRPr lang="en-US" altLang="ko-KR" sz="2000" dirty="0">
              <a:latin typeface="+mj-lt"/>
            </a:endParaRPr>
          </a:p>
          <a:p>
            <a:pPr>
              <a:spcBef>
                <a:spcPts val="1200"/>
              </a:spcBef>
            </a:pPr>
            <a:endParaRPr lang="en-US" altLang="ko-KR" sz="2000" dirty="0">
              <a:latin typeface="+mj-lt"/>
            </a:endParaRPr>
          </a:p>
          <a:p>
            <a:pPr>
              <a:spcBef>
                <a:spcPts val="1200"/>
              </a:spcBef>
            </a:pPr>
            <a:endParaRPr lang="en-US" altLang="ko-KR" sz="2000" dirty="0">
              <a:latin typeface="+mj-lt"/>
            </a:endParaRPr>
          </a:p>
          <a:p>
            <a:pPr>
              <a:spcBef>
                <a:spcPts val="1200"/>
              </a:spcBef>
            </a:pPr>
            <a:endParaRPr lang="en-US" altLang="ko-KR" sz="2000" dirty="0"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br>
              <a:rPr lang="en-US" altLang="ko-KR" sz="2000" dirty="0">
                <a:latin typeface="+mj-lt"/>
              </a:rPr>
            </a:br>
            <a:endParaRPr lang="en-US" altLang="ko-KR" sz="2000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altLang="ko-KR" sz="2000" dirty="0">
                <a:latin typeface="+mj-lt"/>
              </a:rPr>
              <a:t>Track</a:t>
            </a:r>
          </a:p>
          <a:p>
            <a:pPr lvl="1"/>
            <a:r>
              <a:rPr lang="en-US" altLang="ko-KR" sz="2000" dirty="0"/>
              <a:t>Concentric circles of sectors</a:t>
            </a:r>
          </a:p>
          <a:p>
            <a:pPr lvl="1"/>
            <a:r>
              <a:rPr lang="en-US" altLang="ko-KR" sz="2000" dirty="0"/>
              <a:t>Data is encoded on each surface in a track.</a:t>
            </a:r>
          </a:p>
          <a:p>
            <a:pPr lvl="1"/>
            <a:r>
              <a:rPr lang="en-US" altLang="ko-KR" sz="2000" dirty="0"/>
              <a:t>A single surface contains many thousands and thousands of tracks.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85EFF13-F2C7-FC4F-8EC0-CC6ADD2EC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3DD852-28B2-644A-8E81-B7418E7D80FD}"/>
              </a:ext>
            </a:extLst>
          </p:cNvPr>
          <p:cNvGrpSpPr/>
          <p:nvPr/>
        </p:nvGrpSpPr>
        <p:grpSpPr>
          <a:xfrm>
            <a:off x="5125885" y="1199965"/>
            <a:ext cx="3063396" cy="2837026"/>
            <a:chOff x="6139043" y="384676"/>
            <a:chExt cx="3063396" cy="2837026"/>
          </a:xfrm>
        </p:grpSpPr>
        <p:graphicFrame>
          <p:nvGraphicFramePr>
            <p:cNvPr id="88" name="차트 18">
              <a:extLst>
                <a:ext uri="{FF2B5EF4-FFF2-40B4-BE49-F238E27FC236}">
                  <a16:creationId xmlns:a16="http://schemas.microsoft.com/office/drawing/2014/main" id="{8E8494F5-074C-1A49-9AC8-F6A198B99BC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139043" y="384676"/>
            <a:ext cx="3063396" cy="25467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9" name="타원 19">
              <a:extLst>
                <a:ext uri="{FF2B5EF4-FFF2-40B4-BE49-F238E27FC236}">
                  <a16:creationId xmlns:a16="http://schemas.microsoft.com/office/drawing/2014/main" id="{48E759D6-E691-7E42-9381-AE78994DA982}"/>
                </a:ext>
              </a:extLst>
            </p:cNvPr>
            <p:cNvSpPr/>
            <p:nvPr/>
          </p:nvSpPr>
          <p:spPr>
            <a:xfrm>
              <a:off x="6736667" y="654227"/>
              <a:ext cx="1944000" cy="1944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타원 20">
              <a:extLst>
                <a:ext uri="{FF2B5EF4-FFF2-40B4-BE49-F238E27FC236}">
                  <a16:creationId xmlns:a16="http://schemas.microsoft.com/office/drawing/2014/main" id="{19D82024-12C0-944F-99E6-6CDDF1BE4A94}"/>
                </a:ext>
              </a:extLst>
            </p:cNvPr>
            <p:cNvSpPr/>
            <p:nvPr/>
          </p:nvSpPr>
          <p:spPr>
            <a:xfrm>
              <a:off x="7168805" y="1098736"/>
              <a:ext cx="1080000" cy="108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타원 21">
              <a:extLst>
                <a:ext uri="{FF2B5EF4-FFF2-40B4-BE49-F238E27FC236}">
                  <a16:creationId xmlns:a16="http://schemas.microsoft.com/office/drawing/2014/main" id="{E17B5EB4-A9A6-0C47-B4A9-81A8C9316EB1}"/>
                </a:ext>
              </a:extLst>
            </p:cNvPr>
            <p:cNvSpPr/>
            <p:nvPr/>
          </p:nvSpPr>
          <p:spPr>
            <a:xfrm>
              <a:off x="7655521" y="1603193"/>
              <a:ext cx="119192" cy="1180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TextBox 49">
              <a:extLst>
                <a:ext uri="{FF2B5EF4-FFF2-40B4-BE49-F238E27FC236}">
                  <a16:creationId xmlns:a16="http://schemas.microsoft.com/office/drawing/2014/main" id="{97728664-C974-8D4D-8AB3-5ECC52BDC4FA}"/>
                </a:ext>
              </a:extLst>
            </p:cNvPr>
            <p:cNvSpPr txBox="1"/>
            <p:nvPr/>
          </p:nvSpPr>
          <p:spPr>
            <a:xfrm>
              <a:off x="7282723" y="1333141"/>
              <a:ext cx="89137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spindle</a:t>
              </a:r>
            </a:p>
          </p:txBody>
        </p:sp>
        <p:sp>
          <p:nvSpPr>
            <p:cNvPr id="93" name="TextBox 59">
              <a:extLst>
                <a:ext uri="{FF2B5EF4-FFF2-40B4-BE49-F238E27FC236}">
                  <a16:creationId xmlns:a16="http://schemas.microsoft.com/office/drawing/2014/main" id="{0A837AC5-9B34-DD47-AB56-98E048973554}"/>
                </a:ext>
              </a:extLst>
            </p:cNvPr>
            <p:cNvSpPr txBox="1"/>
            <p:nvPr/>
          </p:nvSpPr>
          <p:spPr>
            <a:xfrm>
              <a:off x="6561070" y="2636927"/>
              <a:ext cx="2295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A Disk with Just One </a:t>
              </a:r>
              <a:br>
                <a:rPr lang="en-US" altLang="ko-KR" sz="16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</a:br>
              <a:r>
                <a:rPr lang="en-US" altLang="ko-KR" sz="16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Single Track (12 sectors)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2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F8C0-B817-CD43-A1C7-47E7C1C6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geometry of a hard disk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A1FE-2A14-7D4C-A8D2-C5BBB1F10C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5048250"/>
          </a:xfrm>
        </p:spPr>
        <p:txBody>
          <a:bodyPr numCol="2" spcCol="360000">
            <a:normAutofit/>
          </a:bodyPr>
          <a:lstStyle/>
          <a:p>
            <a:r>
              <a:rPr lang="en-US" altLang="ko-KR" dirty="0">
                <a:latin typeface="+mj-lt"/>
              </a:rPr>
              <a:t>Disk head </a:t>
            </a:r>
          </a:p>
          <a:p>
            <a:pPr lvl="1"/>
            <a:r>
              <a:rPr lang="en-US" altLang="ko-KR" dirty="0"/>
              <a:t>There is one head per surface of the drive</a:t>
            </a:r>
            <a:endParaRPr lang="en-US" altLang="ko-KR" b="1" dirty="0"/>
          </a:p>
          <a:p>
            <a:pPr lvl="1"/>
            <a:r>
              <a:rPr lang="en-US" altLang="ko-KR" dirty="0"/>
              <a:t>It is responsible for </a:t>
            </a:r>
            <a:r>
              <a:rPr lang="en-US" altLang="ko-KR" i="1" dirty="0"/>
              <a:t>reading</a:t>
            </a:r>
            <a:r>
              <a:rPr lang="en-US" altLang="ko-KR" dirty="0"/>
              <a:t> and </a:t>
            </a:r>
            <a:r>
              <a:rPr lang="en-US" altLang="ko-KR" i="1" dirty="0"/>
              <a:t>writing</a:t>
            </a:r>
            <a:r>
              <a:rPr lang="en-US" altLang="ko-KR" dirty="0"/>
              <a:t> the disk.</a:t>
            </a:r>
          </a:p>
          <a:p>
            <a:pPr lvl="1"/>
            <a:r>
              <a:rPr lang="en-US" altLang="ko-KR" dirty="0"/>
              <a:t>It is attached to a single </a:t>
            </a:r>
            <a:r>
              <a:rPr lang="en-US" altLang="ko-KR" dirty="0">
                <a:latin typeface="+mj-lt"/>
              </a:rPr>
              <a:t>disk arm</a:t>
            </a:r>
            <a:r>
              <a:rPr lang="en-US" altLang="ko-KR" dirty="0"/>
              <a:t>, which moves across the surface.</a:t>
            </a:r>
            <a:endParaRPr lang="ko-KR" alt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85EFF13-F2C7-FC4F-8EC0-CC6ADD2EC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F130AE-E58B-754B-96E8-7D3DD745B256}"/>
              </a:ext>
            </a:extLst>
          </p:cNvPr>
          <p:cNvGrpSpPr/>
          <p:nvPr/>
        </p:nvGrpSpPr>
        <p:grpSpPr>
          <a:xfrm>
            <a:off x="5380213" y="1853768"/>
            <a:ext cx="3218619" cy="2899944"/>
            <a:chOff x="2627784" y="745080"/>
            <a:chExt cx="3218619" cy="2899944"/>
          </a:xfrm>
        </p:grpSpPr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FCFBA6A-BEEF-3049-A8BC-17B8B78F397C}"/>
                </a:ext>
              </a:extLst>
            </p:cNvPr>
            <p:cNvSpPr txBox="1"/>
            <p:nvPr/>
          </p:nvSpPr>
          <p:spPr>
            <a:xfrm>
              <a:off x="2627784" y="3337247"/>
              <a:ext cx="3178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A Single Track Plus A Head</a:t>
              </a:r>
            </a:p>
          </p:txBody>
        </p:sp>
        <p:graphicFrame>
          <p:nvGraphicFramePr>
            <p:cNvPr id="14" name="차트 17">
              <a:extLst>
                <a:ext uri="{FF2B5EF4-FFF2-40B4-BE49-F238E27FC236}">
                  <a16:creationId xmlns:a16="http://schemas.microsoft.com/office/drawing/2014/main" id="{78DDA165-05C9-C34E-B685-BFB51CBC8C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83007" y="954303"/>
            <a:ext cx="3063396" cy="25467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타원 18">
              <a:extLst>
                <a:ext uri="{FF2B5EF4-FFF2-40B4-BE49-F238E27FC236}">
                  <a16:creationId xmlns:a16="http://schemas.microsoft.com/office/drawing/2014/main" id="{5FC86B9C-DD22-2F46-8161-6B8F98FDF0CD}"/>
                </a:ext>
              </a:extLst>
            </p:cNvPr>
            <p:cNvSpPr/>
            <p:nvPr/>
          </p:nvSpPr>
          <p:spPr>
            <a:xfrm>
              <a:off x="3380631" y="1223854"/>
              <a:ext cx="1944000" cy="1944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타원 19">
              <a:extLst>
                <a:ext uri="{FF2B5EF4-FFF2-40B4-BE49-F238E27FC236}">
                  <a16:creationId xmlns:a16="http://schemas.microsoft.com/office/drawing/2014/main" id="{833CA7C6-B7F5-274A-B06B-5430541614F6}"/>
                </a:ext>
              </a:extLst>
            </p:cNvPr>
            <p:cNvSpPr/>
            <p:nvPr/>
          </p:nvSpPr>
          <p:spPr>
            <a:xfrm>
              <a:off x="3812769" y="1668363"/>
              <a:ext cx="1080000" cy="108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타원 20">
              <a:extLst>
                <a:ext uri="{FF2B5EF4-FFF2-40B4-BE49-F238E27FC236}">
                  <a16:creationId xmlns:a16="http://schemas.microsoft.com/office/drawing/2014/main" id="{94C86125-2870-1E49-BC5C-A4041C5BACCC}"/>
                </a:ext>
              </a:extLst>
            </p:cNvPr>
            <p:cNvSpPr/>
            <p:nvPr/>
          </p:nvSpPr>
          <p:spPr>
            <a:xfrm>
              <a:off x="4262805" y="2173890"/>
              <a:ext cx="144000" cy="14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CF91C1F7-95AC-F24E-9828-8EA50C0FA25C}"/>
                </a:ext>
              </a:extLst>
            </p:cNvPr>
            <p:cNvSpPr txBox="1"/>
            <p:nvPr/>
          </p:nvSpPr>
          <p:spPr>
            <a:xfrm>
              <a:off x="3918595" y="1916832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spindle</a:t>
              </a: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63DFAC9B-6E46-1F43-B064-AE3691723FE3}"/>
                </a:ext>
              </a:extLst>
            </p:cNvPr>
            <p:cNvSpPr txBox="1"/>
            <p:nvPr/>
          </p:nvSpPr>
          <p:spPr>
            <a:xfrm>
              <a:off x="3426135" y="745080"/>
              <a:ext cx="1805533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Rotates this way</a:t>
              </a:r>
            </a:p>
          </p:txBody>
        </p:sp>
        <p:sp>
          <p:nvSpPr>
            <p:cNvPr id="21" name="TextBox 23">
              <a:extLst>
                <a:ext uri="{FF2B5EF4-FFF2-40B4-BE49-F238E27FC236}">
                  <a16:creationId xmlns:a16="http://schemas.microsoft.com/office/drawing/2014/main" id="{5D4F54D9-56C4-5643-9622-21BEA840CBBB}"/>
                </a:ext>
              </a:extLst>
            </p:cNvPr>
            <p:cNvSpPr txBox="1"/>
            <p:nvPr/>
          </p:nvSpPr>
          <p:spPr>
            <a:xfrm rot="635487">
              <a:off x="2829594" y="1766576"/>
              <a:ext cx="60882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head</a:t>
              </a:r>
            </a:p>
          </p:txBody>
        </p:sp>
        <p:sp>
          <p:nvSpPr>
            <p:cNvPr id="22" name="타원 24">
              <a:extLst>
                <a:ext uri="{FF2B5EF4-FFF2-40B4-BE49-F238E27FC236}">
                  <a16:creationId xmlns:a16="http://schemas.microsoft.com/office/drawing/2014/main" id="{C2104E0E-8A91-8E49-A61D-40F3652895F4}"/>
                </a:ext>
              </a:extLst>
            </p:cNvPr>
            <p:cNvSpPr/>
            <p:nvPr/>
          </p:nvSpPr>
          <p:spPr>
            <a:xfrm>
              <a:off x="3453780" y="1900829"/>
              <a:ext cx="288000" cy="28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모서리가 둥근 직사각형 25">
              <a:extLst>
                <a:ext uri="{FF2B5EF4-FFF2-40B4-BE49-F238E27FC236}">
                  <a16:creationId xmlns:a16="http://schemas.microsoft.com/office/drawing/2014/main" id="{9166327E-9161-B14B-9E73-46A6539B80A3}"/>
                </a:ext>
              </a:extLst>
            </p:cNvPr>
            <p:cNvSpPr/>
            <p:nvPr/>
          </p:nvSpPr>
          <p:spPr>
            <a:xfrm rot="2062398">
              <a:off x="3070785" y="2030050"/>
              <a:ext cx="238629" cy="12415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6">
              <a:extLst>
                <a:ext uri="{FF2B5EF4-FFF2-40B4-BE49-F238E27FC236}">
                  <a16:creationId xmlns:a16="http://schemas.microsoft.com/office/drawing/2014/main" id="{15ED0241-F497-5949-8F07-BF6F02EA890C}"/>
                </a:ext>
              </a:extLst>
            </p:cNvPr>
            <p:cNvSpPr txBox="1"/>
            <p:nvPr/>
          </p:nvSpPr>
          <p:spPr>
            <a:xfrm rot="18328051">
              <a:off x="2846980" y="2472787"/>
              <a:ext cx="68995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+mj-lt"/>
                  <a:ea typeface="맑은 고딕" pitchFamily="50" charset="-127"/>
                </a:rPr>
                <a:t>arm</a:t>
              </a:r>
            </a:p>
          </p:txBody>
        </p:sp>
        <p:sp>
          <p:nvSpPr>
            <p:cNvPr id="26" name="타원 28">
              <a:extLst>
                <a:ext uri="{FF2B5EF4-FFF2-40B4-BE49-F238E27FC236}">
                  <a16:creationId xmlns:a16="http://schemas.microsoft.com/office/drawing/2014/main" id="{D8048B6E-65BF-EE49-B61E-FB79D2226B18}"/>
                </a:ext>
              </a:extLst>
            </p:cNvPr>
            <p:cNvSpPr/>
            <p:nvPr/>
          </p:nvSpPr>
          <p:spPr>
            <a:xfrm>
              <a:off x="2752750" y="2942523"/>
              <a:ext cx="288000" cy="28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FCFE469C-D6EC-D34A-9351-416197E5F258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987134" y="2158737"/>
            <a:ext cx="2160000" cy="2160000"/>
          </a:xfrm>
          <a:prstGeom prst="arc">
            <a:avLst>
              <a:gd name="adj1" fmla="val 17351951"/>
              <a:gd name="adj2" fmla="val 20593369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F8C0-B817-CD43-A1C7-47E7C1C6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track latency: Rotational Delay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0CBA1FE-2A14-7D4C-A8D2-C5BBB1F10CF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800" y="1809750"/>
                <a:ext cx="4430988" cy="5048250"/>
              </a:xfrm>
            </p:spPr>
            <p:txBody>
              <a:bodyPr numCol="1" spcCol="0"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+mj-lt"/>
                  </a:rPr>
                  <a:t>Rotational delay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Time for the desired sector to reach the disk head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For example, if full rotational delay 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itchFamily="49" charset="0"/>
                      </a:rPr>
                      <m:t>𝑅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and we start at </a:t>
                </a:r>
                <a:r>
                  <a:rPr lang="en-US" altLang="ko-KR" dirty="0">
                    <a:solidFill>
                      <a:schemeClr val="tx1"/>
                    </a:solidFill>
                    <a:cs typeface="Courier New" pitchFamily="49" charset="0"/>
                  </a:rPr>
                  <a:t>sector 6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altLang="ko-KR" dirty="0"/>
                  <a:t>Rotational delay 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o read sector 0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2"/>
                <a:r>
                  <a:rPr lang="en-US" altLang="ko-KR" dirty="0"/>
                  <a:t>Rotational delay to r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ead sector 5 is 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(worst case).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0CBA1FE-2A14-7D4C-A8D2-C5BBB1F10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800" y="1809750"/>
                <a:ext cx="4430988" cy="5048250"/>
              </a:xfrm>
              <a:blipFill>
                <a:blip r:embed="rId2"/>
                <a:stretch>
                  <a:fillRect l="-3714" t="-2010" r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85EFF13-F2C7-FC4F-8EC0-CC6ADD2ECF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F130AE-E58B-754B-96E8-7D3DD745B256}"/>
              </a:ext>
            </a:extLst>
          </p:cNvPr>
          <p:cNvGrpSpPr/>
          <p:nvPr/>
        </p:nvGrpSpPr>
        <p:grpSpPr>
          <a:xfrm>
            <a:off x="5380213" y="1853768"/>
            <a:ext cx="3218619" cy="2899944"/>
            <a:chOff x="2627784" y="745080"/>
            <a:chExt cx="3218619" cy="2899944"/>
          </a:xfrm>
        </p:grpSpPr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FCFBA6A-BEEF-3049-A8BC-17B8B78F397C}"/>
                </a:ext>
              </a:extLst>
            </p:cNvPr>
            <p:cNvSpPr txBox="1"/>
            <p:nvPr/>
          </p:nvSpPr>
          <p:spPr>
            <a:xfrm>
              <a:off x="2627784" y="3337247"/>
              <a:ext cx="3178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A Single Track Plus A Head</a:t>
              </a:r>
            </a:p>
          </p:txBody>
        </p:sp>
        <p:graphicFrame>
          <p:nvGraphicFramePr>
            <p:cNvPr id="14" name="차트 17">
              <a:extLst>
                <a:ext uri="{FF2B5EF4-FFF2-40B4-BE49-F238E27FC236}">
                  <a16:creationId xmlns:a16="http://schemas.microsoft.com/office/drawing/2014/main" id="{78DDA165-05C9-C34E-B685-BFB51CBC8C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83007" y="954303"/>
            <a:ext cx="3063396" cy="25467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타원 18">
              <a:extLst>
                <a:ext uri="{FF2B5EF4-FFF2-40B4-BE49-F238E27FC236}">
                  <a16:creationId xmlns:a16="http://schemas.microsoft.com/office/drawing/2014/main" id="{5FC86B9C-DD22-2F46-8161-6B8F98FDF0CD}"/>
                </a:ext>
              </a:extLst>
            </p:cNvPr>
            <p:cNvSpPr/>
            <p:nvPr/>
          </p:nvSpPr>
          <p:spPr>
            <a:xfrm>
              <a:off x="3380631" y="1223854"/>
              <a:ext cx="1944000" cy="1944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타원 19">
              <a:extLst>
                <a:ext uri="{FF2B5EF4-FFF2-40B4-BE49-F238E27FC236}">
                  <a16:creationId xmlns:a16="http://schemas.microsoft.com/office/drawing/2014/main" id="{833CA7C6-B7F5-274A-B06B-5430541614F6}"/>
                </a:ext>
              </a:extLst>
            </p:cNvPr>
            <p:cNvSpPr/>
            <p:nvPr/>
          </p:nvSpPr>
          <p:spPr>
            <a:xfrm>
              <a:off x="3812769" y="1668363"/>
              <a:ext cx="1080000" cy="108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타원 20">
              <a:extLst>
                <a:ext uri="{FF2B5EF4-FFF2-40B4-BE49-F238E27FC236}">
                  <a16:creationId xmlns:a16="http://schemas.microsoft.com/office/drawing/2014/main" id="{94C86125-2870-1E49-BC5C-A4041C5BACCC}"/>
                </a:ext>
              </a:extLst>
            </p:cNvPr>
            <p:cNvSpPr/>
            <p:nvPr/>
          </p:nvSpPr>
          <p:spPr>
            <a:xfrm>
              <a:off x="4262805" y="2173890"/>
              <a:ext cx="144000" cy="14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CF91C1F7-95AC-F24E-9828-8EA50C0FA25C}"/>
                </a:ext>
              </a:extLst>
            </p:cNvPr>
            <p:cNvSpPr txBox="1"/>
            <p:nvPr/>
          </p:nvSpPr>
          <p:spPr>
            <a:xfrm>
              <a:off x="3918595" y="1916832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spindle</a:t>
              </a: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63DFAC9B-6E46-1F43-B064-AE3691723FE3}"/>
                </a:ext>
              </a:extLst>
            </p:cNvPr>
            <p:cNvSpPr txBox="1"/>
            <p:nvPr/>
          </p:nvSpPr>
          <p:spPr>
            <a:xfrm>
              <a:off x="3426135" y="745080"/>
              <a:ext cx="1805533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Rotates this way</a:t>
              </a:r>
            </a:p>
          </p:txBody>
        </p:sp>
        <p:sp>
          <p:nvSpPr>
            <p:cNvPr id="21" name="TextBox 23">
              <a:extLst>
                <a:ext uri="{FF2B5EF4-FFF2-40B4-BE49-F238E27FC236}">
                  <a16:creationId xmlns:a16="http://schemas.microsoft.com/office/drawing/2014/main" id="{5D4F54D9-56C4-5643-9622-21BEA840CBBB}"/>
                </a:ext>
              </a:extLst>
            </p:cNvPr>
            <p:cNvSpPr txBox="1"/>
            <p:nvPr/>
          </p:nvSpPr>
          <p:spPr>
            <a:xfrm rot="635487">
              <a:off x="2829594" y="1766576"/>
              <a:ext cx="608821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head</a:t>
              </a:r>
            </a:p>
          </p:txBody>
        </p:sp>
        <p:sp>
          <p:nvSpPr>
            <p:cNvPr id="22" name="타원 24">
              <a:extLst>
                <a:ext uri="{FF2B5EF4-FFF2-40B4-BE49-F238E27FC236}">
                  <a16:creationId xmlns:a16="http://schemas.microsoft.com/office/drawing/2014/main" id="{C2104E0E-8A91-8E49-A61D-40F3652895F4}"/>
                </a:ext>
              </a:extLst>
            </p:cNvPr>
            <p:cNvSpPr/>
            <p:nvPr/>
          </p:nvSpPr>
          <p:spPr>
            <a:xfrm>
              <a:off x="3453780" y="1900829"/>
              <a:ext cx="288000" cy="28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모서리가 둥근 직사각형 25">
              <a:extLst>
                <a:ext uri="{FF2B5EF4-FFF2-40B4-BE49-F238E27FC236}">
                  <a16:creationId xmlns:a16="http://schemas.microsoft.com/office/drawing/2014/main" id="{9166327E-9161-B14B-9E73-46A6539B80A3}"/>
                </a:ext>
              </a:extLst>
            </p:cNvPr>
            <p:cNvSpPr/>
            <p:nvPr/>
          </p:nvSpPr>
          <p:spPr>
            <a:xfrm rot="2062398">
              <a:off x="3070785" y="2030050"/>
              <a:ext cx="238629" cy="12415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6">
              <a:extLst>
                <a:ext uri="{FF2B5EF4-FFF2-40B4-BE49-F238E27FC236}">
                  <a16:creationId xmlns:a16="http://schemas.microsoft.com/office/drawing/2014/main" id="{15ED0241-F497-5949-8F07-BF6F02EA890C}"/>
                </a:ext>
              </a:extLst>
            </p:cNvPr>
            <p:cNvSpPr txBox="1"/>
            <p:nvPr/>
          </p:nvSpPr>
          <p:spPr>
            <a:xfrm rot="18328051">
              <a:off x="2846980" y="2472787"/>
              <a:ext cx="689950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+mj-lt"/>
                  <a:ea typeface="맑은 고딕" pitchFamily="50" charset="-127"/>
                </a:rPr>
                <a:t>arm</a:t>
              </a:r>
            </a:p>
          </p:txBody>
        </p:sp>
        <p:sp>
          <p:nvSpPr>
            <p:cNvPr id="26" name="타원 28">
              <a:extLst>
                <a:ext uri="{FF2B5EF4-FFF2-40B4-BE49-F238E27FC236}">
                  <a16:creationId xmlns:a16="http://schemas.microsoft.com/office/drawing/2014/main" id="{D8048B6E-65BF-EE49-B61E-FB79D2226B18}"/>
                </a:ext>
              </a:extLst>
            </p:cNvPr>
            <p:cNvSpPr/>
            <p:nvPr/>
          </p:nvSpPr>
          <p:spPr>
            <a:xfrm>
              <a:off x="2752750" y="2942523"/>
              <a:ext cx="288000" cy="28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FCFE469C-D6EC-D34A-9351-416197E5F258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987134" y="2158737"/>
            <a:ext cx="2160000" cy="2160000"/>
          </a:xfrm>
          <a:prstGeom prst="arc">
            <a:avLst>
              <a:gd name="adj1" fmla="val 17351951"/>
              <a:gd name="adj2" fmla="val 20593369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E7842E-D6AE-2E46-94F5-40614ABE70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Seek</a:t>
            </a:r>
          </a:p>
          <a:p>
            <a:pPr lvl="1"/>
            <a:r>
              <a:rPr lang="en-US" altLang="ko-KR" dirty="0"/>
              <a:t>Move the disk arm to the correct track</a:t>
            </a:r>
          </a:p>
          <a:p>
            <a:pPr lvl="1"/>
            <a:r>
              <a:rPr lang="en-US" altLang="ko-KR" dirty="0"/>
              <a:t>The time to move head to the track containing the desired sector is called </a:t>
            </a:r>
            <a:r>
              <a:rPr lang="en-US" altLang="ko-KR" dirty="0">
                <a:latin typeface="+mj-lt"/>
              </a:rPr>
              <a:t>seek time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is one of the most costly disk operations.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E80E28-9D74-0343-B786-E046CF02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94978"/>
            <a:ext cx="8280400" cy="720000"/>
          </a:xfrm>
        </p:spPr>
        <p:txBody>
          <a:bodyPr/>
          <a:lstStyle/>
          <a:p>
            <a:r>
              <a:rPr lang="en-US" altLang="ko-KR" dirty="0"/>
              <a:t>Multiple Tracks: Seek Time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7C9F4-10E4-4049-A400-DA1C4F6074A7}"/>
              </a:ext>
            </a:extLst>
          </p:cNvPr>
          <p:cNvGrpSpPr>
            <a:grpSpLocks noChangeAspect="1"/>
          </p:cNvGrpSpPr>
          <p:nvPr/>
        </p:nvGrpSpPr>
        <p:grpSpPr>
          <a:xfrm>
            <a:off x="543189" y="985326"/>
            <a:ext cx="7984451" cy="2923747"/>
            <a:chOff x="-1137110" y="776890"/>
            <a:chExt cx="9417214" cy="3448394"/>
          </a:xfrm>
        </p:grpSpPr>
        <p:grpSp>
          <p:nvGrpSpPr>
            <p:cNvPr id="10" name="그룹 41">
              <a:extLst>
                <a:ext uri="{FF2B5EF4-FFF2-40B4-BE49-F238E27FC236}">
                  <a16:creationId xmlns:a16="http://schemas.microsoft.com/office/drawing/2014/main" id="{35012B34-4E9D-3C41-A0D5-629086634D15}"/>
                </a:ext>
              </a:extLst>
            </p:cNvPr>
            <p:cNvGrpSpPr/>
            <p:nvPr/>
          </p:nvGrpSpPr>
          <p:grpSpPr>
            <a:xfrm>
              <a:off x="5112104" y="1057284"/>
              <a:ext cx="3168000" cy="3168000"/>
              <a:chOff x="2981326" y="964419"/>
              <a:chExt cx="3168000" cy="3168000"/>
            </a:xfrm>
          </p:grpSpPr>
          <p:graphicFrame>
            <p:nvGraphicFramePr>
              <p:cNvPr id="40" name="차트 42">
                <a:extLst>
                  <a:ext uri="{FF2B5EF4-FFF2-40B4-BE49-F238E27FC236}">
                    <a16:creationId xmlns:a16="http://schemas.microsoft.com/office/drawing/2014/main" id="{DF96E0BC-C9CE-BE46-8513-C441F003777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981326" y="964419"/>
              <a:ext cx="3168000" cy="316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41" name="그룹 43">
                <a:extLst>
                  <a:ext uri="{FF2B5EF4-FFF2-40B4-BE49-F238E27FC236}">
                    <a16:creationId xmlns:a16="http://schemas.microsoft.com/office/drawing/2014/main" id="{9FC0011A-5C2C-884F-977C-837AD608596E}"/>
                  </a:ext>
                </a:extLst>
              </p:cNvPr>
              <p:cNvGrpSpPr/>
              <p:nvPr/>
            </p:nvGrpSpPr>
            <p:grpSpPr>
              <a:xfrm>
                <a:off x="3268201" y="1271140"/>
                <a:ext cx="2628000" cy="2556000"/>
                <a:chOff x="6041622" y="1365102"/>
                <a:chExt cx="2628000" cy="2556000"/>
              </a:xfrm>
            </p:grpSpPr>
            <p:graphicFrame>
              <p:nvGraphicFramePr>
                <p:cNvPr id="42" name="차트 44">
                  <a:extLst>
                    <a:ext uri="{FF2B5EF4-FFF2-40B4-BE49-F238E27FC236}">
                      <a16:creationId xmlns:a16="http://schemas.microsoft.com/office/drawing/2014/main" id="{F4CA5AAF-FD22-B745-A111-62FD1736794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6149769" y="1438063"/>
                <a:ext cx="2412000" cy="2412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aphicFrame>
              <p:nvGraphicFramePr>
                <p:cNvPr id="43" name="차트 45">
                  <a:extLst>
                    <a:ext uri="{FF2B5EF4-FFF2-40B4-BE49-F238E27FC236}">
                      <a16:creationId xmlns:a16="http://schemas.microsoft.com/office/drawing/2014/main" id="{47982D0B-024D-D34F-A7DC-E8631EEF20E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6552112" y="1804113"/>
                <a:ext cx="1620000" cy="162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44" name="타원 46">
                  <a:extLst>
                    <a:ext uri="{FF2B5EF4-FFF2-40B4-BE49-F238E27FC236}">
                      <a16:creationId xmlns:a16="http://schemas.microsoft.com/office/drawing/2014/main" id="{65DB59CA-863E-3D43-B241-7658BB2B5BF7}"/>
                    </a:ext>
                  </a:extLst>
                </p:cNvPr>
                <p:cNvSpPr/>
                <p:nvPr/>
              </p:nvSpPr>
              <p:spPr>
                <a:xfrm>
                  <a:off x="6887769" y="2176063"/>
                  <a:ext cx="936000" cy="936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+mj-lt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45" name="타원 47">
                  <a:extLst>
                    <a:ext uri="{FF2B5EF4-FFF2-40B4-BE49-F238E27FC236}">
                      <a16:creationId xmlns:a16="http://schemas.microsoft.com/office/drawing/2014/main" id="{85C7871C-F827-6544-98A2-FE7264A1A173}"/>
                    </a:ext>
                  </a:extLst>
                </p:cNvPr>
                <p:cNvSpPr/>
                <p:nvPr/>
              </p:nvSpPr>
              <p:spPr>
                <a:xfrm>
                  <a:off x="6580687" y="1851503"/>
                  <a:ext cx="1548000" cy="1548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+mj-lt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46" name="타원 48">
                  <a:extLst>
                    <a:ext uri="{FF2B5EF4-FFF2-40B4-BE49-F238E27FC236}">
                      <a16:creationId xmlns:a16="http://schemas.microsoft.com/office/drawing/2014/main" id="{AB587AB4-CDEB-C746-8A0F-E3D2E605CCEF}"/>
                    </a:ext>
                  </a:extLst>
                </p:cNvPr>
                <p:cNvSpPr/>
                <p:nvPr/>
              </p:nvSpPr>
              <p:spPr>
                <a:xfrm>
                  <a:off x="6284484" y="1591752"/>
                  <a:ext cx="2160000" cy="2088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+mj-lt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47" name="타원 49">
                  <a:extLst>
                    <a:ext uri="{FF2B5EF4-FFF2-40B4-BE49-F238E27FC236}">
                      <a16:creationId xmlns:a16="http://schemas.microsoft.com/office/drawing/2014/main" id="{E68F747C-FB16-4A4E-BF7F-153AACEEEE3E}"/>
                    </a:ext>
                  </a:extLst>
                </p:cNvPr>
                <p:cNvSpPr/>
                <p:nvPr/>
              </p:nvSpPr>
              <p:spPr>
                <a:xfrm>
                  <a:off x="6041622" y="1365102"/>
                  <a:ext cx="2628000" cy="2556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+mj-lt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1" name="모서리가 둥근 직사각형 56">
              <a:extLst>
                <a:ext uri="{FF2B5EF4-FFF2-40B4-BE49-F238E27FC236}">
                  <a16:creationId xmlns:a16="http://schemas.microsoft.com/office/drawing/2014/main" id="{49E1EC98-203A-1B45-B117-9E27FCF6ABAF}"/>
                </a:ext>
              </a:extLst>
            </p:cNvPr>
            <p:cNvSpPr/>
            <p:nvPr/>
          </p:nvSpPr>
          <p:spPr>
            <a:xfrm rot="918904">
              <a:off x="5251240" y="2673603"/>
              <a:ext cx="237815" cy="1217307"/>
            </a:xfrm>
            <a:prstGeom prst="roundRect">
              <a:avLst/>
            </a:prstGeom>
            <a:solidFill>
              <a:schemeClr val="bg1">
                <a:lumMod val="95000"/>
                <a:alpha val="58000"/>
              </a:schemeClr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grpSp>
          <p:nvGrpSpPr>
            <p:cNvPr id="12" name="그룹 17">
              <a:extLst>
                <a:ext uri="{FF2B5EF4-FFF2-40B4-BE49-F238E27FC236}">
                  <a16:creationId xmlns:a16="http://schemas.microsoft.com/office/drawing/2014/main" id="{D7D58C4F-B151-2449-9398-B3B0CA8930BB}"/>
                </a:ext>
              </a:extLst>
            </p:cNvPr>
            <p:cNvGrpSpPr/>
            <p:nvPr/>
          </p:nvGrpSpPr>
          <p:grpSpPr>
            <a:xfrm>
              <a:off x="1080008" y="1047412"/>
              <a:ext cx="3168000" cy="3168000"/>
              <a:chOff x="2981326" y="964419"/>
              <a:chExt cx="3168000" cy="3168000"/>
            </a:xfrm>
          </p:grpSpPr>
          <p:graphicFrame>
            <p:nvGraphicFramePr>
              <p:cNvPr id="32" name="차트 23">
                <a:extLst>
                  <a:ext uri="{FF2B5EF4-FFF2-40B4-BE49-F238E27FC236}">
                    <a16:creationId xmlns:a16="http://schemas.microsoft.com/office/drawing/2014/main" id="{592E0F8C-BB73-FE4E-AF79-23C6CE0F06F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981326" y="964419"/>
              <a:ext cx="3168000" cy="316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pSp>
            <p:nvGrpSpPr>
              <p:cNvPr id="33" name="그룹 5">
                <a:extLst>
                  <a:ext uri="{FF2B5EF4-FFF2-40B4-BE49-F238E27FC236}">
                    <a16:creationId xmlns:a16="http://schemas.microsoft.com/office/drawing/2014/main" id="{2B3C1CC0-2E8E-C742-A493-532E766AF8E4}"/>
                  </a:ext>
                </a:extLst>
              </p:cNvPr>
              <p:cNvGrpSpPr/>
              <p:nvPr/>
            </p:nvGrpSpPr>
            <p:grpSpPr>
              <a:xfrm>
                <a:off x="3268201" y="1271140"/>
                <a:ext cx="2628000" cy="2556000"/>
                <a:chOff x="6041622" y="1365102"/>
                <a:chExt cx="2628000" cy="2556000"/>
              </a:xfrm>
            </p:grpSpPr>
            <p:graphicFrame>
              <p:nvGraphicFramePr>
                <p:cNvPr id="34" name="차트 21">
                  <a:extLst>
                    <a:ext uri="{FF2B5EF4-FFF2-40B4-BE49-F238E27FC236}">
                      <a16:creationId xmlns:a16="http://schemas.microsoft.com/office/drawing/2014/main" id="{4FE8869C-9861-CE4C-A411-41E474FA6F55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6149769" y="1438063"/>
                <a:ext cx="2412000" cy="2412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graphicFrame>
              <p:nvGraphicFramePr>
                <p:cNvPr id="35" name="차트 28">
                  <a:extLst>
                    <a:ext uri="{FF2B5EF4-FFF2-40B4-BE49-F238E27FC236}">
                      <a16:creationId xmlns:a16="http://schemas.microsoft.com/office/drawing/2014/main" id="{E103C677-D6AE-274E-BA0A-4E59243026F5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6552112" y="1804113"/>
                <a:ext cx="1620000" cy="162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36" name="타원 30">
                  <a:extLst>
                    <a:ext uri="{FF2B5EF4-FFF2-40B4-BE49-F238E27FC236}">
                      <a16:creationId xmlns:a16="http://schemas.microsoft.com/office/drawing/2014/main" id="{8FDECC19-76E2-E14F-A2AF-317EF29E9701}"/>
                    </a:ext>
                  </a:extLst>
                </p:cNvPr>
                <p:cNvSpPr/>
                <p:nvPr/>
              </p:nvSpPr>
              <p:spPr>
                <a:xfrm>
                  <a:off x="6887769" y="2176063"/>
                  <a:ext cx="936000" cy="936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+mj-lt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37" name="타원 31">
                  <a:extLst>
                    <a:ext uri="{FF2B5EF4-FFF2-40B4-BE49-F238E27FC236}">
                      <a16:creationId xmlns:a16="http://schemas.microsoft.com/office/drawing/2014/main" id="{454FEA72-2B5E-BB47-85F4-3BFD943333D3}"/>
                    </a:ext>
                  </a:extLst>
                </p:cNvPr>
                <p:cNvSpPr/>
                <p:nvPr/>
              </p:nvSpPr>
              <p:spPr>
                <a:xfrm>
                  <a:off x="6580687" y="1851503"/>
                  <a:ext cx="1548000" cy="1548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+mj-lt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38" name="타원 32">
                  <a:extLst>
                    <a:ext uri="{FF2B5EF4-FFF2-40B4-BE49-F238E27FC236}">
                      <a16:creationId xmlns:a16="http://schemas.microsoft.com/office/drawing/2014/main" id="{4B807D26-D4FE-1F4A-8062-503C188CDC9E}"/>
                    </a:ext>
                  </a:extLst>
                </p:cNvPr>
                <p:cNvSpPr/>
                <p:nvPr/>
              </p:nvSpPr>
              <p:spPr>
                <a:xfrm>
                  <a:off x="6284484" y="1591752"/>
                  <a:ext cx="2160000" cy="2088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+mj-lt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39" name="타원 33">
                  <a:extLst>
                    <a:ext uri="{FF2B5EF4-FFF2-40B4-BE49-F238E27FC236}">
                      <a16:creationId xmlns:a16="http://schemas.microsoft.com/office/drawing/2014/main" id="{B56C1AFD-50A7-A54C-9993-95F1EFA9783D}"/>
                    </a:ext>
                  </a:extLst>
                </p:cNvPr>
                <p:cNvSpPr/>
                <p:nvPr/>
              </p:nvSpPr>
              <p:spPr>
                <a:xfrm>
                  <a:off x="6041622" y="1365102"/>
                  <a:ext cx="2628000" cy="2556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252000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1100" dirty="0">
                    <a:solidFill>
                      <a:srgbClr val="00B050"/>
                    </a:solidFill>
                    <a:latin typeface="+mj-lt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" name="모서리가 둥근 직사각형 18">
              <a:extLst>
                <a:ext uri="{FF2B5EF4-FFF2-40B4-BE49-F238E27FC236}">
                  <a16:creationId xmlns:a16="http://schemas.microsoft.com/office/drawing/2014/main" id="{BDC90350-01BB-5F42-ADFE-9807F614D7DE}"/>
                </a:ext>
              </a:extLst>
            </p:cNvPr>
            <p:cNvSpPr/>
            <p:nvPr/>
          </p:nvSpPr>
          <p:spPr>
            <a:xfrm rot="2062398">
              <a:off x="1452729" y="2454847"/>
              <a:ext cx="238629" cy="1523091"/>
            </a:xfrm>
            <a:prstGeom prst="roundRect">
              <a:avLst/>
            </a:prstGeom>
            <a:solidFill>
              <a:schemeClr val="bg1">
                <a:lumMod val="95000"/>
                <a:alpha val="58000"/>
              </a:schemeClr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타원 8">
              <a:extLst>
                <a:ext uri="{FF2B5EF4-FFF2-40B4-BE49-F238E27FC236}">
                  <a16:creationId xmlns:a16="http://schemas.microsoft.com/office/drawing/2014/main" id="{158F45E6-41B5-A941-96E7-F7AB752C58F0}"/>
                </a:ext>
              </a:extLst>
            </p:cNvPr>
            <p:cNvSpPr/>
            <p:nvPr/>
          </p:nvSpPr>
          <p:spPr>
            <a:xfrm>
              <a:off x="2620724" y="2712079"/>
              <a:ext cx="144000" cy="14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875C7FCA-9D11-A14C-8E14-FAC6AD6F13E8}"/>
                </a:ext>
              </a:extLst>
            </p:cNvPr>
            <p:cNvSpPr txBox="1"/>
            <p:nvPr/>
          </p:nvSpPr>
          <p:spPr>
            <a:xfrm>
              <a:off x="2276514" y="2455021"/>
              <a:ext cx="891374" cy="36300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spindle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FE3B515-D2F6-3141-9DB1-EAF4BF964713}"/>
                </a:ext>
              </a:extLst>
            </p:cNvPr>
            <p:cNvSpPr/>
            <p:nvPr/>
          </p:nvSpPr>
          <p:spPr>
            <a:xfrm>
              <a:off x="1924737" y="2359737"/>
              <a:ext cx="288000" cy="28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타원 25">
              <a:extLst>
                <a:ext uri="{FF2B5EF4-FFF2-40B4-BE49-F238E27FC236}">
                  <a16:creationId xmlns:a16="http://schemas.microsoft.com/office/drawing/2014/main" id="{A40B7FAA-CC32-4C45-B329-CA20237213E8}"/>
                </a:ext>
              </a:extLst>
            </p:cNvPr>
            <p:cNvSpPr/>
            <p:nvPr/>
          </p:nvSpPr>
          <p:spPr>
            <a:xfrm>
              <a:off x="1077956" y="3586774"/>
              <a:ext cx="288000" cy="28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1EBC4F46-EA87-834F-8525-92B56BA8D8FC}"/>
                </a:ext>
              </a:extLst>
            </p:cNvPr>
            <p:cNvSpPr txBox="1"/>
            <p:nvPr/>
          </p:nvSpPr>
          <p:spPr>
            <a:xfrm>
              <a:off x="-1137110" y="1414800"/>
              <a:ext cx="2249706" cy="87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Three Tracks Plus A Head (Right: With Seek)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(e.g., read to sector 11)</a:t>
              </a:r>
            </a:p>
          </p:txBody>
        </p:sp>
        <p:sp>
          <p:nvSpPr>
            <p:cNvPr id="19" name="모서리가 둥근 직사각형 50">
              <a:extLst>
                <a:ext uri="{FF2B5EF4-FFF2-40B4-BE49-F238E27FC236}">
                  <a16:creationId xmlns:a16="http://schemas.microsoft.com/office/drawing/2014/main" id="{5AC13B23-4972-C248-B41E-2594631AAEC3}"/>
                </a:ext>
              </a:extLst>
            </p:cNvPr>
            <p:cNvSpPr/>
            <p:nvPr/>
          </p:nvSpPr>
          <p:spPr>
            <a:xfrm rot="2062398">
              <a:off x="5552918" y="2313927"/>
              <a:ext cx="238629" cy="1688309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타원 51">
              <a:extLst>
                <a:ext uri="{FF2B5EF4-FFF2-40B4-BE49-F238E27FC236}">
                  <a16:creationId xmlns:a16="http://schemas.microsoft.com/office/drawing/2014/main" id="{731B9288-184D-A64F-BCB1-05F7A8DBEA58}"/>
                </a:ext>
              </a:extLst>
            </p:cNvPr>
            <p:cNvSpPr/>
            <p:nvPr/>
          </p:nvSpPr>
          <p:spPr>
            <a:xfrm>
              <a:off x="6645699" y="2721951"/>
              <a:ext cx="144000" cy="144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C6EA7743-80BE-A948-863C-1D270BA71C0F}"/>
                </a:ext>
              </a:extLst>
            </p:cNvPr>
            <p:cNvSpPr txBox="1"/>
            <p:nvPr/>
          </p:nvSpPr>
          <p:spPr>
            <a:xfrm>
              <a:off x="6301489" y="2464893"/>
              <a:ext cx="891374" cy="36300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spindle</a:t>
              </a:r>
            </a:p>
          </p:txBody>
        </p:sp>
        <p:sp>
          <p:nvSpPr>
            <p:cNvPr id="22" name="타원 55">
              <a:extLst>
                <a:ext uri="{FF2B5EF4-FFF2-40B4-BE49-F238E27FC236}">
                  <a16:creationId xmlns:a16="http://schemas.microsoft.com/office/drawing/2014/main" id="{8F0EA410-A5FC-8A4E-B2AF-9939401CB627}"/>
                </a:ext>
              </a:extLst>
            </p:cNvPr>
            <p:cNvSpPr/>
            <p:nvPr/>
          </p:nvSpPr>
          <p:spPr>
            <a:xfrm>
              <a:off x="5390643" y="2440294"/>
              <a:ext cx="288000" cy="28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 w="9525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타원 54">
              <a:extLst>
                <a:ext uri="{FF2B5EF4-FFF2-40B4-BE49-F238E27FC236}">
                  <a16:creationId xmlns:a16="http://schemas.microsoft.com/office/drawing/2014/main" id="{0538CDBB-9704-D345-BCCA-B378A155EA4E}"/>
                </a:ext>
              </a:extLst>
            </p:cNvPr>
            <p:cNvSpPr/>
            <p:nvPr/>
          </p:nvSpPr>
          <p:spPr>
            <a:xfrm>
              <a:off x="5102931" y="3596646"/>
              <a:ext cx="288000" cy="28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0EB7BB-17DF-1746-A374-43A20C587A5B}"/>
                </a:ext>
              </a:extLst>
            </p:cNvPr>
            <p:cNvCxnSpPr/>
            <p:nvPr/>
          </p:nvCxnSpPr>
          <p:spPr>
            <a:xfrm flipH="1" flipV="1">
              <a:off x="5592476" y="2440294"/>
              <a:ext cx="455732" cy="634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0">
              <a:extLst>
                <a:ext uri="{FF2B5EF4-FFF2-40B4-BE49-F238E27FC236}">
                  <a16:creationId xmlns:a16="http://schemas.microsoft.com/office/drawing/2014/main" id="{A0F3DC37-3DE4-8847-8544-55154632E0BD}"/>
                </a:ext>
              </a:extLst>
            </p:cNvPr>
            <p:cNvSpPr txBox="1"/>
            <p:nvPr/>
          </p:nvSpPr>
          <p:spPr>
            <a:xfrm rot="521413">
              <a:off x="5580047" y="2220822"/>
              <a:ext cx="524616" cy="217803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seek</a:t>
              </a:r>
            </a:p>
          </p:txBody>
        </p:sp>
        <p:sp>
          <p:nvSpPr>
            <p:cNvPr id="26" name="TextBox 53">
              <a:extLst>
                <a:ext uri="{FF2B5EF4-FFF2-40B4-BE49-F238E27FC236}">
                  <a16:creationId xmlns:a16="http://schemas.microsoft.com/office/drawing/2014/main" id="{7FED1004-F170-2649-8E70-C72207B10518}"/>
                </a:ext>
              </a:extLst>
            </p:cNvPr>
            <p:cNvSpPr txBox="1"/>
            <p:nvPr/>
          </p:nvSpPr>
          <p:spPr>
            <a:xfrm>
              <a:off x="1758355" y="784126"/>
              <a:ext cx="1805533" cy="36300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Rotates this way</a:t>
              </a:r>
            </a:p>
          </p:txBody>
        </p:sp>
        <p:sp>
          <p:nvSpPr>
            <p:cNvPr id="28" name="TextBox 59">
              <a:extLst>
                <a:ext uri="{FF2B5EF4-FFF2-40B4-BE49-F238E27FC236}">
                  <a16:creationId xmlns:a16="http://schemas.microsoft.com/office/drawing/2014/main" id="{C4315DF5-CBE8-244C-85DA-CCD103F1D86F}"/>
                </a:ext>
              </a:extLst>
            </p:cNvPr>
            <p:cNvSpPr txBox="1"/>
            <p:nvPr/>
          </p:nvSpPr>
          <p:spPr>
            <a:xfrm>
              <a:off x="5796136" y="776890"/>
              <a:ext cx="1805533" cy="36300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prstClr val="black"/>
                  </a:solidFill>
                  <a:latin typeface="+mj-lt"/>
                  <a:ea typeface="맑은 고딕" pitchFamily="50" charset="-127"/>
                </a:rPr>
                <a:t>Rotates this way</a:t>
              </a:r>
            </a:p>
          </p:txBody>
        </p:sp>
        <p:sp>
          <p:nvSpPr>
            <p:cNvPr id="30" name="원호 6">
              <a:extLst>
                <a:ext uri="{FF2B5EF4-FFF2-40B4-BE49-F238E27FC236}">
                  <a16:creationId xmlns:a16="http://schemas.microsoft.com/office/drawing/2014/main" id="{B4829547-7BC4-724C-8D7D-30044AC74301}"/>
                </a:ext>
              </a:extLst>
            </p:cNvPr>
            <p:cNvSpPr/>
            <p:nvPr/>
          </p:nvSpPr>
          <p:spPr>
            <a:xfrm rot="14624239">
              <a:off x="5379290" y="1208904"/>
              <a:ext cx="1836248" cy="2151423"/>
            </a:xfrm>
            <a:prstGeom prst="arc">
              <a:avLst>
                <a:gd name="adj1" fmla="val 17215085"/>
                <a:gd name="adj2" fmla="val 0"/>
              </a:avLst>
            </a:prstGeom>
            <a:ln w="317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1" name="TextBox 62">
              <a:extLst>
                <a:ext uri="{FF2B5EF4-FFF2-40B4-BE49-F238E27FC236}">
                  <a16:creationId xmlns:a16="http://schemas.microsoft.com/office/drawing/2014/main" id="{817F7FB9-A2C8-C64E-9AED-B4934EE50C86}"/>
                </a:ext>
              </a:extLst>
            </p:cNvPr>
            <p:cNvSpPr txBox="1"/>
            <p:nvPr/>
          </p:nvSpPr>
          <p:spPr>
            <a:xfrm rot="18533734">
              <a:off x="4434751" y="1616520"/>
              <a:ext cx="1805533" cy="32670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</a:rPr>
                <a:t>Remaining rotation</a:t>
              </a:r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FCFE469C-D6EC-D34A-9351-416197E5F258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704481" y="1301722"/>
            <a:ext cx="2160000" cy="2160000"/>
          </a:xfrm>
          <a:prstGeom prst="arc">
            <a:avLst>
              <a:gd name="adj1" fmla="val 17351951"/>
              <a:gd name="adj2" fmla="val 20593369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064F1E9-0D51-544D-A3BD-3BB37CD8989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6104849" y="1301722"/>
            <a:ext cx="2160000" cy="2160000"/>
          </a:xfrm>
          <a:prstGeom prst="arc">
            <a:avLst>
              <a:gd name="adj1" fmla="val 17351951"/>
              <a:gd name="adj2" fmla="val 20593369"/>
            </a:avLst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MC504-2018s2-v08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49B3E8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8" id="{2ED648AF-1303-184B-9C72-548EEC07E06D}" vid="{15788330-B608-1141-9DE1-4C9B9C0C70BE}"/>
    </a:ext>
  </a:extLst>
</a:theme>
</file>

<file path=ppt/theme/theme2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MC504-2018s2-v08</Template>
  <TotalTime>2383</TotalTime>
  <Words>1512</Words>
  <Application>Microsoft Macintosh PowerPoint</Application>
  <PresentationFormat>On-screen Show (4:3)</PresentationFormat>
  <Paragraphs>394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49" baseType="lpstr">
      <vt:lpstr>굴림</vt:lpstr>
      <vt:lpstr>M+ 1m light</vt:lpstr>
      <vt:lpstr>맑은 고딕</vt:lpstr>
      <vt:lpstr>Adobe Arabic</vt:lpstr>
      <vt:lpstr>Adobe 고딕 Std B</vt:lpstr>
      <vt:lpstr>Arial</vt:lpstr>
      <vt:lpstr>Arial Bold</vt:lpstr>
      <vt:lpstr>Avenir Next Condensed</vt:lpstr>
      <vt:lpstr>Calibri</vt:lpstr>
      <vt:lpstr>Cambria</vt:lpstr>
      <vt:lpstr>Cambria Math</vt:lpstr>
      <vt:lpstr>Courier Condensed</vt:lpstr>
      <vt:lpstr>Courier New</vt:lpstr>
      <vt:lpstr>Fira Sans Condensed Book</vt:lpstr>
      <vt:lpstr>Fira Sans Condensed Light</vt:lpstr>
      <vt:lpstr>HY견고딕</vt:lpstr>
      <vt:lpstr>Inconsolata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MC504-2018s2-v08</vt:lpstr>
      <vt:lpstr>양식_공청회_발표자료-총괄-양식</vt:lpstr>
      <vt:lpstr>Hard Disk Drives</vt:lpstr>
      <vt:lpstr>Hard disk drives have been the main form of persistent data storage in computer systems for decades…</vt:lpstr>
      <vt:lpstr>The hard-disk drive interface</vt:lpstr>
      <vt:lpstr>The hard-disk drive interface</vt:lpstr>
      <vt:lpstr>The basic geometry of a hard disk</vt:lpstr>
      <vt:lpstr>The basic geometry of a hard disk</vt:lpstr>
      <vt:lpstr>The basic geometry of a hard disk</vt:lpstr>
      <vt:lpstr>Single track latency: Rotational Delay</vt:lpstr>
      <vt:lpstr>Multiple Tracks: Seek Time</vt:lpstr>
      <vt:lpstr>Phases of Seek</vt:lpstr>
      <vt:lpstr>Phases of I/O</vt:lpstr>
      <vt:lpstr>Track Skew</vt:lpstr>
      <vt:lpstr>Cache or Track Buffer</vt:lpstr>
      <vt:lpstr>Write on cache</vt:lpstr>
      <vt:lpstr>I/O Time: Doing The Math</vt:lpstr>
      <vt:lpstr>I/O Time: Doing The Math</vt:lpstr>
      <vt:lpstr>Disk Scheduling</vt:lpstr>
      <vt:lpstr>SSTF is not a panacea.</vt:lpstr>
      <vt:lpstr>Elevator (a.k.a. SCAN or C-SCAN)</vt:lpstr>
      <vt:lpstr>How to account for Disk rotation costs?</vt:lpstr>
      <vt:lpstr>I/O merging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Catto</dc:creator>
  <cp:lastModifiedBy>Arthur Catto</cp:lastModifiedBy>
  <cp:revision>63</cp:revision>
  <dcterms:created xsi:type="dcterms:W3CDTF">2018-10-27T22:56:45Z</dcterms:created>
  <dcterms:modified xsi:type="dcterms:W3CDTF">2018-10-29T23:37:22Z</dcterms:modified>
</cp:coreProperties>
</file>