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558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86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3" r:id="rId26"/>
    <p:sldId id="581" r:id="rId27"/>
    <p:sldId id="584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95" userDrawn="1">
          <p15:clr>
            <a:srgbClr val="A4A3A4"/>
          </p15:clr>
        </p15:guide>
        <p15:guide id="3" orient="horz" pos="3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232FF"/>
    <a:srgbClr val="FB8860"/>
    <a:srgbClr val="E4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4673"/>
  </p:normalViewPr>
  <p:slideViewPr>
    <p:cSldViewPr snapToGrid="0" snapToObjects="1" showGuides="1">
      <p:cViewPr varScale="1">
        <p:scale>
          <a:sx n="68" d="100"/>
          <a:sy n="68" d="100"/>
        </p:scale>
        <p:origin x="824" y="200"/>
      </p:cViewPr>
      <p:guideLst>
        <p:guide pos="4195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Track</c:v>
                </c:pt>
              </c:strCache>
            </c:strRef>
          </c:tx>
          <c:marker>
            <c:symbol val="circle"/>
            <c:size val="10"/>
            <c:spPr>
              <a:solidFill>
                <a:schemeClr val="accent1"/>
              </a:solidFill>
              <a:ln w="34925">
                <a:noFill/>
              </a:ln>
            </c:spPr>
          </c:marker>
          <c:dLbls>
            <c:dLbl>
              <c:idx val="7"/>
              <c:layout>
                <c:manualLayout>
                  <c:x val="-4.0319198949584398E-2"/>
                  <c:y val="4.08625538130876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AB-4245-A19D-0109F552FF2D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53</c:v>
                </c:pt>
                <c:pt idx="1">
                  <c:v>98</c:v>
                </c:pt>
                <c:pt idx="2">
                  <c:v>183</c:v>
                </c:pt>
                <c:pt idx="3">
                  <c:v>37</c:v>
                </c:pt>
                <c:pt idx="4">
                  <c:v>122</c:v>
                </c:pt>
                <c:pt idx="5">
                  <c:v>14</c:v>
                </c:pt>
                <c:pt idx="6">
                  <c:v>124</c:v>
                </c:pt>
                <c:pt idx="7">
                  <c:v>65</c:v>
                </c:pt>
                <c:pt idx="8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AB-4245-A19D-0109F552FF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968645296"/>
        <c:axId val="-1968642256"/>
      </c:lineChart>
      <c:catAx>
        <c:axId val="-196864529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-1968642256"/>
        <c:crosses val="autoZero"/>
        <c:auto val="1"/>
        <c:lblAlgn val="ctr"/>
        <c:lblOffset val="100"/>
        <c:noMultiLvlLbl val="0"/>
      </c:catAx>
      <c:valAx>
        <c:axId val="-1968642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1968645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Track</c:v>
                </c:pt>
              </c:strCache>
            </c:strRef>
          </c:tx>
          <c:marker>
            <c:symbol val="circle"/>
            <c:size val="10"/>
          </c:marker>
          <c:dLbls>
            <c:dLbl>
              <c:idx val="0"/>
              <c:layout>
                <c:manualLayout>
                  <c:x val="-9.6194921647379302E-3"/>
                  <c:y val="3.5275594050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4F-C64A-999C-BDF48B96D7F8}"/>
                </c:ext>
              </c:extLst>
            </c:dLbl>
            <c:dLbl>
              <c:idx val="1"/>
              <c:layout>
                <c:manualLayout>
                  <c:x val="-2.8857719073765799E-2"/>
                  <c:y val="-5.29133910757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4F-C64A-999C-BDF48B96D7F8}"/>
                </c:ext>
              </c:extLst>
            </c:dLbl>
            <c:dLbl>
              <c:idx val="6"/>
              <c:layout>
                <c:manualLayout>
                  <c:x val="-0.157114248290502"/>
                  <c:y val="-2.519685289323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4F-C64A-999C-BDF48B96D7F8}"/>
                </c:ext>
              </c:extLst>
            </c:dLbl>
            <c:dLbl>
              <c:idx val="7"/>
              <c:layout>
                <c:manualLayout>
                  <c:x val="-4.0319198949584398E-2"/>
                  <c:y val="4.08625538130876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4F-C64A-999C-BDF48B96D7F8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53</c:v>
                </c:pt>
                <c:pt idx="1">
                  <c:v>65</c:v>
                </c:pt>
                <c:pt idx="2">
                  <c:v>67</c:v>
                </c:pt>
                <c:pt idx="3">
                  <c:v>37</c:v>
                </c:pt>
                <c:pt idx="4">
                  <c:v>14</c:v>
                </c:pt>
                <c:pt idx="5">
                  <c:v>98</c:v>
                </c:pt>
                <c:pt idx="6">
                  <c:v>122</c:v>
                </c:pt>
                <c:pt idx="7">
                  <c:v>124</c:v>
                </c:pt>
                <c:pt idx="8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4F-C64A-999C-BDF48B96D7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968444624"/>
        <c:axId val="-1968441632"/>
      </c:lineChart>
      <c:catAx>
        <c:axId val="-196844462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-1968441632"/>
        <c:crosses val="autoZero"/>
        <c:auto val="1"/>
        <c:lblAlgn val="ctr"/>
        <c:lblOffset val="100"/>
        <c:noMultiLvlLbl val="0"/>
      </c:catAx>
      <c:valAx>
        <c:axId val="-1968441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1968444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Track</c:v>
                </c:pt>
              </c:strCache>
            </c:strRef>
          </c:tx>
          <c:marker>
            <c:symbol val="circle"/>
            <c:size val="10"/>
          </c:marker>
          <c:dLbls>
            <c:dLbl>
              <c:idx val="3"/>
              <c:layout>
                <c:manualLayout>
                  <c:x val="3.0059492851465799E-3"/>
                  <c:y val="-1.259842644661680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28-D544-910B-24F72A6F710B}"/>
                </c:ext>
              </c:extLst>
            </c:dLbl>
            <c:dLbl>
              <c:idx val="8"/>
              <c:layout>
                <c:manualLayout>
                  <c:x val="-6.0113936233289296E-4"/>
                  <c:y val="1.01102868235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28-D544-910B-24F72A6F710B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53</c:v>
                </c:pt>
                <c:pt idx="1">
                  <c:v>37</c:v>
                </c:pt>
                <c:pt idx="2">
                  <c:v>14</c:v>
                </c:pt>
                <c:pt idx="3">
                  <c:v>0</c:v>
                </c:pt>
                <c:pt idx="4">
                  <c:v>65</c:v>
                </c:pt>
                <c:pt idx="5">
                  <c:v>67</c:v>
                </c:pt>
                <c:pt idx="6">
                  <c:v>98</c:v>
                </c:pt>
                <c:pt idx="7">
                  <c:v>122</c:v>
                </c:pt>
                <c:pt idx="8">
                  <c:v>124</c:v>
                </c:pt>
                <c:pt idx="9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28-D544-910B-24F72A6F71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968337760"/>
        <c:axId val="-1968334768"/>
      </c:lineChart>
      <c:catAx>
        <c:axId val="-196833776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-1968334768"/>
        <c:crosses val="autoZero"/>
        <c:auto val="1"/>
        <c:lblAlgn val="ctr"/>
        <c:lblOffset val="100"/>
        <c:noMultiLvlLbl val="0"/>
      </c:catAx>
      <c:valAx>
        <c:axId val="-1968334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1968337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Track</c:v>
                </c:pt>
              </c:strCache>
            </c:strRef>
          </c:tx>
          <c:marker>
            <c:symbol val="circle"/>
            <c:size val="10"/>
          </c:marker>
          <c:dPt>
            <c:idx val="8"/>
            <c:bubble3D val="0"/>
            <c:spPr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F911-B642-9547-6BDFC97918D0}"/>
              </c:ext>
            </c:extLst>
          </c:dPt>
          <c:dLbls>
            <c:dLbl>
              <c:idx val="2"/>
              <c:layout>
                <c:manualLayout>
                  <c:x val="-8.0522680063764996E-3"/>
                  <c:y val="2.82481356497105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1-B642-9547-6BDFC97918D0}"/>
                </c:ext>
              </c:extLst>
            </c:dLbl>
            <c:dLbl>
              <c:idx val="3"/>
              <c:layout>
                <c:manualLayout>
                  <c:x val="3.0059492851465799E-3"/>
                  <c:y val="-1.259842644661680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11-B642-9547-6BDFC97918D0}"/>
                </c:ext>
              </c:extLst>
            </c:dLbl>
            <c:dLbl>
              <c:idx val="5"/>
              <c:layout>
                <c:manualLayout>
                  <c:x val="-3.4317665813245801E-2"/>
                  <c:y val="4.00059251852777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11-B642-9547-6BDFC97918D0}"/>
                </c:ext>
              </c:extLst>
            </c:dLbl>
            <c:dLbl>
              <c:idx val="6"/>
              <c:layout>
                <c:manualLayout>
                  <c:x val="-0.12565125534865099"/>
                  <c:y val="-5.036216012024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911-B642-9547-6BDFC97918D0}"/>
                </c:ext>
              </c:extLst>
            </c:dLbl>
            <c:dLbl>
              <c:idx val="7"/>
              <c:layout>
                <c:manualLayout>
                  <c:x val="1.5430926789759301E-2"/>
                  <c:y val="-2.488139623102709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911-B642-9547-6BDFC97918D0}"/>
                </c:ext>
              </c:extLst>
            </c:dLbl>
            <c:dLbl>
              <c:idx val="8"/>
              <c:layout>
                <c:manualLayout>
                  <c:x val="-6.0113936233289296E-4"/>
                  <c:y val="1.01102868235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11-B642-9547-6BDFC97918D0}"/>
                </c:ext>
              </c:extLst>
            </c:dLbl>
            <c:dLbl>
              <c:idx val="9"/>
              <c:layout>
                <c:manualLayout>
                  <c:x val="-9.7009323221100494E-2"/>
                  <c:y val="-4.9353275285033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911-B642-9547-6BDFC97918D0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53</c:v>
                </c:pt>
                <c:pt idx="1">
                  <c:v>65</c:v>
                </c:pt>
                <c:pt idx="2">
                  <c:v>67</c:v>
                </c:pt>
                <c:pt idx="3">
                  <c:v>98</c:v>
                </c:pt>
                <c:pt idx="4">
                  <c:v>122</c:v>
                </c:pt>
                <c:pt idx="5">
                  <c:v>124</c:v>
                </c:pt>
                <c:pt idx="6">
                  <c:v>183</c:v>
                </c:pt>
                <c:pt idx="7">
                  <c:v>199</c:v>
                </c:pt>
                <c:pt idx="8">
                  <c:v>0</c:v>
                </c:pt>
                <c:pt idx="9">
                  <c:v>14</c:v>
                </c:pt>
                <c:pt idx="1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911-B642-9547-6BDFC97918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968217584"/>
        <c:axId val="-1968214592"/>
      </c:lineChart>
      <c:catAx>
        <c:axId val="-19682175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-1968214592"/>
        <c:crosses val="autoZero"/>
        <c:auto val="1"/>
        <c:lblAlgn val="ctr"/>
        <c:lblOffset val="100"/>
        <c:noMultiLvlLbl val="0"/>
      </c:catAx>
      <c:valAx>
        <c:axId val="-1968214592"/>
        <c:scaling>
          <c:orientation val="minMax"/>
          <c:max val="200"/>
        </c:scaling>
        <c:delete val="1"/>
        <c:axPos val="l"/>
        <c:numFmt formatCode="General" sourceLinked="1"/>
        <c:majorTickMark val="none"/>
        <c:minorTickMark val="none"/>
        <c:tickLblPos val="none"/>
        <c:crossAx val="-1968217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Track</c:v>
                </c:pt>
              </c:strCache>
            </c:strRef>
          </c:tx>
          <c:marker>
            <c:symbol val="circle"/>
            <c:size val="10"/>
          </c:marker>
          <c:dPt>
            <c:idx val="7"/>
            <c:bubble3D val="0"/>
            <c:spPr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C23E-5143-86AA-CA03E19A271A}"/>
              </c:ext>
            </c:extLst>
          </c:dPt>
          <c:dLbls>
            <c:dLbl>
              <c:idx val="3"/>
              <c:layout>
                <c:manualLayout>
                  <c:x val="3.0059492851465799E-3"/>
                  <c:y val="-1.259842644661680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3E-5143-86AA-CA03E19A271A}"/>
                </c:ext>
              </c:extLst>
            </c:dLbl>
            <c:dLbl>
              <c:idx val="5"/>
              <c:layout>
                <c:manualLayout>
                  <c:x val="-4.5490924588190602E-2"/>
                  <c:y val="5.546462203133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3E-5143-86AA-CA03E19A271A}"/>
                </c:ext>
              </c:extLst>
            </c:dLbl>
            <c:dLbl>
              <c:idx val="6"/>
              <c:layout>
                <c:manualLayout>
                  <c:x val="-0.12565125534865099"/>
                  <c:y val="-5.0362160120246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3E-5143-86AA-CA03E19A271A}"/>
                </c:ext>
              </c:extLst>
            </c:dLbl>
            <c:dLbl>
              <c:idx val="7"/>
              <c:layout>
                <c:manualLayout>
                  <c:x val="1.5430926789759301E-2"/>
                  <c:y val="-2.488139623102709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3E-5143-86AA-CA03E19A271A}"/>
                </c:ext>
              </c:extLst>
            </c:dLbl>
            <c:dLbl>
              <c:idx val="8"/>
              <c:layout>
                <c:manualLayout>
                  <c:x val="-6.0113936233289296E-4"/>
                  <c:y val="1.01102868235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3E-5143-86AA-CA03E19A271A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67</c:v>
                </c:pt>
                <c:pt idx="3">
                  <c:v>98</c:v>
                </c:pt>
                <c:pt idx="4">
                  <c:v>122</c:v>
                </c:pt>
                <c:pt idx="5">
                  <c:v>124</c:v>
                </c:pt>
                <c:pt idx="6">
                  <c:v>183</c:v>
                </c:pt>
                <c:pt idx="7">
                  <c:v>0</c:v>
                </c:pt>
                <c:pt idx="8">
                  <c:v>14</c:v>
                </c:pt>
                <c:pt idx="9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3E-5143-86AA-CA03E19A27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971649744"/>
        <c:axId val="-1971658288"/>
      </c:lineChart>
      <c:catAx>
        <c:axId val="-197164974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-1971658288"/>
        <c:crosses val="autoZero"/>
        <c:auto val="1"/>
        <c:lblAlgn val="ctr"/>
        <c:lblOffset val="100"/>
        <c:noMultiLvlLbl val="0"/>
      </c:catAx>
      <c:valAx>
        <c:axId val="-1971658288"/>
        <c:scaling>
          <c:orientation val="minMax"/>
          <c:max val="200"/>
        </c:scaling>
        <c:delete val="1"/>
        <c:axPos val="l"/>
        <c:numFmt formatCode="General" sourceLinked="1"/>
        <c:majorTickMark val="none"/>
        <c:minorTickMark val="none"/>
        <c:tickLblPos val="none"/>
        <c:crossAx val="-1971649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B4A2-CC5C-4044-AEBA-9C0EED9082C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D7623-1CCB-DA4C-9059-D45945197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FF88F-5033-40FC-9ADF-5F7A77209A7E}" type="slidenum">
              <a:rPr lang="en-US"/>
              <a:pPr/>
              <a:t>17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98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ABA90-3B64-4386-9572-535D52877B26}" type="slidenum">
              <a:rPr lang="en-US"/>
              <a:pPr/>
              <a:t>33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60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D194B-47DA-4759-AC92-E79F0928F321}" type="slidenum">
              <a:rPr lang="en-US"/>
              <a:pPr/>
              <a:t>34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1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D194B-47DA-4759-AC92-E79F0928F321}" type="slidenum">
              <a:rPr lang="en-US"/>
              <a:pPr/>
              <a:t>35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98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061B4-DCCD-4E44-B1C0-41A1443EA613}" type="slidenum">
              <a:rPr lang="en-US"/>
              <a:pPr/>
              <a:t>36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9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061B4-DCCD-4E44-B1C0-41A1443EA613}" type="slidenum">
              <a:rPr lang="en-US"/>
              <a:pPr/>
              <a:t>37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6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061B4-DCCD-4E44-B1C0-41A1443EA613}" type="slidenum">
              <a:rPr lang="en-US"/>
              <a:pPr/>
              <a:t>38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4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08D90-0ED0-49D6-B6E7-47FB7E48B960}" type="slidenum">
              <a:rPr lang="en-US"/>
              <a:pPr/>
              <a:t>18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3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5A0F8-BFF8-43E9-B567-EC807864F2BB}" type="slidenum">
              <a:rPr lang="en-US"/>
              <a:pPr/>
              <a:t>20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5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6928-2AB2-41A4-9F8F-8FEC38CFADF2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1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6928-2AB2-41A4-9F8F-8FEC38CFADF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0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8D43D-AEE4-4EA1-9180-747A31D56255}" type="slidenum">
              <a:rPr lang="en-US"/>
              <a:pPr/>
              <a:t>29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67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8D43D-AEE4-4EA1-9180-747A31D56255}" type="slidenum">
              <a:rPr lang="en-US"/>
              <a:pPr/>
              <a:t>30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9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ABA90-3B64-4386-9572-535D52877B26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9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ABA90-3B64-4386-9572-535D52877B26}" type="slidenum">
              <a:rPr lang="en-US"/>
              <a:pPr/>
              <a:t>32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4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5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7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0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4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268412"/>
            <a:ext cx="8280401" cy="5221287"/>
          </a:xfr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Tx/>
              <a:buNone/>
              <a:defRPr lang="en-US" sz="2800" noProof="0" smtClean="0"/>
            </a:lvl1pPr>
            <a:lvl2pPr marL="540000" indent="0">
              <a:lnSpc>
                <a:spcPct val="100000"/>
              </a:lnSpc>
              <a:spcBef>
                <a:spcPts val="600"/>
              </a:spcBef>
              <a:buSzPct val="100000"/>
              <a:buNone/>
              <a:tabLst/>
              <a:defRPr lang="en-US" sz="2400" noProof="0" smtClean="0"/>
            </a:lvl2pPr>
            <a:lvl3pPr marL="1080000" indent="0">
              <a:lnSpc>
                <a:spcPct val="100000"/>
              </a:lnSpc>
              <a:spcBef>
                <a:spcPts val="600"/>
              </a:spcBef>
              <a:buSzPct val="100000"/>
              <a:buNone/>
              <a:tabLst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56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79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FE80E-3BE6-5A45-9FCE-A8D40B5F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60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beçalho da Seção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0826" y="1412879"/>
            <a:ext cx="8642350" cy="1116115"/>
          </a:xfrm>
        </p:spPr>
        <p:txBody>
          <a:bodyPr anchor="t"/>
          <a:lstStyle>
            <a:lvl1pPr algn="l" defTabSz="68558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-75" baseline="0" noProof="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Myriad Pro Bold Condensed" charset="0"/>
                <a:ea typeface="Myriad Pro Bold Condensed" charset="0"/>
                <a:cs typeface="Myriad Pro Bold Condensed" charset="0"/>
              </a:defRPr>
            </a:lvl1pPr>
          </a:lstStyle>
          <a:p>
            <a:r>
              <a:rPr lang="pt-BR" noProof="0" dirty="0"/>
              <a:t>Título da se</a:t>
            </a:r>
            <a:r>
              <a:rPr lang="en-US" noProof="0" dirty="0" err="1"/>
              <a:t>ção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0826" y="2543053"/>
            <a:ext cx="8642350" cy="1606672"/>
          </a:xfrm>
        </p:spPr>
        <p:txBody>
          <a:bodyPr anchor="t"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34279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3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17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5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3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Objetivo da se</a:t>
            </a:r>
            <a:r>
              <a:rPr lang="en-US" noProof="0" dirty="0" err="1"/>
              <a:t>ção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885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8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of</a:t>
            </a:r>
            <a:r>
              <a:rPr lang="pt-BR" noProof="0" dirty="0"/>
              <a:t> </a:t>
            </a:r>
            <a:r>
              <a:rPr lang="pt-BR" noProof="0" dirty="0" err="1"/>
              <a:t>the</a:t>
            </a:r>
            <a:r>
              <a:rPr lang="pt-BR" noProof="0" dirty="0"/>
              <a:t> </a:t>
            </a:r>
            <a:r>
              <a:rPr lang="pt-BR" noProof="0" dirty="0" err="1"/>
              <a:t>example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Some detail on the example</a:t>
            </a:r>
          </a:p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en-US" noProof="0" dirty="0"/>
              <a:t>Number of the example</a:t>
            </a:r>
          </a:p>
        </p:txBody>
      </p:sp>
    </p:spTree>
    <p:extLst>
      <p:ext uri="{BB962C8B-B14F-4D97-AF65-F5344CB8AC3E}">
        <p14:creationId xmlns:p14="http://schemas.microsoft.com/office/powerpoint/2010/main" val="9561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8404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5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 dirty="0"/>
              <a:t>Title of the example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Some detail on the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en-US" noProof="0" dirty="0"/>
              <a:t>Number of the example</a:t>
            </a:r>
          </a:p>
        </p:txBody>
      </p:sp>
    </p:spTree>
    <p:extLst>
      <p:ext uri="{BB962C8B-B14F-4D97-AF65-F5344CB8AC3E}">
        <p14:creationId xmlns:p14="http://schemas.microsoft.com/office/powerpoint/2010/main" val="15936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9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0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3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7" r:id="rId21"/>
    <p:sldLayoutId id="2147483698" r:id="rId22"/>
    <p:sldLayoutId id="2147483699" r:id="rId23"/>
    <p:sldLayoutId id="214748370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emf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9DF6E-9428-8948-91D0-51874B23B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 </a:t>
            </a:r>
            <a:r>
              <a:rPr lang="en-US"/>
              <a:t>Disk Scheduling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7FAB-507C-5D45-AC79-1E9FD3049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T27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3A7273-A5FB-A649-893A-A27A3B05B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29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6D758-6FC2-CD41-BE17-35B24C563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8484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the disk I/O request that requires the least movement of the disk arm from its current position</a:t>
            </a:r>
          </a:p>
          <a:p>
            <a:pPr marL="0" indent="0">
              <a:buNone/>
            </a:pPr>
            <a:r>
              <a:rPr lang="en-US" dirty="0"/>
              <a:t>Always chooses the minimum seek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A037F-8027-6544-9538-35DE1B04CA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 Service Time First</a:t>
            </a:r>
          </a:p>
        </p:txBody>
      </p:sp>
    </p:spTree>
    <p:extLst>
      <p:ext uri="{BB962C8B-B14F-4D97-AF65-F5344CB8AC3E}">
        <p14:creationId xmlns:p14="http://schemas.microsoft.com/office/powerpoint/2010/main" val="29547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Service Time First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Queue = </a:t>
            </a:r>
            <a:r>
              <a:rPr lang="pt-BR" sz="2000" dirty="0"/>
              <a:t>98, 183, 37, 122, 14, 124, 65, 67</a:t>
            </a:r>
          </a:p>
          <a:p>
            <a:pPr marL="0" indent="0">
              <a:buNone/>
            </a:pPr>
            <a:r>
              <a:rPr lang="en-US" sz="2000" dirty="0"/>
              <a:t>Head initially parked at cylinder 53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seek length</a:t>
            </a:r>
          </a:p>
          <a:p>
            <a:pPr marL="199975" lvl="1" indent="0">
              <a:buNone/>
            </a:pPr>
            <a:r>
              <a:rPr lang="en-US" sz="1800" dirty="0"/>
              <a:t>236 cylinders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C408-0EC6-B94E-BE84-4780575BA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/>
          </p:nvPr>
        </p:nvGraphicFramePr>
        <p:xfrm>
          <a:off x="4572000" y="1089025"/>
          <a:ext cx="4140200" cy="540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5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uiExpand="1" build="p"/>
      <p:bldGraphic spid="7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FDF24A-37D9-AD47-8A3B-85647C0A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SSTF is not a panacea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3A123-3C90-9D43-B19A-E75659BB9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lt"/>
              </a:rPr>
              <a:t>Problem 1</a:t>
            </a:r>
            <a:r>
              <a:rPr lang="en-US" altLang="ko-KR" dirty="0"/>
              <a:t>: The drive geometry is not available to the host OS</a:t>
            </a:r>
          </a:p>
          <a:p>
            <a:pPr lvl="1"/>
            <a:r>
              <a:rPr lang="en-US" altLang="ko-KR" dirty="0"/>
              <a:t>Solution: OS can simply implement </a:t>
            </a:r>
            <a:r>
              <a:rPr lang="en-US" altLang="ko-KR" i="1" dirty="0">
                <a:latin typeface="+mj-lt"/>
              </a:rPr>
              <a:t>nearest-block-first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i="1" dirty="0"/>
              <a:t>NBF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Problem 2</a:t>
            </a:r>
            <a:r>
              <a:rPr lang="en-US" altLang="ko-KR" dirty="0"/>
              <a:t>: Starvation</a:t>
            </a:r>
          </a:p>
          <a:p>
            <a:pPr lvl="1"/>
            <a:r>
              <a:rPr lang="en-US" altLang="ko-KR" dirty="0"/>
              <a:t>If there were a steady stream of requests to the inner track, requests to other tracks would then be ignored completely.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5F58C9-1247-D647-A38F-4E4D78B05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Arm moves in one direction only, satisfying all outstanding requests until it reaches the last track in that direction</a:t>
            </a:r>
          </a:p>
          <a:p>
            <a:pPr marL="0" indent="0">
              <a:buNone/>
            </a:pPr>
            <a:r>
              <a:rPr lang="en-US" dirty="0"/>
              <a:t>Direction is then reversed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9D02E-B86B-1341-A82A-DB0553BA6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7349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Queue = </a:t>
            </a:r>
            <a:r>
              <a:rPr lang="pt-BR" sz="2000" dirty="0"/>
              <a:t>98, 183, 37, 122, 14, 124, 65, 67</a:t>
            </a:r>
          </a:p>
          <a:p>
            <a:pPr marL="0" indent="0">
              <a:buNone/>
            </a:pPr>
            <a:r>
              <a:rPr lang="en-US" sz="2000" dirty="0"/>
              <a:t>Head initially parked at cylinder 53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seek length</a:t>
            </a:r>
          </a:p>
          <a:p>
            <a:pPr marL="266613" lvl="1" indent="0">
              <a:buNone/>
            </a:pPr>
            <a:r>
              <a:rPr lang="en-US" sz="2000" dirty="0"/>
              <a:t>208 cylinders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Disk Scheduling Policies</a:t>
            </a:r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/>
          </p:nvPr>
        </p:nvGraphicFramePr>
        <p:xfrm>
          <a:off x="4572000" y="1089025"/>
          <a:ext cx="414020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12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uiExpand="1" build="p"/>
      <p:bldGraphic spid="9" grpId="0" uiExpand="1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Restricts scanning to one direction only</a:t>
            </a:r>
          </a:p>
          <a:p>
            <a:pPr marL="0" indent="0">
              <a:buNone/>
            </a:pPr>
            <a:r>
              <a:rPr lang="en-US" dirty="0"/>
              <a:t>When the last track has been visited in one direction, the arm is returned to the opposite end of the disk and the scan begins again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D0D3C-EADC-5444-85A1-3FDD25606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C-SCAN</a:t>
            </a:r>
          </a:p>
        </p:txBody>
      </p:sp>
    </p:spTree>
    <p:extLst>
      <p:ext uri="{BB962C8B-B14F-4D97-AF65-F5344CB8AC3E}">
        <p14:creationId xmlns:p14="http://schemas.microsoft.com/office/powerpoint/2010/main" val="7255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C-SCAN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Queue = </a:t>
            </a:r>
            <a:r>
              <a:rPr lang="pt-BR" sz="2000" dirty="0"/>
              <a:t>98, 183, 37, 122, 14, 124, 65, 67</a:t>
            </a:r>
          </a:p>
          <a:p>
            <a:pPr marL="0" indent="0">
              <a:buNone/>
            </a:pPr>
            <a:r>
              <a:rPr lang="en-US" sz="2000" dirty="0"/>
              <a:t>Head initially at cylinder 53, moving forward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seek length</a:t>
            </a:r>
          </a:p>
          <a:p>
            <a:pPr marL="266613" lvl="1" indent="0">
              <a:buNone/>
            </a:pPr>
            <a:r>
              <a:rPr lang="en-US" sz="2000" dirty="0"/>
              <a:t>197 cylinders + retraction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Disk Scheduling Policies</a:t>
            </a:r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/>
          </p:nvPr>
        </p:nvGraphicFramePr>
        <p:xfrm>
          <a:off x="4572000" y="1089025"/>
          <a:ext cx="414020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6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uiExpand="1" build="p"/>
      <p:bldGraphic spid="10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Similar to C-SCAN</a:t>
            </a:r>
          </a:p>
          <a:p>
            <a:pPr marL="0" indent="0">
              <a:buNone/>
            </a:pP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arm</a:t>
            </a:r>
            <a:r>
              <a:rPr lang="pt-BR" dirty="0"/>
              <a:t> moves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to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in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direction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it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direction</a:t>
            </a:r>
            <a:r>
              <a:rPr lang="pt-BR" dirty="0"/>
              <a:t>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to </a:t>
            </a:r>
            <a:r>
              <a:rPr lang="pt-BR" dirty="0" err="1"/>
              <a:t>the</a:t>
            </a:r>
            <a:r>
              <a:rPr lang="pt-BR" dirty="0"/>
              <a:t> disk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C-LOOK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57F3E-1515-A947-8E89-2F1CFFCF8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C-LOOK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Queue = </a:t>
            </a:r>
            <a:r>
              <a:rPr lang="pt-BR" sz="2000" dirty="0"/>
              <a:t>98, 183, 37, 122, 14, 124, 65, 67</a:t>
            </a:r>
          </a:p>
          <a:p>
            <a:pPr marL="0" indent="0">
              <a:buNone/>
            </a:pPr>
            <a:r>
              <a:rPr lang="en-US" sz="2000" dirty="0"/>
              <a:t>Head initially parked at cylinder 53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en-US" sz="2000" dirty="0"/>
              <a:t>Total seek length</a:t>
            </a:r>
          </a:p>
          <a:p>
            <a:pPr marL="266613" lvl="1" indent="0">
              <a:buNone/>
            </a:pPr>
            <a:r>
              <a:rPr lang="en-US" sz="2000" dirty="0"/>
              <a:t>167 cylinders + retraction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Disk Scheduling Policies</a:t>
            </a:r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/>
          </p:nvPr>
        </p:nvGraphicFramePr>
        <p:xfrm>
          <a:off x="4572000" y="1089025"/>
          <a:ext cx="414020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9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N-step-SCAN</a:t>
            </a:r>
          </a:p>
          <a:p>
            <a:pPr marL="266613" lvl="1" indent="0">
              <a:buNone/>
            </a:pPr>
            <a:r>
              <a:rPr lang="en-US" dirty="0"/>
              <a:t>Segments the disk request queue into sub-queues of length N</a:t>
            </a:r>
          </a:p>
          <a:p>
            <a:pPr marL="266613" lvl="1" indent="0">
              <a:buNone/>
            </a:pPr>
            <a:r>
              <a:rPr lang="en-US" dirty="0"/>
              <a:t>Sub-queues are processed one at a time, using SCAN</a:t>
            </a:r>
          </a:p>
          <a:p>
            <a:pPr marL="266613" lvl="1" indent="0">
              <a:buNone/>
            </a:pPr>
            <a:r>
              <a:rPr lang="en-US" dirty="0"/>
              <a:t>New requests added to other queue when queue is processed</a:t>
            </a:r>
          </a:p>
          <a:p>
            <a:pPr marL="266613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FSCAN</a:t>
            </a:r>
          </a:p>
          <a:p>
            <a:pPr marL="266613" lvl="1" indent="0">
              <a:buNone/>
            </a:pPr>
            <a:r>
              <a:rPr lang="en-US" dirty="0"/>
              <a:t>Two queues</a:t>
            </a:r>
          </a:p>
          <a:p>
            <a:pPr marL="266613" lvl="1" indent="0">
              <a:buNone/>
            </a:pPr>
            <a:r>
              <a:rPr lang="en-US" dirty="0"/>
              <a:t>One queue is empty for new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Disk Scheduling Policies</a:t>
            </a: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N-step-SCAN and FSCAN</a:t>
            </a:r>
          </a:p>
        </p:txBody>
      </p:sp>
    </p:spTree>
    <p:extLst>
      <p:ext uri="{BB962C8B-B14F-4D97-AF65-F5344CB8AC3E}">
        <p14:creationId xmlns:p14="http://schemas.microsoft.com/office/powerpoint/2010/main" val="36986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To use disk drives efficiently the OS must find</a:t>
            </a:r>
          </a:p>
          <a:p>
            <a:pPr lvl="1"/>
            <a:r>
              <a:rPr lang="en-US"/>
              <a:t>Fast access time</a:t>
            </a:r>
          </a:p>
          <a:p>
            <a:pPr lvl="1"/>
            <a:r>
              <a:rPr lang="en-US"/>
              <a:t>Large disk bandwidth</a:t>
            </a:r>
          </a:p>
          <a:p>
            <a:pPr lvl="2"/>
            <a:r>
              <a:rPr lang="en-US"/>
              <a:t>Bandwidth is the quotient of the total number of bytes transferred by the total time between the first request for service and the completion of the last transfer.</a:t>
            </a:r>
          </a:p>
          <a:p>
            <a:r>
              <a:rPr lang="en-US"/>
              <a:t>Access time has two major components</a:t>
            </a:r>
          </a:p>
          <a:p>
            <a:pPr lvl="1"/>
            <a:r>
              <a:rPr lang="en-US"/>
              <a:t>Seek time</a:t>
            </a:r>
          </a:p>
          <a:p>
            <a:pPr lvl="1"/>
            <a:r>
              <a:rPr lang="en-US"/>
              <a:t>Rotational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SSTF </a:t>
            </a:r>
            <a:r>
              <a:rPr lang="pt-BR" dirty="0" err="1"/>
              <a:t>is</a:t>
            </a:r>
            <a:r>
              <a:rPr lang="pt-BR" dirty="0"/>
              <a:t> common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faster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FCFS.</a:t>
            </a:r>
          </a:p>
          <a:p>
            <a:pPr marL="0" indent="0">
              <a:buNone/>
            </a:pPr>
            <a:r>
              <a:rPr lang="pt-BR" dirty="0"/>
              <a:t>SCAN </a:t>
            </a:r>
            <a:r>
              <a:rPr lang="pt-BR" dirty="0" err="1"/>
              <a:t>and</a:t>
            </a:r>
            <a:r>
              <a:rPr lang="pt-BR" dirty="0"/>
              <a:t> C-SCAN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better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heavy disk </a:t>
            </a:r>
            <a:r>
              <a:rPr lang="pt-BR" dirty="0" err="1"/>
              <a:t>load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Performance </a:t>
            </a:r>
            <a:r>
              <a:rPr lang="pt-BR" dirty="0" err="1"/>
              <a:t>depends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Service </a:t>
            </a:r>
            <a:r>
              <a:rPr lang="pt-BR" dirty="0" err="1"/>
              <a:t>requests</a:t>
            </a:r>
            <a:r>
              <a:rPr lang="pt-BR" dirty="0"/>
              <a:t> are </a:t>
            </a:r>
            <a:r>
              <a:rPr lang="pt-BR" dirty="0" err="1"/>
              <a:t>affected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file </a:t>
            </a:r>
            <a:r>
              <a:rPr lang="pt-BR" dirty="0" err="1"/>
              <a:t>allocation</a:t>
            </a:r>
            <a:r>
              <a:rPr lang="pt-BR" dirty="0"/>
              <a:t> policies.</a:t>
            </a:r>
          </a:p>
          <a:p>
            <a:pPr marL="0" indent="0">
              <a:buNone/>
            </a:pPr>
            <a:r>
              <a:rPr lang="pt-BR" spc="-20" dirty="0"/>
              <a:t>Disk </a:t>
            </a:r>
            <a:r>
              <a:rPr lang="pt-BR" spc="-20" dirty="0" err="1"/>
              <a:t>scheduling</a:t>
            </a:r>
            <a:r>
              <a:rPr lang="pt-BR" spc="-20" dirty="0"/>
              <a:t> </a:t>
            </a:r>
            <a:r>
              <a:rPr lang="pt-BR" spc="-20" dirty="0" err="1"/>
              <a:t>may</a:t>
            </a:r>
            <a:r>
              <a:rPr lang="pt-BR" spc="-20" dirty="0"/>
              <a:t> </a:t>
            </a:r>
            <a:r>
              <a:rPr lang="pt-BR" spc="-20" dirty="0" err="1"/>
              <a:t>be</a:t>
            </a:r>
            <a:r>
              <a:rPr lang="pt-BR" spc="-20" dirty="0"/>
              <a:t> </a:t>
            </a:r>
            <a:r>
              <a:rPr lang="pt-BR" spc="-20" dirty="0" err="1"/>
              <a:t>written</a:t>
            </a:r>
            <a:r>
              <a:rPr lang="pt-BR" spc="-20" dirty="0"/>
              <a:t> as a </a:t>
            </a:r>
            <a:r>
              <a:rPr lang="pt-BR" spc="-20" dirty="0" err="1"/>
              <a:t>separate</a:t>
            </a:r>
            <a:r>
              <a:rPr lang="pt-BR" spc="-20" dirty="0"/>
              <a:t> (</a:t>
            </a:r>
            <a:r>
              <a:rPr lang="pt-BR" spc="-20" dirty="0" err="1"/>
              <a:t>easily</a:t>
            </a:r>
            <a:r>
              <a:rPr lang="pt-BR" spc="-20" dirty="0"/>
              <a:t> </a:t>
            </a:r>
            <a:r>
              <a:rPr lang="pt-BR" spc="-20" dirty="0" err="1"/>
              <a:t>replaceble</a:t>
            </a:r>
            <a:r>
              <a:rPr lang="pt-BR" spc="-20" dirty="0"/>
              <a:t>) OS module.</a:t>
            </a:r>
          </a:p>
          <a:p>
            <a:pPr marL="0" indent="0">
              <a:buNone/>
            </a:pPr>
            <a:r>
              <a:rPr lang="pt-BR" dirty="0"/>
              <a:t>SSTF </a:t>
            </a:r>
            <a:r>
              <a:rPr lang="pt-BR" dirty="0" err="1"/>
              <a:t>and</a:t>
            </a:r>
            <a:r>
              <a:rPr lang="pt-BR" dirty="0"/>
              <a:t> LOOK are </a:t>
            </a:r>
            <a:r>
              <a:rPr lang="pt-BR" dirty="0" err="1"/>
              <a:t>suitable</a:t>
            </a:r>
            <a:r>
              <a:rPr lang="pt-BR" dirty="0"/>
              <a:t> </a:t>
            </a:r>
            <a:r>
              <a:rPr lang="pt-BR" dirty="0" err="1"/>
              <a:t>choices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default </a:t>
            </a:r>
            <a:r>
              <a:rPr lang="pt-BR" dirty="0" err="1"/>
              <a:t>algorithm</a:t>
            </a:r>
            <a:r>
              <a:rPr lang="pt-BR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AE18-8621-E043-942E-21064DA0B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Choosing</a:t>
            </a:r>
            <a:r>
              <a:rPr lang="pt-BR" dirty="0"/>
              <a:t> a disk </a:t>
            </a:r>
            <a:r>
              <a:rPr lang="pt-BR" dirty="0" err="1"/>
              <a:t>scheduling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50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 of swap-space depends on the memory management algorithm adopted.</a:t>
            </a:r>
          </a:p>
          <a:p>
            <a:pPr marL="266613" lvl="1" indent="0">
              <a:buNone/>
            </a:pPr>
            <a:r>
              <a:rPr lang="en-US" dirty="0"/>
              <a:t>Entire process images.</a:t>
            </a:r>
          </a:p>
          <a:p>
            <a:pPr marL="266613" lvl="1" indent="0">
              <a:buNone/>
            </a:pPr>
            <a:r>
              <a:rPr lang="en-US" dirty="0"/>
              <a:t>Pages that have been pushed out of memory.</a:t>
            </a:r>
          </a:p>
          <a:p>
            <a:pPr marL="0" indent="0">
              <a:buNone/>
            </a:pPr>
            <a:r>
              <a:rPr lang="en-US" dirty="0"/>
              <a:t>Swapping severely impacts system performance.</a:t>
            </a:r>
          </a:p>
          <a:p>
            <a:pPr marL="0" indent="0">
              <a:buNone/>
            </a:pPr>
            <a:r>
              <a:rPr lang="en-US" dirty="0"/>
              <a:t>It is safer to overestimate the need for swap space.</a:t>
            </a:r>
          </a:p>
          <a:p>
            <a:pPr marL="266613" lvl="1" indent="0">
              <a:buNone/>
            </a:pPr>
            <a:r>
              <a:rPr lang="en-US" dirty="0"/>
              <a:t>Lack may lead to process abortions and system crashes.</a:t>
            </a:r>
          </a:p>
          <a:p>
            <a:pPr marL="266613" lvl="1" indent="0">
              <a:buNone/>
            </a:pPr>
            <a:r>
              <a:rPr lang="en-US" dirty="0"/>
              <a:t>Some systems allow the use of multiple swap areas, usually on separate disks.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BC8AD-DF37-994B-9F66-B8B8303737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Swap-Space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Swap space may reside </a:t>
            </a:r>
          </a:p>
          <a:p>
            <a:pPr marL="266613" lvl="1" indent="0">
              <a:buNone/>
            </a:pPr>
            <a:r>
              <a:rPr lang="pt-BR"/>
              <a:t>Within the normal file system </a:t>
            </a:r>
          </a:p>
          <a:p>
            <a:pPr marL="536396" lvl="2" indent="0">
              <a:buNone/>
            </a:pPr>
            <a:r>
              <a:rPr lang="pt-BR"/>
              <a:t>Implementation is easy but inneficient.</a:t>
            </a:r>
          </a:p>
          <a:p>
            <a:pPr marL="536396" lvl="2" indent="0">
              <a:buNone/>
            </a:pPr>
            <a:r>
              <a:rPr lang="pt-BR"/>
              <a:t>To improve performance OSs attempt to make the swap space contiguous and unmovable.</a:t>
            </a:r>
          </a:p>
          <a:p>
            <a:pPr marL="266613" lvl="1" indent="0">
              <a:buNone/>
            </a:pPr>
            <a:r>
              <a:rPr lang="pt-BR"/>
              <a:t>In a separate (raw) disk partition</a:t>
            </a:r>
          </a:p>
          <a:p>
            <a:pPr marL="536396" lvl="2" indent="0">
              <a:buNone/>
            </a:pPr>
            <a:r>
              <a:rPr lang="pt-BR"/>
              <a:t>Algorithms are designed for speed rather than for storage efficiency.</a:t>
            </a:r>
          </a:p>
          <a:p>
            <a:pPr marL="536396" lvl="2" indent="0">
              <a:buNone/>
            </a:pP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1828-6CB9-BF4D-B376-5FEBB7D77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Swap-Space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Buffer in main memory for disk blocks</a:t>
            </a:r>
          </a:p>
          <a:p>
            <a:pPr marL="0" indent="0">
              <a:buNone/>
            </a:pPr>
            <a:r>
              <a:rPr lang="en-US" dirty="0"/>
              <a:t>Contains a copy of some of the blocks on the disk</a:t>
            </a:r>
          </a:p>
          <a:p>
            <a:pPr marL="0" indent="0">
              <a:buNone/>
            </a:pPr>
            <a:r>
              <a:rPr lang="en-US" dirty="0"/>
              <a:t>Requires a policy for block replacement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89E7C-8603-F64A-A3CB-0E8BC8192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Cache</a:t>
            </a:r>
          </a:p>
        </p:txBody>
      </p:sp>
    </p:spTree>
    <p:extLst>
      <p:ext uri="{BB962C8B-B14F-4D97-AF65-F5344CB8AC3E}">
        <p14:creationId xmlns:p14="http://schemas.microsoft.com/office/powerpoint/2010/main" val="2359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block that has been in the cache the longest with no reference to it is replaced</a:t>
            </a:r>
          </a:p>
          <a:p>
            <a:pPr marL="0" indent="0">
              <a:buNone/>
            </a:pPr>
            <a:r>
              <a:rPr lang="en-US" dirty="0"/>
              <a:t>The cache consists of a stack of blocks</a:t>
            </a:r>
          </a:p>
          <a:p>
            <a:pPr marL="0" indent="0">
              <a:buNone/>
            </a:pPr>
            <a:r>
              <a:rPr lang="en-US" dirty="0"/>
              <a:t>Most recently referenced block is on the top of the stack</a:t>
            </a:r>
          </a:p>
          <a:p>
            <a:pPr marL="0" indent="0">
              <a:buNone/>
            </a:pPr>
            <a:r>
              <a:rPr lang="en-US" dirty="0"/>
              <a:t>When a block is referenced or brought into the cache, it is placed on the top of the stack</a:t>
            </a:r>
          </a:p>
          <a:p>
            <a:pPr marL="0" indent="0">
              <a:buNone/>
            </a:pPr>
            <a:r>
              <a:rPr lang="en-US" dirty="0"/>
              <a:t>The block on the bottom of the stack is removed when a new block is brought in</a:t>
            </a:r>
          </a:p>
          <a:p>
            <a:pPr marL="0" indent="0">
              <a:buNone/>
            </a:pPr>
            <a:r>
              <a:rPr lang="en-US" dirty="0"/>
              <a:t>Blocks don’t actually move around in main memory</a:t>
            </a:r>
          </a:p>
          <a:p>
            <a:pPr marL="0" indent="0">
              <a:buNone/>
            </a:pPr>
            <a:r>
              <a:rPr lang="en-US" dirty="0"/>
              <a:t>A stack of pointers is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EF68-7C4C-F14D-A348-52B21AB80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Disk cache replacement policies</a:t>
            </a:r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Recently</a:t>
            </a:r>
            <a:r>
              <a:rPr lang="pt-BR" dirty="0"/>
              <a:t> </a:t>
            </a:r>
            <a:r>
              <a:rPr lang="pt-BR" dirty="0" err="1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block that has experienced the fewest references is replaced</a:t>
            </a:r>
          </a:p>
          <a:p>
            <a:pPr marL="0" indent="0">
              <a:buNone/>
            </a:pPr>
            <a:r>
              <a:rPr lang="en-US" dirty="0"/>
              <a:t>A counter is associated with each block</a:t>
            </a:r>
          </a:p>
          <a:p>
            <a:pPr marL="0" indent="0">
              <a:buNone/>
            </a:pPr>
            <a:r>
              <a:rPr lang="en-US" dirty="0"/>
              <a:t>Counter is initialized to 1 when a block is brought in and incremented each time the block is accessed</a:t>
            </a:r>
          </a:p>
          <a:p>
            <a:pPr marL="0" indent="0">
              <a:buNone/>
            </a:pPr>
            <a:r>
              <a:rPr lang="en-US" dirty="0"/>
              <a:t>When needed, the block with smallest count is selected for replacement</a:t>
            </a:r>
          </a:p>
          <a:p>
            <a:pPr marL="0" indent="0">
              <a:buNone/>
            </a:pPr>
            <a:r>
              <a:rPr lang="en-US" dirty="0"/>
              <a:t>Because of locality some blocks may be referenced many times in a short period of time but infrequently overall</a:t>
            </a:r>
          </a:p>
          <a:p>
            <a:pPr marL="266613" lvl="1" indent="0">
              <a:buNone/>
            </a:pPr>
            <a:r>
              <a:rPr lang="en-US" dirty="0"/>
              <a:t>Thus the reference count can be misleading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EF68-7C4C-F14D-A348-52B21AB80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Disk cache replacement policies</a:t>
            </a:r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Frequently</a:t>
            </a:r>
            <a:r>
              <a:rPr lang="pt-BR" dirty="0"/>
              <a:t> </a:t>
            </a:r>
            <a:r>
              <a:rPr lang="pt-BR" dirty="0" err="1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/>
              <a:t>Frequency-Based</a:t>
            </a:r>
            <a:r>
              <a:rPr lang="pt-BR" sz="3600" dirty="0"/>
              <a:t> </a:t>
            </a:r>
            <a:r>
              <a:rPr lang="pt-BR" sz="3600" dirty="0" err="1"/>
              <a:t>Replacement</a:t>
            </a:r>
            <a:r>
              <a:rPr lang="pt-BR" sz="3600" dirty="0"/>
              <a:t> 1</a:t>
            </a:r>
            <a:endParaRPr lang="en-US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 with smallest count in old section is replaced</a:t>
            </a:r>
          </a:p>
          <a:p>
            <a:pPr marL="266613" lvl="1" indent="0">
              <a:buNone/>
            </a:pPr>
            <a:r>
              <a:rPr lang="en-US" dirty="0"/>
              <a:t>In case of draw, the block with the oldest reference (the one closer to the bottom of the stack) is replaced</a:t>
            </a:r>
          </a:p>
          <a:p>
            <a:pPr marL="0" indent="0">
              <a:buNone/>
            </a:pPr>
            <a:r>
              <a:rPr lang="en-US" dirty="0"/>
              <a:t>Performance slightly better than LRU or LFU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7567D8-27B7-384D-81FD-944ECECAB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Disk cache replacement policies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7012613" y="1100744"/>
          <a:ext cx="617537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/>
                        <a:t>…</a:t>
                      </a: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…</a:t>
                      </a:r>
                      <a:endParaRPr 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8025351" y="1987421"/>
            <a:ext cx="9760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New section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025351" y="4695305"/>
            <a:ext cx="9760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Old section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5444197" y="1190305"/>
            <a:ext cx="156841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Forma livre 25"/>
          <p:cNvSpPr/>
          <p:nvPr/>
        </p:nvSpPr>
        <p:spPr>
          <a:xfrm>
            <a:off x="5036064" y="1538748"/>
            <a:ext cx="1976550" cy="1440192"/>
          </a:xfrm>
          <a:custGeom>
            <a:avLst/>
            <a:gdLst>
              <a:gd name="connsiteX0" fmla="*/ 723331 w 736979"/>
              <a:gd name="connsiteY0" fmla="*/ 1228299 h 1228299"/>
              <a:gd name="connsiteX1" fmla="*/ 0 w 736979"/>
              <a:gd name="connsiteY1" fmla="*/ 1228299 h 1228299"/>
              <a:gd name="connsiteX2" fmla="*/ 0 w 736979"/>
              <a:gd name="connsiteY2" fmla="*/ 0 h 1228299"/>
              <a:gd name="connsiteX3" fmla="*/ 736979 w 736979"/>
              <a:gd name="connsiteY3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1228299">
                <a:moveTo>
                  <a:pt x="723331" y="1228299"/>
                </a:moveTo>
                <a:lnTo>
                  <a:pt x="0" y="1228299"/>
                </a:lnTo>
                <a:lnTo>
                  <a:pt x="0" y="0"/>
                </a:lnTo>
                <a:lnTo>
                  <a:pt x="736979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498197" y="645959"/>
                <a:ext cx="2183583" cy="540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New block brought in (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←1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97" y="645959"/>
                <a:ext cx="2183583" cy="540789"/>
              </a:xfrm>
              <a:prstGeom prst="rect">
                <a:avLst/>
              </a:prstGeom>
              <a:blipFill>
                <a:blip r:embed="rId2"/>
                <a:stretch>
                  <a:fillRect l="-1734" t="-1395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036064" y="1628760"/>
                <a:ext cx="195007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Re-reference from new section (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𝑐𝑜𝑢𝑛𝑡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64" y="1628760"/>
                <a:ext cx="1950078" cy="757130"/>
              </a:xfrm>
              <a:prstGeom prst="rect">
                <a:avLst/>
              </a:prstGeom>
              <a:blipFill>
                <a:blip r:embed="rId3"/>
                <a:stretch>
                  <a:fillRect l="-2597" t="-983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734456" y="4216044"/>
                <a:ext cx="225168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Re-reference from </a:t>
                </a:r>
                <a:br>
                  <a:rPr lang="en-US" sz="1800" dirty="0">
                    <a:solidFill>
                      <a:prstClr val="black"/>
                    </a:solidFill>
                    <a:latin typeface="+mj-lt"/>
                  </a:rPr>
                </a:br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old section </a:t>
                </a:r>
                <a:br>
                  <a:rPr lang="en-US" sz="1800" dirty="0">
                    <a:solidFill>
                      <a:prstClr val="black"/>
                    </a:solidFill>
                    <a:latin typeface="+mj-lt"/>
                  </a:rPr>
                </a:br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56" y="4216044"/>
                <a:ext cx="2251686" cy="757130"/>
              </a:xfrm>
              <a:prstGeom prst="rect">
                <a:avLst/>
              </a:prstGeom>
              <a:blipFill>
                <a:blip r:embed="rId4"/>
                <a:stretch>
                  <a:fillRect l="-2247" t="-9836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 bwMode="auto">
          <a:xfrm flipH="1">
            <a:off x="4734456" y="5768975"/>
            <a:ext cx="227815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 flipV="1">
            <a:off x="4734456" y="1358724"/>
            <a:ext cx="0" cy="44102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de seta reta 54"/>
          <p:cNvCxnSpPr/>
          <p:nvPr/>
        </p:nvCxnSpPr>
        <p:spPr bwMode="auto">
          <a:xfrm>
            <a:off x="4734456" y="1358724"/>
            <a:ext cx="227815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ight Brace 17"/>
          <p:cNvSpPr/>
          <p:nvPr/>
        </p:nvSpPr>
        <p:spPr>
          <a:xfrm>
            <a:off x="7658286" y="1100744"/>
            <a:ext cx="346017" cy="2688304"/>
          </a:xfrm>
          <a:prstGeom prst="rightBrace">
            <a:avLst>
              <a:gd name="adj1" fmla="val 40858"/>
              <a:gd name="adj2" fmla="val 4372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7658286" y="3812440"/>
            <a:ext cx="346017" cy="2688304"/>
          </a:xfrm>
          <a:prstGeom prst="rightBrace">
            <a:avLst>
              <a:gd name="adj1" fmla="val 40858"/>
              <a:gd name="adj2" fmla="val 4372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35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/>
              <a:t>Frequency-Based</a:t>
            </a:r>
            <a:r>
              <a:rPr lang="pt-BR" sz="3600" dirty="0"/>
              <a:t> </a:t>
            </a:r>
            <a:r>
              <a:rPr lang="pt-BR" sz="3600" dirty="0" err="1"/>
              <a:t>Replacement</a:t>
            </a:r>
            <a:r>
              <a:rPr lang="pt-BR" sz="3600" dirty="0"/>
              <a:t> 2</a:t>
            </a:r>
            <a:endParaRPr lang="en-US" sz="36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 with smallest count in old section is replaced</a:t>
            </a:r>
          </a:p>
          <a:p>
            <a:pPr marL="266613" lvl="1" indent="0">
              <a:buNone/>
            </a:pPr>
            <a:r>
              <a:rPr lang="en-US" dirty="0"/>
              <a:t>In case of draw, the block with the oldest reference (the one closer to the bottom of the stack) is replaced</a:t>
            </a:r>
          </a:p>
          <a:p>
            <a:pPr marL="0" indent="0">
              <a:buNone/>
            </a:pPr>
            <a:r>
              <a:rPr lang="en-US" dirty="0"/>
              <a:t>Blocks in middle section have a chance to improve count</a:t>
            </a:r>
          </a:p>
          <a:p>
            <a:pPr marL="0" indent="0">
              <a:buNone/>
            </a:pPr>
            <a:r>
              <a:rPr lang="en-US" dirty="0"/>
              <a:t>Performance better than LRU and LFU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18E1E-EBB2-244B-BEA2-39781D437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Disk cache replacement policies</a:t>
            </a:r>
          </a:p>
        </p:txBody>
      </p:sp>
      <p:graphicFrame>
        <p:nvGraphicFramePr>
          <p:cNvPr id="17" name="Tabela 1">
            <a:extLst>
              <a:ext uri="{FF2B5EF4-FFF2-40B4-BE49-F238E27FC236}">
                <a16:creationId xmlns:a16="http://schemas.microsoft.com/office/drawing/2014/main" id="{DBFE4EDD-D7E7-4A48-864A-D65384EFB6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613" y="1100744"/>
          <a:ext cx="617537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4800" b="0" dirty="0"/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…</a:t>
                      </a:r>
                      <a:endParaRPr 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CaixaDeTexto 9">
            <a:extLst>
              <a:ext uri="{FF2B5EF4-FFF2-40B4-BE49-F238E27FC236}">
                <a16:creationId xmlns:a16="http://schemas.microsoft.com/office/drawing/2014/main" id="{EFE8CE8F-51A1-D14D-867C-DAC1E68A2D75}"/>
              </a:ext>
            </a:extLst>
          </p:cNvPr>
          <p:cNvSpPr txBox="1"/>
          <p:nvPr/>
        </p:nvSpPr>
        <p:spPr>
          <a:xfrm>
            <a:off x="8058655" y="1516281"/>
            <a:ext cx="9427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New section</a:t>
            </a:r>
          </a:p>
        </p:txBody>
      </p:sp>
      <p:sp>
        <p:nvSpPr>
          <p:cNvPr id="20" name="CaixaDeTexto 10">
            <a:extLst>
              <a:ext uri="{FF2B5EF4-FFF2-40B4-BE49-F238E27FC236}">
                <a16:creationId xmlns:a16="http://schemas.microsoft.com/office/drawing/2014/main" id="{EA7322A0-E8BB-A942-86D0-F74EB9AED332}"/>
              </a:ext>
            </a:extLst>
          </p:cNvPr>
          <p:cNvSpPr txBox="1"/>
          <p:nvPr/>
        </p:nvSpPr>
        <p:spPr>
          <a:xfrm>
            <a:off x="8058655" y="5289450"/>
            <a:ext cx="9427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Old section</a:t>
            </a:r>
          </a:p>
        </p:txBody>
      </p:sp>
      <p:cxnSp>
        <p:nvCxnSpPr>
          <p:cNvPr id="21" name="Conector de seta reta 12">
            <a:extLst>
              <a:ext uri="{FF2B5EF4-FFF2-40B4-BE49-F238E27FC236}">
                <a16:creationId xmlns:a16="http://schemas.microsoft.com/office/drawing/2014/main" id="{A3E3B597-CF8A-AD4C-9CF5-8254E90B1F66}"/>
              </a:ext>
            </a:extLst>
          </p:cNvPr>
          <p:cNvCxnSpPr/>
          <p:nvPr/>
        </p:nvCxnSpPr>
        <p:spPr bwMode="auto">
          <a:xfrm>
            <a:off x="5508247" y="1190305"/>
            <a:ext cx="150436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Forma livre 25">
            <a:extLst>
              <a:ext uri="{FF2B5EF4-FFF2-40B4-BE49-F238E27FC236}">
                <a16:creationId xmlns:a16="http://schemas.microsoft.com/office/drawing/2014/main" id="{B5F216CB-E829-404C-BDF5-A5AEDEAB003E}"/>
              </a:ext>
            </a:extLst>
          </p:cNvPr>
          <p:cNvSpPr/>
          <p:nvPr/>
        </p:nvSpPr>
        <p:spPr>
          <a:xfrm>
            <a:off x="5126164" y="1538747"/>
            <a:ext cx="1886450" cy="899653"/>
          </a:xfrm>
          <a:custGeom>
            <a:avLst/>
            <a:gdLst>
              <a:gd name="connsiteX0" fmla="*/ 723331 w 736979"/>
              <a:gd name="connsiteY0" fmla="*/ 1228299 h 1228299"/>
              <a:gd name="connsiteX1" fmla="*/ 0 w 736979"/>
              <a:gd name="connsiteY1" fmla="*/ 1228299 h 1228299"/>
              <a:gd name="connsiteX2" fmla="*/ 0 w 736979"/>
              <a:gd name="connsiteY2" fmla="*/ 0 h 1228299"/>
              <a:gd name="connsiteX3" fmla="*/ 736979 w 736979"/>
              <a:gd name="connsiteY3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1228299">
                <a:moveTo>
                  <a:pt x="723331" y="1228299"/>
                </a:moveTo>
                <a:lnTo>
                  <a:pt x="0" y="1228299"/>
                </a:lnTo>
                <a:lnTo>
                  <a:pt x="0" y="0"/>
                </a:lnTo>
                <a:lnTo>
                  <a:pt x="736979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7">
                <a:extLst>
                  <a:ext uri="{FF2B5EF4-FFF2-40B4-BE49-F238E27FC236}">
                    <a16:creationId xmlns:a16="http://schemas.microsoft.com/office/drawing/2014/main" id="{8235B41B-525C-984E-890B-F65593F65BA8}"/>
                  </a:ext>
                </a:extLst>
              </p:cNvPr>
              <p:cNvSpPr txBox="1"/>
              <p:nvPr/>
            </p:nvSpPr>
            <p:spPr>
              <a:xfrm>
                <a:off x="5508247" y="458989"/>
                <a:ext cx="2245871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New block brought in </a:t>
                </a:r>
                <a:br>
                  <a:rPr lang="en-US" sz="1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←1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23" name="CaixaDeTexto 27">
                <a:extLst>
                  <a:ext uri="{FF2B5EF4-FFF2-40B4-BE49-F238E27FC236}">
                    <a16:creationId xmlns:a16="http://schemas.microsoft.com/office/drawing/2014/main" id="{8235B41B-525C-984E-890B-F65593F6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47" y="458989"/>
                <a:ext cx="2245871" cy="535531"/>
              </a:xfrm>
              <a:prstGeom prst="rect">
                <a:avLst/>
              </a:prstGeom>
              <a:blipFill>
                <a:blip r:embed="rId2"/>
                <a:stretch>
                  <a:fillRect l="-2247" t="-14286" r="-5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8">
                <a:extLst>
                  <a:ext uri="{FF2B5EF4-FFF2-40B4-BE49-F238E27FC236}">
                    <a16:creationId xmlns:a16="http://schemas.microsoft.com/office/drawing/2014/main" id="{55057F88-E266-6C48-8B69-49AEA6EC65FB}"/>
                  </a:ext>
                </a:extLst>
              </p:cNvPr>
              <p:cNvSpPr txBox="1"/>
              <p:nvPr/>
            </p:nvSpPr>
            <p:spPr>
              <a:xfrm>
                <a:off x="5126164" y="1535425"/>
                <a:ext cx="1880522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Re-reference from new section (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𝑐𝑜𝑢𝑛𝑡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24" name="CaixaDeTexto 28">
                <a:extLst>
                  <a:ext uri="{FF2B5EF4-FFF2-40B4-BE49-F238E27FC236}">
                    <a16:creationId xmlns:a16="http://schemas.microsoft.com/office/drawing/2014/main" id="{55057F88-E266-6C48-8B69-49AEA6EC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64" y="1535425"/>
                <a:ext cx="1880522" cy="757130"/>
              </a:xfrm>
              <a:prstGeom prst="rect">
                <a:avLst/>
              </a:prstGeom>
              <a:blipFill>
                <a:blip r:embed="rId3"/>
                <a:stretch>
                  <a:fillRect l="-2685" t="-9836" r="-469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32">
                <a:extLst>
                  <a:ext uri="{FF2B5EF4-FFF2-40B4-BE49-F238E27FC236}">
                    <a16:creationId xmlns:a16="http://schemas.microsoft.com/office/drawing/2014/main" id="{77A95CF8-75E2-D143-B4DB-B8D45E080DD3}"/>
                  </a:ext>
                </a:extLst>
              </p:cNvPr>
              <p:cNvSpPr txBox="1"/>
              <p:nvPr/>
            </p:nvSpPr>
            <p:spPr>
              <a:xfrm>
                <a:off x="4781176" y="3229214"/>
                <a:ext cx="223143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Re-reference from </a:t>
                </a:r>
                <a:br>
                  <a:rPr lang="en-US" sz="1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middle or old section </a:t>
                </a:r>
                <a:br>
                  <a:rPr lang="en-US" sz="1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𝑐𝑜𝑢𝑛𝑡</m:t>
                    </m:r>
                    <m:r>
                      <a:rPr lang="pt-BR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25" name="CaixaDeTexto 32">
                <a:extLst>
                  <a:ext uri="{FF2B5EF4-FFF2-40B4-BE49-F238E27FC236}">
                    <a16:creationId xmlns:a16="http://schemas.microsoft.com/office/drawing/2014/main" id="{77A95CF8-75E2-D143-B4DB-B8D45E080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76" y="3229214"/>
                <a:ext cx="2231436" cy="757130"/>
              </a:xfrm>
              <a:prstGeom prst="rect">
                <a:avLst/>
              </a:prstGeom>
              <a:blipFill>
                <a:blip r:embed="rId4"/>
                <a:stretch>
                  <a:fillRect l="-1695" t="-8197" r="-113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B79E5433-ACA4-144C-8799-3B66EA5C5FDC}"/>
              </a:ext>
            </a:extLst>
          </p:cNvPr>
          <p:cNvCxnSpPr/>
          <p:nvPr/>
        </p:nvCxnSpPr>
        <p:spPr bwMode="auto">
          <a:xfrm flipH="1">
            <a:off x="4720876" y="4071420"/>
            <a:ext cx="228144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ctor reto 52">
            <a:extLst>
              <a:ext uri="{FF2B5EF4-FFF2-40B4-BE49-F238E27FC236}">
                <a16:creationId xmlns:a16="http://schemas.microsoft.com/office/drawing/2014/main" id="{F0C6076E-0193-9043-BA71-772B4420B7AD}"/>
              </a:ext>
            </a:extLst>
          </p:cNvPr>
          <p:cNvCxnSpPr/>
          <p:nvPr/>
        </p:nvCxnSpPr>
        <p:spPr bwMode="auto">
          <a:xfrm flipV="1">
            <a:off x="4720876" y="1358726"/>
            <a:ext cx="0" cy="43207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ctor de seta reta 54">
            <a:extLst>
              <a:ext uri="{FF2B5EF4-FFF2-40B4-BE49-F238E27FC236}">
                <a16:creationId xmlns:a16="http://schemas.microsoft.com/office/drawing/2014/main" id="{E702A754-344C-6444-8E19-EABA2A282616}"/>
              </a:ext>
            </a:extLst>
          </p:cNvPr>
          <p:cNvCxnSpPr/>
          <p:nvPr/>
        </p:nvCxnSpPr>
        <p:spPr bwMode="auto">
          <a:xfrm flipV="1">
            <a:off x="4720876" y="1358724"/>
            <a:ext cx="2291738" cy="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21">
            <a:extLst>
              <a:ext uri="{FF2B5EF4-FFF2-40B4-BE49-F238E27FC236}">
                <a16:creationId xmlns:a16="http://schemas.microsoft.com/office/drawing/2014/main" id="{7471AFFA-3CFA-2840-A37A-D59AFC347103}"/>
              </a:ext>
            </a:extLst>
          </p:cNvPr>
          <p:cNvSpPr txBox="1"/>
          <p:nvPr/>
        </p:nvSpPr>
        <p:spPr>
          <a:xfrm>
            <a:off x="8058655" y="3387435"/>
            <a:ext cx="9427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Middle section</a:t>
            </a:r>
          </a:p>
        </p:txBody>
      </p:sp>
      <p:cxnSp>
        <p:nvCxnSpPr>
          <p:cNvPr id="35" name="Conector reto 30">
            <a:extLst>
              <a:ext uri="{FF2B5EF4-FFF2-40B4-BE49-F238E27FC236}">
                <a16:creationId xmlns:a16="http://schemas.microsoft.com/office/drawing/2014/main" id="{E56DF862-B38E-A340-AA03-3A8BC59CF8E0}"/>
              </a:ext>
            </a:extLst>
          </p:cNvPr>
          <p:cNvCxnSpPr/>
          <p:nvPr/>
        </p:nvCxnSpPr>
        <p:spPr bwMode="auto">
          <a:xfrm flipH="1">
            <a:off x="4720876" y="5677630"/>
            <a:ext cx="2266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20A3B9E-E101-EB40-B35E-0538A0026C46}"/>
              </a:ext>
            </a:extLst>
          </p:cNvPr>
          <p:cNvSpPr/>
          <p:nvPr/>
        </p:nvSpPr>
        <p:spPr>
          <a:xfrm>
            <a:off x="7658286" y="1100744"/>
            <a:ext cx="346017" cy="1620000"/>
          </a:xfrm>
          <a:prstGeom prst="rightBrace">
            <a:avLst>
              <a:gd name="adj1" fmla="val 40858"/>
              <a:gd name="adj2" fmla="val 4372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4CD797A3-35EC-5140-800B-3195A18958E4}"/>
              </a:ext>
            </a:extLst>
          </p:cNvPr>
          <p:cNvSpPr/>
          <p:nvPr/>
        </p:nvSpPr>
        <p:spPr>
          <a:xfrm>
            <a:off x="7658286" y="4888752"/>
            <a:ext cx="346017" cy="1611991"/>
          </a:xfrm>
          <a:prstGeom prst="rightBrace">
            <a:avLst>
              <a:gd name="adj1" fmla="val 40858"/>
              <a:gd name="adj2" fmla="val 4372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540F441-C7FB-8C40-8A89-051B2DA3CA6D}"/>
              </a:ext>
            </a:extLst>
          </p:cNvPr>
          <p:cNvSpPr/>
          <p:nvPr/>
        </p:nvSpPr>
        <p:spPr>
          <a:xfrm>
            <a:off x="7658286" y="2736180"/>
            <a:ext cx="346017" cy="2152571"/>
          </a:xfrm>
          <a:prstGeom prst="rightBrace">
            <a:avLst>
              <a:gd name="adj1" fmla="val 40858"/>
              <a:gd name="adj2" fmla="val 4372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Hamming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data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s-IS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Adding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parity bit we create a code which us</a:t>
                </a:r>
                <a:r>
                  <a:rPr lang="pt-BR" dirty="0"/>
                  <a:t>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bits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en-US" dirty="0"/>
                  <a:t>can detect </a:t>
                </a:r>
                <a:r>
                  <a:rPr lang="en-US" b="1" dirty="0">
                    <a:solidFill>
                      <a:srgbClr val="0432FF"/>
                    </a:solidFill>
                  </a:rPr>
                  <a:t>one</a:t>
                </a:r>
                <a:r>
                  <a:rPr lang="en-US" dirty="0"/>
                  <a:t> </a:t>
                </a:r>
                <a:r>
                  <a:rPr lang="pt-BR" dirty="0"/>
                  <a:t>single </a:t>
                </a:r>
                <a:r>
                  <a:rPr lang="en-US" dirty="0"/>
                  <a:t>error</a:t>
                </a:r>
                <a:r>
                  <a:rPr lang="pt-B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E76B9F-DB8F-A14B-88F9-5202C13079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Code for detecting a single error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7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read or write, the disk head must be positioned at the desired track and at the beginning of the desired sector.</a:t>
            </a:r>
          </a:p>
          <a:p>
            <a:pPr lvl="1"/>
            <a:r>
              <a:rPr lang="en-US" dirty="0"/>
              <a:t>Seek time</a:t>
            </a:r>
          </a:p>
          <a:p>
            <a:pPr lvl="2"/>
            <a:r>
              <a:rPr lang="en-US" dirty="0"/>
              <a:t>Time taken to position the head at the desired track</a:t>
            </a:r>
          </a:p>
          <a:p>
            <a:pPr lvl="1"/>
            <a:r>
              <a:rPr lang="en-US" dirty="0"/>
              <a:t>Rotational delay or rotational latency</a:t>
            </a:r>
          </a:p>
          <a:p>
            <a:pPr lvl="2"/>
            <a:r>
              <a:rPr lang="en-US" dirty="0"/>
              <a:t>Time until the beginning of the desired sector reaches the head</a:t>
            </a:r>
          </a:p>
          <a:p>
            <a:r>
              <a:rPr lang="en-US" dirty="0"/>
              <a:t>Data transfer occurs as the sector moves under the 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 dirty="0" err="1"/>
              <a:t>Detecting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correcting</a:t>
            </a:r>
            <a:r>
              <a:rPr lang="pt-BR" sz="4000" dirty="0"/>
              <a:t> a single </a:t>
            </a:r>
            <a:r>
              <a:rPr lang="pt-BR" sz="4000" dirty="0" err="1"/>
              <a:t>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 order to detect and correct any </a:t>
                </a:r>
                <a:r>
                  <a:rPr lang="en-US" b="1" dirty="0">
                    <a:solidFill>
                      <a:srgbClr val="0432FF"/>
                    </a:solidFill>
                  </a:rPr>
                  <a:t>one</a:t>
                </a:r>
                <a:r>
                  <a:rPr lang="en-US" dirty="0"/>
                  <a:t> error the code must also indicate the position of such error</a:t>
                </a:r>
              </a:p>
              <a:p>
                <a:pPr lvl="1"/>
                <a:r>
                  <a:rPr lang="en-US" dirty="0"/>
                  <a:t>Assume that for that purpose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extra bits are required, so that the code now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𝑚</m:t>
                    </m:r>
                    <m:r>
                      <a:rPr lang="en-US" i="1" dirty="0" err="1" smtClean="0">
                        <a:solidFill>
                          <a:srgbClr val="0432FF"/>
                        </a:solidFill>
                        <a:latin typeface="Cambria Math" charset="0"/>
                      </a:rPr>
                      <m:t>+</m:t>
                    </m:r>
                    <m:r>
                      <a:rPr lang="en-US" i="1" dirty="0" err="1" smtClean="0">
                        <a:solidFill>
                          <a:srgbClr val="0432FF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extra bits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2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2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2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232FF"/>
                    </a:solidFill>
                  </a:rPr>
                  <a:t> </a:t>
                </a:r>
                <a:r>
                  <a:rPr lang="en-US" dirty="0"/>
                  <a:t>codes which must be able to </a:t>
                </a:r>
                <a:r>
                  <a:rPr lang="pt-BR" dirty="0" err="1"/>
                  <a:t>indicate</a:t>
                </a:r>
                <a:endParaRPr lang="en-US" dirty="0"/>
              </a:p>
              <a:p>
                <a:pPr lvl="2"/>
                <a:r>
                  <a:rPr lang="en-US" dirty="0"/>
                  <a:t>the absence of </a:t>
                </a:r>
                <a:r>
                  <a:rPr lang="pt-BR" dirty="0" err="1"/>
                  <a:t>an</a:t>
                </a:r>
                <a:r>
                  <a:rPr lang="pt-BR" dirty="0"/>
                  <a:t> </a:t>
                </a:r>
                <a:r>
                  <a:rPr lang="en-US" dirty="0"/>
                  <a:t>error</a:t>
                </a:r>
                <a:r>
                  <a:rPr lang="pt-BR" dirty="0"/>
                  <a:t> </a:t>
                </a:r>
                <a:r>
                  <a:rPr lang="pt-BR" dirty="0" err="1"/>
                  <a:t>or</a:t>
                </a:r>
                <a:endParaRPr lang="pt-BR" dirty="0"/>
              </a:p>
              <a:p>
                <a:pPr lvl="2"/>
                <a:r>
                  <a:rPr lang="pt-BR" dirty="0" err="1"/>
                  <a:t>the</a:t>
                </a:r>
                <a:r>
                  <a:rPr lang="pt-BR" dirty="0"/>
                  <a:t> position </a:t>
                </a:r>
                <a:r>
                  <a:rPr lang="pt-BR" dirty="0" err="1"/>
                  <a:t>of</a:t>
                </a:r>
                <a:r>
                  <a:rPr lang="en-US" dirty="0"/>
                  <a:t> an error in any of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432FF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bit positions</a:t>
                </a:r>
                <a:endParaRPr lang="pt-BR" dirty="0"/>
              </a:p>
              <a:p>
                <a:pPr lvl="1"/>
                <a:r>
                  <a:rPr lang="pt-BR" dirty="0" err="1"/>
                  <a:t>So</a:t>
                </a:r>
                <a:r>
                  <a:rPr lang="pt-BR" dirty="0"/>
                  <a:t>, </a:t>
                </a:r>
                <a:r>
                  <a:rPr lang="pt-BR" dirty="0" err="1"/>
                  <a:t>we</a:t>
                </a:r>
                <a:r>
                  <a:rPr lang="pt-BR" dirty="0"/>
                  <a:t> </a:t>
                </a:r>
                <a:r>
                  <a:rPr lang="pt-BR" dirty="0" err="1"/>
                  <a:t>need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</a:t>
                </a:r>
                <a:r>
                  <a:rPr lang="pt-BR" dirty="0" err="1"/>
                  <a:t>least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 different codes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432FF"/>
                        </a:solidFill>
                        <a:latin typeface="Cambria Math" charset="0"/>
                      </a:rPr>
                      <m:t>∴</m:t>
                    </m:r>
                    <m:sSup>
                      <m:sSup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lang="en-US">
                        <a:solidFill>
                          <a:srgbClr val="0432FF"/>
                        </a:solidFill>
                        <a:latin typeface="Cambria Math" charset="0"/>
                      </a:rPr>
                      <m:t>≥</m:t>
                    </m:r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𝑛</m:t>
                    </m:r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+1∴</m:t>
                    </m:r>
                    <m:sSup>
                      <m:sSup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≥</m:t>
                    </m:r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𝑛</m:t>
                    </m:r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+1∴</m:t>
                    </m:r>
                    <m:f>
                      <m:f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+1</m:t>
                        </m:r>
                      </m:den>
                    </m:f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≥</m:t>
                    </m:r>
                    <m:sSup>
                      <m:sSup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2168" r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CFB6-29C7-C34E-8B24-EB7B911B20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4980384"/>
            <a:ext cx="2475140" cy="868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432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9352" y="4965637"/>
            <a:ext cx="2205294" cy="868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432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4646" y="4962519"/>
            <a:ext cx="3330092" cy="868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513" y="4932773"/>
                <a:ext cx="8590401" cy="716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pt-BR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+1∴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  <m:r>
                        <a:rPr lang="pt-BR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pt-BR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+1∴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0432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  <m:r>
                        <a:rPr lang="pt-BR" sz="2400" i="1">
                          <a:solidFill>
                            <a:srgbClr val="0432FF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432FF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3" y="4932773"/>
                <a:ext cx="8590401" cy="716400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  <p:bldP spid="5" grpId="0" animBg="1"/>
      <p:bldP spid="6" grpId="0" animBg="1"/>
      <p:bldP spid="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/>
              <a:t>Hamming code for detecting and correcting a single 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pt-BR" dirty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be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bits in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full</a:t>
                </a:r>
                <a:r>
                  <a:rPr lang="pt-BR" dirty="0"/>
                  <a:t> </a:t>
                </a:r>
                <a:r>
                  <a:rPr lang="pt-BR" dirty="0" err="1"/>
                  <a:t>code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𝑚</m:t>
                    </m:r>
                    <m:r>
                      <a:rPr lang="pt-BR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which</a:t>
                </a:r>
                <a:r>
                  <a:rPr lang="pt-BR" dirty="0"/>
                  <a:t> are </a:t>
                </a:r>
                <a:r>
                  <a:rPr lang="pt-BR" dirty="0" err="1"/>
                  <a:t>the</a:t>
                </a:r>
                <a:r>
                  <a:rPr lang="pt-BR" dirty="0"/>
                  <a:t> data bits)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be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associated</a:t>
                </a:r>
                <a:r>
                  <a:rPr lang="pt-BR" dirty="0"/>
                  <a:t> </a:t>
                </a:r>
                <a:r>
                  <a:rPr lang="pt-BR" dirty="0" err="1"/>
                  <a:t>parity</a:t>
                </a:r>
                <a:r>
                  <a:rPr lang="pt-BR" dirty="0"/>
                  <a:t> bits</a:t>
                </a:r>
              </a:p>
              <a:p>
                <a:r>
                  <a:rPr lang="pt-BR" dirty="0" err="1"/>
                  <a:t>We</a:t>
                </a:r>
                <a:r>
                  <a:rPr lang="pt-BR" dirty="0"/>
                  <a:t> </a:t>
                </a:r>
                <a:r>
                  <a:rPr lang="pt-BR" dirty="0" err="1"/>
                  <a:t>want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dirty="0" err="1"/>
                  <a:t>read</a:t>
                </a:r>
                <a:r>
                  <a:rPr lang="pt-BR" dirty="0"/>
                  <a:t> as a </a:t>
                </a:r>
                <a:r>
                  <a:rPr lang="pt-BR" dirty="0" err="1"/>
                  <a:t>binary</a:t>
                </a:r>
                <a:r>
                  <a:rPr lang="pt-BR" dirty="0"/>
                  <a:t> </a:t>
                </a:r>
                <a:r>
                  <a:rPr lang="pt-BR" dirty="0" err="1"/>
                  <a:t>number</a:t>
                </a:r>
                <a:r>
                  <a:rPr lang="pt-BR" dirty="0"/>
                  <a:t>)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give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position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error</a:t>
                </a:r>
                <a:r>
                  <a:rPr lang="pt-BR" dirty="0"/>
                  <a:t> </a:t>
                </a:r>
                <a:r>
                  <a:rPr lang="pt-BR" dirty="0" err="1"/>
                  <a:t>or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if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data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correct</a:t>
                </a:r>
                <a:r>
                  <a:rPr lang="pt-BR" dirty="0"/>
                  <a:t>.</a:t>
                </a:r>
              </a:p>
              <a:p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dirty="0" err="1"/>
                  <a:t>should</a:t>
                </a:r>
                <a:r>
                  <a:rPr lang="pt-BR" dirty="0"/>
                  <a:t> </a:t>
                </a:r>
                <a:r>
                  <a:rPr lang="en-US" dirty="0"/>
                  <a:t>the parity bits</a:t>
                </a:r>
                <a:r>
                  <a:rPr lang="pt-BR" dirty="0"/>
                  <a:t> </a:t>
                </a:r>
                <a:r>
                  <a:rPr lang="pt-BR" dirty="0" err="1"/>
                  <a:t>be</a:t>
                </a:r>
                <a:r>
                  <a:rPr lang="pt-BR" dirty="0"/>
                  <a:t> </a:t>
                </a:r>
                <a:r>
                  <a:rPr lang="pt-BR" dirty="0" err="1"/>
                  <a:t>placed</a:t>
                </a:r>
                <a:r>
                  <a:rPr lang="pt-BR" dirty="0"/>
                  <a:t>?</a:t>
                </a:r>
              </a:p>
              <a:p>
                <a:pPr lvl="1"/>
                <a:r>
                  <a:rPr lang="pt-BR" dirty="0"/>
                  <a:t>At </a:t>
                </a:r>
                <a:r>
                  <a:rPr lang="pt-BR" dirty="0" err="1"/>
                  <a:t>the</a:t>
                </a:r>
                <a:r>
                  <a:rPr lang="pt-BR" dirty="0"/>
                  <a:t> front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sequence</a:t>
                </a:r>
                <a:r>
                  <a:rPr lang="pt-BR" dirty="0"/>
                  <a:t>?</a:t>
                </a:r>
              </a:p>
              <a:p>
                <a:pPr lvl="1"/>
                <a:r>
                  <a:rPr lang="pt-BR" dirty="0"/>
                  <a:t>At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end</a:t>
                </a:r>
                <a:r>
                  <a:rPr lang="pt-BR" dirty="0"/>
                  <a:t>?</a:t>
                </a:r>
              </a:p>
              <a:p>
                <a:pPr lvl="1"/>
                <a:r>
                  <a:rPr lang="pt-BR" dirty="0" err="1"/>
                  <a:t>Let</a:t>
                </a:r>
                <a:r>
                  <a:rPr lang="en-US" dirty="0"/>
                  <a:t>’s try to find </a:t>
                </a:r>
                <a:r>
                  <a:rPr lang="pt-BR" dirty="0"/>
                  <a:t>out.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2168" r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F8EF1-8759-7E48-BCA8-1F0702D52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/>
              <a:t>Hamming code for detecting and correcting a single 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pt-BR" dirty="0"/>
                  <a:t>We </a:t>
                </a:r>
                <a:r>
                  <a:rPr lang="pt-BR" dirty="0" err="1"/>
                  <a:t>want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solidFill>
                          <a:srgbClr val="0432FF"/>
                        </a:solidFill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dirty="0" err="1"/>
                  <a:t>read</a:t>
                </a:r>
                <a:r>
                  <a:rPr lang="pt-BR" dirty="0"/>
                  <a:t> as a </a:t>
                </a:r>
                <a:r>
                  <a:rPr lang="pt-BR" dirty="0" err="1"/>
                  <a:t>binary</a:t>
                </a:r>
                <a:r>
                  <a:rPr lang="pt-BR" dirty="0"/>
                  <a:t> </a:t>
                </a:r>
                <a:r>
                  <a:rPr lang="pt-BR" dirty="0" err="1"/>
                  <a:t>number</a:t>
                </a:r>
                <a:r>
                  <a:rPr lang="pt-BR" dirty="0"/>
                  <a:t>)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give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position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error</a:t>
                </a:r>
                <a:r>
                  <a:rPr lang="pt-BR" dirty="0"/>
                  <a:t> </a:t>
                </a:r>
                <a:r>
                  <a:rPr lang="pt-BR" dirty="0" err="1"/>
                  <a:t>or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if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data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correct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0826" y="1628780"/>
                <a:ext cx="8642350" cy="983791"/>
              </a:xfrm>
              <a:blipFill rotWithShape="0">
                <a:blip r:embed="rId3"/>
                <a:stretch>
                  <a:fillRect l="-2257" t="-9259" r="-635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A5DB-C5DA-D645-9029-9FD67A632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62038" y="2721431"/>
              <a:ext cx="7019926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8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5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5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50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Error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1" i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1" i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494345"/>
                  </p:ext>
                </p:extLst>
              </p:nvPr>
            </p:nvGraphicFramePr>
            <p:xfrm>
              <a:off x="1062038" y="2721431"/>
              <a:ext cx="7019926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8171"/>
                    <a:gridCol w="1062351"/>
                    <a:gridCol w="1062351"/>
                    <a:gridCol w="1062351"/>
                    <a:gridCol w="1062351"/>
                    <a:gridCol w="1062351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Error 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6154" r="-400571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6154" r="-202874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6154" r="-101714" b="-8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6154" r="-2299" b="-80461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106154" r="-312857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106154" r="-400571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106154" r="-202874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106154" r="-101714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106154" r="-2299" b="-70461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206154" r="-312857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206154" r="-400571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206154" r="-202874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206154" r="-101714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206154" r="-2299" b="-60461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306154" r="-312857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306154" r="-400571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306154" r="-20287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306154" r="-10171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306154" r="-2299" b="-50461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400000" r="-312857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400000" r="-40057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400000" r="-202874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400000" r="-101714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400000" r="-2299" b="-396970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507692" r="-312857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507692" r="-400571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507692" r="-202874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507692" r="-101714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507692" r="-2299" b="-30307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607692" r="-312857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607692" r="-400571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607692" r="-202874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607692" r="-101714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607692" r="-2299" b="-20307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707692" r="-312857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571" t="-707692" r="-400571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62069" t="-707692" r="-202874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9429" t="-707692" r="-101714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2644" t="-707692" r="-2299" b="-10307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7" t="-807692" r="-31285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431800" y="4321631"/>
            <a:ext cx="8280400" cy="245631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00" y="3918860"/>
            <a:ext cx="8280400" cy="285908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800" y="3516089"/>
            <a:ext cx="8280400" cy="326185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1800" y="3124202"/>
            <a:ext cx="8280400" cy="365374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36" y="2699658"/>
            <a:ext cx="7061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 dirty="0" err="1"/>
              <a:t>Hamming</a:t>
            </a:r>
            <a:r>
              <a:rPr lang="pt-BR" sz="4000" dirty="0"/>
              <a:t> </a:t>
            </a:r>
            <a:r>
              <a:rPr lang="pt-BR" sz="4000" dirty="0" err="1"/>
              <a:t>code</a:t>
            </a:r>
            <a:r>
              <a:rPr lang="pt-BR" sz="4000" dirty="0"/>
              <a:t> for </a:t>
            </a:r>
            <a:r>
              <a:rPr lang="pt-BR" sz="4000" dirty="0" err="1"/>
              <a:t>detecting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correcting</a:t>
            </a:r>
            <a:r>
              <a:rPr lang="pt-BR" sz="4000" dirty="0"/>
              <a:t> a single </a:t>
            </a:r>
            <a:r>
              <a:rPr lang="pt-BR" sz="4000" dirty="0" err="1"/>
              <a:t>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dirty="0"/>
                  <a:t>Now </a:t>
                </a:r>
                <a:r>
                  <a:rPr lang="pt-BR" dirty="0" err="1"/>
                  <a:t>analyze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contribution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each</a:t>
                </a:r>
                <a:r>
                  <a:rPr lang="pt-BR" dirty="0"/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code</a:t>
                </a:r>
                <a:r>
                  <a:rPr lang="pt-BR" dirty="0"/>
                  <a:t>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 err="1"/>
                  <a:t>Every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contributes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several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with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exception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is-IS" b="0" i="1" smtClean="0">
                        <a:latin typeface="Cambria Math" charset="0"/>
                      </a:rPr>
                      <m:t>…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which</a:t>
                </a:r>
                <a:r>
                  <a:rPr lang="pt-BR" dirty="0"/>
                  <a:t> </a:t>
                </a:r>
                <a:r>
                  <a:rPr lang="pt-BR" dirty="0" err="1"/>
                  <a:t>contribute</a:t>
                </a:r>
                <a:r>
                  <a:rPr lang="pt-BR" dirty="0"/>
                  <a:t>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exactly</a:t>
                </a:r>
                <a:r>
                  <a:rPr lang="pt-BR" dirty="0"/>
                  <a:t> </a:t>
                </a:r>
                <a:r>
                  <a:rPr lang="pt-BR" dirty="0" err="1"/>
                  <a:t>only</a:t>
                </a:r>
                <a:r>
                  <a:rPr lang="pt-BR" dirty="0"/>
                  <a:t> </a:t>
                </a:r>
                <a:r>
                  <a:rPr lang="pt-BR" dirty="0" err="1"/>
                  <a:t>one</a:t>
                </a:r>
                <a:r>
                  <a:rPr lang="pt-B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dirty="0" err="1"/>
                  <a:t>So</a:t>
                </a:r>
                <a:r>
                  <a:rPr lang="pt-BR" dirty="0"/>
                  <a:t>, </a:t>
                </a:r>
                <a:r>
                  <a:rPr lang="pt-BR" dirty="0" err="1"/>
                  <a:t>if</a:t>
                </a:r>
                <a:r>
                  <a:rPr lang="pt-BR" dirty="0"/>
                  <a:t> </a:t>
                </a:r>
                <a:r>
                  <a:rPr lang="pt-BR" dirty="0" err="1"/>
                  <a:t>we</a:t>
                </a:r>
                <a:r>
                  <a:rPr lang="pt-BR" dirty="0"/>
                  <a:t> use </a:t>
                </a:r>
                <a:r>
                  <a:rPr lang="pt-BR" dirty="0" err="1"/>
                  <a:t>positions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1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 2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 4</m:t>
                    </m:r>
                    <m:r>
                      <a:rPr lang="pt-BR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, …</m:t>
                    </m:r>
                  </m:oMath>
                </a14:m>
                <a:r>
                  <a:rPr lang="pt-BR" dirty="0"/>
                  <a:t> for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parity</a:t>
                </a:r>
                <a:r>
                  <a:rPr lang="pt-BR" dirty="0"/>
                  <a:t> bits, </a:t>
                </a:r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will</a:t>
                </a:r>
                <a:r>
                  <a:rPr lang="pt-BR" dirty="0"/>
                  <a:t> </a:t>
                </a:r>
                <a:r>
                  <a:rPr lang="pt-BR" dirty="0" err="1"/>
                  <a:t>be</a:t>
                </a:r>
                <a:r>
                  <a:rPr lang="pt-BR" dirty="0"/>
                  <a:t> </a:t>
                </a:r>
                <a:r>
                  <a:rPr lang="pt-BR" dirty="0" err="1"/>
                  <a:t>independent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each</a:t>
                </a:r>
                <a:r>
                  <a:rPr lang="pt-BR" dirty="0"/>
                  <a:t> </a:t>
                </a:r>
                <a:r>
                  <a:rPr lang="pt-BR" dirty="0" err="1"/>
                  <a:t>other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14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A43081-8FE4-5D4B-B940-C7CA71F338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8745538" y="6338888"/>
            <a:ext cx="398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99FF99"/>
                </a:solidFill>
                <a:latin typeface="Arial" charset="0"/>
              </a:rPr>
              <a:t>●</a:t>
            </a:r>
            <a:endParaRPr lang="pt-BR" sz="2000">
              <a:solidFill>
                <a:srgbClr val="99FF99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 hidden="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4267" y="1628780"/>
              <a:ext cx="4848908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50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Error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1" i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1" i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 hidden="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660592"/>
                  </p:ext>
                </p:extLst>
              </p:nvPr>
            </p:nvGraphicFramePr>
            <p:xfrm>
              <a:off x="4044267" y="1628780"/>
              <a:ext cx="4848908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338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Error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9677" r="-401724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9677" r="-201724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9677" r="-101724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9677" r="-1724" b="-8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106250" r="-312903" b="-6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106250" r="-401724" b="-6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106250" r="-201724" b="-6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106250" r="-101724" b="-6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106250" r="-1724" b="-6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212903" r="-312903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212903" r="-401724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212903" r="-201724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212903" r="-101724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212903" r="-1724" b="-6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312903" r="-31290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312903" r="-401724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312903" r="-201724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312903" r="-101724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312903" r="-172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400000" r="-312903" b="-3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400000" r="-401724" b="-3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400000" r="-201724" b="-3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400000" r="-101724" b="-3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400000" r="-1724" b="-3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516129" r="-31290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516129" r="-4017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516129" r="-2017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516129" r="-1017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516129" r="-1724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616129" r="-312903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616129" r="-401724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616129" r="-201724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616129" r="-101724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616129" r="-1724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693750" r="-312903" b="-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2069" t="-693750" r="-401724" b="-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069" t="-693750" r="-201724" b="-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2069" t="-693750" r="-101724" b="-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2069" t="-693750" r="-1724" b="-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5" t="-819355" r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9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/>
              <a:t>Hamming code for detecting and correcting a single 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3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So, we will have the full code</a:t>
                </a:r>
              </a:p>
              <a:p>
                <a:pPr lvl="1">
                  <a:spcBef>
                    <a:spcPts val="2400"/>
                  </a:spcBef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Reexamining the contribution table, </a:t>
                </a:r>
                <a:br>
                  <a:rPr lang="en-US" dirty="0"/>
                </a:br>
                <a:r>
                  <a:rPr lang="en-US" dirty="0"/>
                  <a:t>we see that the parity bits can be </a:t>
                </a:r>
                <a:br>
                  <a:rPr lang="en-US" dirty="0"/>
                </a:br>
                <a:r>
                  <a:rPr lang="en-US" dirty="0"/>
                  <a:t>generated from the data bits 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215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38" t="-1897" b="-6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9387F-92A6-E74E-855A-CA06126C55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14394" y="2018305"/>
              <a:ext cx="7440066" cy="9144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16800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33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2400" i="1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0" i="0" dirty="0" err="1">
                              <a:latin typeface="Myriad Pro Light Condensed" charset="0"/>
                              <a:ea typeface="Myriad Pro Light Condensed" charset="0"/>
                              <a:cs typeface="Myriad Pro Light Condensed" charset="0"/>
                            </a:rPr>
                            <a:t>corresponding</a:t>
                          </a:r>
                          <a:r>
                            <a:rPr lang="pt-BR" sz="2400" b="0" i="0" dirty="0">
                              <a:latin typeface="Myriad Pro Light Condensed" charset="0"/>
                              <a:ea typeface="Myriad Pro Light Condensed" charset="0"/>
                              <a:cs typeface="Myriad Pro Light Condensed" charset="0"/>
                            </a:rPr>
                            <a:t> </a:t>
                          </a:r>
                          <a:r>
                            <a:rPr lang="pt-BR" sz="2400" b="0" i="0" dirty="0" err="1">
                              <a:latin typeface="Myriad Pro Light Condensed" charset="0"/>
                              <a:ea typeface="Myriad Pro Light Condensed" charset="0"/>
                              <a:cs typeface="Myriad Pro Light Condensed" charset="0"/>
                            </a:rPr>
                            <a:t>to</a:t>
                          </a:r>
                          <a:endParaRPr lang="en-US" sz="2400" b="0" i="0" dirty="0">
                            <a:latin typeface="Myriad Pro Light Condensed" charset="0"/>
                            <a:ea typeface="Myriad Pro Light Condensed" charset="0"/>
                            <a:cs typeface="Myriad Pro Light Condensed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206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s-IS" sz="2400" i="1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i="0" dirty="0">
                            <a:latin typeface="Myriad Pro Light Condensed" charset="0"/>
                            <a:ea typeface="Myriad Pro Light Condensed" charset="0"/>
                            <a:cs typeface="Myriad Pro Light Condensed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81241"/>
                  </p:ext>
                </p:extLst>
              </p:nvPr>
            </p:nvGraphicFramePr>
            <p:xfrm>
              <a:off x="814394" y="2018305"/>
              <a:ext cx="7440066" cy="9144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76000"/>
                    <a:gridCol w="576000"/>
                    <a:gridCol w="576000"/>
                    <a:gridCol w="576000"/>
                    <a:gridCol w="576000"/>
                    <a:gridCol w="576000"/>
                    <a:gridCol w="576000"/>
                    <a:gridCol w="576000"/>
                    <a:gridCol w="576000"/>
                    <a:gridCol w="576000"/>
                    <a:gridCol w="168006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0526" r="-118631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064" t="-10526" r="-109893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8947" t="-10526" r="-987368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2128" t="-10526" r="-897872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97895" t="-10526" r="-788421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7895" t="-10526" r="-688421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04255" t="-10526" r="-595745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96842" t="-10526" r="-489474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05319" t="-10526" r="-394681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95789" t="-10526" r="-29052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pt-BR" sz="2400" b="0" i="0" dirty="0" err="1" smtClean="0">
                              <a:latin typeface="Myriad Pro Light Condensed" charset="0"/>
                              <a:ea typeface="Myriad Pro Light Condensed" charset="0"/>
                              <a:cs typeface="Myriad Pro Light Condensed" charset="0"/>
                            </a:rPr>
                            <a:t>corresponding</a:t>
                          </a:r>
                          <a:r>
                            <a:rPr lang="pt-BR" sz="2400" b="0" i="0" dirty="0" smtClean="0">
                              <a:latin typeface="Myriad Pro Light Condensed" charset="0"/>
                              <a:ea typeface="Myriad Pro Light Condensed" charset="0"/>
                              <a:cs typeface="Myriad Pro Light Condensed" charset="0"/>
                            </a:rPr>
                            <a:t> </a:t>
                          </a:r>
                          <a:r>
                            <a:rPr lang="pt-BR" sz="2400" b="0" i="0" dirty="0" err="1" smtClean="0">
                              <a:latin typeface="Myriad Pro Light Condensed" charset="0"/>
                              <a:ea typeface="Myriad Pro Light Condensed" charset="0"/>
                              <a:cs typeface="Myriad Pro Light Condensed" charset="0"/>
                            </a:rPr>
                            <a:t>to</a:t>
                          </a:r>
                          <a:endParaRPr lang="en-US" sz="2400" b="0" i="0" dirty="0">
                            <a:latin typeface="Myriad Pro Light Condensed" charset="0"/>
                            <a:ea typeface="Myriad Pro Light Condensed" charset="0"/>
                            <a:cs typeface="Myriad Pro Light Condensed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rgbClr val="0432FF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98947" t="-112000" r="-98736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302128" t="-112000" r="-89787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397895" t="-112000" r="-78842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497895" t="-112000" r="-68842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604255" t="-112000" r="-59574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696842" t="-112000" r="-48947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805319" t="-112000" r="-39468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895789" t="-112000" r="-29052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i="0" dirty="0">
                            <a:latin typeface="Myriad Pro Light Condensed" charset="0"/>
                            <a:ea typeface="Myriad Pro Light Condensed" charset="0"/>
                            <a:cs typeface="Myriad Pro Light Condensed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05399" y="3377248"/>
              <a:ext cx="3787776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6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32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32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32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3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Error 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80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8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00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095880"/>
                  </p:ext>
                </p:extLst>
              </p:nvPr>
            </p:nvGraphicFramePr>
            <p:xfrm>
              <a:off x="5105399" y="3377248"/>
              <a:ext cx="3787776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686"/>
                    <a:gridCol w="573218"/>
                    <a:gridCol w="573218"/>
                    <a:gridCol w="573218"/>
                    <a:gridCol w="573218"/>
                    <a:gridCol w="57321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Error 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6667" r="-406383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…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6667" r="-205319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6667" r="-105319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6667" r="-5319" b="-8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106667" r="-315232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106667" r="-406383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106667" r="-205319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106667" r="-105319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106667" r="-5319" b="-7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206667" r="-315232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206667" r="-40638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206667" r="-205319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206667" r="-105319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206667" r="-5319" b="-6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306667" r="-315232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306667" r="-406383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306667" r="-205319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306667" r="-105319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306667" r="-5319" b="-5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400000" r="-315232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400000" r="-406383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400000" r="-2053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400000" r="-1053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400000" r="-5319" b="-39672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508333" r="-31523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508333" r="-406383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508333" r="-20531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508333" r="-10531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508333" r="-5319" b="-3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608333" r="-31523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608333" r="-406383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608333" r="-20531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608333" r="-10531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608333" r="-5319" b="-2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708333" r="-31523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1702" t="-708333" r="-40638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2766" t="-708333" r="-2053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2766" t="-708333" r="-1053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62766" t="-708333" r="-5319" b="-1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62" t="-808333" r="-31523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8316685" y="3744686"/>
            <a:ext cx="576000" cy="2924402"/>
          </a:xfrm>
          <a:prstGeom prst="rect">
            <a:avLst/>
          </a:prstGeom>
          <a:noFill/>
          <a:ln w="28575" cmpd="sng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39742" y="3744686"/>
            <a:ext cx="576000" cy="2924402"/>
          </a:xfrm>
          <a:prstGeom prst="rect">
            <a:avLst/>
          </a:prstGeom>
          <a:noFill/>
          <a:ln w="28575" cmpd="sng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799" y="3744686"/>
            <a:ext cx="576000" cy="2924402"/>
          </a:xfrm>
          <a:prstGeom prst="rect">
            <a:avLst/>
          </a:prstGeom>
          <a:noFill/>
          <a:ln w="28575" cmpd="sng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/>
              <a:t>Hamming code for detecting and correcting a single error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44" name="Rectangle 4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full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pt-BR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verification is done calculating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 smtClean="0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Since, for instance,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charset="0"/>
                      </a:rPr>
                      <m:t>⊕…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all bits are correct,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must be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any single bit is wrong,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will be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same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is-IS" b="0" i="1" smtClean="0">
                        <a:latin typeface="Cambria Math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look at the contribution table again, it is not difficult to conclude that the value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indicates the correctness of the code or the position of the error.</a:t>
                </a:r>
              </a:p>
            </p:txBody>
          </p:sp>
        </mc:Choice>
        <mc:Fallback xmlns="">
          <p:sp>
            <p:nvSpPr>
              <p:cNvPr id="21504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38" t="-3252" r="-1838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06E254-FA2D-254A-BDA3-0E73A6A0D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5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5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5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 dirty="0" err="1"/>
              <a:t>Hamming</a:t>
            </a:r>
            <a:r>
              <a:rPr lang="pt-BR" sz="4000" dirty="0"/>
              <a:t> </a:t>
            </a:r>
            <a:r>
              <a:rPr lang="pt-BR" sz="4000" dirty="0" err="1"/>
              <a:t>code</a:t>
            </a:r>
            <a:r>
              <a:rPr lang="pt-BR" sz="4000" dirty="0"/>
              <a:t> for </a:t>
            </a:r>
            <a:r>
              <a:rPr lang="pt-BR" sz="4000" dirty="0" err="1"/>
              <a:t>detecting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correcting</a:t>
            </a:r>
            <a:r>
              <a:rPr lang="pt-BR" sz="4000" dirty="0"/>
              <a:t> a single </a:t>
            </a:r>
            <a:r>
              <a:rPr lang="pt-BR" sz="4000" dirty="0" err="1"/>
              <a:t>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67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>
                    <a:latin typeface="Myriad Pro Condensed" charset="0"/>
                    <a:ea typeface="Myriad Pro Condensed" charset="0"/>
                    <a:cs typeface="Myriad Pro Condensed" charset="0"/>
                  </a:rPr>
                  <a:t>Example 1:</a:t>
                </a:r>
                <a:r>
                  <a:rPr lang="pt-BR" dirty="0"/>
                  <a:t> </a:t>
                </a:r>
                <a:r>
                  <a:rPr lang="pt-BR" dirty="0" err="1"/>
                  <a:t>Given</a:t>
                </a:r>
                <a:r>
                  <a:rPr lang="pt-BR" dirty="0"/>
                  <a:t> a data </a:t>
                </a:r>
                <a:r>
                  <a:rPr lang="pt-BR" dirty="0" err="1"/>
                  <a:t>code</a:t>
                </a:r>
                <a:r>
                  <a:rPr lang="pt-BR" dirty="0"/>
                  <a:t>, </a:t>
                </a:r>
                <a:r>
                  <a:rPr lang="pt-BR" dirty="0" err="1"/>
                  <a:t>generate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corresponding</a:t>
                </a:r>
                <a:r>
                  <a:rPr lang="pt-BR" dirty="0"/>
                  <a:t> </a:t>
                </a:r>
                <a:r>
                  <a:rPr lang="pt-BR" dirty="0" err="1"/>
                  <a:t>full</a:t>
                </a:r>
                <a:r>
                  <a:rPr lang="pt-BR" dirty="0"/>
                  <a:t> </a:t>
                </a:r>
                <a:r>
                  <a:rPr lang="pt-BR" dirty="0" err="1"/>
                  <a:t>code</a:t>
                </a:r>
                <a:endParaRPr lang="pt-BR" dirty="0"/>
              </a:p>
              <a:p>
                <a:pPr lvl="1">
                  <a:spcBef>
                    <a:spcPts val="1200"/>
                  </a:spcBef>
                </a:pPr>
                <a:r>
                  <a:rPr lang="pt-BR" dirty="0"/>
                  <a:t>Assume </a:t>
                </a:r>
                <a14:m>
                  <m:oMath xmlns:m="http://schemas.openxmlformats.org/officeDocument/2006/math"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𝑚</m:t>
                    </m:r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=1 1 0 0</m:t>
                    </m:r>
                  </m:oMath>
                </a14:m>
                <a:endParaRPr lang="pt-BR" dirty="0"/>
              </a:p>
              <a:p>
                <a:pPr lvl="1">
                  <a:spcBef>
                    <a:spcPts val="1200"/>
                  </a:spcBef>
                </a:pPr>
                <a:r>
                  <a:rPr lang="pt-BR" dirty="0" err="1"/>
                  <a:t>We</a:t>
                </a:r>
                <a:r>
                  <a:rPr lang="pt-BR" dirty="0"/>
                  <a:t> must </a:t>
                </a:r>
                <a:r>
                  <a:rPr lang="pt-BR" dirty="0" err="1"/>
                  <a:t>find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smallest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such</a:t>
                </a:r>
                <a:r>
                  <a:rPr lang="pt-BR" dirty="0"/>
                  <a:t> </a:t>
                </a:r>
                <a:r>
                  <a:rPr lang="pt-BR" dirty="0" err="1"/>
                  <a:t>that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0432FF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432FF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pt-BR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  <m:r>
                      <a:rPr lang="pt-BR" i="1">
                        <a:solidFill>
                          <a:srgbClr val="0432FF"/>
                        </a:solidFill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pt-BR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solidFill>
                              <a:srgbClr val="0432FF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:r>
                  <a:rPr lang="pt-BR" dirty="0" err="1"/>
                  <a:t>which</a:t>
                </a:r>
                <a:r>
                  <a:rPr lang="pt-BR" dirty="0"/>
                  <a:t>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432FF"/>
                        </a:solidFill>
                        <a:latin typeface="Cambria Math" charset="0"/>
                      </a:rPr>
                      <m:t>7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t-BR" dirty="0"/>
                  <a:t>The </a:t>
                </a:r>
                <a:r>
                  <a:rPr lang="pt-BR" dirty="0" err="1"/>
                  <a:t>full</a:t>
                </a:r>
                <a:r>
                  <a:rPr lang="pt-BR" dirty="0"/>
                  <a:t> </a:t>
                </a:r>
                <a:r>
                  <a:rPr lang="pt-BR" dirty="0" err="1"/>
                  <a:t>code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will correspond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pt-BR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spcBef>
                    <a:spcPts val="1200"/>
                  </a:spcBef>
                </a:pPr>
                <a:r>
                  <a:rPr lang="pt-BR" dirty="0"/>
                  <a:t>The </a:t>
                </a:r>
                <a:r>
                  <a:rPr lang="pt-BR" dirty="0" err="1"/>
                  <a:t>parity</a:t>
                </a:r>
                <a:r>
                  <a:rPr lang="pt-BR" dirty="0"/>
                  <a:t> bits are </a:t>
                </a:r>
                <a:r>
                  <a:rPr lang="pt-BR" dirty="0" err="1"/>
                  <a:t>calculated</a:t>
                </a:r>
                <a:r>
                  <a:rPr lang="pt-BR" dirty="0"/>
                  <a:t> as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pt-BR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=0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pt-BR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endParaRPr lang="pt-BR" dirty="0">
                  <a:solidFill>
                    <a:srgbClr val="0432FF"/>
                  </a:solidFill>
                </a:endParaRP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>
                        <a:solidFill>
                          <a:srgbClr val="FF26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=0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pt-BR" dirty="0">
                  <a:solidFill>
                    <a:srgbClr val="0432FF"/>
                  </a:solidFill>
                </a:endParaRP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pt-BR" smtClean="0">
                            <a:solidFill>
                              <a:srgbClr val="FF260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>
                        <a:solidFill>
                          <a:srgbClr val="FF26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=0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pt-BR" dirty="0">
                  <a:solidFill>
                    <a:srgbClr val="0432FF"/>
                  </a:solidFill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pt-BR" dirty="0" err="1"/>
                  <a:t>Thus</a:t>
                </a:r>
                <a:r>
                  <a:rPr lang="pt-BR" dirty="0"/>
                  <a:t>,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full</a:t>
                </a:r>
                <a:r>
                  <a:rPr lang="pt-BR" dirty="0"/>
                  <a:t> </a:t>
                </a:r>
                <a:r>
                  <a:rPr lang="pt-BR" dirty="0" err="1"/>
                  <a:t>code</a:t>
                </a:r>
                <a:r>
                  <a:rPr lang="pt-BR" dirty="0"/>
                  <a:t> </a:t>
                </a:r>
                <a:r>
                  <a:rPr lang="pt-BR" dirty="0" err="1"/>
                  <a:t>will</a:t>
                </a:r>
                <a:r>
                  <a:rPr lang="pt-BR" dirty="0"/>
                  <a:t> </a:t>
                </a:r>
                <a:r>
                  <a:rPr lang="pt-BR" dirty="0" err="1"/>
                  <a:t>be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1 1 0 </m:t>
                    </m:r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0</m:t>
                    </m:r>
                    <m:r>
                      <a:rPr lang="pt-BR" smtClean="0">
                        <a:solidFill>
                          <a:srgbClr val="0432FF"/>
                        </a:solidFill>
                        <a:latin typeface="Cambria Math" charset="0"/>
                      </a:rPr>
                      <m:t> 0 </m:t>
                    </m:r>
                    <m:r>
                      <a:rPr lang="pt-BR" smtClean="0">
                        <a:solidFill>
                          <a:srgbClr val="FF2600"/>
                        </a:solidFill>
                        <a:latin typeface="Cambria Math" charset="0"/>
                      </a:rPr>
                      <m:t>0 1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16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2710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9F3DE0-59C0-9140-948C-772D2DD64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 dirty="0" err="1"/>
              <a:t>Hamming</a:t>
            </a:r>
            <a:r>
              <a:rPr lang="pt-BR" sz="4000" dirty="0"/>
              <a:t> </a:t>
            </a:r>
            <a:r>
              <a:rPr lang="pt-BR" sz="4000" dirty="0" err="1"/>
              <a:t>code</a:t>
            </a:r>
            <a:r>
              <a:rPr lang="pt-BR" sz="4000" dirty="0"/>
              <a:t> for </a:t>
            </a:r>
            <a:r>
              <a:rPr lang="pt-BR" sz="4000" dirty="0" err="1"/>
              <a:t>detecting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correcting</a:t>
            </a:r>
            <a:r>
              <a:rPr lang="pt-BR" sz="4000" dirty="0"/>
              <a:t> a single </a:t>
            </a:r>
            <a:r>
              <a:rPr lang="pt-BR" sz="4000" dirty="0" err="1"/>
              <a:t>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68" name="Rectangle 4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Myriad Pro Condensed" charset="0"/>
                    <a:ea typeface="Myriad Pro Condensed" charset="0"/>
                    <a:cs typeface="Myriad Pro Condensed" charset="0"/>
                  </a:rPr>
                  <a:t>Example 2:</a:t>
                </a:r>
                <a:r>
                  <a:rPr lang="en-US" dirty="0"/>
                  <a:t> In example 1, find an error in a data bit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The full code was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1 1 0 0 0 0 1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Suppose that we receive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1 </m:t>
                    </m:r>
                    <m:r>
                      <a:rPr lang="en-US" smtClean="0">
                        <a:solidFill>
                          <a:srgbClr val="FF2600"/>
                        </a:solidFill>
                        <a:latin typeface="Cambria Math" charset="0"/>
                      </a:rPr>
                      <m:t>0</m:t>
                    </m:r>
                    <m:r>
                      <a:rPr lang="en-US">
                        <a:latin typeface="Cambria Math" charset="0"/>
                      </a:rPr>
                      <m:t> 0 0 0 0 1</m:t>
                    </m:r>
                  </m:oMath>
                </a14:m>
                <a:r>
                  <a:rPr lang="en-US" dirty="0"/>
                  <a:t>, with a wrong value in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(which corresponds to data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Code checking is done by calculating</a:t>
                </a: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9437FF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9437FF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solidFill>
                          <a:srgbClr val="9437FF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There is an error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) and the wrong bit is given by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en-US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solidFill>
                          <a:srgbClr val="9437FF"/>
                        </a:solidFill>
                        <a:latin typeface="Cambria Math" charset="0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1606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38" t="-1897" r="-1072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9EAEF4-9133-5F4F-86AC-1A96868C8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8745538" y="6338888"/>
            <a:ext cx="398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99FF99"/>
                </a:solidFill>
                <a:latin typeface="Arial" charset="0"/>
              </a:rPr>
              <a:t>●</a:t>
            </a:r>
            <a:endParaRPr lang="pt-BR" sz="2000">
              <a:solidFill>
                <a:srgbClr val="99FF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build="p" bldLvl="3"/>
      <p:bldP spid="2160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/>
          <a:lstStyle/>
          <a:p>
            <a:r>
              <a:rPr lang="pt-BR" sz="4000" dirty="0" err="1"/>
              <a:t>Hamming</a:t>
            </a:r>
            <a:r>
              <a:rPr lang="pt-BR" sz="4000" dirty="0"/>
              <a:t> </a:t>
            </a:r>
            <a:r>
              <a:rPr lang="pt-BR" sz="4000" dirty="0" err="1"/>
              <a:t>code</a:t>
            </a:r>
            <a:r>
              <a:rPr lang="pt-BR" sz="4000" dirty="0"/>
              <a:t> for </a:t>
            </a:r>
            <a:r>
              <a:rPr lang="pt-BR" sz="4000" dirty="0" err="1"/>
              <a:t>detecting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correcting</a:t>
            </a:r>
            <a:r>
              <a:rPr lang="pt-BR" sz="4000" dirty="0"/>
              <a:t> a single </a:t>
            </a:r>
            <a:r>
              <a:rPr lang="pt-BR" sz="4000" dirty="0" err="1"/>
              <a:t>error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68" name="Rectangle 4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Myriad Pro Condensed" charset="0"/>
                    <a:ea typeface="Myriad Pro Condensed" charset="0"/>
                    <a:cs typeface="Myriad Pro Condensed" charset="0"/>
                  </a:rPr>
                  <a:t>Example 3:</a:t>
                </a:r>
                <a:r>
                  <a:rPr lang="en-US" dirty="0"/>
                  <a:t> In example 1, find an error in a parity bit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dirty="0"/>
                  <a:t>The </a:t>
                </a:r>
                <a:r>
                  <a:rPr lang="pt-BR" dirty="0" err="1"/>
                  <a:t>full</a:t>
                </a:r>
                <a:r>
                  <a:rPr lang="pt-BR" dirty="0"/>
                  <a:t> </a:t>
                </a:r>
                <a:r>
                  <a:rPr lang="pt-BR" dirty="0" err="1"/>
                  <a:t>code</a:t>
                </a:r>
                <a:r>
                  <a:rPr lang="pt-BR" dirty="0"/>
                  <a:t> was </a:t>
                </a:r>
                <a14:m>
                  <m:oMath xmlns:m="http://schemas.openxmlformats.org/officeDocument/2006/math">
                    <m:r>
                      <a:rPr lang="pt-BR" smtClean="0">
                        <a:latin typeface="Cambria Math" charset="0"/>
                      </a:rPr>
                      <m:t>1 1 0 0 0 0 1</m:t>
                    </m:r>
                  </m:oMath>
                </a14:m>
                <a:endParaRPr lang="pt-BR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dirty="0" err="1"/>
                  <a:t>Suppose</a:t>
                </a:r>
                <a:r>
                  <a:rPr lang="pt-BR" dirty="0"/>
                  <a:t> </a:t>
                </a:r>
                <a:r>
                  <a:rPr lang="pt-BR" dirty="0" err="1"/>
                  <a:t>that</a:t>
                </a:r>
                <a:r>
                  <a:rPr lang="pt-BR" dirty="0"/>
                  <a:t> </a:t>
                </a:r>
                <a:r>
                  <a:rPr lang="pt-BR" dirty="0" err="1"/>
                  <a:t>we</a:t>
                </a:r>
                <a:r>
                  <a:rPr lang="pt-BR" dirty="0"/>
                  <a:t> </a:t>
                </a:r>
                <a:r>
                  <a:rPr lang="pt-BR" dirty="0" err="1"/>
                  <a:t>receive</a:t>
                </a:r>
                <a:br>
                  <a:rPr lang="pt-BR" dirty="0"/>
                </a:b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charset="0"/>
                      </a:rPr>
                      <m:t>1 1 0 0 0 </m:t>
                    </m:r>
                    <m:r>
                      <a:rPr lang="pt-BR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1</m:t>
                    </m:r>
                    <m:r>
                      <a:rPr lang="pt-BR" dirty="0">
                        <a:latin typeface="Cambria Math" charset="0"/>
                      </a:rPr>
                      <m:t> 1</m:t>
                    </m:r>
                  </m:oMath>
                </a14:m>
                <a:r>
                  <a:rPr lang="en-US" dirty="0"/>
                  <a:t>, with a wrong value in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(which corresponds to parity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pt-BR" dirty="0"/>
                  <a:t>	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dirty="0" err="1"/>
                  <a:t>Code</a:t>
                </a:r>
                <a:r>
                  <a:rPr lang="pt-BR" dirty="0"/>
                  <a:t> </a:t>
                </a:r>
                <a:r>
                  <a:rPr lang="pt-BR" dirty="0" err="1"/>
                  <a:t>checking</a:t>
                </a:r>
                <a:r>
                  <a:rPr lang="pt-BR" dirty="0"/>
                  <a:t>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done</a:t>
                </a:r>
                <a:r>
                  <a:rPr lang="pt-BR" dirty="0"/>
                  <a:t> </a:t>
                </a:r>
                <a:r>
                  <a:rPr lang="pt-BR" dirty="0" err="1"/>
                  <a:t>by</a:t>
                </a:r>
                <a:r>
                  <a:rPr lang="pt-BR" dirty="0"/>
                  <a:t> </a:t>
                </a:r>
                <a:r>
                  <a:rPr lang="en-US" dirty="0"/>
                  <a:t>calculating</a:t>
                </a:r>
                <a:endParaRPr lang="pt-BR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>
                        <a:solidFill>
                          <a:srgbClr val="9437FF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pt-BR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>
                        <a:solidFill>
                          <a:srgbClr val="9437FF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endParaRPr lang="pt-BR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>
                        <a:solidFill>
                          <a:srgbClr val="9437FF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0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nary>
                      <m:naryPr>
                        <m:chr m:val="⨁"/>
                        <m:subHide m:val="on"/>
                        <m:supHide m:val="on"/>
                        <m:ctrlPr>
                          <a:rPr lang="pt-BR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pt-B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pt-BR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pt-BR" dirty="0" err="1"/>
                  <a:t>There</a:t>
                </a:r>
                <a:r>
                  <a:rPr lang="pt-BR" dirty="0"/>
                  <a:t>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an</a:t>
                </a:r>
                <a:r>
                  <a:rPr lang="pt-BR" dirty="0"/>
                  <a:t> </a:t>
                </a:r>
                <a:r>
                  <a:rPr lang="pt-BR" dirty="0" err="1"/>
                  <a:t>error</a:t>
                </a:r>
                <a:r>
                  <a:rPr lang="pt-BR" dirty="0"/>
                  <a:t> (</a:t>
                </a:r>
                <a:r>
                  <a:rPr lang="pt-BR" dirty="0" err="1"/>
                  <a:t>since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not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rgbClr val="9437FF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wrong</a:t>
                </a:r>
                <a:r>
                  <a:rPr lang="pt-BR" dirty="0"/>
                  <a:t> bit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given</a:t>
                </a:r>
                <a:r>
                  <a:rPr lang="pt-BR" dirty="0"/>
                  <a:t> </a:t>
                </a:r>
                <a:r>
                  <a:rPr lang="pt-BR" dirty="0" err="1"/>
                  <a:t>by</a:t>
                </a:r>
                <a:r>
                  <a:rPr lang="pt-BR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pt-BR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9437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0</m:t>
                        </m:r>
                      </m:e>
                      <m:sub>
                        <m:r>
                          <a:rPr lang="pt-BR" smtClean="0">
                            <a:solidFill>
                              <a:srgbClr val="9437FF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pt-BR" smtClean="0">
                        <a:solidFill>
                          <a:srgbClr val="9437FF"/>
                        </a:solidFill>
                        <a:latin typeface="Cambria Math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1606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38" t="-1897" r="-2603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A358D-EFE8-3747-89CF-0B4ABDCBF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8745538" y="6338888"/>
            <a:ext cx="398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>
                <a:solidFill>
                  <a:srgbClr val="99FF99"/>
                </a:solidFill>
                <a:latin typeface="Arial" charset="0"/>
              </a:rPr>
              <a:t>●</a:t>
            </a:r>
            <a:endParaRPr lang="pt-BR" sz="2000">
              <a:solidFill>
                <a:srgbClr val="99FF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build="p" bldLvl="3"/>
      <p:bldP spid="2160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time is the main reason for differences in performance.</a:t>
            </a:r>
          </a:p>
          <a:p>
            <a:r>
              <a:rPr lang="en-US" dirty="0"/>
              <a:t>For a single disk there will be a number of pending I/O requests.</a:t>
            </a:r>
          </a:p>
          <a:p>
            <a:r>
              <a:rPr lang="en-US" spc="-70" dirty="0"/>
              <a:t>If requests are selected randomly, we will achieve poor performance.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66427"/>
              </p:ext>
            </p:extLst>
          </p:nvPr>
        </p:nvGraphicFramePr>
        <p:xfrm>
          <a:off x="458495" y="4074354"/>
          <a:ext cx="8044665" cy="16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116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  <a:t>Wait for Device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  <a:t>Wait for Channel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  <a:t>Seek </a:t>
                      </a:r>
                      <a:b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</a:br>
                      <a: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  <a:t>Delay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  <a:t>Rotational Delay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spc="-50" baseline="0" dirty="0">
                          <a:latin typeface="+mj-lt"/>
                          <a:ea typeface="Myriad Pro Condensed" charset="0"/>
                          <a:cs typeface="Myriad Pro Condensed" charset="0"/>
                        </a:rPr>
                        <a:t>Data Transfer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8782" y="5229967"/>
            <a:ext cx="8393418" cy="82071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2619613" y="5451261"/>
            <a:ext cx="5868988" cy="586965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device busy and allocated to the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36175" y="3991131"/>
            <a:ext cx="1276860" cy="203025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2418" y="3991131"/>
            <a:ext cx="3078962" cy="203025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6698" y="3978180"/>
            <a:ext cx="5001204" cy="204320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25760" y="3991131"/>
            <a:ext cx="6128304" cy="203025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7" y="4245036"/>
            <a:ext cx="81026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uiExpand="1" build="p"/>
      <p:bldP spid="8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tabLst>
                <a:tab pos="1711325" algn="l"/>
              </a:tabLst>
            </a:pPr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disk </a:t>
            </a:r>
            <a:r>
              <a:rPr lang="pt-BR" dirty="0" err="1"/>
              <a:t>scheduling</a:t>
            </a:r>
            <a:r>
              <a:rPr lang="pt-BR" dirty="0"/>
              <a:t> </a:t>
            </a:r>
            <a:r>
              <a:rPr lang="pt-BR" dirty="0" err="1"/>
              <a:t>algorithms</a:t>
            </a:r>
            <a:endParaRPr lang="pt-BR" dirty="0"/>
          </a:p>
          <a:p>
            <a:pPr lvl="1">
              <a:tabLst>
                <a:tab pos="1711325" algn="l"/>
              </a:tabLst>
            </a:pPr>
            <a:r>
              <a:rPr lang="pt-BR" dirty="0" err="1"/>
              <a:t>Sequential</a:t>
            </a:r>
            <a:endParaRPr lang="pt-BR" dirty="0"/>
          </a:p>
          <a:p>
            <a:pPr lvl="1">
              <a:tabLst>
                <a:tab pos="1711325" algn="l"/>
              </a:tabLst>
            </a:pPr>
            <a:r>
              <a:rPr lang="pt-BR" dirty="0" err="1"/>
              <a:t>Priority-based</a:t>
            </a:r>
            <a:endParaRPr lang="pt-BR" dirty="0"/>
          </a:p>
          <a:p>
            <a:pPr lvl="1">
              <a:tabLst>
                <a:tab pos="1711325" algn="l"/>
              </a:tabLst>
            </a:pPr>
            <a:r>
              <a:rPr lang="pt-BR" dirty="0"/>
              <a:t>...</a:t>
            </a:r>
          </a:p>
          <a:p>
            <a:pPr>
              <a:tabLst>
                <a:tab pos="1711325" algn="l"/>
              </a:tabLst>
            </a:pPr>
            <a:r>
              <a:rPr lang="pt-BR" dirty="0"/>
              <a:t>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examples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consider</a:t>
            </a:r>
            <a:endParaRPr lang="pt-BR" dirty="0"/>
          </a:p>
          <a:p>
            <a:pPr lvl="1">
              <a:tabLst>
                <a:tab pos="1711325" algn="l"/>
              </a:tabLst>
            </a:pPr>
            <a:r>
              <a:rPr lang="pt-BR" dirty="0"/>
              <a:t>A 200-</a:t>
            </a:r>
            <a:r>
              <a:rPr lang="pt-BR" dirty="0" err="1"/>
              <a:t>cylinder</a:t>
            </a:r>
            <a:r>
              <a:rPr lang="pt-BR" dirty="0"/>
              <a:t> disk</a:t>
            </a:r>
          </a:p>
          <a:p>
            <a:pPr lvl="1">
              <a:tabLst>
                <a:tab pos="1711325" algn="l"/>
              </a:tabLst>
            </a:pPr>
            <a:r>
              <a:rPr lang="pt-BR" dirty="0" err="1"/>
              <a:t>Read</a:t>
            </a:r>
            <a:r>
              <a:rPr lang="pt-BR" dirty="0"/>
              <a:t>/</a:t>
            </a:r>
            <a:r>
              <a:rPr lang="pt-BR" dirty="0" err="1"/>
              <a:t>write</a:t>
            </a:r>
            <a:r>
              <a:rPr lang="pt-BR" dirty="0"/>
              <a:t>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initially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cylinder</a:t>
            </a:r>
            <a:r>
              <a:rPr lang="pt-BR" dirty="0"/>
              <a:t> 53</a:t>
            </a:r>
          </a:p>
          <a:p>
            <a:pPr lvl="1">
              <a:tabLst>
                <a:tab pos="1711325" algn="l"/>
              </a:tabLst>
            </a:pP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(</a:t>
            </a:r>
            <a:r>
              <a:rPr lang="pt-BR" dirty="0" err="1"/>
              <a:t>required</a:t>
            </a:r>
            <a:r>
              <a:rPr lang="pt-BR" dirty="0"/>
              <a:t> </a:t>
            </a:r>
            <a:r>
              <a:rPr lang="pt-BR" dirty="0" err="1"/>
              <a:t>track</a:t>
            </a:r>
            <a:r>
              <a:rPr lang="pt-BR" dirty="0"/>
              <a:t> </a:t>
            </a:r>
            <a:r>
              <a:rPr lang="pt-BR" dirty="0" err="1"/>
              <a:t>numbers</a:t>
            </a:r>
            <a:r>
              <a:rPr lang="pt-BR" dirty="0"/>
              <a:t>)</a:t>
            </a:r>
          </a:p>
          <a:p>
            <a:pPr lvl="2">
              <a:tabLst>
                <a:tab pos="1711325" algn="l"/>
              </a:tabLst>
            </a:pPr>
            <a:r>
              <a:rPr lang="pt-BR" dirty="0"/>
              <a:t>98, 183, 37, 122, 14, 124, 65, 67</a:t>
            </a:r>
          </a:p>
        </p:txBody>
      </p:sp>
    </p:spTree>
    <p:extLst>
      <p:ext uri="{BB962C8B-B14F-4D97-AF65-F5344CB8AC3E}">
        <p14:creationId xmlns:p14="http://schemas.microsoft.com/office/powerpoint/2010/main" val="6298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Processes requests sequentially</a:t>
            </a:r>
          </a:p>
          <a:p>
            <a:pPr marL="0" indent="0">
              <a:buNone/>
            </a:pPr>
            <a:r>
              <a:rPr lang="en-US" dirty="0"/>
              <a:t>Fair to all processes</a:t>
            </a:r>
          </a:p>
          <a:p>
            <a:pPr marL="0" indent="0">
              <a:buNone/>
            </a:pPr>
            <a:r>
              <a:rPr lang="en-US" spc="-20" dirty="0"/>
              <a:t>Approaches random scheduling in performance if there are many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5D84-F9F3-1D41-9B32-43A3D497E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First-in, first-out (FIFO)</a:t>
            </a:r>
          </a:p>
        </p:txBody>
      </p:sp>
    </p:spTree>
    <p:extLst>
      <p:ext uri="{BB962C8B-B14F-4D97-AF65-F5344CB8AC3E}">
        <p14:creationId xmlns:p14="http://schemas.microsoft.com/office/powerpoint/2010/main" val="6895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First-in, first-out (FIFO)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Queue = </a:t>
            </a:r>
            <a:r>
              <a:rPr lang="pt-BR" sz="2000" dirty="0"/>
              <a:t>98, 183, 37, 122, 14, 124, 65, 67</a:t>
            </a:r>
          </a:p>
          <a:p>
            <a:pPr marL="0" indent="0">
              <a:buNone/>
            </a:pPr>
            <a:r>
              <a:rPr lang="en-US" sz="2000" dirty="0"/>
              <a:t>Head initially parked at cylinder 53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seek length</a:t>
            </a:r>
          </a:p>
          <a:p>
            <a:pPr marL="266613" lvl="1" indent="0">
              <a:buNone/>
            </a:pPr>
            <a:r>
              <a:rPr lang="en-US" sz="2000" dirty="0"/>
              <a:t>640 cylinders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46DD-A133-DF47-9BFF-31CFACA3C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/>
          </p:nvPr>
        </p:nvGraphicFramePr>
        <p:xfrm>
          <a:off x="4572000" y="1089025"/>
          <a:ext cx="4140200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74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0"/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8000"/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8000"/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8000"/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8000"/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8000"/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0"/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8000"/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8000"/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 build="p"/>
      <p:bldGraphic spid="9" grpId="0">
        <p:bldSub>
          <a:bldChart bld="category" animBg="0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Good for transaction processing systems</a:t>
            </a:r>
          </a:p>
          <a:p>
            <a:pPr marL="266613" lvl="1" indent="0">
              <a:buNone/>
            </a:pPr>
            <a:r>
              <a:rPr lang="en-US" dirty="0"/>
              <a:t>The device is given to the most recent user so there should be little arm movement</a:t>
            </a:r>
          </a:p>
          <a:p>
            <a:pPr marL="0" indent="0">
              <a:buNone/>
            </a:pPr>
            <a:r>
              <a:rPr lang="en-US" dirty="0"/>
              <a:t>Possibility of starvation since a job may never regain the head of the 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4228-A137-4A43-9567-27CA2B78C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Last-in, first-out</a:t>
            </a:r>
          </a:p>
        </p:txBody>
      </p:sp>
    </p:spTree>
    <p:extLst>
      <p:ext uri="{BB962C8B-B14F-4D97-AF65-F5344CB8AC3E}">
        <p14:creationId xmlns:p14="http://schemas.microsoft.com/office/powerpoint/2010/main" val="40056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not to optimize disk use but to meet other objectives</a:t>
            </a:r>
          </a:p>
          <a:p>
            <a:pPr marL="0" indent="0">
              <a:buNone/>
            </a:pPr>
            <a:r>
              <a:rPr lang="en-US" dirty="0"/>
              <a:t>Short batch jobs may have higher priority</a:t>
            </a:r>
          </a:p>
          <a:p>
            <a:pPr marL="0" indent="0">
              <a:buNone/>
            </a:pPr>
            <a:r>
              <a:rPr lang="en-US" dirty="0"/>
              <a:t>Can provide good interactive response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27CD7-D20C-FC46-873D-5F75E9F47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Priority-based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9149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uiExpand="1" build="p"/>
    </p:bldLst>
  </p:timing>
</p:sld>
</file>

<file path=ppt/theme/theme1.xml><?xml version="1.0" encoding="utf-8"?>
<a:theme xmlns:a="http://schemas.openxmlformats.org/drawingml/2006/main" name="MC504-2018s2-v08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8" id="{2ED648AF-1303-184B-9C72-548EEC07E06D}" vid="{15788330-B608-1141-9DE1-4C9B9C0C7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MC504-2018s2-v08</Template>
  <TotalTime>2481</TotalTime>
  <Words>2139</Words>
  <Application>Microsoft Macintosh PowerPoint</Application>
  <PresentationFormat>On-screen Show (4:3)</PresentationFormat>
  <Paragraphs>423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M+ 1m light</vt:lpstr>
      <vt:lpstr>Arial</vt:lpstr>
      <vt:lpstr>Avenir Next Condensed</vt:lpstr>
      <vt:lpstr>Calibri</vt:lpstr>
      <vt:lpstr>Cambria</vt:lpstr>
      <vt:lpstr>Cambria Math</vt:lpstr>
      <vt:lpstr>Courier Condensed</vt:lpstr>
      <vt:lpstr>Fira Sans Condensed Book</vt:lpstr>
      <vt:lpstr>Fira Sans Condensed Light</vt:lpstr>
      <vt:lpstr>Inconsolata</vt:lpstr>
      <vt:lpstr>Latin Modern Mono Light Cond 10</vt:lpstr>
      <vt:lpstr>LM Mono Light Cond 10</vt:lpstr>
      <vt:lpstr>Myriad Pro Bold Condensed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MC504-2018s2-v08</vt:lpstr>
      <vt:lpstr>Hard Disk Scheduling</vt:lpstr>
      <vt:lpstr>PowerPoint Presentation</vt:lpstr>
      <vt:lpstr>PowerPoint Presentation</vt:lpstr>
      <vt:lpstr>PowerPoint Presentation</vt:lpstr>
      <vt:lpstr>PowerPoint Presentation</vt:lpstr>
      <vt:lpstr>First-in, first-out (FIFO)</vt:lpstr>
      <vt:lpstr>First-in, first-out (FIFO)</vt:lpstr>
      <vt:lpstr>Last-in, first-out</vt:lpstr>
      <vt:lpstr>Priority-based scheduling</vt:lpstr>
      <vt:lpstr>Shortest  Service Time First</vt:lpstr>
      <vt:lpstr>Shortest Service Time First</vt:lpstr>
      <vt:lpstr>SSTF is not a panacea</vt:lpstr>
      <vt:lpstr>SCAN</vt:lpstr>
      <vt:lpstr>SCAN</vt:lpstr>
      <vt:lpstr>C-SCAN</vt:lpstr>
      <vt:lpstr>C-SCAN</vt:lpstr>
      <vt:lpstr>C-LOOK</vt:lpstr>
      <vt:lpstr>C-LOOK</vt:lpstr>
      <vt:lpstr>N-step-SCAN and FSCAN</vt:lpstr>
      <vt:lpstr>Choosing a disk scheduling algorithm...</vt:lpstr>
      <vt:lpstr>Swap-Space Management</vt:lpstr>
      <vt:lpstr>Swap-Space Management</vt:lpstr>
      <vt:lpstr>Disk Cache</vt:lpstr>
      <vt:lpstr>Least Recently Used</vt:lpstr>
      <vt:lpstr>Least Frequently Used</vt:lpstr>
      <vt:lpstr>Frequency-Based Replacement 1</vt:lpstr>
      <vt:lpstr>Frequency-Based Replacement 2</vt:lpstr>
      <vt:lpstr>Hamming Code</vt:lpstr>
      <vt:lpstr>Code for detecting a single error</vt:lpstr>
      <vt:lpstr>Detecting and correcting a single error</vt:lpstr>
      <vt:lpstr>Hamming code for detecting and correcting a single error</vt:lpstr>
      <vt:lpstr>Hamming code for detecting and correcting a single error</vt:lpstr>
      <vt:lpstr>Hamming code for detecting and correcting a single error</vt:lpstr>
      <vt:lpstr>Hamming code for detecting and correcting a single error</vt:lpstr>
      <vt:lpstr>Hamming code for detecting and correcting a single error</vt:lpstr>
      <vt:lpstr>Hamming code for detecting and correcting a single error</vt:lpstr>
      <vt:lpstr>Hamming code for detecting and correcting a single error</vt:lpstr>
      <vt:lpstr>Hamming code for detecting and correcting a single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Catto</dc:creator>
  <cp:lastModifiedBy>Arthur Catto</cp:lastModifiedBy>
  <cp:revision>71</cp:revision>
  <dcterms:created xsi:type="dcterms:W3CDTF">2018-10-27T22:56:45Z</dcterms:created>
  <dcterms:modified xsi:type="dcterms:W3CDTF">2018-10-31T22:03:49Z</dcterms:modified>
</cp:coreProperties>
</file>