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52"/>
  </p:notesMasterIdLst>
  <p:sldIdLst>
    <p:sldId id="256" r:id="rId2"/>
    <p:sldId id="257" r:id="rId3"/>
    <p:sldId id="258" r:id="rId4"/>
    <p:sldId id="303" r:id="rId5"/>
    <p:sldId id="304" r:id="rId6"/>
    <p:sldId id="261" r:id="rId7"/>
    <p:sldId id="290" r:id="rId8"/>
    <p:sldId id="298" r:id="rId9"/>
    <p:sldId id="291" r:id="rId10"/>
    <p:sldId id="307" r:id="rId11"/>
    <p:sldId id="293" r:id="rId12"/>
    <p:sldId id="294" r:id="rId13"/>
    <p:sldId id="295" r:id="rId14"/>
    <p:sldId id="299" r:id="rId15"/>
    <p:sldId id="296" r:id="rId16"/>
    <p:sldId id="305" r:id="rId17"/>
    <p:sldId id="300" r:id="rId18"/>
    <p:sldId id="302" r:id="rId19"/>
    <p:sldId id="311" r:id="rId20"/>
    <p:sldId id="297" r:id="rId21"/>
    <p:sldId id="306" r:id="rId22"/>
    <p:sldId id="262" r:id="rId23"/>
    <p:sldId id="263" r:id="rId24"/>
    <p:sldId id="264" r:id="rId25"/>
    <p:sldId id="265" r:id="rId26"/>
    <p:sldId id="266" r:id="rId27"/>
    <p:sldId id="267" r:id="rId28"/>
    <p:sldId id="269" r:id="rId29"/>
    <p:sldId id="270" r:id="rId30"/>
    <p:sldId id="271" r:id="rId31"/>
    <p:sldId id="272" r:id="rId32"/>
    <p:sldId id="260" r:id="rId33"/>
    <p:sldId id="274" r:id="rId34"/>
    <p:sldId id="275" r:id="rId35"/>
    <p:sldId id="277" r:id="rId36"/>
    <p:sldId id="278" r:id="rId37"/>
    <p:sldId id="279" r:id="rId38"/>
    <p:sldId id="282" r:id="rId39"/>
    <p:sldId id="308" r:id="rId40"/>
    <p:sldId id="309" r:id="rId41"/>
    <p:sldId id="310" r:id="rId42"/>
    <p:sldId id="283" r:id="rId43"/>
    <p:sldId id="284" r:id="rId44"/>
    <p:sldId id="285" r:id="rId45"/>
    <p:sldId id="273" r:id="rId46"/>
    <p:sldId id="280" r:id="rId47"/>
    <p:sldId id="276" r:id="rId48"/>
    <p:sldId id="286" r:id="rId49"/>
    <p:sldId id="287" r:id="rId50"/>
    <p:sldId id="288" r:id="rId5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43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4F6"/>
          </a:solidFill>
        </a:fill>
      </a:tcStyle>
    </a:wholeTbl>
    <a:band2H>
      <a:tcTxStyle/>
      <a:tcStyle>
        <a:tcBdr/>
        <a:fill>
          <a:solidFill>
            <a:srgbClr val="E8F2FB"/>
          </a:solidFill>
        </a:fill>
      </a:tcStyle>
    </a:band2H>
    <a:firstCol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0CA"/>
          </a:solidFill>
        </a:fill>
      </a:tcStyle>
    </a:wholeTbl>
    <a:band2H>
      <a:tcTxStyle/>
      <a:tcStyle>
        <a:tcBdr/>
        <a:fill>
          <a:solidFill>
            <a:srgbClr val="FEE9E6"/>
          </a:solidFill>
        </a:fill>
      </a:tcStyle>
    </a:band2H>
    <a:firstCol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7FF"/>
          </a:solidFill>
        </a:fill>
      </a:tcStyle>
    </a:wholeTbl>
    <a:band2H>
      <a:tcTxStyle/>
      <a:tcStyle>
        <a:tcBdr/>
        <a:fill>
          <a:solidFill>
            <a:srgbClr val="EBECFF"/>
          </a:solidFill>
        </a:fill>
      </a:tcStyle>
    </a:band2H>
    <a:firstCol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yriad Pro Light SemiCondensed"/>
          <a:ea typeface="Myriad Pro Light SemiCondensed"/>
          <a:cs typeface="Myriad Pro Light Semi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7"/>
    <p:restoredTop sz="86441"/>
  </p:normalViewPr>
  <p:slideViewPr>
    <p:cSldViewPr snapToObjects="1" showGuides="1">
      <p:cViewPr varScale="1">
        <p:scale>
          <a:sx n="129" d="100"/>
          <a:sy n="129" d="100"/>
        </p:scale>
        <p:origin x="608" y="200"/>
      </p:cViewPr>
      <p:guideLst>
        <p:guide orient="horz" pos="2704"/>
        <p:guide pos="4377"/>
      </p:guideLst>
    </p:cSldViewPr>
  </p:slideViewPr>
  <p:outlineViewPr>
    <p:cViewPr>
      <p:scale>
        <a:sx n="33" d="100"/>
        <a:sy n="33" d="100"/>
      </p:scale>
      <p:origin x="0" y="-33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ctr" latinLnBrk="0">
      <a:defRPr sz="1200">
        <a:latin typeface="+mj-lt"/>
        <a:ea typeface="+mj-ea"/>
        <a:cs typeface="+mj-cs"/>
        <a:sym typeface="Calibri"/>
      </a:defRPr>
    </a:lvl1pPr>
    <a:lvl2pPr indent="228600" algn="ctr" latinLnBrk="0">
      <a:defRPr sz="1200">
        <a:latin typeface="+mj-lt"/>
        <a:ea typeface="+mj-ea"/>
        <a:cs typeface="+mj-cs"/>
        <a:sym typeface="Calibri"/>
      </a:defRPr>
    </a:lvl2pPr>
    <a:lvl3pPr indent="457200" algn="ctr" latinLnBrk="0">
      <a:defRPr sz="1200">
        <a:latin typeface="+mj-lt"/>
        <a:ea typeface="+mj-ea"/>
        <a:cs typeface="+mj-cs"/>
        <a:sym typeface="Calibri"/>
      </a:defRPr>
    </a:lvl3pPr>
    <a:lvl4pPr indent="685800" algn="ctr" latinLnBrk="0">
      <a:defRPr sz="1200">
        <a:latin typeface="+mj-lt"/>
        <a:ea typeface="+mj-ea"/>
        <a:cs typeface="+mj-cs"/>
        <a:sym typeface="Calibri"/>
      </a:defRPr>
    </a:lvl4pPr>
    <a:lvl5pPr indent="914400" algn="ctr" latinLnBrk="0">
      <a:defRPr sz="1200">
        <a:latin typeface="+mj-lt"/>
        <a:ea typeface="+mj-ea"/>
        <a:cs typeface="+mj-cs"/>
        <a:sym typeface="Calibri"/>
      </a:defRPr>
    </a:lvl5pPr>
    <a:lvl6pPr indent="1143000" algn="ctr" latinLnBrk="0">
      <a:defRPr sz="1200">
        <a:latin typeface="+mj-lt"/>
        <a:ea typeface="+mj-ea"/>
        <a:cs typeface="+mj-cs"/>
        <a:sym typeface="Calibri"/>
      </a:defRPr>
    </a:lvl6pPr>
    <a:lvl7pPr indent="1371600" algn="ctr" latinLnBrk="0">
      <a:defRPr sz="1200">
        <a:latin typeface="+mj-lt"/>
        <a:ea typeface="+mj-ea"/>
        <a:cs typeface="+mj-cs"/>
        <a:sym typeface="Calibri"/>
      </a:defRPr>
    </a:lvl7pPr>
    <a:lvl8pPr indent="1600200" algn="ctr" latinLnBrk="0">
      <a:defRPr sz="1200">
        <a:latin typeface="+mj-lt"/>
        <a:ea typeface="+mj-ea"/>
        <a:cs typeface="+mj-cs"/>
        <a:sym typeface="Calibri"/>
      </a:defRPr>
    </a:lvl8pPr>
    <a:lvl9pPr indent="1828800" algn="ct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" panose="020B0403030403020204" pitchFamily="34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" panose="020B0406030403020204" pitchFamily="34" charset="0"/>
                <a:ea typeface="Myriad Pro Light Cond" panose="020B0406030403020204" pitchFamily="34" charset="0"/>
                <a:cs typeface="Myriad Pro Light Cond" panose="020B0406030403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" panose="020B0403030403020204" pitchFamily="34" charset="0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" panose="020B0403030403020204" pitchFamily="34" charset="0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Myriad Pro SemiCond" panose="020B0503030403020204" pitchFamily="34" charset="0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41437" y="3616960"/>
            <a:ext cx="12351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0631" y="4232731"/>
            <a:ext cx="15068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" panose="020B0406030403020204" pitchFamily="34" charset="0"/>
              </a:rPr>
              <a:t>em</a:t>
            </a:r>
            <a:r>
              <a:rPr lang="en-US" sz="1800" b="0" i="1" dirty="0">
                <a:latin typeface="Myriad Pro Light Con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" panose="020B0406030403020204" pitchFamily="34" charset="0"/>
              </a:rPr>
              <a:t>classe</a:t>
            </a:r>
            <a:r>
              <a:rPr lang="en-US" sz="1800" b="0" i="1" dirty="0">
                <a:latin typeface="Myriad Pro Light Con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" panose="020B0406030403020204" pitchFamily="34" charset="0"/>
              </a:rPr>
              <a:t>em</a:t>
            </a:r>
            <a:r>
              <a:rPr lang="en-US" sz="1800" b="0" i="1" dirty="0">
                <a:latin typeface="Myriad Pro Light Con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96741" cy="320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4153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696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5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>
                <a:latin typeface="Myriad Pro Cond" panose="020B05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6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" panose="020B0503030403020204" pitchFamily="34" charset="0"/>
                <a:ea typeface="Myriad Pro SemiCond" panose="020B0503030403020204" pitchFamily="34" charset="0"/>
                <a:cs typeface="Myriad Pro SemiCond" panose="020B0503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" panose="020B0503030403020204" pitchFamily="34" charset="0"/>
                <a:ea typeface="Myriad Pro SemiCond" panose="020B0503030403020204" pitchFamily="34" charset="0"/>
                <a:cs typeface="Myriad Pro SemiCond" panose="020B0503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2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>
                <a:latin typeface="Myriad Pro Light SemiCond" panose="020B0403030403020204" pitchFamily="34" charset="0"/>
              </a:rPr>
              <a:t>Click to edit Master text styles</a:t>
            </a:r>
          </a:p>
          <a:p>
            <a:pPr lvl="1"/>
            <a:r>
              <a:rPr lang="en-US" sz="2091" noProof="0" dirty="0">
                <a:latin typeface="Myriad Pro Light SemiCond" panose="020B0403030403020204" pitchFamily="34" charset="0"/>
              </a:rPr>
              <a:t>Second level</a:t>
            </a:r>
          </a:p>
          <a:p>
            <a:pPr lvl="2"/>
            <a:r>
              <a:rPr lang="en-US" sz="2091" noProof="0" dirty="0">
                <a:latin typeface="Myriad Pro Light SemiCond" panose="020B0403030403020204" pitchFamily="34" charset="0"/>
              </a:rPr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>
                <a:latin typeface="Myriad Pro Light SemiCond" panose="020B0403030403020204" pitchFamily="34" charset="0"/>
              </a:rPr>
              <a:t>Click to edit Master text styles</a:t>
            </a:r>
          </a:p>
          <a:p>
            <a:pPr lvl="1"/>
            <a:r>
              <a:rPr lang="en-US" sz="2091" noProof="0" dirty="0">
                <a:latin typeface="Myriad Pro Light SemiCond" panose="020B0403030403020204" pitchFamily="34" charset="0"/>
              </a:rPr>
              <a:t>Second level</a:t>
            </a:r>
          </a:p>
          <a:p>
            <a:pPr lvl="2"/>
            <a:r>
              <a:rPr lang="en-US" sz="2091" noProof="0" dirty="0">
                <a:latin typeface="Myriad Pro Light SemiCond" panose="020B0403030403020204" pitchFamily="34" charset="0"/>
              </a:rPr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3"/>
            <a:ext cx="8280400" cy="2520088"/>
          </a:xfrm>
        </p:spPr>
        <p:txBody>
          <a:bodyPr/>
          <a:lstStyle>
            <a:lvl1pPr>
              <a:buSzPct val="80000"/>
              <a:defRPr sz="28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3933825"/>
            <a:ext cx="8280400" cy="2534198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1656240"/>
          </a:xfrm>
        </p:spPr>
        <p:txBody>
          <a:bodyPr/>
          <a:lstStyle>
            <a:lvl1pPr>
              <a:buSzPct val="80000"/>
              <a:defRPr sz="28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3006215"/>
            <a:ext cx="8280400" cy="1718929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FA8730-6718-824E-9645-8CFCC6C6407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1800" y="4724400"/>
            <a:ext cx="8280400" cy="176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03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" panose="020B0506030403020204" pitchFamily="34" charset="0"/>
                <a:ea typeface="Myriad Pro Cond" panose="020B0506030403020204" pitchFamily="34" charset="0"/>
                <a:cs typeface="Myriad Pro Cond" panose="020B0506030403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Myriad Pro Light SemiCond" panose="020B0403030403020204" pitchFamily="34" charset="0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Latin Modern Mono Light Cond 10"/>
                <a:ea typeface="M+ 1m light" panose="020B0409020203020207" pitchFamily="49" charset="-128"/>
                <a:cs typeface="Latin Modern Mono Light Cond 1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98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23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A759-5859-4946-98DF-F1ACA4B83FE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7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beçalho da Seção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0826" y="1412879"/>
            <a:ext cx="8642350" cy="1116115"/>
          </a:xfrm>
        </p:spPr>
        <p:txBody>
          <a:bodyPr anchor="t"/>
          <a:lstStyle>
            <a:lvl1pPr algn="l" defTabSz="68558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-75" baseline="0" noProof="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Myriad Pro Bold Condensed" charset="0"/>
                <a:ea typeface="Myriad Pro Bold Condensed" charset="0"/>
                <a:cs typeface="Myriad Pro Bold Condensed" charset="0"/>
              </a:defRPr>
            </a:lvl1pPr>
          </a:lstStyle>
          <a:p>
            <a:r>
              <a:rPr lang="pt-BR" noProof="0" dirty="0"/>
              <a:t>Título da se</a:t>
            </a:r>
            <a:r>
              <a:rPr lang="en-US" noProof="0" dirty="0" err="1"/>
              <a:t>ção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0826" y="2543053"/>
            <a:ext cx="8642350" cy="1606672"/>
          </a:xfrm>
        </p:spPr>
        <p:txBody>
          <a:bodyPr anchor="t"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 marL="34279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38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17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3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5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3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Objetivo da se</a:t>
            </a:r>
            <a:r>
              <a:rPr lang="en-US" noProof="0" dirty="0" err="1"/>
              <a:t>ção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64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974314" y="1994653"/>
            <a:ext cx="5737886" cy="1440715"/>
          </a:xfrm>
          <a:prstGeom prst="rect">
            <a:avLst/>
          </a:prstGeom>
        </p:spPr>
        <p:txBody>
          <a:bodyPr anchor="ctr"/>
          <a:lstStyle>
            <a:lvl1pPr>
              <a:defRPr sz="6000">
                <a:solidFill>
                  <a:srgbClr val="000000"/>
                </a:solidFill>
                <a:latin typeface="Myriad Pro Light Cond" panose="020B0406030403020204" pitchFamily="34" charset="0"/>
                <a:ea typeface="Myriad Pro Light Cond" panose="020B0406030403020204" pitchFamily="34" charset="0"/>
                <a:cs typeface="Myriad Pro Light Cond" panose="020B0406030403020204" pitchFamily="34" charset="0"/>
                <a:sym typeface="Myriad Pro Light Condensed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1798" y="1995505"/>
            <a:ext cx="2319742" cy="1439863"/>
          </a:xfrm>
          <a:prstGeom prst="rect">
            <a:avLst/>
          </a:prstGeom>
          <a:solidFill>
            <a:srgbClr val="595959"/>
          </a:solidFill>
        </p:spPr>
        <p:txBody>
          <a:bodyPr anchor="ctr"/>
          <a:lstStyle>
            <a:lvl1pPr marL="0" indent="0" algn="ctr">
              <a:buClrTx/>
              <a:buSzTx/>
              <a:buNone/>
              <a:defRPr sz="10200" spc="-100">
                <a:solidFill>
                  <a:srgbClr val="FFFFFF"/>
                </a:solidFill>
                <a:latin typeface="Myriad Pro Light Cond" panose="020B0406030403020204" pitchFamily="34" charset="0"/>
                <a:ea typeface="Myriad Pro Light Cond" panose="020B0406030403020204" pitchFamily="34" charset="0"/>
                <a:cs typeface="Myriad Pro Light Cond" panose="020B0406030403020204" pitchFamily="34" charset="0"/>
                <a:sym typeface="Myriad Pro Light Condensed"/>
              </a:defRPr>
            </a:lvl1pPr>
            <a:lvl2pPr marL="1413194" indent="-1146581" algn="ctr">
              <a:buClrTx/>
              <a:defRPr sz="10200" spc="-100">
                <a:solidFill>
                  <a:srgbClr val="FFFFFF"/>
                </a:solidFill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2pPr>
            <a:lvl3pPr marL="2285364" indent="-1748789" algn="ctr">
              <a:buClrTx/>
              <a:defRPr sz="10200" spc="-100">
                <a:solidFill>
                  <a:srgbClr val="FFFFFF"/>
                </a:solidFill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3pPr>
            <a:lvl4pPr marL="2552064" indent="-1748789" algn="ctr">
              <a:buClrTx/>
              <a:buSzPct val="80000"/>
              <a:buAutoNum type="arabicPeriod"/>
              <a:defRPr sz="10200" spc="-100">
                <a:solidFill>
                  <a:srgbClr val="FFFFFF"/>
                </a:solidFill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4pPr>
            <a:lvl5pPr marL="2924175" indent="-2914650" algn="ctr">
              <a:buClrTx/>
              <a:buSzPct val="80000"/>
              <a:buFontTx/>
              <a:defRPr sz="10200" spc="-100">
                <a:solidFill>
                  <a:srgbClr val="FFFFFF"/>
                </a:solidFill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5pPr>
          </a:lstStyle>
          <a:p>
            <a:r>
              <a:rPr lang="en-US" dirty="0" err="1"/>
              <a:t>Txx</a:t>
            </a:r>
            <a:endParaRPr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1931843" y="4232731"/>
            <a:ext cx="1378584" cy="277000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 Light Cond" panose="020B0406030403020204" pitchFamily="34" charset="0"/>
              </a:defRPr>
            </a:lvl1pPr>
          </a:lstStyle>
          <a:p>
            <a:pPr marL="0" lvl="0" indent="0" defTabSz="914400">
              <a:spcBef>
                <a:spcPts val="0"/>
              </a:spcBef>
              <a:buClrTx/>
              <a:buSzTx/>
              <a:buNone/>
              <a:defRPr sz="18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494" y="3854499"/>
            <a:ext cx="176331" cy="277001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 Light Cond" panose="020B0406030403020204" pitchFamily="34" charset="0"/>
              </a:defRPr>
            </a:lvl1pPr>
          </a:lstStyle>
          <a:p>
            <a:pPr marL="0" indent="0">
              <a:buClrTx/>
              <a:buSzTx/>
              <a:buNone/>
              <a:defRPr sz="18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pPr>
            <a:r>
              <a:rPr lang="en-US" dirty="0"/>
              <a:t>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59807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abeçalho da Seção al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431801" y="1449387"/>
            <a:ext cx="8280401" cy="1976985"/>
          </a:xfrm>
          <a:prstGeom prst="rect">
            <a:avLst/>
          </a:prstGeom>
        </p:spPr>
        <p:txBody>
          <a:bodyPr/>
          <a:lstStyle>
            <a:lvl1pPr defTabSz="914118">
              <a:defRPr sz="7200">
                <a:solidFill>
                  <a:srgbClr val="FFFFFF"/>
                </a:solidFill>
                <a:latin typeface="Myriad Pro Light Cond" panose="020B0406030403020204" pitchFamily="34" charset="0"/>
                <a:ea typeface="Myriad Pro Light Cond" panose="020B0406030403020204" pitchFamily="34" charset="0"/>
                <a:cs typeface="Myriad Pro Light Cond" panose="020B0406030403020204" pitchFamily="34" charset="0"/>
                <a:sym typeface="Myriad Pro Light Condensed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31801" y="4149273"/>
            <a:ext cx="8280401" cy="234042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3600">
                <a:solidFill>
                  <a:srgbClr val="FFFFFF"/>
                </a:solidFill>
              </a:defRPr>
            </a:lvl1pPr>
            <a:lvl2pPr marL="0" indent="457059">
              <a:buClrTx/>
              <a:buSzTx/>
              <a:buNone/>
              <a:defRPr sz="3600">
                <a:solidFill>
                  <a:srgbClr val="FFFFFF"/>
                </a:solidFill>
              </a:defRPr>
            </a:lvl2pPr>
            <a:lvl3pPr marL="0" indent="914118">
              <a:buClrTx/>
              <a:buSzTx/>
              <a:buNone/>
              <a:defRPr sz="3600">
                <a:solidFill>
                  <a:srgbClr val="FFFFFF"/>
                </a:solidFill>
              </a:defRPr>
            </a:lvl3pPr>
            <a:lvl4pPr marL="0" indent="1371179">
              <a:buClrTx/>
              <a:buSzTx/>
              <a:buNone/>
              <a:defRPr sz="3600">
                <a:solidFill>
                  <a:srgbClr val="FFFFFF"/>
                </a:solidFill>
              </a:defRPr>
            </a:lvl4pPr>
            <a:lvl5pPr marL="0" indent="1828238">
              <a:buClrTx/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1800" y="865539"/>
            <a:ext cx="8280401" cy="569789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ClrTx/>
              <a:buSzTx/>
              <a:buNone/>
              <a:defRPr sz="2800"/>
            </a:pPr>
            <a:r>
              <a:rPr lang="en-US"/>
              <a:t>Edit Master text styles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851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" panose="020B0506030403020204" pitchFamily="34" charset="0"/>
                <a:ea typeface="Myriad Pro Cond" panose="020B0506030403020204" pitchFamily="34" charset="0"/>
                <a:cs typeface="Myriad Pro Cond" panose="020B0506030403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Myriad Pro Light SemiCond" panose="020B0403030403020204" pitchFamily="34" charset="0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5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" panose="020B0406030403020204" pitchFamily="34" charset="0"/>
                <a:ea typeface="Myriad Pro Light Cond" panose="020B0406030403020204" pitchFamily="34" charset="0"/>
                <a:cs typeface="Myriad Pro Light Con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9795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" panose="020B0506030403020204" pitchFamily="34" charset="0"/>
                <a:ea typeface="Myriad Pro Cond" panose="020B0506030403020204" pitchFamily="34" charset="0"/>
                <a:cs typeface="Myriad Pro Cond" panose="020B0506030403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16181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" panose="020B0406030403020204" pitchFamily="34" charset="0"/>
                <a:ea typeface="Myriad Pro Light Cond" panose="020B0406030403020204" pitchFamily="34" charset="0"/>
                <a:cs typeface="Myriad Pro Light Con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Myriad Pro Light SemiCond" panose="020B0403030403020204" pitchFamily="34" charset="0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9155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" panose="020B0506030403020204" pitchFamily="34" charset="0"/>
                <a:ea typeface="Myriad Pro Cond" panose="020B0506030403020204" pitchFamily="34" charset="0"/>
                <a:cs typeface="Myriad Pro Cond" panose="020B0506030403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Myriad Pro Light SemiCond" panose="020B0403030403020204" pitchFamily="34" charset="0"/>
                <a:ea typeface="Myriad Pro SemiCond" panose="020B0503030403020204" pitchFamily="34" charset="0"/>
                <a:cs typeface="Myriad Pro SemiCond" panose="020B0503030403020204" pitchFamily="34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Myriad Pro Light SemiCond" panose="020B0403030403020204" pitchFamily="34" charset="0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Myriad Pro Light SemiCond" panose="020B0403030403020204" pitchFamily="34" charset="0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 dirty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 dirty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 dirty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 dirty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4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0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22" r:id="rId19"/>
    <p:sldLayoutId id="2147483717" r:id="rId20"/>
    <p:sldLayoutId id="2147483718" r:id="rId21"/>
    <p:sldLayoutId id="2147483719" r:id="rId22"/>
    <p:sldLayoutId id="2147483720" r:id="rId23"/>
    <p:sldLayoutId id="2147483721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" panose="020B0506030403020204" pitchFamily="34" charset="0"/>
          <a:ea typeface="Myriad Pro Cond" panose="020B0506030403020204" pitchFamily="34" charset="0"/>
          <a:cs typeface="Myriad Pro Cond" panose="020B0506030403020204" pitchFamily="34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Myriad Pro Light SemiCond" panose="020B0403030403020204" pitchFamily="34" charset="0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Myriad Pro Light SemiCond" panose="020B0403030403020204" pitchFamily="34" charset="0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Myriad Pro Light SemiCond" panose="020B0403030403020204" pitchFamily="34" charset="0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Myriad Pro Light SemiCond" panose="020B0403030403020204" pitchFamily="34" charset="0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 smtClean="0">
          <a:solidFill>
            <a:schemeClr val="tx1"/>
          </a:solidFill>
          <a:latin typeface="LM Mono Light Cond 10" panose="00000509000000000000" pitchFamily="49" charset="0"/>
          <a:ea typeface="M+ 1m light" panose="020B0409020203020207" pitchFamily="49" charset="-128"/>
          <a:cs typeface="LM Mono Light Cond 10" panose="00000509000000000000" pitchFamily="49" charset="0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 smtClean="0">
          <a:solidFill>
            <a:schemeClr val="tx1"/>
          </a:solidFill>
          <a:latin typeface="LM Mono Light Cond 10" panose="00000509000000000000" pitchFamily="49" charset="0"/>
          <a:ea typeface="M+ 1m light" panose="020B0409020203020207" pitchFamily="49" charset="-128"/>
          <a:cs typeface="LM Mono Light Cond 10" panose="00000509000000000000" pitchFamily="49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Files and Directories</a:t>
            </a:r>
          </a:p>
        </p:txBody>
      </p:sp>
      <p:sp>
        <p:nvSpPr>
          <p:cNvPr id="248" name="Text Placeholder 4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177800" tIns="177800" rIns="177800" bIns="177800">
            <a:noAutofit/>
          </a:bodyPr>
          <a:lstStyle>
            <a:lvl1pPr>
              <a:spcBef>
                <a:spcPts val="0"/>
              </a:spcBef>
            </a:lvl1pPr>
          </a:lstStyle>
          <a:p>
            <a:r>
              <a:rPr dirty="0">
                <a:latin typeface="Myriad Pro Light Cond" panose="020B0406030403020204" pitchFamily="34" charset="0"/>
              </a:rPr>
              <a:t>T29</a:t>
            </a:r>
          </a:p>
        </p:txBody>
      </p:sp>
      <p:sp>
        <p:nvSpPr>
          <p:cNvPr id="24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9498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914400">
              <a:spcBef>
                <a:spcPts val="0"/>
              </a:spcBef>
              <a:buClrTx/>
              <a:buSzTx/>
              <a:buNone/>
              <a:defRPr sz="18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1pPr>
          </a:lstStyle>
          <a:p>
            <a:r>
              <a:rPr lang="en-US">
                <a:latin typeface="Myriad Pro Light Cond" panose="020B0406030403020204" pitchFamily="34" charset="0"/>
              </a:rPr>
              <a:t>12</a:t>
            </a:r>
            <a:r>
              <a:rPr>
                <a:latin typeface="Myriad Pro Light Cond" panose="020B0406030403020204" pitchFamily="34" charset="0"/>
              </a:rPr>
              <a:t> </a:t>
            </a:r>
            <a:r>
              <a:rPr dirty="0">
                <a:latin typeface="Myriad Pro Light Cond" panose="020B0406030403020204" pitchFamily="34" charset="0"/>
              </a:rPr>
              <a:t>de </a:t>
            </a:r>
            <a:r>
              <a:rPr dirty="0" err="1">
                <a:latin typeface="Myriad Pro Light Cond" panose="020B0406030403020204" pitchFamily="34" charset="0"/>
              </a:rPr>
              <a:t>novembro</a:t>
            </a:r>
            <a:r>
              <a:rPr dirty="0">
                <a:latin typeface="Myriad Pro Light Cond" panose="020B0406030403020204" pitchFamily="34" charset="0"/>
              </a:rPr>
              <a:t> de 2018</a:t>
            </a:r>
          </a:p>
        </p:txBody>
      </p:sp>
      <p:sp>
        <p:nvSpPr>
          <p:cNvPr id="250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b"/>
          <a:lstStyle>
            <a:lvl1pPr marL="0" indent="0">
              <a:buClrTx/>
              <a:buSzTx/>
              <a:buNone/>
              <a:defRPr sz="18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1pPr>
          </a:lstStyle>
          <a:p>
            <a:r>
              <a:rPr dirty="0">
                <a:latin typeface="Myriad Pro Light Cond" panose="020B040603040302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Standard file </a:t>
            </a:r>
            <a:r>
              <a:rPr lang="pt-BR" dirty="0" err="1"/>
              <a:t>descriptors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System calls to standard files</a:t>
            </a:r>
          </a:p>
          <a:p>
            <a:pPr lvl="1" fontAlgn="base"/>
            <a:r>
              <a:rPr lang="en-US" dirty="0">
                <a:latin typeface="+mj-lt"/>
              </a:rPr>
              <a:t>Read from stdin =&gt; read from </a:t>
            </a:r>
            <a:r>
              <a:rPr lang="en-US" dirty="0" err="1">
                <a:latin typeface="+mj-lt"/>
              </a:rPr>
              <a:t>fd</a:t>
            </a:r>
            <a:r>
              <a:rPr lang="en-US" dirty="0">
                <a:latin typeface="+mj-lt"/>
              </a:rPr>
              <a:t> 0</a:t>
            </a:r>
          </a:p>
          <a:p>
            <a:pPr lvl="2" fontAlgn="base"/>
            <a:r>
              <a:rPr lang="en-US" dirty="0"/>
              <a:t>Whenever we write any character from keyboard, it read from stdin through </a:t>
            </a:r>
            <a:r>
              <a:rPr lang="en-US" dirty="0" err="1"/>
              <a:t>fd</a:t>
            </a:r>
            <a:r>
              <a:rPr lang="en-US" dirty="0"/>
              <a:t> 0 and save to file named /dev/</a:t>
            </a:r>
            <a:r>
              <a:rPr lang="en-US" dirty="0" err="1"/>
              <a:t>tty</a:t>
            </a:r>
            <a:r>
              <a:rPr lang="en-US" dirty="0"/>
              <a:t>.</a:t>
            </a:r>
          </a:p>
          <a:p>
            <a:pPr lvl="1" fontAlgn="base"/>
            <a:r>
              <a:rPr lang="en-US" dirty="0">
                <a:latin typeface="+mj-lt"/>
              </a:rPr>
              <a:t>Write to </a:t>
            </a:r>
            <a:r>
              <a:rPr lang="en-US" dirty="0" err="1">
                <a:latin typeface="+mj-lt"/>
              </a:rPr>
              <a:t>stdout</a:t>
            </a:r>
            <a:r>
              <a:rPr lang="en-US" dirty="0">
                <a:latin typeface="+mj-lt"/>
              </a:rPr>
              <a:t> =&gt; write to </a:t>
            </a:r>
            <a:r>
              <a:rPr lang="en-US" dirty="0" err="1">
                <a:latin typeface="+mj-lt"/>
              </a:rPr>
              <a:t>fd</a:t>
            </a:r>
            <a:r>
              <a:rPr lang="en-US" dirty="0">
                <a:latin typeface="+mj-lt"/>
              </a:rPr>
              <a:t> 1</a:t>
            </a:r>
          </a:p>
          <a:p>
            <a:pPr lvl="2" fontAlgn="base"/>
            <a:r>
              <a:rPr lang="en-US" dirty="0"/>
              <a:t>Whenever we see any output to the video screen, it’s from the file named /dev/</a:t>
            </a:r>
            <a:r>
              <a:rPr lang="en-US" dirty="0" err="1"/>
              <a:t>tty</a:t>
            </a:r>
            <a:r>
              <a:rPr lang="en-US" dirty="0"/>
              <a:t> and written to </a:t>
            </a:r>
            <a:r>
              <a:rPr lang="en-US" dirty="0" err="1"/>
              <a:t>stdout</a:t>
            </a:r>
            <a:r>
              <a:rPr lang="en-US" dirty="0"/>
              <a:t> in screen through </a:t>
            </a:r>
            <a:r>
              <a:rPr lang="en-US" dirty="0" err="1"/>
              <a:t>fd</a:t>
            </a:r>
            <a:r>
              <a:rPr lang="en-US" dirty="0"/>
              <a:t> 1.</a:t>
            </a:r>
          </a:p>
          <a:p>
            <a:pPr lvl="1" fontAlgn="base"/>
            <a:r>
              <a:rPr lang="en-US" dirty="0">
                <a:latin typeface="+mj-lt"/>
              </a:rPr>
              <a:t>Write to stderr =&gt; write to </a:t>
            </a:r>
            <a:r>
              <a:rPr lang="en-US" dirty="0" err="1">
                <a:latin typeface="+mj-lt"/>
              </a:rPr>
              <a:t>fd</a:t>
            </a:r>
            <a:r>
              <a:rPr lang="en-US" dirty="0">
                <a:latin typeface="+mj-lt"/>
              </a:rPr>
              <a:t> 2</a:t>
            </a:r>
          </a:p>
          <a:p>
            <a:pPr lvl="2" fontAlgn="base"/>
            <a:r>
              <a:rPr lang="en-US" dirty="0"/>
              <a:t>We see any error to the video screen, it is also from that file write to stderr in screen through </a:t>
            </a:r>
            <a:r>
              <a:rPr lang="en-US" dirty="0" err="1"/>
              <a:t>fd</a:t>
            </a:r>
            <a:r>
              <a:rPr lang="en-US" dirty="0"/>
              <a:t> 2.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4213" y="1628800"/>
            <a:ext cx="3887787" cy="432048"/>
          </a:xfrm>
          <a:prstGeom prst="rect">
            <a:avLst/>
          </a:prstGeom>
          <a:solidFill>
            <a:schemeClr val="tx1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sz="2000" dirty="0"/>
              <a:t>Syntax in C language: </a:t>
            </a:r>
          </a:p>
          <a:p>
            <a:pPr marL="266613" lvl="1" indent="0">
              <a:buNone/>
            </a:pPr>
            <a:r>
              <a:rPr lang="en-US" sz="2000" spc="-3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M Mono Light Cond 10" panose="00000509000000000000" pitchFamily="49" charset="0"/>
              </a:rPr>
              <a:t>int</a:t>
            </a:r>
            <a:r>
              <a:rPr lang="en-US" sz="2000" spc="-30" dirty="0">
                <a:solidFill>
                  <a:srgbClr val="D0D0D0"/>
                </a:solidFill>
                <a:latin typeface="LM Mono Light Cond 10" panose="00000509000000000000" pitchFamily="49" charset="0"/>
              </a:rPr>
              <a:t> </a:t>
            </a:r>
            <a:r>
              <a:rPr lang="en-US" sz="2000" spc="-30" dirty="0" err="1">
                <a:solidFill>
                  <a:schemeClr val="accent4"/>
                </a:solidFill>
                <a:latin typeface="LM Mono Light Cond 10" panose="00000509000000000000" pitchFamily="49" charset="0"/>
              </a:rPr>
              <a:t>creat</a:t>
            </a:r>
            <a:r>
              <a:rPr lang="en-US" sz="2000" spc="-30" dirty="0">
                <a:solidFill>
                  <a:schemeClr val="bg1"/>
                </a:solidFill>
                <a:latin typeface="LM Mono Light Cond 10" panose="00000509000000000000" pitchFamily="49" charset="0"/>
              </a:rPr>
              <a:t>(</a:t>
            </a:r>
            <a:r>
              <a:rPr lang="en-US" sz="20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LM Mono Light Cond 10" panose="00000509000000000000" pitchFamily="49" charset="0"/>
              </a:rPr>
              <a:t>char *</a:t>
            </a:r>
            <a:r>
              <a:rPr lang="en-US" sz="2000" spc="-30" dirty="0">
                <a:solidFill>
                  <a:schemeClr val="bg1"/>
                </a:solidFill>
                <a:latin typeface="LM Mono Light Cond 10" panose="00000509000000000000" pitchFamily="49" charset="0"/>
              </a:rPr>
              <a:t>filename, </a:t>
            </a:r>
            <a:r>
              <a:rPr lang="en-US" sz="2000" spc="-3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M Mono Light Cond 10" panose="00000509000000000000" pitchFamily="49" charset="0"/>
              </a:rPr>
              <a:t>mode_t</a:t>
            </a:r>
            <a:r>
              <a:rPr lang="en-US" sz="2000" spc="-30" dirty="0">
                <a:solidFill>
                  <a:srgbClr val="D0D0D0"/>
                </a:solidFill>
                <a:latin typeface="LM Mono Light Cond 10" panose="00000509000000000000" pitchFamily="49" charset="0"/>
              </a:rPr>
              <a:t> </a:t>
            </a:r>
            <a:r>
              <a:rPr lang="en-US" sz="2000" spc="-30" dirty="0">
                <a:solidFill>
                  <a:schemeClr val="bg1"/>
                </a:solidFill>
                <a:latin typeface="LM Mono Light Cond 10" panose="00000509000000000000" pitchFamily="49" charset="0"/>
              </a:rPr>
              <a:t>mode);</a:t>
            </a:r>
            <a:endParaRPr lang="en-US" sz="2000" spc="-30" dirty="0">
              <a:solidFill>
                <a:schemeClr val="bg1"/>
              </a:solidFill>
            </a:endParaRPr>
          </a:p>
          <a:p>
            <a:r>
              <a:rPr lang="en-US" sz="2000" dirty="0"/>
              <a:t>Parameters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LM Mono Light Cond 10" panose="00000509000000000000" pitchFamily="49" charset="0"/>
              </a:rPr>
              <a:t>filename</a:t>
            </a:r>
            <a:r>
              <a:rPr lang="en-US" sz="2000" dirty="0"/>
              <a:t>: name of file to be created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LM Mono Light Cond 10" panose="00000509000000000000" pitchFamily="49" charset="0"/>
              </a:rPr>
              <a:t>mode</a:t>
            </a:r>
            <a:r>
              <a:rPr lang="en-US" sz="2000" dirty="0"/>
              <a:t>: access permissions to new file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2000" dirty="0"/>
              <a:t>first unused file descriptor (generally 3 when first </a:t>
            </a:r>
            <a:r>
              <a:rPr lang="en-US" sz="2100" b="1" spc="-30" dirty="0" err="1">
                <a:solidFill>
                  <a:schemeClr val="accent1"/>
                </a:solidFill>
                <a:latin typeface="LM Mono Light Cond 10" panose="00000509000000000000" pitchFamily="49" charset="0"/>
              </a:rPr>
              <a:t>creat</a:t>
            </a:r>
            <a:r>
              <a:rPr lang="en-US" sz="2000" dirty="0"/>
              <a:t> use in process, because 0, 1 and 2 are reserved)</a:t>
            </a:r>
          </a:p>
          <a:p>
            <a:pPr lvl="1"/>
            <a:r>
              <a:rPr lang="en-US" sz="2000" dirty="0"/>
              <a:t>-1 when error</a:t>
            </a:r>
          </a:p>
          <a:p>
            <a:r>
              <a:rPr lang="en-US" sz="2000" dirty="0"/>
              <a:t>How it works in OS</a:t>
            </a:r>
          </a:p>
          <a:p>
            <a:pPr lvl="1"/>
            <a:r>
              <a:rPr lang="en-US" sz="2000" dirty="0"/>
              <a:t>Create new empty file on disk</a:t>
            </a:r>
          </a:p>
          <a:p>
            <a:pPr lvl="1"/>
            <a:r>
              <a:rPr lang="en-US" sz="2000" dirty="0"/>
              <a:t>Create file table entry</a:t>
            </a:r>
          </a:p>
          <a:p>
            <a:pPr lvl="1"/>
            <a:r>
              <a:rPr lang="en-US" sz="2000" dirty="0"/>
              <a:t>Set first unused file descriptor to point to file table entry</a:t>
            </a:r>
          </a:p>
          <a:p>
            <a:pPr lvl="1"/>
            <a:r>
              <a:rPr lang="en-US" sz="2000" dirty="0"/>
              <a:t>Return file descriptor used, -1 upon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4CBBAE-008C-B54E-BE6D-996A9F7D18A2}"/>
              </a:ext>
            </a:extLst>
          </p:cNvPr>
          <p:cNvSpPr/>
          <p:nvPr/>
        </p:nvSpPr>
        <p:spPr>
          <a:xfrm>
            <a:off x="684213" y="1700808"/>
            <a:ext cx="3887787" cy="360040"/>
          </a:xfrm>
          <a:prstGeom prst="rect">
            <a:avLst/>
          </a:prstGeom>
          <a:solidFill>
            <a:schemeClr val="tx1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Syntax in C language </a:t>
            </a:r>
          </a:p>
          <a:p>
            <a:pPr marL="266700" lvl="5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spc="-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atin Modern Mono Light Cond 10" pitchFamily="49" charset="77"/>
              </a:rPr>
              <a:t>int</a:t>
            </a:r>
            <a:r>
              <a:rPr lang="en-US" sz="1900" spc="-50" dirty="0">
                <a:solidFill>
                  <a:schemeClr val="bg1"/>
                </a:solidFill>
                <a:latin typeface="Latin Modern Mono Light Cond 10" pitchFamily="49" charset="77"/>
              </a:rPr>
              <a:t> </a:t>
            </a:r>
            <a:r>
              <a:rPr lang="en-US" sz="1900" spc="-50" dirty="0">
                <a:solidFill>
                  <a:schemeClr val="accent4"/>
                </a:solidFill>
                <a:latin typeface="Latin Modern Mono Light Cond 10" pitchFamily="49" charset="77"/>
              </a:rPr>
              <a:t>open</a:t>
            </a:r>
            <a:r>
              <a:rPr lang="en-US" sz="1900" spc="-50" dirty="0">
                <a:solidFill>
                  <a:schemeClr val="bg1"/>
                </a:solidFill>
                <a:latin typeface="Latin Modern Mono Light Cond 10" pitchFamily="49" charset="77"/>
              </a:rPr>
              <a:t> (</a:t>
            </a:r>
            <a:r>
              <a:rPr lang="en-US" sz="1900" spc="-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atin Modern Mono Light Cond 10" pitchFamily="49" charset="77"/>
              </a:rPr>
              <a:t>const</a:t>
            </a:r>
            <a:r>
              <a:rPr lang="en-US" sz="19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in Modern Mono Light Cond 10" pitchFamily="49" charset="77"/>
              </a:rPr>
              <a:t> char</a:t>
            </a:r>
            <a:r>
              <a:rPr lang="en-US" sz="1900" spc="-50" dirty="0">
                <a:solidFill>
                  <a:schemeClr val="bg1"/>
                </a:solidFill>
                <a:latin typeface="Latin Modern Mono Light Cond 10" pitchFamily="49" charset="77"/>
              </a:rPr>
              <a:t>* Path, </a:t>
            </a:r>
            <a:r>
              <a:rPr lang="en-US" sz="1900" spc="-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atin Modern Mono Light Cond 10" pitchFamily="49" charset="77"/>
              </a:rPr>
              <a:t>int</a:t>
            </a:r>
            <a:r>
              <a:rPr lang="en-US" sz="1900" spc="-50" dirty="0">
                <a:solidFill>
                  <a:schemeClr val="bg1"/>
                </a:solidFill>
                <a:latin typeface="Latin Modern Mono Light Cond 10" pitchFamily="49" charset="77"/>
              </a:rPr>
              <a:t> flags[, </a:t>
            </a:r>
            <a:r>
              <a:rPr lang="en-US" sz="1900" spc="-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atin Modern Mono Light Cond 10" pitchFamily="49" charset="77"/>
              </a:rPr>
              <a:t>int</a:t>
            </a:r>
            <a:r>
              <a:rPr lang="en-US" sz="1900" spc="-50" dirty="0">
                <a:solidFill>
                  <a:schemeClr val="bg1"/>
                </a:solidFill>
                <a:latin typeface="Latin Modern Mono Light Cond 10" pitchFamily="49" charset="77"/>
              </a:rPr>
              <a:t> mode ]); 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Path : path to file which you want to use</a:t>
            </a:r>
          </a:p>
          <a:p>
            <a:pPr lvl="1"/>
            <a:r>
              <a:rPr lang="en-US" dirty="0"/>
              <a:t>use absolute path beginning with “</a:t>
            </a:r>
            <a:r>
              <a:rPr lang="en-US" dirty="0">
                <a:latin typeface="+mj-lt"/>
              </a:rPr>
              <a:t>/</a:t>
            </a:r>
            <a:r>
              <a:rPr lang="en-US" dirty="0"/>
              <a:t>”, when you are not working in same directory of file.</a:t>
            </a:r>
          </a:p>
          <a:p>
            <a:pPr lvl="1"/>
            <a:r>
              <a:rPr lang="en-US" dirty="0"/>
              <a:t>Use relative path which is only file name with extension, when you are working in the same directory of file.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Flags: how you would like to use the file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O_RDONLY</a:t>
            </a:r>
            <a:r>
              <a:rPr lang="en-US" dirty="0"/>
              <a:t>: read only</a:t>
            </a:r>
          </a:p>
          <a:p>
            <a:pPr lvl="2"/>
            <a:r>
              <a:rPr lang="en-US" sz="2100" dirty="0">
                <a:solidFill>
                  <a:schemeClr val="accent1"/>
                </a:solidFill>
                <a:latin typeface="Latin Modern Mono Light 10" pitchFamily="49" charset="77"/>
              </a:rPr>
              <a:t>O_WRONLY</a:t>
            </a:r>
            <a:r>
              <a:rPr lang="en-US" dirty="0"/>
              <a:t>: write only</a:t>
            </a:r>
          </a:p>
          <a:p>
            <a:pPr lvl="2"/>
            <a:r>
              <a:rPr lang="en-US" sz="2100" dirty="0">
                <a:solidFill>
                  <a:schemeClr val="accent1"/>
                </a:solidFill>
                <a:latin typeface="Latin Modern Mono Light 10" pitchFamily="49" charset="77"/>
              </a:rPr>
              <a:t>O_RDWR</a:t>
            </a:r>
            <a:r>
              <a:rPr lang="en-US" dirty="0"/>
              <a:t>: read and write</a:t>
            </a:r>
          </a:p>
          <a:p>
            <a:pPr lvl="2"/>
            <a:r>
              <a:rPr lang="en-US" sz="2100" dirty="0">
                <a:solidFill>
                  <a:schemeClr val="accent1"/>
                </a:solidFill>
                <a:latin typeface="Latin Modern Mono Light 10" pitchFamily="49" charset="77"/>
              </a:rPr>
              <a:t>O_CREAT</a:t>
            </a:r>
            <a:r>
              <a:rPr lang="en-US" dirty="0"/>
              <a:t>: create file if it doesn’t exist</a:t>
            </a:r>
          </a:p>
          <a:p>
            <a:pPr lvl="2"/>
            <a:r>
              <a:rPr lang="en-US" sz="2100" dirty="0">
                <a:solidFill>
                  <a:schemeClr val="accent1"/>
                </a:solidFill>
                <a:latin typeface="Latin Modern Mono Light 10" pitchFamily="49" charset="77"/>
              </a:rPr>
              <a:t>O_EXCL</a:t>
            </a:r>
            <a:r>
              <a:rPr lang="en-US" dirty="0"/>
              <a:t>: prevent file creation if it already exists</a:t>
            </a:r>
          </a:p>
          <a:p>
            <a:r>
              <a:rPr lang="en-US" dirty="0"/>
              <a:t>How it works in OS</a:t>
            </a:r>
          </a:p>
          <a:p>
            <a:pPr lvl="1"/>
            <a:r>
              <a:rPr lang="en-US" dirty="0"/>
              <a:t>Find existing file on disk</a:t>
            </a:r>
          </a:p>
          <a:p>
            <a:pPr lvl="1"/>
            <a:r>
              <a:rPr lang="en-US" dirty="0"/>
              <a:t>Create file table entry</a:t>
            </a:r>
          </a:p>
          <a:p>
            <a:pPr lvl="1"/>
            <a:r>
              <a:rPr lang="en-US" dirty="0"/>
              <a:t>Set first unused file descriptor to point to file table entry</a:t>
            </a:r>
          </a:p>
          <a:p>
            <a:pPr lvl="1"/>
            <a:r>
              <a:rPr lang="en-US" dirty="0"/>
              <a:t>Return file descriptor used, -1 upon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053FA2-E705-424B-AB7D-6F07F386C09A}"/>
              </a:ext>
            </a:extLst>
          </p:cNvPr>
          <p:cNvSpPr/>
          <p:nvPr/>
        </p:nvSpPr>
        <p:spPr>
          <a:xfrm>
            <a:off x="684213" y="1772816"/>
            <a:ext cx="2231603" cy="432048"/>
          </a:xfrm>
          <a:prstGeom prst="rect">
            <a:avLst/>
          </a:prstGeom>
          <a:solidFill>
            <a:schemeClr val="tx1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 in C language</a:t>
            </a:r>
          </a:p>
          <a:p>
            <a:pPr marL="358775" lvl="1" indent="0">
              <a:buNone/>
            </a:pPr>
            <a:r>
              <a:rPr lang="en-US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>
                <a:solidFill>
                  <a:srgbClr val="8DA6CE"/>
                </a:solidFill>
                <a:latin typeface="Latin Modern Mono Light Cond 10" pitchFamily="49" charset="77"/>
              </a:rPr>
              <a:t>close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266612" lvl="1" indent="-266612">
              <a:lnSpc>
                <a:spcPct val="11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en-US" dirty="0"/>
              <a:t>Parameter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: file descriptor</a:t>
            </a:r>
          </a:p>
          <a:p>
            <a:r>
              <a:rPr lang="en-US" dirty="0"/>
              <a:t>Return</a:t>
            </a:r>
          </a:p>
          <a:p>
            <a:pPr lvl="1"/>
            <a:r>
              <a:rPr lang="en-US" dirty="0"/>
              <a:t>0 on success</a:t>
            </a:r>
          </a:p>
          <a:p>
            <a:pPr lvl="1"/>
            <a:r>
              <a:rPr lang="en-US" dirty="0"/>
              <a:t>-1 on error</a:t>
            </a:r>
          </a:p>
          <a:p>
            <a:r>
              <a:rPr lang="en-US" dirty="0"/>
              <a:t>How it works in the OS</a:t>
            </a:r>
          </a:p>
          <a:p>
            <a:pPr lvl="1"/>
            <a:r>
              <a:rPr lang="en-US" dirty="0"/>
              <a:t>Destroy open file table entry referenced by element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, as long as no other process is pointing to it!</a:t>
            </a:r>
          </a:p>
          <a:p>
            <a:pPr lvl="1"/>
            <a:r>
              <a:rPr lang="en-US" dirty="0"/>
              <a:t>Set element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 of file table to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NULL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9FDF-6256-B340-B18E-8056800F4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2464"/>
            <a:ext cx="8280400" cy="6885384"/>
          </a:xfrm>
          <a:solidFill>
            <a:schemeClr val="tx1"/>
          </a:solidFill>
        </p:spPr>
        <p:txBody>
          <a:bodyPr>
            <a:normAutofit/>
          </a:bodyPr>
          <a:lstStyle/>
          <a:p>
            <a:pPr lvl="5"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 Cond 10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stdio.h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&gt;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 Cond 10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stdlib.h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&gt;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 Cond 10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unistd.h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&gt;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 Cond 10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fcntl.h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&gt;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</a:t>
            </a:r>
            <a:endParaRPr lang="en-US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lvl="5"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>
                <a:solidFill>
                  <a:srgbClr val="FF6400"/>
                </a:solidFill>
                <a:latin typeface="Latin Modern Mono Light Cond 10" pitchFamily="49" charset="77"/>
              </a:rPr>
              <a:t>main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 { </a:t>
            </a:r>
            <a:endParaRPr lang="en-US" dirty="0">
              <a:solidFill>
                <a:srgbClr val="FBDE2D"/>
              </a:solidFill>
              <a:latin typeface="Latin Modern Mono Light Cond 10" pitchFamily="49" charset="77"/>
            </a:endParaRP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fd1 = </a:t>
            </a:r>
            <a:r>
              <a:rPr lang="en-US" dirty="0">
                <a:solidFill>
                  <a:srgbClr val="8DA6CE"/>
                </a:solidFill>
                <a:latin typeface="Latin Modern Mono Light Cond 10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foo.txt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, O_CREAT | O_RDONLY, 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 Cond 10" pitchFamily="49" charset="77"/>
              </a:rPr>
              <a:t>if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(fd1 &lt; 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 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       { </a:t>
            </a:r>
            <a:r>
              <a:rPr lang="en-US" dirty="0" err="1">
                <a:solidFill>
                  <a:srgbClr val="8DA6CE"/>
                </a:solidFill>
                <a:latin typeface="Latin Modern Mono Light Cond 10" pitchFamily="49" charset="77"/>
              </a:rPr>
              <a:t>perror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"c1"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 </a:t>
            </a:r>
            <a:r>
              <a:rPr lang="en-US" dirty="0">
                <a:solidFill>
                  <a:srgbClr val="8DA6CE"/>
                </a:solidFill>
                <a:latin typeface="Latin Modern Mono Light Cond 10" pitchFamily="49" charset="77"/>
              </a:rPr>
              <a:t>exit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 }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"opened 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fd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 = </a:t>
            </a:r>
            <a:r>
              <a:rPr lang="en-US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, fd1); </a:t>
            </a:r>
            <a:endParaRPr lang="en-US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    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 Cond 10" pitchFamily="49" charset="77"/>
              </a:rPr>
              <a:t>if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(</a:t>
            </a:r>
            <a:r>
              <a:rPr lang="en-US" dirty="0">
                <a:solidFill>
                  <a:srgbClr val="8DA6CE"/>
                </a:solidFill>
                <a:latin typeface="Latin Modern Mono Light Cond 10" pitchFamily="49" charset="77"/>
              </a:rPr>
              <a:t>close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(fd1) &lt; 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 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       { </a:t>
            </a:r>
            <a:r>
              <a:rPr lang="en-US" dirty="0" err="1">
                <a:solidFill>
                  <a:srgbClr val="8DA6CE"/>
                </a:solidFill>
                <a:latin typeface="Latin Modern Mono Light Cond 10" pitchFamily="49" charset="77"/>
              </a:rPr>
              <a:t>perror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"c1"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 </a:t>
            </a:r>
            <a:r>
              <a:rPr lang="en-US" dirty="0">
                <a:solidFill>
                  <a:srgbClr val="8DA6CE"/>
                </a:solidFill>
                <a:latin typeface="Latin Modern Mono Light Cond 10" pitchFamily="49" charset="77"/>
              </a:rPr>
              <a:t>exit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 } 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"closed 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fd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 = </a:t>
            </a:r>
            <a:r>
              <a:rPr lang="en-US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, fd1); </a:t>
            </a:r>
            <a:endParaRPr lang="en-US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    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fd2 = </a:t>
            </a:r>
            <a:r>
              <a:rPr lang="en-US" dirty="0">
                <a:solidFill>
                  <a:srgbClr val="8DA6CE"/>
                </a:solidFill>
                <a:latin typeface="Latin Modern Mono Light Cond 10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bar.txt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, O_CREAT | O_RDONLY, 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 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"opened </a:t>
            </a:r>
            <a:r>
              <a:rPr lang="en-US" dirty="0" err="1">
                <a:solidFill>
                  <a:srgbClr val="61CE3C"/>
                </a:solidFill>
                <a:latin typeface="Latin Modern Mono Light Cond 10" pitchFamily="49" charset="77"/>
              </a:rPr>
              <a:t>fd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 = </a:t>
            </a:r>
            <a:r>
              <a:rPr lang="en-US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, fd2); </a:t>
            </a:r>
            <a:endParaRPr lang="en-US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 Cond 10" pitchFamily="49" charset="77"/>
              </a:rPr>
              <a:t>exit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); </a:t>
            </a:r>
          </a:p>
          <a:p>
            <a:pPr lvl="5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8F42-6C64-5242-8A14-1DA66C1935E5}"/>
              </a:ext>
            </a:extLst>
          </p:cNvPr>
          <p:cNvSpPr txBox="1"/>
          <p:nvPr/>
        </p:nvSpPr>
        <p:spPr>
          <a:xfrm>
            <a:off x="7360548" y="5473433"/>
            <a:ext cx="1351652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opened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3</a:t>
            </a:r>
          </a:p>
          <a:p>
            <a:pPr algn="l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closed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3</a:t>
            </a:r>
          </a:p>
          <a:p>
            <a:pPr algn="l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opened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5861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092A01-252E-8841-8197-5A86BD44C96B}"/>
              </a:ext>
            </a:extLst>
          </p:cNvPr>
          <p:cNvSpPr/>
          <p:nvPr/>
        </p:nvSpPr>
        <p:spPr>
          <a:xfrm>
            <a:off x="684213" y="1692000"/>
            <a:ext cx="8027987" cy="476856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799" y="1378800"/>
            <a:ext cx="8280401" cy="5110887"/>
          </a:xfrm>
        </p:spPr>
        <p:txBody>
          <a:bodyPr numCol="1" spcCol="360000">
            <a:normAutofit fontScale="85000" lnSpcReduction="10000"/>
          </a:bodyPr>
          <a:lstStyle/>
          <a:p>
            <a:r>
              <a:rPr lang="en-US" dirty="0"/>
              <a:t>Syntax in C</a:t>
            </a:r>
          </a:p>
          <a:p>
            <a:pPr marL="358775" lvl="1" indent="0">
              <a:buNone/>
            </a:pPr>
            <a:r>
              <a:rPr lang="en-US" sz="2800" spc="-100" dirty="0" err="1">
                <a:solidFill>
                  <a:srgbClr val="8DA6CE"/>
                </a:solidFill>
                <a:latin typeface="Latin Modern Mono Light Cond 10" pitchFamily="49" charset="77"/>
              </a:rPr>
              <a:t>size_t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800" spc="-100" dirty="0">
                <a:solidFill>
                  <a:srgbClr val="FF6400"/>
                </a:solidFill>
                <a:latin typeface="Latin Modern Mono Light Cond 10" pitchFamily="49" charset="77"/>
              </a:rPr>
              <a:t>read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800" spc="-1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800" spc="-1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800" spc="-1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* </a:t>
            </a:r>
            <a:r>
              <a:rPr lang="en-US" sz="2800" spc="-100" dirty="0" err="1">
                <a:solidFill>
                  <a:srgbClr val="F8F8F8"/>
                </a:solidFill>
                <a:latin typeface="Latin Modern Mono Light Cond 10" pitchFamily="49" charset="77"/>
              </a:rPr>
              <a:t>buf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800" spc="-100" dirty="0" err="1">
                <a:solidFill>
                  <a:srgbClr val="8DA6CE"/>
                </a:solidFill>
                <a:latin typeface="Latin Modern Mono Light Cond 10" pitchFamily="49" charset="77"/>
              </a:rPr>
              <a:t>size_t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800" spc="-100" dirty="0" err="1">
                <a:solidFill>
                  <a:srgbClr val="F8F8F8"/>
                </a:solidFill>
                <a:latin typeface="Latin Modern Mono Light Cond 10" pitchFamily="49" charset="77"/>
              </a:rPr>
              <a:t>cnt</a:t>
            </a:r>
            <a:r>
              <a:rPr lang="en-US" sz="2800" spc="-1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r>
              <a:rPr lang="en-US" spc="-30" dirty="0"/>
              <a:t>From the file indicated by </a:t>
            </a:r>
            <a:r>
              <a:rPr lang="en-US" spc="-30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spc="-30" dirty="0"/>
              <a:t>, reads </a:t>
            </a:r>
            <a:r>
              <a:rPr lang="en-US" spc="-30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spc="-30" dirty="0"/>
              <a:t> bytes into the memory area indicated by </a:t>
            </a:r>
            <a:r>
              <a:rPr lang="en-US" spc="-30" dirty="0" err="1">
                <a:solidFill>
                  <a:schemeClr val="accent1"/>
                </a:solidFill>
                <a:latin typeface="Latin Modern Mono Light 10" pitchFamily="49" charset="77"/>
              </a:rPr>
              <a:t>buf</a:t>
            </a:r>
            <a:r>
              <a:rPr lang="en-US" spc="-30" dirty="0"/>
              <a:t>. </a:t>
            </a:r>
          </a:p>
          <a:p>
            <a:pPr lvl="1"/>
            <a:r>
              <a:rPr lang="en-US" dirty="0"/>
              <a:t>If successful, it updates the access time for the file.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buf</a:t>
            </a:r>
            <a:r>
              <a:rPr lang="en-US" dirty="0"/>
              <a:t>: buffer to read data into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: length of buffer</a:t>
            </a:r>
          </a:p>
          <a:p>
            <a:r>
              <a:rPr lang="en-US" dirty="0"/>
              <a:t>Returns</a:t>
            </a:r>
          </a:p>
          <a:p>
            <a:pPr lvl="1"/>
            <a:r>
              <a:rPr lang="en-US" dirty="0"/>
              <a:t>Number of bytes read on success</a:t>
            </a:r>
          </a:p>
          <a:p>
            <a:pPr lvl="1"/>
            <a:r>
              <a:rPr lang="en-US" dirty="0"/>
              <a:t>0 on reaching end of file</a:t>
            </a:r>
          </a:p>
          <a:p>
            <a:pPr lvl="1"/>
            <a:r>
              <a:rPr lang="en-US" dirty="0"/>
              <a:t>-1 on error</a:t>
            </a:r>
          </a:p>
          <a:p>
            <a:pPr lvl="1"/>
            <a:r>
              <a:rPr lang="en-US" dirty="0"/>
              <a:t>-1 on signal interrupt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1799" y="1378800"/>
            <a:ext cx="8280401" cy="5110887"/>
          </a:xfrm>
        </p:spPr>
        <p:txBody>
          <a:bodyPr numCol="1" spcCol="360000">
            <a:normAutofit/>
          </a:bodyPr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buf</a:t>
            </a:r>
            <a:r>
              <a:rPr lang="en-US" dirty="0"/>
              <a:t> must point to a valid memory location with length not smaller than the specified size to avoid overflow.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 should be a valid file descriptor returned from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open()</a:t>
            </a:r>
          </a:p>
          <a:p>
            <a:pPr lvl="2"/>
            <a:r>
              <a:rPr lang="en-US" dirty="0"/>
              <a:t>if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 is </a:t>
            </a:r>
            <a:r>
              <a:rPr lang="en-US" sz="2100" dirty="0">
                <a:solidFill>
                  <a:schemeClr val="accent1"/>
                </a:solidFill>
                <a:latin typeface="Latin Modern Mono Light 10" pitchFamily="49" charset="77"/>
              </a:rPr>
              <a:t>NULL</a:t>
            </a:r>
            <a:r>
              <a:rPr lang="en-US" dirty="0"/>
              <a:t>, an error is generated.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 is the number of bytes to be read, while the return value is the actual number of bytes read.</a:t>
            </a:r>
          </a:p>
          <a:p>
            <a:pPr lvl="2"/>
            <a:r>
              <a:rPr lang="en-US" dirty="0"/>
              <a:t>Sometimes less than </a:t>
            </a:r>
            <a:r>
              <a:rPr lang="en-US" sz="2100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 bytes may be read.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8001-1157-074C-B343-8353B3CE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79400"/>
            <a:ext cx="8280401" cy="720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2EA8-1248-2E4C-98DB-D44C7032F8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999401"/>
            <a:ext cx="8280401" cy="54903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450850" lvl="4" indent="-342900"/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stdio.h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</a:t>
            </a:r>
            <a:endParaRPr lang="en-US" dirty="0">
              <a:solidFill>
                <a:srgbClr val="61CE3C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stdlib.h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unistd.h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fcntl.h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</a:t>
            </a:r>
            <a:endParaRPr lang="en-US" dirty="0">
              <a:solidFill>
                <a:srgbClr val="61CE3C"/>
              </a:solidFill>
              <a:latin typeface="Latin Modern Mono Light" pitchFamily="49" charset="77"/>
            </a:endParaRPr>
          </a:p>
          <a:p>
            <a:pPr marL="450850" lvl="4" indent="-342900"/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main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void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 { </a:t>
            </a:r>
            <a:endParaRPr lang="en-US" dirty="0">
              <a:solidFill>
                <a:srgbClr val="FBDE2D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sz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*c = (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*)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calloc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100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sizeof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foo.txt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O_RDONLY);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&lt;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{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perror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"r1"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exit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 }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sz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c,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20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"System call read(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%d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, c, 20) returned that"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      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%d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 bytes  were read.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sz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c[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sz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] =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'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\0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'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"Those bytes were as follows: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%s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c); </a:t>
            </a:r>
            <a:endParaRPr lang="en-US" dirty="0">
              <a:solidFill>
                <a:srgbClr val="61CE3C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}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20D-2671-674B-9A79-DD48AE9979D1}"/>
              </a:ext>
            </a:extLst>
          </p:cNvPr>
          <p:cNvSpPr txBox="1"/>
          <p:nvPr/>
        </p:nvSpPr>
        <p:spPr>
          <a:xfrm>
            <a:off x="2843808" y="5589240"/>
            <a:ext cx="5660524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System call read(3, c, 20) returned that 10 bytes  were read.</a:t>
            </a:r>
          </a:p>
          <a:p>
            <a:pPr algn="l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Those bytes were as follows: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foobar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1 2</a:t>
            </a:r>
          </a:p>
        </p:txBody>
      </p:sp>
    </p:spTree>
    <p:extLst>
      <p:ext uri="{BB962C8B-B14F-4D97-AF65-F5344CB8AC3E}">
        <p14:creationId xmlns:p14="http://schemas.microsoft.com/office/powerpoint/2010/main" val="4087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C387AA-65A5-F944-B744-3E528E7F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798BC4-E9BE-464D-B97E-C061B113A8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7E12-670A-2D41-A113-27E09F4B1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3816480"/>
          </a:xfrm>
          <a:solidFill>
            <a:schemeClr val="tx1"/>
          </a:solidFill>
        </p:spPr>
        <p:txBody>
          <a:bodyPr tIns="72000" bIns="72000">
            <a:normAutofit/>
          </a:bodyPr>
          <a:lstStyle/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stdio.h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</a:t>
            </a:r>
            <a:endParaRPr lang="en-US" dirty="0">
              <a:solidFill>
                <a:srgbClr val="61CE3C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stdlib.h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unistd.h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fcntl.h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</a:t>
            </a:r>
            <a:endParaRPr lang="en-US" dirty="0">
              <a:solidFill>
                <a:srgbClr val="61CE3C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</a:t>
            </a:r>
          </a:p>
          <a:p>
            <a:pPr marL="450850" lvl="4" indent="-342900"/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main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() {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c1, c2;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fd1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foo.txt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O_RDONLY,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fd2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foo.txt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O_RDONLY,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(fd1, &amp;c1,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(fd2, &amp;c2,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"c1 =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%c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c1);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"c2 =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%c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c2);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exit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} </a:t>
            </a:r>
          </a:p>
          <a:p>
            <a:pPr marL="450850" lvl="4" indent="-34290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0AA1-E5BD-ED4B-95C2-1A48799B6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8AC693-F413-364F-8EAD-D868A6BB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5301207"/>
            <a:ext cx="8280400" cy="118851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descriptors </a:t>
            </a:r>
            <a:r>
              <a:rPr lang="en-US" sz="2000" dirty="0">
                <a:solidFill>
                  <a:schemeClr val="accent1"/>
                </a:solidFill>
                <a:latin typeface="Latin Modern Mono Light 10" pitchFamily="49" charset="77"/>
              </a:rPr>
              <a:t>fd1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  <a:latin typeface="Latin Modern Mono Light 10" pitchFamily="49" charset="77"/>
              </a:rPr>
              <a:t>fd2</a:t>
            </a:r>
            <a:r>
              <a:rPr lang="en-US" sz="2000" dirty="0"/>
              <a:t> each have their own file table entry, so each descriptor has its own file position for </a:t>
            </a:r>
            <a:r>
              <a:rPr lang="en-US" sz="2000" dirty="0" err="1">
                <a:solidFill>
                  <a:schemeClr val="accent1"/>
                </a:solidFill>
                <a:latin typeface="Latin Modern Mono Light 10" pitchFamily="49" charset="77"/>
              </a:rPr>
              <a:t>foobar.txt</a:t>
            </a:r>
            <a:r>
              <a:rPr lang="en-US" sz="2000" dirty="0"/>
              <a:t>. </a:t>
            </a:r>
          </a:p>
          <a:p>
            <a:pPr lvl="1"/>
            <a:r>
              <a:rPr lang="en-US" sz="1800" dirty="0"/>
              <a:t>Thus, the read from </a:t>
            </a:r>
            <a:r>
              <a:rPr lang="en-US" sz="1800" dirty="0">
                <a:solidFill>
                  <a:schemeClr val="accent1"/>
                </a:solidFill>
                <a:latin typeface="Latin Modern Mono Light 10" pitchFamily="49" charset="77"/>
              </a:rPr>
              <a:t>fd2</a:t>
            </a:r>
            <a:r>
              <a:rPr lang="en-US" sz="1800" dirty="0"/>
              <a:t> reads the first byte of </a:t>
            </a:r>
            <a:r>
              <a:rPr lang="en-US" sz="1800" dirty="0" err="1">
                <a:solidFill>
                  <a:schemeClr val="accent1"/>
                </a:solidFill>
                <a:latin typeface="Latin Modern Mono Light 10" pitchFamily="49" charset="77"/>
              </a:rPr>
              <a:t>foobar.txt</a:t>
            </a:r>
            <a:r>
              <a:rPr lang="en-US" sz="1800" dirty="0"/>
              <a:t>, and the output is </a:t>
            </a:r>
            <a:r>
              <a:rPr lang="en-US" sz="1800" dirty="0">
                <a:solidFill>
                  <a:schemeClr val="accent1"/>
                </a:solidFill>
                <a:latin typeface="Latin Modern Mono Light 10" pitchFamily="49" charset="77"/>
              </a:rPr>
              <a:t>c = f</a:t>
            </a:r>
            <a:r>
              <a:rPr lang="en-US" sz="1800" dirty="0"/>
              <a:t>, not </a:t>
            </a:r>
            <a:r>
              <a:rPr lang="en-US" sz="1800" dirty="0">
                <a:solidFill>
                  <a:schemeClr val="accent1"/>
                </a:solidFill>
                <a:latin typeface="Latin Modern Mono Light 10" pitchFamily="49" charset="77"/>
              </a:rPr>
              <a:t>c = o</a:t>
            </a:r>
            <a:r>
              <a:rPr lang="en-US" sz="1800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C387AA-65A5-F944-B744-3E528E7F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the following program?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798BC4-E9BE-464D-B97E-C061B113A8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7E12-670A-2D41-A113-27E09F4B1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3816480"/>
          </a:xfrm>
          <a:solidFill>
            <a:schemeClr val="tx1"/>
          </a:solidFill>
        </p:spPr>
        <p:txBody>
          <a:bodyPr tIns="72000" bIns="72000">
            <a:normAutofit/>
          </a:bodyPr>
          <a:lstStyle/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stdio.h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</a:t>
            </a:r>
            <a:endParaRPr lang="en-US" dirty="0">
              <a:solidFill>
                <a:srgbClr val="61CE3C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stdlib.h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unistd.h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#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include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&lt;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fcntl.h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&gt;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</a:t>
            </a:r>
            <a:endParaRPr lang="en-US" dirty="0">
              <a:solidFill>
                <a:srgbClr val="61CE3C"/>
              </a:solidFill>
              <a:latin typeface="Latin Modern Mono Light" pitchFamily="49" charset="77"/>
            </a:endParaRP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</a:t>
            </a:r>
          </a:p>
          <a:p>
            <a:pPr marL="450850" lvl="4" indent="-342900"/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main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() {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c1, c2;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fd1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foo.txt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O_RDONLY,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fd2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foo.txt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O_RDONLY,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(fd1, &amp;c1,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(fd2, &amp;c2,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"c1 =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%c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c1);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printf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"c2 =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%c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\n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c2);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exit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 </a:t>
            </a:r>
          </a:p>
          <a:p>
            <a:pPr marL="450850" lvl="4" indent="-342900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} </a:t>
            </a:r>
          </a:p>
          <a:p>
            <a:pPr marL="450850" lvl="4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How to Manage a Persistent Device?"/>
          <p:cNvSpPr txBox="1">
            <a:spLocks noGrp="1"/>
          </p:cNvSpPr>
          <p:nvPr>
            <p:ph type="title"/>
          </p:nvPr>
        </p:nvSpPr>
        <p:spPr>
          <a:xfrm>
            <a:off x="431801" y="1449387"/>
            <a:ext cx="8280401" cy="1021955"/>
          </a:xfrm>
          <a:prstGeom prst="rect">
            <a:avLst/>
          </a:prstGeom>
        </p:spPr>
        <p:txBody>
          <a:bodyPr/>
          <a:lstStyle>
            <a:lvl1pPr>
              <a:defRPr spc="-244"/>
            </a:lvl1pPr>
          </a:lstStyle>
          <a:p>
            <a:r>
              <a:rPr dirty="0"/>
              <a:t>How to Manage Persistent Device</a:t>
            </a:r>
            <a:r>
              <a:rPr lang="en-US" dirty="0"/>
              <a:t>s</a:t>
            </a:r>
            <a:r>
              <a:rPr dirty="0"/>
              <a:t>?</a:t>
            </a:r>
          </a:p>
        </p:txBody>
      </p:sp>
      <p:sp>
        <p:nvSpPr>
          <p:cNvPr id="253" name="How should the OS manage a persistent device?…"/>
          <p:cNvSpPr txBox="1">
            <a:spLocks noGrp="1"/>
          </p:cNvSpPr>
          <p:nvPr>
            <p:ph type="body" sz="half" idx="1"/>
          </p:nvPr>
        </p:nvSpPr>
        <p:spPr>
          <a:xfrm>
            <a:off x="431801" y="2874570"/>
            <a:ext cx="8280401" cy="3615130"/>
          </a:xfrm>
          <a:prstGeom prst="rect">
            <a:avLst/>
          </a:prstGeom>
        </p:spPr>
        <p:txBody>
          <a:bodyPr/>
          <a:lstStyle/>
          <a:p>
            <a:r>
              <a:t>How should the OS manage a persistent device?</a:t>
            </a:r>
          </a:p>
          <a:p>
            <a:r>
              <a:t>What are the APIs for that?</a:t>
            </a:r>
          </a:p>
          <a:p>
            <a:r>
              <a:t>What are the most important aspects of the implementation?</a:t>
            </a:r>
          </a:p>
        </p:txBody>
      </p:sp>
      <p:sp>
        <p:nvSpPr>
          <p:cNvPr id="254" name="Text Placeholder 5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8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092A01-252E-8841-8197-5A86BD44C96B}"/>
              </a:ext>
            </a:extLst>
          </p:cNvPr>
          <p:cNvSpPr/>
          <p:nvPr/>
        </p:nvSpPr>
        <p:spPr>
          <a:xfrm>
            <a:off x="696064" y="1656008"/>
            <a:ext cx="8052400" cy="47684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 spcCol="360000">
            <a:normAutofit fontScale="92500" lnSpcReduction="20000"/>
          </a:bodyPr>
          <a:lstStyle/>
          <a:p>
            <a:r>
              <a:rPr lang="en-US" dirty="0"/>
              <a:t>Syntax in C</a:t>
            </a:r>
          </a:p>
          <a:p>
            <a:pPr marL="358775" lvl="1" indent="0">
              <a:buNone/>
            </a:pPr>
            <a:r>
              <a:rPr lang="en-US" sz="2600" spc="-100" dirty="0" err="1">
                <a:solidFill>
                  <a:srgbClr val="8DA6CE"/>
                </a:solidFill>
                <a:latin typeface="Latin Modern Mono Light Cond 10" pitchFamily="49" charset="77"/>
              </a:rPr>
              <a:t>size_t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600" spc="-100" dirty="0">
                <a:solidFill>
                  <a:srgbClr val="FF6400"/>
                </a:solidFill>
                <a:latin typeface="Latin Modern Mono Light Cond 10" pitchFamily="49" charset="77"/>
              </a:rPr>
              <a:t>write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600" spc="-1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600" spc="-1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600" spc="-1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* </a:t>
            </a:r>
            <a:r>
              <a:rPr lang="en-US" sz="2600" spc="-100" dirty="0" err="1">
                <a:solidFill>
                  <a:srgbClr val="F8F8F8"/>
                </a:solidFill>
                <a:latin typeface="Latin Modern Mono Light Cond 10" pitchFamily="49" charset="77"/>
              </a:rPr>
              <a:t>buf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600" spc="-100" dirty="0" err="1">
                <a:solidFill>
                  <a:srgbClr val="8DA6CE"/>
                </a:solidFill>
                <a:latin typeface="Latin Modern Mono Light Cond 10" pitchFamily="49" charset="77"/>
              </a:rPr>
              <a:t>size_t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600" spc="-100" dirty="0" err="1">
                <a:solidFill>
                  <a:srgbClr val="F8F8F8"/>
                </a:solidFill>
                <a:latin typeface="Latin Modern Mono Light Cond 10" pitchFamily="49" charset="77"/>
              </a:rPr>
              <a:t>cnt</a:t>
            </a:r>
            <a:r>
              <a:rPr lang="en-US" sz="2600" spc="-1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r>
              <a:rPr lang="en-US" dirty="0"/>
              <a:t>Writes </a:t>
            </a:r>
            <a:r>
              <a:rPr lang="en-US" spc="-100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 bytes from </a:t>
            </a:r>
            <a:r>
              <a:rPr lang="en-US" spc="-100" dirty="0" err="1">
                <a:solidFill>
                  <a:schemeClr val="accent1"/>
                </a:solidFill>
                <a:latin typeface="Latin Modern Mono Light 10" pitchFamily="49" charset="77"/>
              </a:rPr>
              <a:t>buf</a:t>
            </a:r>
            <a:r>
              <a:rPr lang="en-US" dirty="0"/>
              <a:t> to the file or socket associated with </a:t>
            </a:r>
            <a:r>
              <a:rPr lang="en-US" spc="-100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. </a:t>
            </a:r>
          </a:p>
          <a:p>
            <a:pPr lvl="1"/>
            <a:r>
              <a:rPr lang="en-US" spc="-70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spc="-70" dirty="0"/>
              <a:t> should not be greater than </a:t>
            </a:r>
            <a:r>
              <a:rPr lang="en-US" spc="-70" dirty="0">
                <a:solidFill>
                  <a:schemeClr val="accent1"/>
                </a:solidFill>
                <a:latin typeface="Latin Modern Mono Light 10" pitchFamily="49" charset="77"/>
              </a:rPr>
              <a:t>INT_MAX</a:t>
            </a:r>
            <a:r>
              <a:rPr lang="en-US" spc="-70" dirty="0"/>
              <a:t> (defined in the </a:t>
            </a:r>
            <a:r>
              <a:rPr lang="en-US" spc="-70" dirty="0" err="1">
                <a:solidFill>
                  <a:schemeClr val="accent1"/>
                </a:solidFill>
                <a:latin typeface="Latin Modern Mono Light 10" pitchFamily="49" charset="77"/>
              </a:rPr>
              <a:t>limits.h</a:t>
            </a:r>
            <a:r>
              <a:rPr lang="en-US" spc="-70" dirty="0"/>
              <a:t> header file).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If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 is zero, </a:t>
            </a:r>
            <a:r>
              <a:rPr lang="en-US" sz="2100" dirty="0">
                <a:solidFill>
                  <a:schemeClr val="accent1"/>
                </a:solidFill>
                <a:latin typeface="Latin Modern Mono Light 10" pitchFamily="49" charset="77"/>
              </a:rPr>
              <a:t>write()</a:t>
            </a:r>
            <a:r>
              <a:rPr lang="en-US" dirty="0"/>
              <a:t> simply returns 0 without attempting any other action.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pc="-100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spc="-100" dirty="0" err="1">
                <a:solidFill>
                  <a:schemeClr val="accent1"/>
                </a:solidFill>
                <a:latin typeface="Latin Modern Mono Light 10" pitchFamily="49" charset="77"/>
              </a:rPr>
              <a:t>buf</a:t>
            </a:r>
            <a:r>
              <a:rPr lang="en-US" dirty="0"/>
              <a:t>: buffer to write data to</a:t>
            </a:r>
          </a:p>
          <a:p>
            <a:pPr lvl="1"/>
            <a:r>
              <a:rPr lang="en-US" spc="-100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: length of buffer</a:t>
            </a:r>
          </a:p>
          <a:p>
            <a:r>
              <a:rPr lang="en-US" dirty="0"/>
              <a:t>Returns</a:t>
            </a:r>
          </a:p>
          <a:p>
            <a:pPr lvl="1"/>
            <a:r>
              <a:rPr lang="en-US" dirty="0"/>
              <a:t>Number of bytes written on success</a:t>
            </a:r>
          </a:p>
          <a:p>
            <a:pPr lvl="1"/>
            <a:r>
              <a:rPr lang="en-US" dirty="0"/>
              <a:t>0 on reaching end of file</a:t>
            </a:r>
          </a:p>
          <a:p>
            <a:pPr lvl="1"/>
            <a:r>
              <a:rPr lang="en-US" dirty="0"/>
              <a:t>-1 on error or signal interrupt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 spcCol="36000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Important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file must be opened for write operations</a:t>
            </a:r>
          </a:p>
          <a:p>
            <a:pPr lvl="1">
              <a:lnSpc>
                <a:spcPct val="110000"/>
              </a:lnSpc>
            </a:pPr>
            <a:r>
              <a:rPr lang="en-US" spc="-50" dirty="0" err="1">
                <a:solidFill>
                  <a:schemeClr val="accent1"/>
                </a:solidFill>
                <a:latin typeface="Latin Modern Mono Light 10" pitchFamily="49" charset="77"/>
              </a:rPr>
              <a:t>buf</a:t>
            </a:r>
            <a:r>
              <a:rPr lang="en-US" spc="-50" dirty="0"/>
              <a:t> needs to be at least as long as specified by </a:t>
            </a:r>
            <a:r>
              <a:rPr lang="en-US" spc="-50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spc="-50" dirty="0"/>
              <a:t> to prevent overflow.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 is the requested number of bytes to write, while the return value is the actual number of bytes written.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This happens when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fd</a:t>
            </a:r>
            <a:r>
              <a:rPr lang="en-US" dirty="0"/>
              <a:t> has a smaller than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cnt</a:t>
            </a:r>
            <a:r>
              <a:rPr lang="en-US" dirty="0"/>
              <a:t> number of bytes to write.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write()</a:t>
            </a:r>
            <a:r>
              <a:rPr lang="en-US" dirty="0"/>
              <a:t> is interrupted by a signal, the effect is one of the following: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write()</a:t>
            </a:r>
            <a:r>
              <a:rPr lang="en-US" dirty="0"/>
              <a:t> has not written any data yet, it returns -1 and sets </a:t>
            </a:r>
            <a:r>
              <a:rPr lang="en-US" dirty="0" err="1"/>
              <a:t>errno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EINTR</a:t>
            </a:r>
            <a:r>
              <a:rPr lang="en-US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write()</a:t>
            </a:r>
            <a:r>
              <a:rPr lang="en-US" dirty="0"/>
              <a:t> has successfully written some data, it returns the number of bytes it wrote before it was interrupted.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Reading and Writing Files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1859D3-96E5-D245-AAF8-62B4CE3664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Example of reading and writing ‘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 dirty="0"/>
              <a:t>’ file</a:t>
            </a:r>
          </a:p>
          <a:p>
            <a:endParaRPr lang="en-US" dirty="0"/>
          </a:p>
          <a:p>
            <a:endParaRPr lang="en-US" dirty="0"/>
          </a:p>
          <a:p>
            <a:pPr marL="749934" lvl="2" indent="-213359"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marL="749934" lvl="2" indent="-213359"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echo 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: redirect the output of echo to the file foo </a:t>
            </a:r>
          </a:p>
          <a:p>
            <a:pPr marL="749934" lvl="2" indent="-213359"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cat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 : dump the contents of a file to the screen</a:t>
            </a:r>
          </a:p>
          <a:p>
            <a:endParaRPr lang="en-US" dirty="0"/>
          </a:p>
        </p:txBody>
      </p:sp>
      <p:sp>
        <p:nvSpPr>
          <p:cNvPr id="298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dirty="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00" name="TextBox 6"/>
          <p:cNvSpPr txBox="1"/>
          <p:nvPr/>
        </p:nvSpPr>
        <p:spPr>
          <a:xfrm>
            <a:off x="684213" y="1960593"/>
            <a:ext cx="3672409" cy="9137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prompt&gt; echo hello &gt; foo  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prompt&gt; cat foo          </a:t>
            </a:r>
            <a:r>
              <a:rPr>
                <a:solidFill>
                  <a:srgbClr val="00B0F0"/>
                </a:solidFill>
              </a:rPr>
              <a:t> 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hello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prompt&gt;</a:t>
            </a:r>
          </a:p>
        </p:txBody>
      </p:sp>
      <p:grpSp>
        <p:nvGrpSpPr>
          <p:cNvPr id="303" name="모서리가 둥근 직사각형 7"/>
          <p:cNvGrpSpPr/>
          <p:nvPr/>
        </p:nvGrpSpPr>
        <p:grpSpPr>
          <a:xfrm>
            <a:off x="755576" y="4118716"/>
            <a:ext cx="7776865" cy="966469"/>
            <a:chOff x="0" y="0"/>
            <a:chExt cx="7776864" cy="966468"/>
          </a:xfrm>
        </p:grpSpPr>
        <p:sp>
          <p:nvSpPr>
            <p:cNvPr id="301" name="Rounded Rectangle"/>
            <p:cNvSpPr/>
            <p:nvPr/>
          </p:nvSpPr>
          <p:spPr>
            <a:xfrm>
              <a:off x="0" y="0"/>
              <a:ext cx="7776865" cy="966469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5875" cap="flat">
              <a:solidFill>
                <a:srgbClr val="98480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b="1"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302" name="How does the cat program access the file foo ?…"/>
            <p:cNvSpPr txBox="1"/>
            <p:nvPr/>
          </p:nvSpPr>
          <p:spPr>
            <a:xfrm>
              <a:off x="47178" y="68172"/>
              <a:ext cx="7682508" cy="830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150000"/>
                </a:lnSpc>
                <a:defRPr b="1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How does the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cat</a:t>
              </a:r>
              <a:r>
                <a:t> program access the file foo ? 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b="1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We can use </a:t>
              </a:r>
              <a:r>
                <a:rPr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strace</a:t>
              </a:r>
              <a:r>
                <a:t> to trace the system calls made by a program.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바닥글 개체 틀 4"/>
          <p:cNvSpPr txBox="1"/>
          <p:nvPr/>
        </p:nvSpPr>
        <p:spPr>
          <a:xfrm>
            <a:off x="3033713" y="6582995"/>
            <a:ext cx="30384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Youjip Won</a:t>
            </a:r>
          </a:p>
        </p:txBody>
      </p:sp>
      <p:sp>
        <p:nvSpPr>
          <p:cNvPr id="30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Reading and Writing Files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73062-5EC0-3045-82FF-D48A16F6C1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68951" lvl="1" indent="-20233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/>
          </a:p>
          <a:p>
            <a:pPr marL="199166" indent="-20233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open(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file descriptor, flags</a:t>
            </a:r>
            <a:r>
              <a:rPr lang="en-US" dirty="0"/>
              <a:t>)</a:t>
            </a:r>
          </a:p>
          <a:p>
            <a:pPr marL="483056" lvl="1" indent="-213359">
              <a:defRPr sz="1600"/>
            </a:pPr>
            <a:r>
              <a:rPr lang="en-US" dirty="0"/>
              <a:t>Return file descriptor (3 in example)</a:t>
            </a:r>
          </a:p>
          <a:p>
            <a:pPr marL="483056" lvl="1" indent="-213359">
              <a:defRPr sz="1600"/>
            </a:pPr>
            <a:r>
              <a:rPr lang="en-US" dirty="0"/>
              <a:t>File descriptor 0, 1, 2, is for standard input/ output/ error.</a:t>
            </a:r>
          </a:p>
          <a:p>
            <a:pPr marL="199166" indent="-20233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read(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file descriptor, buffer pointer, the size of the buffer</a:t>
            </a:r>
            <a:r>
              <a:rPr lang="en-US" dirty="0"/>
              <a:t>)</a:t>
            </a:r>
          </a:p>
          <a:p>
            <a:pPr marL="483056" lvl="1" indent="-213359">
              <a:defRPr sz="1600"/>
            </a:pPr>
            <a:r>
              <a:rPr lang="en-US" dirty="0"/>
              <a:t>Return the number of bytes it read</a:t>
            </a:r>
          </a:p>
          <a:p>
            <a:pPr marL="199166" indent="-20233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write(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file descriptor, buffer pointer, the size of the buffer</a:t>
            </a:r>
            <a:r>
              <a:rPr lang="en-US" dirty="0"/>
              <a:t>)</a:t>
            </a:r>
          </a:p>
          <a:p>
            <a:pPr marL="483056" lvl="1" indent="-213359">
              <a:defRPr sz="1600"/>
            </a:pPr>
            <a:r>
              <a:rPr lang="en-US" dirty="0"/>
              <a:t>Return the number of bytes it write</a:t>
            </a:r>
          </a:p>
        </p:txBody>
      </p:sp>
      <p:sp>
        <p:nvSpPr>
          <p:cNvPr id="307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  <p:sp>
        <p:nvSpPr>
          <p:cNvPr id="309" name="TextBox 5"/>
          <p:cNvSpPr txBox="1"/>
          <p:nvPr/>
        </p:nvSpPr>
        <p:spPr>
          <a:xfrm>
            <a:off x="431799" y="1381516"/>
            <a:ext cx="8208914" cy="21329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prompt&gt; </a:t>
            </a:r>
            <a:r>
              <a:rPr dirty="0" err="1"/>
              <a:t>strace</a:t>
            </a:r>
            <a:r>
              <a:rPr dirty="0"/>
              <a:t> cat foo   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…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open(“foo”, O_RDONLY|O_LARGEFILE)	= 3	</a:t>
            </a:r>
            <a:endParaRPr dirty="0">
              <a:solidFill>
                <a:srgbClr val="00B0F0"/>
              </a:solidFill>
            </a:endParaRP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read(3, “hello\n”, 4096)   	= 6</a:t>
            </a:r>
            <a:endParaRPr dirty="0">
              <a:solidFill>
                <a:srgbClr val="00B0F0"/>
              </a:solidFill>
            </a:endParaRP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write(1, “hello\n”, 6)		= 6 </a:t>
            </a:r>
            <a:r>
              <a:rPr dirty="0">
                <a:solidFill>
                  <a:srgbClr val="00B0F0"/>
                </a:solidFill>
              </a:rPr>
              <a:t>// file descriptor 1: standard out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hello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read(3, “”, 4096)     		= 0 </a:t>
            </a:r>
            <a:r>
              <a:rPr dirty="0">
                <a:solidFill>
                  <a:srgbClr val="00B0F0"/>
                </a:solidFill>
              </a:rPr>
              <a:t>// 0: no bytes left in the file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close(3)				= 0 	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…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prompt&gt;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바닥글 개체 틀 4"/>
          <p:cNvSpPr txBox="1"/>
          <p:nvPr/>
        </p:nvSpPr>
        <p:spPr>
          <a:xfrm>
            <a:off x="3033713" y="6582995"/>
            <a:ext cx="30384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Youjip Won</a:t>
            </a:r>
          </a:p>
        </p:txBody>
      </p:sp>
      <p:sp>
        <p:nvSpPr>
          <p:cNvPr id="3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Reading and Writing Files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621EDB-51AE-C24F-BE73-B74F4F3561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Writing a file (A similar set of read steps)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A file is opened for writing (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US" dirty="0"/>
              <a:t>).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write() </a:t>
            </a:r>
            <a:r>
              <a:rPr lang="en-US" dirty="0"/>
              <a:t>system call is called.</a:t>
            </a:r>
          </a:p>
          <a:p>
            <a:pPr marL="749934" lvl="2" indent="-213359">
              <a:defRPr sz="1600"/>
            </a:pPr>
            <a:r>
              <a:rPr lang="en-US" dirty="0"/>
              <a:t>Repeatedly called for larger files</a:t>
            </a:r>
          </a:p>
          <a:p>
            <a:pPr marL="468951" lvl="1" indent="-20233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close()</a:t>
            </a:r>
          </a:p>
        </p:txBody>
      </p:sp>
      <p:sp>
        <p:nvSpPr>
          <p:cNvPr id="313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And Writing, But Not Sequentially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894AB6D-0131-D248-8E5C-D5CA2F60E5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An open file has a </a:t>
                </a:r>
                <a:r>
                  <a:rPr lang="en-US" dirty="0">
                    <a:sym typeface="맑은 고딕"/>
                  </a:rPr>
                  <a:t>current offset</a:t>
                </a:r>
                <a:r>
                  <a:rPr lang="en-US" dirty="0"/>
                  <a:t> which determines </a:t>
                </a:r>
                <a:r>
                  <a:rPr lang="en-US" dirty="0">
                    <a:sym typeface="맑은 고딕"/>
                  </a:rPr>
                  <a:t>where</a:t>
                </a:r>
                <a:r>
                  <a:rPr lang="en-US" dirty="0"/>
                  <a:t> the next read or write will start.</a:t>
                </a:r>
              </a:p>
              <a:p>
                <a:r>
                  <a:rPr lang="en-US" dirty="0"/>
                  <a:t>The current offset can be updated</a:t>
                </a:r>
              </a:p>
              <a:p>
                <a:pPr lvl="1"/>
                <a:r>
                  <a:rPr lang="en-US" dirty="0">
                    <a:sym typeface="Helvetica"/>
                  </a:rPr>
                  <a:t>Implicitly</a:t>
                </a:r>
                <a:endParaRPr lang="en-US" dirty="0">
                  <a:sym typeface="맑은 고딕"/>
                </a:endParaRPr>
              </a:p>
              <a:p>
                <a:pPr lvl="2"/>
                <a:r>
                  <a:rPr lang="en-US" dirty="0">
                    <a:sym typeface="맑은 고딕"/>
                  </a:rPr>
                  <a:t>When a read or write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ourier New"/>
                      </a:rPr>
                      <m:t>𝑁</m:t>
                    </m:r>
                  </m:oMath>
                </a14:m>
                <a:r>
                  <a:rPr lang="en-US" dirty="0">
                    <a:sym typeface="맑은 고딕"/>
                  </a:rPr>
                  <a:t> bytes takes place,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Courier New"/>
                      </a:rPr>
                      <m:t>𝑁</m:t>
                    </m:r>
                  </m:oMath>
                </a14:m>
                <a:r>
                  <a:rPr lang="en-US" dirty="0">
                    <a:sym typeface="맑은 고딕"/>
                  </a:rPr>
                  <a:t> is added to the current offset.</a:t>
                </a:r>
              </a:p>
              <a:p>
                <a:pPr lvl="1"/>
                <a:r>
                  <a:rPr lang="en-US" dirty="0">
                    <a:sym typeface="Helvetica"/>
                  </a:rPr>
                  <a:t>Explicitly</a:t>
                </a:r>
                <a:endParaRPr lang="en-US" dirty="0">
                  <a:sym typeface="맑은 고딕"/>
                </a:endParaRPr>
              </a:p>
              <a:p>
                <a:pPr lvl="2"/>
                <a:r>
                  <a:rPr lang="en-US" dirty="0">
                    <a:sym typeface="맑은 고딕"/>
                  </a:rPr>
                  <a:t>By calling </a:t>
                </a:r>
                <a:r>
                  <a:rPr lang="en-US" dirty="0" err="1">
                    <a:solidFill>
                      <a:schemeClr val="accent1"/>
                    </a:solidFill>
                    <a:latin typeface="Latin Modern Mono Light 10" pitchFamily="49" charset="77"/>
                    <a:sym typeface="Courier New"/>
                  </a:rPr>
                  <a:t>lseek</a:t>
                </a:r>
                <a:r>
                  <a:rPr lang="en-US" dirty="0">
                    <a:solidFill>
                      <a:schemeClr val="accent1"/>
                    </a:solidFill>
                    <a:latin typeface="Latin Modern Mono Light 10" pitchFamily="49" charset="77"/>
                    <a:sym typeface="Courier New"/>
                  </a:rPr>
                  <a:t>()</a:t>
                </a:r>
                <a:r>
                  <a:rPr lang="en-US" dirty="0">
                    <a:sym typeface="Courier New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894AB6D-0131-D248-8E5C-D5CA2F60E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1737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560B2C-6A5E-5440-82C4-05BFD40E8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1AD396-230B-A347-8D42-75CDDCA9ED90}"/>
              </a:ext>
            </a:extLst>
          </p:cNvPr>
          <p:cNvSpPr/>
          <p:nvPr/>
        </p:nvSpPr>
        <p:spPr>
          <a:xfrm>
            <a:off x="684213" y="1772816"/>
            <a:ext cx="8027987" cy="43204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Writing, But Not Sequentially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C47EA-4B67-0843-ABBB-91EA194BAB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Syntax in C</a:t>
            </a:r>
          </a:p>
          <a:p>
            <a:pPr marL="358775" lvl="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8DA6CE"/>
                </a:solidFill>
                <a:latin typeface="Latin Modern Mono Light" pitchFamily="49" charset="77"/>
              </a:rPr>
              <a:t>off_t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2000" dirty="0" err="1">
                <a:solidFill>
                  <a:srgbClr val="FF6400"/>
                </a:solidFill>
                <a:latin typeface="Latin Modern Mono Light" pitchFamily="49" charset="77"/>
              </a:rPr>
              <a:t>lseek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sz="20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" pitchFamily="49" charset="77"/>
              </a:rPr>
              <a:t>fildes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, </a:t>
            </a:r>
            <a:r>
              <a:rPr lang="en-US" sz="2000" dirty="0" err="1">
                <a:solidFill>
                  <a:srgbClr val="8DA6CE"/>
                </a:solidFill>
                <a:latin typeface="Latin Modern Mono Light" pitchFamily="49" charset="77"/>
              </a:rPr>
              <a:t>off_t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offset, </a:t>
            </a:r>
            <a:r>
              <a:rPr lang="en-US" sz="20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whence);</a:t>
            </a:r>
            <a:endParaRPr lang="en-US" dirty="0"/>
          </a:p>
          <a:p>
            <a:pPr lvl="2"/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fildes</a:t>
            </a:r>
            <a:r>
              <a:rPr lang="en-US" dirty="0"/>
              <a:t>: file descriptor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offset</a:t>
            </a:r>
            <a:r>
              <a:rPr lang="en-US" dirty="0"/>
              <a:t>: displacement from a location within the file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whence</a:t>
            </a:r>
            <a:r>
              <a:rPr lang="en-US" dirty="0"/>
              <a:t>: determine how offset is interpreted</a:t>
            </a:r>
          </a:p>
          <a:p>
            <a:pPr lvl="1"/>
            <a:r>
              <a:rPr lang="en-US" dirty="0"/>
              <a:t>From the manual page…</a:t>
            </a:r>
          </a:p>
          <a:p>
            <a:pPr lvl="2"/>
            <a:r>
              <a:rPr lang="en-US" spc="-20" dirty="0"/>
              <a:t>If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whence</a:t>
            </a:r>
            <a:r>
              <a:rPr lang="en-US" spc="-20" dirty="0"/>
              <a:t> is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SEEK_SET</a:t>
            </a:r>
            <a:r>
              <a:rPr lang="en-US" spc="-20" dirty="0"/>
              <a:t>, the offset is set to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offset</a:t>
            </a:r>
            <a:r>
              <a:rPr lang="en-US" spc="-20" dirty="0"/>
              <a:t> bytes.</a:t>
            </a:r>
          </a:p>
          <a:p>
            <a:pPr lvl="2"/>
            <a:r>
              <a:rPr lang="en-US" spc="-20" dirty="0"/>
              <a:t>If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whence</a:t>
            </a:r>
            <a:r>
              <a:rPr lang="en-US" spc="-20" dirty="0"/>
              <a:t> is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SEEK_CUR</a:t>
            </a:r>
            <a:r>
              <a:rPr lang="en-US" spc="-20" dirty="0"/>
              <a:t>, the offset is set to its current location plus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offset</a:t>
            </a:r>
            <a:r>
              <a:rPr lang="en-US" spc="-20" dirty="0"/>
              <a:t> bytes.</a:t>
            </a:r>
          </a:p>
          <a:p>
            <a:pPr lvl="2"/>
            <a:r>
              <a:rPr lang="en-US" spc="-20" dirty="0"/>
              <a:t>If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whence</a:t>
            </a:r>
            <a:r>
              <a:rPr lang="en-US" spc="-20" dirty="0"/>
              <a:t> is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SEEK_END</a:t>
            </a:r>
            <a:r>
              <a:rPr lang="en-US" spc="-20" dirty="0"/>
              <a:t>, the offset is set to the size of the file plus </a:t>
            </a:r>
            <a:r>
              <a:rPr lang="en-US" spc="-20" dirty="0">
                <a:solidFill>
                  <a:schemeClr val="accent1"/>
                </a:solidFill>
                <a:latin typeface="Latin Modern Mono Light 10" pitchFamily="49" charset="77"/>
              </a:rPr>
              <a:t>offset</a:t>
            </a:r>
            <a:r>
              <a:rPr lang="en-US" spc="-20" dirty="0"/>
              <a:t> bytes.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10DDB-5216-9040-8593-98C2530D1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DE18B8-EC14-8448-9F67-19B9DB498BBB}"/>
              </a:ext>
            </a:extLst>
          </p:cNvPr>
          <p:cNvSpPr/>
          <p:nvPr/>
        </p:nvSpPr>
        <p:spPr>
          <a:xfrm>
            <a:off x="684213" y="4797152"/>
            <a:ext cx="8027987" cy="43204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immediately with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  <a:sym typeface="Courier New"/>
              </a:rPr>
              <a:t>fsync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  <a:sym typeface="Courier New"/>
              </a:rPr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8FC4E-89CF-1A48-AA9D-84ADA567F7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file system will </a:t>
            </a:r>
            <a:r>
              <a:rPr lang="en-US" dirty="0">
                <a:sym typeface="맑은 고딕"/>
              </a:rPr>
              <a:t>buffer</a:t>
            </a:r>
            <a:r>
              <a:rPr lang="en-US" dirty="0"/>
              <a:t> writes in memory for some time for performance reasons</a:t>
            </a:r>
          </a:p>
          <a:p>
            <a:r>
              <a:rPr lang="en-US" dirty="0"/>
              <a:t>At that later point in time, the writes will </a:t>
            </a:r>
            <a:r>
              <a:rPr lang="en-US" dirty="0">
                <a:sym typeface="맑은 고딕"/>
              </a:rPr>
              <a:t>actually be issued </a:t>
            </a:r>
            <a:r>
              <a:rPr lang="en-US" dirty="0"/>
              <a:t>to the storage device.</a:t>
            </a:r>
          </a:p>
          <a:p>
            <a:pPr lvl="1"/>
            <a:r>
              <a:rPr lang="en-US" dirty="0"/>
              <a:t>Write seems to complete quickly but data can be lost, e.g. if the machine crashes.</a:t>
            </a:r>
          </a:p>
          <a:p>
            <a:r>
              <a:rPr lang="en-US" dirty="0"/>
              <a:t>However, some applications require more than eventual guarantee. </a:t>
            </a:r>
          </a:p>
          <a:p>
            <a:pPr lvl="1"/>
            <a:r>
              <a:rPr lang="en-US" dirty="0"/>
              <a:t>E.g. DBMS requires forced writes to disk from time to time.</a:t>
            </a:r>
          </a:p>
          <a:p>
            <a:pPr marL="358775" indent="-350838">
              <a:buClr>
                <a:schemeClr val="bg1"/>
              </a:buClr>
            </a:pPr>
            <a:r>
              <a:rPr lang="en-US" dirty="0" err="1">
                <a:solidFill>
                  <a:srgbClr val="8DA6CE"/>
                </a:solidFill>
                <a:latin typeface="Latin Modern Mono Light Cond 10" pitchFamily="49" charset="77"/>
              </a:rPr>
              <a:t>off_t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 err="1">
                <a:solidFill>
                  <a:srgbClr val="FF6400"/>
                </a:solidFill>
                <a:latin typeface="Latin Modern Mono Light Cond 10" pitchFamily="49" charset="77"/>
              </a:rPr>
              <a:t>fsync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 Cond 10" pitchFamily="49" charset="77"/>
              </a:rPr>
              <a:t>)</a:t>
            </a:r>
          </a:p>
          <a:p>
            <a:pPr lvl="1"/>
            <a:r>
              <a:rPr lang="en-US" dirty="0"/>
              <a:t>File system forces all dirty (i.e., not yet written) data to disk for the file referred to by the file description.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fsync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()</a:t>
            </a:r>
            <a:r>
              <a:rPr lang="en-US" dirty="0"/>
              <a:t> </a:t>
            </a:r>
            <a:r>
              <a:rPr lang="en-US" dirty="0">
                <a:sym typeface="맑은 고딕"/>
              </a:rPr>
              <a:t>returns once all of theses writes are complete.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C81F6F-DC09-1A40-ADA8-398CDB4E0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2133C0-D1AC-0D43-AAF8-4A2B2D4DE075}"/>
              </a:ext>
            </a:extLst>
          </p:cNvPr>
          <p:cNvSpPr/>
          <p:nvPr/>
        </p:nvSpPr>
        <p:spPr>
          <a:xfrm>
            <a:off x="684213" y="1772815"/>
            <a:ext cx="8027987" cy="2808313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immediately with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fsync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2974-A0BB-A148-9902-2918AD96C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  <a:ea typeface="Courier New"/>
                <a:cs typeface="Courier New"/>
                <a:sym typeface="Courier New"/>
              </a:rPr>
              <a:t>fsync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  <a:ea typeface="Courier New"/>
                <a:cs typeface="Courier New"/>
                <a:sym typeface="Courier New"/>
              </a:rPr>
              <a:t>()</a:t>
            </a:r>
            <a:endParaRPr lang="en-US" dirty="0"/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FF6400"/>
                </a:solidFill>
                <a:latin typeface="Latin Modern Mono Light" pitchFamily="49" charset="77"/>
              </a:rPr>
              <a:t>main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void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 {</a:t>
            </a:r>
            <a:endParaRPr lang="en-US" dirty="0">
              <a:solidFill>
                <a:srgbClr val="FBDE2D"/>
              </a:solidFill>
              <a:latin typeface="Latin Modern Mono Light" pitchFamily="49" charset="77"/>
            </a:endParaRP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buffer[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12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] = 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"hello world"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 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size =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strlen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(buffer);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open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 err="1">
                <a:solidFill>
                  <a:srgbClr val="61CE3C"/>
                </a:solidFill>
                <a:latin typeface="Latin Modern Mono Light" pitchFamily="49" charset="77"/>
              </a:rPr>
              <a:t>foo.txt</a:t>
            </a:r>
            <a:r>
              <a:rPr lang="en-US" dirty="0">
                <a:solidFill>
                  <a:srgbClr val="61CE3C"/>
                </a:solidFill>
                <a:latin typeface="Latin Modern Mono Light" pitchFamily="49" charset="77"/>
              </a:rPr>
              <a:t>"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O_CREAT | O_WRONLY | O_TRUNC);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assert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 !(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&lt;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 );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rc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write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buffer, size);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assert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rc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== size);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rc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fsync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fd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assert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rc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==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0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</a:t>
            </a:r>
          </a:p>
          <a:p>
            <a:pPr lvl="5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}</a:t>
            </a:r>
          </a:p>
          <a:p>
            <a:pPr lvl="5"/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r>
              <a:rPr lang="en-US" dirty="0">
                <a:latin typeface="+mn-lt"/>
              </a:rPr>
              <a:t>In some cases, this may not be enough, and the code will also need to 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fsync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() </a:t>
            </a:r>
            <a:r>
              <a:rPr lang="en-US" dirty="0">
                <a:latin typeface="+mn-lt"/>
              </a:rPr>
              <a:t>the directory that contains the file </a:t>
            </a:r>
            <a:r>
              <a:rPr lang="en-US" dirty="0" err="1">
                <a:solidFill>
                  <a:schemeClr val="accent4"/>
                </a:solidFill>
                <a:latin typeface="+mn-lt"/>
              </a:rPr>
              <a:t>foo.txt</a:t>
            </a:r>
            <a:r>
              <a:rPr lang="en-US" dirty="0">
                <a:latin typeface="+mn-lt"/>
              </a:rPr>
              <a:t>.</a:t>
            </a:r>
          </a:p>
          <a:p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0D604-EEED-5C4D-A65C-7AB1F5448B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0A94B41-56DD-B942-8AE0-A5E40A17BABE}"/>
              </a:ext>
            </a:extLst>
          </p:cNvPr>
          <p:cNvSpPr/>
          <p:nvPr/>
        </p:nvSpPr>
        <p:spPr>
          <a:xfrm>
            <a:off x="693117" y="3198976"/>
            <a:ext cx="8027987" cy="3542392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E18B8-EC14-8448-9F67-19B9DB498BBB}"/>
              </a:ext>
            </a:extLst>
          </p:cNvPr>
          <p:cNvSpPr/>
          <p:nvPr/>
        </p:nvSpPr>
        <p:spPr>
          <a:xfrm>
            <a:off x="702022" y="1371113"/>
            <a:ext cx="8027987" cy="43204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" name="Titl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5CA-7B51-7F4E-B5A0-B07FEE0D22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479187"/>
          </a:xfrm>
        </p:spPr>
        <p:txBody>
          <a:bodyPr>
            <a:normAutofit/>
          </a:bodyPr>
          <a:lstStyle/>
          <a:p>
            <a:pPr marL="358775" lvl="0" indent="-358775">
              <a:buClr>
                <a:srgbClr val="FFFFFF"/>
              </a:buClr>
            </a:pPr>
            <a:r>
              <a:rPr lang="en-US" dirty="0">
                <a:solidFill>
                  <a:srgbClr val="8DA6CE"/>
                </a:solidFill>
                <a:latin typeface="Latin Modern Mono Light" pitchFamily="49" charset="77"/>
              </a:rPr>
              <a:t>rename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*old,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*new)</a:t>
            </a:r>
          </a:p>
          <a:p>
            <a:pPr lvl="1"/>
            <a:r>
              <a:rPr lang="en-US" dirty="0"/>
              <a:t>Rename a file to a new name.</a:t>
            </a:r>
          </a:p>
          <a:p>
            <a:pPr lvl="1"/>
            <a:r>
              <a:rPr lang="en-US" dirty="0"/>
              <a:t>It is implemented as an </a:t>
            </a:r>
            <a:r>
              <a:rPr lang="en-US" dirty="0">
                <a:sym typeface="맑은 고딕"/>
              </a:rPr>
              <a:t>atomic call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Example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main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  <a:endParaRPr lang="en-US" sz="2000" dirty="0">
              <a:solidFill>
                <a:srgbClr val="FBDE2D"/>
              </a:solidFill>
              <a:latin typeface="Latin Modern Mono Light Cond 10" pitchFamily="49" charset="77"/>
            </a:endParaRP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buffer[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13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] = 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"hello world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size =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strlen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(buffer);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open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 err="1">
                <a:solidFill>
                  <a:srgbClr val="61CE3C"/>
                </a:solidFill>
                <a:latin typeface="Latin Modern Mono Light Cond 10" pitchFamily="49" charset="77"/>
              </a:rPr>
              <a:t>rentest.tmp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O_WRONLY | O_CREAT | O_TRUNC);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write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buffer, size);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write out new version of file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fsync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close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fd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renres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rename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 err="1">
                <a:solidFill>
                  <a:srgbClr val="61CE3C"/>
                </a:solidFill>
                <a:latin typeface="Latin Modern Mono Light Cond 10" pitchFamily="49" charset="77"/>
              </a:rPr>
              <a:t>rentest.tmp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 err="1">
                <a:solidFill>
                  <a:srgbClr val="61CE3C"/>
                </a:solidFill>
                <a:latin typeface="Latin Modern Mono Light Cond 10" pitchFamily="49" charset="77"/>
              </a:rPr>
              <a:t>rentest.txt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  <a:endParaRPr lang="en-US" sz="2000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"rename returned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renres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  <a:endParaRPr lang="en-US" sz="2000" dirty="0">
              <a:solidFill>
                <a:srgbClr val="61CE3C"/>
              </a:solidFill>
              <a:latin typeface="Latin Modern Mono Light Cond 10" pitchFamily="49" charset="77"/>
            </a:endParaRP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return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717550" lvl="5" indent="-358775">
              <a:lnSpc>
                <a:spcPct val="100000"/>
              </a:lnSpc>
            </a:pP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endParaRPr lang="en-US" dirty="0">
              <a:sym typeface="Courier New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83C3B-7689-FF43-8C97-50B8B8A1B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DA8F36-7172-7345-9C21-8D84070DE7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persistent device keeps data </a:t>
            </a:r>
            <a:r>
              <a:rPr lang="en-US" dirty="0">
                <a:sym typeface="Myriad Pro SemiCondensed"/>
              </a:rPr>
              <a:t>intact </a:t>
            </a:r>
            <a:r>
              <a:rPr lang="en-US" dirty="0"/>
              <a:t>even if there is a power loss.</a:t>
            </a:r>
          </a:p>
          <a:p>
            <a:pPr lvl="1"/>
            <a:r>
              <a:rPr lang="en-US" dirty="0"/>
              <a:t>Hard disk drive</a:t>
            </a:r>
          </a:p>
          <a:p>
            <a:pPr lvl="1"/>
            <a:r>
              <a:rPr lang="en-US" dirty="0"/>
              <a:t>Solid-state storage device</a:t>
            </a:r>
          </a:p>
          <a:p>
            <a:r>
              <a:rPr lang="en-US" dirty="0"/>
              <a:t>In a Unix-style system there are two key abstractions in the virtualization of persistent storage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Directory</a:t>
            </a:r>
          </a:p>
          <a:p>
            <a:r>
              <a:rPr lang="en-US" dirty="0"/>
              <a:t>From a technical point of view there is no real difference between files and directories, although they play different roles in a system.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672F21-E4EE-B34F-8886-7A42D46B22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Information About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BB288-68F8-1B4A-91E5-B50544187F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stat(), </a:t>
            </a:r>
            <a:r>
              <a:rPr lang="en-US" dirty="0" err="1"/>
              <a:t>fstat</a:t>
            </a:r>
            <a:r>
              <a:rPr lang="en-US" dirty="0"/>
              <a:t>(): 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Show the file metadata</a:t>
            </a:r>
          </a:p>
          <a:p>
            <a:pPr marL="468951" lvl="1" indent="-202338">
              <a:spcBef>
                <a:spcPts val="400"/>
              </a:spcBef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800" b="1" dirty="0">
                <a:sym typeface="Helvetica"/>
              </a:rPr>
              <a:t>Metadata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 is information about each file.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Ex) Size, Low-level name, Permission, …</a:t>
            </a:r>
          </a:p>
          <a:p>
            <a:pPr marL="468951" lvl="1" indent="-20233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stat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 structure is below: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57E2E-36C8-8645-95E5-2801B12DE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0" name="TextBox 10"/>
          <p:cNvSpPr txBox="1"/>
          <p:nvPr/>
        </p:nvSpPr>
        <p:spPr>
          <a:xfrm>
            <a:off x="1259632" y="2913325"/>
            <a:ext cx="7128793" cy="33394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</a:t>
            </a:r>
            <a:r>
              <a:rPr dirty="0">
                <a:solidFill>
                  <a:srgbClr val="00B050"/>
                </a:solidFill>
              </a:rPr>
              <a:t>struct </a:t>
            </a:r>
            <a:r>
              <a:rPr dirty="0"/>
              <a:t>stat {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dev_t</a:t>
            </a:r>
            <a:r>
              <a:rPr dirty="0"/>
              <a:t> </a:t>
            </a:r>
            <a:r>
              <a:rPr dirty="0" err="1"/>
              <a:t>st_dev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ID of device containing file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ino_t</a:t>
            </a:r>
            <a:r>
              <a:rPr dirty="0"/>
              <a:t> </a:t>
            </a:r>
            <a:r>
              <a:rPr dirty="0" err="1"/>
              <a:t>st_ino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</a:t>
            </a:r>
            <a:r>
              <a:rPr dirty="0" err="1">
                <a:solidFill>
                  <a:srgbClr val="00B0F0"/>
                </a:solidFill>
              </a:rPr>
              <a:t>inode</a:t>
            </a:r>
            <a:r>
              <a:rPr dirty="0">
                <a:solidFill>
                  <a:srgbClr val="00B0F0"/>
                </a:solidFill>
              </a:rPr>
              <a:t> number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mode_t</a:t>
            </a:r>
            <a:r>
              <a:rPr dirty="0"/>
              <a:t> </a:t>
            </a:r>
            <a:r>
              <a:rPr dirty="0" err="1"/>
              <a:t>st_mode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protection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nlink_t</a:t>
            </a:r>
            <a:r>
              <a:rPr dirty="0"/>
              <a:t> </a:t>
            </a:r>
            <a:r>
              <a:rPr dirty="0" err="1"/>
              <a:t>st_nlink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number of hard links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uid_t</a:t>
            </a:r>
            <a:r>
              <a:rPr dirty="0"/>
              <a:t> </a:t>
            </a:r>
            <a:r>
              <a:rPr dirty="0" err="1"/>
              <a:t>st_uid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user ID of owner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gid_t</a:t>
            </a:r>
            <a:r>
              <a:rPr dirty="0"/>
              <a:t> </a:t>
            </a:r>
            <a:r>
              <a:rPr dirty="0" err="1"/>
              <a:t>st_gid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group ID of owner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dev_t</a:t>
            </a:r>
            <a:r>
              <a:rPr dirty="0"/>
              <a:t> </a:t>
            </a:r>
            <a:r>
              <a:rPr dirty="0" err="1"/>
              <a:t>st_rdev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device ID (if special file)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off_t</a:t>
            </a:r>
            <a:r>
              <a:rPr dirty="0"/>
              <a:t> </a:t>
            </a:r>
            <a:r>
              <a:rPr dirty="0" err="1"/>
              <a:t>st_size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total size, in bytes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blksize_t</a:t>
            </a:r>
            <a:r>
              <a:rPr dirty="0"/>
              <a:t> </a:t>
            </a:r>
            <a:r>
              <a:rPr dirty="0" err="1"/>
              <a:t>st_blksize</a:t>
            </a:r>
            <a:r>
              <a:rPr dirty="0"/>
              <a:t>; </a:t>
            </a:r>
            <a:r>
              <a:rPr dirty="0">
                <a:solidFill>
                  <a:srgbClr val="00B0F0"/>
                </a:solidFill>
              </a:rPr>
              <a:t>/* </a:t>
            </a:r>
            <a:r>
              <a:rPr dirty="0" err="1">
                <a:solidFill>
                  <a:srgbClr val="00B0F0"/>
                </a:solidFill>
              </a:rPr>
              <a:t>blocksize</a:t>
            </a:r>
            <a:r>
              <a:rPr dirty="0">
                <a:solidFill>
                  <a:srgbClr val="00B0F0"/>
                </a:solidFill>
              </a:rPr>
              <a:t> for filesystem I/O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blkcnt_t</a:t>
            </a:r>
            <a:r>
              <a:rPr dirty="0"/>
              <a:t> </a:t>
            </a:r>
            <a:r>
              <a:rPr dirty="0" err="1"/>
              <a:t>st_blocks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number of blocks allocated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time_t</a:t>
            </a:r>
            <a:r>
              <a:rPr dirty="0"/>
              <a:t> </a:t>
            </a:r>
            <a:r>
              <a:rPr dirty="0" err="1"/>
              <a:t>st_atime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time of last access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time_t</a:t>
            </a:r>
            <a:r>
              <a:rPr dirty="0"/>
              <a:t> </a:t>
            </a:r>
            <a:r>
              <a:rPr dirty="0" err="1"/>
              <a:t>st_mtime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time of last modification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</a:t>
            </a:r>
            <a:r>
              <a:rPr dirty="0" err="1"/>
              <a:t>time_t</a:t>
            </a:r>
            <a:r>
              <a:rPr dirty="0"/>
              <a:t> </a:t>
            </a:r>
            <a:r>
              <a:rPr dirty="0" err="1"/>
              <a:t>st_ctime</a:t>
            </a:r>
            <a:r>
              <a:rPr dirty="0"/>
              <a:t>; 	</a:t>
            </a:r>
            <a:r>
              <a:rPr dirty="0">
                <a:solidFill>
                  <a:srgbClr val="00B0F0"/>
                </a:solidFill>
              </a:rPr>
              <a:t>/* time of last status change */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Information About Files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A6558-38DE-064E-8E66-2484962961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see stat information, you can use the command line tool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stat.</a:t>
            </a: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File system keeps this type of information in a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inode</a:t>
            </a:r>
            <a:r>
              <a:rPr lang="en-US" dirty="0"/>
              <a:t> structure.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49E72-E4CB-9B40-9811-5D07D9FCE9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6" name="TextBox 10"/>
          <p:cNvSpPr txBox="1"/>
          <p:nvPr/>
        </p:nvSpPr>
        <p:spPr>
          <a:xfrm>
            <a:off x="664518" y="1889759"/>
            <a:ext cx="7776866" cy="22599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echo hello &gt; file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stat file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File: ‘file’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Size: 6 Blocks: 8 IO Block: 4096 regular file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Device: 811h/2065d Inode: 67158084 Links: 1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Access: (0640/-rw-r-----) Uid: (30686/ root) Gid: (30686/ remzi)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Access: 2011-05-03 15:50:20.157594748 -0500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Modify: 2011-05-03 15:50:20.157594748 -0500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Change: 2011-05-03 15:50:20.157594748 -0500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A4490-64B6-F241-B4C0-8FECC281ED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 spcCol="360000">
            <a:normAutofit lnSpcReduction="10000"/>
          </a:bodyPr>
          <a:lstStyle/>
          <a:p>
            <a:r>
              <a:rPr lang="en-US" sz="2000" dirty="0"/>
              <a:t>A directory is like a file and also has a low-level name.</a:t>
            </a:r>
          </a:p>
          <a:p>
            <a:pPr lvl="1"/>
            <a:r>
              <a:rPr lang="en-US" sz="2000" dirty="0"/>
              <a:t>It contains a list of </a:t>
            </a:r>
            <a:r>
              <a:rPr lang="en-US" sz="2000" dirty="0">
                <a:sym typeface="Myriad Pro SemiCondensed"/>
              </a:rPr>
              <a:t>(user-readable name, low-level name) </a:t>
            </a:r>
            <a:r>
              <a:rPr lang="en-US" sz="2000" dirty="0"/>
              <a:t>pairs.</a:t>
            </a:r>
          </a:p>
          <a:p>
            <a:pPr lvl="1"/>
            <a:r>
              <a:rPr lang="en-US" sz="2000" dirty="0"/>
              <a:t>Each entry in a directory refers to either a file or another directory.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By placing directories within other directories, users can build an arbitrary directory tree (or directory hierarchy), under which files and other directories can be stored.</a:t>
            </a:r>
          </a:p>
          <a:p>
            <a:r>
              <a:rPr lang="en-US" sz="2000" dirty="0"/>
              <a:t>The directory hierarchy starts at the root directory (named </a:t>
            </a:r>
            <a:r>
              <a:rPr lang="en-US" sz="2000" dirty="0">
                <a:latin typeface="+mj-lt"/>
                <a:sym typeface="Myriad Pro SemiCondensed"/>
              </a:rPr>
              <a:t>/</a:t>
            </a:r>
            <a:r>
              <a:rPr lang="en-US" sz="2000" dirty="0"/>
              <a:t> in Unix-based systems) and uses a separator to create a chain of directory names until the desired file is reached.</a:t>
            </a:r>
          </a:p>
          <a:p>
            <a:pPr lvl="1"/>
            <a:r>
              <a:rPr lang="en-US" sz="2000" dirty="0"/>
              <a:t>The resulting compound name is called the file’s </a:t>
            </a:r>
            <a:r>
              <a:rPr lang="en-US" sz="2000" dirty="0">
                <a:sym typeface="Myriad Pro SemiCondensed"/>
              </a:rPr>
              <a:t>absolute pathname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last part of the file name, named </a:t>
            </a:r>
            <a:r>
              <a:rPr lang="en-US" sz="2000" dirty="0">
                <a:sym typeface="Myriad Pro SemiCondensed"/>
              </a:rPr>
              <a:t>extension</a:t>
            </a:r>
            <a:r>
              <a:rPr lang="en-US" sz="2000" dirty="0"/>
              <a:t>, usually indicates the </a:t>
            </a:r>
            <a:r>
              <a:rPr lang="en-US" sz="2000" dirty="0">
                <a:sym typeface="Myriad Pro SemiCondensed"/>
              </a:rPr>
              <a:t>type</a:t>
            </a:r>
            <a:r>
              <a:rPr lang="en-US" sz="2000" dirty="0"/>
              <a:t> of the file.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F6E6B9-7BE9-5F48-AAA0-8F073092EA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F3933E-2FE6-F747-A960-69257D7A39D0}"/>
              </a:ext>
            </a:extLst>
          </p:cNvPr>
          <p:cNvCxnSpPr/>
          <p:nvPr/>
        </p:nvCxnSpPr>
        <p:spPr>
          <a:xfrm>
            <a:off x="3327462" y="4509606"/>
            <a:ext cx="719882" cy="7198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CD5BFD-06A5-CB4E-B336-8F6176E90CAD}"/>
              </a:ext>
            </a:extLst>
          </p:cNvPr>
          <p:cNvCxnSpPr/>
          <p:nvPr/>
        </p:nvCxnSpPr>
        <p:spPr>
          <a:xfrm>
            <a:off x="2598344" y="3789724"/>
            <a:ext cx="719882" cy="7198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B59E79-E86D-764D-9932-1DC89F9146FB}"/>
              </a:ext>
            </a:extLst>
          </p:cNvPr>
          <p:cNvCxnSpPr>
            <a:cxnSpLocks/>
          </p:cNvCxnSpPr>
          <p:nvPr/>
        </p:nvCxnSpPr>
        <p:spPr>
          <a:xfrm flipV="1">
            <a:off x="1878462" y="3789726"/>
            <a:ext cx="710646" cy="7198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5EA975-5D6A-5D4A-BC60-6729F0A174B4}"/>
              </a:ext>
            </a:extLst>
          </p:cNvPr>
          <p:cNvCxnSpPr>
            <a:cxnSpLocks/>
          </p:cNvCxnSpPr>
          <p:nvPr/>
        </p:nvCxnSpPr>
        <p:spPr>
          <a:xfrm flipV="1">
            <a:off x="2598344" y="4509606"/>
            <a:ext cx="729118" cy="7198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98F1B-3DD3-244A-B36F-891878DB3D0D}"/>
              </a:ext>
            </a:extLst>
          </p:cNvPr>
          <p:cNvCxnSpPr>
            <a:cxnSpLocks/>
          </p:cNvCxnSpPr>
          <p:nvPr/>
        </p:nvCxnSpPr>
        <p:spPr>
          <a:xfrm flipV="1">
            <a:off x="3318226" y="5229486"/>
            <a:ext cx="729118" cy="7198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607B01-E917-BB47-82D7-746C5BEEDA89}"/>
              </a:ext>
            </a:extLst>
          </p:cNvPr>
          <p:cNvCxnSpPr>
            <a:cxnSpLocks/>
          </p:cNvCxnSpPr>
          <p:nvPr/>
        </p:nvCxnSpPr>
        <p:spPr>
          <a:xfrm flipV="1">
            <a:off x="1158579" y="4509606"/>
            <a:ext cx="719883" cy="7198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ircle">
            <a:extLst>
              <a:ext uri="{FF2B5EF4-FFF2-40B4-BE49-F238E27FC236}">
                <a16:creationId xmlns:a16="http://schemas.microsoft.com/office/drawing/2014/main" id="{CD34E517-3F2F-5740-A712-2F27ABCFF678}"/>
              </a:ext>
            </a:extLst>
          </p:cNvPr>
          <p:cNvSpPr>
            <a:spLocks noChangeAspect="1"/>
          </p:cNvSpPr>
          <p:nvPr/>
        </p:nvSpPr>
        <p:spPr>
          <a:xfrm>
            <a:off x="798579" y="4869488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r>
              <a:rPr lang="en-US" dirty="0" err="1">
                <a:latin typeface="Myriad Pro Cond" panose="020B0506030403020204" pitchFamily="34" charset="0"/>
              </a:rPr>
              <a:t>bar.txt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B1FF139-C40E-7940-9DE4-BF1D6C5B936D}"/>
              </a:ext>
            </a:extLst>
          </p:cNvPr>
          <p:cNvSpPr>
            <a:spLocks noChangeAspect="1"/>
          </p:cNvSpPr>
          <p:nvPr/>
        </p:nvSpPr>
        <p:spPr>
          <a:xfrm>
            <a:off x="2962844" y="5589488"/>
            <a:ext cx="720000" cy="720000"/>
          </a:xfrm>
          <a:prstGeom prst="ellipse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r>
              <a:rPr lang="en-US" dirty="0" err="1">
                <a:latin typeface="Myriad Pro Cond" panose="020B0506030403020204" pitchFamily="34" charset="0"/>
              </a:rPr>
              <a:t>bar.txt</a:t>
            </a:r>
            <a:endParaRPr lang="en-US" dirty="0">
              <a:latin typeface="Myriad Pro Cond" panose="020B0506030403020204" pitchFamily="34" charset="0"/>
            </a:endParaRPr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8416CD67-FB13-974F-B538-6B50B2145432}"/>
              </a:ext>
            </a:extLst>
          </p:cNvPr>
          <p:cNvSpPr>
            <a:spLocks noChangeAspect="1"/>
          </p:cNvSpPr>
          <p:nvPr/>
        </p:nvSpPr>
        <p:spPr>
          <a:xfrm>
            <a:off x="2247579" y="3429725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r>
              <a:rPr lang="en-US" dirty="0">
                <a:latin typeface="Myriad Pro Cond" panose="020B0506030403020204" pitchFamily="34" charset="0"/>
              </a:rPr>
              <a:t>/</a:t>
            </a: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95CEF0C-BA25-B94B-8521-19867993928F}"/>
              </a:ext>
            </a:extLst>
          </p:cNvPr>
          <p:cNvSpPr>
            <a:spLocks noChangeAspect="1"/>
          </p:cNvSpPr>
          <p:nvPr/>
        </p:nvSpPr>
        <p:spPr>
          <a:xfrm>
            <a:off x="1532314" y="4149488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r>
              <a:rPr lang="en-US" dirty="0">
                <a:latin typeface="Myriad Pro Cond" panose="020B0506030403020204" pitchFamily="34" charset="0"/>
              </a:rPr>
              <a:t>foo</a:t>
            </a:r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9F9A06E6-C223-864C-A432-EA2489598DEB}"/>
              </a:ext>
            </a:extLst>
          </p:cNvPr>
          <p:cNvSpPr>
            <a:spLocks noChangeAspect="1"/>
          </p:cNvSpPr>
          <p:nvPr/>
        </p:nvSpPr>
        <p:spPr>
          <a:xfrm>
            <a:off x="2962844" y="4149488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r>
              <a:rPr lang="en-US" dirty="0">
                <a:latin typeface="Myriad Pro Cond" panose="020B0506030403020204" pitchFamily="34" charset="0"/>
              </a:rPr>
              <a:t>bar</a:t>
            </a: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89C1B978-75F7-D642-8EF8-86FC826D6075}"/>
              </a:ext>
            </a:extLst>
          </p:cNvPr>
          <p:cNvSpPr>
            <a:spLocks noChangeAspect="1"/>
          </p:cNvSpPr>
          <p:nvPr/>
        </p:nvSpPr>
        <p:spPr>
          <a:xfrm>
            <a:off x="2229109" y="4869488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r>
              <a:rPr lang="en-US" dirty="0">
                <a:latin typeface="Myriad Pro Cond" panose="020B0506030403020204" pitchFamily="34" charset="0"/>
              </a:rPr>
              <a:t>bar</a:t>
            </a: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80346F6B-0163-784A-B39B-FF7677C7B30B}"/>
              </a:ext>
            </a:extLst>
          </p:cNvPr>
          <p:cNvSpPr>
            <a:spLocks noChangeAspect="1"/>
          </p:cNvSpPr>
          <p:nvPr/>
        </p:nvSpPr>
        <p:spPr>
          <a:xfrm>
            <a:off x="3590622" y="4869252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 anchor="ctr"/>
          <a:lstStyle/>
          <a:p>
            <a:r>
              <a:rPr lang="en-US" dirty="0">
                <a:latin typeface="Myriad Pro Cond" panose="020B0506030403020204" pitchFamily="34" charset="0"/>
              </a:rPr>
              <a:t>foo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834605-8257-CA4B-8BD8-5F09A0F693A2}"/>
              </a:ext>
            </a:extLst>
          </p:cNvPr>
          <p:cNvSpPr/>
          <p:nvPr/>
        </p:nvSpPr>
        <p:spPr>
          <a:xfrm>
            <a:off x="755712" y="5004000"/>
            <a:ext cx="1224000" cy="936000"/>
          </a:xfrm>
          <a:prstGeom prst="ellipse">
            <a:avLst/>
          </a:prstGeom>
          <a:solidFill>
            <a:schemeClr val="accent2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9D257-EDCB-0449-9C8C-53384D8F9F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0850" lvl="3"/>
            <a:r>
              <a:rPr lang="en-US" sz="2400" dirty="0">
                <a:latin typeface="Latin Modern Mono Light Cond 10" pitchFamily="49" charset="77"/>
              </a:rPr>
              <a:t>~$ </a:t>
            </a:r>
            <a:r>
              <a:rPr lang="en-US" sz="2400" dirty="0" err="1">
                <a:latin typeface="Latin Modern Mono Light Cond 10" pitchFamily="49" charset="77"/>
              </a:rPr>
              <a:t>mkdir</a:t>
            </a:r>
            <a:r>
              <a:rPr lang="en-US" sz="2400" dirty="0">
                <a:latin typeface="Latin Modern Mono Light Cond 10" pitchFamily="49" charset="77"/>
              </a:rPr>
              <a:t> </a:t>
            </a:r>
            <a:r>
              <a:rPr lang="en-US" sz="2400" dirty="0" err="1">
                <a:latin typeface="Latin Modern Mono Light Cond 10" pitchFamily="49" charset="77"/>
              </a:rPr>
              <a:t>tstdir</a:t>
            </a:r>
            <a:endParaRPr lang="en-US" sz="2400" dirty="0">
              <a:latin typeface="Latin Modern Mono Light Cond 10" pitchFamily="49" charset="77"/>
            </a:endParaRPr>
          </a:p>
          <a:p>
            <a:pPr marL="450850" lvl="3"/>
            <a:r>
              <a:rPr lang="en-US" sz="2400" dirty="0">
                <a:latin typeface="Latin Modern Mono Light Cond 10" pitchFamily="49" charset="77"/>
              </a:rPr>
              <a:t>~$ cd </a:t>
            </a:r>
            <a:r>
              <a:rPr lang="en-US" sz="2400" dirty="0" err="1">
                <a:latin typeface="Latin Modern Mono Light Cond 10" pitchFamily="49" charset="77"/>
              </a:rPr>
              <a:t>tstdir</a:t>
            </a:r>
            <a:endParaRPr lang="en-US" sz="2400" dirty="0">
              <a:latin typeface="Latin Modern Mono Light Cond 10" pitchFamily="49" charset="77"/>
            </a:endParaRPr>
          </a:p>
          <a:p>
            <a:pPr marL="450850" lvl="3"/>
            <a:r>
              <a:rPr lang="en-US" sz="2400" dirty="0" err="1">
                <a:latin typeface="Latin Modern Mono Light Cond 10" pitchFamily="49" charset="77"/>
              </a:rPr>
              <a:t>tstdir</a:t>
            </a:r>
            <a:r>
              <a:rPr lang="en-US" sz="2400" dirty="0">
                <a:latin typeface="Latin Modern Mono Light Cond 10" pitchFamily="49" charset="77"/>
              </a:rPr>
              <a:t>$ </a:t>
            </a:r>
            <a:r>
              <a:rPr lang="en-US" sz="2400" dirty="0" err="1">
                <a:latin typeface="Latin Modern Mono Light Cond 10" pitchFamily="49" charset="77"/>
              </a:rPr>
              <a:t>mkdir</a:t>
            </a:r>
            <a:r>
              <a:rPr lang="en-US" sz="2400" dirty="0">
                <a:latin typeface="Latin Modern Mono Light Cond 10" pitchFamily="49" charset="77"/>
              </a:rPr>
              <a:t> foo</a:t>
            </a:r>
          </a:p>
          <a:p>
            <a:pPr marL="450850" lvl="3"/>
            <a:r>
              <a:rPr lang="en-US" sz="2400" dirty="0" err="1">
                <a:latin typeface="Latin Modern Mono Light Cond 10" pitchFamily="49" charset="77"/>
              </a:rPr>
              <a:t>tstdir</a:t>
            </a:r>
            <a:r>
              <a:rPr lang="en-US" sz="2400" dirty="0">
                <a:latin typeface="Latin Modern Mono Light Cond 10" pitchFamily="49" charset="77"/>
              </a:rPr>
              <a:t>$ ls</a:t>
            </a:r>
          </a:p>
          <a:p>
            <a:pPr marL="450850" lvl="3"/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foo</a:t>
            </a:r>
          </a:p>
          <a:p>
            <a:pPr marL="450850" lvl="3"/>
            <a:r>
              <a:rPr lang="en-US" sz="2400" dirty="0" err="1">
                <a:latin typeface="Latin Modern Mono Light Cond 10" pitchFamily="49" charset="77"/>
              </a:rPr>
              <a:t>tstdir</a:t>
            </a:r>
            <a:r>
              <a:rPr lang="en-US" sz="2400" dirty="0">
                <a:latin typeface="Latin Modern Mono Light Cond 10" pitchFamily="49" charset="77"/>
              </a:rPr>
              <a:t>$ cd foo</a:t>
            </a:r>
          </a:p>
          <a:p>
            <a:pPr marL="450850" lvl="3"/>
            <a:r>
              <a:rPr lang="en-US" sz="2400" dirty="0">
                <a:latin typeface="Latin Modern Mono Light Cond 10" pitchFamily="49" charset="77"/>
              </a:rPr>
              <a:t>foo$ ls</a:t>
            </a:r>
          </a:p>
          <a:p>
            <a:pPr marL="450850" lvl="3"/>
            <a:r>
              <a:rPr lang="en-US" sz="2400" dirty="0">
                <a:latin typeface="Latin Modern Mono Light Cond 10" pitchFamily="49" charset="77"/>
              </a:rPr>
              <a:t>foo$ ls -a</a:t>
            </a:r>
          </a:p>
          <a:p>
            <a:pPr marL="450850" lvl="3"/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. ..</a:t>
            </a:r>
          </a:p>
          <a:p>
            <a:pPr marL="450850" lvl="3"/>
            <a:r>
              <a:rPr lang="en-US" sz="2400" dirty="0">
                <a:latin typeface="Latin Modern Mono Light Cond 10" pitchFamily="49" charset="77"/>
              </a:rPr>
              <a:t>foo$ ls -ail</a:t>
            </a:r>
          </a:p>
          <a:p>
            <a:pPr marL="450850" lvl="3"/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total 0</a:t>
            </a:r>
          </a:p>
          <a:p>
            <a:pPr marL="450850" lvl="3"/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105312409 </a:t>
            </a:r>
            <a:r>
              <a:rPr lang="en-US" sz="2400" dirty="0" err="1">
                <a:solidFill>
                  <a:schemeClr val="accent1"/>
                </a:solidFill>
                <a:latin typeface="Latin Modern Mono Light Cond 10" pitchFamily="49" charset="77"/>
              </a:rPr>
              <a:t>drwxr</a:t>
            </a:r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24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-x  2 </a:t>
            </a:r>
            <a:r>
              <a:rPr lang="en-US" sz="24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  staff  64 Nov 12 17:06 .</a:t>
            </a:r>
          </a:p>
          <a:p>
            <a:pPr marL="450850" lvl="3"/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105312376 </a:t>
            </a:r>
            <a:r>
              <a:rPr lang="en-US" sz="2400" dirty="0" err="1">
                <a:solidFill>
                  <a:schemeClr val="accent1"/>
                </a:solidFill>
                <a:latin typeface="Latin Modern Mono Light Cond 10" pitchFamily="49" charset="77"/>
              </a:rPr>
              <a:t>drwxr</a:t>
            </a:r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24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-x  3 </a:t>
            </a:r>
            <a:r>
              <a:rPr lang="en-US" sz="24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2400" dirty="0">
                <a:solidFill>
                  <a:schemeClr val="accent1"/>
                </a:solidFill>
                <a:latin typeface="Latin Modern Mono Light Cond 10" pitchFamily="49" charset="77"/>
              </a:rPr>
              <a:t>  staff  96 Nov 12 17:06 ..</a:t>
            </a:r>
          </a:p>
          <a:p>
            <a:pPr marL="450850" lvl="3"/>
            <a:r>
              <a:rPr lang="en-US" sz="2400" dirty="0">
                <a:latin typeface="Latin Modern Mono Light Cond 10" pitchFamily="49" charset="77"/>
              </a:rPr>
              <a:t>foo$ </a:t>
            </a:r>
          </a:p>
          <a:p>
            <a:pPr marL="450850" lvl="3"/>
            <a:endParaRPr lang="en-US" sz="2400" dirty="0">
              <a:latin typeface="Latin Modern Mono Light Cond 10" pitchFamily="49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52CC713-2C2E-1844-9C2A-5A0C5E107676}"/>
              </a:ext>
            </a:extLst>
          </p:cNvPr>
          <p:cNvSpPr/>
          <p:nvPr/>
        </p:nvSpPr>
        <p:spPr>
          <a:xfrm>
            <a:off x="1619672" y="2491529"/>
            <a:ext cx="2188930" cy="1157681"/>
          </a:xfrm>
          <a:custGeom>
            <a:avLst/>
            <a:gdLst>
              <a:gd name="connsiteX0" fmla="*/ 0 w 2625754"/>
              <a:gd name="connsiteY0" fmla="*/ 1157681 h 1256309"/>
              <a:gd name="connsiteX1" fmla="*/ 1593908 w 2625754"/>
              <a:gd name="connsiteY1" fmla="*/ 1140903 h 1256309"/>
              <a:gd name="connsiteX2" fmla="*/ 2625754 w 2625754"/>
              <a:gd name="connsiteY2" fmla="*/ 0 h 1256309"/>
              <a:gd name="connsiteX0" fmla="*/ 0 w 2625754"/>
              <a:gd name="connsiteY0" fmla="*/ 1157681 h 1202737"/>
              <a:gd name="connsiteX1" fmla="*/ 1661020 w 2625754"/>
              <a:gd name="connsiteY1" fmla="*/ 1015068 h 1202737"/>
              <a:gd name="connsiteX2" fmla="*/ 2625754 w 2625754"/>
              <a:gd name="connsiteY2" fmla="*/ 0 h 1202737"/>
              <a:gd name="connsiteX0" fmla="*/ 0 w 2625754"/>
              <a:gd name="connsiteY0" fmla="*/ 1157681 h 1178090"/>
              <a:gd name="connsiteX1" fmla="*/ 1753299 w 2625754"/>
              <a:gd name="connsiteY1" fmla="*/ 838899 h 1178090"/>
              <a:gd name="connsiteX2" fmla="*/ 2625754 w 2625754"/>
              <a:gd name="connsiteY2" fmla="*/ 0 h 1178090"/>
              <a:gd name="connsiteX0" fmla="*/ 0 w 2625754"/>
              <a:gd name="connsiteY0" fmla="*/ 1157681 h 1157681"/>
              <a:gd name="connsiteX1" fmla="*/ 1753299 w 2625754"/>
              <a:gd name="connsiteY1" fmla="*/ 838899 h 1157681"/>
              <a:gd name="connsiteX2" fmla="*/ 2625754 w 2625754"/>
              <a:gd name="connsiteY2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5754" h="1157681">
                <a:moveTo>
                  <a:pt x="0" y="1157681"/>
                </a:moveTo>
                <a:cubicBezTo>
                  <a:pt x="1143698" y="1157681"/>
                  <a:pt x="2513901" y="704676"/>
                  <a:pt x="2625754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9D3E4-FC4C-A04D-809B-BAFEF500B605}"/>
              </a:ext>
            </a:extLst>
          </p:cNvPr>
          <p:cNvSpPr txBox="1"/>
          <p:nvPr/>
        </p:nvSpPr>
        <p:spPr>
          <a:xfrm>
            <a:off x="3677643" y="21319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A directory is created empty.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5A23EA-12E4-7A45-9A0A-303DE3FB8F51}"/>
              </a:ext>
            </a:extLst>
          </p:cNvPr>
          <p:cNvSpPr/>
          <p:nvPr/>
        </p:nvSpPr>
        <p:spPr>
          <a:xfrm>
            <a:off x="1403649" y="4268067"/>
            <a:ext cx="2736304" cy="0"/>
          </a:xfrm>
          <a:custGeom>
            <a:avLst/>
            <a:gdLst>
              <a:gd name="connsiteX0" fmla="*/ 0 w 2625754"/>
              <a:gd name="connsiteY0" fmla="*/ 1157681 h 1256309"/>
              <a:gd name="connsiteX1" fmla="*/ 1593908 w 2625754"/>
              <a:gd name="connsiteY1" fmla="*/ 1140903 h 1256309"/>
              <a:gd name="connsiteX2" fmla="*/ 2625754 w 2625754"/>
              <a:gd name="connsiteY2" fmla="*/ 0 h 1256309"/>
              <a:gd name="connsiteX0" fmla="*/ 0 w 2625754"/>
              <a:gd name="connsiteY0" fmla="*/ 1157681 h 1202737"/>
              <a:gd name="connsiteX1" fmla="*/ 1661020 w 2625754"/>
              <a:gd name="connsiteY1" fmla="*/ 1015068 h 1202737"/>
              <a:gd name="connsiteX2" fmla="*/ 2625754 w 2625754"/>
              <a:gd name="connsiteY2" fmla="*/ 0 h 1202737"/>
              <a:gd name="connsiteX0" fmla="*/ 0 w 2625754"/>
              <a:gd name="connsiteY0" fmla="*/ 1157681 h 1178090"/>
              <a:gd name="connsiteX1" fmla="*/ 1753299 w 2625754"/>
              <a:gd name="connsiteY1" fmla="*/ 838899 h 1178090"/>
              <a:gd name="connsiteX2" fmla="*/ 2625754 w 2625754"/>
              <a:gd name="connsiteY2" fmla="*/ 0 h 1178090"/>
              <a:gd name="connsiteX0" fmla="*/ 0 w 2625754"/>
              <a:gd name="connsiteY0" fmla="*/ 1157681 h 1157681"/>
              <a:gd name="connsiteX1" fmla="*/ 1753299 w 2625754"/>
              <a:gd name="connsiteY1" fmla="*/ 838899 h 1157681"/>
              <a:gd name="connsiteX2" fmla="*/ 2625754 w 2625754"/>
              <a:gd name="connsiteY2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765091"/>
              <a:gd name="connsiteY0" fmla="*/ 0 h 559"/>
              <a:gd name="connsiteX1" fmla="*/ 2765091 w 2765091"/>
              <a:gd name="connsiteY1" fmla="*/ 559 h 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5091" h="559">
                <a:moveTo>
                  <a:pt x="0" y="0"/>
                </a:moveTo>
                <a:lnTo>
                  <a:pt x="2765091" y="559"/>
                </a:lnTo>
              </a:path>
            </a:pathLst>
          </a:custGeom>
          <a:noFill/>
          <a:ln w="28575" cmpd="sng">
            <a:solidFill>
              <a:schemeClr val="accent2"/>
            </a:solidFill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CFF18-41CC-3647-B9EC-94C72AB8E2D5}"/>
              </a:ext>
            </a:extLst>
          </p:cNvPr>
          <p:cNvSpPr txBox="1"/>
          <p:nvPr/>
        </p:nvSpPr>
        <p:spPr>
          <a:xfrm>
            <a:off x="4092359" y="3906959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 indent="-7938" algn="l"/>
            <a:r>
              <a:rPr lang="en-US" dirty="0">
                <a:solidFill>
                  <a:schemeClr val="accent2"/>
                </a:solidFill>
                <a:latin typeface="+mn-lt"/>
              </a:rPr>
              <a:t>An empty directory has two entries: </a:t>
            </a:r>
            <a:br>
              <a:rPr lang="en-US" dirty="0">
                <a:solidFill>
                  <a:schemeClr val="accent2"/>
                </a:solidFill>
                <a:latin typeface="+mn-lt"/>
              </a:rPr>
            </a:br>
            <a:r>
              <a:rPr lang="en-US" dirty="0">
                <a:solidFill>
                  <a:schemeClr val="accent2"/>
                </a:solidFill>
                <a:latin typeface="+mn-lt"/>
              </a:rPr>
              <a:t>self and parent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9133C32-AD36-BB44-A5C6-EE6AE46BAF81}"/>
              </a:ext>
            </a:extLst>
          </p:cNvPr>
          <p:cNvSpPr/>
          <p:nvPr/>
        </p:nvSpPr>
        <p:spPr>
          <a:xfrm>
            <a:off x="1809293" y="4677617"/>
            <a:ext cx="2330659" cy="479575"/>
          </a:xfrm>
          <a:custGeom>
            <a:avLst/>
            <a:gdLst>
              <a:gd name="connsiteX0" fmla="*/ 0 w 2625754"/>
              <a:gd name="connsiteY0" fmla="*/ 1157681 h 1256309"/>
              <a:gd name="connsiteX1" fmla="*/ 1593908 w 2625754"/>
              <a:gd name="connsiteY1" fmla="*/ 1140903 h 1256309"/>
              <a:gd name="connsiteX2" fmla="*/ 2625754 w 2625754"/>
              <a:gd name="connsiteY2" fmla="*/ 0 h 1256309"/>
              <a:gd name="connsiteX0" fmla="*/ 0 w 2625754"/>
              <a:gd name="connsiteY0" fmla="*/ 1157681 h 1202737"/>
              <a:gd name="connsiteX1" fmla="*/ 1661020 w 2625754"/>
              <a:gd name="connsiteY1" fmla="*/ 1015068 h 1202737"/>
              <a:gd name="connsiteX2" fmla="*/ 2625754 w 2625754"/>
              <a:gd name="connsiteY2" fmla="*/ 0 h 1202737"/>
              <a:gd name="connsiteX0" fmla="*/ 0 w 2625754"/>
              <a:gd name="connsiteY0" fmla="*/ 1157681 h 1178090"/>
              <a:gd name="connsiteX1" fmla="*/ 1753299 w 2625754"/>
              <a:gd name="connsiteY1" fmla="*/ 838899 h 1178090"/>
              <a:gd name="connsiteX2" fmla="*/ 2625754 w 2625754"/>
              <a:gd name="connsiteY2" fmla="*/ 0 h 1178090"/>
              <a:gd name="connsiteX0" fmla="*/ 0 w 2625754"/>
              <a:gd name="connsiteY0" fmla="*/ 1157681 h 1157681"/>
              <a:gd name="connsiteX1" fmla="*/ 1753299 w 2625754"/>
              <a:gd name="connsiteY1" fmla="*/ 838899 h 1157681"/>
              <a:gd name="connsiteX2" fmla="*/ 2625754 w 2625754"/>
              <a:gd name="connsiteY2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625754"/>
              <a:gd name="connsiteY0" fmla="*/ 1157791 h 1157791"/>
              <a:gd name="connsiteX1" fmla="*/ 2625754 w 2625754"/>
              <a:gd name="connsiteY1" fmla="*/ 110 h 1157791"/>
              <a:gd name="connsiteX0" fmla="*/ 0 w 2625754"/>
              <a:gd name="connsiteY0" fmla="*/ 1157681 h 1157681"/>
              <a:gd name="connsiteX1" fmla="*/ 2625754 w 2625754"/>
              <a:gd name="connsiteY1" fmla="*/ 0 h 1157681"/>
              <a:gd name="connsiteX0" fmla="*/ 0 w 2488397"/>
              <a:gd name="connsiteY0" fmla="*/ 1466972 h 1466972"/>
              <a:gd name="connsiteX1" fmla="*/ 2488397 w 2488397"/>
              <a:gd name="connsiteY1" fmla="*/ 0 h 1466972"/>
              <a:gd name="connsiteX0" fmla="*/ 0 w 2488397"/>
              <a:gd name="connsiteY0" fmla="*/ 1466972 h 1466972"/>
              <a:gd name="connsiteX1" fmla="*/ 2488397 w 2488397"/>
              <a:gd name="connsiteY1" fmla="*/ 0 h 1466972"/>
              <a:gd name="connsiteX0" fmla="*/ 0 w 2547265"/>
              <a:gd name="connsiteY0" fmla="*/ 1343257 h 1343257"/>
              <a:gd name="connsiteX1" fmla="*/ 2547265 w 2547265"/>
              <a:gd name="connsiteY1" fmla="*/ 0 h 1343257"/>
              <a:gd name="connsiteX0" fmla="*/ 0 w 2547265"/>
              <a:gd name="connsiteY0" fmla="*/ 1343257 h 1343257"/>
              <a:gd name="connsiteX1" fmla="*/ 2547265 w 2547265"/>
              <a:gd name="connsiteY1" fmla="*/ 0 h 13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7265" h="1343257">
                <a:moveTo>
                  <a:pt x="0" y="1343257"/>
                </a:moveTo>
                <a:cubicBezTo>
                  <a:pt x="545215" y="137023"/>
                  <a:pt x="1679950" y="24236"/>
                  <a:pt x="2547265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9F91B-F0A0-DC4F-93CF-EDF246A92A0F}"/>
              </a:ext>
            </a:extLst>
          </p:cNvPr>
          <p:cNvSpPr txBox="1"/>
          <p:nvPr/>
        </p:nvSpPr>
        <p:spPr>
          <a:xfrm>
            <a:off x="4092359" y="4499828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 indent="-7938" algn="l"/>
            <a:r>
              <a:rPr lang="en-US" dirty="0">
                <a:solidFill>
                  <a:schemeClr val="accent2"/>
                </a:solidFill>
                <a:latin typeface="+mn-lt"/>
              </a:rPr>
              <a:t>Each associated to a different 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inode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B2624B-4604-DA42-AAE1-CCACFEB79465}"/>
              </a:ext>
            </a:extLst>
          </p:cNvPr>
          <p:cNvCxnSpPr/>
          <p:nvPr/>
        </p:nvCxnSpPr>
        <p:spPr>
          <a:xfrm>
            <a:off x="899592" y="3648651"/>
            <a:ext cx="720080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prstDash val="sysDot"/>
            <a:headEnd type="none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E52C2-5B33-0340-A8EE-D342A8F91F06}"/>
              </a:ext>
            </a:extLst>
          </p:cNvPr>
          <p:cNvSpPr/>
          <p:nvPr/>
        </p:nvSpPr>
        <p:spPr>
          <a:xfrm>
            <a:off x="438941" y="4437112"/>
            <a:ext cx="8280401" cy="205258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Latin Modern Mono Light Cond 10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92A01-252E-8841-8197-5A86BD44C96B}"/>
              </a:ext>
            </a:extLst>
          </p:cNvPr>
          <p:cNvSpPr/>
          <p:nvPr/>
        </p:nvSpPr>
        <p:spPr>
          <a:xfrm>
            <a:off x="424658" y="908720"/>
            <a:ext cx="8280401" cy="3189429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제목 1"/>
          <p:cNvSpPr txBox="1">
            <a:spLocks noGrp="1"/>
          </p:cNvSpPr>
          <p:nvPr>
            <p:ph type="title"/>
          </p:nvPr>
        </p:nvSpPr>
        <p:spPr>
          <a:xfrm>
            <a:off x="431799" y="281804"/>
            <a:ext cx="8280401" cy="720000"/>
          </a:xfrm>
        </p:spPr>
        <p:txBody>
          <a:bodyPr/>
          <a:lstStyle/>
          <a:p>
            <a:r>
              <a:rPr lang="en-US" dirty="0"/>
              <a:t>Reading Directories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591C8-C236-A04A-8483-5708DAECB7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658" y="1002213"/>
            <a:ext cx="8280401" cy="5855787"/>
          </a:xfrm>
        </p:spPr>
        <p:txBody>
          <a:bodyPr>
            <a:normAutofit/>
          </a:bodyPr>
          <a:lstStyle/>
          <a:p>
            <a:pPr marL="446088" lvl="4"/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main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void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DIR *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=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opendir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"."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open current directory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8DA6CE"/>
                </a:solidFill>
                <a:latin typeface="Latin Modern Mono Light Cond 10" pitchFamily="49" charset="77"/>
              </a:rPr>
              <a:t>assert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!=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NULL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struct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dirent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*d;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while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((d =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readdir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)) !=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NULL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{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read one directory entry 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print out the name and </a:t>
            </a:r>
            <a:r>
              <a:rPr lang="en-US" sz="2000" dirty="0" err="1">
                <a:solidFill>
                  <a:srgbClr val="AEAEAE"/>
                </a:solidFill>
                <a:latin typeface="Latin Modern Mono Light Cond 10" pitchFamily="49" charset="77"/>
              </a:rPr>
              <a:t>inode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 number of each file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printf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%d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F6400"/>
                </a:solidFill>
                <a:latin typeface="Latin Modern Mono Light Cond 10" pitchFamily="49" charset="77"/>
              </a:rPr>
              <a:t>%s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\n</a:t>
            </a:r>
            <a:r>
              <a:rPr lang="en-US" sz="2000" dirty="0">
                <a:solidFill>
                  <a:srgbClr val="61CE3C"/>
                </a:solidFill>
                <a:latin typeface="Latin Modern Mono Light Cond 10" pitchFamily="49" charset="77"/>
              </a:rPr>
              <a:t>"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(</a:t>
            </a:r>
            <a:r>
              <a:rPr lang="en-US" sz="2000" dirty="0" err="1">
                <a:solidFill>
                  <a:srgbClr val="FBDE2D"/>
                </a:solidFill>
                <a:latin typeface="Latin Modern Mono Light Cond 10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 d-&gt;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d_ino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, d-&gt;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d_name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}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closedir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(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dp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);            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// close current directory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return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0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  <a:p>
            <a:pPr marL="266613" lvl="1" indent="0">
              <a:buNone/>
            </a:pPr>
            <a:r>
              <a:rPr lang="en-US" dirty="0"/>
              <a:t>while the information available within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struct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dirent</a:t>
            </a:r>
            <a:r>
              <a:rPr lang="en-US" dirty="0">
                <a:sym typeface="Courier New"/>
              </a:rPr>
              <a:t> is</a:t>
            </a:r>
          </a:p>
          <a:p>
            <a:pPr marL="446088" lvl="4"/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struct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dirent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{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d_name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[</a:t>
            </a:r>
            <a:r>
              <a:rPr lang="en-US" sz="2000" dirty="0">
                <a:solidFill>
                  <a:srgbClr val="D8FA3C"/>
                </a:solidFill>
                <a:latin typeface="Latin Modern Mono Light Cond 10" pitchFamily="49" charset="77"/>
              </a:rPr>
              <a:t>256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];       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/* filename */</a:t>
            </a:r>
            <a:endParaRPr lang="en-US" sz="2000" dirty="0">
              <a:solidFill>
                <a:srgbClr val="F8F8F8"/>
              </a:solidFill>
              <a:latin typeface="Latin Modern Mono Light Cond 10" pitchFamily="49" charset="77"/>
            </a:endParaRP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ino_t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 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d_ino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          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/* </a:t>
            </a:r>
            <a:r>
              <a:rPr lang="en-US" sz="2000" dirty="0" err="1">
                <a:solidFill>
                  <a:srgbClr val="AEAEAE"/>
                </a:solidFill>
                <a:latin typeface="Latin Modern Mono Light Cond 10" pitchFamily="49" charset="77"/>
              </a:rPr>
              <a:t>inode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 number */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 err="1">
                <a:solidFill>
                  <a:srgbClr val="8DA6CE"/>
                </a:solidFill>
                <a:latin typeface="Latin Modern Mono Light Cond 10" pitchFamily="49" charset="77"/>
              </a:rPr>
              <a:t>off_t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 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d_off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          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/* offset to the next direct */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unsigned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short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d_reclen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/* length of this record */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   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unsigned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>
                <a:solidFill>
                  <a:srgbClr val="FBDE2D"/>
                </a:solidFill>
                <a:latin typeface="Latin Modern Mono Light Cond 10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Latin Modern Mono Light Cond 10" pitchFamily="49" charset="77"/>
              </a:rPr>
              <a:t>d_type</a:t>
            </a:r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;    </a:t>
            </a:r>
            <a:r>
              <a:rPr lang="en-US" sz="2000" dirty="0">
                <a:solidFill>
                  <a:srgbClr val="AEAEAE"/>
                </a:solidFill>
                <a:latin typeface="Latin Modern Mono Light Cond 10" pitchFamily="49" charset="77"/>
              </a:rPr>
              <a:t>/* type of file */</a:t>
            </a:r>
          </a:p>
          <a:p>
            <a:pPr marL="446088" lvl="4"/>
            <a:r>
              <a:rPr lang="en-US" sz="2000" dirty="0">
                <a:solidFill>
                  <a:srgbClr val="F8F8F8"/>
                </a:solidFill>
                <a:latin typeface="Latin Modern Mono Light Cond 10" pitchFamily="49" charset="7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092A01-252E-8841-8197-5A86BD44C96B}"/>
              </a:ext>
            </a:extLst>
          </p:cNvPr>
          <p:cNvSpPr/>
          <p:nvPr/>
        </p:nvSpPr>
        <p:spPr>
          <a:xfrm>
            <a:off x="971600" y="3825689"/>
            <a:ext cx="7740600" cy="466911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8323BC-8112-8C43-B3EB-D7EB75BE6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951888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latin typeface="+mj-lt"/>
              </a:rPr>
              <a:t>identity</a:t>
            </a:r>
            <a:r>
              <a:rPr lang="en-US" dirty="0"/>
              <a:t> of a file is its </a:t>
            </a:r>
            <a:r>
              <a:rPr lang="en-US" dirty="0" err="1"/>
              <a:t>inode</a:t>
            </a:r>
            <a:r>
              <a:rPr lang="en-US" dirty="0"/>
              <a:t> number, not its name. </a:t>
            </a:r>
          </a:p>
          <a:p>
            <a:r>
              <a:rPr lang="en-US" dirty="0"/>
              <a:t>A </a:t>
            </a:r>
            <a:r>
              <a:rPr lang="en-US" dirty="0">
                <a:latin typeface="+mj-lt"/>
              </a:rPr>
              <a:t>hard link</a:t>
            </a:r>
            <a:r>
              <a:rPr lang="en-US" dirty="0"/>
              <a:t> is a name that references an </a:t>
            </a:r>
            <a:r>
              <a:rPr lang="en-US" dirty="0" err="1"/>
              <a:t>inode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 </a:t>
            </a:r>
            <a:r>
              <a:rPr lang="en-US" i="1" dirty="0"/>
              <a:t>file1</a:t>
            </a:r>
            <a:r>
              <a:rPr lang="en-US" dirty="0"/>
              <a:t> has a hard link named </a:t>
            </a:r>
            <a:r>
              <a:rPr lang="en-US" i="1" dirty="0"/>
              <a:t>file2</a:t>
            </a:r>
            <a:r>
              <a:rPr lang="en-US" dirty="0"/>
              <a:t>, then both refer to same </a:t>
            </a:r>
            <a:r>
              <a:rPr lang="en-US" dirty="0" err="1"/>
              <a:t>inode</a:t>
            </a:r>
            <a:r>
              <a:rPr lang="en-US" dirty="0"/>
              <a:t>. </a:t>
            </a:r>
          </a:p>
          <a:p>
            <a:r>
              <a:rPr lang="en-US" spc="-50" dirty="0"/>
              <a:t>Creating a hard link for a file means adding a new name to an </a:t>
            </a:r>
            <a:r>
              <a:rPr lang="en-US" spc="-50" dirty="0" err="1"/>
              <a:t>inode</a:t>
            </a:r>
            <a:r>
              <a:rPr lang="en-US" spc="-50" dirty="0"/>
              <a:t>. </a:t>
            </a:r>
          </a:p>
          <a:p>
            <a:pPr lvl="1"/>
            <a:r>
              <a:rPr lang="en-US" dirty="0"/>
              <a:t>This can be done by the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link</a:t>
            </a:r>
            <a:r>
              <a:rPr lang="en-US" dirty="0"/>
              <a:t> function or the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ln</a:t>
            </a:r>
            <a:r>
              <a:rPr lang="en-US" dirty="0"/>
              <a:t> command.</a:t>
            </a:r>
          </a:p>
          <a:p>
            <a:pPr marL="717550" lvl="4" indent="-708025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err="1">
                <a:solidFill>
                  <a:srgbClr val="FBDE2D"/>
                </a:solidFill>
                <a:latin typeface="Latin Modern Mono Light" pitchFamily="49" charset="77"/>
              </a:rPr>
              <a:t>int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2000" dirty="0">
                <a:solidFill>
                  <a:srgbClr val="8DA6CE"/>
                </a:solidFill>
                <a:latin typeface="Latin Modern Mono Light" pitchFamily="49" charset="77"/>
              </a:rPr>
              <a:t>link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sz="2000" dirty="0" err="1">
                <a:solidFill>
                  <a:srgbClr val="FBDE2D"/>
                </a:solidFill>
                <a:latin typeface="Latin Modern Mono Light" pitchFamily="49" charset="77"/>
              </a:rPr>
              <a:t>const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2000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*path1, </a:t>
            </a:r>
            <a:r>
              <a:rPr lang="en-US" sz="2000" dirty="0" err="1">
                <a:solidFill>
                  <a:srgbClr val="FBDE2D"/>
                </a:solidFill>
                <a:latin typeface="Latin Modern Mono Light" pitchFamily="49" charset="77"/>
              </a:rPr>
              <a:t>const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sz="2000" dirty="0">
                <a:solidFill>
                  <a:srgbClr val="FBDE2D"/>
                </a:solidFill>
                <a:latin typeface="Latin Modern Mono Light" pitchFamily="49" charset="77"/>
              </a:rPr>
              <a:t>char</a:t>
            </a:r>
            <a:r>
              <a:rPr lang="en-US" sz="2000" dirty="0">
                <a:solidFill>
                  <a:srgbClr val="F8F8F8"/>
                </a:solidFill>
                <a:latin typeface="Latin Modern Mono Light" pitchFamily="49" charset="77"/>
              </a:rPr>
              <a:t> *path2);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91D3-1770-B84C-BBC8-BF910566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1600" y="4509119"/>
            <a:ext cx="7740600" cy="1958903"/>
          </a:xfrm>
          <a:solidFill>
            <a:schemeClr val="tx1"/>
          </a:solidFill>
        </p:spPr>
        <p:txBody>
          <a:bodyPr numCol="2">
            <a:normAutofit/>
          </a:bodyPr>
          <a:lstStyle/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$ cd foo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 ls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 echo "hello world" &gt; file1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 cat file1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hello world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 ln file1 file2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 cat file2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hello world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 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rm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 file1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 cat file2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hello world</a:t>
            </a:r>
          </a:p>
          <a:p>
            <a:pPr marL="400050" lvl="4" indent="-233363"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~/</a:t>
            </a:r>
            <a:r>
              <a:rPr lang="en-US" sz="1800" dirty="0" err="1">
                <a:solidFill>
                  <a:schemeClr val="bg1"/>
                </a:solidFill>
                <a:latin typeface="Latin Modern Mono Light Cond 10" pitchFamily="49" charset="77"/>
              </a:rPr>
              <a:t>tstdir</a:t>
            </a:r>
            <a:r>
              <a:rPr lang="en-US" sz="1800" dirty="0">
                <a:solidFill>
                  <a:schemeClr val="bg1"/>
                </a:solidFill>
                <a:latin typeface="Latin Modern Mono Light Cond 10" pitchFamily="49" charset="77"/>
              </a:rPr>
              <a:t>/foo$</a:t>
            </a:r>
          </a:p>
        </p:txBody>
      </p:sp>
      <p:sp>
        <p:nvSpPr>
          <p:cNvPr id="397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0A86-1A04-BE40-B93B-439BCD5634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B10B5A-F584-2748-A209-ABC0014E9D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is how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link(file1, file2)</a:t>
            </a:r>
            <a:r>
              <a:rPr lang="en-US" dirty="0"/>
              <a:t> works</a:t>
            </a:r>
          </a:p>
          <a:p>
            <a:pPr lvl="1"/>
            <a:r>
              <a:rPr lang="en-US" dirty="0">
                <a:sym typeface="Helvetica"/>
              </a:rPr>
              <a:t>Create</a:t>
            </a:r>
            <a:r>
              <a:rPr lang="en-US" dirty="0">
                <a:sym typeface="맑은 고딕"/>
              </a:rPr>
              <a:t> another name in the directory.</a:t>
            </a:r>
          </a:p>
          <a:p>
            <a:pPr lvl="1"/>
            <a:r>
              <a:rPr lang="en-US" dirty="0">
                <a:sym typeface="Helvetica"/>
              </a:rPr>
              <a:t>Refer</a:t>
            </a:r>
            <a:r>
              <a:rPr lang="en-US" dirty="0">
                <a:sym typeface="맑은 고딕"/>
              </a:rPr>
              <a:t> it to the same </a:t>
            </a:r>
            <a:r>
              <a:rPr lang="en-US" dirty="0" err="1">
                <a:sym typeface="맑은 고딕"/>
              </a:rPr>
              <a:t>inode</a:t>
            </a:r>
            <a:r>
              <a:rPr lang="en-US" dirty="0">
                <a:sym typeface="맑은 고딕"/>
              </a:rPr>
              <a:t> number of the original file.</a:t>
            </a:r>
          </a:p>
          <a:p>
            <a:pPr lvl="2"/>
            <a:r>
              <a:rPr lang="en-US" dirty="0"/>
              <a:t>The file is not copied in any way.</a:t>
            </a:r>
          </a:p>
          <a:p>
            <a:pPr lvl="1"/>
            <a:r>
              <a:rPr lang="en-US" dirty="0"/>
              <a:t>Then, we now just have two human names (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file1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file2</a:t>
            </a:r>
            <a:r>
              <a:rPr lang="en-US" dirty="0"/>
              <a:t>) that both refer to the same file.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54AB0-55B5-E14A-A08D-95A96CA96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092A01-252E-8841-8197-5A86BD44C96B}"/>
              </a:ext>
            </a:extLst>
          </p:cNvPr>
          <p:cNvSpPr/>
          <p:nvPr/>
        </p:nvSpPr>
        <p:spPr>
          <a:xfrm>
            <a:off x="684213" y="1772816"/>
            <a:ext cx="8027987" cy="1512168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8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8397EA-993A-4248-B340-56F50CFE8BDF}"/>
              </a:ext>
            </a:extLst>
          </p:cNvPr>
          <p:cNvGrpSpPr/>
          <p:nvPr/>
        </p:nvGrpSpPr>
        <p:grpSpPr>
          <a:xfrm>
            <a:off x="1039248" y="1912472"/>
            <a:ext cx="7302099" cy="1948576"/>
            <a:chOff x="1039248" y="1912472"/>
            <a:chExt cx="7302099" cy="19485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2E9A40-6E87-9742-9FE2-F4D0301E4068}"/>
                </a:ext>
              </a:extLst>
            </p:cNvPr>
            <p:cNvSpPr/>
            <p:nvPr/>
          </p:nvSpPr>
          <p:spPr>
            <a:xfrm>
              <a:off x="2988072" y="3501008"/>
              <a:ext cx="2304256" cy="360040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43FA45-731A-7846-9C01-3A7B8B03FE16}"/>
                </a:ext>
              </a:extLst>
            </p:cNvPr>
            <p:cNvSpPr/>
            <p:nvPr/>
          </p:nvSpPr>
          <p:spPr>
            <a:xfrm>
              <a:off x="5796136" y="3501008"/>
              <a:ext cx="2304256" cy="360040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56B945-98F2-2446-8665-8BA36A365EA8}"/>
                </a:ext>
              </a:extLst>
            </p:cNvPr>
            <p:cNvSpPr/>
            <p:nvPr/>
          </p:nvSpPr>
          <p:spPr>
            <a:xfrm>
              <a:off x="1039248" y="1912472"/>
              <a:ext cx="1156488" cy="1156488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3EDC3E-F5F6-FD46-A976-11B332D71104}"/>
                </a:ext>
              </a:extLst>
            </p:cNvPr>
            <p:cNvSpPr/>
            <p:nvPr/>
          </p:nvSpPr>
          <p:spPr>
            <a:xfrm>
              <a:off x="7436965" y="2038525"/>
              <a:ext cx="904382" cy="904382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74D257-BCD5-9C42-9C01-6C58AA45628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6948264" y="2810463"/>
              <a:ext cx="621145" cy="690545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D8E4E-DB38-0A4B-AD0E-30A6C41991D9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2026372" y="2899596"/>
              <a:ext cx="2113828" cy="601412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80F558-1EE8-0D47-ABD1-D3AF436137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This is the result of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link()</a:t>
            </a:r>
          </a:p>
          <a:p>
            <a:pPr marL="717550" lvl="4" indent="-342900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/>
                </a:solidFill>
                <a:sym typeface="Courier New"/>
              </a:rPr>
              <a:t>~/</a:t>
            </a:r>
            <a:r>
              <a:rPr lang="en-US" sz="2400" dirty="0" err="1">
                <a:solidFill>
                  <a:schemeClr val="bg1"/>
                </a:solidFill>
                <a:sym typeface="Courier New"/>
              </a:rPr>
              <a:t>tstdir</a:t>
            </a:r>
            <a:r>
              <a:rPr lang="en-US" sz="2400" dirty="0">
                <a:solidFill>
                  <a:schemeClr val="bg1"/>
                </a:solidFill>
                <a:sym typeface="Courier New"/>
              </a:rPr>
              <a:t>/foo$ ls -</a:t>
            </a:r>
            <a:r>
              <a:rPr lang="en-US" sz="2400" dirty="0" err="1">
                <a:solidFill>
                  <a:schemeClr val="bg1"/>
                </a:solidFill>
                <a:sym typeface="Courier New"/>
              </a:rPr>
              <a:t>il</a:t>
            </a:r>
            <a:r>
              <a:rPr lang="en-US" sz="2400" dirty="0">
                <a:solidFill>
                  <a:schemeClr val="bg1"/>
                </a:solidFill>
                <a:sym typeface="Courier New"/>
              </a:rPr>
              <a:t> file1 file2</a:t>
            </a:r>
          </a:p>
          <a:p>
            <a:pPr marL="717550" lvl="4" indent="-342900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sym typeface="Courier New"/>
              </a:rPr>
              <a:t>105342447 -</a:t>
            </a:r>
            <a:r>
              <a:rPr lang="en-US" sz="2400" dirty="0" err="1">
                <a:solidFill>
                  <a:schemeClr val="accent1"/>
                </a:solidFill>
                <a:sym typeface="Courier New"/>
              </a:rPr>
              <a:t>rw</a:t>
            </a:r>
            <a:r>
              <a:rPr lang="en-US" sz="2400" dirty="0">
                <a:solidFill>
                  <a:schemeClr val="accent1"/>
                </a:solidFill>
                <a:sym typeface="Courier New"/>
              </a:rPr>
              <a:t>-r--r--  2 </a:t>
            </a:r>
            <a:r>
              <a:rPr lang="en-US" sz="2400" dirty="0" err="1">
                <a:solidFill>
                  <a:schemeClr val="accent1"/>
                </a:solidFill>
                <a:sym typeface="Courier New"/>
              </a:rPr>
              <a:t>arthur.catto</a:t>
            </a:r>
            <a:r>
              <a:rPr lang="en-US" sz="2400" dirty="0">
                <a:solidFill>
                  <a:schemeClr val="accent1"/>
                </a:solidFill>
                <a:sym typeface="Courier New"/>
              </a:rPr>
              <a:t>  staff  12 Nov 12 19:21 file1</a:t>
            </a:r>
          </a:p>
          <a:p>
            <a:pPr marL="717550" lvl="4" indent="-342900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accent1"/>
                </a:solidFill>
                <a:sym typeface="Courier New"/>
              </a:rPr>
              <a:t>105342447 -</a:t>
            </a:r>
            <a:r>
              <a:rPr lang="en-US" sz="2400" dirty="0" err="1">
                <a:solidFill>
                  <a:schemeClr val="accent1"/>
                </a:solidFill>
                <a:sym typeface="Courier New"/>
              </a:rPr>
              <a:t>rw</a:t>
            </a:r>
            <a:r>
              <a:rPr lang="en-US" sz="2400" dirty="0">
                <a:solidFill>
                  <a:schemeClr val="accent1"/>
                </a:solidFill>
                <a:sym typeface="Courier New"/>
              </a:rPr>
              <a:t>-r--r--  2 </a:t>
            </a:r>
            <a:r>
              <a:rPr lang="en-US" sz="2400" dirty="0" err="1">
                <a:solidFill>
                  <a:schemeClr val="accent1"/>
                </a:solidFill>
                <a:sym typeface="Courier New"/>
              </a:rPr>
              <a:t>arthur.catto</a:t>
            </a:r>
            <a:r>
              <a:rPr lang="en-US" sz="2400" dirty="0">
                <a:solidFill>
                  <a:schemeClr val="accent1"/>
                </a:solidFill>
                <a:sym typeface="Courier New"/>
              </a:rPr>
              <a:t>  staff  12 Nov 12 19:21 file2</a:t>
            </a:r>
          </a:p>
          <a:p>
            <a:pPr marL="717550" lvl="4" indent="-342900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/>
                </a:solidFill>
                <a:sym typeface="Courier New"/>
              </a:rPr>
              <a:t>~/</a:t>
            </a:r>
            <a:r>
              <a:rPr lang="en-US" sz="2400" dirty="0" err="1">
                <a:solidFill>
                  <a:schemeClr val="bg1"/>
                </a:solidFill>
                <a:sym typeface="Courier New"/>
              </a:rPr>
              <a:t>tstdir</a:t>
            </a:r>
            <a:r>
              <a:rPr lang="en-US" sz="2400" dirty="0">
                <a:solidFill>
                  <a:schemeClr val="bg1"/>
                </a:solidFill>
                <a:sym typeface="Courier New"/>
              </a:rPr>
              <a:t>/foo$ </a:t>
            </a:r>
          </a:p>
          <a:p>
            <a:pPr lvl="1">
              <a:spcBef>
                <a:spcPts val="3000"/>
              </a:spcBef>
            </a:pPr>
            <a:r>
              <a:rPr lang="en-US" dirty="0"/>
              <a:t>Two files have the </a:t>
            </a:r>
            <a:r>
              <a:rPr lang="en-US" dirty="0">
                <a:sym typeface="맑은 고딕"/>
              </a:rPr>
              <a:t>same </a:t>
            </a:r>
            <a:r>
              <a:rPr lang="en-US" dirty="0" err="1">
                <a:sym typeface="맑은 고딕"/>
              </a:rPr>
              <a:t>inode</a:t>
            </a:r>
            <a:r>
              <a:rPr lang="en-US" dirty="0">
                <a:sym typeface="맑은 고딕"/>
              </a:rPr>
              <a:t> </a:t>
            </a:r>
            <a:r>
              <a:rPr lang="en-US" dirty="0"/>
              <a:t>number, but two human names. </a:t>
            </a:r>
          </a:p>
          <a:p>
            <a:pPr lvl="2"/>
            <a:r>
              <a:rPr lang="en-US" dirty="0"/>
              <a:t>There is </a:t>
            </a:r>
            <a:r>
              <a:rPr lang="en-US" dirty="0">
                <a:sym typeface="맑은 고딕"/>
              </a:rPr>
              <a:t>no difference </a:t>
            </a:r>
            <a:r>
              <a:rPr lang="en-US" dirty="0"/>
              <a:t>between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ea typeface="M+ 1m light" panose="020B0409020203020207" pitchFamily="49" charset="-128"/>
              </a:rPr>
              <a:t>file1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ea typeface="M+ 1m light" panose="020B0409020203020207" pitchFamily="49" charset="-128"/>
              </a:rPr>
              <a:t>file2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Both just link to the underlying metadata about the file.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69A77-E888-CD4F-843E-C6C55EFAFD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Links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FADC5E-2A6B-8649-8F77-F3F83E7927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+mj-lt"/>
              </a:rPr>
              <a:t>symbolic link</a:t>
            </a:r>
            <a:r>
              <a:rPr lang="en-US" dirty="0"/>
              <a:t> is a separate file whose contents point to the linked-to file. </a:t>
            </a:r>
          </a:p>
          <a:p>
            <a:pPr lvl="1"/>
            <a:r>
              <a:rPr lang="en-US" dirty="0"/>
              <a:t>To create a symbolic link, use the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ln</a:t>
            </a:r>
            <a:r>
              <a:rPr lang="en-US" dirty="0"/>
              <a:t> command with the option 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-s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Symbolic links are more </a:t>
            </a:r>
            <a:r>
              <a:rPr lang="en-US" dirty="0">
                <a:sym typeface="맑은 고딕"/>
              </a:rPr>
              <a:t>flexible</a:t>
            </a:r>
            <a:r>
              <a:rPr lang="en-US" dirty="0"/>
              <a:t> than hard links.</a:t>
            </a:r>
          </a:p>
          <a:p>
            <a:pPr lvl="1"/>
            <a:r>
              <a:rPr lang="en-US" dirty="0"/>
              <a:t>We cannot create a hard link to a directory. </a:t>
            </a:r>
          </a:p>
          <a:p>
            <a:pPr lvl="1"/>
            <a:r>
              <a:rPr lang="en-US" dirty="0"/>
              <a:t>We cannot create a hard link to a file in another partition.</a:t>
            </a:r>
          </a:p>
          <a:p>
            <a:pPr lvl="1"/>
            <a:r>
              <a:rPr lang="en-US" dirty="0"/>
              <a:t>Can you tell why?</a:t>
            </a:r>
          </a:p>
          <a:p>
            <a:pPr lvl="2"/>
            <a:r>
              <a:rPr lang="en-US" dirty="0"/>
              <a:t>Because </a:t>
            </a:r>
            <a:r>
              <a:rPr lang="en-US" dirty="0" err="1"/>
              <a:t>inode</a:t>
            </a:r>
            <a:r>
              <a:rPr lang="en-US" dirty="0"/>
              <a:t> numbers are only unique within a file system.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BF1B-7EA9-FE4B-969A-4AEB686C63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788-8768-E544-A0BD-03D3F096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Symbolic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958D-9A9F-7548-830C-F9BE057B53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ls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file1 file2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ln -s file1 file3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ls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file1 file2 file3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ls -l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total 16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-r--r--  2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  12 Nov 12 19:21 file1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-r--r--  2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  12 Nov 12 19:21 file2</a:t>
            </a:r>
          </a:p>
          <a:p>
            <a:pPr marL="533400" lvl="3" indent="-341313"/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lrwxr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-x  1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   5 Nov 12 19:48 file3 -&gt; file1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ls -</a:t>
            </a:r>
            <a:r>
              <a:rPr lang="en-US" dirty="0" err="1">
                <a:latin typeface="Latin Modern Mono Light Cond 10" pitchFamily="49" charset="77"/>
              </a:rPr>
              <a:t>il</a:t>
            </a:r>
            <a:endParaRPr lang="en-US" dirty="0">
              <a:latin typeface="Latin Modern Mono Light Cond 10" pitchFamily="49" charset="77"/>
            </a:endParaRP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total 16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105342447 -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-r--r--  2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  12 Nov 12 19:21 file1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105342447 -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-r--r--  2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  12 Nov 12 19:21 file2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105350240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lrwxr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-x  1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   5 Nov 12 19:48 file3 -&gt; file1</a:t>
            </a:r>
          </a:p>
        </p:txBody>
      </p:sp>
    </p:spTree>
    <p:extLst>
      <p:ext uri="{BB962C8B-B14F-4D97-AF65-F5344CB8AC3E}">
        <p14:creationId xmlns:p14="http://schemas.microsoft.com/office/powerpoint/2010/main" val="10413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E3A0-95DF-6D49-9D94-FBF5AFF7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3681-6C80-5A4D-ACE6-274B1CD7D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file is simply a linear array of bytes, which can be read or written.</a:t>
            </a:r>
          </a:p>
          <a:p>
            <a:r>
              <a:rPr lang="en-US" dirty="0"/>
              <a:t>Every file or directory has an </a:t>
            </a:r>
            <a:r>
              <a:rPr lang="en-US" dirty="0" err="1">
                <a:latin typeface="+mj-lt"/>
              </a:rPr>
              <a:t>inode</a:t>
            </a:r>
            <a:r>
              <a:rPr lang="en-US" dirty="0"/>
              <a:t>, which contains all the file’s metadata (that is, all the administrative data needed to read a file is stored in its </a:t>
            </a:r>
            <a:r>
              <a:rPr lang="en-US" dirty="0" err="1"/>
              <a:t>inode</a:t>
            </a:r>
            <a:r>
              <a:rPr lang="en-US" dirty="0"/>
              <a:t>). </a:t>
            </a:r>
          </a:p>
          <a:p>
            <a:r>
              <a:rPr lang="en-US" dirty="0"/>
              <a:t>Each file also has a low-level name, often called its </a:t>
            </a:r>
            <a:r>
              <a:rPr lang="en-US" dirty="0" err="1">
                <a:latin typeface="+mj-lt"/>
                <a:sym typeface="Myriad Pro SemiCondensed"/>
              </a:rPr>
              <a:t>inode</a:t>
            </a:r>
            <a:r>
              <a:rPr lang="en-US" dirty="0">
                <a:latin typeface="+mj-lt"/>
                <a:sym typeface="Myriad Pro SemiCondensed"/>
              </a:rPr>
              <a:t> number</a:t>
            </a:r>
            <a:r>
              <a:rPr lang="en-US" dirty="0"/>
              <a:t>.</a:t>
            </a:r>
            <a:endParaRPr lang="en-US" dirty="0">
              <a:sym typeface="맑은 고딕"/>
            </a:endParaRPr>
          </a:p>
          <a:p>
            <a:pPr lvl="1"/>
            <a:r>
              <a:rPr lang="en-US" dirty="0"/>
              <a:t>Usually, the user is not aware of this name.</a:t>
            </a:r>
          </a:p>
          <a:p>
            <a:r>
              <a:rPr lang="en-US" dirty="0"/>
              <a:t>The file system is responsible for storing files persistently on disk and for making them available upon request.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89134-479B-9B49-A82C-AE77EDF20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788-8768-E544-A0BD-03D3F096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Symbolic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958D-9A9F-7548-830C-F9BE057B53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cat file1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hello world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cat file2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hello world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cat file3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hello world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 ls -ails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total 16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105312409 0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drwxr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-x  5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  160 Nov 12 19:48 .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105312376 0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drwxr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-x  3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   96 Nov 12 17:06 ..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105342447 8 -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-r--r--  2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   12 Nov 12 19:21 file1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105342447 8 -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-r--r--  2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   12 Nov 12 19:21 file2</a:t>
            </a:r>
          </a:p>
          <a:p>
            <a:pPr marL="533400" lvl="3" indent="-341313"/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105350240 0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lrwxr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-x  1 </a:t>
            </a:r>
            <a:r>
              <a:rPr lang="en-US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accent1"/>
                </a:solidFill>
                <a:latin typeface="Latin Modern Mono Light Cond 10" pitchFamily="49" charset="77"/>
              </a:rPr>
              <a:t>  staff    5 Nov 12 19:48 file3 -&gt; file1</a:t>
            </a:r>
          </a:p>
          <a:p>
            <a:pPr marL="533400" lvl="3" indent="-341313"/>
            <a:r>
              <a:rPr lang="en-US" dirty="0">
                <a:latin typeface="Latin Modern Mono Light Cond 10" pitchFamily="49" charset="77"/>
              </a:rPr>
              <a:t>~/</a:t>
            </a:r>
            <a:r>
              <a:rPr lang="en-US" dirty="0" err="1">
                <a:latin typeface="Latin Modern Mono Light Cond 10" pitchFamily="49" charset="77"/>
              </a:rPr>
              <a:t>tstdir</a:t>
            </a:r>
            <a:r>
              <a:rPr lang="en-US" dirty="0">
                <a:latin typeface="Latin Modern Mono Light Cond 10" pitchFamily="49" charset="77"/>
              </a:rPr>
              <a:t>/foo$ </a:t>
            </a:r>
          </a:p>
        </p:txBody>
      </p:sp>
    </p:spTree>
    <p:extLst>
      <p:ext uri="{BB962C8B-B14F-4D97-AF65-F5344CB8AC3E}">
        <p14:creationId xmlns:p14="http://schemas.microsoft.com/office/powerpoint/2010/main" val="25506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788-8768-E544-A0BD-03D3F096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Symbolic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958D-9A9F-7548-830C-F9BE057B53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96" y="1087395"/>
            <a:ext cx="9108503" cy="5402305"/>
          </a:xfrm>
        </p:spPr>
        <p:txBody>
          <a:bodyPr/>
          <a:lstStyle/>
          <a:p>
            <a:pPr marL="533400" lvl="3" indent="-341313"/>
            <a:r>
              <a:rPr lang="en-US" sz="1800" dirty="0">
                <a:latin typeface="Latin Modern Mono Light Cond 10" pitchFamily="49" charset="77"/>
              </a:rPr>
              <a:t>~/</a:t>
            </a:r>
            <a:r>
              <a:rPr lang="en-US" sz="1800" dirty="0" err="1">
                <a:latin typeface="Latin Modern Mono Light Cond 10" pitchFamily="49" charset="77"/>
              </a:rPr>
              <a:t>tstdir</a:t>
            </a:r>
            <a:r>
              <a:rPr lang="en-US" sz="1800" dirty="0">
                <a:latin typeface="Latin Modern Mono Light Cond 10" pitchFamily="49" charset="77"/>
              </a:rPr>
              <a:t>/foo$ echo "hello world" &gt; </a:t>
            </a:r>
            <a:r>
              <a:rPr lang="en-US" sz="1800" dirty="0" err="1">
                <a:latin typeface="Latin Modern Mono Light Cond 10" pitchFamily="49" charset="77"/>
              </a:rPr>
              <a:t>alongerfilenameA</a:t>
            </a:r>
            <a:endParaRPr lang="en-US" sz="1800" dirty="0">
              <a:latin typeface="Latin Modern Mono Light Cond 10" pitchFamily="49" charset="77"/>
            </a:endParaRPr>
          </a:p>
          <a:p>
            <a:pPr marL="533400" lvl="3" indent="-341313"/>
            <a:r>
              <a:rPr lang="en-US" sz="1800" dirty="0">
                <a:latin typeface="Latin Modern Mono Light Cond 10" pitchFamily="49" charset="77"/>
              </a:rPr>
              <a:t>~/</a:t>
            </a:r>
            <a:r>
              <a:rPr lang="en-US" sz="1800" dirty="0" err="1">
                <a:latin typeface="Latin Modern Mono Light Cond 10" pitchFamily="49" charset="77"/>
              </a:rPr>
              <a:t>tstdir</a:t>
            </a:r>
            <a:r>
              <a:rPr lang="en-US" sz="1800" dirty="0">
                <a:latin typeface="Latin Modern Mono Light Cond 10" pitchFamily="49" charset="77"/>
              </a:rPr>
              <a:t>/foo$ ln -s </a:t>
            </a:r>
            <a:r>
              <a:rPr lang="en-US" sz="1800" dirty="0" err="1">
                <a:latin typeface="Latin Modern Mono Light Cond 10" pitchFamily="49" charset="77"/>
              </a:rPr>
              <a:t>alongerfilenameA</a:t>
            </a:r>
            <a:r>
              <a:rPr lang="en-US" sz="1800" dirty="0">
                <a:latin typeface="Latin Modern Mono Light Cond 10" pitchFamily="49" charset="77"/>
              </a:rPr>
              <a:t> </a:t>
            </a:r>
            <a:r>
              <a:rPr lang="en-US" sz="1800" dirty="0" err="1">
                <a:latin typeface="Latin Modern Mono Light Cond 10" pitchFamily="49" charset="77"/>
              </a:rPr>
              <a:t>fileB</a:t>
            </a:r>
            <a:endParaRPr lang="en-US" sz="1800" dirty="0">
              <a:latin typeface="Latin Modern Mono Light Cond 10" pitchFamily="49" charset="77"/>
            </a:endParaRPr>
          </a:p>
          <a:p>
            <a:pPr marL="533400" lvl="3" indent="-341313"/>
            <a:r>
              <a:rPr lang="en-US" sz="1800" dirty="0">
                <a:latin typeface="Latin Modern Mono Light Cond 10" pitchFamily="49" charset="77"/>
              </a:rPr>
              <a:t>~/</a:t>
            </a:r>
            <a:r>
              <a:rPr lang="en-US" sz="1800" dirty="0" err="1">
                <a:latin typeface="Latin Modern Mono Light Cond 10" pitchFamily="49" charset="77"/>
              </a:rPr>
              <a:t>tstdir</a:t>
            </a:r>
            <a:r>
              <a:rPr lang="en-US" sz="1800" dirty="0">
                <a:latin typeface="Latin Modern Mono Light Cond 10" pitchFamily="49" charset="77"/>
              </a:rPr>
              <a:t>/foo$ ls -ails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total 24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105312409 0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drwxr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-x  9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288 Nov 12 20:12 .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105312376 0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drwxr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-x  3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96 Nov 12 17:06 ..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105354762 8 -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-r--r--  1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12 Nov 12 20:12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alongerfilenameA</a:t>
            </a:r>
            <a:endParaRPr lang="en-US" sz="1800" dirty="0">
              <a:solidFill>
                <a:schemeClr val="accent1"/>
              </a:solidFill>
              <a:latin typeface="Latin Modern Mono Light Cond 10" pitchFamily="49" charset="77"/>
            </a:endParaRP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105354350 0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lrwxr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-x  1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 5 Nov 12 20:10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areallyveryverylongnewname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-&gt; file1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105354151 0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lrwxr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-x  1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 5 Nov 12 20:08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averylongnewname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-&gt; file1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105342447 8 -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-r--r--  2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12 Nov 12 19:21 file1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105342447 8 -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rw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-r--r--  2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12 Nov 12 19:21 file2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105350240 0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lrwxr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-x  1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 5 Nov 12 19:48 file3 -&gt; file1</a:t>
            </a:r>
          </a:p>
          <a:p>
            <a:pPr marL="533400" lvl="3" indent="-341313"/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105354911 0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lrwxr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xr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-x  1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arthur.catto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 staff   16 Nov 12 20:12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fileB</a:t>
            </a:r>
            <a:r>
              <a:rPr lang="en-US" sz="1800" dirty="0">
                <a:solidFill>
                  <a:schemeClr val="accent1"/>
                </a:solidFill>
                <a:latin typeface="Latin Modern Mono Light Cond 10" pitchFamily="49" charset="77"/>
              </a:rPr>
              <a:t> -&gt; </a:t>
            </a:r>
            <a:r>
              <a:rPr lang="en-US" sz="1800" dirty="0" err="1">
                <a:solidFill>
                  <a:schemeClr val="accent1"/>
                </a:solidFill>
                <a:latin typeface="Latin Modern Mono Light Cond 10" pitchFamily="49" charset="77"/>
              </a:rPr>
              <a:t>alongerfilenameA</a:t>
            </a:r>
            <a:endParaRPr lang="en-US" sz="1800" dirty="0">
              <a:solidFill>
                <a:schemeClr val="accent1"/>
              </a:solidFill>
              <a:latin typeface="Latin Modern Mono Light Cond 10" pitchFamily="49" charset="77"/>
            </a:endParaRPr>
          </a:p>
          <a:p>
            <a:pPr marL="533400" lvl="3" indent="-341313"/>
            <a:r>
              <a:rPr lang="en-US" sz="1800" dirty="0">
                <a:latin typeface="Latin Modern Mono Light Cond 10" pitchFamily="49" charset="77"/>
              </a:rPr>
              <a:t>~/</a:t>
            </a:r>
            <a:r>
              <a:rPr lang="en-US" sz="1800" dirty="0" err="1">
                <a:latin typeface="Latin Modern Mono Light Cond 10" pitchFamily="49" charset="77"/>
              </a:rPr>
              <a:t>tstdir</a:t>
            </a:r>
            <a:r>
              <a:rPr lang="en-US" sz="1800" dirty="0">
                <a:latin typeface="Latin Modern Mono Light Cond 10" pitchFamily="49" charset="77"/>
              </a:rPr>
              <a:t>/foo$ </a:t>
            </a:r>
          </a:p>
        </p:txBody>
      </p:sp>
    </p:spTree>
    <p:extLst>
      <p:ext uri="{BB962C8B-B14F-4D97-AF65-F5344CB8AC3E}">
        <p14:creationId xmlns:p14="http://schemas.microsoft.com/office/powerpoint/2010/main" val="17067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Symbolic Links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100B-6F71-324F-A87F-02984584D0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3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t>What is different between </a:t>
            </a:r>
            <a:r>
              <a:rPr i="1">
                <a:latin typeface="맑은 고딕"/>
                <a:ea typeface="맑은 고딕"/>
                <a:cs typeface="맑은 고딕"/>
                <a:sym typeface="맑은 고딕"/>
              </a:rPr>
              <a:t>Symbolic link</a:t>
            </a:r>
            <a:r>
              <a:t> and </a:t>
            </a:r>
            <a:r>
              <a:rPr i="1">
                <a:latin typeface="맑은 고딕"/>
                <a:ea typeface="맑은 고딕"/>
                <a:cs typeface="맑은 고딕"/>
                <a:sym typeface="맑은 고딕"/>
              </a:rPr>
              <a:t>Hard Link</a:t>
            </a:r>
            <a:r>
              <a:t>? 	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t>Symbolic links are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a third type </a:t>
            </a:r>
            <a:r>
              <a:t>the file system knows about.</a:t>
            </a:r>
          </a:p>
          <a:p>
            <a:pPr marL="468951" lvl="1" indent="-202338">
              <a:spcBef>
                <a:spcPts val="400"/>
              </a:spcBef>
              <a:defRPr sz="1800"/>
            </a:pPr>
            <a:endParaRPr/>
          </a:p>
          <a:p>
            <a:pPr marL="468951" lvl="1" indent="-202338">
              <a:spcBef>
                <a:spcPts val="400"/>
              </a:spcBef>
              <a:defRPr sz="1800"/>
            </a:pPr>
            <a:endParaRPr/>
          </a:p>
          <a:p>
            <a:pPr marL="468951" lvl="1" indent="-202338">
              <a:spcBef>
                <a:spcPts val="400"/>
              </a:spcBef>
              <a:defRPr sz="1800"/>
            </a:pPr>
            <a:endParaRPr/>
          </a:p>
          <a:p>
            <a:pPr marL="468951" lvl="1" indent="-202338">
              <a:spcBef>
                <a:spcPts val="400"/>
              </a:spcBef>
              <a:defRPr sz="1800"/>
            </a:pPr>
            <a:r>
              <a:t>The size of symbolic link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file2</a:t>
            </a:r>
            <a:r>
              <a:t>) is </a:t>
            </a:r>
            <a:r>
              <a:rPr b="1">
                <a:latin typeface="맑은 고딕"/>
                <a:ea typeface="맑은 고딕"/>
                <a:cs typeface="맑은 고딕"/>
                <a:sym typeface="맑은 고딕"/>
              </a:rPr>
              <a:t>4 bytes</a:t>
            </a:r>
            <a:r>
              <a:t>.</a:t>
            </a:r>
          </a:p>
          <a:p>
            <a:pPr marL="749934" lvl="2" indent="-213359">
              <a:spcBef>
                <a:spcPts val="300"/>
              </a:spcBef>
              <a:defRPr sz="1600"/>
            </a:pPr>
            <a:endParaRPr/>
          </a:p>
          <a:p>
            <a:pPr marL="749934" lvl="2" indent="-213359">
              <a:spcBef>
                <a:spcPts val="300"/>
              </a:spcBef>
              <a:defRPr sz="1600"/>
            </a:pPr>
            <a:endParaRPr/>
          </a:p>
          <a:p>
            <a:pPr marL="749934" lvl="2" indent="-213359">
              <a:spcBef>
                <a:spcPts val="300"/>
              </a:spcBef>
              <a:defRPr sz="1600"/>
            </a:pPr>
            <a:endParaRPr/>
          </a:p>
          <a:p>
            <a:pPr marL="749934" lvl="2" indent="-213359">
              <a:spcBef>
                <a:spcPts val="300"/>
              </a:spcBef>
              <a:defRPr sz="1600"/>
            </a:pPr>
            <a:r>
              <a:t>A symbolic link holds the </a:t>
            </a:r>
            <a:r>
              <a:rPr u="sng"/>
              <a:t>pathname</a:t>
            </a:r>
            <a:r>
              <a:t> of the linked-to file as the data of the link file.</a:t>
            </a:r>
          </a:p>
        </p:txBody>
      </p:sp>
      <p:sp>
        <p:nvSpPr>
          <p:cNvPr id="435" name="TextBox 7"/>
          <p:cNvSpPr txBox="1"/>
          <p:nvPr/>
        </p:nvSpPr>
        <p:spPr>
          <a:xfrm>
            <a:off x="899591" y="2041808"/>
            <a:ext cx="7488834" cy="8121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prompt&gt; stat file</a:t>
            </a:r>
          </a:p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... regular file ...</a:t>
            </a:r>
          </a:p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prompt&gt; stat file2</a:t>
            </a:r>
          </a:p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... symbolic link ... 	</a:t>
            </a:r>
            <a:r>
              <a:rPr>
                <a:solidFill>
                  <a:srgbClr val="00B0F0"/>
                </a:solidFill>
              </a:rPr>
              <a:t>// Actually a file it self of a different type</a:t>
            </a:r>
          </a:p>
        </p:txBody>
      </p:sp>
      <p:sp>
        <p:nvSpPr>
          <p:cNvPr id="436" name="TextBox 8"/>
          <p:cNvSpPr txBox="1"/>
          <p:nvPr/>
        </p:nvSpPr>
        <p:spPr>
          <a:xfrm>
            <a:off x="899591" y="3853496"/>
            <a:ext cx="7488834" cy="9899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prompt&gt; ls -al</a:t>
            </a:r>
          </a:p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drwxr-x---  2 remzi remzi   29 May 3 19:10 ./</a:t>
            </a:r>
          </a:p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drwxr-x--- 27 remzi remzi 4096 May 3 15:14 ../	      	</a:t>
            </a:r>
            <a:r>
              <a:rPr>
                <a:solidFill>
                  <a:srgbClr val="00B0F0"/>
                </a:solidFill>
              </a:rPr>
              <a:t>// directory</a:t>
            </a:r>
          </a:p>
          <a:p>
            <a:pPr algn="l"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-rw-r-----  1 remzi remzi    6 May 3 19:10 file	      	</a:t>
            </a:r>
            <a:r>
              <a:rPr>
                <a:solidFill>
                  <a:srgbClr val="00B0F0"/>
                </a:solidFill>
              </a:rPr>
              <a:t>// regular file</a:t>
            </a:r>
          </a:p>
          <a:p>
            <a:pPr algn="l">
              <a:defRPr sz="1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  <a:r>
              <a:rPr>
                <a:solidFill>
                  <a:srgbClr val="000000"/>
                </a:solidFill>
              </a:rPr>
              <a:t>rwxrwxrwx  1 remzi remzi    </a:t>
            </a:r>
            <a:r>
              <a:t>4</a:t>
            </a:r>
            <a:r>
              <a:rPr>
                <a:solidFill>
                  <a:srgbClr val="000000"/>
                </a:solidFill>
              </a:rPr>
              <a:t> May 3 19:10 file2 -&gt; file  	</a:t>
            </a:r>
            <a:r>
              <a:rPr>
                <a:solidFill>
                  <a:srgbClr val="00B0F0"/>
                </a:solidFill>
              </a:rPr>
              <a:t>// symbolic link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Symbolic Links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364CE1-ADA9-AF47-B146-0EE64D95E0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we link to a longer pathname, our link file would be bigger.</a:t>
            </a:r>
          </a:p>
          <a:p>
            <a:endParaRPr lang="en-US" dirty="0"/>
          </a:p>
        </p:txBody>
      </p:sp>
      <p:sp>
        <p:nvSpPr>
          <p:cNvPr id="440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42" name="TextBox 5"/>
          <p:cNvSpPr txBox="1"/>
          <p:nvPr/>
        </p:nvSpPr>
        <p:spPr>
          <a:xfrm>
            <a:off x="694602" y="1988840"/>
            <a:ext cx="7488834" cy="9899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prompt&gt; echo hello &gt; </a:t>
            </a:r>
            <a:r>
              <a:rPr dirty="0" err="1"/>
              <a:t>alongerfilename</a:t>
            </a:r>
            <a:endParaRPr dirty="0"/>
          </a:p>
          <a:p>
            <a:pPr algn="l"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prompt&gt; ln -s </a:t>
            </a:r>
            <a:r>
              <a:rPr dirty="0" err="1"/>
              <a:t>alongerfilename</a:t>
            </a:r>
            <a:r>
              <a:rPr dirty="0"/>
              <a:t> file3</a:t>
            </a:r>
          </a:p>
          <a:p>
            <a:pPr algn="l"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prompt&gt; ls -al </a:t>
            </a:r>
            <a:r>
              <a:rPr dirty="0" err="1"/>
              <a:t>alongerfilename</a:t>
            </a:r>
            <a:r>
              <a:rPr dirty="0"/>
              <a:t> file3</a:t>
            </a:r>
          </a:p>
          <a:p>
            <a:pPr algn="l"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-r----- 1 </a:t>
            </a:r>
            <a:r>
              <a:rPr dirty="0" err="1"/>
              <a:t>remzi</a:t>
            </a:r>
            <a:r>
              <a:rPr dirty="0"/>
              <a:t> </a:t>
            </a:r>
            <a:r>
              <a:rPr dirty="0" err="1"/>
              <a:t>remzi</a:t>
            </a:r>
            <a:r>
              <a:rPr dirty="0"/>
              <a:t>  6 May 3 19:17 </a:t>
            </a:r>
            <a:r>
              <a:rPr dirty="0" err="1"/>
              <a:t>alongerfilename</a:t>
            </a:r>
            <a:endParaRPr dirty="0"/>
          </a:p>
          <a:p>
            <a:pPr algn="l"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lrwxrwxrwx</a:t>
            </a:r>
            <a:r>
              <a:rPr dirty="0"/>
              <a:t> 1 </a:t>
            </a:r>
            <a:r>
              <a:rPr dirty="0" err="1"/>
              <a:t>remzi</a:t>
            </a:r>
            <a:r>
              <a:rPr dirty="0"/>
              <a:t> </a:t>
            </a:r>
            <a:r>
              <a:rPr dirty="0" err="1"/>
              <a:t>remzi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15</a:t>
            </a:r>
            <a:r>
              <a:rPr dirty="0"/>
              <a:t> May 3 19:17 file3 -&gt; </a:t>
            </a:r>
            <a:r>
              <a:rPr dirty="0" err="1"/>
              <a:t>alongerfilename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Symbolic Links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414FBE-CDAF-AC4D-952B-AE262DC389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Dangling reference</a:t>
            </a:r>
          </a:p>
          <a:p>
            <a:pPr lvl="1"/>
            <a:r>
              <a:rPr lang="en-US" dirty="0"/>
              <a:t>When remove a original file, symbolic link points noting.</a:t>
            </a:r>
          </a:p>
          <a:p>
            <a:endParaRPr lang="en-US" dirty="0"/>
          </a:p>
        </p:txBody>
      </p:sp>
      <p:sp>
        <p:nvSpPr>
          <p:cNvPr id="446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  <a:lvl2pPr marL="468951" indent="-202338">
              <a:spcBef>
                <a:spcPts val="400"/>
              </a:spcBef>
              <a:defRPr sz="1800"/>
            </a:lvl2pPr>
          </a:lstStyle>
          <a:p>
            <a:endParaRPr dirty="0"/>
          </a:p>
        </p:txBody>
      </p:sp>
      <p:sp>
        <p:nvSpPr>
          <p:cNvPr id="448" name="TextBox 6"/>
          <p:cNvSpPr txBox="1"/>
          <p:nvPr/>
        </p:nvSpPr>
        <p:spPr>
          <a:xfrm>
            <a:off x="713500" y="2537459"/>
            <a:ext cx="6768752" cy="16122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echo hello &gt; file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ln -s file file2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cat file2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hello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rm file		</a:t>
            </a:r>
            <a:r>
              <a:rPr>
                <a:solidFill>
                  <a:srgbClr val="00B0F0"/>
                </a:solidFill>
              </a:rPr>
              <a:t>// remove the original file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cat file2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cat: file2: No such file or directory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1332-D973-4C4E-8600-71976E2CA6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Syntax in C</a:t>
            </a:r>
            <a:endParaRPr lang="en-US" dirty="0">
              <a:sym typeface="맑은 고딕"/>
            </a:endParaRPr>
          </a:p>
          <a:p>
            <a:pPr lvl="1"/>
            <a:r>
              <a:rPr lang="en-US"/>
              <a:t>unlink</a:t>
            </a:r>
            <a:r>
              <a:rPr lang="en-US" dirty="0"/>
              <a:t>() </a:t>
            </a:r>
            <a:r>
              <a:rPr lang="en-US" dirty="0">
                <a:sym typeface="맑은 고딕"/>
              </a:rPr>
              <a:t>to remove a file.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60D49-4C1C-8748-A0B8-4AD94D417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152C5F-C4F7-A54D-B69D-90AEB2D0E6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remove a file, we call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unlink()</a:t>
            </a:r>
            <a:r>
              <a:rPr lang="en-US" dirty="0"/>
              <a:t>.</a:t>
            </a:r>
          </a:p>
          <a:p>
            <a:pPr marL="717550" lvl="4" indent="-342900"/>
            <a:r>
              <a:rPr lang="en-US" sz="1900" dirty="0"/>
              <a:t>~/</a:t>
            </a:r>
            <a:r>
              <a:rPr lang="en-US" sz="1900" dirty="0" err="1"/>
              <a:t>tstdir</a:t>
            </a:r>
            <a:r>
              <a:rPr lang="en-US" sz="1900" dirty="0"/>
              <a:t>/foo$ </a:t>
            </a:r>
            <a:r>
              <a:rPr lang="en-US" sz="1900" dirty="0" err="1"/>
              <a:t>rm</a:t>
            </a:r>
            <a:r>
              <a:rPr lang="en-US" sz="1900" dirty="0"/>
              <a:t> </a:t>
            </a:r>
            <a:r>
              <a:rPr lang="en-US" sz="1900" dirty="0" err="1"/>
              <a:t>fileB</a:t>
            </a:r>
            <a:endParaRPr lang="en-US" sz="1900" dirty="0"/>
          </a:p>
          <a:p>
            <a:pPr marL="717550" lvl="4" indent="-342900"/>
            <a:r>
              <a:rPr lang="en-US" sz="1900" dirty="0"/>
              <a:t>~/</a:t>
            </a:r>
            <a:r>
              <a:rPr lang="en-US" sz="1900" dirty="0" err="1"/>
              <a:t>tstdir</a:t>
            </a:r>
            <a:r>
              <a:rPr lang="en-US" sz="1900" dirty="0"/>
              <a:t>/foo$ </a:t>
            </a:r>
            <a:r>
              <a:rPr lang="en-US" sz="1900" dirty="0" err="1"/>
              <a:t>rm</a:t>
            </a:r>
            <a:r>
              <a:rPr lang="en-US" sz="1900" dirty="0"/>
              <a:t> file2</a:t>
            </a:r>
          </a:p>
          <a:p>
            <a:pPr marL="717550" lvl="4" indent="-342900"/>
            <a:r>
              <a:rPr lang="en-US" sz="1900" dirty="0"/>
              <a:t>~/</a:t>
            </a:r>
            <a:r>
              <a:rPr lang="en-US" sz="1900" dirty="0" err="1"/>
              <a:t>tstdir</a:t>
            </a:r>
            <a:r>
              <a:rPr lang="en-US" sz="1900" dirty="0"/>
              <a:t>/foo$ ls -ails</a:t>
            </a: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total 16</a:t>
            </a: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105312409 0 </a:t>
            </a:r>
            <a:r>
              <a:rPr lang="en-US" sz="1900" dirty="0" err="1">
                <a:solidFill>
                  <a:schemeClr val="accent1"/>
                </a:solidFill>
              </a:rPr>
              <a:t>drwxr</a:t>
            </a:r>
            <a:r>
              <a:rPr lang="en-US" sz="1900" dirty="0">
                <a:solidFill>
                  <a:schemeClr val="accent1"/>
                </a:solidFill>
              </a:rPr>
              <a:t>-</a:t>
            </a:r>
            <a:r>
              <a:rPr lang="en-US" sz="1900" dirty="0" err="1">
                <a:solidFill>
                  <a:schemeClr val="accent1"/>
                </a:solidFill>
              </a:rPr>
              <a:t>xr</a:t>
            </a:r>
            <a:r>
              <a:rPr lang="en-US" sz="1900" dirty="0">
                <a:solidFill>
                  <a:schemeClr val="accent1"/>
                </a:solidFill>
              </a:rPr>
              <a:t>-x  7 </a:t>
            </a:r>
            <a:r>
              <a:rPr lang="en-US" sz="1900" dirty="0" err="1">
                <a:solidFill>
                  <a:schemeClr val="accent1"/>
                </a:solidFill>
              </a:rPr>
              <a:t>arthur.catto</a:t>
            </a:r>
            <a:r>
              <a:rPr lang="en-US" sz="1900" dirty="0">
                <a:solidFill>
                  <a:schemeClr val="accent1"/>
                </a:solidFill>
              </a:rPr>
              <a:t>  staff  224 Nov 12 20:18 .</a:t>
            </a: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105312376 0 </a:t>
            </a:r>
            <a:r>
              <a:rPr lang="en-US" sz="1900" dirty="0" err="1">
                <a:solidFill>
                  <a:schemeClr val="accent1"/>
                </a:solidFill>
              </a:rPr>
              <a:t>drwxr</a:t>
            </a:r>
            <a:r>
              <a:rPr lang="en-US" sz="1900" dirty="0">
                <a:solidFill>
                  <a:schemeClr val="accent1"/>
                </a:solidFill>
              </a:rPr>
              <a:t>-</a:t>
            </a:r>
            <a:r>
              <a:rPr lang="en-US" sz="1900" dirty="0" err="1">
                <a:solidFill>
                  <a:schemeClr val="accent1"/>
                </a:solidFill>
              </a:rPr>
              <a:t>xr</a:t>
            </a:r>
            <a:r>
              <a:rPr lang="en-US" sz="1900" dirty="0">
                <a:solidFill>
                  <a:schemeClr val="accent1"/>
                </a:solidFill>
              </a:rPr>
              <a:t>-x  3 </a:t>
            </a:r>
            <a:r>
              <a:rPr lang="en-US" sz="1900" dirty="0" err="1">
                <a:solidFill>
                  <a:schemeClr val="accent1"/>
                </a:solidFill>
              </a:rPr>
              <a:t>arthur.catto</a:t>
            </a:r>
            <a:r>
              <a:rPr lang="en-US" sz="1900" dirty="0">
                <a:solidFill>
                  <a:schemeClr val="accent1"/>
                </a:solidFill>
              </a:rPr>
              <a:t>  staff   96 Nov 12 17:06 ..</a:t>
            </a: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105354762 8 -</a:t>
            </a:r>
            <a:r>
              <a:rPr lang="en-US" sz="1900" dirty="0" err="1">
                <a:solidFill>
                  <a:schemeClr val="accent1"/>
                </a:solidFill>
              </a:rPr>
              <a:t>rw</a:t>
            </a:r>
            <a:r>
              <a:rPr lang="en-US" sz="1900" dirty="0">
                <a:solidFill>
                  <a:schemeClr val="accent1"/>
                </a:solidFill>
              </a:rPr>
              <a:t>-r--r--  1 </a:t>
            </a:r>
            <a:r>
              <a:rPr lang="en-US" sz="1900" dirty="0" err="1">
                <a:solidFill>
                  <a:schemeClr val="accent1"/>
                </a:solidFill>
              </a:rPr>
              <a:t>arthur.catto</a:t>
            </a:r>
            <a:r>
              <a:rPr lang="en-US" sz="1900" dirty="0">
                <a:solidFill>
                  <a:schemeClr val="accent1"/>
                </a:solidFill>
              </a:rPr>
              <a:t>  staff   12 Nov 12 20:12 </a:t>
            </a:r>
            <a:r>
              <a:rPr lang="en-US" sz="1900" dirty="0" err="1">
                <a:solidFill>
                  <a:schemeClr val="accent1"/>
                </a:solidFill>
              </a:rPr>
              <a:t>alongerfilenameA</a:t>
            </a:r>
            <a:endParaRPr lang="en-US" sz="1900" dirty="0">
              <a:solidFill>
                <a:schemeClr val="accent1"/>
              </a:solidFill>
            </a:endParaRP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105354350 0 </a:t>
            </a:r>
            <a:r>
              <a:rPr lang="en-US" sz="1900" dirty="0" err="1">
                <a:solidFill>
                  <a:schemeClr val="accent1"/>
                </a:solidFill>
              </a:rPr>
              <a:t>lrwxr</a:t>
            </a:r>
            <a:r>
              <a:rPr lang="en-US" sz="1900" dirty="0">
                <a:solidFill>
                  <a:schemeClr val="accent1"/>
                </a:solidFill>
              </a:rPr>
              <a:t>-</a:t>
            </a:r>
            <a:r>
              <a:rPr lang="en-US" sz="1900" dirty="0" err="1">
                <a:solidFill>
                  <a:schemeClr val="accent1"/>
                </a:solidFill>
              </a:rPr>
              <a:t>xr</a:t>
            </a:r>
            <a:r>
              <a:rPr lang="en-US" sz="1900" dirty="0">
                <a:solidFill>
                  <a:schemeClr val="accent1"/>
                </a:solidFill>
              </a:rPr>
              <a:t>-x  1 </a:t>
            </a:r>
            <a:r>
              <a:rPr lang="en-US" sz="1900" dirty="0" err="1">
                <a:solidFill>
                  <a:schemeClr val="accent1"/>
                </a:solidFill>
              </a:rPr>
              <a:t>arthur.catto</a:t>
            </a:r>
            <a:r>
              <a:rPr lang="en-US" sz="1900" dirty="0">
                <a:solidFill>
                  <a:schemeClr val="accent1"/>
                </a:solidFill>
              </a:rPr>
              <a:t>  staff    5 Nov 12 20:10 </a:t>
            </a:r>
            <a:r>
              <a:rPr lang="en-US" sz="1900" dirty="0" err="1">
                <a:solidFill>
                  <a:schemeClr val="accent1"/>
                </a:solidFill>
              </a:rPr>
              <a:t>areallyveryverylongnewname</a:t>
            </a:r>
            <a:r>
              <a:rPr lang="en-US" sz="1900" dirty="0">
                <a:solidFill>
                  <a:schemeClr val="accent1"/>
                </a:solidFill>
              </a:rPr>
              <a:t> -&gt; file1</a:t>
            </a: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105354151 0 </a:t>
            </a:r>
            <a:r>
              <a:rPr lang="en-US" sz="1900" dirty="0" err="1">
                <a:solidFill>
                  <a:schemeClr val="accent1"/>
                </a:solidFill>
              </a:rPr>
              <a:t>lrwxr</a:t>
            </a:r>
            <a:r>
              <a:rPr lang="en-US" sz="1900" dirty="0">
                <a:solidFill>
                  <a:schemeClr val="accent1"/>
                </a:solidFill>
              </a:rPr>
              <a:t>-</a:t>
            </a:r>
            <a:r>
              <a:rPr lang="en-US" sz="1900" dirty="0" err="1">
                <a:solidFill>
                  <a:schemeClr val="accent1"/>
                </a:solidFill>
              </a:rPr>
              <a:t>xr</a:t>
            </a:r>
            <a:r>
              <a:rPr lang="en-US" sz="1900" dirty="0">
                <a:solidFill>
                  <a:schemeClr val="accent1"/>
                </a:solidFill>
              </a:rPr>
              <a:t>-x  1 </a:t>
            </a:r>
            <a:r>
              <a:rPr lang="en-US" sz="1900" dirty="0" err="1">
                <a:solidFill>
                  <a:schemeClr val="accent1"/>
                </a:solidFill>
              </a:rPr>
              <a:t>arthur.catto</a:t>
            </a:r>
            <a:r>
              <a:rPr lang="en-US" sz="1900" dirty="0">
                <a:solidFill>
                  <a:schemeClr val="accent1"/>
                </a:solidFill>
              </a:rPr>
              <a:t>  staff    5 Nov 12 20:08 </a:t>
            </a:r>
            <a:r>
              <a:rPr lang="en-US" sz="1900" dirty="0" err="1">
                <a:solidFill>
                  <a:schemeClr val="accent1"/>
                </a:solidFill>
              </a:rPr>
              <a:t>averylongnewname</a:t>
            </a:r>
            <a:r>
              <a:rPr lang="en-US" sz="1900" dirty="0">
                <a:solidFill>
                  <a:schemeClr val="accent1"/>
                </a:solidFill>
              </a:rPr>
              <a:t> -&gt; file1</a:t>
            </a: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105342447 8 -</a:t>
            </a:r>
            <a:r>
              <a:rPr lang="en-US" sz="1900" dirty="0" err="1">
                <a:solidFill>
                  <a:schemeClr val="accent1"/>
                </a:solidFill>
              </a:rPr>
              <a:t>rw</a:t>
            </a:r>
            <a:r>
              <a:rPr lang="en-US" sz="1900" dirty="0">
                <a:solidFill>
                  <a:schemeClr val="accent1"/>
                </a:solidFill>
              </a:rPr>
              <a:t>-r--r--  1 </a:t>
            </a:r>
            <a:r>
              <a:rPr lang="en-US" sz="1900" dirty="0" err="1">
                <a:solidFill>
                  <a:schemeClr val="accent1"/>
                </a:solidFill>
              </a:rPr>
              <a:t>arthur.catto</a:t>
            </a:r>
            <a:r>
              <a:rPr lang="en-US" sz="1900" dirty="0">
                <a:solidFill>
                  <a:schemeClr val="accent1"/>
                </a:solidFill>
              </a:rPr>
              <a:t>  staff   12 Nov 12 19:21 file1</a:t>
            </a:r>
          </a:p>
          <a:p>
            <a:pPr marL="717550" lvl="4" indent="-342900"/>
            <a:r>
              <a:rPr lang="en-US" sz="1900" dirty="0">
                <a:solidFill>
                  <a:schemeClr val="accent1"/>
                </a:solidFill>
              </a:rPr>
              <a:t>105350240 0 </a:t>
            </a:r>
            <a:r>
              <a:rPr lang="en-US" sz="1900" dirty="0" err="1">
                <a:solidFill>
                  <a:schemeClr val="accent1"/>
                </a:solidFill>
              </a:rPr>
              <a:t>lrwxr</a:t>
            </a:r>
            <a:r>
              <a:rPr lang="en-US" sz="1900" dirty="0">
                <a:solidFill>
                  <a:schemeClr val="accent1"/>
                </a:solidFill>
              </a:rPr>
              <a:t>-</a:t>
            </a:r>
            <a:r>
              <a:rPr lang="en-US" sz="1900" dirty="0" err="1">
                <a:solidFill>
                  <a:schemeClr val="accent1"/>
                </a:solidFill>
              </a:rPr>
              <a:t>xr</a:t>
            </a:r>
            <a:r>
              <a:rPr lang="en-US" sz="1900" dirty="0">
                <a:solidFill>
                  <a:schemeClr val="accent1"/>
                </a:solidFill>
              </a:rPr>
              <a:t>-x  1 </a:t>
            </a:r>
            <a:r>
              <a:rPr lang="en-US" sz="1900" dirty="0" err="1">
                <a:solidFill>
                  <a:schemeClr val="accent1"/>
                </a:solidFill>
              </a:rPr>
              <a:t>arthur.catto</a:t>
            </a:r>
            <a:r>
              <a:rPr lang="en-US" sz="1900" dirty="0">
                <a:solidFill>
                  <a:schemeClr val="accent1"/>
                </a:solidFill>
              </a:rPr>
              <a:t>  staff    5 Nov 12 19:48 file3 -&gt; file1</a:t>
            </a:r>
          </a:p>
          <a:p>
            <a:pPr marL="717550" lvl="4" indent="-342900"/>
            <a:r>
              <a:rPr lang="en-US" sz="1900" dirty="0"/>
              <a:t>~/</a:t>
            </a:r>
            <a:r>
              <a:rPr lang="en-US" sz="1900" dirty="0" err="1"/>
              <a:t>tstdir</a:t>
            </a:r>
            <a:r>
              <a:rPr lang="en-US" sz="1900" dirty="0"/>
              <a:t>/foo$ </a:t>
            </a:r>
            <a:endParaRPr lang="en-US" dirty="0"/>
          </a:p>
          <a:p>
            <a:pPr lvl="1"/>
            <a:r>
              <a:rPr lang="en-US" dirty="0">
                <a:sym typeface="Helvetica"/>
              </a:rPr>
              <a:t>Reference count</a:t>
            </a:r>
          </a:p>
          <a:p>
            <a:pPr lvl="2"/>
            <a:r>
              <a:rPr lang="en-US" dirty="0"/>
              <a:t>Tracks how many different file names have been linked to this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unlink()</a:t>
            </a:r>
            <a:r>
              <a:rPr lang="en-US" dirty="0">
                <a:sym typeface="Courier New"/>
              </a:rPr>
              <a:t> </a:t>
            </a:r>
            <a:r>
              <a:rPr lang="en-US" dirty="0"/>
              <a:t>is called, the reference count is decremented.</a:t>
            </a:r>
          </a:p>
          <a:p>
            <a:pPr lvl="2"/>
            <a:r>
              <a:rPr lang="en-US" dirty="0"/>
              <a:t>If the reference count reaches zero, the file system frees the </a:t>
            </a:r>
            <a:r>
              <a:rPr lang="en-US" dirty="0" err="1"/>
              <a:t>inode</a:t>
            </a:r>
            <a:r>
              <a:rPr lang="en-US" dirty="0"/>
              <a:t> and related data blocks, actually deleting the file.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F0200-F33F-2143-8B04-2B50EE47E7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Directories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4DBE2-0C00-4644-BE0B-303A5057D3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ym typeface="맑은 고딕"/>
              </a:rPr>
              <a:t>To delete a directory we use </a:t>
            </a:r>
            <a:r>
              <a:rPr lang="en-US" dirty="0" err="1">
                <a:solidFill>
                  <a:schemeClr val="accent1"/>
                </a:solidFill>
                <a:latin typeface="Latin Modern Mono Light 10" pitchFamily="49" charset="77"/>
              </a:rPr>
              <a:t>rmdir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()</a:t>
            </a:r>
            <a:r>
              <a:rPr lang="en-US" dirty="0">
                <a:sym typeface="맑은 고딕"/>
              </a:rPr>
              <a:t>. </a:t>
            </a:r>
          </a:p>
          <a:p>
            <a:pPr lvl="1"/>
            <a:r>
              <a:rPr lang="en-US" dirty="0"/>
              <a:t>It requires the directory to be </a:t>
            </a:r>
            <a:r>
              <a:rPr lang="en-US" dirty="0">
                <a:sym typeface="맑은 고딕"/>
              </a:rPr>
              <a:t>empty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ym typeface="Courier New"/>
              </a:rPr>
              <a:t>we try to remove</a:t>
            </a:r>
            <a:r>
              <a:rPr lang="en-US" dirty="0"/>
              <a:t> a non-empty directory, the call will fail.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4226C-8959-9A4D-8AC4-76C5BF605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and Mounting a File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F8E1E-6518-4A4B-9EC4-9AB6A6DB4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mkfs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 tool : Make a file system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Write an </a:t>
            </a:r>
            <a:r>
              <a:rPr lang="en-US" u="sng" dirty="0"/>
              <a:t>empty file system</a:t>
            </a:r>
            <a:r>
              <a:rPr lang="en-US" dirty="0"/>
              <a:t>, starting with </a:t>
            </a:r>
            <a:r>
              <a:rPr lang="en-US" i="1" dirty="0">
                <a:latin typeface="맑은 고딕"/>
                <a:ea typeface="맑은 고딕"/>
                <a:cs typeface="맑은 고딕"/>
                <a:sym typeface="맑은 고딕"/>
              </a:rPr>
              <a:t>a root directory</a:t>
            </a:r>
            <a:r>
              <a:rPr lang="en-US" dirty="0"/>
              <a:t>, on to a disk partition.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Input:</a:t>
            </a:r>
          </a:p>
          <a:p>
            <a:pPr marL="749934" lvl="2" indent="-213359">
              <a:defRPr sz="1600"/>
            </a:pPr>
            <a:r>
              <a:rPr lang="en-US" dirty="0"/>
              <a:t>A device (such as a disk partition,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/dev/sda1</a:t>
            </a:r>
            <a:r>
              <a:rPr lang="en-US" dirty="0"/>
              <a:t>)</a:t>
            </a:r>
          </a:p>
          <a:p>
            <a:pPr marL="749934" lvl="2" indent="-213359">
              <a:defRPr sz="1600"/>
            </a:pPr>
            <a:r>
              <a:rPr lang="en-US" dirty="0"/>
              <a:t>A file system type (e.g.,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ext3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52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and Mounting a File System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9EC636-DA33-CB48-B560-373D900B3A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mount()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Take an existing directory as a target </a:t>
            </a:r>
            <a:r>
              <a:rPr lang="en-US" b="1" dirty="0">
                <a:latin typeface="맑은 고딕"/>
                <a:ea typeface="맑은 고딕"/>
                <a:cs typeface="맑은 고딕"/>
                <a:sym typeface="맑은 고딕"/>
              </a:rPr>
              <a:t>mount point</a:t>
            </a:r>
            <a:r>
              <a:rPr lang="en-US" dirty="0"/>
              <a:t>.</a:t>
            </a:r>
          </a:p>
          <a:p>
            <a:pPr marL="468951" lvl="1" indent="-202338">
              <a:spcBef>
                <a:spcPts val="400"/>
              </a:spcBef>
              <a:defRPr sz="1800"/>
            </a:pPr>
            <a:r>
              <a:rPr lang="en-US" dirty="0"/>
              <a:t>Essentially paste a new file system onto the directory tree at that point.</a:t>
            </a:r>
          </a:p>
          <a:p>
            <a:endParaRPr lang="en-US" dirty="0"/>
          </a:p>
          <a:p>
            <a:pPr marL="468951" lvl="1" indent="-202338">
              <a:spcBef>
                <a:spcPts val="400"/>
              </a:spcBef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800" b="1" dirty="0">
                <a:sym typeface="Helvetica"/>
              </a:rPr>
              <a:t>Example)</a:t>
            </a:r>
          </a:p>
          <a:p>
            <a:endParaRPr lang="en-US" dirty="0"/>
          </a:p>
          <a:p>
            <a:endParaRPr lang="en-US" dirty="0"/>
          </a:p>
          <a:p>
            <a:pPr marL="749934" lvl="2" indent="-213359">
              <a:defRPr sz="1600"/>
            </a:pPr>
            <a:r>
              <a:rPr lang="en-US" dirty="0"/>
              <a:t>The pathname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/home/users/ </a:t>
            </a:r>
            <a:r>
              <a:rPr lang="en-US" dirty="0"/>
              <a:t>now refers to the root of the newly-mounted directory.</a:t>
            </a:r>
          </a:p>
          <a:p>
            <a:endParaRPr lang="en-US" dirty="0"/>
          </a:p>
        </p:txBody>
      </p:sp>
      <p:sp>
        <p:nvSpPr>
          <p:cNvPr id="457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459" name="TextBox 5"/>
          <p:cNvSpPr txBox="1"/>
          <p:nvPr/>
        </p:nvSpPr>
        <p:spPr>
          <a:xfrm>
            <a:off x="1187624" y="3496007"/>
            <a:ext cx="6768752" cy="748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mount –t ext3 /dev/sda1 /home/users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prompt&gt; ls /home/users</a:t>
            </a:r>
          </a:p>
          <a:p>
            <a:pPr algn="l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a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C0AD-4D2E-A54C-A217-24E3AB54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0F3-B5E0-0C4B-BA23-3CF07E5DF1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484313"/>
            <a:ext cx="3869268" cy="500538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>
                <a:latin typeface="+mj-lt"/>
              </a:rPr>
              <a:t>inode</a:t>
            </a:r>
            <a:r>
              <a:rPr lang="en-US" dirty="0"/>
              <a:t> is an entry in an </a:t>
            </a:r>
            <a:r>
              <a:rPr lang="en-US" sz="2300" dirty="0" err="1">
                <a:latin typeface="+mj-lt"/>
              </a:rPr>
              <a:t>inode</a:t>
            </a:r>
            <a:r>
              <a:rPr lang="en-US" dirty="0"/>
              <a:t> </a:t>
            </a:r>
            <a:r>
              <a:rPr lang="en-US" sz="2300" dirty="0">
                <a:latin typeface="+mj-lt"/>
              </a:rPr>
              <a:t>table</a:t>
            </a:r>
            <a:r>
              <a:rPr lang="en-US" dirty="0"/>
              <a:t>, containing information (the metadata) about a regular file or directory. </a:t>
            </a:r>
          </a:p>
          <a:p>
            <a:pPr lvl="1"/>
            <a:r>
              <a:rPr lang="en-US" dirty="0"/>
              <a:t>Note that an </a:t>
            </a:r>
            <a:r>
              <a:rPr lang="en-US" dirty="0" err="1"/>
              <a:t>inode</a:t>
            </a:r>
            <a:r>
              <a:rPr lang="en-US" dirty="0"/>
              <a:t> does not store the name of the file.</a:t>
            </a:r>
          </a:p>
          <a:p>
            <a:r>
              <a:rPr lang="en-US" dirty="0"/>
              <a:t>The </a:t>
            </a:r>
            <a:r>
              <a:rPr lang="en-US" sz="2300" dirty="0" err="1">
                <a:latin typeface="+mj-lt"/>
              </a:rPr>
              <a:t>inode</a:t>
            </a:r>
            <a:r>
              <a:rPr lang="en-US" dirty="0"/>
              <a:t> </a:t>
            </a:r>
            <a:r>
              <a:rPr lang="en-US" sz="2300" dirty="0">
                <a:latin typeface="+mj-lt"/>
              </a:rPr>
              <a:t>table</a:t>
            </a:r>
            <a:r>
              <a:rPr lang="en-US" dirty="0"/>
              <a:t> contains the </a:t>
            </a:r>
            <a:r>
              <a:rPr lang="en-US" sz="2300" dirty="0" err="1">
                <a:latin typeface="+mj-lt"/>
              </a:rPr>
              <a:t>inodes</a:t>
            </a:r>
            <a:r>
              <a:rPr lang="en-US" dirty="0"/>
              <a:t> of all files in that file system. </a:t>
            </a:r>
          </a:p>
          <a:p>
            <a:pPr lvl="1"/>
            <a:r>
              <a:rPr lang="en-US" dirty="0"/>
              <a:t>The individual </a:t>
            </a:r>
            <a:r>
              <a:rPr lang="en-US" dirty="0" err="1"/>
              <a:t>inodes</a:t>
            </a:r>
            <a:r>
              <a:rPr lang="en-US" dirty="0"/>
              <a:t> in the </a:t>
            </a:r>
            <a:r>
              <a:rPr lang="en-US" dirty="0" err="1"/>
              <a:t>inode</a:t>
            </a:r>
            <a:r>
              <a:rPr lang="en-US" dirty="0"/>
              <a:t> table have a unique number (unique </a:t>
            </a:r>
            <a:r>
              <a:rPr lang="en-US" spc="-10" dirty="0"/>
              <a:t>to that file system), the </a:t>
            </a:r>
            <a:r>
              <a:rPr lang="en-US" spc="-10" dirty="0" err="1">
                <a:latin typeface="+mj-lt"/>
              </a:rPr>
              <a:t>inode</a:t>
            </a:r>
            <a:r>
              <a:rPr lang="en-US" spc="-10" dirty="0">
                <a:latin typeface="+mj-lt"/>
              </a:rPr>
              <a:t> number</a:t>
            </a:r>
            <a:r>
              <a:rPr lang="en-US" spc="-10" dirty="0"/>
              <a:t>. 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D481BD-2AD0-BE4E-B060-212782736D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147E3-4B96-1644-81BC-FA2A2BE33B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59338" y="1484312"/>
            <a:ext cx="3852862" cy="5005387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rmAutofit lnSpcReduction="10000"/>
          </a:bodyPr>
          <a:lstStyle/>
          <a:p>
            <a:r>
              <a:rPr lang="en-US" sz="1800" dirty="0">
                <a:latin typeface="+mj-lt"/>
              </a:rPr>
              <a:t>An </a:t>
            </a:r>
            <a:r>
              <a:rPr lang="en-US" sz="1800" dirty="0" err="1">
                <a:latin typeface="+mj-lt"/>
              </a:rPr>
              <a:t>inode</a:t>
            </a:r>
            <a:r>
              <a:rPr lang="en-US" sz="1800" dirty="0">
                <a:latin typeface="+mj-lt"/>
              </a:rPr>
              <a:t> stores metadata about a file:</a:t>
            </a:r>
          </a:p>
          <a:p>
            <a:pPr lvl="1"/>
            <a:r>
              <a:rPr lang="en-US" sz="1800" dirty="0"/>
              <a:t>Type: regular file, directory, pipe, etc.</a:t>
            </a:r>
          </a:p>
          <a:p>
            <a:pPr lvl="1"/>
            <a:r>
              <a:rPr lang="en-US" sz="1800" dirty="0"/>
              <a:t>Permissions: read, write, execute</a:t>
            </a:r>
          </a:p>
          <a:p>
            <a:pPr lvl="1"/>
            <a:r>
              <a:rPr lang="en-US" sz="1800" dirty="0"/>
              <a:t>Link count: number of hard links to it</a:t>
            </a:r>
          </a:p>
          <a:p>
            <a:pPr lvl="1"/>
            <a:r>
              <a:rPr lang="en-US" sz="1800" dirty="0"/>
              <a:t>User ID: owner</a:t>
            </a:r>
          </a:p>
          <a:p>
            <a:pPr lvl="1"/>
            <a:r>
              <a:rPr lang="en-US" sz="1800" dirty="0"/>
              <a:t>Group ID: group owner</a:t>
            </a:r>
          </a:p>
          <a:p>
            <a:pPr lvl="1"/>
            <a:r>
              <a:rPr lang="en-US" sz="1800" dirty="0"/>
              <a:t>Size of file: or major/minor number in case of some special files</a:t>
            </a:r>
          </a:p>
          <a:p>
            <a:pPr lvl="1"/>
            <a:r>
              <a:rPr lang="en-US" sz="1800" dirty="0"/>
              <a:t>Time stamps: access time, change time and (</a:t>
            </a:r>
            <a:r>
              <a:rPr lang="en-US" sz="1800" dirty="0" err="1"/>
              <a:t>inode</a:t>
            </a:r>
            <a:r>
              <a:rPr lang="en-US" sz="1800" dirty="0"/>
              <a:t>) change time</a:t>
            </a:r>
          </a:p>
          <a:p>
            <a:pPr lvl="1"/>
            <a:r>
              <a:rPr lang="en-US" sz="1800" dirty="0"/>
              <a:t>Attributes: ‘immutable’ for example</a:t>
            </a:r>
          </a:p>
          <a:p>
            <a:pPr lvl="1"/>
            <a:r>
              <a:rPr lang="en-US" sz="1800" dirty="0"/>
              <a:t>Access control list: permissions for special users/groups</a:t>
            </a:r>
          </a:p>
          <a:p>
            <a:pPr lvl="1"/>
            <a:r>
              <a:rPr lang="en-US" sz="1800" dirty="0"/>
              <a:t>Link to location of file</a:t>
            </a:r>
          </a:p>
          <a:p>
            <a:pPr lvl="1"/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42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and Mounting a File System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EC80C-9CAD-E344-925E-D94807931F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mount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 program: show </a:t>
            </a:r>
            <a:r>
              <a:rPr lang="en-US" b="1" dirty="0">
                <a:latin typeface="맑은 고딕"/>
                <a:ea typeface="맑은 고딕"/>
                <a:cs typeface="맑은 고딕"/>
                <a:sym typeface="맑은 고딕"/>
              </a:rPr>
              <a:t>what is mounted 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on a system.</a:t>
            </a:r>
          </a:p>
          <a:p>
            <a:endParaRPr lang="en-US" dirty="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468951" lvl="1" indent="-202338">
              <a:spcBef>
                <a:spcPts val="400"/>
              </a:spcBef>
              <a:defRPr sz="1800"/>
            </a:pPr>
            <a:endParaRPr lang="en-US" dirty="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749934" lvl="2" indent="-213359"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ext3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: A standard disk-based file system</a:t>
            </a:r>
          </a:p>
          <a:p>
            <a:pPr marL="749934" lvl="2" indent="-213359"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proc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: A file system for accessing information about current processes</a:t>
            </a:r>
          </a:p>
          <a:p>
            <a:pPr marL="749934" lvl="2" indent="-213359"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tmpfs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: A file system just for temporary files</a:t>
            </a:r>
          </a:p>
          <a:p>
            <a:pPr marL="749934" lvl="2" indent="-213359"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AFS</a:t>
            </a:r>
            <a:r>
              <a:rPr lang="en-US" dirty="0">
                <a:latin typeface="맑은 고딕"/>
                <a:ea typeface="맑은 고딕"/>
                <a:cs typeface="맑은 고딕"/>
                <a:sym typeface="맑은 고딕"/>
              </a:rPr>
              <a:t>: A distributed file system</a:t>
            </a:r>
          </a:p>
          <a:p>
            <a:endParaRPr lang="en-US" dirty="0"/>
          </a:p>
        </p:txBody>
      </p:sp>
      <p:sp>
        <p:nvSpPr>
          <p:cNvPr id="463" name="내용 개체 틀 2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65" name="TextBox 6"/>
          <p:cNvSpPr txBox="1"/>
          <p:nvPr/>
        </p:nvSpPr>
        <p:spPr>
          <a:xfrm>
            <a:off x="1115616" y="1844824"/>
            <a:ext cx="5723352" cy="15233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/dev/sda1 on / type ext3 (rw)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on /proc type proc (rw)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sysfs on /sys type sysfs (rw)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/dev/sda5 on /tmp type ext3 (rw)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/dev/sda7 on /var/vice/cache type ext3 (rw)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tmpfs on /dev/shm type tmpfs (rw)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AFS on /afs type afs (rw)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C43EE0-A7A8-C441-A2AD-2A349303BDB7}"/>
              </a:ext>
            </a:extLst>
          </p:cNvPr>
          <p:cNvSpPr txBox="1"/>
          <p:nvPr/>
        </p:nvSpPr>
        <p:spPr>
          <a:xfrm>
            <a:off x="684214" y="2389408"/>
            <a:ext cx="802798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D0D0D0"/>
                </a:solidFill>
                <a:latin typeface="Latin Modern Mono Light Cond" pitchFamily="49" charset="77"/>
              </a:rPr>
              <a:t> </a:t>
            </a:r>
          </a:p>
        </p:txBody>
      </p:sp>
      <p:sp>
        <p:nvSpPr>
          <p:cNvPr id="291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Files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2672C-324F-774C-9DF7-57660B9ACC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Creation is the most basic file operation.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Latin Modern Mono Light 10 Regu"/>
              </a:rPr>
              <a:t>open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()</a:t>
            </a:r>
            <a:r>
              <a:rPr lang="en-US" dirty="0"/>
              <a:t> system call with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  <a:sym typeface="Courier New"/>
              </a:rPr>
              <a:t>O_CREAT</a:t>
            </a:r>
            <a:r>
              <a:rPr lang="en-US" dirty="0"/>
              <a:t> flag.</a:t>
            </a:r>
          </a:p>
          <a:p>
            <a:pPr marL="344488" lvl="5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6AB825"/>
                </a:solidFill>
                <a:latin typeface="LM Mono Light Cond 10" panose="00000509000000000000" pitchFamily="49" charset="0"/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rgbClr val="D0D0D0"/>
                </a:solidFill>
                <a:latin typeface="LM Mono Light Cond 10" panose="00000509000000000000" pitchFamily="49" charset="0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LM Mono Light Cond 10" panose="00000509000000000000" pitchFamily="49" charset="0"/>
                <a:ea typeface="+mn-ea"/>
                <a:cs typeface="+mn-cs"/>
              </a:rPr>
              <a:t>fd</a:t>
            </a:r>
            <a:r>
              <a:rPr lang="en-US" sz="2000" dirty="0">
                <a:solidFill>
                  <a:srgbClr val="D0D0D0"/>
                </a:solidFill>
                <a:latin typeface="LM Mono Light Cond 10" panose="00000509000000000000" pitchFamily="49" charset="0"/>
                <a:ea typeface="+mn-ea"/>
                <a:cs typeface="+mn-cs"/>
              </a:rPr>
              <a:t> = open(</a:t>
            </a:r>
            <a:r>
              <a:rPr lang="en-US" sz="2000" dirty="0">
                <a:solidFill>
                  <a:srgbClr val="ED9D13"/>
                </a:solidFill>
                <a:latin typeface="LM Mono Light Cond 10" panose="00000509000000000000" pitchFamily="49" charset="0"/>
                <a:ea typeface="+mn-ea"/>
                <a:cs typeface="+mn-cs"/>
              </a:rPr>
              <a:t>"foo"</a:t>
            </a:r>
            <a:r>
              <a:rPr lang="en-US" sz="2000" dirty="0">
                <a:solidFill>
                  <a:srgbClr val="D0D0D0"/>
                </a:solidFill>
                <a:latin typeface="LM Mono Light Cond 10" panose="00000509000000000000" pitchFamily="49" charset="0"/>
                <a:ea typeface="+mn-ea"/>
                <a:cs typeface="+mn-cs"/>
              </a:rPr>
              <a:t>, O_CREAT | O_WRONLY | O_TRUNC, S_IRUSR | S_IWUSR);</a:t>
            </a:r>
            <a:endParaRPr lang="en-US" dirty="0"/>
          </a:p>
          <a:p>
            <a:pPr lvl="2"/>
            <a:r>
              <a:rPr lang="en-US" dirty="0">
                <a:solidFill>
                  <a:schemeClr val="accent1"/>
                </a:solidFill>
                <a:latin typeface="LM Mono Light 10" panose="00000509000000000000" pitchFamily="49" charset="0"/>
              </a:rPr>
              <a:t>O_CREAT</a:t>
            </a:r>
            <a:r>
              <a:rPr lang="en-US" dirty="0">
                <a:sym typeface="Myriad Pro Light SemiCondensed"/>
              </a:rPr>
              <a:t>: create file.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LM Mono Light 10" panose="00000509000000000000" pitchFamily="49" charset="0"/>
              </a:rPr>
              <a:t>O_WRONLY</a:t>
            </a:r>
            <a:r>
              <a:rPr lang="en-US" dirty="0">
                <a:sym typeface="Myriad Pro Light SemiCondensed"/>
              </a:rPr>
              <a:t>: writing is the only operation allowed on that file.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LM Mono Light 10" panose="00000509000000000000" pitchFamily="49" charset="0"/>
              </a:rPr>
              <a:t>O_TRUNC</a:t>
            </a:r>
            <a:r>
              <a:rPr lang="en-US" dirty="0">
                <a:sym typeface="Myriad Pro Light SemiCondensed"/>
              </a:rPr>
              <a:t>: make the file size zero (i.e. remove any existing content).</a:t>
            </a:r>
          </a:p>
          <a:p>
            <a:r>
              <a:rPr lang="pt-BR" dirty="0"/>
              <a:t>File </a:t>
            </a:r>
            <a:r>
              <a:rPr lang="pt-BR" dirty="0" err="1"/>
              <a:t>descriptor</a:t>
            </a:r>
            <a:endParaRPr lang="en-US" dirty="0"/>
          </a:p>
          <a:p>
            <a:pPr lvl="1"/>
            <a:r>
              <a:rPr lang="en-US" dirty="0"/>
              <a:t>A successful </a:t>
            </a:r>
            <a:r>
              <a:rPr lang="en-US" dirty="0">
                <a:solidFill>
                  <a:schemeClr val="accent1"/>
                </a:solidFill>
                <a:latin typeface="Latin Modern Mono Light 10" pitchFamily="49" charset="77"/>
              </a:rPr>
              <a:t>open()</a:t>
            </a:r>
            <a:r>
              <a:rPr lang="en-US" dirty="0">
                <a:sym typeface="맑은 고딕"/>
              </a:rPr>
              <a:t> system call returns a file descriptor.</a:t>
            </a:r>
          </a:p>
          <a:p>
            <a:pPr lvl="1"/>
            <a:r>
              <a:rPr lang="en-US" dirty="0">
                <a:sym typeface="맑은 고딕"/>
              </a:rPr>
              <a:t>The descriptor is just an integer used </a:t>
            </a:r>
            <a:r>
              <a:rPr lang="en-US" dirty="0"/>
              <a:t>to uniquely identify an open file of the process.</a:t>
            </a:r>
            <a:r>
              <a:rPr lang="en-US" dirty="0">
                <a:sym typeface="맑은 고딕"/>
              </a:rPr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FA0D14-0A06-CD4F-B293-78B0FA93B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File </a:t>
            </a:r>
            <a:r>
              <a:rPr lang="pt-BR" dirty="0" err="1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fontAlgn="base"/>
            <a:r>
              <a:rPr lang="en-US" dirty="0">
                <a:latin typeface="+mj-lt"/>
              </a:rPr>
              <a:t>Open File Table</a:t>
            </a:r>
          </a:p>
          <a:p>
            <a:pPr lvl="1" fontAlgn="base"/>
            <a:r>
              <a:rPr lang="en-US" dirty="0"/>
              <a:t>A table indexed by file descriptors whose elements are pointers to file table entries. </a:t>
            </a:r>
          </a:p>
          <a:p>
            <a:pPr lvl="1" fontAlgn="base"/>
            <a:r>
              <a:rPr lang="en-US" dirty="0"/>
              <a:t>One unique open file table is provided by the operating system for each process.</a:t>
            </a:r>
          </a:p>
          <a:p>
            <a:pPr fontAlgn="base"/>
            <a:r>
              <a:rPr lang="en-US" dirty="0">
                <a:latin typeface="+mj-lt"/>
              </a:rPr>
              <a:t>Open File Table Entry</a:t>
            </a:r>
          </a:p>
          <a:p>
            <a:pPr lvl="1" fontAlgn="base"/>
            <a:r>
              <a:rPr lang="en-US" dirty="0"/>
              <a:t>An in-memory structure created when a process opens a file and whose components maintain file position and other indicators.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In a Unix-</a:t>
            </a:r>
            <a:r>
              <a:rPr lang="pt-BR" dirty="0" err="1"/>
              <a:t>style</a:t>
            </a:r>
            <a:r>
              <a:rPr lang="pt-BR" dirty="0"/>
              <a:t> system, </a:t>
            </a:r>
            <a:r>
              <a:rPr lang="pt-BR" dirty="0" err="1"/>
              <a:t>there</a:t>
            </a:r>
            <a:r>
              <a:rPr lang="pt-BR" dirty="0"/>
              <a:t> are </a:t>
            </a:r>
            <a:r>
              <a:rPr lang="en-US" dirty="0"/>
              <a:t>basically 5 types of file I/O system calls:</a:t>
            </a:r>
          </a:p>
          <a:p>
            <a:pPr lvl="1"/>
            <a:r>
              <a:rPr lang="en-US" dirty="0"/>
              <a:t>Create</a:t>
            </a:r>
          </a:p>
          <a:p>
            <a:pPr lvl="2"/>
            <a:r>
              <a:rPr lang="en-US" dirty="0"/>
              <a:t>Create a new empty file.</a:t>
            </a:r>
          </a:p>
          <a:p>
            <a:pPr lvl="1"/>
            <a:r>
              <a:rPr lang="en-US" dirty="0"/>
              <a:t>Open</a:t>
            </a:r>
          </a:p>
          <a:p>
            <a:pPr lvl="2"/>
            <a:r>
              <a:rPr lang="en-US" dirty="0"/>
              <a:t>Create a new file or open a file for reading, writing or both.</a:t>
            </a:r>
          </a:p>
          <a:p>
            <a:pPr lvl="1"/>
            <a:r>
              <a:rPr lang="en-US" dirty="0"/>
              <a:t>Close</a:t>
            </a:r>
          </a:p>
          <a:p>
            <a:pPr lvl="2"/>
            <a:r>
              <a:rPr lang="en-US" dirty="0"/>
              <a:t>To tell the OS you are done with a file descriptor and close the file which is pointed by it.</a:t>
            </a:r>
          </a:p>
          <a:p>
            <a:pPr lvl="1"/>
            <a:r>
              <a:rPr lang="pt-BR" dirty="0" err="1"/>
              <a:t>Read</a:t>
            </a:r>
            <a:endParaRPr lang="pt-BR" dirty="0"/>
          </a:p>
          <a:p>
            <a:pPr lvl="2"/>
            <a:r>
              <a:rPr lang="en-US" dirty="0"/>
              <a:t>Read a number of bytes from a file into a memory area.</a:t>
            </a:r>
          </a:p>
          <a:p>
            <a:pPr lvl="1"/>
            <a:r>
              <a:rPr lang="pt-BR" dirty="0"/>
              <a:t>Write</a:t>
            </a:r>
          </a:p>
          <a:p>
            <a:pPr lvl="2"/>
            <a:r>
              <a:rPr lang="en-US" dirty="0"/>
              <a:t>Write a number of bytes from a memory area into a file.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Standard file </a:t>
            </a:r>
            <a:r>
              <a:rPr lang="pt-BR" dirty="0" err="1"/>
              <a:t>descriptors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When any process starts, file descriptors 0, 1 and 2 are created automatically. </a:t>
            </a:r>
          </a:p>
          <a:p>
            <a:pPr lvl="1" fontAlgn="base"/>
            <a:r>
              <a:rPr lang="en-US" dirty="0"/>
              <a:t>By default the corresponding entries in the process’ file table refer to a file named </a:t>
            </a:r>
            <a:r>
              <a:rPr lang="en-US" dirty="0">
                <a:latin typeface="+mj-lt"/>
              </a:rPr>
              <a:t>/dev/</a:t>
            </a:r>
            <a:r>
              <a:rPr lang="en-US" dirty="0" err="1">
                <a:latin typeface="+mj-lt"/>
              </a:rPr>
              <a:t>tty</a:t>
            </a:r>
            <a:r>
              <a:rPr lang="en-US" dirty="0"/>
              <a:t>.</a:t>
            </a:r>
          </a:p>
          <a:p>
            <a:pPr lvl="1" fontAlgn="base"/>
            <a:r>
              <a:rPr lang="en-US" dirty="0">
                <a:latin typeface="+mj-lt"/>
              </a:rPr>
              <a:t>/dev/</a:t>
            </a:r>
            <a:r>
              <a:rPr lang="en-US" dirty="0" err="1">
                <a:latin typeface="+mj-lt"/>
              </a:rPr>
              <a:t>tty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is an in-memory surrogate for the terminal, which is a combination of keyboard and video screen.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9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007FFF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9" id="{7F295D8B-3337-004E-BFCA-A985B11F6B10}" vid="{9E33834F-BCBA-F748-86C4-BBFE49FEAD5E}"/>
    </a:ext>
  </a:extLst>
</a:theme>
</file>

<file path=ppt/theme/theme2.xml><?xml version="1.0" encoding="utf-8"?>
<a:theme xmlns:a="http://schemas.openxmlformats.org/drawingml/2006/main" name="MC504-2018s2-v08">
  <a:themeElements>
    <a:clrScheme name="MC504-2018s2-v08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0000FF"/>
      </a:hlink>
      <a:folHlink>
        <a:srgbClr val="FF00FF"/>
      </a:folHlink>
    </a:clrScheme>
    <a:fontScheme name="MC504-2018s2-v08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C504-2018s2-v0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 Light SemiCondensed"/>
            <a:ea typeface="Myriad Pro Light SemiCondensed"/>
            <a:cs typeface="Myriad Pro Light SemiCondensed"/>
            <a:sym typeface="Myriad Pro Light Semi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 Light SemiCondensed"/>
            <a:ea typeface="Myriad Pro Light SemiCondensed"/>
            <a:cs typeface="Myriad Pro Light SemiCondensed"/>
            <a:sym typeface="Myriad Pro Light Semi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MC504-2018s2-v09</Template>
  <TotalTime>3492</TotalTime>
  <Words>3704</Words>
  <Application>Microsoft Macintosh PowerPoint</Application>
  <PresentationFormat>On-screen Show (4:3)</PresentationFormat>
  <Paragraphs>638</Paragraphs>
  <Slides>50</Slides>
  <Notes>4</Notes>
  <HiddenSlides>12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6" baseType="lpstr">
      <vt:lpstr>M+ 1m light</vt:lpstr>
      <vt:lpstr>맑은 고딕</vt:lpstr>
      <vt:lpstr>Arial</vt:lpstr>
      <vt:lpstr>Calibri</vt:lpstr>
      <vt:lpstr>Cambria</vt:lpstr>
      <vt:lpstr>Cambria Math</vt:lpstr>
      <vt:lpstr>Courier</vt:lpstr>
      <vt:lpstr>Courier New</vt:lpstr>
      <vt:lpstr>Inconsolata</vt:lpstr>
      <vt:lpstr>Latin Modern Mono Light</vt:lpstr>
      <vt:lpstr>Latin Modern Mono Light 10</vt:lpstr>
      <vt:lpstr>Latin Modern Mono Light Cond</vt:lpstr>
      <vt:lpstr>Latin Modern Mono Light Cond 10</vt:lpstr>
      <vt:lpstr>LM Mono Light 10</vt:lpstr>
      <vt:lpstr>LM Mono Light Cond 10</vt:lpstr>
      <vt:lpstr>Myriad Pro Bold Condensed</vt:lpstr>
      <vt:lpstr>Myriad Pro Cond</vt:lpstr>
      <vt:lpstr>Myriad Pro Light Cond</vt:lpstr>
      <vt:lpstr>Myriad Pro Light Condensed</vt:lpstr>
      <vt:lpstr>Myriad Pro Light SemiCond</vt:lpstr>
      <vt:lpstr>Myriad Pro Light SemiCondensed</vt:lpstr>
      <vt:lpstr>Myriad Pro SemiCond</vt:lpstr>
      <vt:lpstr>Myriad Pro SemiCondensed</vt:lpstr>
      <vt:lpstr>Wingdings</vt:lpstr>
      <vt:lpstr>Wingdings 3</vt:lpstr>
      <vt:lpstr>MC504-2018s2-v09</vt:lpstr>
      <vt:lpstr>Files and Directories</vt:lpstr>
      <vt:lpstr>How to Manage Persistent Devices?</vt:lpstr>
      <vt:lpstr>Persistent Storage</vt:lpstr>
      <vt:lpstr>File</vt:lpstr>
      <vt:lpstr>Inodes</vt:lpstr>
      <vt:lpstr>Creating Files</vt:lpstr>
      <vt:lpstr>Open File Table</vt:lpstr>
      <vt:lpstr>File I/O system calls</vt:lpstr>
      <vt:lpstr>Standard file descriptors and calls</vt:lpstr>
      <vt:lpstr>Standard file descriptors and calls</vt:lpstr>
      <vt:lpstr>Create a file</vt:lpstr>
      <vt:lpstr>Open </vt:lpstr>
      <vt:lpstr>Close</vt:lpstr>
      <vt:lpstr>PowerPoint Presentation</vt:lpstr>
      <vt:lpstr>Read </vt:lpstr>
      <vt:lpstr>Read </vt:lpstr>
      <vt:lpstr>Example of read system call</vt:lpstr>
      <vt:lpstr>What is the output of the following program?</vt:lpstr>
      <vt:lpstr>What is the output of the following program?</vt:lpstr>
      <vt:lpstr>Write file</vt:lpstr>
      <vt:lpstr>Write file</vt:lpstr>
      <vt:lpstr>Reading and Writing Files </vt:lpstr>
      <vt:lpstr>Reading and Writing Files (Cont.)</vt:lpstr>
      <vt:lpstr>Reading and Writing Files (Cont.)</vt:lpstr>
      <vt:lpstr>Reading And Writing, But Not Sequentially</vt:lpstr>
      <vt:lpstr>Reading And Writing, But Not Sequentially</vt:lpstr>
      <vt:lpstr>Writing immediately with fsync()</vt:lpstr>
      <vt:lpstr>Writing immediately with fsync()</vt:lpstr>
      <vt:lpstr>Renaming Files</vt:lpstr>
      <vt:lpstr>Getting Information About Files</vt:lpstr>
      <vt:lpstr>Getting Information About Files (Cont.)</vt:lpstr>
      <vt:lpstr>Directory</vt:lpstr>
      <vt:lpstr>Creating Directories</vt:lpstr>
      <vt:lpstr>Reading Directories </vt:lpstr>
      <vt:lpstr>Hard Links</vt:lpstr>
      <vt:lpstr>Hard Links</vt:lpstr>
      <vt:lpstr>Hard Links</vt:lpstr>
      <vt:lpstr>Symbolic Links</vt:lpstr>
      <vt:lpstr>Symbolic links</vt:lpstr>
      <vt:lpstr>Symbolic links</vt:lpstr>
      <vt:lpstr>Symbolic links</vt:lpstr>
      <vt:lpstr>Symbolic Links (Cont.)</vt:lpstr>
      <vt:lpstr>Symbolic Links (Cont.)</vt:lpstr>
      <vt:lpstr>Symbolic Links (Cont.)</vt:lpstr>
      <vt:lpstr>Deleting Files</vt:lpstr>
      <vt:lpstr>Removing files</vt:lpstr>
      <vt:lpstr>Deleting Directories</vt:lpstr>
      <vt:lpstr>Making and Mounting a File System</vt:lpstr>
      <vt:lpstr>Making and Mounting a File System (Cont.)</vt:lpstr>
      <vt:lpstr>Making and Mounting a File System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Directories</dc:title>
  <dc:creator>Arthur Joao Catto</dc:creator>
  <cp:lastModifiedBy>Arthur Catto</cp:lastModifiedBy>
  <cp:revision>180</cp:revision>
  <dcterms:modified xsi:type="dcterms:W3CDTF">2018-11-14T09:54:50Z</dcterms:modified>
</cp:coreProperties>
</file>