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84" r:id="rId3"/>
    <p:sldId id="257" r:id="rId4"/>
    <p:sldId id="288" r:id="rId5"/>
    <p:sldId id="259" r:id="rId6"/>
    <p:sldId id="260" r:id="rId7"/>
    <p:sldId id="261" r:id="rId8"/>
    <p:sldId id="286" r:id="rId9"/>
    <p:sldId id="262" r:id="rId10"/>
    <p:sldId id="287" r:id="rId11"/>
    <p:sldId id="289" r:id="rId12"/>
    <p:sldId id="277" r:id="rId13"/>
    <p:sldId id="269" r:id="rId14"/>
    <p:sldId id="296" r:id="rId15"/>
    <p:sldId id="267" r:id="rId16"/>
    <p:sldId id="268" r:id="rId17"/>
    <p:sldId id="291" r:id="rId18"/>
    <p:sldId id="290" r:id="rId19"/>
    <p:sldId id="292" r:id="rId20"/>
    <p:sldId id="293" r:id="rId21"/>
    <p:sldId id="294" r:id="rId22"/>
    <p:sldId id="295" r:id="rId23"/>
    <p:sldId id="270" r:id="rId24"/>
    <p:sldId id="271" r:id="rId25"/>
    <p:sldId id="297" r:id="rId26"/>
    <p:sldId id="272" r:id="rId27"/>
    <p:sldId id="278" r:id="rId28"/>
    <p:sldId id="298" r:id="rId29"/>
    <p:sldId id="280" r:id="rId30"/>
    <p:sldId id="299" r:id="rId31"/>
    <p:sldId id="281" r:id="rId32"/>
    <p:sldId id="301" r:id="rId33"/>
    <p:sldId id="300" r:id="rId34"/>
    <p:sldId id="282" r:id="rId35"/>
    <p:sldId id="273" r:id="rId36"/>
    <p:sldId id="276" r:id="rId37"/>
    <p:sldId id="283" r:id="rId3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930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8"/>
    <p:restoredTop sz="90345"/>
  </p:normalViewPr>
  <p:slideViewPr>
    <p:cSldViewPr snapToGrid="0" snapToObjects="1" showGuides="1">
      <p:cViewPr varScale="1">
        <p:scale>
          <a:sx n="136" d="100"/>
          <a:sy n="136" d="100"/>
        </p:scale>
        <p:origin x="976" y="184"/>
      </p:cViewPr>
      <p:guideLst>
        <p:guide orient="horz" pos="3770"/>
        <p:guide pos="612"/>
        <p:guide pos="930"/>
        <p:guide orient="horz" pos="1026"/>
      </p:guideLst>
    </p:cSldViewPr>
  </p:slideViewPr>
  <p:outlineViewPr>
    <p:cViewPr>
      <p:scale>
        <a:sx n="33" d="100"/>
        <a:sy n="33" d="100"/>
      </p:scale>
      <p:origin x="0" y="-4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84740-4449-914F-9F62-1CDE0A2EAFE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F1216-B43C-DE4A-B67E-A6E4658B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6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1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7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7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8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3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dirty="0">
              <a:latin typeface="Myriad Pro Light Condensed" panose="020B04060304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1216-B43C-DE4A-B67E-A6E4658BE4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84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1200" indent="-442913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5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2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noFill/>
        </p:spPr>
        <p:txBody>
          <a:bodyPr/>
          <a:lstStyle>
            <a:lvl1pPr>
              <a:buSzPct val="80000"/>
              <a:defRPr sz="28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67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0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4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A759-5859-4946-98DF-F1ACA4B83FE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4F0-4F8A-C24C-8CAA-9F7F2D1B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2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5EDA707-D37B-4DE9-BE28-9AB4CEFADB64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2018. 11. 14.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1352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8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9561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41257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24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799" y="1087395"/>
            <a:ext cx="8280401" cy="5402305"/>
          </a:xfrm>
        </p:spPr>
        <p:txBody>
          <a:bodyPr vert="horz" lIns="0" tIns="0" rIns="0" bIns="0" rtlCol="0">
            <a:noAutofit/>
          </a:bodyPr>
          <a:lstStyle>
            <a:lvl1pPr marL="466725" indent="-457200"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 marL="266613" indent="0">
              <a:buNone/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 marL="360000" indent="-360000">
              <a:lnSpc>
                <a:spcPct val="110000"/>
              </a:lnSpc>
              <a:defRPr lang="en-US" sz="1600" b="0" i="0" kern="1200" spc="0" baseline="0" noProof="0" dirty="0">
                <a:solidFill>
                  <a:srgbClr val="EBEBEB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marL="466725" lvl="4" indent="-457200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noProof="0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8404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solidFill>
            <a:schemeClr val="tx1"/>
          </a:solidFill>
        </p:spPr>
        <p:txBody>
          <a:bodyPr/>
          <a:lstStyle>
            <a:lvl1pPr>
              <a:buSzPct val="80000"/>
              <a:defRPr sz="28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bg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bg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5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59364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9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0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3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5pPr>
      <a:lvl6pPr marL="723900" indent="-457200" algn="l" defTabSz="914047" rtl="0" eaLnBrk="1" latinLnBrk="0" hangingPunct="1">
        <a:lnSpc>
          <a:spcPct val="100000"/>
        </a:lnSpc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9DF6E-9428-8948-91D0-51874B23B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20" dirty="0"/>
              <a:t>File System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7FAB-507C-5D45-AC79-1E9FD3049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T30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3A7273-A5FB-A649-893A-A27A3B05B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594988" cy="276999"/>
          </a:xfrm>
        </p:spPr>
        <p:txBody>
          <a:bodyPr/>
          <a:lstStyle/>
          <a:p>
            <a:r>
              <a:rPr lang="en-US"/>
              <a:t>14 </a:t>
            </a:r>
            <a:r>
              <a:rPr lang="en-US" dirty="0"/>
              <a:t>de </a:t>
            </a:r>
            <a:r>
              <a:rPr lang="en-US" dirty="0" err="1"/>
              <a:t>novembro</a:t>
            </a:r>
            <a:r>
              <a:rPr lang="en-US" dirty="0"/>
              <a:t> de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6D758-6FC2-CD41-BE17-35B24C563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8484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</a:t>
            </a:r>
            <a:r>
              <a:rPr lang="en-US" altLang="ko-KR" dirty="0" err="1"/>
              <a:t>inodes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Each </a:t>
                </a:r>
                <a:r>
                  <a:rPr lang="en-US" altLang="ko-KR" dirty="0" err="1"/>
                  <a:t>inode</a:t>
                </a:r>
                <a:r>
                  <a:rPr lang="en-US" altLang="ko-KR" dirty="0"/>
                  <a:t> is referred to by its </a:t>
                </a:r>
                <a:r>
                  <a:rPr lang="en-US" altLang="ko-KR" dirty="0" err="1">
                    <a:latin typeface="+mj-lt"/>
                  </a:rPr>
                  <a:t>inumber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In a simple file system like ours, given an </a:t>
                </a:r>
                <a:r>
                  <a:rPr lang="en-US" altLang="ko-KR" dirty="0" err="1"/>
                  <a:t>inumber</a:t>
                </a:r>
                <a:r>
                  <a:rPr lang="en-US" altLang="ko-KR" dirty="0"/>
                  <a:t>,  it is possible to calculate where the corresponding </a:t>
                </a:r>
                <a:r>
                  <a:rPr lang="en-US" altLang="ko-KR" dirty="0" err="1"/>
                  <a:t>inode</a:t>
                </a:r>
                <a:r>
                  <a:rPr lang="en-US" altLang="ko-KR" dirty="0"/>
                  <a:t> is on the disk.</a:t>
                </a:r>
              </a:p>
              <a:p>
                <a:pPr lvl="1"/>
                <a:r>
                  <a:rPr lang="en-US" altLang="ko-KR" dirty="0"/>
                  <a:t>For example, given </a:t>
                </a:r>
                <a:r>
                  <a:rPr lang="en-US" altLang="ko-KR" dirty="0" err="1"/>
                  <a:t>inumber</a:t>
                </a:r>
                <a:r>
                  <a:rPr lang="en-US" altLang="ko-KR" dirty="0"/>
                  <a:t> 32 the file system would</a:t>
                </a:r>
              </a:p>
              <a:p>
                <a:pPr lvl="2"/>
                <a:r>
                  <a:rPr lang="en-US" altLang="ko-KR" dirty="0"/>
                  <a:t>Calculate its offset into the </a:t>
                </a:r>
                <a:r>
                  <a:rPr lang="en-US" altLang="ko-KR" dirty="0" err="1"/>
                  <a:t>inode</a:t>
                </a:r>
                <a:r>
                  <a:rPr lang="en-US" altLang="ko-KR" dirty="0"/>
                  <a:t> table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sizeof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𝑖𝑛𝑜𝑑𝑒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=32∙256=8192</m:t>
                    </m:r>
                  </m:oMath>
                </a14:m>
                <a:endParaRPr lang="en-US" altLang="ko-KR" dirty="0"/>
              </a:p>
              <a:p>
                <a:pPr lvl="2">
                  <a:buClr>
                    <a:schemeClr val="bg1"/>
                  </a:buClr>
                </a:pPr>
                <a:r>
                  <a:rPr lang="en-US" altLang="ko-KR" dirty="0"/>
                  <a:t>and add the start address of the </a:t>
                </a:r>
                <a:r>
                  <a:rPr lang="en-US" altLang="ko-KR" dirty="0" err="1"/>
                  <a:t>inode</a:t>
                </a:r>
                <a:r>
                  <a:rPr lang="en-US" altLang="ko-KR" dirty="0"/>
                  <a:t> table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=8192+12288=20480</m:t>
                    </m:r>
                  </m:oMath>
                </a14:m>
                <a:endParaRPr lang="en-US" altLang="ko-KR" dirty="0"/>
              </a:p>
              <a:p>
                <a:pPr lvl="2">
                  <a:buClr>
                    <a:schemeClr val="bg1"/>
                  </a:buClr>
                </a:pPr>
                <a:r>
                  <a:rPr lang="en-US" altLang="ko-KR" dirty="0"/>
                  <a:t>in order to obtain its byte address on the disk 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).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991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DEF49F-CEA8-254F-8460-11FF54A4BB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2DBC17-74CD-F548-90D8-03150BB9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48355"/>
              </p:ext>
            </p:extLst>
          </p:nvPr>
        </p:nvGraphicFramePr>
        <p:xfrm>
          <a:off x="971550" y="4692650"/>
          <a:ext cx="7740663" cy="123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581">
                  <a:extLst>
                    <a:ext uri="{9D8B030D-6E8A-4147-A177-3AD203B41FA5}">
                      <a16:colId xmlns:a16="http://schemas.microsoft.com/office/drawing/2014/main" val="3398899844"/>
                    </a:ext>
                  </a:extLst>
                </a:gridCol>
                <a:gridCol w="967581">
                  <a:extLst>
                    <a:ext uri="{9D8B030D-6E8A-4147-A177-3AD203B41FA5}">
                      <a16:colId xmlns:a16="http://schemas.microsoft.com/office/drawing/2014/main" val="3774958369"/>
                    </a:ext>
                  </a:extLst>
                </a:gridCol>
                <a:gridCol w="967581">
                  <a:extLst>
                    <a:ext uri="{9D8B030D-6E8A-4147-A177-3AD203B41FA5}">
                      <a16:colId xmlns:a16="http://schemas.microsoft.com/office/drawing/2014/main" val="513633027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776519728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713622610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47993776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885884272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697149069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8474525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911375495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218632163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2950731852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304831586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564504547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4261266965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2481196538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154001892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4137363718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126818952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760106850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4075914641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723087743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0078153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4KB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8KB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12KB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16KB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20KB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24KB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28KB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722844"/>
                  </a:ext>
                </a:extLst>
              </a:tr>
              <a:tr h="20320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yriad Pro Condensed" panose="020B0506030403020204" pitchFamily="34" charset="0"/>
                        </a:rPr>
                        <a:t>superblock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yriad Pro Condensed" panose="020B0506030403020204" pitchFamily="34" charset="0"/>
                        </a:rPr>
                        <a:t>inode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yriad Pro Condensed" panose="020B0506030403020204" pitchFamily="34" charset="0"/>
                        </a:rPr>
                        <a:t> bitmap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yriad Pro Condensed" panose="020B0506030403020204" pitchFamily="34" charset="0"/>
                        </a:rPr>
                        <a:t>data bitmap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6181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9118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73500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51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0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1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2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3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4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603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8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</a:t>
            </a:r>
            <a:r>
              <a:rPr lang="en-US" altLang="ko-KR" dirty="0" err="1"/>
              <a:t>inodes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1378813"/>
                <a:ext cx="8379048" cy="5110887"/>
              </a:xfrm>
            </p:spPr>
            <p:txBody>
              <a:bodyPr/>
              <a:lstStyle/>
              <a:p>
                <a:r>
                  <a:rPr lang="en-US" altLang="ko-KR" dirty="0"/>
                  <a:t>However, disks are not byte addressable, but sector addressable.</a:t>
                </a:r>
              </a:p>
              <a:p>
                <a:r>
                  <a:rPr lang="en-US" altLang="ko-KR" dirty="0"/>
                  <a:t>The disk consists of a large number of addressable sectors.</a:t>
                </a:r>
              </a:p>
              <a:p>
                <a:pPr lvl="1"/>
                <a:r>
                  <a:rPr lang="en-US" altLang="ko-KR" dirty="0"/>
                  <a:t>512B is a usual size for a sector.</a:t>
                </a:r>
              </a:p>
              <a:p>
                <a:pPr lvl="1"/>
                <a:r>
                  <a:rPr lang="en-US" altLang="ko-KR" dirty="0"/>
                  <a:t>In our example, to fetch </a:t>
                </a:r>
                <a:r>
                  <a:rPr lang="en-US" altLang="ko-KR" dirty="0" err="1"/>
                  <a:t>inode</a:t>
                </a:r>
                <a:r>
                  <a:rPr lang="en-US" altLang="ko-KR" dirty="0"/>
                  <a:t> number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the system calculates the sector address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𝑖𝑎𝑑𝑑𝑟</m:t>
                    </m:r>
                  </m:oMath>
                </a14:m>
                <a:r>
                  <a:rPr lang="en-US" altLang="ko-KR" dirty="0"/>
                  <a:t> of the </a:t>
                </a:r>
                <a:r>
                  <a:rPr lang="en-US" altLang="ko-KR" dirty="0" err="1"/>
                  <a:t>inode</a:t>
                </a:r>
                <a:r>
                  <a:rPr lang="en-US" altLang="ko-KR" dirty="0"/>
                  <a:t> block as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pc="-50" smtClean="0">
                        <a:latin typeface="Cambria Math" panose="02040503050406030204" pitchFamily="18" charset="0"/>
                      </a:rPr>
                      <m:t>𝑏𝑙𝑘</m:t>
                    </m:r>
                    <m:r>
                      <a:rPr lang="en-US" altLang="ko-KR" sz="1600" b="0" i="1" spc="-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1600" b="0" i="1" spc="-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 spc="-5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 spc="-50">
                                <a:latin typeface="Cambria Math" panose="02040503050406030204" pitchFamily="18" charset="0"/>
                              </a:rPr>
                              <m:t>𝑖𝑛𝑢𝑚𝑏𝑒𝑟</m:t>
                            </m:r>
                            <m:r>
                              <a:rPr lang="en-US" altLang="ko-KR" sz="1600" i="1" spc="-5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func>
                              <m:funcPr>
                                <m:ctrlPr>
                                  <a:rPr lang="en-US" altLang="ko-KR" sz="1600" i="1" spc="-5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 spc="-50">
                                    <a:latin typeface="Cambria Math" panose="02040503050406030204" pitchFamily="18" charset="0"/>
                                  </a:rPr>
                                  <m:t>sizeof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600" i="1" spc="-5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 spc="-50">
                                        <a:latin typeface="Cambria Math" panose="02040503050406030204" pitchFamily="18" charset="0"/>
                                      </a:rPr>
                                      <m:t>𝑖𝑛𝑜𝑑𝑒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ko-KR" sz="1600" b="0" i="1" spc="-50" smtClean="0">
                            <a:latin typeface="Cambria Math" panose="02040503050406030204" pitchFamily="18" charset="0"/>
                          </a:rPr>
                          <m:t>𝑏𝑙𝑜𝑐𝑘𝑠𝑖𝑧𝑒</m:t>
                        </m:r>
                      </m:den>
                    </m:f>
                    <m:r>
                      <a:rPr lang="en-US" altLang="ko-KR" sz="1600" b="0" i="1" spc="-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1600" b="0" i="1" spc="-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pc="-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pc="-5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a:rPr lang="en-US" altLang="ko-KR" sz="1600" b="0" i="1" spc="-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∙256</m:t>
                            </m:r>
                          </m:e>
                        </m:d>
                      </m:num>
                      <m:den>
                        <m:r>
                          <a:rPr lang="en-US" altLang="ko-KR" sz="1600" b="0" i="1" spc="-50" smtClean="0">
                            <a:latin typeface="Cambria Math" panose="02040503050406030204" pitchFamily="18" charset="0"/>
                          </a:rPr>
                          <m:t>4096</m:t>
                        </m:r>
                      </m:den>
                    </m:f>
                    <m:r>
                      <a:rPr lang="en-US" altLang="ko-KR" sz="1600" b="0" i="1" spc="-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sz="1600" spc="-5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pc="-50" smtClean="0">
                        <a:latin typeface="Cambria Math" panose="02040503050406030204" pitchFamily="18" charset="0"/>
                      </a:rPr>
                      <m:t>𝑖𝑎𝑑𝑑𝑟</m:t>
                    </m:r>
                    <m:r>
                      <a:rPr lang="en-US" altLang="ko-KR" sz="1600" b="0" i="1" spc="-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1600" b="0" i="1" spc="-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pc="-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pc="-50" smtClean="0">
                                <a:latin typeface="Cambria Math" panose="02040503050406030204" pitchFamily="18" charset="0"/>
                              </a:rPr>
                              <m:t>𝑏𝑙𝑘</m:t>
                            </m:r>
                            <m:r>
                              <a:rPr lang="en-US" altLang="ko-KR" sz="1600" b="0" i="1" spc="-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600" b="0" i="1" spc="-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𝑏𝑙𝑜𝑐𝑘𝑠𝑖𝑧𝑒</m:t>
                            </m:r>
                            <m:r>
                              <a:rPr lang="en-US" altLang="ko-KR" sz="1600" b="0" i="1" spc="-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0" i="1" spc="-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𝑖𝑛𝑜𝑑𝑒𝑆𝑡𝑎𝑟𝑡𝐴𝑑𝑑𝑟</m:t>
                            </m:r>
                          </m:e>
                        </m:d>
                      </m:num>
                      <m:den>
                        <m:r>
                          <a:rPr lang="en-US" altLang="ko-KR" sz="1600" b="0" i="1" spc="-50" smtClean="0">
                            <a:latin typeface="Cambria Math" panose="02040503050406030204" pitchFamily="18" charset="0"/>
                          </a:rPr>
                          <m:t>𝑠𝑒𝑐𝑡𝑜𝑟𝑆𝑖𝑧𝑒</m:t>
                        </m:r>
                      </m:den>
                    </m:f>
                    <m:r>
                      <a:rPr lang="en-US" altLang="ko-KR" sz="1600" b="0" i="1" spc="-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1600" b="0" i="1" spc="-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pc="-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pc="-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600" b="0" i="1" spc="-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∙4096+12288</m:t>
                            </m:r>
                          </m:e>
                        </m:d>
                      </m:num>
                      <m:den>
                        <m:r>
                          <a:rPr lang="en-US" altLang="ko-KR" sz="1600" b="0" i="1" spc="-50" smtClean="0">
                            <a:latin typeface="Cambria Math" panose="02040503050406030204" pitchFamily="18" charset="0"/>
                          </a:rPr>
                          <m:t>512=40</m:t>
                        </m:r>
                      </m:den>
                    </m:f>
                  </m:oMath>
                </a14:m>
                <a:endParaRPr lang="en-US" altLang="ko-KR" spc="-5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378813"/>
                <a:ext cx="8379048" cy="5110887"/>
              </a:xfrm>
              <a:blipFill>
                <a:blip r:embed="rId2"/>
                <a:stretch>
                  <a:fillRect l="-1967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1C03BCC-F9D3-D54C-B546-CC7E40BDA4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97D066-0D7E-FE41-A10D-09908B380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07383"/>
              </p:ext>
            </p:extLst>
          </p:nvPr>
        </p:nvGraphicFramePr>
        <p:xfrm>
          <a:off x="971550" y="4692650"/>
          <a:ext cx="7740663" cy="123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581">
                  <a:extLst>
                    <a:ext uri="{9D8B030D-6E8A-4147-A177-3AD203B41FA5}">
                      <a16:colId xmlns:a16="http://schemas.microsoft.com/office/drawing/2014/main" val="3398899844"/>
                    </a:ext>
                  </a:extLst>
                </a:gridCol>
                <a:gridCol w="967581">
                  <a:extLst>
                    <a:ext uri="{9D8B030D-6E8A-4147-A177-3AD203B41FA5}">
                      <a16:colId xmlns:a16="http://schemas.microsoft.com/office/drawing/2014/main" val="3774958369"/>
                    </a:ext>
                  </a:extLst>
                </a:gridCol>
                <a:gridCol w="967581">
                  <a:extLst>
                    <a:ext uri="{9D8B030D-6E8A-4147-A177-3AD203B41FA5}">
                      <a16:colId xmlns:a16="http://schemas.microsoft.com/office/drawing/2014/main" val="513633027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776519728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713622610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47993776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885884272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697149069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8474525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911375495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218632163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2950731852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304831586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564504547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4261266965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2481196538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154001892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4137363718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126818952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3760106850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4075914641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723087743"/>
                    </a:ext>
                  </a:extLst>
                </a:gridCol>
                <a:gridCol w="241896">
                  <a:extLst>
                    <a:ext uri="{9D8B030D-6E8A-4147-A177-3AD203B41FA5}">
                      <a16:colId xmlns:a16="http://schemas.microsoft.com/office/drawing/2014/main" val="10078153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4KB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8KB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12KB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16KB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20KB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24KB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28KB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722844"/>
                  </a:ext>
                </a:extLst>
              </a:tr>
              <a:tr h="20320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yriad Pro Condensed" panose="020B0506030403020204" pitchFamily="34" charset="0"/>
                        </a:rPr>
                        <a:t>superblock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yriad Pro Condensed" panose="020B0506030403020204" pitchFamily="34" charset="0"/>
                        </a:rPr>
                        <a:t>inode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yriad Pro Condensed" panose="020B0506030403020204" pitchFamily="34" charset="0"/>
                        </a:rPr>
                        <a:t> bitmap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yriad Pro Condensed" panose="020B0506030403020204" pitchFamily="34" charset="0"/>
                        </a:rPr>
                        <a:t>data bitmap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6181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9118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73500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51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0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1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2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3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iblock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4</a:t>
                      </a:r>
                    </a:p>
                  </a:txBody>
                  <a:tcPr marL="0" marR="36000" marT="0" marB="0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603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4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 has all the information about a file </a:t>
            </a:r>
          </a:p>
          <a:p>
            <a:pPr lvl="1"/>
            <a:r>
              <a:rPr lang="en-US" altLang="ko-KR" dirty="0"/>
              <a:t>File type (regular file, directory,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Size and the number of blocks allocated to it</a:t>
            </a:r>
          </a:p>
          <a:p>
            <a:pPr lvl="1"/>
            <a:r>
              <a:rPr lang="en-US" altLang="ko-KR" dirty="0"/>
              <a:t>Protection information (who owns the file, who can access,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Time information</a:t>
            </a:r>
          </a:p>
          <a:p>
            <a:pPr lvl="1"/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6B5AA7-6BDD-1F4C-8A70-E9B01E807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altLang="ko-KR" dirty="0"/>
              <a:t>Size 	Name		What is this </a:t>
            </a:r>
            <a:r>
              <a:rPr lang="en-US" altLang="ko-KR" dirty="0" err="1"/>
              <a:t>inode</a:t>
            </a:r>
            <a:r>
              <a:rPr lang="en-US" altLang="ko-KR" dirty="0"/>
              <a:t> field for?</a:t>
            </a:r>
          </a:p>
          <a:p>
            <a:pPr lvl="1"/>
            <a:r>
              <a:rPr lang="en-US" altLang="ko-KR" dirty="0"/>
              <a:t> 2 	mode		can this file be read/written/executed?</a:t>
            </a:r>
          </a:p>
          <a:p>
            <a:pPr lvl="1"/>
            <a:r>
              <a:rPr lang="en-US" altLang="ko-KR" dirty="0"/>
              <a:t> 2 	</a:t>
            </a:r>
            <a:r>
              <a:rPr lang="en-US" altLang="ko-KR" dirty="0" err="1"/>
              <a:t>uid</a:t>
            </a:r>
            <a:r>
              <a:rPr lang="en-US" altLang="ko-KR" dirty="0"/>
              <a:t>     		who owns this file?</a:t>
            </a:r>
          </a:p>
          <a:p>
            <a:pPr lvl="1"/>
            <a:r>
              <a:rPr lang="en-US" altLang="ko-KR" dirty="0"/>
              <a:t> 4 	size		how many bytes are in this file?</a:t>
            </a:r>
          </a:p>
          <a:p>
            <a:pPr lvl="1"/>
            <a:r>
              <a:rPr lang="en-US" altLang="ko-KR" dirty="0"/>
              <a:t> 4 	time 		what time was this file last accessed?	</a:t>
            </a:r>
          </a:p>
          <a:p>
            <a:pPr lvl="1"/>
            <a:r>
              <a:rPr lang="en-US" altLang="ko-KR" dirty="0"/>
              <a:t> 4 	</a:t>
            </a:r>
            <a:r>
              <a:rPr lang="en-US" altLang="ko-KR" dirty="0" err="1"/>
              <a:t>ctime</a:t>
            </a:r>
            <a:r>
              <a:rPr lang="en-US" altLang="ko-KR" dirty="0"/>
              <a:t>		what time was this file created?</a:t>
            </a:r>
          </a:p>
          <a:p>
            <a:pPr lvl="1"/>
            <a:r>
              <a:rPr lang="en-US" altLang="ko-KR" dirty="0"/>
              <a:t> 4	</a:t>
            </a:r>
            <a:r>
              <a:rPr lang="en-US" altLang="ko-KR" dirty="0" err="1"/>
              <a:t>mtime</a:t>
            </a:r>
            <a:r>
              <a:rPr lang="en-US" altLang="ko-KR" dirty="0"/>
              <a:t>		what time was this file last modified?</a:t>
            </a:r>
          </a:p>
          <a:p>
            <a:pPr lvl="1"/>
            <a:r>
              <a:rPr lang="en-US" altLang="ko-KR" dirty="0"/>
              <a:t> 4 	</a:t>
            </a:r>
            <a:r>
              <a:rPr lang="en-US" altLang="ko-KR" dirty="0" err="1"/>
              <a:t>dtime</a:t>
            </a:r>
            <a:r>
              <a:rPr lang="en-US" altLang="ko-KR" dirty="0"/>
              <a:t>		what time was this </a:t>
            </a:r>
            <a:r>
              <a:rPr lang="en-US" altLang="ko-KR" dirty="0" err="1"/>
              <a:t>inode</a:t>
            </a:r>
            <a:r>
              <a:rPr lang="en-US" altLang="ko-KR" dirty="0"/>
              <a:t> deleted?</a:t>
            </a:r>
          </a:p>
          <a:p>
            <a:pPr lvl="1"/>
            <a:r>
              <a:rPr lang="en-US" altLang="ko-KR" dirty="0"/>
              <a:t> 4 	</a:t>
            </a:r>
            <a:r>
              <a:rPr lang="en-US" altLang="ko-KR" dirty="0" err="1"/>
              <a:t>gid</a:t>
            </a:r>
            <a:r>
              <a:rPr lang="en-US" altLang="ko-KR" dirty="0"/>
              <a:t>		which group does this file belong to?</a:t>
            </a:r>
          </a:p>
          <a:p>
            <a:pPr lvl="1"/>
            <a:r>
              <a:rPr lang="en-US" altLang="ko-KR" dirty="0"/>
              <a:t> 2 	</a:t>
            </a:r>
            <a:r>
              <a:rPr lang="en-US" altLang="ko-KR" dirty="0" err="1"/>
              <a:t>links_count</a:t>
            </a:r>
            <a:r>
              <a:rPr lang="en-US" altLang="ko-KR" dirty="0"/>
              <a:t>		how many hard links are there to this file?	</a:t>
            </a:r>
          </a:p>
          <a:p>
            <a:pPr lvl="1"/>
            <a:r>
              <a:rPr lang="en-US" altLang="ko-KR" dirty="0"/>
              <a:t> 2 	blocks		how many blocks have been allocated to this file?</a:t>
            </a:r>
          </a:p>
          <a:p>
            <a:pPr lvl="1"/>
            <a:r>
              <a:rPr lang="en-US" altLang="ko-KR" dirty="0"/>
              <a:t> 4 	flags		how should </a:t>
            </a:r>
            <a:r>
              <a:rPr lang="en-US" altLang="ko-KR" dirty="0" err="1"/>
              <a:t>ext2</a:t>
            </a:r>
            <a:r>
              <a:rPr lang="en-US" altLang="ko-KR" dirty="0"/>
              <a:t> use this </a:t>
            </a:r>
            <a:r>
              <a:rPr lang="en-US" altLang="ko-KR" dirty="0" err="1"/>
              <a:t>inode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 4	</a:t>
            </a:r>
            <a:r>
              <a:rPr lang="en-US" altLang="ko-KR" dirty="0" err="1"/>
              <a:t>osd1</a:t>
            </a:r>
            <a:r>
              <a:rPr lang="en-US" altLang="ko-KR" dirty="0"/>
              <a:t>		an OS-dependent field</a:t>
            </a:r>
          </a:p>
          <a:p>
            <a:pPr lvl="1"/>
            <a:r>
              <a:rPr lang="en-US" altLang="ko-KR" dirty="0"/>
              <a:t>60 	block		a set of disk pointers (15 total)</a:t>
            </a:r>
          </a:p>
          <a:p>
            <a:pPr lvl="1"/>
            <a:r>
              <a:rPr lang="en-US" altLang="ko-KR" dirty="0"/>
              <a:t> 4 	generation		file version (used by NFS)</a:t>
            </a:r>
          </a:p>
          <a:p>
            <a:pPr lvl="1"/>
            <a:r>
              <a:rPr lang="en-US" altLang="ko-KR" dirty="0"/>
              <a:t> 4 	</a:t>
            </a:r>
            <a:r>
              <a:rPr lang="en-US" altLang="ko-KR" dirty="0" err="1"/>
              <a:t>file_acl</a:t>
            </a:r>
            <a:r>
              <a:rPr lang="en-US" altLang="ko-KR" dirty="0"/>
              <a:t>		a new permissions model beyond mode bits</a:t>
            </a:r>
          </a:p>
          <a:p>
            <a:pPr lvl="1"/>
            <a:r>
              <a:rPr lang="en-US" altLang="ko-KR" dirty="0"/>
              <a:t> 4 	</a:t>
            </a:r>
            <a:r>
              <a:rPr lang="en-US" altLang="ko-KR" dirty="0" err="1"/>
              <a:t>dir_acl</a:t>
            </a:r>
            <a:r>
              <a:rPr lang="en-US" altLang="ko-KR" dirty="0"/>
              <a:t>		called access control lists</a:t>
            </a:r>
          </a:p>
          <a:p>
            <a:pPr lvl="1"/>
            <a:r>
              <a:rPr lang="en-US" altLang="ko-KR" dirty="0"/>
              <a:t> 4 	</a:t>
            </a:r>
            <a:r>
              <a:rPr lang="en-US" altLang="ko-KR" dirty="0" err="1"/>
              <a:t>faddr</a:t>
            </a:r>
            <a:r>
              <a:rPr lang="en-US" altLang="ko-KR" dirty="0"/>
              <a:t>		an unsupported field</a:t>
            </a:r>
          </a:p>
          <a:p>
            <a:pPr lvl="1"/>
            <a:r>
              <a:rPr lang="en-US" altLang="ko-KR" dirty="0"/>
              <a:t>12 	</a:t>
            </a:r>
            <a:r>
              <a:rPr lang="en-US" altLang="ko-KR" dirty="0" err="1"/>
              <a:t>i_osd2</a:t>
            </a:r>
            <a:r>
              <a:rPr lang="en-US" altLang="ko-KR" dirty="0"/>
              <a:t>		another OS-dependent field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B17C-1A7A-364E-9535-DC1EBA0A12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9037" y="6335811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3700" y="1257712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2CC962-A33A-EA48-B822-015CFE143F41}"/>
              </a:ext>
            </a:extLst>
          </p:cNvPr>
          <p:cNvSpPr/>
          <p:nvPr/>
        </p:nvSpPr>
        <p:spPr>
          <a:xfrm>
            <a:off x="431799" y="4770989"/>
            <a:ext cx="4636502" cy="279532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79400"/>
            <a:ext cx="8280401" cy="809625"/>
          </a:xfrm>
        </p:spPr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A3D2D0-B24F-2B40-BBFE-B1B0F3818A8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5385213"/>
              </p:ext>
            </p:extLst>
          </p:nvPr>
        </p:nvGraphicFramePr>
        <p:xfrm>
          <a:off x="431800" y="1017700"/>
          <a:ext cx="4636502" cy="547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761">
                  <a:extLst>
                    <a:ext uri="{9D8B030D-6E8A-4147-A177-3AD203B41FA5}">
                      <a16:colId xmlns:a16="http://schemas.microsoft.com/office/drawing/2014/main" val="511094463"/>
                    </a:ext>
                  </a:extLst>
                </a:gridCol>
                <a:gridCol w="950878">
                  <a:extLst>
                    <a:ext uri="{9D8B030D-6E8A-4147-A177-3AD203B41FA5}">
                      <a16:colId xmlns:a16="http://schemas.microsoft.com/office/drawing/2014/main" val="1960616357"/>
                    </a:ext>
                  </a:extLst>
                </a:gridCol>
                <a:gridCol w="3217863">
                  <a:extLst>
                    <a:ext uri="{9D8B030D-6E8A-4147-A177-3AD203B41FA5}">
                      <a16:colId xmlns:a16="http://schemas.microsoft.com/office/drawing/2014/main" val="24946840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Size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Name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What is this </a:t>
                      </a:r>
                      <a:r>
                        <a:rPr lang="en-US" sz="1800" b="0" i="0" dirty="0" err="1">
                          <a:effectLst/>
                          <a:latin typeface="Myriad Pro Light Condensed" panose="020B0406030403020204" pitchFamily="34" charset="0"/>
                        </a:rPr>
                        <a:t>inode</a:t>
                      </a: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 field for?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509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 2 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mode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can this file be read/written/executed?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984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 2 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 err="1">
                          <a:effectLst/>
                          <a:latin typeface="Myriad Pro Light Condensed" panose="020B0406030403020204" pitchFamily="34" charset="0"/>
                        </a:rPr>
                        <a:t>uid</a:t>
                      </a: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     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who owns this file?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098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size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how many bytes are in this file?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2781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time 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what time was this file last accessed?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943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 err="1">
                          <a:effectLst/>
                          <a:latin typeface="Myriad Pro Light Condensed" panose="020B0406030403020204" pitchFamily="34" charset="0"/>
                        </a:rPr>
                        <a:t>ctime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what time was this file created?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20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 err="1">
                          <a:effectLst/>
                          <a:latin typeface="Myriad Pro Light Condensed" panose="020B0406030403020204" pitchFamily="34" charset="0"/>
                        </a:rPr>
                        <a:t>mtime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what time was this file last modified?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3374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dtime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what time was this </a:t>
                      </a:r>
                      <a:r>
                        <a:rPr lang="en-US" sz="1800" b="0" i="0" dirty="0" err="1">
                          <a:effectLst/>
                          <a:latin typeface="Myriad Pro Light Condensed" panose="020B0406030403020204" pitchFamily="34" charset="0"/>
                        </a:rPr>
                        <a:t>inode</a:t>
                      </a: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 deleted?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1931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gid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which group does this file belong to?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7978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2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links_count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how many hard links are there to this file?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688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2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blocks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how many blocks have been allocated to this file?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532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flags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how should ext2 use this inode?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8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osd1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an OS-dependent field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1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60 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block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a set of disk pointers (15 total)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1887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generation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file version (used by NFS)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5473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file_acl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a new permissions model beyond mode bits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113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dir_acl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called access control lists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5650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 4 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>
                          <a:effectLst/>
                          <a:latin typeface="Myriad Pro Light Condensed" panose="020B0406030403020204" pitchFamily="34" charset="0"/>
                        </a:rPr>
                        <a:t>faddr</a:t>
                      </a:r>
                      <a:endParaRPr lang="en-US" sz="1800" b="0" i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an unsupported field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6500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12 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i_osd2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Myriad Pro Light Condensed" panose="020B0406030403020204" pitchFamily="34" charset="0"/>
                        </a:rPr>
                        <a:t>another OS-dependent field</a:t>
                      </a:r>
                      <a:endParaRPr lang="en-US" sz="1800" b="0" i="0" dirty="0">
                        <a:effectLst/>
                        <a:latin typeface="Myriad Pro Light Condensed" panose="020B04060304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043714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CBDD0DA-6916-844B-A506-6641EF6CA30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0157" y="1017700"/>
            <a:ext cx="3452043" cy="547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holds virtually all the information you need about a file.</a:t>
            </a:r>
          </a:p>
          <a:p>
            <a:pPr lvl="1"/>
            <a:r>
              <a:rPr lang="en-US" dirty="0"/>
              <a:t>The table on the left shows the structure of a simplified Ext2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r>
              <a:rPr lang="en-US" dirty="0"/>
              <a:t>Look at the highlighted row.</a:t>
            </a:r>
          </a:p>
          <a:p>
            <a:pPr lvl="1"/>
            <a:r>
              <a:rPr lang="en-US" dirty="0"/>
              <a:t>What can you do with it?</a:t>
            </a:r>
          </a:p>
          <a:p>
            <a:pPr lvl="1"/>
            <a:r>
              <a:rPr lang="en-US" dirty="0"/>
              <a:t>What files can you address with 60 blocks?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uiExpand="1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Index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One way to support bigger files is to use a multi-level index.</a:t>
                </a:r>
              </a:p>
              <a:p>
                <a:pPr lvl="1"/>
                <a:r>
                  <a:rPr lang="en-US" altLang="ko-KR" dirty="0"/>
                  <a:t>On a multi-level index, an indirect pointer points to a block that contains more pointers.</a:t>
                </a:r>
              </a:p>
              <a:p>
                <a:r>
                  <a:rPr lang="en-US" altLang="ko-KR" dirty="0"/>
                  <a:t>Assume that an </a:t>
                </a:r>
                <a:r>
                  <a:rPr lang="en-US" altLang="ko-KR" dirty="0" err="1"/>
                  <a:t>inode</a:t>
                </a:r>
                <a:r>
                  <a:rPr lang="en-US" altLang="ko-KR" dirty="0"/>
                  <a:t> has a fixed number of direct pointers (e.g. 12) and a single indirect pointer.</a:t>
                </a:r>
              </a:p>
              <a:p>
                <a:pPr lvl="1"/>
                <a:r>
                  <a:rPr lang="en-US" altLang="ko-KR" dirty="0"/>
                  <a:t>If a file grows larger than 12 blocks, an indirect block is allocated (from the data region of the disk) and the </a:t>
                </a:r>
                <a:r>
                  <a:rPr lang="en-US" altLang="ko-KR" dirty="0" err="1"/>
                  <a:t>inode’s</a:t>
                </a:r>
                <a:r>
                  <a:rPr lang="en-US" altLang="ko-KR" dirty="0"/>
                  <a:t> slot for an indirect pointer is set to point to it. </a:t>
                </a:r>
              </a:p>
              <a:p>
                <a:pPr lvl="2"/>
                <a:r>
                  <a:rPr lang="en-US" altLang="ko-KR" spc="-50" dirty="0"/>
                  <a:t>Assuming 4KB blocks and 4B disk addresses, the indirect block can hold 1024 pointers.</a:t>
                </a:r>
              </a:p>
              <a:p>
                <a:pPr lvl="2"/>
                <a:r>
                  <a:rPr lang="en-US" altLang="ko-KR" spc="-50" dirty="0"/>
                  <a:t>The maximum file size becomes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50" smtClean="0">
                            <a:latin typeface="Cambria Math" panose="02040503050406030204" pitchFamily="18" charset="0"/>
                          </a:rPr>
                          <m:t>12+1024</m:t>
                        </m:r>
                      </m:e>
                    </m:d>
                    <m:r>
                      <a:rPr lang="en-US" altLang="ko-KR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pc="-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4096</m:t>
                    </m:r>
                    <m:r>
                      <a:rPr lang="en-US" altLang="ko-KR" b="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spc="-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4243456</m:t>
                    </m:r>
                    <m:r>
                      <a:rPr lang="en-US" altLang="ko-KR" b="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spc="-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4144</m:t>
                    </m:r>
                    <m:r>
                      <a:rPr lang="en-US" altLang="ko-KR" b="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pc="-50" dirty="0"/>
              </a:p>
              <a:p>
                <a:r>
                  <a:rPr lang="en-US" altLang="ko-KR" dirty="0"/>
                  <a:t>What if our file is greater than that?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991" t="-1737" r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B9F914-D9D3-C541-AC10-63565D4E3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Index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For larger files, a double indirect pointer points to a block that contains indirect blocks and thus allows a file to grow an additional 1024 x 1024 or 1 million 4KB blocks.</a:t>
                </a:r>
              </a:p>
              <a:p>
                <a:pPr lvl="1"/>
                <a:r>
                  <a:rPr lang="en-US" altLang="ko-KR" dirty="0"/>
                  <a:t>Twelve direct pointers, a single and a double indirect block support files of size up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12+1024+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1024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𝐺𝐵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To support even larger files, a triple indirect pointer would point to a block that contains double indirect blocks.</a:t>
                </a:r>
              </a:p>
              <a:p>
                <a:pPr lvl="1"/>
                <a:r>
                  <a:rPr lang="en-US" altLang="ko-KR" dirty="0"/>
                  <a:t>Can you determine the maximum file size on such a system?</a:t>
                </a:r>
              </a:p>
              <a:p>
                <a:r>
                  <a:rPr lang="en-US" altLang="ko-KR" dirty="0"/>
                  <a:t>Linux EXT2, EXT3, NetApp’s WAFL and the original Unix file system, for instance, use a multi-level index. </a:t>
                </a:r>
              </a:p>
              <a:p>
                <a:pPr lvl="1"/>
                <a:r>
                  <a:rPr lang="en-US" altLang="ko-KR" dirty="0"/>
                  <a:t>Linux EXT4 and MS NTFS use extents instead of simple pointers.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37" r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08CF28-AB11-3D47-BAEE-7F3BE7F384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31A16CBB-9D7D-524E-A985-53456806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957E46D-6192-5548-AA59-1ECB7AF7CB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BE64EC-A9AC-F44E-83E5-09B98B2E58FF}"/>
              </a:ext>
            </a:extLst>
          </p:cNvPr>
          <p:cNvSpPr/>
          <p:nvPr/>
        </p:nvSpPr>
        <p:spPr>
          <a:xfrm>
            <a:off x="1169512" y="1844938"/>
            <a:ext cx="392310" cy="4575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72C0F-0F34-5046-8FF9-23296E3DB462}"/>
              </a:ext>
            </a:extLst>
          </p:cNvPr>
          <p:cNvSpPr/>
          <p:nvPr/>
        </p:nvSpPr>
        <p:spPr>
          <a:xfrm>
            <a:off x="2690174" y="2282114"/>
            <a:ext cx="1034170" cy="3584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B32AC-B30E-BA47-BE35-B8A7FE0007E5}"/>
              </a:ext>
            </a:extLst>
          </p:cNvPr>
          <p:cNvSpPr/>
          <p:nvPr/>
        </p:nvSpPr>
        <p:spPr>
          <a:xfrm>
            <a:off x="7734947" y="2272590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03B5B-DF1D-E84A-AB01-29AA43B80DF2}"/>
              </a:ext>
            </a:extLst>
          </p:cNvPr>
          <p:cNvSpPr/>
          <p:nvPr/>
        </p:nvSpPr>
        <p:spPr>
          <a:xfrm>
            <a:off x="7734947" y="2561160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A7E7C-49D2-A044-9DBF-17CA861F153F}"/>
              </a:ext>
            </a:extLst>
          </p:cNvPr>
          <p:cNvSpPr/>
          <p:nvPr/>
        </p:nvSpPr>
        <p:spPr>
          <a:xfrm>
            <a:off x="7734947" y="3130028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DE2C0-06A9-1647-8B22-FC0FAE7FFDBF}"/>
              </a:ext>
            </a:extLst>
          </p:cNvPr>
          <p:cNvSpPr/>
          <p:nvPr/>
        </p:nvSpPr>
        <p:spPr>
          <a:xfrm>
            <a:off x="7734947" y="3412645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689B5-DA96-1942-AFE7-944133C130A7}"/>
              </a:ext>
            </a:extLst>
          </p:cNvPr>
          <p:cNvSpPr/>
          <p:nvPr/>
        </p:nvSpPr>
        <p:spPr>
          <a:xfrm>
            <a:off x="7734947" y="3980739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DF6A5E-CEFC-4E42-B1D5-99C5B850CE4D}"/>
              </a:ext>
            </a:extLst>
          </p:cNvPr>
          <p:cNvSpPr/>
          <p:nvPr/>
        </p:nvSpPr>
        <p:spPr>
          <a:xfrm>
            <a:off x="7734947" y="4555183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7182DA-7C3C-BF48-888F-B1D6E1AD4DFE}"/>
              </a:ext>
            </a:extLst>
          </p:cNvPr>
          <p:cNvSpPr/>
          <p:nvPr/>
        </p:nvSpPr>
        <p:spPr>
          <a:xfrm>
            <a:off x="7734947" y="5129627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745F0D-A37D-F142-90B2-54587C0C0F3C}"/>
              </a:ext>
            </a:extLst>
          </p:cNvPr>
          <p:cNvSpPr/>
          <p:nvPr/>
        </p:nvSpPr>
        <p:spPr>
          <a:xfrm>
            <a:off x="7734947" y="5415146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43A3F6-2464-CD44-9FE2-7F2E3E47B9FD}"/>
              </a:ext>
            </a:extLst>
          </p:cNvPr>
          <p:cNvSpPr/>
          <p:nvPr/>
        </p:nvSpPr>
        <p:spPr>
          <a:xfrm>
            <a:off x="7734947" y="5700665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56939F-F518-3047-B45C-78A1B166C42B}"/>
              </a:ext>
            </a:extLst>
          </p:cNvPr>
          <p:cNvSpPr/>
          <p:nvPr/>
        </p:nvSpPr>
        <p:spPr>
          <a:xfrm>
            <a:off x="7734947" y="6268761"/>
            <a:ext cx="173978" cy="168986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19EE04-DBBA-2A4D-AF28-8C7564D9ED24}"/>
              </a:ext>
            </a:extLst>
          </p:cNvPr>
          <p:cNvSpPr/>
          <p:nvPr/>
        </p:nvSpPr>
        <p:spPr>
          <a:xfrm>
            <a:off x="6598297" y="3701570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E2686-2345-D448-A7AB-A0BDE02DA09E}"/>
              </a:ext>
            </a:extLst>
          </p:cNvPr>
          <p:cNvSpPr/>
          <p:nvPr/>
        </p:nvSpPr>
        <p:spPr>
          <a:xfrm>
            <a:off x="6598297" y="4555183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0A733-0E95-7E43-8A17-034160315F35}"/>
              </a:ext>
            </a:extLst>
          </p:cNvPr>
          <p:cNvSpPr/>
          <p:nvPr/>
        </p:nvSpPr>
        <p:spPr>
          <a:xfrm>
            <a:off x="6598297" y="5129627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85ED18-9AB7-B049-912D-734638508B13}"/>
              </a:ext>
            </a:extLst>
          </p:cNvPr>
          <p:cNvSpPr/>
          <p:nvPr/>
        </p:nvSpPr>
        <p:spPr>
          <a:xfrm>
            <a:off x="6598297" y="5415146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6C8CA4-A54B-B944-8629-12E6EC8319E6}"/>
              </a:ext>
            </a:extLst>
          </p:cNvPr>
          <p:cNvSpPr/>
          <p:nvPr/>
        </p:nvSpPr>
        <p:spPr>
          <a:xfrm>
            <a:off x="6598297" y="5700665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326B54-AABB-164B-9E45-60B63D0842E9}"/>
              </a:ext>
            </a:extLst>
          </p:cNvPr>
          <p:cNvSpPr/>
          <p:nvPr/>
        </p:nvSpPr>
        <p:spPr>
          <a:xfrm>
            <a:off x="6598297" y="6268761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9B75B5-5342-6040-AB0E-F0AB0CE8A554}"/>
              </a:ext>
            </a:extLst>
          </p:cNvPr>
          <p:cNvSpPr/>
          <p:nvPr/>
        </p:nvSpPr>
        <p:spPr>
          <a:xfrm>
            <a:off x="5468678" y="4555183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ACEF7D-33FB-E542-98A7-5D91B3387FE7}"/>
              </a:ext>
            </a:extLst>
          </p:cNvPr>
          <p:cNvSpPr/>
          <p:nvPr/>
        </p:nvSpPr>
        <p:spPr>
          <a:xfrm>
            <a:off x="5468678" y="5415146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02CE0A-923B-9C4B-A88F-C6C19D3501C0}"/>
              </a:ext>
            </a:extLst>
          </p:cNvPr>
          <p:cNvSpPr/>
          <p:nvPr/>
        </p:nvSpPr>
        <p:spPr>
          <a:xfrm>
            <a:off x="5468678" y="5989590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562AE-97CF-3749-877B-C876284626C4}"/>
              </a:ext>
            </a:extLst>
          </p:cNvPr>
          <p:cNvSpPr/>
          <p:nvPr/>
        </p:nvSpPr>
        <p:spPr>
          <a:xfrm>
            <a:off x="4335544" y="5697858"/>
            <a:ext cx="173978" cy="168986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Content Placeholder 7">
            <a:extLst>
              <a:ext uri="{FF2B5EF4-FFF2-40B4-BE49-F238E27FC236}">
                <a16:creationId xmlns:a16="http://schemas.microsoft.com/office/drawing/2014/main" id="{948945DC-7A3D-D84E-86A8-3369768C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1" y="1314867"/>
            <a:ext cx="7963956" cy="53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170-A91B-C840-993B-FCFD4D8B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extents?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5644-A330-554E-897E-566369D6D2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extent is simply a disk pointer plus a length (in blocks). </a:t>
            </a:r>
          </a:p>
          <a:p>
            <a:pPr lvl="1"/>
            <a:r>
              <a:rPr lang="en-US" dirty="0"/>
              <a:t>Instead of a pointer for each block, only a pointer and a length are needed to specify the on-disk location of a file. </a:t>
            </a:r>
          </a:p>
          <a:p>
            <a:pPr lvl="1"/>
            <a:r>
              <a:rPr lang="en-US" dirty="0"/>
              <a:t>Just one single extent is limiting, because it may be difficult to find a </a:t>
            </a:r>
            <a:br>
              <a:rPr lang="en-US" dirty="0"/>
            </a:br>
            <a:r>
              <a:rPr lang="en-US" dirty="0"/>
              <a:t>large-enough contiguous chunk of on-disk free space when allocating a file. </a:t>
            </a:r>
          </a:p>
          <a:p>
            <a:pPr lvl="1"/>
            <a:r>
              <a:rPr lang="en-US" dirty="0"/>
              <a:t>To give the file system  more freedom during file allocation, extent-based file systems often allow for more than one extent. </a:t>
            </a:r>
          </a:p>
          <a:p>
            <a:r>
              <a:rPr lang="en-US" dirty="0"/>
              <a:t>In comparing the two models… </a:t>
            </a:r>
          </a:p>
          <a:p>
            <a:pPr lvl="1"/>
            <a:r>
              <a:rPr lang="en-US" dirty="0"/>
              <a:t>Pointer-based approaches are the most flexible but use a large amount of metadata per file (particularly for large files). </a:t>
            </a:r>
          </a:p>
          <a:p>
            <a:pPr lvl="1"/>
            <a:r>
              <a:rPr lang="en-US" dirty="0"/>
              <a:t>Extent-based approaches are less flexible but more compact. </a:t>
            </a:r>
          </a:p>
          <a:p>
            <a:pPr lvl="2"/>
            <a:r>
              <a:rPr lang="en-US" dirty="0"/>
              <a:t>They work particularly well when there is enough free space on the disk and files can be laid out contiguously.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F8F26-5149-C34C-9CAA-AF12BD9DF3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2B1F-A51A-0742-8AF2-5BB6D1AD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index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1B5C7-B8EF-3940-A2CC-818161420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3E257-A362-DD4F-AA54-527A39FCE16A}"/>
              </a:ext>
            </a:extLst>
          </p:cNvPr>
          <p:cNvSpPr/>
          <p:nvPr/>
        </p:nvSpPr>
        <p:spPr>
          <a:xfrm>
            <a:off x="1917700" y="3657600"/>
            <a:ext cx="5527444" cy="3359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7A310B-BE13-0540-89CF-7392D32C5905}"/>
              </a:ext>
            </a:extLst>
          </p:cNvPr>
          <p:cNvSpPr/>
          <p:nvPr/>
        </p:nvSpPr>
        <p:spPr>
          <a:xfrm>
            <a:off x="979290" y="1844675"/>
            <a:ext cx="474860" cy="41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4127EF7B-2F9A-FC47-8D66-9208A5F950F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8" y="1249960"/>
            <a:ext cx="7222240" cy="50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F14F-0ED3-2D45-A143-F1AA606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simple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D69C-BDC2-B745-90BF-FC5D5F75D9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How can we build a simple file system? </a:t>
            </a:r>
          </a:p>
          <a:p>
            <a:pPr marL="0" indent="0">
              <a:buNone/>
            </a:pPr>
            <a:r>
              <a:rPr lang="en-US" sz="3600" dirty="0"/>
              <a:t>What structures are needed on the disk? </a:t>
            </a:r>
          </a:p>
          <a:p>
            <a:pPr marL="0" indent="0">
              <a:buNone/>
            </a:pPr>
            <a:r>
              <a:rPr lang="en-US" sz="3600" dirty="0"/>
              <a:t>What do they need to track? </a:t>
            </a:r>
          </a:p>
          <a:p>
            <a:pPr marL="0" indent="0">
              <a:buNone/>
            </a:pPr>
            <a:r>
              <a:rPr lang="en-US" sz="3600" dirty="0"/>
              <a:t>How are they accessed?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A5AA4-4A5A-234C-BCAB-30B179BE2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6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127EB4-DF4C-3243-A0D5-8A055E8F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index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850B74-5E48-684D-B282-EF55969FC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3E257-A362-DD4F-AA54-527A39FCE16A}"/>
              </a:ext>
            </a:extLst>
          </p:cNvPr>
          <p:cNvSpPr/>
          <p:nvPr/>
        </p:nvSpPr>
        <p:spPr>
          <a:xfrm>
            <a:off x="1927226" y="3676650"/>
            <a:ext cx="5518150" cy="3047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4414B-D960-8842-8B5A-77B99573121A}"/>
              </a:ext>
            </a:extLst>
          </p:cNvPr>
          <p:cNvSpPr/>
          <p:nvPr/>
        </p:nvSpPr>
        <p:spPr>
          <a:xfrm>
            <a:off x="7137401" y="1708149"/>
            <a:ext cx="307976" cy="1692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2F062-0EC3-984F-A5F5-FE9596CA0460}"/>
              </a:ext>
            </a:extLst>
          </p:cNvPr>
          <p:cNvSpPr/>
          <p:nvPr/>
        </p:nvSpPr>
        <p:spPr>
          <a:xfrm>
            <a:off x="7137401" y="4298949"/>
            <a:ext cx="307975" cy="168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A310B-BE13-0540-89CF-7392D32C5905}"/>
              </a:ext>
            </a:extLst>
          </p:cNvPr>
          <p:cNvSpPr/>
          <p:nvPr/>
        </p:nvSpPr>
        <p:spPr>
          <a:xfrm>
            <a:off x="1006474" y="1844675"/>
            <a:ext cx="469901" cy="414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1219C4D7-7DAA-3A40-8748-39A4B2D57C2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" y="1258000"/>
            <a:ext cx="7217709" cy="499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5A3-DBFC-664A-AA2A-A5F6CD93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index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002AF-6D5D-AB4A-AAEA-3C1023636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4BB75-D4CF-E440-A903-BC7005E2520B}"/>
              </a:ext>
            </a:extLst>
          </p:cNvPr>
          <p:cNvSpPr/>
          <p:nvPr/>
        </p:nvSpPr>
        <p:spPr>
          <a:xfrm>
            <a:off x="1925690" y="4629773"/>
            <a:ext cx="5517863" cy="298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3F0A3-EDDE-EA41-95BD-7A5684492034}"/>
              </a:ext>
            </a:extLst>
          </p:cNvPr>
          <p:cNvSpPr/>
          <p:nvPr/>
        </p:nvSpPr>
        <p:spPr>
          <a:xfrm>
            <a:off x="5796455" y="2862606"/>
            <a:ext cx="209187" cy="1571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9FDA4E-2325-8743-948F-572463415DEA}"/>
              </a:ext>
            </a:extLst>
          </p:cNvPr>
          <p:cNvSpPr/>
          <p:nvPr/>
        </p:nvSpPr>
        <p:spPr>
          <a:xfrm>
            <a:off x="990789" y="1865876"/>
            <a:ext cx="474210" cy="4138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CA6F4-0937-5C4B-BE43-65415162031F}"/>
              </a:ext>
            </a:extLst>
          </p:cNvPr>
          <p:cNvSpPr/>
          <p:nvPr/>
        </p:nvSpPr>
        <p:spPr>
          <a:xfrm>
            <a:off x="1925690" y="2374526"/>
            <a:ext cx="5517863" cy="298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CC944-1DDB-C64A-9248-197F0935CC97}"/>
              </a:ext>
            </a:extLst>
          </p:cNvPr>
          <p:cNvSpPr/>
          <p:nvPr/>
        </p:nvSpPr>
        <p:spPr>
          <a:xfrm>
            <a:off x="6451426" y="2848080"/>
            <a:ext cx="209187" cy="1094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8DF15-3773-544C-B03D-C2A0C9E49FA0}"/>
              </a:ext>
            </a:extLst>
          </p:cNvPr>
          <p:cNvSpPr/>
          <p:nvPr/>
        </p:nvSpPr>
        <p:spPr>
          <a:xfrm>
            <a:off x="5791854" y="5138228"/>
            <a:ext cx="209187" cy="1313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A7D81-8AE1-2245-890D-E48F9A5A9146}"/>
              </a:ext>
            </a:extLst>
          </p:cNvPr>
          <p:cNvSpPr/>
          <p:nvPr/>
        </p:nvSpPr>
        <p:spPr>
          <a:xfrm>
            <a:off x="4195561" y="5124267"/>
            <a:ext cx="209187" cy="1090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0C6F-DD84-B44B-8CC4-BC3E467A40FC}"/>
              </a:ext>
            </a:extLst>
          </p:cNvPr>
          <p:cNvSpPr/>
          <p:nvPr/>
        </p:nvSpPr>
        <p:spPr>
          <a:xfrm>
            <a:off x="3547073" y="5131247"/>
            <a:ext cx="209187" cy="15855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2A053492-A3CD-E140-A6B6-A483CEB0633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78" y="1265013"/>
            <a:ext cx="7222463" cy="57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9D03B-1DAA-D842-821A-88F72E9A24AB}"/>
              </a:ext>
            </a:extLst>
          </p:cNvPr>
          <p:cNvSpPr/>
          <p:nvPr/>
        </p:nvSpPr>
        <p:spPr>
          <a:xfrm>
            <a:off x="1390962" y="868196"/>
            <a:ext cx="240114" cy="55361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5044A-C2A2-D745-A89E-619A6AB8C62F}"/>
              </a:ext>
            </a:extLst>
          </p:cNvPr>
          <p:cNvSpPr/>
          <p:nvPr/>
        </p:nvSpPr>
        <p:spPr>
          <a:xfrm>
            <a:off x="1862667" y="1372544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CC1F9-14C0-F649-B2D0-1259B815D4B5}"/>
              </a:ext>
            </a:extLst>
          </p:cNvPr>
          <p:cNvSpPr/>
          <p:nvPr/>
        </p:nvSpPr>
        <p:spPr>
          <a:xfrm>
            <a:off x="7691961" y="3361214"/>
            <a:ext cx="96847" cy="331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CCB80-8693-7F40-B17B-C31D21AA6842}"/>
              </a:ext>
            </a:extLst>
          </p:cNvPr>
          <p:cNvSpPr/>
          <p:nvPr/>
        </p:nvSpPr>
        <p:spPr>
          <a:xfrm>
            <a:off x="5096368" y="868196"/>
            <a:ext cx="240114" cy="55361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FB63A0-2F88-054A-9162-3AAF99318C50}"/>
              </a:ext>
            </a:extLst>
          </p:cNvPr>
          <p:cNvSpPr/>
          <p:nvPr/>
        </p:nvSpPr>
        <p:spPr>
          <a:xfrm>
            <a:off x="1862667" y="2221408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85B85-FD1F-E84F-9D77-5FFA24FA5067}"/>
              </a:ext>
            </a:extLst>
          </p:cNvPr>
          <p:cNvSpPr/>
          <p:nvPr/>
        </p:nvSpPr>
        <p:spPr>
          <a:xfrm>
            <a:off x="1861310" y="3535012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69956-2C1D-AE43-9B4E-62D8A698EC86}"/>
              </a:ext>
            </a:extLst>
          </p:cNvPr>
          <p:cNvSpPr/>
          <p:nvPr/>
        </p:nvSpPr>
        <p:spPr>
          <a:xfrm>
            <a:off x="1861309" y="4389052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18B8A8-568E-0C4B-AC07-DDBCDA855DFB}"/>
              </a:ext>
            </a:extLst>
          </p:cNvPr>
          <p:cNvSpPr/>
          <p:nvPr/>
        </p:nvSpPr>
        <p:spPr>
          <a:xfrm>
            <a:off x="1861308" y="5243092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DDB1E5-B708-EB44-91D3-7C950272E870}"/>
              </a:ext>
            </a:extLst>
          </p:cNvPr>
          <p:cNvSpPr/>
          <p:nvPr/>
        </p:nvSpPr>
        <p:spPr>
          <a:xfrm>
            <a:off x="1861307" y="6085558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E5A04-45ED-394F-9B38-61422143BE9F}"/>
              </a:ext>
            </a:extLst>
          </p:cNvPr>
          <p:cNvSpPr/>
          <p:nvPr/>
        </p:nvSpPr>
        <p:spPr>
          <a:xfrm>
            <a:off x="5557279" y="1372544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0920C-748C-9049-83F1-DCCC20B9B2B4}"/>
              </a:ext>
            </a:extLst>
          </p:cNvPr>
          <p:cNvSpPr/>
          <p:nvPr/>
        </p:nvSpPr>
        <p:spPr>
          <a:xfrm>
            <a:off x="5557279" y="2221408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868C46-4529-B84C-953D-80613DF8953B}"/>
              </a:ext>
            </a:extLst>
          </p:cNvPr>
          <p:cNvSpPr/>
          <p:nvPr/>
        </p:nvSpPr>
        <p:spPr>
          <a:xfrm>
            <a:off x="5555918" y="3073327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46949-0972-504A-9480-215CDF1F5348}"/>
              </a:ext>
            </a:extLst>
          </p:cNvPr>
          <p:cNvSpPr/>
          <p:nvPr/>
        </p:nvSpPr>
        <p:spPr>
          <a:xfrm>
            <a:off x="5553304" y="3914614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A6D871-5528-9041-94C3-09170D61B045}"/>
              </a:ext>
            </a:extLst>
          </p:cNvPr>
          <p:cNvSpPr/>
          <p:nvPr/>
        </p:nvSpPr>
        <p:spPr>
          <a:xfrm>
            <a:off x="5555920" y="5243092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069EC-81E9-A742-9205-4F487D64CCAB}"/>
              </a:ext>
            </a:extLst>
          </p:cNvPr>
          <p:cNvSpPr/>
          <p:nvPr/>
        </p:nvSpPr>
        <p:spPr>
          <a:xfrm>
            <a:off x="5555919" y="6085558"/>
            <a:ext cx="2754677" cy="193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F8DD8F-FB47-9E4B-90E3-3B312A9CF564}"/>
              </a:ext>
            </a:extLst>
          </p:cNvPr>
          <p:cNvSpPr/>
          <p:nvPr/>
        </p:nvSpPr>
        <p:spPr>
          <a:xfrm>
            <a:off x="6590236" y="2505507"/>
            <a:ext cx="96847" cy="418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DA3CC-89D2-4A49-843C-0DCCA9B725E9}"/>
              </a:ext>
            </a:extLst>
          </p:cNvPr>
          <p:cNvSpPr/>
          <p:nvPr/>
        </p:nvSpPr>
        <p:spPr>
          <a:xfrm>
            <a:off x="6285436" y="2513731"/>
            <a:ext cx="96847" cy="321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1982C5-D05D-2346-AEE8-E80935F42928}"/>
              </a:ext>
            </a:extLst>
          </p:cNvPr>
          <p:cNvSpPr/>
          <p:nvPr/>
        </p:nvSpPr>
        <p:spPr>
          <a:xfrm>
            <a:off x="3961336" y="2513730"/>
            <a:ext cx="96847" cy="34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8B2661-D4E2-7B48-8487-094FE2B3F634}"/>
              </a:ext>
            </a:extLst>
          </p:cNvPr>
          <p:cNvSpPr/>
          <p:nvPr/>
        </p:nvSpPr>
        <p:spPr>
          <a:xfrm>
            <a:off x="3141798" y="2513730"/>
            <a:ext cx="96847" cy="410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34854-F6CF-0C4A-91BB-DB8F84A20F84}"/>
              </a:ext>
            </a:extLst>
          </p:cNvPr>
          <p:cNvSpPr/>
          <p:nvPr/>
        </p:nvSpPr>
        <p:spPr>
          <a:xfrm>
            <a:off x="3446598" y="2510805"/>
            <a:ext cx="96847" cy="244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6239C-905D-1A48-A124-AE34A03635C9}"/>
              </a:ext>
            </a:extLst>
          </p:cNvPr>
          <p:cNvSpPr/>
          <p:nvPr/>
        </p:nvSpPr>
        <p:spPr>
          <a:xfrm>
            <a:off x="4515353" y="3832195"/>
            <a:ext cx="96847" cy="34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A1AB39-1F08-DD48-8D5F-B6FB1E5DD722}"/>
              </a:ext>
            </a:extLst>
          </p:cNvPr>
          <p:cNvSpPr/>
          <p:nvPr/>
        </p:nvSpPr>
        <p:spPr>
          <a:xfrm>
            <a:off x="3692640" y="3835370"/>
            <a:ext cx="96847" cy="410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7ED5D0-7E26-DF47-906E-5AFF3669D9A8}"/>
              </a:ext>
            </a:extLst>
          </p:cNvPr>
          <p:cNvSpPr/>
          <p:nvPr/>
        </p:nvSpPr>
        <p:spPr>
          <a:xfrm>
            <a:off x="3997440" y="3829270"/>
            <a:ext cx="96847" cy="244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313D61-B600-D049-8F2D-569A186B66D6}"/>
              </a:ext>
            </a:extLst>
          </p:cNvPr>
          <p:cNvSpPr/>
          <p:nvPr/>
        </p:nvSpPr>
        <p:spPr>
          <a:xfrm>
            <a:off x="2892540" y="4679667"/>
            <a:ext cx="96847" cy="410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5E12A4-4FA4-DF46-9BC3-65DA78F7EF10}"/>
              </a:ext>
            </a:extLst>
          </p:cNvPr>
          <p:cNvSpPr/>
          <p:nvPr/>
        </p:nvSpPr>
        <p:spPr>
          <a:xfrm>
            <a:off x="2584739" y="4681683"/>
            <a:ext cx="96847" cy="318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C64C4-5429-CB49-AC99-C3AEB076B8E7}"/>
              </a:ext>
            </a:extLst>
          </p:cNvPr>
          <p:cNvSpPr/>
          <p:nvPr/>
        </p:nvSpPr>
        <p:spPr>
          <a:xfrm>
            <a:off x="3988468" y="4679996"/>
            <a:ext cx="105820" cy="168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F8BF28-24FF-5342-98B5-8009F80AB0DB}"/>
              </a:ext>
            </a:extLst>
          </p:cNvPr>
          <p:cNvSpPr/>
          <p:nvPr/>
        </p:nvSpPr>
        <p:spPr>
          <a:xfrm>
            <a:off x="6581263" y="3361261"/>
            <a:ext cx="105820" cy="1471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851958-48D1-2144-9095-725C556726A3}"/>
              </a:ext>
            </a:extLst>
          </p:cNvPr>
          <p:cNvSpPr/>
          <p:nvPr/>
        </p:nvSpPr>
        <p:spPr>
          <a:xfrm>
            <a:off x="7940163" y="4196071"/>
            <a:ext cx="105820" cy="189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64D992-39E1-C14D-A87D-4282673ED42A}"/>
              </a:ext>
            </a:extLst>
          </p:cNvPr>
          <p:cNvSpPr/>
          <p:nvPr/>
        </p:nvSpPr>
        <p:spPr>
          <a:xfrm>
            <a:off x="8202161" y="2501017"/>
            <a:ext cx="105820" cy="189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FB048-608C-0D4A-B947-B816DC07DE11}"/>
              </a:ext>
            </a:extLst>
          </p:cNvPr>
          <p:cNvSpPr/>
          <p:nvPr/>
        </p:nvSpPr>
        <p:spPr>
          <a:xfrm>
            <a:off x="6285435" y="3355149"/>
            <a:ext cx="96847" cy="331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D050C7-E8F1-4F4F-80CD-C36B7B91677D}"/>
              </a:ext>
            </a:extLst>
          </p:cNvPr>
          <p:cNvSpPr/>
          <p:nvPr/>
        </p:nvSpPr>
        <p:spPr>
          <a:xfrm>
            <a:off x="6285436" y="4208214"/>
            <a:ext cx="96847" cy="416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C35733-4818-034D-B11A-03B65DCA641B}"/>
              </a:ext>
            </a:extLst>
          </p:cNvPr>
          <p:cNvSpPr/>
          <p:nvPr/>
        </p:nvSpPr>
        <p:spPr>
          <a:xfrm>
            <a:off x="6590236" y="4197627"/>
            <a:ext cx="96847" cy="331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C9AC0-19C3-0448-9452-A180A8F66F5C}"/>
              </a:ext>
            </a:extLst>
          </p:cNvPr>
          <p:cNvSpPr/>
          <p:nvPr/>
        </p:nvSpPr>
        <p:spPr>
          <a:xfrm>
            <a:off x="6186217" y="1827851"/>
            <a:ext cx="425274" cy="109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6D2736-6C5D-1C43-8927-B6155C3C657F}"/>
              </a:ext>
            </a:extLst>
          </p:cNvPr>
          <p:cNvSpPr/>
          <p:nvPr/>
        </p:nvSpPr>
        <p:spPr>
          <a:xfrm>
            <a:off x="6186217" y="4850576"/>
            <a:ext cx="425274" cy="109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B0934-1941-4342-B993-F39304A94EE2}"/>
              </a:ext>
            </a:extLst>
          </p:cNvPr>
          <p:cNvSpPr/>
          <p:nvPr/>
        </p:nvSpPr>
        <p:spPr>
          <a:xfrm>
            <a:off x="2889533" y="5534851"/>
            <a:ext cx="96847" cy="410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95C447-4D99-3C4F-870B-FFF60F85B557}"/>
              </a:ext>
            </a:extLst>
          </p:cNvPr>
          <p:cNvSpPr/>
          <p:nvPr/>
        </p:nvSpPr>
        <p:spPr>
          <a:xfrm>
            <a:off x="2581732" y="5536867"/>
            <a:ext cx="96847" cy="318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5D5B1-86B5-8D4B-BC96-E514C3974B1C}"/>
              </a:ext>
            </a:extLst>
          </p:cNvPr>
          <p:cNvSpPr/>
          <p:nvPr/>
        </p:nvSpPr>
        <p:spPr>
          <a:xfrm>
            <a:off x="3985461" y="5535180"/>
            <a:ext cx="105820" cy="168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99243C-9FC8-114A-8310-F18E2FC200D2}"/>
              </a:ext>
            </a:extLst>
          </p:cNvPr>
          <p:cNvSpPr/>
          <p:nvPr/>
        </p:nvSpPr>
        <p:spPr>
          <a:xfrm>
            <a:off x="2581732" y="6372995"/>
            <a:ext cx="96847" cy="410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E144E9-4831-5F43-B990-ED6872AD1715}"/>
              </a:ext>
            </a:extLst>
          </p:cNvPr>
          <p:cNvSpPr/>
          <p:nvPr/>
        </p:nvSpPr>
        <p:spPr>
          <a:xfrm>
            <a:off x="3992951" y="6376230"/>
            <a:ext cx="96847" cy="340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C2222D-1424-0F40-ADD5-77301D484ABC}"/>
              </a:ext>
            </a:extLst>
          </p:cNvPr>
          <p:cNvSpPr/>
          <p:nvPr/>
        </p:nvSpPr>
        <p:spPr>
          <a:xfrm>
            <a:off x="2880006" y="6366389"/>
            <a:ext cx="105820" cy="168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ACFEC1-7FC1-ED4E-BD95-B9EE7047166F}"/>
              </a:ext>
            </a:extLst>
          </p:cNvPr>
          <p:cNvSpPr/>
          <p:nvPr/>
        </p:nvSpPr>
        <p:spPr>
          <a:xfrm>
            <a:off x="6284362" y="5518232"/>
            <a:ext cx="96847" cy="3374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41E64C-8503-5744-9E29-9D1478A2F163}"/>
              </a:ext>
            </a:extLst>
          </p:cNvPr>
          <p:cNvSpPr/>
          <p:nvPr/>
        </p:nvSpPr>
        <p:spPr>
          <a:xfrm>
            <a:off x="7683387" y="5520720"/>
            <a:ext cx="96847" cy="450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1AA796-F028-104E-909F-6BEFD9FA7CD6}"/>
              </a:ext>
            </a:extLst>
          </p:cNvPr>
          <p:cNvSpPr/>
          <p:nvPr/>
        </p:nvSpPr>
        <p:spPr>
          <a:xfrm>
            <a:off x="6581263" y="5518282"/>
            <a:ext cx="105820" cy="168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AFC53A-35E4-9A4F-B68E-EC86A1A1B5DB}"/>
              </a:ext>
            </a:extLst>
          </p:cNvPr>
          <p:cNvSpPr/>
          <p:nvPr/>
        </p:nvSpPr>
        <p:spPr>
          <a:xfrm>
            <a:off x="6284422" y="6369077"/>
            <a:ext cx="96847" cy="3374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7ABEBD-89E2-D544-8607-E29F1E5D4BAA}"/>
              </a:ext>
            </a:extLst>
          </p:cNvPr>
          <p:cNvSpPr/>
          <p:nvPr/>
        </p:nvSpPr>
        <p:spPr>
          <a:xfrm>
            <a:off x="6585749" y="6362409"/>
            <a:ext cx="96847" cy="42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E4D945-BEF8-7147-8572-375C6551A15C}"/>
              </a:ext>
            </a:extLst>
          </p:cNvPr>
          <p:cNvSpPr/>
          <p:nvPr/>
        </p:nvSpPr>
        <p:spPr>
          <a:xfrm>
            <a:off x="7993073" y="6378075"/>
            <a:ext cx="105820" cy="168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" name="Content Placeholder 7">
            <a:extLst>
              <a:ext uri="{FF2B5EF4-FFF2-40B4-BE49-F238E27FC236}">
                <a16:creationId xmlns:a16="http://schemas.microsoft.com/office/drawing/2014/main" id="{BD1DA23E-FF26-AE45-A1F2-4B05C884BEC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90" y="437684"/>
            <a:ext cx="7391400" cy="65293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3923D-1D62-0949-9BBE-90C6A4C4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74723"/>
            <a:ext cx="8280402" cy="1381073"/>
          </a:xfrm>
        </p:spPr>
        <p:txBody>
          <a:bodyPr/>
          <a:lstStyle/>
          <a:p>
            <a:r>
              <a:rPr lang="en-US" sz="3600" dirty="0"/>
              <a:t>NTFS index structure</a:t>
            </a:r>
          </a:p>
        </p:txBody>
      </p:sp>
    </p:spTree>
    <p:extLst>
      <p:ext uri="{BB962C8B-B14F-4D97-AF65-F5344CB8AC3E}">
        <p14:creationId xmlns:p14="http://schemas.microsoft.com/office/powerpoint/2010/main" val="11783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5CB9BE-6827-BE4F-A7D3-87AFE8E94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879C72-E5C6-C745-8349-56B45E51E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0711"/>
            <a:ext cx="8280400" cy="2609120"/>
          </a:xfrm>
        </p:spPr>
        <p:txBody>
          <a:bodyPr>
            <a:normAutofit fontScale="92500"/>
          </a:bodyPr>
          <a:lstStyle/>
          <a:p>
            <a:r>
              <a:rPr lang="en-US" dirty="0"/>
              <a:t>Why use such an imbalanced tree? Why not a different approach?</a:t>
            </a:r>
          </a:p>
          <a:p>
            <a:pPr lvl="1"/>
            <a:r>
              <a:rPr lang="en-US" spc="-50" dirty="0"/>
              <a:t>Most files are small, so it makes sense to optimize for this case. Look at the table below.</a:t>
            </a:r>
          </a:p>
          <a:p>
            <a:pPr lvl="1"/>
            <a:r>
              <a:rPr lang="en-US" spc="-50" dirty="0"/>
              <a:t>However, many other possibilities exist; after all, the </a:t>
            </a:r>
            <a:r>
              <a:rPr lang="en-US" spc="-50" dirty="0" err="1"/>
              <a:t>inode</a:t>
            </a:r>
            <a:r>
              <a:rPr lang="en-US" spc="-50" dirty="0"/>
              <a:t> is just a data structure...</a:t>
            </a:r>
          </a:p>
          <a:p>
            <a:pPr lvl="2"/>
            <a:r>
              <a:rPr lang="en-US" spc="-50" dirty="0"/>
              <a:t>Microsoft, for instance, has been working on a proprietary Resilient File System (</a:t>
            </a:r>
            <a:r>
              <a:rPr lang="en-US" spc="-50" dirty="0" err="1"/>
              <a:t>ReFS</a:t>
            </a:r>
            <a:r>
              <a:rPr lang="en-US" spc="-50" dirty="0"/>
              <a:t>), codenamed "</a:t>
            </a:r>
            <a:r>
              <a:rPr lang="en-US" spc="-50" dirty="0" err="1"/>
              <a:t>Protogon</a:t>
            </a:r>
            <a:r>
              <a:rPr lang="en-US" spc="-50" dirty="0"/>
              <a:t>", with the intent of becoming the "next generation" file system after NTFS for quite some time.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BAA899-42B8-C94F-958B-4D203216F9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6873299"/>
              </p:ext>
            </p:extLst>
          </p:nvPr>
        </p:nvGraphicFramePr>
        <p:xfrm>
          <a:off x="431800" y="4149725"/>
          <a:ext cx="8280400" cy="23276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980">
                  <a:extLst>
                    <a:ext uri="{9D8B030D-6E8A-4147-A177-3AD203B41FA5}">
                      <a16:colId xmlns:a16="http://schemas.microsoft.com/office/drawing/2014/main" val="945506336"/>
                    </a:ext>
                  </a:extLst>
                </a:gridCol>
                <a:gridCol w="4577420">
                  <a:extLst>
                    <a:ext uri="{9D8B030D-6E8A-4147-A177-3AD203B41FA5}">
                      <a16:colId xmlns:a16="http://schemas.microsoft.com/office/drawing/2014/main" val="67722221"/>
                    </a:ext>
                  </a:extLst>
                </a:gridCol>
              </a:tblGrid>
              <a:tr h="332526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kern="0" dirty="0"/>
                        <a:t>Agrawal’s File System Measurement Summary (2007)</a:t>
                      </a:r>
                      <a:endParaRPr lang="ko-KR" altLang="en-US" sz="1800" b="1" kern="0" dirty="0"/>
                    </a:p>
                  </a:txBody>
                  <a:tcPr marL="99255" marR="99255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/>
                </a:tc>
                <a:extLst>
                  <a:ext uri="{0D108BD9-81ED-4DB2-BD59-A6C34878D82A}">
                    <a16:rowId xmlns:a16="http://schemas.microsoft.com/office/drawing/2014/main" val="750260832"/>
                  </a:ext>
                </a:extLst>
              </a:tr>
              <a:tr h="332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Most files are small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Roughly 2K is the most common size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4431384"/>
                  </a:ext>
                </a:extLst>
              </a:tr>
              <a:tr h="332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Average file size is growing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Almost 200K is the average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2295351"/>
                  </a:ext>
                </a:extLst>
              </a:tr>
              <a:tr h="332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Most bytes are stored in large files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few big files use most of the space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7223830"/>
                  </a:ext>
                </a:extLst>
              </a:tr>
              <a:tr h="332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File systems contains lots of files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Almost 100K on average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176449"/>
                  </a:ext>
                </a:extLst>
              </a:tr>
              <a:tr h="332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File systems are roughly half full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 as disks grow, file system remain -50% full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1314415"/>
                  </a:ext>
                </a:extLst>
              </a:tr>
              <a:tr h="332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Directories are typically small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Many have few entries; most have 20 or fewer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255" marR="99255" marT="0" marB="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431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3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>
            <a:normAutofit/>
          </a:bodyPr>
          <a:lstStyle/>
          <a:p>
            <a:r>
              <a:rPr lang="en-US" altLang="ko-KR" dirty="0"/>
              <a:t>Directory contains a list of (entry name, </a:t>
            </a:r>
            <a:r>
              <a:rPr lang="en-US" altLang="ko-KR" dirty="0" err="1"/>
              <a:t>inode</a:t>
            </a:r>
            <a:r>
              <a:rPr lang="en-US" altLang="ko-KR" dirty="0"/>
              <a:t> number) pairs.</a:t>
            </a:r>
          </a:p>
          <a:p>
            <a:r>
              <a:rPr lang="en-US" altLang="ko-KR" dirty="0"/>
              <a:t>Each directory has two extra files “</a:t>
            </a:r>
            <a:r>
              <a:rPr lang="en-US" altLang="ko-KR" b="1" dirty="0"/>
              <a:t>.</a:t>
            </a:r>
            <a:r>
              <a:rPr lang="en-US" altLang="ko-KR" dirty="0"/>
              <a:t>” (dot) for the current directory and “</a:t>
            </a:r>
            <a:r>
              <a:rPr lang="en-US" altLang="ko-KR" b="1" dirty="0"/>
              <a:t>..</a:t>
            </a:r>
            <a:r>
              <a:rPr lang="en-US" altLang="ko-KR" dirty="0"/>
              <a:t>” (dot-dot) for the parent directory.</a:t>
            </a:r>
          </a:p>
          <a:p>
            <a:pPr lvl="1"/>
            <a:r>
              <a:rPr lang="en-US" altLang="ko-KR" dirty="0"/>
              <a:t>For example, assume a directory </a:t>
            </a:r>
            <a:r>
              <a:rPr lang="en-US" altLang="ko-KR" dirty="0" err="1">
                <a:solidFill>
                  <a:schemeClr val="accent1"/>
                </a:solidFill>
                <a:latin typeface="Latin Modern Mono Light 10" pitchFamily="49" charset="77"/>
              </a:rPr>
              <a:t>dir</a:t>
            </a:r>
            <a:r>
              <a:rPr lang="en-US" altLang="ko-KR" dirty="0"/>
              <a:t> (</a:t>
            </a:r>
            <a:r>
              <a:rPr lang="en-US" altLang="ko-KR" dirty="0" err="1"/>
              <a:t>inode</a:t>
            </a:r>
            <a:r>
              <a:rPr lang="en-US" altLang="ko-KR" dirty="0"/>
              <a:t> number 5) with three files in it (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</a:rPr>
              <a:t>foo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</a:rPr>
              <a:t>bar</a:t>
            </a:r>
            <a:r>
              <a:rPr lang="en-US" altLang="ko-KR" dirty="0"/>
              <a:t>, and </a:t>
            </a:r>
            <a:r>
              <a:rPr lang="en-US" altLang="ko-KR" dirty="0" err="1">
                <a:solidFill>
                  <a:schemeClr val="accent1"/>
                </a:solidFill>
                <a:latin typeface="Latin Modern Mono Light 10" pitchFamily="49" charset="77"/>
              </a:rPr>
              <a:t>foobar</a:t>
            </a:r>
            <a:r>
              <a:rPr lang="en-US" altLang="ko-KR" dirty="0"/>
              <a:t>, with </a:t>
            </a:r>
            <a:r>
              <a:rPr lang="en-US" altLang="ko-KR" dirty="0" err="1"/>
              <a:t>inode</a:t>
            </a:r>
            <a:r>
              <a:rPr lang="en-US" altLang="ko-KR" dirty="0"/>
              <a:t> numbers 12, 13, and 24, respectively). </a:t>
            </a:r>
          </a:p>
          <a:p>
            <a:pPr lvl="1"/>
            <a:r>
              <a:rPr lang="en-US" altLang="ko-KR" dirty="0"/>
              <a:t>The on-disk data for </a:t>
            </a:r>
            <a:r>
              <a:rPr lang="en-US" altLang="ko-KR" dirty="0" err="1">
                <a:solidFill>
                  <a:schemeClr val="accent1"/>
                </a:solidFill>
                <a:latin typeface="Latin Modern Mono Light 10" pitchFamily="49" charset="77"/>
              </a:rPr>
              <a:t>dir</a:t>
            </a:r>
            <a:r>
              <a:rPr lang="en-US" altLang="ko-KR" dirty="0"/>
              <a:t> might look like this, where each entry shows the </a:t>
            </a:r>
            <a:r>
              <a:rPr lang="en-US" altLang="ko-KR" dirty="0" err="1"/>
              <a:t>inode</a:t>
            </a:r>
            <a:r>
              <a:rPr lang="en-US" altLang="ko-KR" dirty="0"/>
              <a:t> number (</a:t>
            </a:r>
            <a:r>
              <a:rPr lang="en-US" altLang="ko-KR" dirty="0" err="1">
                <a:solidFill>
                  <a:schemeClr val="accent1"/>
                </a:solidFill>
                <a:latin typeface="Latin Modern Mono Light 10" pitchFamily="49" charset="77"/>
              </a:rPr>
              <a:t>inum</a:t>
            </a:r>
            <a:r>
              <a:rPr lang="en-US" altLang="ko-KR" dirty="0"/>
              <a:t>), record length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1"/>
                </a:solidFill>
                <a:latin typeface="Latin Modern Mono Light 10" pitchFamily="49" charset="77"/>
              </a:rPr>
              <a:t>reclen</a:t>
            </a:r>
            <a:r>
              <a:rPr lang="en-US" altLang="ko-KR" dirty="0"/>
              <a:t>, the total bytes for the name </a:t>
            </a:r>
            <a:br>
              <a:rPr lang="en-US" altLang="ko-KR" dirty="0"/>
            </a:br>
            <a:r>
              <a:rPr lang="en-US" altLang="ko-KR" dirty="0"/>
              <a:t>plus any left-over space), string length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1"/>
                </a:solidFill>
                <a:latin typeface="Latin Modern Mono Light 10" pitchFamily="49" charset="77"/>
              </a:rPr>
              <a:t>strlen</a:t>
            </a:r>
            <a:r>
              <a:rPr lang="en-US" altLang="ko-KR" dirty="0"/>
              <a:t>, the actual length of the name), </a:t>
            </a:r>
            <a:br>
              <a:rPr lang="en-US" altLang="ko-KR" dirty="0"/>
            </a:br>
            <a:r>
              <a:rPr lang="en-US" altLang="ko-KR" dirty="0"/>
              <a:t>and finally the name of the entry (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</a:rPr>
              <a:t>name</a:t>
            </a:r>
            <a:r>
              <a:rPr lang="en-US" altLang="ko-KR" dirty="0"/>
              <a:t>).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2DB287-7F6C-6649-A851-9A172BF7C3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2304256" y="32182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001EB2-10F7-CD41-8C20-A38A0259A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14107"/>
              </p:ext>
            </p:extLst>
          </p:nvPr>
        </p:nvGraphicFramePr>
        <p:xfrm>
          <a:off x="5864859" y="4435683"/>
          <a:ext cx="2847341" cy="1728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61035">
                  <a:extLst>
                    <a:ext uri="{9D8B030D-6E8A-4147-A177-3AD203B41FA5}">
                      <a16:colId xmlns:a16="http://schemas.microsoft.com/office/drawing/2014/main" val="2635516588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881822317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238970245"/>
                    </a:ext>
                  </a:extLst>
                </a:gridCol>
                <a:gridCol w="729298">
                  <a:extLst>
                    <a:ext uri="{9D8B030D-6E8A-4147-A177-3AD203B41FA5}">
                      <a16:colId xmlns:a16="http://schemas.microsoft.com/office/drawing/2014/main" val="7033658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inum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reclen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strlen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98256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7511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..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152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foo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83704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bar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341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foobar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245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7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BFCD-6630-0E4B-8726-09577571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directories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A18-89D5-4840-855D-491FA6556B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Directories are often treated as a special type of file. 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exemple</a:t>
            </a:r>
            <a:r>
              <a:rPr lang="en-US" dirty="0"/>
              <a:t>, a directory may have an </a:t>
            </a:r>
            <a:r>
              <a:rPr lang="en-US" dirty="0" err="1"/>
              <a:t>inode</a:t>
            </a:r>
            <a:r>
              <a:rPr lang="en-US" dirty="0"/>
              <a:t>, somewhere in the </a:t>
            </a:r>
            <a:r>
              <a:rPr lang="en-US" dirty="0" err="1"/>
              <a:t>inode</a:t>
            </a:r>
            <a:r>
              <a:rPr lang="en-US" dirty="0"/>
              <a:t> table, with the type field of the </a:t>
            </a:r>
            <a:r>
              <a:rPr lang="en-US" dirty="0" err="1"/>
              <a:t>inode</a:t>
            </a:r>
            <a:r>
              <a:rPr lang="en-US" dirty="0"/>
              <a:t> marked as “directory” instead of “regular file”. </a:t>
            </a:r>
          </a:p>
          <a:p>
            <a:pPr lvl="1"/>
            <a:r>
              <a:rPr lang="en-US" dirty="0"/>
              <a:t>The directory has data blocks pointed to by the </a:t>
            </a:r>
            <a:r>
              <a:rPr lang="en-US" dirty="0" err="1"/>
              <a:t>inode</a:t>
            </a:r>
            <a:r>
              <a:rPr lang="en-US" dirty="0"/>
              <a:t> (and perhaps, indirect blocks) which live in the data block region of our simple file system. </a:t>
            </a:r>
          </a:p>
          <a:p>
            <a:pPr lvl="1"/>
            <a:r>
              <a:rPr lang="en-US" dirty="0"/>
              <a:t>Our on-disk structure thus remains unchanged. </a:t>
            </a:r>
          </a:p>
          <a:p>
            <a:r>
              <a:rPr lang="en-US" dirty="0"/>
              <a:t>A simple linear list of entries is not the only way to store directory information. </a:t>
            </a:r>
          </a:p>
          <a:p>
            <a:pPr lvl="1"/>
            <a:r>
              <a:rPr lang="en-US" dirty="0"/>
              <a:t>For example, XFS stores directories in B-tree form, making file create operations faster than in systems with simple lists that must be scanned in their entirety.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579A9-CDC1-FF43-9028-070D1DC115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manage free space?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The file system must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and data blocks are free.</a:t>
            </a:r>
          </a:p>
          <a:p>
            <a:r>
              <a:rPr lang="en-US" altLang="ko-KR" dirty="0"/>
              <a:t>There are many ways to manage free space. </a:t>
            </a:r>
          </a:p>
          <a:p>
            <a:pPr lvl="1"/>
            <a:r>
              <a:rPr lang="en-US" altLang="ko-KR" dirty="0"/>
              <a:t>Some early file systems used linked lists of free blocks.</a:t>
            </a:r>
          </a:p>
          <a:p>
            <a:pPr lvl="1"/>
            <a:r>
              <a:rPr lang="en-US" altLang="ko-KR" spc="-30" dirty="0"/>
              <a:t>Modern file systems use more sophisticated data structures, e.g. B-trees.</a:t>
            </a:r>
          </a:p>
          <a:p>
            <a:pPr lvl="1"/>
            <a:r>
              <a:rPr lang="en-US" altLang="ko-KR" dirty="0"/>
              <a:t>In our example, we have used two simple bitmaps.</a:t>
            </a:r>
          </a:p>
          <a:p>
            <a:pPr lvl="2"/>
            <a:r>
              <a:rPr lang="en-US" altLang="ko-KR" dirty="0"/>
              <a:t>When creating a file, the file system will search the bitmap for a free </a:t>
            </a:r>
            <a:r>
              <a:rPr lang="en-US" altLang="ko-KR" dirty="0" err="1"/>
              <a:t>inode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allocate it to the file; mark it as used and update the on-disk bitmap. </a:t>
            </a:r>
          </a:p>
          <a:p>
            <a:pPr lvl="2"/>
            <a:r>
              <a:rPr lang="en-US" altLang="ko-KR" dirty="0"/>
              <a:t>A similar sequence of activities takes place when a data block is allocated. </a:t>
            </a:r>
          </a:p>
          <a:p>
            <a:pPr lvl="1"/>
            <a:r>
              <a:rPr lang="en-US" altLang="ko-KR" dirty="0"/>
              <a:t>Allocating data blocks for a new file also brings other concerns. </a:t>
            </a:r>
          </a:p>
          <a:p>
            <a:pPr lvl="2"/>
            <a:r>
              <a:rPr lang="en-US" altLang="ko-KR" dirty="0"/>
              <a:t>For example, some Linux file systems, such as ext2 and ext3, will look for a sequence of blocks (say 8) that are free when a new file is created.</a:t>
            </a:r>
          </a:p>
          <a:p>
            <a:pPr lvl="2"/>
            <a:r>
              <a:rPr lang="en-US" altLang="ko-KR" dirty="0"/>
              <a:t>This guarantees that at least a portion of the file will be contiguous on the disk, thus improving performance. </a:t>
            </a:r>
          </a:p>
          <a:p>
            <a:pPr lvl="2"/>
            <a:r>
              <a:rPr lang="en-US" altLang="ko-KR" dirty="0"/>
              <a:t>Such a pre-allocation policy is a commonly-used heuristic when allocating space for data blocks.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7091BA-F08B-D049-873F-6328AF0086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Issue an open(“/foo/bar”, O_RDONLY), </a:t>
            </a:r>
          </a:p>
          <a:p>
            <a:pPr lvl="1"/>
            <a:r>
              <a:rPr lang="en-US" altLang="ko-KR" dirty="0"/>
              <a:t>Traverse the pathname and thus locate the desired </a:t>
            </a:r>
            <a:r>
              <a:rPr lang="en-US" altLang="ko-KR" dirty="0" err="1"/>
              <a:t>indoe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Begin at the root of the file system (/)</a:t>
            </a:r>
          </a:p>
          <a:p>
            <a:pPr lvl="2"/>
            <a:r>
              <a:rPr lang="en-US" altLang="ko-KR" dirty="0"/>
              <a:t>In most Unix file systems, the root </a:t>
            </a:r>
            <a:r>
              <a:rPr lang="en-US" altLang="ko-KR" dirty="0" err="1"/>
              <a:t>inode</a:t>
            </a:r>
            <a:r>
              <a:rPr lang="en-US" altLang="ko-KR" dirty="0"/>
              <a:t> number is 2</a:t>
            </a:r>
          </a:p>
          <a:p>
            <a:pPr lvl="1"/>
            <a:r>
              <a:rPr lang="en-US" altLang="ko-KR" dirty="0"/>
              <a:t>Filesystem reads in the block that contains </a:t>
            </a:r>
            <a:r>
              <a:rPr lang="en-US" altLang="ko-KR" dirty="0" err="1"/>
              <a:t>inode</a:t>
            </a:r>
            <a:r>
              <a:rPr lang="en-US" altLang="ko-KR" dirty="0"/>
              <a:t> number 2.</a:t>
            </a:r>
          </a:p>
          <a:p>
            <a:pPr lvl="1"/>
            <a:r>
              <a:rPr lang="en-US" altLang="ko-KR" dirty="0"/>
              <a:t>Look inside of it to find pointer to data blocks (contents of the root).</a:t>
            </a:r>
          </a:p>
          <a:p>
            <a:pPr lvl="1"/>
            <a:r>
              <a:rPr lang="en-US" altLang="ko-KR" dirty="0"/>
              <a:t>By reading in one or more directory data blocks, It will find “foo” directory.</a:t>
            </a:r>
          </a:p>
          <a:p>
            <a:pPr lvl="1"/>
            <a:r>
              <a:rPr lang="en-US" altLang="ko-KR" dirty="0"/>
              <a:t>Traverse recursively the path name until the desired </a:t>
            </a:r>
            <a:r>
              <a:rPr lang="en-US" altLang="ko-KR" dirty="0" err="1"/>
              <a:t>inode</a:t>
            </a:r>
            <a:r>
              <a:rPr lang="en-US" altLang="ko-KR" dirty="0"/>
              <a:t>  (“bar”)</a:t>
            </a:r>
          </a:p>
          <a:p>
            <a:pPr lvl="1"/>
            <a:r>
              <a:rPr lang="en-US" altLang="ko-KR" dirty="0"/>
              <a:t>Check finale permissions, allocate a file descriptor for this process  and returns file descriptor to user.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74F5A2-F4F7-A742-A5A5-29727B25A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74C6-7B88-7645-AF0A-F47F65AA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8022-8067-D241-BF2B-E9924FA45A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we have an idea of how files and directories are stored on disk,  we can discuss the flow of operations while reading or writing a file. </a:t>
            </a:r>
          </a:p>
          <a:p>
            <a:r>
              <a:rPr lang="en-US" dirty="0"/>
              <a:t>For the following examples, let us assume that </a:t>
            </a:r>
          </a:p>
          <a:p>
            <a:pPr lvl="1"/>
            <a:r>
              <a:rPr lang="en-US" dirty="0"/>
              <a:t>The file system has been mounted and thus the superblock is already in memory. </a:t>
            </a:r>
          </a:p>
          <a:p>
            <a:pPr lvl="1"/>
            <a:r>
              <a:rPr lang="en-US" dirty="0"/>
              <a:t>Everything else (i.e., </a:t>
            </a:r>
            <a:r>
              <a:rPr lang="en-US" dirty="0" err="1"/>
              <a:t>inodes</a:t>
            </a:r>
            <a:r>
              <a:rPr lang="en-US" dirty="0"/>
              <a:t>, directories) is still on the disk.</a:t>
            </a:r>
          </a:p>
          <a:p>
            <a:r>
              <a:rPr lang="en-US" dirty="0"/>
              <a:t>The file reading example also assumes that a file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/foo/bar</a:t>
            </a:r>
            <a:r>
              <a:rPr lang="en-US" dirty="0"/>
              <a:t> (just 12KB in size, i.e., 3 blocks) must be opened, read and then closed.</a:t>
            </a:r>
          </a:p>
          <a:p>
            <a:r>
              <a:rPr lang="en-US" dirty="0"/>
              <a:t>The file writing example will go through the steps needed to create that file.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C3501-8FA3-964E-8482-F33D64A3D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File Timeline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4A58A5-D099-4040-846D-60C7B63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73840D14-803D-9444-8319-0E7F18CB523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53536057"/>
              </p:ext>
            </p:extLst>
          </p:nvPr>
        </p:nvGraphicFramePr>
        <p:xfrm>
          <a:off x="431800" y="1662342"/>
          <a:ext cx="8280404" cy="392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46489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0064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31004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97926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5335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77951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5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85716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504156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2543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41082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811151-57E3-0243-BCCC-0F29FA7BC085}"/>
              </a:ext>
            </a:extLst>
          </p:cNvPr>
          <p:cNvCxnSpPr>
            <a:cxnSpLocks/>
          </p:cNvCxnSpPr>
          <p:nvPr/>
        </p:nvCxnSpPr>
        <p:spPr>
          <a:xfrm>
            <a:off x="1187777" y="2127479"/>
            <a:ext cx="0" cy="38208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323F2A-9C69-5F44-9FF1-05F4673CDAFA}"/>
              </a:ext>
            </a:extLst>
          </p:cNvPr>
          <p:cNvSpPr txBox="1"/>
          <p:nvPr/>
        </p:nvSpPr>
        <p:spPr>
          <a:xfrm>
            <a:off x="1213322" y="5718204"/>
            <a:ext cx="526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7FB29-7EE2-B548-93AB-32EDC38DEBEB}"/>
              </a:ext>
            </a:extLst>
          </p:cNvPr>
          <p:cNvSpPr txBox="1"/>
          <p:nvPr/>
        </p:nvSpPr>
        <p:spPr>
          <a:xfrm>
            <a:off x="2927360" y="2125298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364F1-DF8B-CE45-A30B-6EFC759E417E}"/>
              </a:ext>
            </a:extLst>
          </p:cNvPr>
          <p:cNvSpPr txBox="1"/>
          <p:nvPr/>
        </p:nvSpPr>
        <p:spPr>
          <a:xfrm>
            <a:off x="4406529" y="5335087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02E9B-7948-764A-B75C-5231200A582A}"/>
              </a:ext>
            </a:extLst>
          </p:cNvPr>
          <p:cNvSpPr txBox="1"/>
          <p:nvPr/>
        </p:nvSpPr>
        <p:spPr>
          <a:xfrm>
            <a:off x="3672625" y="2633039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8813F-9DD4-704A-8246-B35E19E5C5F8}"/>
              </a:ext>
            </a:extLst>
          </p:cNvPr>
          <p:cNvSpPr txBox="1"/>
          <p:nvPr/>
        </p:nvSpPr>
        <p:spPr>
          <a:xfrm>
            <a:off x="4431376" y="3139855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1DA80-D7AF-954E-A157-9B98822A0A8B}"/>
              </a:ext>
            </a:extLst>
          </p:cNvPr>
          <p:cNvSpPr txBox="1"/>
          <p:nvPr/>
        </p:nvSpPr>
        <p:spPr>
          <a:xfrm>
            <a:off x="4431376" y="3386076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06533-E0F2-5F45-9783-F68831CF34D0}"/>
              </a:ext>
            </a:extLst>
          </p:cNvPr>
          <p:cNvSpPr txBox="1"/>
          <p:nvPr/>
        </p:nvSpPr>
        <p:spPr>
          <a:xfrm>
            <a:off x="4431376" y="411615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26A22-C084-CD46-99D7-4FEE1788CB86}"/>
              </a:ext>
            </a:extLst>
          </p:cNvPr>
          <p:cNvSpPr txBox="1"/>
          <p:nvPr/>
        </p:nvSpPr>
        <p:spPr>
          <a:xfrm>
            <a:off x="5189248" y="2386818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7D2DF-5DD2-FE43-A8B1-9EB1EC8E28F2}"/>
              </a:ext>
            </a:extLst>
          </p:cNvPr>
          <p:cNvSpPr txBox="1"/>
          <p:nvPr/>
        </p:nvSpPr>
        <p:spPr>
          <a:xfrm>
            <a:off x="5939295" y="2879260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2ED00-B9E7-4C41-9DA1-9006EE33528F}"/>
              </a:ext>
            </a:extLst>
          </p:cNvPr>
          <p:cNvSpPr txBox="1"/>
          <p:nvPr/>
        </p:nvSpPr>
        <p:spPr>
          <a:xfrm>
            <a:off x="6683045" y="3623622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689D2-A69D-784D-82CB-89383662D29A}"/>
              </a:ext>
            </a:extLst>
          </p:cNvPr>
          <p:cNvSpPr txBox="1"/>
          <p:nvPr/>
        </p:nvSpPr>
        <p:spPr>
          <a:xfrm>
            <a:off x="7446478" y="4369466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C677E-D138-CE4F-BF95-FFD5B5DA4B9B}"/>
              </a:ext>
            </a:extLst>
          </p:cNvPr>
          <p:cNvSpPr txBox="1"/>
          <p:nvPr/>
        </p:nvSpPr>
        <p:spPr>
          <a:xfrm>
            <a:off x="4431376" y="4853426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84594-0040-3F41-BDF7-5BBF87C64494}"/>
              </a:ext>
            </a:extLst>
          </p:cNvPr>
          <p:cNvSpPr txBox="1"/>
          <p:nvPr/>
        </p:nvSpPr>
        <p:spPr>
          <a:xfrm>
            <a:off x="8191462" y="509964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9DCA9C-11B8-8548-A494-766897615AE9}"/>
              </a:ext>
            </a:extLst>
          </p:cNvPr>
          <p:cNvSpPr txBox="1"/>
          <p:nvPr/>
        </p:nvSpPr>
        <p:spPr>
          <a:xfrm>
            <a:off x="4406529" y="4611496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507DDA-D5D6-0B4A-A7FB-D86BC1CCE0A5}"/>
              </a:ext>
            </a:extLst>
          </p:cNvPr>
          <p:cNvSpPr txBox="1"/>
          <p:nvPr/>
        </p:nvSpPr>
        <p:spPr>
          <a:xfrm>
            <a:off x="4406529" y="3877124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6726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Way To Think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To implement a file system, there are two main aspects to  think about</a:t>
            </a:r>
          </a:p>
          <a:p>
            <a:pPr lvl="1"/>
            <a:r>
              <a:rPr lang="en-US" altLang="ko-KR" dirty="0"/>
              <a:t>Data structures</a:t>
            </a:r>
          </a:p>
          <a:p>
            <a:pPr lvl="2"/>
            <a:r>
              <a:rPr lang="en-US" altLang="ko-KR" dirty="0"/>
              <a:t>What types of on-disk structures does the file system need to organize its data and metadata?</a:t>
            </a:r>
          </a:p>
          <a:p>
            <a:pPr lvl="1"/>
            <a:r>
              <a:rPr lang="en-US" altLang="ko-KR" dirty="0"/>
              <a:t>Access methods</a:t>
            </a:r>
          </a:p>
          <a:p>
            <a:pPr lvl="2"/>
            <a:r>
              <a:rPr lang="en-US" altLang="ko-KR" dirty="0"/>
              <a:t>How does a file system map the calls made by a process, such as 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</a:rPr>
              <a:t>open()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</a:rPr>
              <a:t>read()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</a:rPr>
              <a:t>write()</a:t>
            </a:r>
            <a:r>
              <a:rPr lang="en-US" altLang="ko-KR" dirty="0"/>
              <a:t>, etc., onto its structures?</a:t>
            </a:r>
          </a:p>
          <a:p>
            <a:pPr lvl="2"/>
            <a:r>
              <a:rPr lang="en-US" altLang="ko-KR" dirty="0"/>
              <a:t>Which structures are read during the execution of a particular system call? </a:t>
            </a:r>
          </a:p>
          <a:p>
            <a:pPr lvl="2"/>
            <a:r>
              <a:rPr lang="en-US" altLang="ko-KR" dirty="0"/>
              <a:t>Which structures are written?</a:t>
            </a:r>
          </a:p>
          <a:p>
            <a:pPr lvl="2"/>
            <a:r>
              <a:rPr lang="en-US" altLang="ko-KR" dirty="0"/>
              <a:t>How do such operations affect the performance of an application?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20C3AE-1974-D540-BC09-2823230414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2191-4292-1F44-A50B-8E7F1E76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47DA-4E33-6447-BEDD-409134B24B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Issue an 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  <a:cs typeface="Courier New" panose="02070309020205020404" pitchFamily="49" charset="0"/>
              </a:rPr>
              <a:t>open(“/foo/bar”, O_RDONLY)</a:t>
            </a:r>
            <a:endParaRPr lang="en-US" altLang="ko-KR" dirty="0"/>
          </a:p>
          <a:p>
            <a:pPr lvl="1"/>
            <a:r>
              <a:rPr lang="en-US" altLang="ko-KR" dirty="0"/>
              <a:t>The system must traverse the pathname and locate the desired </a:t>
            </a:r>
            <a:r>
              <a:rPr lang="en-US" altLang="ko-KR" dirty="0" err="1"/>
              <a:t>inode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begins at the root of the file system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(/)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In most Unix file systems, the root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is 2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 system reads in the block that contains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2.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It looks inside it to find pointer to data blocks (contents of the root).</a:t>
            </a:r>
          </a:p>
          <a:p>
            <a:pPr lvl="1"/>
            <a:r>
              <a:rPr lang="en-US" altLang="ko-KR" spc="-20" dirty="0">
                <a:cs typeface="Courier New" panose="02070309020205020404" pitchFamily="49" charset="0"/>
              </a:rPr>
              <a:t>By reading one or more directory data blocks, it will find “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  <a:cs typeface="Courier New" panose="02070309020205020404" pitchFamily="49" charset="0"/>
              </a:rPr>
              <a:t>foo</a:t>
            </a:r>
            <a:r>
              <a:rPr lang="en-US" altLang="ko-KR" spc="-20" dirty="0">
                <a:cs typeface="Courier New" panose="02070309020205020404" pitchFamily="49" charset="0"/>
              </a:rPr>
              <a:t>” directory.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Traverse recursively the path name until the desired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 (“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  <a:cs typeface="Courier New" panose="02070309020205020404" pitchFamily="49" charset="0"/>
              </a:rPr>
              <a:t>bar</a:t>
            </a:r>
            <a:r>
              <a:rPr lang="en-US" altLang="ko-KR" dirty="0">
                <a:cs typeface="Courier New" panose="02070309020205020404" pitchFamily="49" charset="0"/>
              </a:rPr>
              <a:t>”)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Read 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  <a:cs typeface="Courier New" panose="02070309020205020404" pitchFamily="49" charset="0"/>
              </a:rPr>
              <a:t>bar</a:t>
            </a:r>
            <a:r>
              <a:rPr lang="en-US" altLang="ko-KR" dirty="0">
                <a:cs typeface="Courier New" panose="02070309020205020404" pitchFamily="49" charset="0"/>
              </a:rPr>
              <a:t>’s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into memory, check permissions, allocate a file descriptor for this process  and returns the file descriptor to the user.</a:t>
            </a:r>
            <a:endParaRPr lang="en-US" altLang="ko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79D6B-8F02-1241-8985-7BFE162250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Reading a File From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closing the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 to read from the file.</a:t>
            </a:r>
          </a:p>
          <a:p>
            <a:pPr lvl="1"/>
            <a:r>
              <a:rPr lang="en-US" altLang="ko-KR" dirty="0"/>
              <a:t>Read in the first block of the file, consulting the </a:t>
            </a:r>
            <a:r>
              <a:rPr lang="en-US" altLang="ko-KR" dirty="0" err="1"/>
              <a:t>inode</a:t>
            </a:r>
            <a:r>
              <a:rPr lang="en-US" altLang="ko-KR" dirty="0"/>
              <a:t> to find the location of such a block.</a:t>
            </a:r>
          </a:p>
          <a:p>
            <a:pPr lvl="2"/>
            <a:r>
              <a:rPr lang="en-US" altLang="ko-KR" dirty="0"/>
              <a:t>Update the </a:t>
            </a:r>
            <a:r>
              <a:rPr lang="en-US" altLang="ko-KR" dirty="0" err="1"/>
              <a:t>inode</a:t>
            </a:r>
            <a:r>
              <a:rPr lang="en-US" altLang="ko-KR" dirty="0"/>
              <a:t> with a new last-accessed time.</a:t>
            </a:r>
          </a:p>
          <a:p>
            <a:pPr lvl="2"/>
            <a:r>
              <a:rPr lang="en-US" altLang="ko-KR" dirty="0"/>
              <a:t>Update in-memory open file table for file descriptor, the file offset.</a:t>
            </a:r>
          </a:p>
          <a:p>
            <a:r>
              <a:rPr lang="en-US" altLang="ko-KR" dirty="0"/>
              <a:t>When file is closed…</a:t>
            </a:r>
          </a:p>
          <a:p>
            <a:pPr lvl="1"/>
            <a:r>
              <a:rPr lang="en-US" altLang="ko-KR" dirty="0"/>
              <a:t>File descriptor should be deallocated, and that is all the file system really needs to do. </a:t>
            </a:r>
          </a:p>
          <a:p>
            <a:pPr lvl="1"/>
            <a:r>
              <a:rPr lang="en-US" altLang="ko-KR" dirty="0"/>
              <a:t>No disk I/</a:t>
            </a:r>
            <a:r>
              <a:rPr lang="en-US" altLang="ko-KR" dirty="0" err="1"/>
              <a:t>Os</a:t>
            </a:r>
            <a:r>
              <a:rPr lang="en-US" altLang="ko-KR" dirty="0"/>
              <a:t> take place.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8B1362-EA24-D847-9E30-F186906E6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Reading a File From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File Timeline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4A58A5-D099-4040-846D-60C7B63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73840D14-803D-9444-8319-0E7F18CB5239}"/>
              </a:ext>
            </a:extLst>
          </p:cNvPr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431800" y="1662342"/>
          <a:ext cx="8280404" cy="392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46489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0064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31004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97926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5335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77951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5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85716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504156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2543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41082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811151-57E3-0243-BCCC-0F29FA7BC085}"/>
              </a:ext>
            </a:extLst>
          </p:cNvPr>
          <p:cNvCxnSpPr>
            <a:cxnSpLocks/>
          </p:cNvCxnSpPr>
          <p:nvPr/>
        </p:nvCxnSpPr>
        <p:spPr>
          <a:xfrm>
            <a:off x="1187777" y="2127479"/>
            <a:ext cx="0" cy="38208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323F2A-9C69-5F44-9FF1-05F4673CDAFA}"/>
              </a:ext>
            </a:extLst>
          </p:cNvPr>
          <p:cNvSpPr txBox="1"/>
          <p:nvPr/>
        </p:nvSpPr>
        <p:spPr>
          <a:xfrm>
            <a:off x="1213322" y="5718204"/>
            <a:ext cx="526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7FB29-7EE2-B548-93AB-32EDC38DEBEB}"/>
              </a:ext>
            </a:extLst>
          </p:cNvPr>
          <p:cNvSpPr txBox="1"/>
          <p:nvPr/>
        </p:nvSpPr>
        <p:spPr>
          <a:xfrm>
            <a:off x="2927360" y="2125298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364F1-DF8B-CE45-A30B-6EFC759E417E}"/>
              </a:ext>
            </a:extLst>
          </p:cNvPr>
          <p:cNvSpPr txBox="1"/>
          <p:nvPr/>
        </p:nvSpPr>
        <p:spPr>
          <a:xfrm>
            <a:off x="4406529" y="5335087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02E9B-7948-764A-B75C-5231200A582A}"/>
              </a:ext>
            </a:extLst>
          </p:cNvPr>
          <p:cNvSpPr txBox="1"/>
          <p:nvPr/>
        </p:nvSpPr>
        <p:spPr>
          <a:xfrm>
            <a:off x="3672625" y="2633039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8813F-9DD4-704A-8246-B35E19E5C5F8}"/>
              </a:ext>
            </a:extLst>
          </p:cNvPr>
          <p:cNvSpPr txBox="1"/>
          <p:nvPr/>
        </p:nvSpPr>
        <p:spPr>
          <a:xfrm>
            <a:off x="4431376" y="3139855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1DA80-D7AF-954E-A157-9B98822A0A8B}"/>
              </a:ext>
            </a:extLst>
          </p:cNvPr>
          <p:cNvSpPr txBox="1"/>
          <p:nvPr/>
        </p:nvSpPr>
        <p:spPr>
          <a:xfrm>
            <a:off x="4431376" y="3386076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06533-E0F2-5F45-9783-F68831CF34D0}"/>
              </a:ext>
            </a:extLst>
          </p:cNvPr>
          <p:cNvSpPr txBox="1"/>
          <p:nvPr/>
        </p:nvSpPr>
        <p:spPr>
          <a:xfrm>
            <a:off x="4431376" y="411615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26A22-C084-CD46-99D7-4FEE1788CB86}"/>
              </a:ext>
            </a:extLst>
          </p:cNvPr>
          <p:cNvSpPr txBox="1"/>
          <p:nvPr/>
        </p:nvSpPr>
        <p:spPr>
          <a:xfrm>
            <a:off x="5189248" y="2386818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7D2DF-5DD2-FE43-A8B1-9EB1EC8E28F2}"/>
              </a:ext>
            </a:extLst>
          </p:cNvPr>
          <p:cNvSpPr txBox="1"/>
          <p:nvPr/>
        </p:nvSpPr>
        <p:spPr>
          <a:xfrm>
            <a:off x="5939295" y="2879260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2ED00-B9E7-4C41-9DA1-9006EE33528F}"/>
              </a:ext>
            </a:extLst>
          </p:cNvPr>
          <p:cNvSpPr txBox="1"/>
          <p:nvPr/>
        </p:nvSpPr>
        <p:spPr>
          <a:xfrm>
            <a:off x="6683045" y="3623622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689D2-A69D-784D-82CB-89383662D29A}"/>
              </a:ext>
            </a:extLst>
          </p:cNvPr>
          <p:cNvSpPr txBox="1"/>
          <p:nvPr/>
        </p:nvSpPr>
        <p:spPr>
          <a:xfrm>
            <a:off x="7446478" y="4369466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C677E-D138-CE4F-BF95-FFD5B5DA4B9B}"/>
              </a:ext>
            </a:extLst>
          </p:cNvPr>
          <p:cNvSpPr txBox="1"/>
          <p:nvPr/>
        </p:nvSpPr>
        <p:spPr>
          <a:xfrm>
            <a:off x="4431376" y="4853426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84594-0040-3F41-BDF7-5BBF87C64494}"/>
              </a:ext>
            </a:extLst>
          </p:cNvPr>
          <p:cNvSpPr txBox="1"/>
          <p:nvPr/>
        </p:nvSpPr>
        <p:spPr>
          <a:xfrm>
            <a:off x="8191462" y="509964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9DCA9C-11B8-8548-A494-766897615AE9}"/>
              </a:ext>
            </a:extLst>
          </p:cNvPr>
          <p:cNvSpPr txBox="1"/>
          <p:nvPr/>
        </p:nvSpPr>
        <p:spPr>
          <a:xfrm>
            <a:off x="4406529" y="4611496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507DDA-D5D6-0B4A-A7FB-D86BC1CCE0A5}"/>
              </a:ext>
            </a:extLst>
          </p:cNvPr>
          <p:cNvSpPr txBox="1"/>
          <p:nvPr/>
        </p:nvSpPr>
        <p:spPr>
          <a:xfrm>
            <a:off x="4406529" y="3877124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04073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79400"/>
            <a:ext cx="8280401" cy="720000"/>
          </a:xfrm>
        </p:spPr>
        <p:txBody>
          <a:bodyPr/>
          <a:lstStyle/>
          <a:p>
            <a:r>
              <a:rPr lang="en-US" altLang="ko-KR" dirty="0"/>
              <a:t>Writing to file timeline</a:t>
            </a:r>
            <a:endParaRPr lang="ko-KR" altLang="en-US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BC984A1E-0582-FE49-A72A-2F2A5B604CB1}"/>
              </a:ext>
            </a:extLst>
          </p:cNvPr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431801" y="942340"/>
          <a:ext cx="8280404" cy="577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042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598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2843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2503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07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4982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098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8843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46843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7877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1698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010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770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911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081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2881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067988"/>
                  </a:ext>
                </a:extLst>
              </a:tr>
              <a:tr h="21600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07328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3795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295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2358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F46D42-E0B3-194D-988B-F6E748A1D0D6}"/>
              </a:ext>
            </a:extLst>
          </p:cNvPr>
          <p:cNvCxnSpPr>
            <a:cxnSpLocks/>
          </p:cNvCxnSpPr>
          <p:nvPr/>
        </p:nvCxnSpPr>
        <p:spPr>
          <a:xfrm>
            <a:off x="1187780" y="1376363"/>
            <a:ext cx="0" cy="54153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00E499-6206-2744-A473-0077287A931D}"/>
              </a:ext>
            </a:extLst>
          </p:cNvPr>
          <p:cNvSpPr txBox="1"/>
          <p:nvPr/>
        </p:nvSpPr>
        <p:spPr>
          <a:xfrm>
            <a:off x="696426" y="6393934"/>
            <a:ext cx="414143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4DA57-E456-DC43-A005-A8C6AAAFCF5F}"/>
              </a:ext>
            </a:extLst>
          </p:cNvPr>
          <p:cNvSpPr txBox="1"/>
          <p:nvPr/>
        </p:nvSpPr>
        <p:spPr>
          <a:xfrm>
            <a:off x="2176980" y="2192040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18F9F-6C62-5F46-BF8D-0244FA7D70D5}"/>
              </a:ext>
            </a:extLst>
          </p:cNvPr>
          <p:cNvSpPr txBox="1"/>
          <p:nvPr/>
        </p:nvSpPr>
        <p:spPr>
          <a:xfrm>
            <a:off x="2152133" y="2418113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82296-20D5-524E-839A-FDEB73D4F194}"/>
              </a:ext>
            </a:extLst>
          </p:cNvPr>
          <p:cNvSpPr txBox="1"/>
          <p:nvPr/>
        </p:nvSpPr>
        <p:spPr>
          <a:xfrm>
            <a:off x="1426941" y="369160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7E634-A413-7044-955B-1EEB66DE2F04}"/>
              </a:ext>
            </a:extLst>
          </p:cNvPr>
          <p:cNvSpPr txBox="1"/>
          <p:nvPr/>
        </p:nvSpPr>
        <p:spPr>
          <a:xfrm>
            <a:off x="1402094" y="3917680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99DB4-DBBC-6749-8204-D5207B4018CD}"/>
              </a:ext>
            </a:extLst>
          </p:cNvPr>
          <p:cNvSpPr txBox="1"/>
          <p:nvPr/>
        </p:nvSpPr>
        <p:spPr>
          <a:xfrm>
            <a:off x="1426941" y="477416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210F16-A210-0440-B232-64940BC103C2}"/>
              </a:ext>
            </a:extLst>
          </p:cNvPr>
          <p:cNvSpPr txBox="1"/>
          <p:nvPr/>
        </p:nvSpPr>
        <p:spPr>
          <a:xfrm>
            <a:off x="1402094" y="5000240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8BC73-89B5-C842-82BB-663ADBF6AE6E}"/>
              </a:ext>
            </a:extLst>
          </p:cNvPr>
          <p:cNvSpPr txBox="1"/>
          <p:nvPr/>
        </p:nvSpPr>
        <p:spPr>
          <a:xfrm>
            <a:off x="1426941" y="5835463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149B3-AF53-624E-BAAD-A3278FE53A2A}"/>
              </a:ext>
            </a:extLst>
          </p:cNvPr>
          <p:cNvSpPr txBox="1"/>
          <p:nvPr/>
        </p:nvSpPr>
        <p:spPr>
          <a:xfrm>
            <a:off x="1402094" y="6061536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7F6DE-91A4-8841-8CCC-F05465B57FB1}"/>
              </a:ext>
            </a:extLst>
          </p:cNvPr>
          <p:cNvSpPr txBox="1"/>
          <p:nvPr/>
        </p:nvSpPr>
        <p:spPr>
          <a:xfrm>
            <a:off x="4430936" y="282202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61390-0A09-674A-A493-D4225D8D53BF}"/>
              </a:ext>
            </a:extLst>
          </p:cNvPr>
          <p:cNvSpPr txBox="1"/>
          <p:nvPr/>
        </p:nvSpPr>
        <p:spPr>
          <a:xfrm>
            <a:off x="4406089" y="3048100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FC64A4-49D8-154B-957C-5E530B031523}"/>
              </a:ext>
            </a:extLst>
          </p:cNvPr>
          <p:cNvSpPr txBox="1"/>
          <p:nvPr/>
        </p:nvSpPr>
        <p:spPr>
          <a:xfrm>
            <a:off x="4455783" y="347250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BBD8A5-9074-744F-94A0-2B11E3963EA5}"/>
              </a:ext>
            </a:extLst>
          </p:cNvPr>
          <p:cNvSpPr txBox="1"/>
          <p:nvPr/>
        </p:nvSpPr>
        <p:spPr>
          <a:xfrm>
            <a:off x="4407145" y="4320792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4CEDE4-9441-464C-AA32-D9674B087BDE}"/>
              </a:ext>
            </a:extLst>
          </p:cNvPr>
          <p:cNvSpPr txBox="1"/>
          <p:nvPr/>
        </p:nvSpPr>
        <p:spPr>
          <a:xfrm>
            <a:off x="4443356" y="4556298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4C2B98-B651-7945-84CE-A6908D154DF8}"/>
              </a:ext>
            </a:extLst>
          </p:cNvPr>
          <p:cNvSpPr txBox="1"/>
          <p:nvPr/>
        </p:nvSpPr>
        <p:spPr>
          <a:xfrm>
            <a:off x="4394718" y="5404583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DE5AD1-E5A4-E742-A41E-9CA4D5A258E7}"/>
              </a:ext>
            </a:extLst>
          </p:cNvPr>
          <p:cNvSpPr txBox="1"/>
          <p:nvPr/>
        </p:nvSpPr>
        <p:spPr>
          <a:xfrm>
            <a:off x="4430929" y="561173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02A1E-21BD-1E42-A3F5-638B0D63CF8E}"/>
              </a:ext>
            </a:extLst>
          </p:cNvPr>
          <p:cNvSpPr txBox="1"/>
          <p:nvPr/>
        </p:nvSpPr>
        <p:spPr>
          <a:xfrm>
            <a:off x="4382291" y="6460022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99D43-6CD4-DA4F-94CC-34C5A57668DB}"/>
              </a:ext>
            </a:extLst>
          </p:cNvPr>
          <p:cNvSpPr txBox="1"/>
          <p:nvPr/>
        </p:nvSpPr>
        <p:spPr>
          <a:xfrm>
            <a:off x="3691676" y="1773733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DCBB97-35ED-7140-8CBC-7EC778C60AD9}"/>
              </a:ext>
            </a:extLst>
          </p:cNvPr>
          <p:cNvSpPr txBox="1"/>
          <p:nvPr/>
        </p:nvSpPr>
        <p:spPr>
          <a:xfrm>
            <a:off x="3663324" y="3269700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9A9E4-D58E-B84E-B490-7C779731C12F}"/>
              </a:ext>
            </a:extLst>
          </p:cNvPr>
          <p:cNvSpPr txBox="1"/>
          <p:nvPr/>
        </p:nvSpPr>
        <p:spPr>
          <a:xfrm>
            <a:off x="2936764" y="1339425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6A30C-D04E-564F-8C45-E5584577CC70}"/>
              </a:ext>
            </a:extLst>
          </p:cNvPr>
          <p:cNvSpPr txBox="1"/>
          <p:nvPr/>
        </p:nvSpPr>
        <p:spPr>
          <a:xfrm>
            <a:off x="5950654" y="1990632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736E2-22EF-D543-856C-D12F13400301}"/>
              </a:ext>
            </a:extLst>
          </p:cNvPr>
          <p:cNvSpPr txBox="1"/>
          <p:nvPr/>
        </p:nvSpPr>
        <p:spPr>
          <a:xfrm>
            <a:off x="5925807" y="2622547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318848-E3F9-D349-86CB-4126EF22F549}"/>
              </a:ext>
            </a:extLst>
          </p:cNvPr>
          <p:cNvSpPr txBox="1"/>
          <p:nvPr/>
        </p:nvSpPr>
        <p:spPr>
          <a:xfrm>
            <a:off x="5195742" y="1556324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DC25D9-1A0D-1244-8CD4-9ADF9F6FA79D}"/>
              </a:ext>
            </a:extLst>
          </p:cNvPr>
          <p:cNvSpPr txBox="1"/>
          <p:nvPr/>
        </p:nvSpPr>
        <p:spPr>
          <a:xfrm>
            <a:off x="6652365" y="4115555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474EBC-FE17-E24E-B55C-7932D0D03D22}"/>
              </a:ext>
            </a:extLst>
          </p:cNvPr>
          <p:cNvSpPr txBox="1"/>
          <p:nvPr/>
        </p:nvSpPr>
        <p:spPr>
          <a:xfrm>
            <a:off x="7463984" y="5203598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9206D9-8355-9142-9909-588B1218C511}"/>
              </a:ext>
            </a:extLst>
          </p:cNvPr>
          <p:cNvSpPr txBox="1"/>
          <p:nvPr/>
        </p:nvSpPr>
        <p:spPr>
          <a:xfrm>
            <a:off x="8177914" y="6264743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3610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Issue write() to update the file with new contents.</a:t>
            </a:r>
          </a:p>
          <a:p>
            <a:r>
              <a:rPr lang="en-US" altLang="ko-KR" dirty="0"/>
              <a:t>File may allocate a block (unless the block is being overwritten).</a:t>
            </a:r>
          </a:p>
          <a:p>
            <a:pPr lvl="1"/>
            <a:r>
              <a:rPr lang="en-US" altLang="ko-KR" dirty="0"/>
              <a:t>Need to update data block, data bitmap.</a:t>
            </a:r>
          </a:p>
          <a:p>
            <a:pPr lvl="1"/>
            <a:r>
              <a:rPr lang="en-US" altLang="ko-KR" dirty="0"/>
              <a:t>It generates five I/</a:t>
            </a:r>
            <a:r>
              <a:rPr lang="en-US" altLang="ko-KR" dirty="0" err="1"/>
              <a:t>Os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one to read the data bitmap</a:t>
            </a:r>
          </a:p>
          <a:p>
            <a:pPr lvl="2"/>
            <a:r>
              <a:rPr lang="en-US" altLang="ko-KR" dirty="0"/>
              <a:t>one to write the bitmap (to reflect its new state to disk)</a:t>
            </a:r>
          </a:p>
          <a:p>
            <a:pPr lvl="2"/>
            <a:r>
              <a:rPr lang="en-US" altLang="ko-KR" dirty="0"/>
              <a:t>two more to read and then write the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one to write the actual block itself.</a:t>
            </a:r>
          </a:p>
          <a:p>
            <a:pPr lvl="1"/>
            <a:r>
              <a:rPr lang="en-US" altLang="ko-KR" dirty="0"/>
              <a:t>To create a file, it also allocates space for the directory, causing high I/O traffic.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FA3436-AA35-2A43-9C1C-00D933F0C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79400"/>
            <a:ext cx="8280401" cy="720000"/>
          </a:xfrm>
        </p:spPr>
        <p:txBody>
          <a:bodyPr/>
          <a:lstStyle/>
          <a:p>
            <a:r>
              <a:rPr lang="en-US" altLang="ko-KR" dirty="0"/>
              <a:t>Writing to file timeline</a:t>
            </a:r>
            <a:endParaRPr lang="ko-KR" altLang="en-US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BC984A1E-0582-FE49-A72A-2F2A5B604CB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28963417"/>
              </p:ext>
            </p:extLst>
          </p:nvPr>
        </p:nvGraphicFramePr>
        <p:xfrm>
          <a:off x="431801" y="942340"/>
          <a:ext cx="8280404" cy="577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400" b="0" i="0" dirty="0" err="1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042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598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2843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2503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07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4982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098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8843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46843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7877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1698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010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770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911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081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2881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067988"/>
                  </a:ext>
                </a:extLst>
              </a:tr>
              <a:tr h="21600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400" b="0" i="0" dirty="0"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07328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3795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295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2358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F46D42-E0B3-194D-988B-F6E748A1D0D6}"/>
              </a:ext>
            </a:extLst>
          </p:cNvPr>
          <p:cNvCxnSpPr>
            <a:cxnSpLocks/>
          </p:cNvCxnSpPr>
          <p:nvPr/>
        </p:nvCxnSpPr>
        <p:spPr>
          <a:xfrm>
            <a:off x="1187780" y="1376363"/>
            <a:ext cx="0" cy="54153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00E499-6206-2744-A473-0077287A931D}"/>
              </a:ext>
            </a:extLst>
          </p:cNvPr>
          <p:cNvSpPr txBox="1"/>
          <p:nvPr/>
        </p:nvSpPr>
        <p:spPr>
          <a:xfrm>
            <a:off x="696426" y="6393934"/>
            <a:ext cx="414143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4DA57-E456-DC43-A005-A8C6AAAFCF5F}"/>
              </a:ext>
            </a:extLst>
          </p:cNvPr>
          <p:cNvSpPr txBox="1"/>
          <p:nvPr/>
        </p:nvSpPr>
        <p:spPr>
          <a:xfrm>
            <a:off x="2176980" y="2192040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18F9F-6C62-5F46-BF8D-0244FA7D70D5}"/>
              </a:ext>
            </a:extLst>
          </p:cNvPr>
          <p:cNvSpPr txBox="1"/>
          <p:nvPr/>
        </p:nvSpPr>
        <p:spPr>
          <a:xfrm>
            <a:off x="2152133" y="2418113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82296-20D5-524E-839A-FDEB73D4F194}"/>
              </a:ext>
            </a:extLst>
          </p:cNvPr>
          <p:cNvSpPr txBox="1"/>
          <p:nvPr/>
        </p:nvSpPr>
        <p:spPr>
          <a:xfrm>
            <a:off x="1426941" y="369160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7E634-A413-7044-955B-1EEB66DE2F04}"/>
              </a:ext>
            </a:extLst>
          </p:cNvPr>
          <p:cNvSpPr txBox="1"/>
          <p:nvPr/>
        </p:nvSpPr>
        <p:spPr>
          <a:xfrm>
            <a:off x="1402094" y="3917680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99DB4-DBBC-6749-8204-D5207B4018CD}"/>
              </a:ext>
            </a:extLst>
          </p:cNvPr>
          <p:cNvSpPr txBox="1"/>
          <p:nvPr/>
        </p:nvSpPr>
        <p:spPr>
          <a:xfrm>
            <a:off x="1426941" y="477416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210F16-A210-0440-B232-64940BC103C2}"/>
              </a:ext>
            </a:extLst>
          </p:cNvPr>
          <p:cNvSpPr txBox="1"/>
          <p:nvPr/>
        </p:nvSpPr>
        <p:spPr>
          <a:xfrm>
            <a:off x="1402094" y="5000240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8BC73-89B5-C842-82BB-663ADBF6AE6E}"/>
              </a:ext>
            </a:extLst>
          </p:cNvPr>
          <p:cNvSpPr txBox="1"/>
          <p:nvPr/>
        </p:nvSpPr>
        <p:spPr>
          <a:xfrm>
            <a:off x="1426941" y="5835463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149B3-AF53-624E-BAAD-A3278FE53A2A}"/>
              </a:ext>
            </a:extLst>
          </p:cNvPr>
          <p:cNvSpPr txBox="1"/>
          <p:nvPr/>
        </p:nvSpPr>
        <p:spPr>
          <a:xfrm>
            <a:off x="1402094" y="6061536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7F6DE-91A4-8841-8CCC-F05465B57FB1}"/>
              </a:ext>
            </a:extLst>
          </p:cNvPr>
          <p:cNvSpPr txBox="1"/>
          <p:nvPr/>
        </p:nvSpPr>
        <p:spPr>
          <a:xfrm>
            <a:off x="4430936" y="282202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61390-0A09-674A-A493-D4225D8D53BF}"/>
              </a:ext>
            </a:extLst>
          </p:cNvPr>
          <p:cNvSpPr txBox="1"/>
          <p:nvPr/>
        </p:nvSpPr>
        <p:spPr>
          <a:xfrm>
            <a:off x="4406089" y="3048100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FC64A4-49D8-154B-957C-5E530B031523}"/>
              </a:ext>
            </a:extLst>
          </p:cNvPr>
          <p:cNvSpPr txBox="1"/>
          <p:nvPr/>
        </p:nvSpPr>
        <p:spPr>
          <a:xfrm>
            <a:off x="4455783" y="347250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BBD8A5-9074-744F-94A0-2B11E3963EA5}"/>
              </a:ext>
            </a:extLst>
          </p:cNvPr>
          <p:cNvSpPr txBox="1"/>
          <p:nvPr/>
        </p:nvSpPr>
        <p:spPr>
          <a:xfrm>
            <a:off x="4407145" y="4320792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4CEDE4-9441-464C-AA32-D9674B087BDE}"/>
              </a:ext>
            </a:extLst>
          </p:cNvPr>
          <p:cNvSpPr txBox="1"/>
          <p:nvPr/>
        </p:nvSpPr>
        <p:spPr>
          <a:xfrm>
            <a:off x="4443356" y="4556298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4C2B98-B651-7945-84CE-A6908D154DF8}"/>
              </a:ext>
            </a:extLst>
          </p:cNvPr>
          <p:cNvSpPr txBox="1"/>
          <p:nvPr/>
        </p:nvSpPr>
        <p:spPr>
          <a:xfrm>
            <a:off x="4394718" y="5404583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DE5AD1-E5A4-E742-A41E-9CA4D5A258E7}"/>
              </a:ext>
            </a:extLst>
          </p:cNvPr>
          <p:cNvSpPr txBox="1"/>
          <p:nvPr/>
        </p:nvSpPr>
        <p:spPr>
          <a:xfrm>
            <a:off x="4430929" y="5611737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02A1E-21BD-1E42-A3F5-638B0D63CF8E}"/>
              </a:ext>
            </a:extLst>
          </p:cNvPr>
          <p:cNvSpPr txBox="1"/>
          <p:nvPr/>
        </p:nvSpPr>
        <p:spPr>
          <a:xfrm>
            <a:off x="4382291" y="6460022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99D43-6CD4-DA4F-94CC-34C5A57668DB}"/>
              </a:ext>
            </a:extLst>
          </p:cNvPr>
          <p:cNvSpPr txBox="1"/>
          <p:nvPr/>
        </p:nvSpPr>
        <p:spPr>
          <a:xfrm>
            <a:off x="3691676" y="1773733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DCBB97-35ED-7140-8CBC-7EC778C60AD9}"/>
              </a:ext>
            </a:extLst>
          </p:cNvPr>
          <p:cNvSpPr txBox="1"/>
          <p:nvPr/>
        </p:nvSpPr>
        <p:spPr>
          <a:xfrm>
            <a:off x="3663324" y="3269700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9A9E4-D58E-B84E-B490-7C779731C12F}"/>
              </a:ext>
            </a:extLst>
          </p:cNvPr>
          <p:cNvSpPr txBox="1"/>
          <p:nvPr/>
        </p:nvSpPr>
        <p:spPr>
          <a:xfrm>
            <a:off x="2936764" y="1339425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6A30C-D04E-564F-8C45-E5584577CC70}"/>
              </a:ext>
            </a:extLst>
          </p:cNvPr>
          <p:cNvSpPr txBox="1"/>
          <p:nvPr/>
        </p:nvSpPr>
        <p:spPr>
          <a:xfrm>
            <a:off x="5950654" y="1990632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736E2-22EF-D543-856C-D12F13400301}"/>
              </a:ext>
            </a:extLst>
          </p:cNvPr>
          <p:cNvSpPr txBox="1"/>
          <p:nvPr/>
        </p:nvSpPr>
        <p:spPr>
          <a:xfrm>
            <a:off x="5925807" y="2622547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318848-E3F9-D349-86CB-4126EF22F549}"/>
              </a:ext>
            </a:extLst>
          </p:cNvPr>
          <p:cNvSpPr txBox="1"/>
          <p:nvPr/>
        </p:nvSpPr>
        <p:spPr>
          <a:xfrm>
            <a:off x="5195742" y="1556324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read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DC25D9-1A0D-1244-8CD4-9ADF9F6FA79D}"/>
              </a:ext>
            </a:extLst>
          </p:cNvPr>
          <p:cNvSpPr txBox="1"/>
          <p:nvPr/>
        </p:nvSpPr>
        <p:spPr>
          <a:xfrm>
            <a:off x="6652365" y="4115555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474EBC-FE17-E24E-B55C-7932D0D03D22}"/>
              </a:ext>
            </a:extLst>
          </p:cNvPr>
          <p:cNvSpPr txBox="1"/>
          <p:nvPr/>
        </p:nvSpPr>
        <p:spPr>
          <a:xfrm>
            <a:off x="7463984" y="5203598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9206D9-8355-9142-9909-588B1218C511}"/>
              </a:ext>
            </a:extLst>
          </p:cNvPr>
          <p:cNvSpPr txBox="1"/>
          <p:nvPr/>
        </p:nvSpPr>
        <p:spPr>
          <a:xfrm>
            <a:off x="8177914" y="6264743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Myriad Pro Condensed" panose="020B0506030403020204" pitchFamily="34" charset="0"/>
                <a:ea typeface="맑은 고딕" panose="020B0503020000020004" pitchFamily="50" charset="-127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44604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Reading and writing files are expensive, incurring many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 example, long pathname (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</a:rPr>
              <a:t>/1/2/3/…./100/</a:t>
            </a:r>
            <a:r>
              <a:rPr lang="en-US" altLang="ko-KR" dirty="0" err="1">
                <a:solidFill>
                  <a:schemeClr val="accent1"/>
                </a:solidFill>
                <a:latin typeface="Latin Modern Mono Light 10" pitchFamily="49" charset="77"/>
              </a:rPr>
              <a:t>file.txt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One to read the </a:t>
            </a:r>
            <a:r>
              <a:rPr lang="en-US" altLang="ko-KR" dirty="0" err="1"/>
              <a:t>inode</a:t>
            </a:r>
            <a:r>
              <a:rPr lang="en-US" altLang="ko-KR" dirty="0"/>
              <a:t> of the directory and at least one read its data.</a:t>
            </a:r>
          </a:p>
          <a:p>
            <a:pPr lvl="2"/>
            <a:r>
              <a:rPr lang="en-US" altLang="ko-KR" dirty="0"/>
              <a:t>Literally perform hundreds of reads just to open the file.</a:t>
            </a:r>
          </a:p>
          <a:p>
            <a:r>
              <a:rPr lang="en-US" altLang="ko-KR" dirty="0"/>
              <a:t>In order to reduce I/O traffic, file systems aggressively use system memory (DRAM) to cache.</a:t>
            </a:r>
          </a:p>
          <a:p>
            <a:pPr lvl="1"/>
            <a:r>
              <a:rPr lang="en-US" altLang="ko-KR" dirty="0"/>
              <a:t>Early file systems used fixed-size cache to hold popular blocks.</a:t>
            </a:r>
          </a:p>
          <a:p>
            <a:pPr lvl="2"/>
            <a:r>
              <a:rPr lang="en-US" altLang="ko-KR" dirty="0"/>
              <a:t>Static partitioning of memory can be wasteful.</a:t>
            </a:r>
          </a:p>
          <a:p>
            <a:pPr lvl="1"/>
            <a:r>
              <a:rPr lang="en-US" altLang="ko-KR" dirty="0"/>
              <a:t>Modem systems use dynamic partitioning approach, unified page cache.</a:t>
            </a:r>
          </a:p>
          <a:p>
            <a:r>
              <a:rPr lang="en-US" altLang="ko-KR" dirty="0"/>
              <a:t>Excessive read I/O can be avoided by large cache.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A1D0BF-3F01-A44B-9BC6-6BBAF30167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Write traffic has to go to disk for persistency and cannot be reduced by caching.</a:t>
            </a:r>
          </a:p>
          <a:p>
            <a:r>
              <a:rPr lang="en-US" altLang="ko-KR" dirty="0"/>
              <a:t>File systems use write buffering for write performance benefits.</a:t>
            </a:r>
          </a:p>
          <a:p>
            <a:pPr lvl="1"/>
            <a:r>
              <a:rPr lang="en-US" altLang="ko-KR" dirty="0"/>
              <a:t>Delaying writes (file system batches some updates into a smaller set of I/</a:t>
            </a:r>
            <a:r>
              <a:rPr lang="en-US" altLang="ko-KR" dirty="0" err="1"/>
              <a:t>Os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By buffering several writes in memory, the file system can then schedule subsequent I/</a:t>
            </a:r>
            <a:r>
              <a:rPr lang="en-US" altLang="ko-KR" dirty="0" err="1"/>
              <a:t>Os</a:t>
            </a:r>
            <a:r>
              <a:rPr lang="en-US" altLang="ko-KR" dirty="0"/>
              <a:t> and thus increase performance.</a:t>
            </a:r>
          </a:p>
          <a:p>
            <a:pPr lvl="1"/>
            <a:r>
              <a:rPr lang="en-US" altLang="ko-KR" dirty="0"/>
              <a:t>By avoiding writes.</a:t>
            </a:r>
          </a:p>
          <a:p>
            <a:r>
              <a:rPr lang="en-US" altLang="ko-KR" dirty="0"/>
              <a:t>Some applications force data flushing to disk by calling </a:t>
            </a:r>
            <a:r>
              <a:rPr lang="en-US" altLang="ko-KR" dirty="0" err="1">
                <a:solidFill>
                  <a:schemeClr val="accent1"/>
                </a:solidFill>
                <a:latin typeface="Latin Modern Mono Light 10" pitchFamily="49" charset="77"/>
              </a:rPr>
              <a:t>fsync</a:t>
            </a:r>
            <a:r>
              <a:rPr lang="en-US" altLang="ko-KR" dirty="0">
                <a:solidFill>
                  <a:schemeClr val="accent1"/>
                </a:solidFill>
                <a:latin typeface="Latin Modern Mono Light 10" pitchFamily="49" charset="77"/>
              </a:rPr>
              <a:t>()</a:t>
            </a:r>
            <a:r>
              <a:rPr lang="en-US" altLang="ko-KR" dirty="0"/>
              <a:t> or doing direct I/O.</a:t>
            </a:r>
          </a:p>
          <a:p>
            <a:pPr lvl="2"/>
            <a:endParaRPr lang="en-US" altLang="ko-K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5F12DB-27D6-4343-BFAD-2F722BFD40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Text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2410007"/>
          </a:xfrm>
        </p:spPr>
        <p:txBody>
          <a:bodyPr/>
          <a:lstStyle/>
          <a:p>
            <a:r>
              <a:rPr lang="en-US" altLang="ko-KR" dirty="0"/>
              <a:t>Let’s develop the overall on-disk organization of a very simple file system’s data structures.</a:t>
            </a:r>
          </a:p>
          <a:p>
            <a:r>
              <a:rPr lang="en-US" altLang="ko-KR" dirty="0"/>
              <a:t>Assume we have a very small disk with only 256KB.</a:t>
            </a:r>
          </a:p>
          <a:p>
            <a:pPr lvl="1"/>
            <a:r>
              <a:rPr lang="en-US" altLang="ko-KR" dirty="0"/>
              <a:t>Let’s divide it into 4KB blocks.</a:t>
            </a:r>
          </a:p>
          <a:p>
            <a:pPr lvl="1"/>
            <a:r>
              <a:rPr lang="en-US" altLang="ko-KR" dirty="0"/>
              <a:t>In this case, there will be 64 blocks, numbered from 0 to 63.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B9990C-A0CF-DF4E-A764-4F7DEF025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381DC5-8F6D-2D48-83D2-1E3B54753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5852"/>
              </p:ext>
            </p:extLst>
          </p:nvPr>
        </p:nvGraphicFramePr>
        <p:xfrm>
          <a:off x="976313" y="3895725"/>
          <a:ext cx="6880960" cy="131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21591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74783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8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048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937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81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64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58736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21747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688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24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57988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8187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7111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713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0506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49804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389565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82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064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73549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4377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092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742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828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0059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214156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324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751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6653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415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347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4371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45555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3679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4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15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23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24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31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4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84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46CC519-F3FA-D149-835F-0F2184CC6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region in the file system</a:t>
            </a:r>
            <a:endParaRPr lang="ko-KR" altLang="en-US" dirty="0"/>
          </a:p>
        </p:txBody>
      </p:sp>
      <p:sp>
        <p:nvSpPr>
          <p:cNvPr id="3" name="Text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large fixed region of the disk should be reserved to store user data.</a:t>
            </a:r>
          </a:p>
          <a:p>
            <a:pPr lvl="1"/>
            <a:r>
              <a:rPr lang="en-US" altLang="ko-KR" dirty="0"/>
              <a:t>Let’s use the last 56 of the 64 blocks for that.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What do we need next?</a:t>
            </a:r>
          </a:p>
          <a:p>
            <a:pPr lvl="1"/>
            <a:r>
              <a:rPr lang="en-US" altLang="ko-KR" dirty="0"/>
              <a:t>The file system must track which data blocks belong to a file, the size of </a:t>
            </a:r>
            <a:r>
              <a:rPr lang="en-US" altLang="ko-KR" spc="-20" dirty="0"/>
              <a:t>the file, its owner and their access rights, last access and modify times, etc. </a:t>
            </a:r>
          </a:p>
          <a:p>
            <a:pPr lvl="1"/>
            <a:r>
              <a:rPr lang="en-US" altLang="ko-KR" dirty="0"/>
              <a:t>Such information is usually stored on a structure called an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F18749-F8A4-A844-9BEE-6BCD18621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86312"/>
              </p:ext>
            </p:extLst>
          </p:nvPr>
        </p:nvGraphicFramePr>
        <p:xfrm>
          <a:off x="714534" y="2263775"/>
          <a:ext cx="6880960" cy="195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21591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74783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8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048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937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81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64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58736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21747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688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24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57988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8187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7111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713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0506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49804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389565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82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064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73549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4377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092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742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828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0059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214156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324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751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6653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415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347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4371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45555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3679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784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441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15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23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24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31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4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dk1"/>
                        </a:solidFill>
                        <a:latin typeface="Myriad Pro Light Condensed" panose="020B04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19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B73CCAD-87BF-B641-A1B5-493C4ABFBE5E}"/>
              </a:ext>
            </a:extLst>
          </p:cNvPr>
          <p:cNvSpPr/>
          <p:nvPr/>
        </p:nvSpPr>
        <p:spPr>
          <a:xfrm>
            <a:off x="431800" y="2254338"/>
            <a:ext cx="8280400" cy="221396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B5D8BAE-7B41-9644-AF81-858A29124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93259"/>
              </p:ext>
            </p:extLst>
          </p:nvPr>
        </p:nvGraphicFramePr>
        <p:xfrm>
          <a:off x="714534" y="2263775"/>
          <a:ext cx="6880960" cy="195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21591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74783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8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048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937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81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64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58736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21747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688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24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57988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8187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7111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713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0506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49804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389565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82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064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73549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4377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092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742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828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0059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214156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324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751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6653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415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347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4371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45555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3679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784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441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15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23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24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31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4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199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727FB3-D108-2F48-A26E-56B4346DBA1F}"/>
              </a:ext>
            </a:extLst>
          </p:cNvPr>
          <p:cNvGrpSpPr/>
          <p:nvPr/>
        </p:nvGrpSpPr>
        <p:grpSpPr>
          <a:xfrm>
            <a:off x="714534" y="2254338"/>
            <a:ext cx="6877050" cy="1281411"/>
            <a:chOff x="714534" y="2254338"/>
            <a:chExt cx="6877050" cy="128141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246BD0E-182F-3740-B5DA-69C27310CAE0}"/>
                </a:ext>
              </a:extLst>
            </p:cNvPr>
            <p:cNvCxnSpPr>
              <a:cxnSpLocks/>
            </p:cNvCxnSpPr>
            <p:nvPr/>
          </p:nvCxnSpPr>
          <p:spPr>
            <a:xfrm>
              <a:off x="714534" y="3397250"/>
              <a:ext cx="687705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8E4F63-9D0A-CC45-BAA3-4F161E86FBB9}"/>
                </a:ext>
              </a:extLst>
            </p:cNvPr>
            <p:cNvSpPr txBox="1"/>
            <p:nvPr/>
          </p:nvSpPr>
          <p:spPr>
            <a:xfrm>
              <a:off x="3668792" y="3258750"/>
              <a:ext cx="96853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>
                  <a:latin typeface="Myriad Pro Light Condensed" panose="020B0406030403020204" pitchFamily="34" charset="0"/>
                </a:rPr>
                <a:t>Data Region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ACFE92-D637-6441-80B2-8106B29C5F79}"/>
                </a:ext>
              </a:extLst>
            </p:cNvPr>
            <p:cNvCxnSpPr>
              <a:cxnSpLocks/>
            </p:cNvCxnSpPr>
            <p:nvPr/>
          </p:nvCxnSpPr>
          <p:spPr>
            <a:xfrm>
              <a:off x="2443321" y="2392838"/>
              <a:ext cx="5148263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A4EE3D-BC5B-4D4C-AA9C-420A7A47BD06}"/>
                </a:ext>
              </a:extLst>
            </p:cNvPr>
            <p:cNvSpPr txBox="1"/>
            <p:nvPr/>
          </p:nvSpPr>
          <p:spPr>
            <a:xfrm>
              <a:off x="4533185" y="2254338"/>
              <a:ext cx="968535" cy="27699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latin typeface="Myriad Pro Light Condensed" panose="020B0406030403020204" pitchFamily="34" charset="0"/>
                </a:rPr>
                <a:t>Data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49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table in the file system</a:t>
            </a:r>
            <a:endParaRPr lang="ko-KR" altLang="en-US" dirty="0"/>
          </a:p>
        </p:txBody>
      </p:sp>
      <p:sp>
        <p:nvSpPr>
          <p:cNvPr id="3" name="Text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>
            <a:normAutofit/>
          </a:bodyPr>
          <a:lstStyle/>
          <a:p>
            <a:r>
              <a:rPr lang="en-US" altLang="ko-KR" dirty="0"/>
              <a:t>Let’s assume an </a:t>
            </a:r>
            <a:r>
              <a:rPr lang="en-US" altLang="ko-KR" dirty="0" err="1"/>
              <a:t>inode</a:t>
            </a:r>
            <a:r>
              <a:rPr lang="en-US" altLang="ko-KR" dirty="0"/>
              <a:t> occupies 256B and reserve some space for an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table</a:t>
            </a:r>
            <a:r>
              <a:rPr lang="en-US" altLang="ko-KR" dirty="0"/>
              <a:t>, which will hold an array of on-disk </a:t>
            </a:r>
            <a:r>
              <a:rPr lang="en-US" altLang="ko-KR" dirty="0" err="1">
                <a:latin typeface="+mj-lt"/>
              </a:rPr>
              <a:t>inodes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Let’s use 5 blocks (say 3 to 7) for the </a:t>
            </a:r>
            <a:r>
              <a:rPr lang="en-US" altLang="ko-KR" dirty="0" err="1"/>
              <a:t>inode</a:t>
            </a:r>
            <a:r>
              <a:rPr lang="en-US" altLang="ko-KR" dirty="0"/>
              <a:t> table.</a:t>
            </a:r>
          </a:p>
          <a:p>
            <a:pPr lvl="2"/>
            <a:r>
              <a:rPr lang="en-US" altLang="ko-KR" dirty="0"/>
              <a:t>Since a 4KB block can hold 16 </a:t>
            </a:r>
            <a:r>
              <a:rPr lang="en-US" altLang="ko-KR" dirty="0" err="1"/>
              <a:t>inodes</a:t>
            </a:r>
            <a:r>
              <a:rPr lang="en-US" altLang="ko-KR" dirty="0"/>
              <a:t>, the file system may contain up to  80 files.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69785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Is there anything still missing in our design?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E5B8448-E018-9740-B21A-79D6032BB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E0A32F-CE2A-624F-A3FC-2077E8E96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89920"/>
              </p:ext>
            </p:extLst>
          </p:nvPr>
        </p:nvGraphicFramePr>
        <p:xfrm>
          <a:off x="1146334" y="3237549"/>
          <a:ext cx="6880960" cy="195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21591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74783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8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048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937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81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64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58736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21747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688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24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57988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8187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7111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713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0506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49804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389565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82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064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73549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4377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092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742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828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0059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214156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324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751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6653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415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347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4371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45555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3679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784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441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15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23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24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31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4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199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4C421E5-A9A1-8145-9281-E75809E9CE2E}"/>
              </a:ext>
            </a:extLst>
          </p:cNvPr>
          <p:cNvSpPr/>
          <p:nvPr/>
        </p:nvSpPr>
        <p:spPr>
          <a:xfrm>
            <a:off x="863600" y="3180378"/>
            <a:ext cx="7848600" cy="208919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B70999C-03EF-7640-80DE-49C6A9ADE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41451"/>
              </p:ext>
            </p:extLst>
          </p:nvPr>
        </p:nvGraphicFramePr>
        <p:xfrm>
          <a:off x="1147028" y="3237549"/>
          <a:ext cx="6880960" cy="195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21591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74783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8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048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937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81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64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58736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21747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688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24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57988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8187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7111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713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0506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49804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389565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82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064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73549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4377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092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742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828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0059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214156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324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751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6653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415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347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4371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45555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3679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784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441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15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23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24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31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4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199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39090E4-15DD-6843-B1AE-97EBE40D8F98}"/>
              </a:ext>
            </a:extLst>
          </p:cNvPr>
          <p:cNvGrpSpPr/>
          <p:nvPr/>
        </p:nvGrpSpPr>
        <p:grpSpPr>
          <a:xfrm>
            <a:off x="1146334" y="3228112"/>
            <a:ext cx="6877050" cy="1281411"/>
            <a:chOff x="714534" y="3733800"/>
            <a:chExt cx="6877050" cy="1281411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5138988-B95C-3944-BEE6-B08C32A26EC5}"/>
                </a:ext>
              </a:extLst>
            </p:cNvPr>
            <p:cNvCxnSpPr>
              <a:cxnSpLocks/>
            </p:cNvCxnSpPr>
            <p:nvPr/>
          </p:nvCxnSpPr>
          <p:spPr>
            <a:xfrm>
              <a:off x="714534" y="4876712"/>
              <a:ext cx="687705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600DDF-23B4-1542-8B60-76F6F8B0931B}"/>
                </a:ext>
              </a:extLst>
            </p:cNvPr>
            <p:cNvSpPr txBox="1"/>
            <p:nvPr/>
          </p:nvSpPr>
          <p:spPr>
            <a:xfrm>
              <a:off x="3668792" y="4738212"/>
              <a:ext cx="96853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>
                  <a:latin typeface="Myriad Pro Light Condensed" panose="020B0406030403020204" pitchFamily="34" charset="0"/>
                </a:rPr>
                <a:t>Data Region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DD46141-DBBD-7C4D-B114-E40B30694402}"/>
                </a:ext>
              </a:extLst>
            </p:cNvPr>
            <p:cNvCxnSpPr>
              <a:cxnSpLocks/>
            </p:cNvCxnSpPr>
            <p:nvPr/>
          </p:nvCxnSpPr>
          <p:spPr>
            <a:xfrm>
              <a:off x="2443321" y="3872300"/>
              <a:ext cx="5148263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F80EA7-8B2F-454B-AFC9-9049F9961D33}"/>
                </a:ext>
              </a:extLst>
            </p:cNvPr>
            <p:cNvSpPr txBox="1"/>
            <p:nvPr/>
          </p:nvSpPr>
          <p:spPr>
            <a:xfrm>
              <a:off x="4533185" y="3733800"/>
              <a:ext cx="968535" cy="27699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latin typeface="Myriad Pro Light Condensed" panose="020B0406030403020204" pitchFamily="34" charset="0"/>
                </a:rPr>
                <a:t>Data Region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2237421-D3BE-2744-9310-D28850DEB46F}"/>
                </a:ext>
              </a:extLst>
            </p:cNvPr>
            <p:cNvCxnSpPr>
              <a:cxnSpLocks/>
            </p:cNvCxnSpPr>
            <p:nvPr/>
          </p:nvCxnSpPr>
          <p:spPr>
            <a:xfrm>
              <a:off x="1331913" y="3872300"/>
              <a:ext cx="1044575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EF0951-7210-624F-A7B3-A311AAFC7F8A}"/>
                </a:ext>
              </a:extLst>
            </p:cNvPr>
            <p:cNvSpPr txBox="1"/>
            <p:nvPr/>
          </p:nvSpPr>
          <p:spPr>
            <a:xfrm>
              <a:off x="1631950" y="3736887"/>
              <a:ext cx="458797" cy="27699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err="1">
                  <a:latin typeface="Myriad Pro Light Condensed" panose="020B0406030403020204" pitchFamily="34" charset="0"/>
                </a:rPr>
                <a:t>inodes</a:t>
              </a:r>
              <a:endParaRPr lang="en-US" dirty="0">
                <a:latin typeface="Myriad Pro Light Condensed" panose="020B0406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1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need some </a:t>
            </a:r>
            <a:r>
              <a:rPr lang="en-US" altLang="ko-KR" dirty="0">
                <a:latin typeface="+mj-lt"/>
              </a:rPr>
              <a:t>allocation structures</a:t>
            </a:r>
            <a:r>
              <a:rPr lang="en-US" altLang="ko-KR" dirty="0"/>
              <a:t>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allocated. </a:t>
            </a:r>
          </a:p>
          <a:p>
            <a:r>
              <a:rPr lang="en-US" dirty="0"/>
              <a:t>Of course, there are many possible allocation-tracking methods, e.g.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+mj-lt"/>
              </a:rPr>
              <a:t>free list</a:t>
            </a:r>
            <a:r>
              <a:rPr lang="en-US" dirty="0"/>
              <a:t> that points to the first free block, which then points to the next free block, and so forth. </a:t>
            </a:r>
          </a:p>
          <a:p>
            <a:pPr lvl="1"/>
            <a:r>
              <a:rPr lang="en-US" dirty="0"/>
              <a:t>A simple structure called a </a:t>
            </a:r>
            <a:r>
              <a:rPr lang="en-US" dirty="0">
                <a:latin typeface="+mj-lt"/>
              </a:rPr>
              <a:t>bitmap</a:t>
            </a:r>
            <a:r>
              <a:rPr lang="en-US" dirty="0"/>
              <a:t>, where each bit is used to indicate whether the corresponding object/block is free (0) or in-use (1). </a:t>
            </a:r>
          </a:p>
          <a:p>
            <a:r>
              <a:rPr lang="en-US" dirty="0"/>
              <a:t>In our example, we will take the bitmap approach.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CA9A341-21D7-F14E-966A-E7D025DD4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structures</a:t>
            </a:r>
            <a:endParaRPr lang="ko-KR" altLang="en-US" dirty="0"/>
          </a:p>
        </p:txBody>
      </p:sp>
      <p:sp>
        <p:nvSpPr>
          <p:cNvPr id="3" name="Text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two bitmaps, one for the </a:t>
            </a:r>
            <a:r>
              <a:rPr lang="en-US" dirty="0" err="1"/>
              <a:t>inodes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4"/>
                </a:solidFill>
                <a:latin typeface="Myriad Pro Condensed" panose="020B0506030403020204" pitchFamily="34" charset="0"/>
              </a:rPr>
              <a:t>i</a:t>
            </a:r>
            <a:r>
              <a:rPr lang="en-US" dirty="0"/>
              <a:t>) and another for the data (</a:t>
            </a:r>
            <a:r>
              <a:rPr lang="en-US" dirty="0">
                <a:solidFill>
                  <a:schemeClr val="accent4"/>
                </a:solidFill>
                <a:latin typeface="Myriad Pro Condensed" panose="020B0506030403020204" pitchFamily="34" charset="0"/>
              </a:rPr>
              <a:t>d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We will reserve one block for each.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What do you think about the size of our bitmaps?</a:t>
            </a:r>
          </a:p>
          <a:p>
            <a:r>
              <a:rPr lang="en-US" altLang="ko-KR" dirty="0"/>
              <a:t>Is there anything still missing in our design?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CA9A341-21D7-F14E-966A-E7D025DD4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A3C2EDC-AAD6-0D43-8A5D-E75473F89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26737"/>
              </p:ext>
            </p:extLst>
          </p:nvPr>
        </p:nvGraphicFramePr>
        <p:xfrm>
          <a:off x="684907" y="2451580"/>
          <a:ext cx="6880960" cy="195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21591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74783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8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048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937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81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64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58736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21747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688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24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57988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8187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7111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713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0506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49804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389565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82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064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73549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4377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092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742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828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0059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214156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324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751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6653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415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347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4371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45555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3679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784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441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15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23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24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31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4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199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9F2DECD-97F1-A847-9162-F9E0783C389A}"/>
              </a:ext>
            </a:extLst>
          </p:cNvPr>
          <p:cNvSpPr/>
          <p:nvPr/>
        </p:nvSpPr>
        <p:spPr>
          <a:xfrm>
            <a:off x="431800" y="2591976"/>
            <a:ext cx="7848600" cy="208919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DF239C-2154-6249-B55C-FE34B7768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02334"/>
              </p:ext>
            </p:extLst>
          </p:nvPr>
        </p:nvGraphicFramePr>
        <p:xfrm>
          <a:off x="684907" y="2451580"/>
          <a:ext cx="6880960" cy="195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21591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74783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8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048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937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81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64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58736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21747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688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24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57988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8187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7111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713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0506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49804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389565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82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064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73549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4377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092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742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828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0059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214156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324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751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6653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415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347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4371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45555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3679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784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err="1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441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15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23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24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31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4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199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9CABA6DC-A348-CB40-B96D-E3BE32DA7570}"/>
              </a:ext>
            </a:extLst>
          </p:cNvPr>
          <p:cNvGrpSpPr/>
          <p:nvPr/>
        </p:nvGrpSpPr>
        <p:grpSpPr>
          <a:xfrm>
            <a:off x="684213" y="2442143"/>
            <a:ext cx="6877050" cy="1281411"/>
            <a:chOff x="683519" y="2800546"/>
            <a:chExt cx="6877050" cy="128141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930BCB-A0CF-B24C-B910-17A00014416A}"/>
                </a:ext>
              </a:extLst>
            </p:cNvPr>
            <p:cNvCxnSpPr>
              <a:cxnSpLocks/>
            </p:cNvCxnSpPr>
            <p:nvPr/>
          </p:nvCxnSpPr>
          <p:spPr>
            <a:xfrm>
              <a:off x="1300898" y="2939046"/>
              <a:ext cx="1044575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EED1C2-67F8-4A47-BB3B-40594B6F4D89}"/>
                </a:ext>
              </a:extLst>
            </p:cNvPr>
            <p:cNvSpPr txBox="1"/>
            <p:nvPr/>
          </p:nvSpPr>
          <p:spPr>
            <a:xfrm>
              <a:off x="1600935" y="2803633"/>
              <a:ext cx="458797" cy="27699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err="1">
                  <a:latin typeface="Myriad Pro Light Condensed" panose="020B0406030403020204" pitchFamily="34" charset="0"/>
                </a:rPr>
                <a:t>inodes</a:t>
              </a:r>
              <a:endParaRPr lang="en-US" dirty="0">
                <a:latin typeface="Myriad Pro Light Condensed" panose="020B0406030403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934F020-8D32-3F4D-8F33-489AF5AD2444}"/>
                </a:ext>
              </a:extLst>
            </p:cNvPr>
            <p:cNvCxnSpPr>
              <a:cxnSpLocks/>
            </p:cNvCxnSpPr>
            <p:nvPr/>
          </p:nvCxnSpPr>
          <p:spPr>
            <a:xfrm>
              <a:off x="683519" y="3943458"/>
              <a:ext cx="687705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352866-C853-2F44-B8C3-E5EB8401580D}"/>
                </a:ext>
              </a:extLst>
            </p:cNvPr>
            <p:cNvSpPr txBox="1"/>
            <p:nvPr/>
          </p:nvSpPr>
          <p:spPr>
            <a:xfrm>
              <a:off x="3637777" y="3804958"/>
              <a:ext cx="96853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>
                  <a:latin typeface="Myriad Pro Light Condensed" panose="020B0406030403020204" pitchFamily="34" charset="0"/>
                </a:rPr>
                <a:t>Data Region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F7D077-B4FE-C745-9838-6473630F5EFE}"/>
                </a:ext>
              </a:extLst>
            </p:cNvPr>
            <p:cNvCxnSpPr>
              <a:cxnSpLocks/>
            </p:cNvCxnSpPr>
            <p:nvPr/>
          </p:nvCxnSpPr>
          <p:spPr>
            <a:xfrm>
              <a:off x="2412306" y="2939046"/>
              <a:ext cx="5148263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10DE85-E0FE-724E-85B9-F47A39BFCAB4}"/>
                </a:ext>
              </a:extLst>
            </p:cNvPr>
            <p:cNvSpPr txBox="1"/>
            <p:nvPr/>
          </p:nvSpPr>
          <p:spPr>
            <a:xfrm>
              <a:off x="4502170" y="2800546"/>
              <a:ext cx="968535" cy="27699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latin typeface="Myriad Pro Light Condensed" panose="020B0406030403020204" pitchFamily="34" charset="0"/>
                </a:rPr>
                <a:t>Data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8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superblock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still need a </a:t>
            </a:r>
            <a:r>
              <a:rPr lang="en-US" altLang="ko-KR" dirty="0">
                <a:latin typeface="+mj-lt"/>
              </a:rPr>
              <a:t>superblock</a:t>
            </a:r>
            <a:r>
              <a:rPr lang="en-US" altLang="ko-KR" dirty="0"/>
              <a:t> containing information about the file system, including the number of </a:t>
            </a:r>
            <a:r>
              <a:rPr lang="en-US" altLang="ko-KR" dirty="0" err="1"/>
              <a:t>inodes</a:t>
            </a:r>
            <a:r>
              <a:rPr lang="en-US" altLang="ko-KR" dirty="0"/>
              <a:t> and data blocks, the location of the </a:t>
            </a:r>
            <a:r>
              <a:rPr lang="en-US" altLang="ko-KR" dirty="0" err="1"/>
              <a:t>inode</a:t>
            </a:r>
            <a:r>
              <a:rPr lang="en-US" altLang="ko-KR" dirty="0"/>
              <a:t> table and the data region, etc.</a:t>
            </a:r>
          </a:p>
          <a:p>
            <a:r>
              <a:rPr lang="en-US" altLang="ko-KR" dirty="0"/>
              <a:t>When mounting a file system, the OS will read the superblock first to initialize various parameters before attaching the volume to the file-system tree.</a:t>
            </a:r>
          </a:p>
          <a:p>
            <a:r>
              <a:rPr lang="en-US" altLang="ko-KR" dirty="0"/>
              <a:t>This completes the design of the layout of our very simple file system.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2C9C06B-3C24-894B-A266-8CFC07663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86C0005-D3C4-4B4C-B96C-9C63D7D31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24951"/>
              </p:ext>
            </p:extLst>
          </p:nvPr>
        </p:nvGraphicFramePr>
        <p:xfrm>
          <a:off x="684213" y="4501767"/>
          <a:ext cx="6880960" cy="195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21591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74783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8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048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937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81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64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58736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21747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688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24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57988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8187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7111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713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0506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49804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389565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82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064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73549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4377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092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742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828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0059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214156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324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751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6653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415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347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4371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45555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3679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784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err="1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441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15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23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24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Myriad Pro Light Condensed" panose="020B0406030403020204" pitchFamily="34" charset="0"/>
                        </a:rPr>
                        <a:t>31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4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endParaRPr lang="en-US" sz="1800" b="0" i="0" kern="1200" dirty="0">
                        <a:solidFill>
                          <a:schemeClr val="bg1"/>
                        </a:solidFill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0" hangingPunct="1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Myriad Pro Light Condensed" panose="020B0406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1996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635664-BD67-C44A-AD3F-265B020FD840}"/>
              </a:ext>
            </a:extLst>
          </p:cNvPr>
          <p:cNvCxnSpPr>
            <a:cxnSpLocks/>
          </p:cNvCxnSpPr>
          <p:nvPr/>
        </p:nvCxnSpPr>
        <p:spPr>
          <a:xfrm>
            <a:off x="683519" y="5635242"/>
            <a:ext cx="687705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D324AF-BBD0-0348-8E0D-A617AC551361}"/>
              </a:ext>
            </a:extLst>
          </p:cNvPr>
          <p:cNvSpPr txBox="1"/>
          <p:nvPr/>
        </p:nvSpPr>
        <p:spPr>
          <a:xfrm>
            <a:off x="3637777" y="5496742"/>
            <a:ext cx="96853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0" bIns="0" rtlCol="0">
            <a:spAutoFit/>
          </a:bodyPr>
          <a:lstStyle/>
          <a:p>
            <a:r>
              <a:rPr lang="en-US" dirty="0">
                <a:latin typeface="Myriad Pro Light Condensed" panose="020B0406030403020204" pitchFamily="34" charset="0"/>
              </a:rPr>
              <a:t>Data Region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791FCB-D4DF-BD4B-B98E-1C017B32CDA4}"/>
              </a:ext>
            </a:extLst>
          </p:cNvPr>
          <p:cNvCxnSpPr>
            <a:cxnSpLocks/>
          </p:cNvCxnSpPr>
          <p:nvPr/>
        </p:nvCxnSpPr>
        <p:spPr>
          <a:xfrm>
            <a:off x="2412306" y="4630830"/>
            <a:ext cx="5148263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73B0B6-B0FD-C24E-ADCF-A2C453685E59}"/>
              </a:ext>
            </a:extLst>
          </p:cNvPr>
          <p:cNvSpPr txBox="1"/>
          <p:nvPr/>
        </p:nvSpPr>
        <p:spPr>
          <a:xfrm>
            <a:off x="4502170" y="4492330"/>
            <a:ext cx="968535" cy="2769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latin typeface="Myriad Pro Light Condensed" panose="020B0406030403020204" pitchFamily="34" charset="0"/>
              </a:rPr>
              <a:t>Data Region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0BB0D9-8AB0-BB4B-9596-C46245A7F1F4}"/>
              </a:ext>
            </a:extLst>
          </p:cNvPr>
          <p:cNvCxnSpPr>
            <a:cxnSpLocks/>
          </p:cNvCxnSpPr>
          <p:nvPr/>
        </p:nvCxnSpPr>
        <p:spPr>
          <a:xfrm>
            <a:off x="1300898" y="4630830"/>
            <a:ext cx="1044575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74ACF6-19B4-F341-B8A3-6EB16E586ABE}"/>
              </a:ext>
            </a:extLst>
          </p:cNvPr>
          <p:cNvSpPr txBox="1"/>
          <p:nvPr/>
        </p:nvSpPr>
        <p:spPr>
          <a:xfrm>
            <a:off x="1600935" y="4495417"/>
            <a:ext cx="458797" cy="2769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err="1">
                <a:latin typeface="Myriad Pro Light Condensed" panose="020B0406030403020204" pitchFamily="34" charset="0"/>
              </a:rPr>
              <a:t>inodes</a:t>
            </a:r>
            <a:endParaRPr lang="en-US" dirty="0">
              <a:latin typeface="Myriad Pro Light Condensed" panose="020B04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1" grpId="0" animBg="1"/>
      <p:bldP spid="43" grpId="0" animBg="1"/>
      <p:bldP spid="45" grpId="0" animBg="1"/>
    </p:bldLst>
  </p:timing>
</p:sld>
</file>

<file path=ppt/theme/theme1.xml><?xml version="1.0" encoding="utf-8"?>
<a:theme xmlns:a="http://schemas.openxmlformats.org/drawingml/2006/main" name="MC504-2018s2-v08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49B3E8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8" id="{2ED648AF-1303-184B-9C72-548EEC07E06D}" vid="{15788330-B608-1141-9DE1-4C9B9C0C7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MC504-2018s2-v08</Template>
  <TotalTime>2137</TotalTime>
  <Words>3705</Words>
  <Application>Microsoft Macintosh PowerPoint</Application>
  <PresentationFormat>On-screen Show (4:3)</PresentationFormat>
  <Paragraphs>1300</Paragraphs>
  <Slides>37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M+ 1m light</vt:lpstr>
      <vt:lpstr>맑은 고딕</vt:lpstr>
      <vt:lpstr>Arial</vt:lpstr>
      <vt:lpstr>Calibri</vt:lpstr>
      <vt:lpstr>Cambria</vt:lpstr>
      <vt:lpstr>Cambria Math</vt:lpstr>
      <vt:lpstr>Courier New</vt:lpstr>
      <vt:lpstr>Inconsolata</vt:lpstr>
      <vt:lpstr>Latin Modern Mono Light 10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SemiCondensed</vt:lpstr>
      <vt:lpstr>Wingdings</vt:lpstr>
      <vt:lpstr>Wingdings 3</vt:lpstr>
      <vt:lpstr>MC504-2018s2-v08</vt:lpstr>
      <vt:lpstr>File System Implementation</vt:lpstr>
      <vt:lpstr>How to implement a simple file system</vt:lpstr>
      <vt:lpstr>The Way To Think</vt:lpstr>
      <vt:lpstr>Overall Organization</vt:lpstr>
      <vt:lpstr>Data region in the file system</vt:lpstr>
      <vt:lpstr>Inode table in the file system</vt:lpstr>
      <vt:lpstr>Allocation structures</vt:lpstr>
      <vt:lpstr>Allocation structures</vt:lpstr>
      <vt:lpstr>The superblock</vt:lpstr>
      <vt:lpstr>File Organization: inodes</vt:lpstr>
      <vt:lpstr>File Organization: inodes</vt:lpstr>
      <vt:lpstr>File Organization: The inode</vt:lpstr>
      <vt:lpstr>File Organization: The inode (Cont.)</vt:lpstr>
      <vt:lpstr>The inode</vt:lpstr>
      <vt:lpstr>Multi-Level Index</vt:lpstr>
      <vt:lpstr>Multi-Level Index</vt:lpstr>
      <vt:lpstr>Multi-Level Index</vt:lpstr>
      <vt:lpstr>What are extents?</vt:lpstr>
      <vt:lpstr>NTFS index structure</vt:lpstr>
      <vt:lpstr>NTFS index structure</vt:lpstr>
      <vt:lpstr>NTFS index structure</vt:lpstr>
      <vt:lpstr>NTFS index structure</vt:lpstr>
      <vt:lpstr>The Multi-Level Index</vt:lpstr>
      <vt:lpstr>Directory Organization</vt:lpstr>
      <vt:lpstr>Where are directories stored?</vt:lpstr>
      <vt:lpstr>How to manage free space?</vt:lpstr>
      <vt:lpstr>Access Paths: Reading a File From Disk</vt:lpstr>
      <vt:lpstr>Access paths</vt:lpstr>
      <vt:lpstr>Reading a File Timeline</vt:lpstr>
      <vt:lpstr>Opening the file</vt:lpstr>
      <vt:lpstr>Reading and closing the file</vt:lpstr>
      <vt:lpstr>Reading a File Timeline</vt:lpstr>
      <vt:lpstr>Writing to file timeline</vt:lpstr>
      <vt:lpstr>Writing to Disk</vt:lpstr>
      <vt:lpstr>Writing to file timeline</vt:lpstr>
      <vt:lpstr>Caching and Buffering</vt:lpstr>
      <vt:lpstr>Caching and Buffering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Catto</dc:creator>
  <cp:lastModifiedBy>Arthur Catto</cp:lastModifiedBy>
  <cp:revision>387</cp:revision>
  <dcterms:created xsi:type="dcterms:W3CDTF">2018-10-27T22:56:45Z</dcterms:created>
  <dcterms:modified xsi:type="dcterms:W3CDTF">2018-11-14T23:34:46Z</dcterms:modified>
</cp:coreProperties>
</file>