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1"/>
  </p:notesMasterIdLst>
  <p:sldIdLst>
    <p:sldId id="256" r:id="rId2"/>
    <p:sldId id="257" r:id="rId3"/>
    <p:sldId id="259" r:id="rId4"/>
    <p:sldId id="260" r:id="rId5"/>
    <p:sldId id="261" r:id="rId6"/>
    <p:sldId id="263" r:id="rId7"/>
    <p:sldId id="262" r:id="rId8"/>
    <p:sldId id="264" r:id="rId9"/>
    <p:sldId id="266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8" r:id="rId19"/>
    <p:sldId id="27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67" userDrawn="1">
          <p15:clr>
            <a:srgbClr val="A4A3A4"/>
          </p15:clr>
        </p15:guide>
        <p15:guide id="2" pos="1746" userDrawn="1">
          <p15:clr>
            <a:srgbClr val="A4A3A4"/>
          </p15:clr>
        </p15:guide>
        <p15:guide id="3" pos="34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4242"/>
    <a:srgbClr val="5E5E5E"/>
    <a:srgbClr val="79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23"/>
    <p:restoredTop sz="94036"/>
  </p:normalViewPr>
  <p:slideViewPr>
    <p:cSldViewPr snapToGrid="0" snapToObjects="1" showGuides="1">
      <p:cViewPr varScale="1">
        <p:scale>
          <a:sx n="212" d="100"/>
          <a:sy n="212" d="100"/>
        </p:scale>
        <p:origin x="2056" y="200"/>
      </p:cViewPr>
      <p:guideLst>
        <p:guide orient="horz" pos="3067"/>
        <p:guide pos="1746"/>
        <p:guide pos="34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05804F-7E96-9D4D-AA92-82AFD516F624}" type="datetimeFigureOut">
              <a:rPr lang="en-US" smtClean="0"/>
              <a:t>8/20/18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29717E-8E7D-D24D-A982-FCCE0C888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51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29717E-8E7D-D24D-A982-FCCE0C8889A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52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29717E-8E7D-D24D-A982-FCCE0C8889A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99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29717E-8E7D-D24D-A982-FCCE0C8889A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68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29717E-8E7D-D24D-A982-FCCE0C8889A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98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29717E-8E7D-D24D-A982-FCCE0C8889A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3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29717E-8E7D-D24D-A982-FCCE0C8889A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29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431800" y="6131027"/>
            <a:ext cx="8280400" cy="358673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indent="0">
              <a:spcBef>
                <a:spcPts val="1800"/>
              </a:spcBef>
              <a:buClr>
                <a:srgbClr val="FF6600"/>
              </a:buClr>
              <a:buSzPct val="60000"/>
              <a:buFont typeface="Wingdings 3" panose="05040102010807070707" pitchFamily="18" charset="2"/>
              <a:buNone/>
              <a:defRPr sz="2400" baseline="0">
                <a:cs typeface="Calibri" pitchFamily="34" charset="0"/>
              </a:defRPr>
            </a:lvl1pPr>
            <a:lvl2pPr indent="0" algn="ctr">
              <a:spcBef>
                <a:spcPct val="20000"/>
              </a:spcBef>
              <a:buClr>
                <a:srgbClr val="FF6600"/>
              </a:buClr>
              <a:buSzPct val="100000"/>
              <a:buFont typeface="Wingdings" charset="2"/>
              <a:buNone/>
              <a:defRPr sz="2000" baseline="0">
                <a:cs typeface="Calibri" pitchFamily="34" charset="0"/>
              </a:defRPr>
            </a:lvl2pPr>
            <a:lvl3pPr indent="0" algn="ctr">
              <a:spcBef>
                <a:spcPct val="20000"/>
              </a:spcBef>
              <a:buClr>
                <a:srgbClr val="FF6600"/>
              </a:buClr>
              <a:buSzPct val="80000"/>
              <a:buFont typeface="Lucida Grande"/>
              <a:buNone/>
              <a:defRPr baseline="0">
                <a:cs typeface="Calibri" pitchFamily="34" charset="0"/>
              </a:defRPr>
            </a:lvl3pPr>
            <a:lvl4pPr indent="0" algn="ctr">
              <a:spcBef>
                <a:spcPct val="20000"/>
              </a:spcBef>
              <a:buClr>
                <a:srgbClr val="FF6600"/>
              </a:buClr>
              <a:buSzPct val="75000"/>
              <a:buFont typeface="Arial" pitchFamily="34" charset="0"/>
              <a:buNone/>
              <a:defRPr sz="1600" baseline="0">
                <a:cs typeface="Calibri" pitchFamily="34" charset="0"/>
              </a:defRPr>
            </a:lvl4pPr>
            <a:lvl5pPr indent="0" algn="ctr">
              <a:spcBef>
                <a:spcPct val="20000"/>
              </a:spcBef>
              <a:buClr>
                <a:srgbClr val="FF6600"/>
              </a:buClr>
              <a:buFont typeface="Arial" pitchFamily="34" charset="0"/>
              <a:buNone/>
              <a:defRPr sz="1600" baseline="0">
                <a:cs typeface="Calibri" pitchFamily="34" charset="0"/>
              </a:defRPr>
            </a:lvl5pPr>
            <a:lvl6pPr indent="0" algn="ctr">
              <a:spcBef>
                <a:spcPct val="20000"/>
              </a:spcBef>
              <a:buFont typeface="Arial" pitchFamily="34" charset="0"/>
              <a:buNone/>
              <a:defRPr sz="1600"/>
            </a:lvl6pPr>
            <a:lvl7pPr indent="0" algn="ctr">
              <a:spcBef>
                <a:spcPct val="20000"/>
              </a:spcBef>
              <a:buFont typeface="Arial" pitchFamily="34" charset="0"/>
              <a:buNone/>
              <a:defRPr sz="1600"/>
            </a:lvl7pPr>
            <a:lvl8pPr indent="0" algn="ctr">
              <a:spcBef>
                <a:spcPct val="20000"/>
              </a:spcBef>
              <a:buFont typeface="Arial" pitchFamily="34" charset="0"/>
              <a:buNone/>
              <a:defRPr sz="1600"/>
            </a:lvl8pPr>
            <a:lvl9pPr indent="0" algn="ctr">
              <a:spcBef>
                <a:spcPct val="20000"/>
              </a:spcBef>
              <a:buFont typeface="Arial" pitchFamily="34" charset="0"/>
              <a:buNone/>
              <a:defRPr sz="1600"/>
            </a:lvl9pPr>
          </a:lstStyle>
          <a:p>
            <a:pPr marL="0" lvl="0" indent="0">
              <a:tabLst>
                <a:tab pos="8256267" algn="r"/>
              </a:tabLst>
            </a:pPr>
            <a:r>
              <a:rPr lang="pt-BR" sz="1859" b="0" i="0" noProof="0" dirty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rPr>
              <a:t>Arthur João Catto, PhD	2º semestre de 2018</a:t>
            </a:r>
          </a:p>
        </p:txBody>
      </p:sp>
      <p:sp>
        <p:nvSpPr>
          <p:cNvPr id="11" name="Título 1"/>
          <p:cNvSpPr>
            <a:spLocks noGrp="1"/>
          </p:cNvSpPr>
          <p:nvPr>
            <p:ph type="ctrTitle"/>
          </p:nvPr>
        </p:nvSpPr>
        <p:spPr>
          <a:xfrm>
            <a:off x="2974315" y="1994653"/>
            <a:ext cx="5737885" cy="1440714"/>
          </a:xfrm>
        </p:spPr>
        <p:txBody>
          <a:bodyPr lIns="90000" bIns="0" anchor="ctr"/>
          <a:lstStyle>
            <a:lvl1pPr algn="l">
              <a:lnSpc>
                <a:spcPct val="80000"/>
              </a:lnSpc>
              <a:defRPr sz="6000" b="0" i="0" spc="-100" baseline="0">
                <a:solidFill>
                  <a:schemeClr val="tx1"/>
                </a:solidFill>
                <a:latin typeface="Myriad Pro Light Condensed" panose="020B0406030403020204" pitchFamily="34" charset="0"/>
                <a:ea typeface="Myriad Pro Light Condensed" panose="020B0406030403020204" pitchFamily="34" charset="0"/>
                <a:cs typeface="Myriad Pro Light Condensed" panose="020B0406030403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31955" y="279400"/>
            <a:ext cx="8280246" cy="8362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pt-BR" sz="1859" b="0" i="0" noProof="0" dirty="0">
                <a:solidFill>
                  <a:schemeClr val="tx1"/>
                </a:solidFill>
                <a:latin typeface="+mn-lt"/>
                <a:ea typeface="Fira Sans Condensed Light" charset="0"/>
                <a:cs typeface="Fira Sans Condensed Light" charset="0"/>
              </a:rPr>
              <a:t>Universidade Estadual de Campinas</a:t>
            </a:r>
          </a:p>
          <a:p>
            <a:pPr algn="l">
              <a:lnSpc>
                <a:spcPct val="80000"/>
              </a:lnSpc>
            </a:pPr>
            <a:r>
              <a:rPr lang="pt-BR" sz="1859" b="0" i="0" noProof="0" dirty="0">
                <a:solidFill>
                  <a:schemeClr val="tx1"/>
                </a:solidFill>
                <a:latin typeface="+mn-lt"/>
                <a:ea typeface="Fira Sans Condensed Light" charset="0"/>
                <a:cs typeface="Fira Sans Condensed Light" charset="0"/>
              </a:rPr>
              <a:t>Instituto de Computação</a:t>
            </a:r>
          </a:p>
          <a:p>
            <a:pPr algn="l"/>
            <a:r>
              <a:rPr lang="pt-BR" sz="1859" b="0" i="0" noProof="0" dirty="0">
                <a:solidFill>
                  <a:schemeClr val="tx1"/>
                </a:solidFill>
                <a:latin typeface="+mj-lt"/>
                <a:ea typeface="Fira Sans Condensed Book" charset="0"/>
                <a:cs typeface="Fira Sans Condensed Book" charset="0"/>
              </a:rPr>
              <a:t>MC504 Sistemas Operacionais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436242" y="3901500"/>
            <a:ext cx="8280398" cy="286545"/>
          </a:xfrm>
        </p:spPr>
        <p:txBody>
          <a:bodyPr>
            <a:normAutofit/>
          </a:bodyPr>
          <a:lstStyle>
            <a:lvl1pPr marL="0" indent="0">
              <a:lnSpc>
                <a:spcPct val="80000"/>
              </a:lnSpc>
              <a:buFontTx/>
              <a:buNone/>
              <a:defRPr sz="1800" b="0" i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1pPr>
            <a:lvl2pPr marL="274533" indent="0">
              <a:buFontTx/>
              <a:buNone/>
              <a:defRPr/>
            </a:lvl2pPr>
            <a:lvl3pPr marL="534782" indent="0">
              <a:buFontTx/>
              <a:buNone/>
              <a:defRPr/>
            </a:lvl3pPr>
            <a:lvl4pPr marL="809314" indent="0">
              <a:buFontTx/>
              <a:buNone/>
              <a:defRPr/>
            </a:lvl4pPr>
            <a:lvl5pPr marL="1071149" indent="0">
              <a:buFontTx/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 hasCustomPrompt="1"/>
          </p:nvPr>
        </p:nvSpPr>
        <p:spPr>
          <a:xfrm>
            <a:off x="431799" y="1995506"/>
            <a:ext cx="2319741" cy="1439862"/>
          </a:xfrm>
          <a:solidFill>
            <a:schemeClr val="tx1">
              <a:lumMod val="65000"/>
              <a:lumOff val="3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266612" indent="-266612" algn="ctr">
              <a:buNone/>
              <a:defRPr lang="pt-BR" sz="10224" spc="-300" noProof="0" dirty="0">
                <a:solidFill>
                  <a:schemeClr val="bg1"/>
                </a:solidFill>
              </a:defRPr>
            </a:lvl1pPr>
          </a:lstStyle>
          <a:p>
            <a:pPr marL="0" lvl="0" indent="0" algn="ctr"/>
            <a:r>
              <a:rPr lang="pt-BR" noProof="0" dirty="0" err="1"/>
              <a:t>Txx</a:t>
            </a:r>
            <a:endParaRPr lang="pt-BR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FB1D79-01D5-C74A-86BC-75A1E797D0F3}"/>
              </a:ext>
            </a:extLst>
          </p:cNvPr>
          <p:cNvSpPr txBox="1"/>
          <p:nvPr/>
        </p:nvSpPr>
        <p:spPr>
          <a:xfrm>
            <a:off x="436242" y="3616960"/>
            <a:ext cx="124553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800" b="0" i="1" dirty="0" err="1">
                <a:latin typeface="Myriad Pro Light Condensed" panose="020B0406030403020204" pitchFamily="34" charset="0"/>
              </a:rPr>
              <a:t>Referência</a:t>
            </a:r>
            <a:r>
              <a:rPr lang="en-US" sz="1800" b="0" i="1" dirty="0">
                <a:latin typeface="Myriad Pro Light Condensed" panose="020B0406030403020204" pitchFamily="34" charset="0"/>
              </a:rPr>
              <a:t> principal</a:t>
            </a:r>
          </a:p>
        </p:txBody>
      </p:sp>
      <p:sp>
        <p:nvSpPr>
          <p:cNvPr id="12" name="Espaço Reservado para Texto 2">
            <a:extLst>
              <a:ext uri="{FF2B5EF4-FFF2-40B4-BE49-F238E27FC236}">
                <a16:creationId xmlns:a16="http://schemas.microsoft.com/office/drawing/2014/main" id="{92365CFE-4931-FA40-B3B3-7FDA61D3AF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31844" y="4232731"/>
            <a:ext cx="1378583" cy="276999"/>
          </a:xfrm>
        </p:spPr>
        <p:txBody>
          <a:bodyPr wrap="non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lang="en-US" sz="1800" b="0" i="1" kern="1200" noProof="0" dirty="0">
                <a:solidFill>
                  <a:schemeClr val="tx1"/>
                </a:solidFill>
                <a:latin typeface="Myriad Pro Light Condensed" panose="020B0406030403020204" pitchFamily="34" charset="0"/>
                <a:ea typeface="+mn-ea"/>
                <a:cs typeface="+mn-cs"/>
              </a:defRPr>
            </a:lvl1pPr>
            <a:lvl2pPr marL="274533" indent="0">
              <a:buFontTx/>
              <a:buNone/>
              <a:defRPr/>
            </a:lvl2pPr>
            <a:lvl3pPr marL="534782" indent="0">
              <a:buFontTx/>
              <a:buNone/>
              <a:defRPr/>
            </a:lvl3pPr>
            <a:lvl4pPr marL="809314" indent="0">
              <a:buFontTx/>
              <a:buNone/>
              <a:defRPr/>
            </a:lvl4pPr>
            <a:lvl5pPr marL="1071149" indent="0">
              <a:buFontTx/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E8B04B-6D80-3540-84AC-28843BF4A2D3}"/>
              </a:ext>
            </a:extLst>
          </p:cNvPr>
          <p:cNvSpPr txBox="1"/>
          <p:nvPr/>
        </p:nvSpPr>
        <p:spPr>
          <a:xfrm>
            <a:off x="436242" y="4232731"/>
            <a:ext cx="149560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800" b="0" i="1" dirty="0" err="1">
                <a:latin typeface="Myriad Pro Light Condensed" panose="020B0406030403020204" pitchFamily="34" charset="0"/>
              </a:rPr>
              <a:t>Discutido</a:t>
            </a:r>
            <a:r>
              <a:rPr lang="en-US" sz="1800" b="0" i="1" dirty="0">
                <a:latin typeface="Myriad Pro Light Condensed" panose="020B0406030403020204" pitchFamily="34" charset="0"/>
              </a:rPr>
              <a:t> </a:t>
            </a:r>
            <a:r>
              <a:rPr lang="en-US" sz="1800" b="0" i="1" dirty="0" err="1">
                <a:latin typeface="Myriad Pro Light Condensed" panose="020B0406030403020204" pitchFamily="34" charset="0"/>
              </a:rPr>
              <a:t>em</a:t>
            </a:r>
            <a:r>
              <a:rPr lang="en-US" sz="1800" b="0" i="1" dirty="0">
                <a:latin typeface="Myriad Pro Light Condensed" panose="020B0406030403020204" pitchFamily="34" charset="0"/>
              </a:rPr>
              <a:t> </a:t>
            </a:r>
            <a:r>
              <a:rPr lang="en-US" sz="1800" b="0" i="1" dirty="0" err="1">
                <a:latin typeface="Myriad Pro Light Condensed" panose="020B0406030403020204" pitchFamily="34" charset="0"/>
              </a:rPr>
              <a:t>classe</a:t>
            </a:r>
            <a:r>
              <a:rPr lang="en-US" sz="1800" b="0" i="1" dirty="0">
                <a:latin typeface="Myriad Pro Light Condensed" panose="020B0406030403020204" pitchFamily="34" charset="0"/>
              </a:rPr>
              <a:t> </a:t>
            </a:r>
            <a:r>
              <a:rPr lang="en-US" sz="1800" b="0" i="1" dirty="0" err="1">
                <a:latin typeface="Myriad Pro Light Condensed" panose="020B0406030403020204" pitchFamily="34" charset="0"/>
              </a:rPr>
              <a:t>em</a:t>
            </a:r>
            <a:r>
              <a:rPr lang="en-US" sz="1800" b="0" i="1" dirty="0">
                <a:latin typeface="Myriad Pro Light Condensed" panose="020B0406030403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5742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1" pos="1401">
          <p15:clr>
            <a:srgbClr val="FBAE40"/>
          </p15:clr>
        </p15:guide>
        <p15:guide id="14" pos="1993">
          <p15:clr>
            <a:srgbClr val="FBAE40"/>
          </p15:clr>
        </p15:guide>
        <p15:guide id="15" pos="1224">
          <p15:clr>
            <a:srgbClr val="FBAE40"/>
          </p15:clr>
        </p15:guide>
        <p15:guide id="16" pos="1495">
          <p15:clr>
            <a:srgbClr val="FBAE40"/>
          </p15:clr>
        </p15:guide>
        <p15:guide id="17" orient="horz" pos="193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 (sem títul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800" y="279400"/>
            <a:ext cx="3869268" cy="6210300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buSzPct val="100000"/>
              <a:defRPr lang="en-US" sz="2400" noProof="0" smtClean="0"/>
            </a:lvl1pPr>
            <a:lvl2pPr marL="536397" indent="-269784">
              <a:lnSpc>
                <a:spcPct val="100000"/>
              </a:lnSpc>
              <a:spcBef>
                <a:spcPts val="300"/>
              </a:spcBef>
              <a:buSzPct val="100000"/>
              <a:defRPr lang="en-US" sz="2400" b="0" i="0" kern="1200" spc="0" baseline="0" noProof="0" dirty="0">
                <a:solidFill>
                  <a:schemeClr val="tx1"/>
                </a:solidFill>
                <a:latin typeface="+mn-lt"/>
                <a:ea typeface="Roboto Condensed Light" charset="0"/>
                <a:cs typeface="Roboto Condensed Light" charset="0"/>
              </a:defRPr>
            </a:lvl2pPr>
            <a:lvl3pPr marL="882650" indent="-342900">
              <a:lnSpc>
                <a:spcPct val="100000"/>
              </a:lnSpc>
              <a:spcBef>
                <a:spcPts val="300"/>
              </a:spcBef>
              <a:buSzPct val="100000"/>
              <a:defRPr lang="en-US" sz="2000" b="0" i="0" kern="1200" spc="0" baseline="0" noProof="0" dirty="0">
                <a:solidFill>
                  <a:schemeClr val="tx1"/>
                </a:solidFill>
                <a:latin typeface="+mn-lt"/>
                <a:ea typeface="Roboto Condensed Light" charset="0"/>
                <a:cs typeface="Roboto Condensed Light" charset="0"/>
              </a:defRPr>
            </a:lvl3pPr>
            <a:lvl4pPr marL="358710" indent="-35871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2000" b="0" i="0" noProof="0" smtClean="0"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4pPr>
            <a:lvl5pPr marL="719138" indent="-360363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/>
              <a:defRPr lang="pt-BR" sz="2000" b="0" i="0" kern="1200" spc="0" baseline="0" noProof="0" dirty="0">
                <a:solidFill>
                  <a:schemeClr val="tx1"/>
                </a:solidFill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5pPr>
            <a:lvl6pPr marL="995285" indent="-457165"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80000"/>
              <a:buFont typeface="+mj-lt"/>
              <a:buAutoNum type="arabicPeriod"/>
              <a:defRPr sz="2800">
                <a:latin typeface="LM Mono Light Cond 10" panose="00000509000000000000" pitchFamily="49" charset="0"/>
              </a:defRPr>
            </a:lvl6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859338" y="279400"/>
            <a:ext cx="3852862" cy="6210300"/>
          </a:xfrm>
        </p:spPr>
        <p:txBody>
          <a:bodyPr/>
          <a:lstStyle>
            <a:lvl3pPr marL="711200" indent="-171450"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435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 (dois título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500793"/>
            <a:ext cx="3721862" cy="836499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z="3600" b="0" i="0" noProof="0" dirty="0">
                <a:latin typeface="Myriad Pro Light Condensed" panose="020B0406030403020204" pitchFamily="34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800" y="1650863"/>
            <a:ext cx="3721862" cy="4838837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buSzPct val="100000"/>
              <a:defRPr lang="en-US" sz="2324" noProof="0" smtClean="0"/>
            </a:lvl1pPr>
            <a:lvl2pPr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3pPr>
            <a:lvl4pPr marL="358710" indent="-35871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2000" b="0" i="0" noProof="0" smtClean="0"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4pPr>
            <a:lvl5pPr marL="625427" indent="-358748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pt-BR" sz="2000" b="0" i="0" kern="1200" spc="0" baseline="0" noProof="0" dirty="0">
                <a:solidFill>
                  <a:schemeClr val="tx1"/>
                </a:solidFill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5pPr>
            <a:lvl6pPr marL="995285" indent="-457165"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80000"/>
              <a:buFont typeface="+mj-lt"/>
              <a:buAutoNum type="arabicPeriod"/>
              <a:defRPr sz="2800">
                <a:latin typeface="LM Mono Light Cond 10" panose="00000509000000000000" pitchFamily="49" charset="0"/>
              </a:defRPr>
            </a:lvl6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800" y="188913"/>
            <a:ext cx="3721862" cy="31188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1859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990337" y="499101"/>
            <a:ext cx="3721863" cy="836499"/>
          </a:xfrm>
          <a:prstGeom prst="rect">
            <a:avLst/>
          </a:prstGeom>
        </p:spPr>
        <p:txBody>
          <a:bodyPr vert="horz" lIns="0" tIns="36000" rIns="0" bIns="0" rtlCol="0" anchor="t">
            <a:noAutofit/>
          </a:bodyPr>
          <a:lstStyle>
            <a:lvl1pPr lvl="0" defTabSz="914047">
              <a:lnSpc>
                <a:spcPct val="80000"/>
              </a:lnSpc>
              <a:spcBef>
                <a:spcPct val="0"/>
              </a:spcBef>
              <a:buNone/>
              <a:defRPr sz="4800" b="0" i="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Myriad Pro Condensed" charset="0"/>
                <a:ea typeface="Myriad Pro Condensed" charset="0"/>
                <a:cs typeface="Myriad Pro Condensed" charset="0"/>
              </a:defRPr>
            </a:lvl1pPr>
          </a:lstStyle>
          <a:p>
            <a:pPr lvl="0"/>
            <a:r>
              <a:rPr lang="en-US" sz="3600" b="0" i="0" dirty="0">
                <a:latin typeface="Myriad Pro Light Condensed" panose="020B0406030403020204" pitchFamily="34" charset="0"/>
              </a:rPr>
              <a:t>Click to edit Master title style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2"/>
          </p:nvPr>
        </p:nvSpPr>
        <p:spPr>
          <a:xfrm>
            <a:off x="4990337" y="1649172"/>
            <a:ext cx="3721863" cy="4840528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buSzPct val="100000"/>
              <a:defRPr lang="en-US" sz="2324" noProof="0" smtClean="0"/>
            </a:lvl1pPr>
            <a:lvl2pPr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3pPr>
            <a:lvl4pPr marL="358710" indent="-35871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2000" b="0" i="0" noProof="0" smtClean="0"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4pPr>
            <a:lvl5pPr marL="625427" indent="-358748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pt-BR" sz="2000" b="0" i="0" kern="1200" spc="0" baseline="0" noProof="0" dirty="0">
                <a:solidFill>
                  <a:schemeClr val="tx1"/>
                </a:solidFill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5pPr>
            <a:lvl6pPr marL="995285" indent="-457165"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80000"/>
              <a:buFont typeface="+mj-lt"/>
              <a:buAutoNum type="arabicPeriod"/>
              <a:defRPr sz="2800">
                <a:latin typeface="LM Mono Light Cond 10" panose="00000509000000000000" pitchFamily="49" charset="0"/>
              </a:defRPr>
            </a:lvl6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990337" y="187221"/>
            <a:ext cx="3721863" cy="31188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1859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053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 (três título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31800" y="639763"/>
            <a:ext cx="8280400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431800" y="2349500"/>
            <a:ext cx="3780000" cy="4140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 marL="711200" indent="-171450">
              <a:tabLst/>
              <a:defRPr sz="1800"/>
            </a:lvl3pPr>
            <a:lvl4pPr>
              <a:defRPr sz="1800" b="0" i="0"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4pPr>
            <a:lvl5pPr>
              <a:defRPr sz="1800" b="0" i="0"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4932200" y="2349500"/>
            <a:ext cx="3780000" cy="4140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 marL="711200" indent="-171450">
              <a:tabLst/>
              <a:defRPr sz="1800"/>
            </a:lvl3pPr>
            <a:lvl4pPr>
              <a:defRPr sz="1800" b="0" i="0"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4pPr>
            <a:lvl5pPr>
              <a:defRPr sz="1800" b="0" i="0"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31800" y="1809750"/>
            <a:ext cx="3780000" cy="53975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800" b="0" i="0">
                <a:latin typeface="Myriad Pro Light Condensed" panose="020B0406030403020204" pitchFamily="34" charset="0"/>
                <a:ea typeface="Myriad Pro Light Condensed" panose="020B0406030403020204" pitchFamily="34" charset="0"/>
                <a:cs typeface="Myriad Pro Light Condensed" panose="020B0406030403020204" pitchFamily="34" charset="0"/>
              </a:defRPr>
            </a:lvl1pPr>
            <a:lvl2pPr marL="266613" indent="0">
              <a:buFontTx/>
              <a:buNone/>
              <a:defRPr/>
            </a:lvl2pPr>
            <a:lvl3pPr marL="536396" indent="0">
              <a:buFontTx/>
              <a:buNone/>
              <a:defRPr/>
            </a:lvl3pPr>
            <a:lvl4pPr marL="3175" indent="0">
              <a:buFontTx/>
              <a:buNone/>
              <a:defRPr/>
            </a:lvl4pPr>
            <a:lvl5pPr marL="35871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932200" y="1809750"/>
            <a:ext cx="3780000" cy="539750"/>
          </a:xfrm>
        </p:spPr>
        <p:txBody>
          <a:bodyPr vert="horz" lIns="0" tIns="0" rIns="0" bIns="0" rtlCol="0">
            <a:noAutofit/>
          </a:bodyPr>
          <a:lstStyle>
            <a:lvl1pPr>
              <a:defRPr lang="en-US" sz="2800">
                <a:latin typeface="Myriad Pro Light Condensed" panose="020B0406030403020204" pitchFamily="34" charset="0"/>
                <a:ea typeface="Myriad Pro Light Condensed" panose="020B0406030403020204" pitchFamily="34" charset="0"/>
                <a:cs typeface="Myriad Pro Light Condensed" panose="020B0406030403020204" pitchFamily="34" charset="0"/>
              </a:defRPr>
            </a:lvl1pPr>
          </a:lstStyle>
          <a:p>
            <a:pPr marL="0" lvl="0" indent="0"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431800" y="279400"/>
            <a:ext cx="8280400" cy="36036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064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3"/>
          <p:cNvSpPr>
            <a:spLocks noGrp="1"/>
          </p:cNvSpPr>
          <p:nvPr/>
        </p:nvSpPr>
        <p:spPr>
          <a:xfrm>
            <a:off x="431800" y="279400"/>
            <a:ext cx="8323014" cy="283663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8963" indent="-458963" algn="l" defTabSz="1573502" rtl="0" eaLnBrk="1" latinLnBrk="0" hangingPunct="1">
              <a:spcBef>
                <a:spcPts val="3099"/>
              </a:spcBef>
              <a:buClr>
                <a:srgbClr val="FF6600"/>
              </a:buClr>
              <a:buSzPct val="100000"/>
              <a:buFont typeface="Wingdings" panose="05000000000000000000" pitchFamily="2" charset="2"/>
              <a:buChar char="§"/>
              <a:tabLst/>
              <a:defRPr sz="40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1pPr>
            <a:lvl2pPr marL="923389" indent="-464424" algn="l" defTabSz="1573502" rtl="0" eaLnBrk="1" latinLnBrk="0" hangingPunct="1">
              <a:spcBef>
                <a:spcPts val="517"/>
              </a:spcBef>
              <a:spcAft>
                <a:spcPts val="517"/>
              </a:spcAft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 sz="36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2pPr>
            <a:lvl3pPr marL="1390546" indent="-467158" algn="l" defTabSz="1573502" rtl="0" eaLnBrk="1" latinLnBrk="0" hangingPunct="1">
              <a:spcBef>
                <a:spcPts val="517"/>
              </a:spcBef>
              <a:spcAft>
                <a:spcPts val="517"/>
              </a:spcAft>
              <a:buClr>
                <a:schemeClr val="bg1">
                  <a:lumMod val="8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 sz="36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3pPr>
            <a:lvl4pPr marL="792376" indent="-786914" algn="l" defTabSz="4332599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+mj-lt"/>
              <a:buAutoNum type="arabicPeriod"/>
              <a:tabLst/>
              <a:defRPr lang="en-US" sz="4820" b="0" i="0" kern="1200" spc="0" baseline="0" noProof="0" dirty="0" smtClean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4pPr>
            <a:lvl5pPr marL="1404421" indent="-786914" algn="l" defTabSz="1573502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+mj-lt"/>
              <a:buAutoNum type="arabicPeriod"/>
              <a:tabLst/>
              <a:defRPr lang="pt-BR" sz="4820" b="0" i="0" kern="1200" spc="0" baseline="0" noProof="0" dirty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5pPr>
            <a:lvl6pPr marL="4327140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113889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900643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687391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324" noProof="0" dirty="0"/>
              <a:t>Click to edit Master text styles</a:t>
            </a:r>
          </a:p>
          <a:p>
            <a:pPr lvl="1"/>
            <a:r>
              <a:rPr lang="en-US" sz="2091" noProof="0" dirty="0"/>
              <a:t>Second level</a:t>
            </a:r>
          </a:p>
          <a:p>
            <a:pPr lvl="2"/>
            <a:r>
              <a:rPr lang="en-US" sz="2091" noProof="0" dirty="0"/>
              <a:t>Third level</a:t>
            </a:r>
          </a:p>
          <a:p>
            <a:pPr lvl="3"/>
            <a:r>
              <a:rPr lang="en-US" sz="2800" noProof="0" dirty="0"/>
              <a:t>Fourth level</a:t>
            </a:r>
          </a:p>
          <a:p>
            <a:pPr lvl="4"/>
            <a:r>
              <a:rPr lang="en-US" sz="2800" noProof="0" dirty="0"/>
              <a:t>Fifth level</a:t>
            </a:r>
            <a:endParaRPr lang="pt-BR" sz="2800" noProof="0" dirty="0"/>
          </a:p>
        </p:txBody>
      </p:sp>
      <p:sp>
        <p:nvSpPr>
          <p:cNvPr id="4" name="Content Placeholder 3"/>
          <p:cNvSpPr>
            <a:spLocks noGrp="1"/>
          </p:cNvSpPr>
          <p:nvPr/>
        </p:nvSpPr>
        <p:spPr>
          <a:xfrm>
            <a:off x="389185" y="3743465"/>
            <a:ext cx="8365630" cy="271888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8963" indent="-458963" algn="l" defTabSz="1573502" rtl="0" eaLnBrk="1" latinLnBrk="0" hangingPunct="1">
              <a:spcBef>
                <a:spcPts val="3099"/>
              </a:spcBef>
              <a:buClr>
                <a:srgbClr val="FF6600"/>
              </a:buClr>
              <a:buSzPct val="100000"/>
              <a:buFont typeface="Wingdings" panose="05000000000000000000" pitchFamily="2" charset="2"/>
              <a:buChar char="§"/>
              <a:tabLst/>
              <a:defRPr sz="40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1pPr>
            <a:lvl2pPr marL="923389" indent="-464424" algn="l" defTabSz="1573502" rtl="0" eaLnBrk="1" latinLnBrk="0" hangingPunct="1">
              <a:spcBef>
                <a:spcPts val="517"/>
              </a:spcBef>
              <a:spcAft>
                <a:spcPts val="517"/>
              </a:spcAft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 sz="36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2pPr>
            <a:lvl3pPr marL="1390546" indent="-467158" algn="l" defTabSz="1573502" rtl="0" eaLnBrk="1" latinLnBrk="0" hangingPunct="1">
              <a:spcBef>
                <a:spcPts val="517"/>
              </a:spcBef>
              <a:spcAft>
                <a:spcPts val="517"/>
              </a:spcAft>
              <a:buClr>
                <a:schemeClr val="bg1">
                  <a:lumMod val="8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 sz="36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3pPr>
            <a:lvl4pPr marL="792376" indent="-786914" algn="l" defTabSz="4332599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+mj-lt"/>
              <a:buAutoNum type="arabicPeriod"/>
              <a:tabLst/>
              <a:defRPr lang="en-US" sz="4820" b="0" i="0" kern="1200" spc="0" baseline="0" noProof="0" dirty="0" smtClean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4pPr>
            <a:lvl5pPr marL="1404421" indent="-786914" algn="l" defTabSz="1573502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+mj-lt"/>
              <a:buAutoNum type="arabicPeriod"/>
              <a:tabLst/>
              <a:defRPr lang="pt-BR" sz="4820" b="0" i="0" kern="1200" spc="0" baseline="0" noProof="0" dirty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5pPr>
            <a:lvl6pPr marL="4327140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113889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900643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687391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324" noProof="0" dirty="0"/>
              <a:t>Click to edit Master text styles</a:t>
            </a:r>
          </a:p>
          <a:p>
            <a:pPr lvl="1"/>
            <a:r>
              <a:rPr lang="en-US" sz="2091" noProof="0" dirty="0"/>
              <a:t>Second level</a:t>
            </a:r>
          </a:p>
          <a:p>
            <a:pPr lvl="2"/>
            <a:r>
              <a:rPr lang="en-US" sz="2091" noProof="0" dirty="0"/>
              <a:t>Third level</a:t>
            </a:r>
          </a:p>
          <a:p>
            <a:pPr lvl="3"/>
            <a:r>
              <a:rPr lang="en-US" sz="2800" noProof="0" dirty="0"/>
              <a:t>Fourth level</a:t>
            </a:r>
          </a:p>
          <a:p>
            <a:pPr lvl="4"/>
            <a:r>
              <a:rPr lang="en-US" sz="2800" noProof="0" dirty="0"/>
              <a:t>Fifth level</a:t>
            </a:r>
            <a:endParaRPr lang="pt-BR" sz="2800" noProof="0" dirty="0"/>
          </a:p>
        </p:txBody>
      </p:sp>
    </p:spTree>
    <p:extLst>
      <p:ext uri="{BB962C8B-B14F-4D97-AF65-F5344CB8AC3E}">
        <p14:creationId xmlns:p14="http://schemas.microsoft.com/office/powerpoint/2010/main" val="3794249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 (vertical com títul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809749"/>
            <a:ext cx="8280400" cy="2160000"/>
          </a:xfrm>
        </p:spPr>
        <p:txBody>
          <a:bodyPr/>
          <a:lstStyle>
            <a:lvl1pPr>
              <a:buSzPct val="80000"/>
              <a:defRPr sz="2800">
                <a:latin typeface="+mn-lt"/>
                <a:ea typeface="Avenir Next Condensed" charset="0"/>
                <a:cs typeface="Avenir Next Condensed" charset="0"/>
              </a:defRPr>
            </a:lvl1pPr>
            <a:lvl2pPr>
              <a:buSzPct val="80000"/>
              <a:defRPr sz="2400">
                <a:latin typeface="+mn-lt"/>
                <a:ea typeface="Avenir Next Condensed" charset="0"/>
                <a:cs typeface="Avenir Next Condensed" charset="0"/>
              </a:defRPr>
            </a:lvl2pPr>
            <a:lvl3pPr marL="711200" indent="-171450">
              <a:buSzPct val="80000"/>
              <a:tabLst/>
              <a:defRPr sz="2000">
                <a:latin typeface="+mn-lt"/>
                <a:ea typeface="Avenir Next Condensed" charset="0"/>
                <a:cs typeface="Avenir Next Condensed" charset="0"/>
              </a:defRPr>
            </a:lvl3pPr>
            <a:lvl4pPr marL="460291" indent="-457118">
              <a:spcBef>
                <a:spcPts val="0"/>
              </a:spcBef>
              <a:defRPr lang="en-US" sz="2000" b="0" i="0" kern="1200" spc="0" baseline="0" noProof="0" smtClean="0">
                <a:solidFill>
                  <a:schemeClr val="tx1"/>
                </a:solidFill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4pPr>
            <a:lvl5pPr>
              <a:spcBef>
                <a:spcPts val="0"/>
              </a:spcBef>
              <a:defRPr lang="pt-BR" sz="2000" b="0" i="0" kern="1200" spc="0" baseline="0" noProof="0" dirty="0">
                <a:solidFill>
                  <a:schemeClr val="tx1"/>
                </a:solidFill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1800" y="4329700"/>
            <a:ext cx="8280400" cy="2160000"/>
          </a:xfrm>
        </p:spPr>
        <p:txBody>
          <a:bodyPr/>
          <a:lstStyle>
            <a:lvl1pPr>
              <a:buSzPct val="80000"/>
              <a:defRPr sz="2800">
                <a:latin typeface="+mn-lt"/>
                <a:ea typeface="Avenir Next Condensed" charset="0"/>
                <a:cs typeface="Avenir Next Condensed" charset="0"/>
              </a:defRPr>
            </a:lvl1pPr>
            <a:lvl2pPr>
              <a:buSzPct val="80000"/>
              <a:defRPr sz="2400">
                <a:latin typeface="+mn-lt"/>
                <a:ea typeface="Avenir Next Condensed" charset="0"/>
                <a:cs typeface="Avenir Next Condensed" charset="0"/>
              </a:defRPr>
            </a:lvl2pPr>
            <a:lvl3pPr marL="711200" indent="-171450">
              <a:buSzPct val="80000"/>
              <a:tabLst/>
              <a:defRPr sz="2000">
                <a:latin typeface="+mn-lt"/>
                <a:ea typeface="Avenir Next Condensed" charset="0"/>
                <a:cs typeface="Avenir Next Condensed" charset="0"/>
              </a:defRPr>
            </a:lvl3pPr>
            <a:lvl4pPr marL="460291" indent="-457118">
              <a:spcBef>
                <a:spcPts val="0"/>
              </a:spcBef>
              <a:defRPr lang="en-US" sz="2000" b="0" i="0" kern="1200" spc="0" baseline="0" noProof="0" smtClean="0">
                <a:solidFill>
                  <a:schemeClr val="tx1"/>
                </a:solidFill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4pPr>
            <a:lvl5pPr>
              <a:spcBef>
                <a:spcPts val="0"/>
              </a:spcBef>
              <a:defRPr lang="pt-BR" sz="2000" b="0" i="0" kern="1200" spc="0" baseline="0" noProof="0" dirty="0">
                <a:solidFill>
                  <a:schemeClr val="tx1"/>
                </a:solidFill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800" y="260351"/>
            <a:ext cx="8280400" cy="360362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00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078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646171"/>
            <a:ext cx="8280402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>
                <a:latin typeface="+mn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37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- 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77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e Conteúdo (esquerd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1" y="1628777"/>
            <a:ext cx="3784599" cy="4824413"/>
          </a:xfrm>
        </p:spPr>
        <p:txBody>
          <a:bodyPr vert="horz" lIns="0" tIns="0" rIns="0" bIns="0" rtlCol="0">
            <a:normAutofit/>
          </a:bodyPr>
          <a:lstStyle>
            <a:lvl1pPr>
              <a:buSzPct val="80000"/>
              <a:defRPr lang="x-none" smtClean="0"/>
            </a:lvl1pPr>
            <a:lvl2pPr marL="536438" indent="-269805">
              <a:buSzPct val="80000"/>
              <a:defRPr lang="en-US" sz="2000" kern="1200" spc="0" baseline="0" noProof="0" dirty="0" smtClean="0">
                <a:solidFill>
                  <a:schemeClr val="tx1"/>
                </a:solidFill>
                <a:latin typeface="+mn-lt"/>
                <a:ea typeface="Avenir Next Condensed" charset="0"/>
                <a:cs typeface="Avenir Next Condensed" charset="0"/>
              </a:defRPr>
            </a:lvl2pPr>
            <a:lvl3pPr>
              <a:buSzPct val="80000"/>
              <a:defRPr lang="x-none" smtClean="0"/>
            </a:lvl3pPr>
            <a:lvl4pPr marL="460327" indent="-457154">
              <a:spcBef>
                <a:spcPts val="0"/>
              </a:spcBef>
              <a:defRPr lang="en-US" sz="2400" kern="1200" spc="0" baseline="0" noProof="0" smtClean="0">
                <a:solidFill>
                  <a:schemeClr val="tx1"/>
                </a:solidFill>
                <a:latin typeface="Latin Modern Mono Light Cond 10" charset="0"/>
                <a:ea typeface="+mn-ea"/>
                <a:cs typeface="Calibri" pitchFamily="34" charset="0"/>
              </a:defRPr>
            </a:lvl4pPr>
            <a:lvl5pPr marL="873035" indent="-514298">
              <a:spcBef>
                <a:spcPts val="0"/>
              </a:spcBef>
              <a:defRPr lang="pt-BR" sz="2400" kern="1200" spc="0" baseline="0" noProof="0" dirty="0">
                <a:solidFill>
                  <a:schemeClr val="tx1"/>
                </a:solidFill>
                <a:latin typeface="Latin Modern Mono Light Cond 10" charset="0"/>
                <a:ea typeface="+mn-ea"/>
                <a:cs typeface="Calibri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1801" y="549277"/>
            <a:ext cx="8280400" cy="863598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801" y="188914"/>
            <a:ext cx="8280400" cy="360362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00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0125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e Conteúdo (direit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2041" y="1628776"/>
            <a:ext cx="3780159" cy="4824412"/>
          </a:xfrm>
        </p:spPr>
        <p:txBody>
          <a:bodyPr/>
          <a:lstStyle>
            <a:lvl1pPr>
              <a:buSzPct val="80000"/>
              <a:defRPr sz="2800">
                <a:latin typeface="+mn-lt"/>
                <a:ea typeface="Avenir Next Condensed" charset="0"/>
                <a:cs typeface="Avenir Next Condensed" charset="0"/>
              </a:defRPr>
            </a:lvl1pPr>
            <a:lvl2pPr>
              <a:buSzPct val="80000"/>
              <a:defRPr sz="2400">
                <a:latin typeface="+mn-lt"/>
                <a:ea typeface="Avenir Next Condensed" charset="0"/>
                <a:cs typeface="Avenir Next Condensed" charset="0"/>
              </a:defRPr>
            </a:lvl2pPr>
            <a:lvl3pPr>
              <a:buSzPct val="80000"/>
              <a:defRPr sz="2000">
                <a:latin typeface="+mn-lt"/>
                <a:ea typeface="Avenir Next Condensed" charset="0"/>
                <a:cs typeface="Avenir Next Condensed" charset="0"/>
              </a:defRPr>
            </a:lvl3pPr>
            <a:lvl4pPr marL="460327" indent="-457154">
              <a:spcBef>
                <a:spcPts val="0"/>
              </a:spcBef>
              <a:defRPr lang="en-US" sz="2400" kern="1200" spc="0" baseline="0" noProof="0" dirty="0" smtClean="0">
                <a:solidFill>
                  <a:schemeClr val="tx1"/>
                </a:solidFill>
                <a:latin typeface="Latin Modern Mono Light Cond 10" charset="0"/>
                <a:ea typeface="+mn-ea"/>
                <a:cs typeface="Calibri" pitchFamily="34" charset="0"/>
              </a:defRPr>
            </a:lvl4pPr>
            <a:lvl5pPr marL="873035" indent="-514298">
              <a:spcBef>
                <a:spcPts val="0"/>
              </a:spcBef>
              <a:defRPr lang="pt-BR" sz="2400" kern="1200" spc="0" baseline="0" noProof="0" dirty="0">
                <a:solidFill>
                  <a:schemeClr val="tx1"/>
                </a:solidFill>
                <a:latin typeface="Latin Modern Mono Light Cond 10" charset="0"/>
                <a:ea typeface="+mn-ea"/>
                <a:cs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1801" y="549277"/>
            <a:ext cx="8280400" cy="863598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801" y="188914"/>
            <a:ext cx="8280399" cy="360362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00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385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36F7A-4AFB-0241-AD1A-FBA2A9BC4DA2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F89B3-F410-B44C-8314-350A0E5E5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16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31801" y="1449387"/>
            <a:ext cx="8280400" cy="1093665"/>
          </a:xfrm>
        </p:spPr>
        <p:txBody>
          <a:bodyPr anchor="t"/>
          <a:lstStyle>
            <a:lvl1pPr algn="l" defTabSz="91411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pt-BR" sz="5400" b="0" i="0" kern="1200" spc="-100" baseline="0" noProof="0" dirty="0">
                <a:solidFill>
                  <a:schemeClr val="tx1"/>
                </a:solidFill>
                <a:latin typeface="+mn-lt"/>
                <a:ea typeface="Avenir Next Condensed" charset="0"/>
                <a:cs typeface="Avenir Next Condensed" charset="0"/>
              </a:defRPr>
            </a:lvl1pPr>
          </a:lstStyle>
          <a:p>
            <a:r>
              <a:rPr lang="pt-BR" noProof="0" dirty="0"/>
              <a:t>Título do exemplo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431800" y="2543053"/>
            <a:ext cx="8280401" cy="1606672"/>
          </a:xfrm>
        </p:spPr>
        <p:txBody>
          <a:bodyPr anchor="t"/>
          <a:lstStyle>
            <a:lvl1pPr marL="0" indent="0">
              <a:buNone/>
              <a:defRPr sz="2400">
                <a:solidFill>
                  <a:schemeClr val="tx1"/>
                </a:solidFill>
                <a:latin typeface="+mn-lt"/>
                <a:ea typeface="Avenir Next Condensed" charset="0"/>
                <a:cs typeface="Avenir Next Condensed" charset="0"/>
              </a:defRPr>
            </a:lvl1pPr>
            <a:lvl2pPr marL="45705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3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2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4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noProof="0" dirty="0"/>
              <a:t>Algum detalhe sobre o exemplo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31801" y="865540"/>
            <a:ext cx="8280399" cy="569787"/>
          </a:xfrm>
        </p:spPr>
        <p:txBody>
          <a:bodyPr anchor="b">
            <a:normAutofit/>
          </a:bodyPr>
          <a:lstStyle>
            <a:lvl1pPr marL="0" indent="0">
              <a:buNone/>
              <a:defRPr sz="2800"/>
            </a:lvl1pPr>
            <a:lvl2pPr marL="269791" indent="0">
              <a:buNone/>
              <a:defRPr/>
            </a:lvl2pPr>
            <a:lvl3pPr marL="544345" indent="0">
              <a:buNone/>
              <a:defRPr/>
            </a:lvl3pPr>
            <a:lvl4pPr marL="801442" indent="0">
              <a:buNone/>
              <a:defRPr/>
            </a:lvl4pPr>
            <a:lvl5pPr marL="1082342" indent="0">
              <a:buNone/>
              <a:defRPr/>
            </a:lvl5pPr>
          </a:lstStyle>
          <a:p>
            <a:pPr lvl="0"/>
            <a:r>
              <a:rPr lang="pt-BR" noProof="0" dirty="0"/>
              <a:t>Número do exemplo</a:t>
            </a:r>
          </a:p>
        </p:txBody>
      </p:sp>
    </p:spTree>
    <p:extLst>
      <p:ext uri="{BB962C8B-B14F-4D97-AF65-F5344CB8AC3E}">
        <p14:creationId xmlns:p14="http://schemas.microsoft.com/office/powerpoint/2010/main" val="170493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14313" y="6559550"/>
            <a:ext cx="1285875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3D8E7B2D-D745-4DB3-A985-30C824347781}" type="datetime1">
              <a:rPr lang="ko-KR" altLang="en-US" smtClean="0">
                <a:solidFill>
                  <a:srgbClr val="1F497D">
                    <a:lumMod val="50000"/>
                  </a:srgbClr>
                </a:solidFill>
              </a:rPr>
              <a:t>2018. 8. 20.</a:t>
            </a:fld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en-US" altLang="ko-KR" dirty="0" err="1">
                <a:solidFill>
                  <a:prstClr val="black"/>
                </a:solidFill>
              </a:rPr>
              <a:t>Youjip</a:t>
            </a:r>
            <a:r>
              <a:rPr lang="en-US" altLang="ko-KR" dirty="0">
                <a:solidFill>
                  <a:prstClr val="black"/>
                </a:solidFill>
              </a:rPr>
              <a:t> Won</a:t>
            </a:r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8" name="Picture 2" descr="http://esos.hanyang.ac.kr/img/logo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8" y="6572318"/>
            <a:ext cx="2931253" cy="26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864249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z="4000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799" y="1449388"/>
            <a:ext cx="8280401" cy="5040312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ct val="100000"/>
              <a:defRPr lang="en-US" sz="2400" noProof="0" smtClean="0"/>
            </a:lvl1pPr>
            <a:lvl2pPr>
              <a:lnSpc>
                <a:spcPct val="100000"/>
              </a:lnSpc>
              <a:spcBef>
                <a:spcPts val="600"/>
              </a:spcBef>
              <a:buSzPct val="100000"/>
              <a:defRPr lang="en-US" sz="2400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00" noProof="0" smtClean="0"/>
            </a:lvl3pPr>
            <a:lvl4pPr marL="454025" indent="-454025">
              <a:lnSpc>
                <a:spcPct val="90000"/>
              </a:lnSpc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/>
              <a:defRPr lang="en-US" sz="2000" b="0" i="0" noProof="0" smtClean="0"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4pPr>
            <a:lvl5pPr marL="711200" indent="-442913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89013" algn="l"/>
                <a:tab pos="1349375" algn="l"/>
                <a:tab pos="1709738" algn="l"/>
                <a:tab pos="2068513" algn="l"/>
              </a:tabLst>
              <a:defRPr lang="pt-BR" sz="2000" b="0" i="0" kern="1200" spc="0" baseline="0" noProof="0" dirty="0">
                <a:solidFill>
                  <a:schemeClr val="tx1"/>
                </a:solidFill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5pPr>
            <a:lvl6pPr marL="889000" indent="-352425" defTabSz="360000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1079500" algn="l"/>
                <a:tab pos="1439863" algn="l"/>
                <a:tab pos="1798638" algn="l"/>
              </a:tabLst>
              <a:defRPr lang="pt-BR" sz="2800" b="0" i="0" kern="1200" spc="0" baseline="0" noProof="0" dirty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6pPr>
            <a:lvl7pPr marL="628650" indent="-360000" defTabSz="360000">
              <a:lnSpc>
                <a:spcPct val="10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>
                <a:tab pos="990000" algn="l"/>
                <a:tab pos="1350000" algn="l"/>
                <a:tab pos="1710000" algn="l"/>
                <a:tab pos="2070000" algn="l"/>
              </a:tabLst>
              <a:defRPr sz="1800" b="0" i="0">
                <a:latin typeface="Cambria" charset="0"/>
                <a:ea typeface="Cambria" charset="0"/>
                <a:cs typeface="Cambria" charset="0"/>
              </a:defRPr>
            </a:lvl7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055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emplo (spec)"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z="4000" b="0" i="0" noProof="0" dirty="0">
                <a:solidFill>
                  <a:srgbClr val="EBEBEB"/>
                </a:solidFill>
                <a:latin typeface="+mj-lt"/>
                <a:ea typeface="Myriad Pro Condensed" charset="0"/>
                <a:cs typeface="Myriad Pro Condensed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799" y="1809750"/>
            <a:ext cx="8280401" cy="4679950"/>
          </a:xfrm>
        </p:spPr>
        <p:txBody>
          <a:bodyPr vert="horz" lIns="0" tIns="0" rIns="0" bIns="0" rtlCol="0">
            <a:normAutofit/>
          </a:bodyPr>
          <a:lstStyle>
            <a:lvl1pPr>
              <a:spcBef>
                <a:spcPts val="1200"/>
              </a:spcBef>
              <a:spcAft>
                <a:spcPts val="600"/>
              </a:spcAft>
              <a:defRPr lang="en-US" sz="2400" b="0" i="0" noProof="0" smtClean="0">
                <a:solidFill>
                  <a:srgbClr val="EBEBEB"/>
                </a:solidFill>
                <a:latin typeface="+mn-lt"/>
                <a:ea typeface="Myriad Pro SemiCondensed" charset="0"/>
                <a:cs typeface="Myriad Pro SemiCondensed" charset="0"/>
              </a:defRPr>
            </a:lvl1pPr>
            <a:lvl2pPr>
              <a:defRPr lang="en-US" sz="2400" noProof="0" smtClean="0">
                <a:solidFill>
                  <a:srgbClr val="EBEBEB"/>
                </a:solidFill>
                <a:latin typeface="+mn-lt"/>
              </a:defRPr>
            </a:lvl2pPr>
            <a:lvl3pPr>
              <a:defRPr lang="en-US" sz="2000" noProof="0" smtClean="0">
                <a:solidFill>
                  <a:srgbClr val="EBEBEB"/>
                </a:solidFill>
                <a:latin typeface="+mn-lt"/>
              </a:defRPr>
            </a:lvl3pPr>
            <a:lvl4pPr>
              <a:defRPr lang="en-US" noProof="0" smtClean="0">
                <a:solidFill>
                  <a:srgbClr val="EBEBEB"/>
                </a:solidFill>
              </a:defRPr>
            </a:lvl4pPr>
            <a:lvl5pPr>
              <a:defRPr lang="pt-BR" noProof="0" dirty="0">
                <a:solidFill>
                  <a:srgbClr val="EBEBEB"/>
                </a:solidFill>
              </a:defRPr>
            </a:lvl5pPr>
          </a:lstStyle>
          <a:p>
            <a:pPr lvl="0">
              <a:lnSpc>
                <a:spcPct val="100000"/>
              </a:lnSpc>
            </a:pPr>
            <a:r>
              <a:rPr lang="en-US" noProof="0"/>
              <a:t>Edit Master text styles</a:t>
            </a:r>
          </a:p>
          <a:p>
            <a:pPr lvl="1">
              <a:lnSpc>
                <a:spcPct val="100000"/>
              </a:lnSpc>
            </a:pPr>
            <a:r>
              <a:rPr lang="en-US" noProof="0"/>
              <a:t>Second level</a:t>
            </a:r>
          </a:p>
          <a:p>
            <a:pPr lvl="2">
              <a:lnSpc>
                <a:spcPct val="100000"/>
              </a:lnSpc>
            </a:pPr>
            <a:r>
              <a:rPr lang="en-US" noProof="0"/>
              <a:t>Third level</a:t>
            </a:r>
          </a:p>
          <a:p>
            <a:pPr lvl="3">
              <a:lnSpc>
                <a:spcPct val="100000"/>
              </a:lnSpc>
            </a:pPr>
            <a:r>
              <a:rPr lang="en-US" noProof="0"/>
              <a:t>Fourth level</a:t>
            </a:r>
          </a:p>
          <a:p>
            <a:pPr lvl="4">
              <a:lnSpc>
                <a:spcPct val="100000"/>
              </a:lnSpc>
            </a:pPr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800" y="279400"/>
            <a:ext cx="8280400" cy="360363"/>
          </a:xfrm>
        </p:spPr>
        <p:txBody>
          <a:bodyPr vert="horz" lIns="0" tIns="0" rIns="0" bIns="0" rtlCol="0" anchor="b">
            <a:noAutofit/>
          </a:bodyPr>
          <a:lstStyle>
            <a:lvl1pPr marL="266612" indent="-266612">
              <a:buFontTx/>
              <a:buNone/>
              <a:defRPr lang="en-US" sz="2000" smtClean="0">
                <a:solidFill>
                  <a:srgbClr val="EBEBEB"/>
                </a:solidFill>
              </a:defRPr>
            </a:lvl1pPr>
          </a:lstStyle>
          <a:p>
            <a:pPr marL="0" lvl="0" indent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152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emplo (desenvolvimen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z="4800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799" y="1449388"/>
            <a:ext cx="8280401" cy="5040312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SzPct val="100000"/>
              <a:defRPr lang="en-US" sz="2400" noProof="0" smtClean="0"/>
            </a:lvl1pPr>
            <a:lvl2pPr>
              <a:lnSpc>
                <a:spcPct val="100000"/>
              </a:lnSpc>
              <a:spcBef>
                <a:spcPts val="600"/>
              </a:spcBef>
              <a:buSzPct val="100000"/>
              <a:defRPr lang="en-US" sz="2400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00" noProof="0" smtClean="0"/>
            </a:lvl3pPr>
            <a:lvl4pPr marL="358710" indent="-358710">
              <a:lnSpc>
                <a:spcPct val="90000"/>
              </a:lnSpc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defRPr lang="en-US" sz="1800" b="0" i="0" noProof="0" smtClean="0"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4pPr>
            <a:lvl5pPr marL="628650" indent="-355600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90000" algn="l"/>
                <a:tab pos="1350000" algn="l"/>
                <a:tab pos="1710000" algn="l"/>
                <a:tab pos="2070000" algn="l"/>
              </a:tabLst>
              <a:defRPr lang="pt-BR" sz="1800" b="0" i="0" kern="1200" spc="0" baseline="0" noProof="0" dirty="0">
                <a:solidFill>
                  <a:schemeClr val="tx1"/>
                </a:solidFill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5pPr>
            <a:lvl6pPr marL="889000" indent="-352425" defTabSz="360000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1079500" algn="l"/>
                <a:tab pos="1439863" algn="l"/>
                <a:tab pos="1798638" algn="l"/>
              </a:tabLst>
              <a:defRPr lang="pt-BR" sz="2800" b="0" i="0" kern="1200" spc="0" baseline="0" noProof="0" dirty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6pPr>
            <a:lvl7pPr marL="628650" indent="-360000" defTabSz="360000">
              <a:lnSpc>
                <a:spcPct val="10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>
                <a:tab pos="990000" algn="l"/>
                <a:tab pos="1350000" algn="l"/>
                <a:tab pos="1710000" algn="l"/>
                <a:tab pos="2070000" algn="l"/>
              </a:tabLst>
              <a:defRPr sz="1800" b="0" i="0">
                <a:latin typeface="Cambria" charset="0"/>
                <a:ea typeface="Cambria" charset="0"/>
                <a:cs typeface="Cambria" charset="0"/>
              </a:defRPr>
            </a:lvl7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  <a:solidFill>
            <a:schemeClr val="tx1">
              <a:lumMod val="65000"/>
              <a:lumOff val="35000"/>
            </a:schemeClr>
          </a:solidFill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98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612">
          <p15:clr>
            <a:srgbClr val="FBAE40"/>
          </p15:clr>
        </p15:guide>
        <p15:guide id="2" pos="459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800" y="279400"/>
            <a:ext cx="8280400" cy="6210300"/>
          </a:xfrm>
        </p:spPr>
        <p:txBody>
          <a:bodyPr/>
          <a:lstStyle>
            <a:lvl4pPr marL="454025" indent="-450850">
              <a:buFont typeface="+mj-lt"/>
              <a:buAutoNum type="arabicPeriod"/>
              <a:defRPr b="0" i="0"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4pPr>
            <a:lvl5pPr marL="711200" indent="-442913">
              <a:buFont typeface="+mj-lt"/>
              <a:buAutoNum type="arabicPeriod"/>
              <a:defRPr b="0" i="0"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17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800" y="1809750"/>
            <a:ext cx="3869268" cy="4679950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buSzPct val="100000"/>
              <a:defRPr lang="en-US" sz="2324" noProof="0" smtClean="0"/>
            </a:lvl1pPr>
            <a:lvl2pPr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3pPr>
            <a:lvl4pPr marL="358710" indent="-35871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2000" b="0" i="0" noProof="0" smtClean="0"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4pPr>
            <a:lvl5pPr marL="719138" indent="-360363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/>
              <a:defRPr lang="pt-BR" sz="2000" b="0" i="0" kern="1200" spc="0" baseline="0" noProof="0" dirty="0">
                <a:solidFill>
                  <a:schemeClr val="tx1"/>
                </a:solidFill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5pPr>
            <a:lvl6pPr marL="995285" indent="-457165"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80000"/>
              <a:buFont typeface="+mj-lt"/>
              <a:buAutoNum type="arabicPeriod"/>
              <a:defRPr sz="2800">
                <a:latin typeface="LM Mono Light Cond 10" panose="00000509000000000000" pitchFamily="49" charset="0"/>
              </a:defRPr>
            </a:lvl6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859338" y="1809750"/>
            <a:ext cx="3852862" cy="4679950"/>
          </a:xfrm>
        </p:spPr>
        <p:txBody>
          <a:bodyPr/>
          <a:lstStyle>
            <a:lvl4pPr>
              <a:defRPr b="0" i="0"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4pPr>
            <a:lvl5pPr>
              <a:defRPr b="0" i="0"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860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(esq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800" y="1809750"/>
            <a:ext cx="3869268" cy="4679950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buSzPct val="100000"/>
              <a:defRPr lang="en-US" sz="2324" noProof="0" smtClean="0"/>
            </a:lvl1pPr>
            <a:lvl2pPr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3pPr>
            <a:lvl4pPr marL="358710" indent="-35871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2000" b="0" i="0" noProof="0" smtClean="0"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4pPr>
            <a:lvl5pPr marL="719138" indent="-360363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/>
              <a:defRPr lang="pt-BR" sz="2000" b="0" i="0" kern="1200" spc="0" baseline="0" noProof="0" dirty="0">
                <a:solidFill>
                  <a:schemeClr val="tx1"/>
                </a:solidFill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5pPr>
            <a:lvl6pPr marL="995285" indent="-457165"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80000"/>
              <a:buFont typeface="+mj-lt"/>
              <a:buAutoNum type="arabicPeriod"/>
              <a:defRPr sz="2800">
                <a:latin typeface="LM Mono Light Cond 10" panose="00000509000000000000" pitchFamily="49" charset="0"/>
              </a:defRPr>
            </a:lvl6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892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(di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859338" y="1809750"/>
            <a:ext cx="3852862" cy="46799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9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1800" y="620713"/>
            <a:ext cx="8280400" cy="1189037"/>
          </a:xfrm>
          <a:prstGeom prst="rect">
            <a:avLst/>
          </a:prstGeom>
        </p:spPr>
        <p:txBody>
          <a:bodyPr vert="horz" lIns="0" tIns="36000" rIns="0" bIns="0" rtlCol="0" anchor="t">
            <a:noAutofit/>
          </a:bodyPr>
          <a:lstStyle/>
          <a:p>
            <a:r>
              <a:rPr lang="pt-BR" noProof="0" dirty="0"/>
              <a:t>Clique para editar </a:t>
            </a:r>
            <a:br>
              <a:rPr lang="pt-BR" noProof="0" dirty="0"/>
            </a:br>
            <a:r>
              <a:rPr lang="pt-BR" noProof="0" dirty="0"/>
              <a:t>o título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809750"/>
            <a:ext cx="8280400" cy="467995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6618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2" r:id="rId19"/>
    <p:sldLayoutId id="2147483693" r:id="rId2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047" rtl="0" eaLnBrk="1" latinLnBrk="0" hangingPunct="1">
        <a:lnSpc>
          <a:spcPct val="80000"/>
        </a:lnSpc>
        <a:spcBef>
          <a:spcPct val="0"/>
        </a:spcBef>
        <a:buNone/>
        <a:defRPr sz="4000" b="0" i="0" kern="1200" spc="-50" baseline="0">
          <a:solidFill>
            <a:schemeClr val="tx1">
              <a:lumMod val="75000"/>
              <a:lumOff val="25000"/>
            </a:schemeClr>
          </a:solidFill>
          <a:latin typeface="+mn-lt"/>
          <a:ea typeface="Roboto Condensed Light" charset="0"/>
          <a:cs typeface="Roboto Condensed Light" charset="0"/>
        </a:defRPr>
      </a:lvl1pPr>
    </p:titleStyle>
    <p:bodyStyle>
      <a:lvl1pPr marL="266612" indent="-266612" algn="l" defTabSz="914047" rtl="0" eaLnBrk="1" latinLnBrk="0" hangingPunct="1">
        <a:spcBef>
          <a:spcPts val="1800"/>
        </a:spcBef>
        <a:buClr>
          <a:schemeClr val="accent2"/>
        </a:buClr>
        <a:buSzPct val="100000"/>
        <a:buFont typeface="Wingdings" panose="05000000000000000000" pitchFamily="2" charset="2"/>
        <a:buChar char="§"/>
        <a:tabLst/>
        <a:defRPr sz="2400" b="0" i="0" kern="1200" spc="0" baseline="0">
          <a:solidFill>
            <a:schemeClr val="tx1"/>
          </a:solidFill>
          <a:latin typeface="+mn-lt"/>
          <a:ea typeface="Roboto Condensed Light" charset="0"/>
          <a:cs typeface="Roboto Condensed Light" charset="0"/>
        </a:defRPr>
      </a:lvl1pPr>
      <a:lvl2pPr marL="536397" indent="-269784" algn="l" defTabSz="914047" rtl="0" eaLnBrk="1" latinLnBrk="0" hangingPunct="1">
        <a:spcBef>
          <a:spcPts val="600"/>
        </a:spcBef>
        <a:spcAft>
          <a:spcPts val="0"/>
        </a:spcAft>
        <a:buClr>
          <a:schemeClr val="bg1">
            <a:lumMod val="65000"/>
          </a:schemeClr>
        </a:buClr>
        <a:buSzPct val="100000"/>
        <a:buFont typeface="Wingdings" panose="05000000000000000000" pitchFamily="2" charset="2"/>
        <a:buChar char="§"/>
        <a:tabLst/>
        <a:defRPr sz="2400" b="0" i="0" kern="1200" spc="0" baseline="0">
          <a:solidFill>
            <a:schemeClr val="tx1"/>
          </a:solidFill>
          <a:latin typeface="+mn-lt"/>
          <a:ea typeface="Roboto Condensed Light" charset="0"/>
          <a:cs typeface="Roboto Condensed Light" charset="0"/>
        </a:defRPr>
      </a:lvl2pPr>
      <a:lvl3pPr marL="803275" indent="-268288" algn="l" defTabSz="914047" rtl="0" eaLnBrk="1" latinLnBrk="0" hangingPunct="1">
        <a:spcBef>
          <a:spcPts val="300"/>
        </a:spcBef>
        <a:spcAft>
          <a:spcPts val="0"/>
        </a:spcAft>
        <a:buClr>
          <a:schemeClr val="bg1">
            <a:lumMod val="85000"/>
          </a:schemeClr>
        </a:buClr>
        <a:buSzPct val="100000"/>
        <a:buFont typeface="Wingdings" panose="05000000000000000000" pitchFamily="2" charset="2"/>
        <a:buChar char="§"/>
        <a:tabLst/>
        <a:defRPr sz="2000" b="0" i="0" kern="1200" spc="0" baseline="0">
          <a:solidFill>
            <a:schemeClr val="tx1"/>
          </a:solidFill>
          <a:latin typeface="+mn-lt"/>
          <a:ea typeface="Roboto Condensed Light" charset="0"/>
          <a:cs typeface="Roboto Condensed Light" charset="0"/>
        </a:defRPr>
      </a:lvl3pPr>
      <a:lvl4pPr marL="454025" indent="-450850" algn="l" defTabSz="2516807" rtl="0" eaLnBrk="1" latinLnBrk="0" hangingPunct="1">
        <a:spcBef>
          <a:spcPts val="0"/>
        </a:spcBef>
        <a:buClr>
          <a:schemeClr val="bg1">
            <a:lumMod val="50000"/>
          </a:schemeClr>
        </a:buClr>
        <a:buSzPct val="80000"/>
        <a:buFont typeface="+mj-lt"/>
        <a:buAutoNum type="arabicPeriod"/>
        <a:tabLst/>
        <a:defRPr lang="en-US" sz="2400" b="0" i="0" kern="1200" spc="0" baseline="0" noProof="0" dirty="0" smtClean="0">
          <a:solidFill>
            <a:schemeClr val="tx1"/>
          </a:solidFill>
          <a:latin typeface="Latin Modern Mono Light Cond 10" pitchFamily="49" charset="77"/>
          <a:ea typeface="CMU Typewriter Text Light" panose="02000309000000000000" pitchFamily="49" charset="0"/>
          <a:cs typeface="CMU Typewriter Text Light" panose="02000309000000000000" pitchFamily="49" charset="0"/>
        </a:defRPr>
      </a:lvl4pPr>
      <a:lvl5pPr marL="711200" indent="-442913" algn="l" defTabSz="914047" rtl="0" eaLnBrk="1" latinLnBrk="0" hangingPunct="1">
        <a:spcBef>
          <a:spcPts val="0"/>
        </a:spcBef>
        <a:buClr>
          <a:schemeClr val="bg1">
            <a:lumMod val="50000"/>
          </a:schemeClr>
        </a:buClr>
        <a:buSzPct val="80000"/>
        <a:buFont typeface="+mj-lt"/>
        <a:buAutoNum type="arabicPeriod"/>
        <a:tabLst/>
        <a:defRPr lang="pt-BR" sz="2400" b="0" i="0" kern="1200" spc="0" baseline="0" noProof="0" dirty="0">
          <a:solidFill>
            <a:schemeClr val="tx1"/>
          </a:solidFill>
          <a:latin typeface="Latin Modern Mono Light Cond 10" pitchFamily="49" charset="77"/>
          <a:ea typeface="CMU Typewriter Text Light" panose="02000309000000000000" pitchFamily="49" charset="0"/>
          <a:cs typeface="CMU Typewriter Text Light" panose="02000309000000000000" pitchFamily="49" charset="0"/>
        </a:defRPr>
      </a:lvl5pPr>
      <a:lvl6pPr marL="990000" indent="-540000" algn="l" defTabSz="914047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80000"/>
        <a:buFont typeface="+mj-lt"/>
        <a:buAutoNum type="arabicPeriod"/>
        <a:tabLst/>
        <a:defRPr sz="2000" b="0" i="0" kern="1200">
          <a:solidFill>
            <a:schemeClr val="tx1"/>
          </a:solidFill>
          <a:latin typeface="Fira Code" charset="0"/>
          <a:ea typeface="Fira Code" charset="0"/>
          <a:cs typeface="Fira Code" charset="0"/>
        </a:defRPr>
      </a:lvl6pPr>
      <a:lvl7pPr marL="2970658" indent="-228512" algn="l" defTabSz="9140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684" indent="-228512" algn="l" defTabSz="9140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705" indent="-228512" algn="l" defTabSz="9140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24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47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74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98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21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148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69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196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1" pos="9493">
          <p15:clr>
            <a:srgbClr val="F26B43"/>
          </p15:clr>
        </p15:guide>
        <p15:guide id="42" pos="2880">
          <p15:clr>
            <a:srgbClr val="F26B43"/>
          </p15:clr>
        </p15:guide>
        <p15:guide id="54" pos="5488">
          <p15:clr>
            <a:srgbClr val="F26B43"/>
          </p15:clr>
        </p15:guide>
        <p15:guide id="55" pos="272">
          <p15:clr>
            <a:srgbClr val="F26B43"/>
          </p15:clr>
        </p15:guide>
        <p15:guide id="56" orient="horz" pos="4088">
          <p15:clr>
            <a:srgbClr val="F26B43"/>
          </p15:clr>
        </p15:guide>
        <p15:guide id="57" orient="horz" pos="7007">
          <p15:clr>
            <a:srgbClr val="F26B43"/>
          </p15:clr>
        </p15:guide>
        <p15:guide id="58" orient="horz" pos="1140">
          <p15:clr>
            <a:srgbClr val="F26B43"/>
          </p15:clr>
        </p15:guide>
        <p15:guide id="59" pos="7120">
          <p15:clr>
            <a:srgbClr val="F26B43"/>
          </p15:clr>
        </p15:guide>
        <p15:guide id="61" orient="horz" pos="2614">
          <p15:clr>
            <a:srgbClr val="F26B43"/>
          </p15:clr>
        </p15:guide>
        <p15:guide id="62" orient="horz" pos="176">
          <p15:clr>
            <a:srgbClr val="F26B43"/>
          </p15:clr>
        </p15:guide>
        <p15:guide id="63" orient="horz" pos="391">
          <p15:clr>
            <a:srgbClr val="F26B43"/>
          </p15:clr>
        </p15:guide>
        <p15:guide id="64" orient="horz" pos="91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pages.cs.wisc.edu/~remzi/OSTEP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8E1985C-12B4-8847-A21A-5CE70D6222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spc="-150" dirty="0"/>
              <a:t>CPU Virtualization: Scheduling</a:t>
            </a:r>
            <a:br>
              <a:rPr lang="en-US" spc="-150" dirty="0"/>
            </a:br>
            <a:r>
              <a:rPr lang="en-US" spc="-150" dirty="0"/>
              <a:t>Multi-Level Feedback Queue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1C761A-0819-FA47-9131-E2A898A291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Myriad Pro Light Condensed" panose="020B0406030403020204" pitchFamily="34" charset="0"/>
              </a:rPr>
              <a:t>Ch.8 of Operating Systems: Three Easy Pieces by </a:t>
            </a:r>
            <a:r>
              <a:rPr lang="en-US" dirty="0" err="1">
                <a:latin typeface="Myriad Pro Light Condensed" panose="020B0406030403020204" pitchFamily="34" charset="0"/>
              </a:rPr>
              <a:t>Remzi</a:t>
            </a:r>
            <a:r>
              <a:rPr lang="en-US" dirty="0">
                <a:latin typeface="Myriad Pro Light Condensed" panose="020B0406030403020204" pitchFamily="34" charset="0"/>
              </a:rPr>
              <a:t> and Andrea </a:t>
            </a:r>
            <a:r>
              <a:rPr lang="en-US" dirty="0" err="1">
                <a:latin typeface="Myriad Pro Light Condensed" panose="020B0406030403020204" pitchFamily="34" charset="0"/>
              </a:rPr>
              <a:t>Arpaci-Dusseau</a:t>
            </a:r>
            <a:r>
              <a:rPr lang="en-US" dirty="0">
                <a:latin typeface="Myriad Pro Light Condensed" panose="020B0406030403020204" pitchFamily="34" charset="0"/>
              </a:rPr>
              <a:t> (</a:t>
            </a:r>
            <a:r>
              <a:rPr lang="en-US" dirty="0">
                <a:latin typeface="Myriad Pro Light Condensed" panose="020B0406030403020204" pitchFamily="34" charset="0"/>
                <a:hlinkClick r:id="rId2"/>
              </a:rPr>
              <a:t>pages.cs.wisc.edu/~remzi/OSTEP/</a:t>
            </a:r>
            <a:r>
              <a:rPr lang="en-US" dirty="0">
                <a:latin typeface="Myriad Pro Light Condensed" panose="020B0406030403020204" pitchFamily="34" charset="0"/>
              </a:rPr>
              <a:t>)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7A37E88-34F9-6145-AEE0-D940A0C7B1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T05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43B1123-2FB4-A349-8D55-EA415EF505C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31844" y="4232731"/>
            <a:ext cx="1378583" cy="276999"/>
          </a:xfrm>
        </p:spPr>
        <p:txBody>
          <a:bodyPr/>
          <a:lstStyle/>
          <a:p>
            <a:r>
              <a:rPr lang="en-US" dirty="0"/>
              <a:t>20 de </a:t>
            </a:r>
            <a:r>
              <a:rPr lang="en-US" dirty="0" err="1"/>
              <a:t>agosto</a:t>
            </a:r>
            <a:r>
              <a:rPr lang="en-US" dirty="0"/>
              <a:t> de 2018</a:t>
            </a:r>
          </a:p>
        </p:txBody>
      </p:sp>
    </p:spTree>
    <p:extLst>
      <p:ext uri="{BB962C8B-B14F-4D97-AF65-F5344CB8AC3E}">
        <p14:creationId xmlns:p14="http://schemas.microsoft.com/office/powerpoint/2010/main" val="200612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2: Along came a short-running job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0"/>
          </p:nvPr>
        </p:nvSpPr>
        <p:spPr>
          <a:xfrm>
            <a:off x="431799" y="1449388"/>
            <a:ext cx="8280401" cy="5040312"/>
          </a:xfrm>
        </p:spPr>
        <p:txBody>
          <a:bodyPr/>
          <a:lstStyle/>
          <a:p>
            <a:r>
              <a:rPr lang="en-US" altLang="ko-KR" dirty="0"/>
              <a:t>Assumptions</a:t>
            </a:r>
          </a:p>
          <a:p>
            <a:pPr lvl="1"/>
            <a:r>
              <a:rPr lang="en-US" altLang="ko-KR" dirty="0"/>
              <a:t>A three-queue MLQF scheduler with time slice 10ms</a:t>
            </a:r>
          </a:p>
          <a:p>
            <a:pPr lvl="1"/>
            <a:r>
              <a:rPr lang="en-US" altLang="ko-KR" dirty="0"/>
              <a:t>A long-running CPU-bound job</a:t>
            </a:r>
          </a:p>
          <a:p>
            <a:pPr lvl="1"/>
            <a:r>
              <a:rPr lang="en-US" altLang="ko-KR" dirty="0"/>
              <a:t>A short running (20ms) CPU-bound job arriving at t=100ms</a:t>
            </a:r>
            <a:endParaRPr lang="ko-KR" alt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47F256D-6923-4540-8639-4EA367AC77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70774" y="3956758"/>
            <a:ext cx="180000" cy="720000"/>
          </a:xfrm>
          <a:prstGeom prst="rect">
            <a:avLst/>
          </a:prstGeom>
          <a:solidFill>
            <a:schemeClr val="accent1"/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2400" dirty="0">
              <a:solidFill>
                <a:srgbClr val="00B050"/>
              </a:solidFill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56434" y="4677607"/>
            <a:ext cx="180000" cy="720000"/>
          </a:xfrm>
          <a:prstGeom prst="rect">
            <a:avLst/>
          </a:prstGeom>
          <a:solidFill>
            <a:schemeClr val="accent1"/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2400" dirty="0">
              <a:solidFill>
                <a:srgbClr val="00B050"/>
              </a:solidFill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36434" y="5396918"/>
            <a:ext cx="1440000" cy="720000"/>
          </a:xfrm>
          <a:prstGeom prst="rect">
            <a:avLst/>
          </a:prstGeom>
          <a:solidFill>
            <a:schemeClr val="accent1"/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2400" dirty="0">
              <a:solidFill>
                <a:srgbClr val="00B050"/>
              </a:solidFill>
              <a:ea typeface="맑은 고딕" pitchFamily="50" charset="-127"/>
              <a:cs typeface="Courier New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ED3E6A6-18A4-9241-A95E-C292EB77B9BF}"/>
              </a:ext>
            </a:extLst>
          </p:cNvPr>
          <p:cNvGrpSpPr/>
          <p:nvPr/>
        </p:nvGrpSpPr>
        <p:grpSpPr>
          <a:xfrm>
            <a:off x="2144371" y="3800942"/>
            <a:ext cx="5186657" cy="2688758"/>
            <a:chOff x="2144371" y="3800942"/>
            <a:chExt cx="5186657" cy="2688758"/>
          </a:xfrm>
        </p:grpSpPr>
        <p:cxnSp>
          <p:nvCxnSpPr>
            <p:cNvPr id="7" name="Line 6"/>
            <p:cNvCxnSpPr/>
            <p:nvPr/>
          </p:nvCxnSpPr>
          <p:spPr>
            <a:xfrm>
              <a:off x="2776394" y="4676758"/>
              <a:ext cx="378000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Line 8"/>
            <p:cNvCxnSpPr/>
            <p:nvPr/>
          </p:nvCxnSpPr>
          <p:spPr>
            <a:xfrm>
              <a:off x="2776394" y="5396838"/>
              <a:ext cx="378000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Line 10"/>
            <p:cNvCxnSpPr/>
            <p:nvPr/>
          </p:nvCxnSpPr>
          <p:spPr>
            <a:xfrm>
              <a:off x="2776394" y="6116149"/>
              <a:ext cx="378000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831028" y="6116920"/>
              <a:ext cx="900000" cy="369332"/>
            </a:xfrm>
            <a:prstGeom prst="rect">
              <a:avLst/>
            </a:prstGeom>
            <a:noFill/>
          </p:spPr>
          <p:txBody>
            <a:bodyPr wrap="square" lIns="0" rIns="0" rtlCol="0">
              <a:noAutofit/>
            </a:bodyPr>
            <a:lstStyle/>
            <a:p>
              <a:r>
                <a:rPr lang="en-US" altLang="ko-KR" sz="2000" dirty="0">
                  <a:solidFill>
                    <a:prstClr val="black"/>
                  </a:solidFill>
                  <a:latin typeface="Myriad Pro Light Condensed" panose="020B0406030403020204" pitchFamily="34" charset="0"/>
                  <a:ea typeface="맑은 고딕" pitchFamily="50" charset="-127"/>
                </a:rPr>
                <a:t>0</a:t>
              </a:r>
              <a:endParaRPr lang="ko-KR" altLang="en-US" sz="2000" dirty="0">
                <a:solidFill>
                  <a:prstClr val="black"/>
                </a:solidFill>
                <a:latin typeface="Myriad Pro Light Condensed" panose="020B0406030403020204" pitchFamily="34" charset="0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31028" y="6105416"/>
              <a:ext cx="900000" cy="369332"/>
            </a:xfrm>
            <a:prstGeom prst="rect">
              <a:avLst/>
            </a:prstGeom>
            <a:noFill/>
          </p:spPr>
          <p:txBody>
            <a:bodyPr wrap="square" lIns="0" rIns="0" rtlCol="0">
              <a:noAutofit/>
            </a:bodyPr>
            <a:lstStyle/>
            <a:p>
              <a:r>
                <a:rPr lang="en-US" altLang="ko-KR" sz="2000" dirty="0">
                  <a:solidFill>
                    <a:prstClr val="black"/>
                  </a:solidFill>
                  <a:latin typeface="Myriad Pro Light Condensed" panose="020B0406030403020204" pitchFamily="34" charset="0"/>
                  <a:ea typeface="맑은 고딕" pitchFamily="50" charset="-127"/>
                </a:rPr>
                <a:t>50</a:t>
              </a:r>
              <a:endParaRPr lang="ko-KR" altLang="en-US" sz="2000" dirty="0">
                <a:solidFill>
                  <a:prstClr val="black"/>
                </a:solidFill>
                <a:latin typeface="Myriad Pro Light Condensed" panose="020B0406030403020204" pitchFamily="34" charset="0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31028" y="6116918"/>
              <a:ext cx="900000" cy="369332"/>
            </a:xfrm>
            <a:prstGeom prst="rect">
              <a:avLst/>
            </a:prstGeom>
            <a:noFill/>
          </p:spPr>
          <p:txBody>
            <a:bodyPr wrap="square" lIns="0" rIns="0" rtlCol="0">
              <a:noAutofit/>
            </a:bodyPr>
            <a:lstStyle/>
            <a:p>
              <a:r>
                <a:rPr lang="en-US" altLang="ko-KR" sz="2000" dirty="0">
                  <a:solidFill>
                    <a:prstClr val="black"/>
                  </a:solidFill>
                  <a:latin typeface="Myriad Pro Light Condensed" panose="020B0406030403020204" pitchFamily="34" charset="0"/>
                  <a:ea typeface="맑은 고딕" pitchFamily="50" charset="-127"/>
                </a:rPr>
                <a:t>100</a:t>
              </a:r>
              <a:endParaRPr lang="ko-KR" altLang="en-US" sz="2000" dirty="0">
                <a:solidFill>
                  <a:prstClr val="black"/>
                </a:solidFill>
                <a:latin typeface="Myriad Pro Light Condensed" panose="020B0406030403020204" pitchFamily="34" charset="0"/>
                <a:ea typeface="맑은 고딕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31028" y="6120368"/>
              <a:ext cx="900000" cy="369332"/>
            </a:xfrm>
            <a:prstGeom prst="rect">
              <a:avLst/>
            </a:prstGeom>
            <a:noFill/>
          </p:spPr>
          <p:txBody>
            <a:bodyPr wrap="square" lIns="0" rIns="0" rtlCol="0">
              <a:noAutofit/>
            </a:bodyPr>
            <a:lstStyle/>
            <a:p>
              <a:r>
                <a:rPr lang="en-US" altLang="ko-KR" sz="2000" dirty="0">
                  <a:solidFill>
                    <a:prstClr val="black"/>
                  </a:solidFill>
                  <a:latin typeface="Myriad Pro Light Condensed" panose="020B0406030403020204" pitchFamily="34" charset="0"/>
                  <a:ea typeface="맑은 고딕" pitchFamily="50" charset="-127"/>
                </a:rPr>
                <a:t>150</a:t>
              </a:r>
              <a:endParaRPr lang="ko-KR" altLang="en-US" sz="2000" dirty="0">
                <a:solidFill>
                  <a:prstClr val="black"/>
                </a:solidFill>
                <a:latin typeface="Myriad Pro Light Condensed" panose="020B0406030403020204" pitchFamily="34" charset="0"/>
                <a:ea typeface="맑은 고딕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431028" y="6120368"/>
              <a:ext cx="900000" cy="369332"/>
            </a:xfrm>
            <a:prstGeom prst="rect">
              <a:avLst/>
            </a:prstGeom>
            <a:noFill/>
          </p:spPr>
          <p:txBody>
            <a:bodyPr wrap="square" lIns="0" rIns="0" rtlCol="0">
              <a:noAutofit/>
            </a:bodyPr>
            <a:lstStyle/>
            <a:p>
              <a:r>
                <a:rPr lang="en-US" altLang="ko-KR" sz="2000" dirty="0">
                  <a:solidFill>
                    <a:prstClr val="black"/>
                  </a:solidFill>
                  <a:latin typeface="Myriad Pro Light Condensed" panose="020B0406030403020204" pitchFamily="34" charset="0"/>
                  <a:ea typeface="맑은 고딕" pitchFamily="50" charset="-127"/>
                </a:rPr>
                <a:t>200</a:t>
              </a:r>
              <a:endParaRPr lang="ko-KR" altLang="en-US" sz="2000" dirty="0">
                <a:solidFill>
                  <a:prstClr val="black"/>
                </a:solidFill>
                <a:latin typeface="Myriad Pro Light Condensed" panose="020B0406030403020204" pitchFamily="34" charset="0"/>
                <a:ea typeface="맑은 고딕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44371" y="4129269"/>
              <a:ext cx="6320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prstClr val="black"/>
                  </a:solidFill>
                  <a:ea typeface="맑은 고딕" pitchFamily="50" charset="-127"/>
                </a:rPr>
                <a:t>Q2</a:t>
              </a:r>
              <a:endParaRPr lang="ko-KR" altLang="en-US" sz="2800" dirty="0">
                <a:solidFill>
                  <a:prstClr val="black"/>
                </a:solidFill>
                <a:ea typeface="맑은 고딕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144371" y="4820774"/>
              <a:ext cx="6320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prstClr val="black"/>
                  </a:solidFill>
                  <a:ea typeface="맑은 고딕" pitchFamily="50" charset="-127"/>
                </a:rPr>
                <a:t>Q1</a:t>
              </a:r>
              <a:endParaRPr lang="ko-KR" altLang="en-US" sz="2800" dirty="0">
                <a:solidFill>
                  <a:prstClr val="black"/>
                </a:solidFill>
                <a:ea typeface="맑은 고딕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144371" y="5540854"/>
              <a:ext cx="6320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prstClr val="black"/>
                  </a:solidFill>
                  <a:ea typeface="맑은 고딕" pitchFamily="50" charset="-127"/>
                </a:rPr>
                <a:t>Q0</a:t>
              </a:r>
              <a:endParaRPr lang="ko-KR" altLang="en-US" sz="2800" dirty="0">
                <a:solidFill>
                  <a:prstClr val="black"/>
                </a:solidFill>
                <a:ea typeface="맑은 고딕" pitchFamily="50" charset="-127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B9FCA84-636D-5644-A1D6-93972B3D8BB9}"/>
                </a:ext>
              </a:extLst>
            </p:cNvPr>
            <p:cNvCxnSpPr>
              <a:cxnSpLocks/>
            </p:cNvCxnSpPr>
            <p:nvPr/>
          </p:nvCxnSpPr>
          <p:spPr>
            <a:xfrm>
              <a:off x="2770774" y="3800942"/>
              <a:ext cx="0" cy="2609606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CC3B3C6-561B-4C4C-941E-6DBEC4AA0069}"/>
                </a:ext>
              </a:extLst>
            </p:cNvPr>
            <p:cNvCxnSpPr/>
            <p:nvPr/>
          </p:nvCxnSpPr>
          <p:spPr>
            <a:xfrm>
              <a:off x="3672000" y="6122548"/>
              <a:ext cx="0" cy="28800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910BEFE-9426-8145-9FA8-E266754B57E2}"/>
                </a:ext>
              </a:extLst>
            </p:cNvPr>
            <p:cNvCxnSpPr/>
            <p:nvPr/>
          </p:nvCxnSpPr>
          <p:spPr>
            <a:xfrm>
              <a:off x="4573226" y="6122548"/>
              <a:ext cx="0" cy="28800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FEC843E-F8D0-6848-A302-41B3DF709221}"/>
                </a:ext>
              </a:extLst>
            </p:cNvPr>
            <p:cNvCxnSpPr/>
            <p:nvPr/>
          </p:nvCxnSpPr>
          <p:spPr>
            <a:xfrm>
              <a:off x="5474452" y="6122548"/>
              <a:ext cx="0" cy="28800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CD8285A-7811-1E48-A226-5CD724669521}"/>
                </a:ext>
              </a:extLst>
            </p:cNvPr>
            <p:cNvCxnSpPr/>
            <p:nvPr/>
          </p:nvCxnSpPr>
          <p:spPr>
            <a:xfrm>
              <a:off x="6375600" y="6122548"/>
              <a:ext cx="0" cy="28800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Line 6">
              <a:extLst>
                <a:ext uri="{FF2B5EF4-FFF2-40B4-BE49-F238E27FC236}">
                  <a16:creationId xmlns:a16="http://schemas.microsoft.com/office/drawing/2014/main" id="{19A83A94-9F7B-3F48-AD46-A0915EEAABCC}"/>
                </a:ext>
              </a:extLst>
            </p:cNvPr>
            <p:cNvCxnSpPr/>
            <p:nvPr/>
          </p:nvCxnSpPr>
          <p:spPr>
            <a:xfrm>
              <a:off x="2776394" y="3956758"/>
              <a:ext cx="378000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9C9C69D5-3E46-0F4A-810A-328CBDD97F97}"/>
              </a:ext>
            </a:extLst>
          </p:cNvPr>
          <p:cNvSpPr/>
          <p:nvPr/>
        </p:nvSpPr>
        <p:spPr>
          <a:xfrm>
            <a:off x="4575254" y="3959593"/>
            <a:ext cx="180000" cy="720000"/>
          </a:xfrm>
          <a:prstGeom prst="rect">
            <a:avLst/>
          </a:prstGeom>
          <a:solidFill>
            <a:schemeClr val="accent2"/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2400" dirty="0">
              <a:solidFill>
                <a:srgbClr val="00B050"/>
              </a:solidFill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53E035C-E620-194B-B0B2-F1C7CDB8AD91}"/>
              </a:ext>
            </a:extLst>
          </p:cNvPr>
          <p:cNvSpPr/>
          <p:nvPr/>
        </p:nvSpPr>
        <p:spPr>
          <a:xfrm>
            <a:off x="4760914" y="4680442"/>
            <a:ext cx="180000" cy="720000"/>
          </a:xfrm>
          <a:prstGeom prst="rect">
            <a:avLst/>
          </a:prstGeom>
          <a:solidFill>
            <a:schemeClr val="accent2"/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2400" dirty="0">
              <a:solidFill>
                <a:srgbClr val="00B050"/>
              </a:solidFill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30BD592-C70F-F84B-B617-BF5D4230D9C5}"/>
              </a:ext>
            </a:extLst>
          </p:cNvPr>
          <p:cNvSpPr/>
          <p:nvPr/>
        </p:nvSpPr>
        <p:spPr>
          <a:xfrm>
            <a:off x="4940914" y="5398330"/>
            <a:ext cx="1440000" cy="720000"/>
          </a:xfrm>
          <a:prstGeom prst="rect">
            <a:avLst/>
          </a:prstGeom>
          <a:solidFill>
            <a:schemeClr val="accent1"/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2400" dirty="0">
              <a:solidFill>
                <a:srgbClr val="00B050"/>
              </a:solidFill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934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  <p:bldP spid="12" grpId="0" animBg="1"/>
      <p:bldP spid="28" grpId="0" animBg="1"/>
      <p:bldP spid="29" grpId="0" animBg="1"/>
      <p:bldP spid="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3: What about I/O?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0"/>
          </p:nvPr>
        </p:nvSpPr>
        <p:spPr>
          <a:xfrm>
            <a:off x="431799" y="1449388"/>
            <a:ext cx="8280401" cy="5040312"/>
          </a:xfrm>
        </p:spPr>
        <p:txBody>
          <a:bodyPr/>
          <a:lstStyle/>
          <a:p>
            <a:r>
              <a:rPr lang="en-US" altLang="ko-KR" dirty="0"/>
              <a:t>Assumptions</a:t>
            </a:r>
          </a:p>
          <a:p>
            <a:pPr lvl="1"/>
            <a:r>
              <a:rPr lang="en-US" altLang="ko-KR" dirty="0"/>
              <a:t>A three-queue MLQF scheduler with time slice 10ms</a:t>
            </a:r>
          </a:p>
          <a:p>
            <a:pPr lvl="1"/>
            <a:r>
              <a:rPr lang="en-US" altLang="ko-KR" dirty="0"/>
              <a:t>A long-running CPU-bound job</a:t>
            </a:r>
          </a:p>
          <a:p>
            <a:pPr lvl="1"/>
            <a:r>
              <a:rPr lang="en-US" altLang="ko-KR" dirty="0"/>
              <a:t>A long running IO-bound job arriving just after the other one and releasing the CPU after 2ms on each burst</a:t>
            </a:r>
            <a:endParaRPr lang="ko-KR" alt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47F256D-6923-4540-8639-4EA367AC77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70774" y="3956758"/>
            <a:ext cx="180000" cy="720000"/>
          </a:xfrm>
          <a:prstGeom prst="rect">
            <a:avLst/>
          </a:prstGeom>
          <a:solidFill>
            <a:schemeClr val="accent1"/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2400" dirty="0">
              <a:solidFill>
                <a:srgbClr val="00B050"/>
              </a:solidFill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89225" y="4677539"/>
            <a:ext cx="180000" cy="720000"/>
          </a:xfrm>
          <a:prstGeom prst="rect">
            <a:avLst/>
          </a:prstGeom>
          <a:solidFill>
            <a:schemeClr val="accent1"/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2400" dirty="0">
              <a:solidFill>
                <a:srgbClr val="00B050"/>
              </a:solidFill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04000" y="5395376"/>
            <a:ext cx="180000" cy="720000"/>
          </a:xfrm>
          <a:prstGeom prst="rect">
            <a:avLst/>
          </a:prstGeom>
          <a:solidFill>
            <a:schemeClr val="accent1"/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2400" dirty="0">
              <a:solidFill>
                <a:srgbClr val="00B050"/>
              </a:solidFill>
              <a:ea typeface="맑은 고딕" pitchFamily="50" charset="-127"/>
              <a:cs typeface="Courier New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79A0DE2-1387-0D48-9B3D-273C3CB5EA00}"/>
              </a:ext>
            </a:extLst>
          </p:cNvPr>
          <p:cNvGrpSpPr/>
          <p:nvPr/>
        </p:nvGrpSpPr>
        <p:grpSpPr>
          <a:xfrm>
            <a:off x="2144371" y="3800942"/>
            <a:ext cx="5186657" cy="2688758"/>
            <a:chOff x="2144371" y="3800942"/>
            <a:chExt cx="5186657" cy="2688758"/>
          </a:xfrm>
        </p:grpSpPr>
        <p:cxnSp>
          <p:nvCxnSpPr>
            <p:cNvPr id="7" name="Line 6"/>
            <p:cNvCxnSpPr/>
            <p:nvPr/>
          </p:nvCxnSpPr>
          <p:spPr>
            <a:xfrm>
              <a:off x="2776394" y="4676758"/>
              <a:ext cx="378000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Line 8"/>
            <p:cNvCxnSpPr/>
            <p:nvPr/>
          </p:nvCxnSpPr>
          <p:spPr>
            <a:xfrm>
              <a:off x="2776394" y="5396838"/>
              <a:ext cx="378000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Line 10"/>
            <p:cNvCxnSpPr/>
            <p:nvPr/>
          </p:nvCxnSpPr>
          <p:spPr>
            <a:xfrm>
              <a:off x="2776394" y="6116149"/>
              <a:ext cx="378000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831028" y="6116920"/>
              <a:ext cx="900000" cy="369332"/>
            </a:xfrm>
            <a:prstGeom prst="rect">
              <a:avLst/>
            </a:prstGeom>
            <a:noFill/>
          </p:spPr>
          <p:txBody>
            <a:bodyPr wrap="square" lIns="0" rIns="0" rtlCol="0">
              <a:noAutofit/>
            </a:bodyPr>
            <a:lstStyle/>
            <a:p>
              <a:r>
                <a:rPr lang="en-US" altLang="ko-KR" sz="2000" dirty="0">
                  <a:solidFill>
                    <a:prstClr val="black"/>
                  </a:solidFill>
                  <a:latin typeface="Myriad Pro Light Condensed" panose="020B0406030403020204" pitchFamily="34" charset="0"/>
                  <a:ea typeface="맑은 고딕" pitchFamily="50" charset="-127"/>
                </a:rPr>
                <a:t>0</a:t>
              </a:r>
              <a:endParaRPr lang="ko-KR" altLang="en-US" sz="2000" dirty="0">
                <a:solidFill>
                  <a:prstClr val="black"/>
                </a:solidFill>
                <a:latin typeface="Myriad Pro Light Condensed" panose="020B0406030403020204" pitchFamily="34" charset="0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31028" y="6105416"/>
              <a:ext cx="900000" cy="369332"/>
            </a:xfrm>
            <a:prstGeom prst="rect">
              <a:avLst/>
            </a:prstGeom>
            <a:noFill/>
          </p:spPr>
          <p:txBody>
            <a:bodyPr wrap="square" lIns="0" rIns="0" rtlCol="0">
              <a:noAutofit/>
            </a:bodyPr>
            <a:lstStyle/>
            <a:p>
              <a:r>
                <a:rPr lang="en-US" altLang="ko-KR" sz="2000" dirty="0">
                  <a:solidFill>
                    <a:prstClr val="black"/>
                  </a:solidFill>
                  <a:latin typeface="Myriad Pro Light Condensed" panose="020B0406030403020204" pitchFamily="34" charset="0"/>
                  <a:ea typeface="맑은 고딕" pitchFamily="50" charset="-127"/>
                </a:rPr>
                <a:t>50</a:t>
              </a:r>
              <a:endParaRPr lang="ko-KR" altLang="en-US" sz="2000" dirty="0">
                <a:solidFill>
                  <a:prstClr val="black"/>
                </a:solidFill>
                <a:latin typeface="Myriad Pro Light Condensed" panose="020B0406030403020204" pitchFamily="34" charset="0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31028" y="6116918"/>
              <a:ext cx="900000" cy="369332"/>
            </a:xfrm>
            <a:prstGeom prst="rect">
              <a:avLst/>
            </a:prstGeom>
            <a:noFill/>
          </p:spPr>
          <p:txBody>
            <a:bodyPr wrap="square" lIns="0" rIns="0" rtlCol="0">
              <a:noAutofit/>
            </a:bodyPr>
            <a:lstStyle/>
            <a:p>
              <a:r>
                <a:rPr lang="en-US" altLang="ko-KR" sz="2000" dirty="0">
                  <a:solidFill>
                    <a:prstClr val="black"/>
                  </a:solidFill>
                  <a:latin typeface="Myriad Pro Light Condensed" panose="020B0406030403020204" pitchFamily="34" charset="0"/>
                  <a:ea typeface="맑은 고딕" pitchFamily="50" charset="-127"/>
                </a:rPr>
                <a:t>100</a:t>
              </a:r>
              <a:endParaRPr lang="ko-KR" altLang="en-US" sz="2000" dirty="0">
                <a:solidFill>
                  <a:prstClr val="black"/>
                </a:solidFill>
                <a:latin typeface="Myriad Pro Light Condensed" panose="020B0406030403020204" pitchFamily="34" charset="0"/>
                <a:ea typeface="맑은 고딕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31028" y="6120368"/>
              <a:ext cx="900000" cy="369332"/>
            </a:xfrm>
            <a:prstGeom prst="rect">
              <a:avLst/>
            </a:prstGeom>
            <a:noFill/>
          </p:spPr>
          <p:txBody>
            <a:bodyPr wrap="square" lIns="0" rIns="0" rtlCol="0">
              <a:noAutofit/>
            </a:bodyPr>
            <a:lstStyle/>
            <a:p>
              <a:r>
                <a:rPr lang="en-US" altLang="ko-KR" sz="2000" dirty="0">
                  <a:solidFill>
                    <a:prstClr val="black"/>
                  </a:solidFill>
                  <a:latin typeface="Myriad Pro Light Condensed" panose="020B0406030403020204" pitchFamily="34" charset="0"/>
                  <a:ea typeface="맑은 고딕" pitchFamily="50" charset="-127"/>
                </a:rPr>
                <a:t>150</a:t>
              </a:r>
              <a:endParaRPr lang="ko-KR" altLang="en-US" sz="2000" dirty="0">
                <a:solidFill>
                  <a:prstClr val="black"/>
                </a:solidFill>
                <a:latin typeface="Myriad Pro Light Condensed" panose="020B0406030403020204" pitchFamily="34" charset="0"/>
                <a:ea typeface="맑은 고딕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431028" y="6120368"/>
              <a:ext cx="900000" cy="369332"/>
            </a:xfrm>
            <a:prstGeom prst="rect">
              <a:avLst/>
            </a:prstGeom>
            <a:noFill/>
          </p:spPr>
          <p:txBody>
            <a:bodyPr wrap="square" lIns="0" rIns="0" rtlCol="0">
              <a:noAutofit/>
            </a:bodyPr>
            <a:lstStyle/>
            <a:p>
              <a:r>
                <a:rPr lang="en-US" altLang="ko-KR" sz="2000" dirty="0">
                  <a:solidFill>
                    <a:prstClr val="black"/>
                  </a:solidFill>
                  <a:latin typeface="Myriad Pro Light Condensed" panose="020B0406030403020204" pitchFamily="34" charset="0"/>
                  <a:ea typeface="맑은 고딕" pitchFamily="50" charset="-127"/>
                </a:rPr>
                <a:t>200</a:t>
              </a:r>
              <a:endParaRPr lang="ko-KR" altLang="en-US" sz="2000" dirty="0">
                <a:solidFill>
                  <a:prstClr val="black"/>
                </a:solidFill>
                <a:latin typeface="Myriad Pro Light Condensed" panose="020B0406030403020204" pitchFamily="34" charset="0"/>
                <a:ea typeface="맑은 고딕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44371" y="4129269"/>
              <a:ext cx="6320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prstClr val="black"/>
                  </a:solidFill>
                  <a:ea typeface="맑은 고딕" pitchFamily="50" charset="-127"/>
                </a:rPr>
                <a:t>Q2</a:t>
              </a:r>
              <a:endParaRPr lang="ko-KR" altLang="en-US" sz="2800" dirty="0">
                <a:solidFill>
                  <a:prstClr val="black"/>
                </a:solidFill>
                <a:ea typeface="맑은 고딕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144371" y="4820774"/>
              <a:ext cx="6320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prstClr val="black"/>
                  </a:solidFill>
                  <a:ea typeface="맑은 고딕" pitchFamily="50" charset="-127"/>
                </a:rPr>
                <a:t>Q1</a:t>
              </a:r>
              <a:endParaRPr lang="ko-KR" altLang="en-US" sz="2800" dirty="0">
                <a:solidFill>
                  <a:prstClr val="black"/>
                </a:solidFill>
                <a:ea typeface="맑은 고딕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144371" y="5540854"/>
              <a:ext cx="6320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prstClr val="black"/>
                  </a:solidFill>
                  <a:ea typeface="맑은 고딕" pitchFamily="50" charset="-127"/>
                </a:rPr>
                <a:t>Q0</a:t>
              </a:r>
              <a:endParaRPr lang="ko-KR" altLang="en-US" sz="2800" dirty="0">
                <a:solidFill>
                  <a:prstClr val="black"/>
                </a:solidFill>
                <a:ea typeface="맑은 고딕" pitchFamily="50" charset="-127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B9FCA84-636D-5644-A1D6-93972B3D8BB9}"/>
                </a:ext>
              </a:extLst>
            </p:cNvPr>
            <p:cNvCxnSpPr>
              <a:cxnSpLocks/>
            </p:cNvCxnSpPr>
            <p:nvPr/>
          </p:nvCxnSpPr>
          <p:spPr>
            <a:xfrm>
              <a:off x="2770774" y="3800942"/>
              <a:ext cx="0" cy="2609606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CC3B3C6-561B-4C4C-941E-6DBEC4AA0069}"/>
                </a:ext>
              </a:extLst>
            </p:cNvPr>
            <p:cNvCxnSpPr/>
            <p:nvPr/>
          </p:nvCxnSpPr>
          <p:spPr>
            <a:xfrm>
              <a:off x="3672000" y="6122548"/>
              <a:ext cx="0" cy="28800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910BEFE-9426-8145-9FA8-E266754B57E2}"/>
                </a:ext>
              </a:extLst>
            </p:cNvPr>
            <p:cNvCxnSpPr/>
            <p:nvPr/>
          </p:nvCxnSpPr>
          <p:spPr>
            <a:xfrm>
              <a:off x="4573226" y="6122548"/>
              <a:ext cx="0" cy="28800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FEC843E-F8D0-6848-A302-41B3DF709221}"/>
                </a:ext>
              </a:extLst>
            </p:cNvPr>
            <p:cNvCxnSpPr/>
            <p:nvPr/>
          </p:nvCxnSpPr>
          <p:spPr>
            <a:xfrm>
              <a:off x="5474452" y="6122548"/>
              <a:ext cx="0" cy="28800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CD8285A-7811-1E48-A226-5CD724669521}"/>
                </a:ext>
              </a:extLst>
            </p:cNvPr>
            <p:cNvCxnSpPr/>
            <p:nvPr/>
          </p:nvCxnSpPr>
          <p:spPr>
            <a:xfrm>
              <a:off x="6375600" y="6122548"/>
              <a:ext cx="0" cy="28800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Line 6">
              <a:extLst>
                <a:ext uri="{FF2B5EF4-FFF2-40B4-BE49-F238E27FC236}">
                  <a16:creationId xmlns:a16="http://schemas.microsoft.com/office/drawing/2014/main" id="{19A83A94-9F7B-3F48-AD46-A0915EEAABCC}"/>
                </a:ext>
              </a:extLst>
            </p:cNvPr>
            <p:cNvCxnSpPr/>
            <p:nvPr/>
          </p:nvCxnSpPr>
          <p:spPr>
            <a:xfrm>
              <a:off x="2776394" y="3956758"/>
              <a:ext cx="378000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9C9C69D5-3E46-0F4A-810A-328CBDD97F97}"/>
              </a:ext>
            </a:extLst>
          </p:cNvPr>
          <p:cNvSpPr/>
          <p:nvPr/>
        </p:nvSpPr>
        <p:spPr>
          <a:xfrm>
            <a:off x="2952000" y="3959593"/>
            <a:ext cx="36000" cy="720000"/>
          </a:xfrm>
          <a:prstGeom prst="rect">
            <a:avLst/>
          </a:prstGeom>
          <a:solidFill>
            <a:schemeClr val="accent2"/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2400" dirty="0">
              <a:solidFill>
                <a:srgbClr val="00B050"/>
              </a:solidFill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9F9A953-C4B2-B14A-BE02-1C8D7BA8CDDA}"/>
              </a:ext>
            </a:extLst>
          </p:cNvPr>
          <p:cNvSpPr/>
          <p:nvPr/>
        </p:nvSpPr>
        <p:spPr>
          <a:xfrm>
            <a:off x="3168000" y="3960000"/>
            <a:ext cx="36000" cy="720000"/>
          </a:xfrm>
          <a:prstGeom prst="rect">
            <a:avLst/>
          </a:prstGeom>
          <a:solidFill>
            <a:schemeClr val="accent2"/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2400" dirty="0">
              <a:solidFill>
                <a:srgbClr val="00B050"/>
              </a:solidFill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CEB2D1B-9E13-CA49-B7B9-66BE5CADA3EC}"/>
              </a:ext>
            </a:extLst>
          </p:cNvPr>
          <p:cNvSpPr/>
          <p:nvPr/>
        </p:nvSpPr>
        <p:spPr>
          <a:xfrm>
            <a:off x="3385061" y="3960000"/>
            <a:ext cx="36000" cy="720000"/>
          </a:xfrm>
          <a:prstGeom prst="rect">
            <a:avLst/>
          </a:prstGeom>
          <a:solidFill>
            <a:schemeClr val="accent2"/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2400" dirty="0">
              <a:solidFill>
                <a:srgbClr val="00B050"/>
              </a:solidFill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48C6883-2E6D-8D4C-BF23-A6429BBC7699}"/>
              </a:ext>
            </a:extLst>
          </p:cNvPr>
          <p:cNvSpPr/>
          <p:nvPr/>
        </p:nvSpPr>
        <p:spPr>
          <a:xfrm>
            <a:off x="3600000" y="3960000"/>
            <a:ext cx="36000" cy="720000"/>
          </a:xfrm>
          <a:prstGeom prst="rect">
            <a:avLst/>
          </a:prstGeom>
          <a:solidFill>
            <a:schemeClr val="accent2"/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2400" dirty="0">
              <a:solidFill>
                <a:srgbClr val="00B050"/>
              </a:solidFill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4868F8B-CB07-1A43-96E7-85D08D874BE1}"/>
              </a:ext>
            </a:extLst>
          </p:cNvPr>
          <p:cNvSpPr/>
          <p:nvPr/>
        </p:nvSpPr>
        <p:spPr>
          <a:xfrm>
            <a:off x="3417755" y="5395376"/>
            <a:ext cx="180000" cy="720000"/>
          </a:xfrm>
          <a:prstGeom prst="rect">
            <a:avLst/>
          </a:prstGeom>
          <a:solidFill>
            <a:schemeClr val="accent1"/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2400" dirty="0">
              <a:solidFill>
                <a:srgbClr val="00B050"/>
              </a:solidFill>
              <a:ea typeface="맑은 고딕" pitchFamily="50" charset="-127"/>
              <a:cs typeface="Courier New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3557A34-8790-1649-8CC9-98D876CB98F0}"/>
              </a:ext>
            </a:extLst>
          </p:cNvPr>
          <p:cNvGrpSpPr/>
          <p:nvPr/>
        </p:nvGrpSpPr>
        <p:grpSpPr>
          <a:xfrm>
            <a:off x="3631510" y="5395376"/>
            <a:ext cx="2745058" cy="720000"/>
            <a:chOff x="3631510" y="5395376"/>
            <a:chExt cx="2745058" cy="72000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D576946-4631-094C-8A5D-C8B34E46E723}"/>
                </a:ext>
              </a:extLst>
            </p:cNvPr>
            <p:cNvSpPr/>
            <p:nvPr/>
          </p:nvSpPr>
          <p:spPr>
            <a:xfrm>
              <a:off x="3631510" y="5395376"/>
              <a:ext cx="180000" cy="720000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2400" dirty="0">
                <a:solidFill>
                  <a:srgbClr val="00B050"/>
                </a:solidFill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790718A-5A55-174D-8A4C-120A9D69058C}"/>
                </a:ext>
              </a:extLst>
            </p:cNvPr>
            <p:cNvSpPr/>
            <p:nvPr/>
          </p:nvSpPr>
          <p:spPr>
            <a:xfrm>
              <a:off x="3845265" y="5395376"/>
              <a:ext cx="180000" cy="720000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2400" dirty="0">
                <a:solidFill>
                  <a:srgbClr val="00B050"/>
                </a:solidFill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14CA06A-D481-414F-ABEF-AD10AD2EBE9E}"/>
                </a:ext>
              </a:extLst>
            </p:cNvPr>
            <p:cNvSpPr/>
            <p:nvPr/>
          </p:nvSpPr>
          <p:spPr>
            <a:xfrm>
              <a:off x="4059020" y="5395376"/>
              <a:ext cx="180000" cy="720000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2400" dirty="0">
                <a:solidFill>
                  <a:srgbClr val="00B050"/>
                </a:solidFill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502C50E-41C9-7244-89E3-A1D89B5B1F14}"/>
                </a:ext>
              </a:extLst>
            </p:cNvPr>
            <p:cNvSpPr/>
            <p:nvPr/>
          </p:nvSpPr>
          <p:spPr>
            <a:xfrm>
              <a:off x="4272775" y="5395376"/>
              <a:ext cx="180000" cy="720000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2400" dirty="0">
                <a:solidFill>
                  <a:srgbClr val="00B050"/>
                </a:solidFill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91A19A8-1BDC-294A-9E0E-73959C932DEC}"/>
                </a:ext>
              </a:extLst>
            </p:cNvPr>
            <p:cNvSpPr/>
            <p:nvPr/>
          </p:nvSpPr>
          <p:spPr>
            <a:xfrm>
              <a:off x="4486530" y="5395376"/>
              <a:ext cx="180000" cy="720000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2400" dirty="0">
                <a:solidFill>
                  <a:srgbClr val="00B050"/>
                </a:solidFill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EC73595-B311-A149-A2BD-53D96D7970EB}"/>
                </a:ext>
              </a:extLst>
            </p:cNvPr>
            <p:cNvSpPr/>
            <p:nvPr/>
          </p:nvSpPr>
          <p:spPr>
            <a:xfrm>
              <a:off x="4700285" y="5395376"/>
              <a:ext cx="180000" cy="720000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2400" dirty="0">
                <a:solidFill>
                  <a:srgbClr val="00B050"/>
                </a:solidFill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2C7459A-0645-E947-95C5-6DEA7C5A7303}"/>
                </a:ext>
              </a:extLst>
            </p:cNvPr>
            <p:cNvSpPr/>
            <p:nvPr/>
          </p:nvSpPr>
          <p:spPr>
            <a:xfrm>
              <a:off x="4914040" y="5395376"/>
              <a:ext cx="180000" cy="720000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2400" dirty="0">
                <a:solidFill>
                  <a:srgbClr val="00B050"/>
                </a:solidFill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D8E389A-BE3A-284B-910B-F9E68E7DE3CC}"/>
                </a:ext>
              </a:extLst>
            </p:cNvPr>
            <p:cNvSpPr/>
            <p:nvPr/>
          </p:nvSpPr>
          <p:spPr>
            <a:xfrm>
              <a:off x="5127795" y="5395376"/>
              <a:ext cx="180000" cy="720000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2400" dirty="0">
                <a:solidFill>
                  <a:srgbClr val="00B050"/>
                </a:solidFill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4682880-D2AA-F24C-9358-2ED61DA96DBC}"/>
                </a:ext>
              </a:extLst>
            </p:cNvPr>
            <p:cNvSpPr/>
            <p:nvPr/>
          </p:nvSpPr>
          <p:spPr>
            <a:xfrm>
              <a:off x="5341550" y="5395376"/>
              <a:ext cx="180000" cy="720000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2400" dirty="0">
                <a:solidFill>
                  <a:srgbClr val="00B050"/>
                </a:solidFill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9E9CE8E-7AFA-0F4E-9597-B59394AF6338}"/>
                </a:ext>
              </a:extLst>
            </p:cNvPr>
            <p:cNvSpPr/>
            <p:nvPr/>
          </p:nvSpPr>
          <p:spPr>
            <a:xfrm>
              <a:off x="5555305" y="5395376"/>
              <a:ext cx="180000" cy="720000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2400" dirty="0">
                <a:solidFill>
                  <a:srgbClr val="00B050"/>
                </a:solidFill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9DE9F93-D0ED-7F46-A064-8023DE6E708F}"/>
                </a:ext>
              </a:extLst>
            </p:cNvPr>
            <p:cNvSpPr/>
            <p:nvPr/>
          </p:nvSpPr>
          <p:spPr>
            <a:xfrm>
              <a:off x="5769060" y="5395376"/>
              <a:ext cx="180000" cy="720000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2400" dirty="0">
                <a:solidFill>
                  <a:srgbClr val="00B050"/>
                </a:solidFill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F29CFFB-1149-4042-B8FA-DE26A13AC649}"/>
                </a:ext>
              </a:extLst>
            </p:cNvPr>
            <p:cNvSpPr/>
            <p:nvPr/>
          </p:nvSpPr>
          <p:spPr>
            <a:xfrm>
              <a:off x="5982815" y="5395376"/>
              <a:ext cx="180000" cy="720000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2400" dirty="0">
                <a:solidFill>
                  <a:srgbClr val="00B050"/>
                </a:solidFill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A0B6D1E-9710-7141-87AA-2AB611B5BC71}"/>
                </a:ext>
              </a:extLst>
            </p:cNvPr>
            <p:cNvSpPr/>
            <p:nvPr/>
          </p:nvSpPr>
          <p:spPr>
            <a:xfrm>
              <a:off x="6196568" y="5395376"/>
              <a:ext cx="180000" cy="720000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2400" dirty="0">
                <a:solidFill>
                  <a:srgbClr val="00B050"/>
                </a:solidFill>
                <a:ea typeface="맑은 고딕" pitchFamily="50" charset="-127"/>
                <a:cs typeface="Courier New" pitchFamily="49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56350EF-CBFA-BD40-A470-59CD185047C0}"/>
              </a:ext>
            </a:extLst>
          </p:cNvPr>
          <p:cNvGrpSpPr/>
          <p:nvPr/>
        </p:nvGrpSpPr>
        <p:grpSpPr>
          <a:xfrm>
            <a:off x="3812678" y="3956758"/>
            <a:ext cx="2602649" cy="723242"/>
            <a:chOff x="3812678" y="3956758"/>
            <a:chExt cx="2602649" cy="72324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38FD8A3-47CE-C64C-AC15-88C85A6E650E}"/>
                </a:ext>
              </a:extLst>
            </p:cNvPr>
            <p:cNvSpPr/>
            <p:nvPr/>
          </p:nvSpPr>
          <p:spPr>
            <a:xfrm>
              <a:off x="3812678" y="3960000"/>
              <a:ext cx="36000" cy="720000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2400" dirty="0">
                <a:solidFill>
                  <a:srgbClr val="00B050"/>
                </a:solidFill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BA25C94-6E4B-4B46-8209-3F43989E97F0}"/>
                </a:ext>
              </a:extLst>
            </p:cNvPr>
            <p:cNvSpPr/>
            <p:nvPr/>
          </p:nvSpPr>
          <p:spPr>
            <a:xfrm>
              <a:off x="4025356" y="3960000"/>
              <a:ext cx="36000" cy="720000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2400" dirty="0">
                <a:solidFill>
                  <a:srgbClr val="00B050"/>
                </a:solidFill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A1E7179-6CC1-1C49-B7D0-5410012F3D6A}"/>
                </a:ext>
              </a:extLst>
            </p:cNvPr>
            <p:cNvSpPr/>
            <p:nvPr/>
          </p:nvSpPr>
          <p:spPr>
            <a:xfrm>
              <a:off x="4238034" y="3960000"/>
              <a:ext cx="36000" cy="720000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2400" dirty="0">
                <a:solidFill>
                  <a:srgbClr val="00B050"/>
                </a:solidFill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5CA893E-C951-1545-B740-50EDF5AC2F11}"/>
                </a:ext>
              </a:extLst>
            </p:cNvPr>
            <p:cNvSpPr/>
            <p:nvPr/>
          </p:nvSpPr>
          <p:spPr>
            <a:xfrm>
              <a:off x="4450712" y="3960000"/>
              <a:ext cx="36000" cy="720000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2400" dirty="0">
                <a:solidFill>
                  <a:srgbClr val="00B050"/>
                </a:solidFill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3D817A7-EE89-514C-B650-498D8FDDAF1E}"/>
                </a:ext>
              </a:extLst>
            </p:cNvPr>
            <p:cNvSpPr/>
            <p:nvPr/>
          </p:nvSpPr>
          <p:spPr>
            <a:xfrm>
              <a:off x="4663390" y="3960000"/>
              <a:ext cx="36000" cy="720000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2400" dirty="0">
                <a:solidFill>
                  <a:srgbClr val="00B050"/>
                </a:solidFill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849E7B7-D52B-D748-B66C-5273A99D0BD3}"/>
                </a:ext>
              </a:extLst>
            </p:cNvPr>
            <p:cNvSpPr/>
            <p:nvPr/>
          </p:nvSpPr>
          <p:spPr>
            <a:xfrm>
              <a:off x="4876068" y="3960000"/>
              <a:ext cx="36000" cy="720000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2400" dirty="0">
                <a:solidFill>
                  <a:srgbClr val="00B050"/>
                </a:solidFill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D94D9CF-4DDC-B445-BF42-9EAB8FAE69F2}"/>
                </a:ext>
              </a:extLst>
            </p:cNvPr>
            <p:cNvSpPr/>
            <p:nvPr/>
          </p:nvSpPr>
          <p:spPr>
            <a:xfrm>
              <a:off x="5088746" y="3960000"/>
              <a:ext cx="36000" cy="720000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2400" dirty="0">
                <a:solidFill>
                  <a:srgbClr val="00B050"/>
                </a:solidFill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8AB16F8-BBD2-284E-BEE6-8DF4F0822557}"/>
                </a:ext>
              </a:extLst>
            </p:cNvPr>
            <p:cNvSpPr/>
            <p:nvPr/>
          </p:nvSpPr>
          <p:spPr>
            <a:xfrm>
              <a:off x="5301424" y="3960000"/>
              <a:ext cx="36000" cy="720000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2400" dirty="0">
                <a:solidFill>
                  <a:srgbClr val="00B050"/>
                </a:solidFill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EE295CC-AEB5-2A45-AAE4-7D31C385A87D}"/>
                </a:ext>
              </a:extLst>
            </p:cNvPr>
            <p:cNvSpPr/>
            <p:nvPr/>
          </p:nvSpPr>
          <p:spPr>
            <a:xfrm>
              <a:off x="5514102" y="3960000"/>
              <a:ext cx="36000" cy="720000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2400" dirty="0">
                <a:solidFill>
                  <a:srgbClr val="00B050"/>
                </a:solidFill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D9CE7CD-BF03-9543-9EBA-FE100A00D732}"/>
                </a:ext>
              </a:extLst>
            </p:cNvPr>
            <p:cNvSpPr/>
            <p:nvPr/>
          </p:nvSpPr>
          <p:spPr>
            <a:xfrm>
              <a:off x="5726780" y="3960000"/>
              <a:ext cx="36000" cy="720000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2400" dirty="0">
                <a:solidFill>
                  <a:srgbClr val="00B050"/>
                </a:solidFill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10D5B3B-9C52-DA4A-9D55-1103E7A694FD}"/>
                </a:ext>
              </a:extLst>
            </p:cNvPr>
            <p:cNvSpPr/>
            <p:nvPr/>
          </p:nvSpPr>
          <p:spPr>
            <a:xfrm>
              <a:off x="5939458" y="3960000"/>
              <a:ext cx="36000" cy="720000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2400" dirty="0">
                <a:solidFill>
                  <a:srgbClr val="00B050"/>
                </a:solidFill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C0960D6-34F1-4E47-B8E2-0C08ABA286FC}"/>
                </a:ext>
              </a:extLst>
            </p:cNvPr>
            <p:cNvSpPr/>
            <p:nvPr/>
          </p:nvSpPr>
          <p:spPr>
            <a:xfrm>
              <a:off x="6152136" y="3960000"/>
              <a:ext cx="36000" cy="720000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2400" dirty="0">
                <a:solidFill>
                  <a:srgbClr val="00B050"/>
                </a:solidFill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DC68A0E-F951-5947-919C-921B6EC99B9C}"/>
                </a:ext>
              </a:extLst>
            </p:cNvPr>
            <p:cNvSpPr/>
            <p:nvPr/>
          </p:nvSpPr>
          <p:spPr>
            <a:xfrm>
              <a:off x="6379327" y="3956758"/>
              <a:ext cx="36000" cy="720000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2400" dirty="0">
                <a:solidFill>
                  <a:srgbClr val="00B050"/>
                </a:solidFill>
                <a:ea typeface="맑은 고딕" pitchFamily="50" charset="-127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296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  <p:bldP spid="12" grpId="0" animBg="1"/>
      <p:bldP spid="28" grpId="0" animBg="1"/>
      <p:bldP spid="36" grpId="0" animBg="1"/>
      <p:bldP spid="37" grpId="0" animBg="1"/>
      <p:bldP spid="38" grpId="0" animBg="1"/>
      <p:bldP spid="5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DEF43-6C94-1D45-BAFE-4C3FD952B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D81E6-3BB6-5F41-A428-24C0A3874A3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spcBef>
                <a:spcPts val="3000"/>
              </a:spcBef>
              <a:buNone/>
            </a:pPr>
            <a:r>
              <a:rPr lang="en-US" sz="3200" dirty="0"/>
              <a:t>If our MLFQ approach performs so well on all these situations, why have we called it “a first attempt”?</a:t>
            </a:r>
          </a:p>
          <a:p>
            <a:pPr marL="0" indent="0">
              <a:lnSpc>
                <a:spcPct val="80000"/>
              </a:lnSpc>
              <a:spcBef>
                <a:spcPts val="3000"/>
              </a:spcBef>
              <a:buNone/>
            </a:pPr>
            <a:r>
              <a:rPr lang="en-US" sz="3200" dirty="0"/>
              <a:t>Could it contain any serious flaws that we may have missed?</a:t>
            </a:r>
          </a:p>
          <a:p>
            <a:pPr marL="0" indent="0">
              <a:lnSpc>
                <a:spcPct val="80000"/>
              </a:lnSpc>
              <a:spcBef>
                <a:spcPts val="3000"/>
              </a:spcBef>
              <a:buNone/>
            </a:pPr>
            <a:r>
              <a:rPr lang="en-US" sz="3200" dirty="0"/>
              <a:t>What do you think?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18DB4-623A-2C45-B8C5-30258711C5B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25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7C62-0E5D-084B-B4CD-5BBC80E23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problems with our current MLFQ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70ED7-9E1D-7346-91F9-00D0AC5839F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3200" dirty="0"/>
              <a:t>Starvation</a:t>
            </a:r>
          </a:p>
          <a:p>
            <a:pPr lvl="1"/>
            <a:r>
              <a:rPr lang="en-US" dirty="0"/>
              <a:t>What would happen to the first job if there were “too many” concurrent IO-bound jobs?</a:t>
            </a:r>
          </a:p>
          <a:p>
            <a:r>
              <a:rPr lang="en-US" sz="3200" dirty="0"/>
              <a:t>Gaming the scheduler</a:t>
            </a:r>
          </a:p>
          <a:p>
            <a:pPr lvl="1"/>
            <a:r>
              <a:rPr lang="en-US" dirty="0"/>
              <a:t>What would happen to a long-running CPU-bound process that issues a quick fake IO operation after consuming 99% of its time slice?</a:t>
            </a:r>
          </a:p>
          <a:p>
            <a:r>
              <a:rPr lang="en-US" sz="3200" dirty="0"/>
              <a:t>Changing behavior</a:t>
            </a:r>
          </a:p>
          <a:p>
            <a:pPr lvl="1"/>
            <a:r>
              <a:rPr lang="en-US" dirty="0"/>
              <a:t>What would happen to an originally CPU-bound process that transitions to interactive behavior after some time?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68B536-0682-EF44-9958-A0DD58E298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9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1276E-E75C-FB41-B929-63E745172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00" dirty="0"/>
              <a:t>Example 4: Two processes starving another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0AC22-75BE-1546-B55A-A20FB0AD950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  <a:p>
            <a:pPr lvl="1"/>
            <a:r>
              <a:rPr lang="en-US" altLang="ko-KR" dirty="0"/>
              <a:t>The same system and same long-running CPU-bound job</a:t>
            </a:r>
          </a:p>
          <a:p>
            <a:pPr lvl="1"/>
            <a:r>
              <a:rPr lang="en-US" altLang="ko-KR" dirty="0"/>
              <a:t>Two long running IO-bound jobs arriving at </a:t>
            </a:r>
            <a:r>
              <a:rPr lang="en-US" altLang="ko-KR" i="1" dirty="0"/>
              <a:t>t</a:t>
            </a:r>
            <a:r>
              <a:rPr lang="en-US" altLang="ko-KR" dirty="0"/>
              <a:t>=80ms and doing 10ms IO operations just before the end of their time slices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E8F86-D9B6-3E48-B21F-3C9A3F47A6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63F649-358D-3245-9CCB-7236CA8986A6}"/>
              </a:ext>
            </a:extLst>
          </p:cNvPr>
          <p:cNvSpPr/>
          <p:nvPr/>
        </p:nvSpPr>
        <p:spPr>
          <a:xfrm>
            <a:off x="2766340" y="4014135"/>
            <a:ext cx="180000" cy="720000"/>
          </a:xfrm>
          <a:prstGeom prst="rect">
            <a:avLst/>
          </a:prstGeom>
          <a:solidFill>
            <a:schemeClr val="accent1"/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2400" dirty="0">
              <a:solidFill>
                <a:srgbClr val="00B050"/>
              </a:solidFill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67A44E-B83B-AF46-8149-B95BD6E7C1FE}"/>
              </a:ext>
            </a:extLst>
          </p:cNvPr>
          <p:cNvSpPr/>
          <p:nvPr/>
        </p:nvSpPr>
        <p:spPr>
          <a:xfrm>
            <a:off x="2952000" y="4734984"/>
            <a:ext cx="180000" cy="720000"/>
          </a:xfrm>
          <a:prstGeom prst="rect">
            <a:avLst/>
          </a:prstGeom>
          <a:solidFill>
            <a:schemeClr val="accent1"/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2400" dirty="0">
              <a:solidFill>
                <a:srgbClr val="00B050"/>
              </a:solidFill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C3F36E-65FA-1440-ABF9-66DAF64FB869}"/>
              </a:ext>
            </a:extLst>
          </p:cNvPr>
          <p:cNvSpPr/>
          <p:nvPr/>
        </p:nvSpPr>
        <p:spPr>
          <a:xfrm>
            <a:off x="3132000" y="5454295"/>
            <a:ext cx="1078657" cy="720000"/>
          </a:xfrm>
          <a:prstGeom prst="rect">
            <a:avLst/>
          </a:prstGeom>
          <a:solidFill>
            <a:schemeClr val="accent1"/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2400" dirty="0">
              <a:solidFill>
                <a:srgbClr val="00B050"/>
              </a:solidFill>
              <a:ea typeface="맑은 고딕" pitchFamily="50" charset="-127"/>
              <a:cs typeface="Courier New" pitchFamily="49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E5FDEDF-A837-C740-B42B-2D4289A4DF71}"/>
              </a:ext>
            </a:extLst>
          </p:cNvPr>
          <p:cNvGrpSpPr/>
          <p:nvPr/>
        </p:nvGrpSpPr>
        <p:grpSpPr>
          <a:xfrm>
            <a:off x="2139937" y="3858319"/>
            <a:ext cx="5186657" cy="2688758"/>
            <a:chOff x="2139937" y="3858319"/>
            <a:chExt cx="5186657" cy="2688758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9696365-A9F1-904C-BE2E-39AD60849343}"/>
                </a:ext>
              </a:extLst>
            </p:cNvPr>
            <p:cNvCxnSpPr>
              <a:cxnSpLocks/>
            </p:cNvCxnSpPr>
            <p:nvPr/>
          </p:nvCxnSpPr>
          <p:spPr>
            <a:xfrm>
              <a:off x="2766340" y="3858319"/>
              <a:ext cx="0" cy="2609606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Line 6">
              <a:extLst>
                <a:ext uri="{FF2B5EF4-FFF2-40B4-BE49-F238E27FC236}">
                  <a16:creationId xmlns:a16="http://schemas.microsoft.com/office/drawing/2014/main" id="{F529C611-4699-D548-8D57-8CCE390A5F52}"/>
                </a:ext>
              </a:extLst>
            </p:cNvPr>
            <p:cNvCxnSpPr/>
            <p:nvPr/>
          </p:nvCxnSpPr>
          <p:spPr>
            <a:xfrm>
              <a:off x="2771960" y="4734135"/>
              <a:ext cx="378000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Line 8">
              <a:extLst>
                <a:ext uri="{FF2B5EF4-FFF2-40B4-BE49-F238E27FC236}">
                  <a16:creationId xmlns:a16="http://schemas.microsoft.com/office/drawing/2014/main" id="{8355172A-F3FC-4A48-8BFF-98B54F63AA9D}"/>
                </a:ext>
              </a:extLst>
            </p:cNvPr>
            <p:cNvCxnSpPr/>
            <p:nvPr/>
          </p:nvCxnSpPr>
          <p:spPr>
            <a:xfrm>
              <a:off x="2771960" y="5454215"/>
              <a:ext cx="378000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Line 10">
              <a:extLst>
                <a:ext uri="{FF2B5EF4-FFF2-40B4-BE49-F238E27FC236}">
                  <a16:creationId xmlns:a16="http://schemas.microsoft.com/office/drawing/2014/main" id="{28CC2269-5009-E54D-B829-24133731FC35}"/>
                </a:ext>
              </a:extLst>
            </p:cNvPr>
            <p:cNvCxnSpPr/>
            <p:nvPr/>
          </p:nvCxnSpPr>
          <p:spPr>
            <a:xfrm>
              <a:off x="2771960" y="6173526"/>
              <a:ext cx="378000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12DF13E-02C2-644A-B68B-C6700D40C5E3}"/>
                </a:ext>
              </a:extLst>
            </p:cNvPr>
            <p:cNvSpPr txBox="1"/>
            <p:nvPr/>
          </p:nvSpPr>
          <p:spPr>
            <a:xfrm>
              <a:off x="2826594" y="6174297"/>
              <a:ext cx="900000" cy="369332"/>
            </a:xfrm>
            <a:prstGeom prst="rect">
              <a:avLst/>
            </a:prstGeom>
            <a:noFill/>
          </p:spPr>
          <p:txBody>
            <a:bodyPr wrap="square" lIns="0" rIns="0" rtlCol="0">
              <a:noAutofit/>
            </a:bodyPr>
            <a:lstStyle/>
            <a:p>
              <a:r>
                <a:rPr lang="en-US" altLang="ko-KR" sz="2000" dirty="0">
                  <a:solidFill>
                    <a:prstClr val="black"/>
                  </a:solidFill>
                  <a:latin typeface="Myriad Pro Light Condensed" panose="020B0406030403020204" pitchFamily="34" charset="0"/>
                  <a:ea typeface="맑은 고딕" pitchFamily="50" charset="-127"/>
                </a:rPr>
                <a:t>0</a:t>
              </a:r>
              <a:endParaRPr lang="ko-KR" altLang="en-US" sz="2000" dirty="0">
                <a:solidFill>
                  <a:prstClr val="black"/>
                </a:solidFill>
                <a:latin typeface="Myriad Pro Light Condensed" panose="020B0406030403020204" pitchFamily="34" charset="0"/>
                <a:ea typeface="맑은 고딕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8BC484C-F30D-7546-BB6E-715340900F3A}"/>
                </a:ext>
              </a:extLst>
            </p:cNvPr>
            <p:cNvSpPr txBox="1"/>
            <p:nvPr/>
          </p:nvSpPr>
          <p:spPr>
            <a:xfrm>
              <a:off x="3726594" y="6162793"/>
              <a:ext cx="900000" cy="369332"/>
            </a:xfrm>
            <a:prstGeom prst="rect">
              <a:avLst/>
            </a:prstGeom>
            <a:noFill/>
          </p:spPr>
          <p:txBody>
            <a:bodyPr wrap="square" lIns="0" rIns="0" rtlCol="0">
              <a:noAutofit/>
            </a:bodyPr>
            <a:lstStyle/>
            <a:p>
              <a:r>
                <a:rPr lang="en-US" altLang="ko-KR" sz="2000" dirty="0">
                  <a:solidFill>
                    <a:prstClr val="black"/>
                  </a:solidFill>
                  <a:latin typeface="Myriad Pro Light Condensed" panose="020B0406030403020204" pitchFamily="34" charset="0"/>
                  <a:ea typeface="맑은 고딕" pitchFamily="50" charset="-127"/>
                </a:rPr>
                <a:t>50</a:t>
              </a:r>
              <a:endParaRPr lang="ko-KR" altLang="en-US" sz="2000" dirty="0">
                <a:solidFill>
                  <a:prstClr val="black"/>
                </a:solidFill>
                <a:latin typeface="Myriad Pro Light Condensed" panose="020B0406030403020204" pitchFamily="34" charset="0"/>
                <a:ea typeface="맑은 고딕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798A0B8-7617-1347-9180-8A339B0A2EAC}"/>
                </a:ext>
              </a:extLst>
            </p:cNvPr>
            <p:cNvSpPr txBox="1"/>
            <p:nvPr/>
          </p:nvSpPr>
          <p:spPr>
            <a:xfrm>
              <a:off x="4626594" y="6174295"/>
              <a:ext cx="900000" cy="369332"/>
            </a:xfrm>
            <a:prstGeom prst="rect">
              <a:avLst/>
            </a:prstGeom>
            <a:noFill/>
          </p:spPr>
          <p:txBody>
            <a:bodyPr wrap="square" lIns="0" rIns="0" rtlCol="0">
              <a:noAutofit/>
            </a:bodyPr>
            <a:lstStyle/>
            <a:p>
              <a:r>
                <a:rPr lang="en-US" altLang="ko-KR" sz="2000" dirty="0">
                  <a:solidFill>
                    <a:prstClr val="black"/>
                  </a:solidFill>
                  <a:latin typeface="Myriad Pro Light Condensed" panose="020B0406030403020204" pitchFamily="34" charset="0"/>
                  <a:ea typeface="맑은 고딕" pitchFamily="50" charset="-127"/>
                </a:rPr>
                <a:t>100</a:t>
              </a:r>
              <a:endParaRPr lang="ko-KR" altLang="en-US" sz="2000" dirty="0">
                <a:solidFill>
                  <a:prstClr val="black"/>
                </a:solidFill>
                <a:latin typeface="Myriad Pro Light Condensed" panose="020B0406030403020204" pitchFamily="34" charset="0"/>
                <a:ea typeface="맑은 고딕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D598BB3-141D-CB41-94AA-F079922B9C92}"/>
                </a:ext>
              </a:extLst>
            </p:cNvPr>
            <p:cNvSpPr txBox="1"/>
            <p:nvPr/>
          </p:nvSpPr>
          <p:spPr>
            <a:xfrm>
              <a:off x="5526594" y="6177745"/>
              <a:ext cx="900000" cy="369332"/>
            </a:xfrm>
            <a:prstGeom prst="rect">
              <a:avLst/>
            </a:prstGeom>
            <a:noFill/>
          </p:spPr>
          <p:txBody>
            <a:bodyPr wrap="square" lIns="0" rIns="0" rtlCol="0">
              <a:noAutofit/>
            </a:bodyPr>
            <a:lstStyle/>
            <a:p>
              <a:r>
                <a:rPr lang="en-US" altLang="ko-KR" sz="2000" dirty="0">
                  <a:solidFill>
                    <a:prstClr val="black"/>
                  </a:solidFill>
                  <a:latin typeface="Myriad Pro Light Condensed" panose="020B0406030403020204" pitchFamily="34" charset="0"/>
                  <a:ea typeface="맑은 고딕" pitchFamily="50" charset="-127"/>
                </a:rPr>
                <a:t>150</a:t>
              </a:r>
              <a:endParaRPr lang="ko-KR" altLang="en-US" sz="2000" dirty="0">
                <a:solidFill>
                  <a:prstClr val="black"/>
                </a:solidFill>
                <a:latin typeface="Myriad Pro Light Condensed" panose="020B0406030403020204" pitchFamily="34" charset="0"/>
                <a:ea typeface="맑은 고딕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153DBA0-D808-8E4E-A702-739C6336610E}"/>
                </a:ext>
              </a:extLst>
            </p:cNvPr>
            <p:cNvSpPr txBox="1"/>
            <p:nvPr/>
          </p:nvSpPr>
          <p:spPr>
            <a:xfrm>
              <a:off x="6426594" y="6177745"/>
              <a:ext cx="900000" cy="369332"/>
            </a:xfrm>
            <a:prstGeom prst="rect">
              <a:avLst/>
            </a:prstGeom>
            <a:noFill/>
          </p:spPr>
          <p:txBody>
            <a:bodyPr wrap="square" lIns="0" rIns="0" rtlCol="0">
              <a:noAutofit/>
            </a:bodyPr>
            <a:lstStyle/>
            <a:p>
              <a:r>
                <a:rPr lang="en-US" altLang="ko-KR" sz="2000" dirty="0">
                  <a:solidFill>
                    <a:prstClr val="black"/>
                  </a:solidFill>
                  <a:latin typeface="Myriad Pro Light Condensed" panose="020B0406030403020204" pitchFamily="34" charset="0"/>
                  <a:ea typeface="맑은 고딕" pitchFamily="50" charset="-127"/>
                </a:rPr>
                <a:t>200</a:t>
              </a:r>
              <a:endParaRPr lang="ko-KR" altLang="en-US" sz="2000" dirty="0">
                <a:solidFill>
                  <a:prstClr val="black"/>
                </a:solidFill>
                <a:latin typeface="Myriad Pro Light Condensed" panose="020B0406030403020204" pitchFamily="34" charset="0"/>
                <a:ea typeface="맑은 고딕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5380B59-0D77-4344-B2CD-BA25018A8F5A}"/>
                </a:ext>
              </a:extLst>
            </p:cNvPr>
            <p:cNvSpPr txBox="1"/>
            <p:nvPr/>
          </p:nvSpPr>
          <p:spPr>
            <a:xfrm>
              <a:off x="2139937" y="4186646"/>
              <a:ext cx="6320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prstClr val="black"/>
                  </a:solidFill>
                  <a:ea typeface="맑은 고딕" pitchFamily="50" charset="-127"/>
                </a:rPr>
                <a:t>Q2</a:t>
              </a:r>
              <a:endParaRPr lang="ko-KR" altLang="en-US" sz="2800" dirty="0">
                <a:solidFill>
                  <a:prstClr val="black"/>
                </a:solidFill>
                <a:ea typeface="맑은 고딕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9DD9BDF-CBE8-254C-A318-0B3B904C355E}"/>
                </a:ext>
              </a:extLst>
            </p:cNvPr>
            <p:cNvSpPr txBox="1"/>
            <p:nvPr/>
          </p:nvSpPr>
          <p:spPr>
            <a:xfrm>
              <a:off x="2139937" y="4878151"/>
              <a:ext cx="6320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prstClr val="black"/>
                  </a:solidFill>
                  <a:ea typeface="맑은 고딕" pitchFamily="50" charset="-127"/>
                </a:rPr>
                <a:t>Q1</a:t>
              </a:r>
              <a:endParaRPr lang="ko-KR" altLang="en-US" sz="2800" dirty="0">
                <a:solidFill>
                  <a:prstClr val="black"/>
                </a:solidFill>
                <a:ea typeface="맑은 고딕" pitchFamily="50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0722613-A8CE-B849-ADC2-D56043B2E950}"/>
                </a:ext>
              </a:extLst>
            </p:cNvPr>
            <p:cNvSpPr txBox="1"/>
            <p:nvPr/>
          </p:nvSpPr>
          <p:spPr>
            <a:xfrm>
              <a:off x="2139937" y="5598231"/>
              <a:ext cx="6320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prstClr val="black"/>
                  </a:solidFill>
                  <a:ea typeface="맑은 고딕" pitchFamily="50" charset="-127"/>
                </a:rPr>
                <a:t>Q0</a:t>
              </a:r>
              <a:endParaRPr lang="ko-KR" altLang="en-US" sz="2800" dirty="0">
                <a:solidFill>
                  <a:prstClr val="black"/>
                </a:solidFill>
                <a:ea typeface="맑은 고딕" pitchFamily="50" charset="-127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C30609D-B9B1-1247-AB48-E54CDB735932}"/>
                </a:ext>
              </a:extLst>
            </p:cNvPr>
            <p:cNvCxnSpPr/>
            <p:nvPr/>
          </p:nvCxnSpPr>
          <p:spPr>
            <a:xfrm>
              <a:off x="3667566" y="6179925"/>
              <a:ext cx="0" cy="28800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7C9AD8E-D2F6-EB46-83CC-375F4B232F7B}"/>
                </a:ext>
              </a:extLst>
            </p:cNvPr>
            <p:cNvCxnSpPr/>
            <p:nvPr/>
          </p:nvCxnSpPr>
          <p:spPr>
            <a:xfrm>
              <a:off x="4568792" y="6179925"/>
              <a:ext cx="0" cy="28800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03159C9-9CB4-B840-A6E0-0A4AB0CE6CF7}"/>
                </a:ext>
              </a:extLst>
            </p:cNvPr>
            <p:cNvCxnSpPr/>
            <p:nvPr/>
          </p:nvCxnSpPr>
          <p:spPr>
            <a:xfrm>
              <a:off x="5470018" y="6179925"/>
              <a:ext cx="0" cy="28800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EAFAE8C-F7B9-314E-AB7E-0201C066C85F}"/>
                </a:ext>
              </a:extLst>
            </p:cNvPr>
            <p:cNvCxnSpPr/>
            <p:nvPr/>
          </p:nvCxnSpPr>
          <p:spPr>
            <a:xfrm>
              <a:off x="6371166" y="6179925"/>
              <a:ext cx="0" cy="28800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Line 6">
              <a:extLst>
                <a:ext uri="{FF2B5EF4-FFF2-40B4-BE49-F238E27FC236}">
                  <a16:creationId xmlns:a16="http://schemas.microsoft.com/office/drawing/2014/main" id="{C353136C-D56B-F643-9999-AEF713031C52}"/>
                </a:ext>
              </a:extLst>
            </p:cNvPr>
            <p:cNvCxnSpPr/>
            <p:nvPr/>
          </p:nvCxnSpPr>
          <p:spPr>
            <a:xfrm>
              <a:off x="2771960" y="4014135"/>
              <a:ext cx="378000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BFA0FECF-0302-014D-A06C-1E93A352E2C3}"/>
              </a:ext>
            </a:extLst>
          </p:cNvPr>
          <p:cNvSpPr/>
          <p:nvPr/>
        </p:nvSpPr>
        <p:spPr>
          <a:xfrm>
            <a:off x="4570820" y="4010866"/>
            <a:ext cx="180000" cy="720000"/>
          </a:xfrm>
          <a:prstGeom prst="rect">
            <a:avLst/>
          </a:prstGeom>
          <a:solidFill>
            <a:schemeClr val="accent2"/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2400" dirty="0">
              <a:solidFill>
                <a:srgbClr val="00B050"/>
              </a:solidFill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A23CE2F-7501-9B45-8798-0F977C0DAF6D}"/>
              </a:ext>
            </a:extLst>
          </p:cNvPr>
          <p:cNvSpPr/>
          <p:nvPr/>
        </p:nvSpPr>
        <p:spPr>
          <a:xfrm>
            <a:off x="4748825" y="4010866"/>
            <a:ext cx="180000" cy="720000"/>
          </a:xfrm>
          <a:prstGeom prst="rect">
            <a:avLst/>
          </a:prstGeom>
          <a:solidFill>
            <a:schemeClr val="accent4"/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2400" dirty="0">
              <a:solidFill>
                <a:srgbClr val="00B050"/>
              </a:solidFill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06F0B49-6774-4A4E-82A4-A5BA402744DB}"/>
              </a:ext>
            </a:extLst>
          </p:cNvPr>
          <p:cNvSpPr/>
          <p:nvPr/>
        </p:nvSpPr>
        <p:spPr>
          <a:xfrm>
            <a:off x="4928825" y="4010866"/>
            <a:ext cx="180000" cy="720000"/>
          </a:xfrm>
          <a:prstGeom prst="rect">
            <a:avLst/>
          </a:prstGeom>
          <a:solidFill>
            <a:schemeClr val="accent2"/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2400" dirty="0">
              <a:solidFill>
                <a:srgbClr val="00B050"/>
              </a:solidFill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D9903BD-06C9-5845-8345-CA31A7AB626E}"/>
              </a:ext>
            </a:extLst>
          </p:cNvPr>
          <p:cNvSpPr/>
          <p:nvPr/>
        </p:nvSpPr>
        <p:spPr>
          <a:xfrm>
            <a:off x="5108825" y="4010866"/>
            <a:ext cx="180000" cy="720000"/>
          </a:xfrm>
          <a:prstGeom prst="rect">
            <a:avLst/>
          </a:prstGeom>
          <a:solidFill>
            <a:schemeClr val="accent4"/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2400" dirty="0">
              <a:solidFill>
                <a:srgbClr val="00B050"/>
              </a:solidFill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61D3515-7D49-FA48-81F6-BEF957A4F9EB}"/>
              </a:ext>
            </a:extLst>
          </p:cNvPr>
          <p:cNvSpPr/>
          <p:nvPr/>
        </p:nvSpPr>
        <p:spPr>
          <a:xfrm>
            <a:off x="5289722" y="4010866"/>
            <a:ext cx="180000" cy="720000"/>
          </a:xfrm>
          <a:prstGeom prst="rect">
            <a:avLst/>
          </a:prstGeom>
          <a:solidFill>
            <a:schemeClr val="accent2"/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2400" dirty="0">
              <a:solidFill>
                <a:srgbClr val="00B050"/>
              </a:solidFill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6F2A3CB-CCC6-F44F-8038-BC90A4200DD1}"/>
              </a:ext>
            </a:extLst>
          </p:cNvPr>
          <p:cNvSpPr/>
          <p:nvPr/>
        </p:nvSpPr>
        <p:spPr>
          <a:xfrm>
            <a:off x="5468417" y="4010866"/>
            <a:ext cx="180000" cy="720000"/>
          </a:xfrm>
          <a:prstGeom prst="rect">
            <a:avLst/>
          </a:prstGeom>
          <a:solidFill>
            <a:schemeClr val="accent4"/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2400" dirty="0">
              <a:solidFill>
                <a:srgbClr val="00B050"/>
              </a:solidFill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ADF88D8-3E8E-4B4D-A546-52AAA2E5661F}"/>
              </a:ext>
            </a:extLst>
          </p:cNvPr>
          <p:cNvSpPr/>
          <p:nvPr/>
        </p:nvSpPr>
        <p:spPr>
          <a:xfrm>
            <a:off x="5649314" y="4010866"/>
            <a:ext cx="180000" cy="720000"/>
          </a:xfrm>
          <a:prstGeom prst="rect">
            <a:avLst/>
          </a:prstGeom>
          <a:solidFill>
            <a:schemeClr val="accent2"/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2400" dirty="0">
              <a:solidFill>
                <a:srgbClr val="00B050"/>
              </a:solidFill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A997D34-2ADE-0C40-938C-472EABAA7898}"/>
              </a:ext>
            </a:extLst>
          </p:cNvPr>
          <p:cNvSpPr/>
          <p:nvPr/>
        </p:nvSpPr>
        <p:spPr>
          <a:xfrm>
            <a:off x="5828009" y="4010866"/>
            <a:ext cx="180000" cy="720000"/>
          </a:xfrm>
          <a:prstGeom prst="rect">
            <a:avLst/>
          </a:prstGeom>
          <a:solidFill>
            <a:schemeClr val="accent4"/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2400" dirty="0">
              <a:solidFill>
                <a:srgbClr val="00B050"/>
              </a:solidFill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AB39EF5-15F8-F34A-AD74-1FF94544FCA0}"/>
              </a:ext>
            </a:extLst>
          </p:cNvPr>
          <p:cNvSpPr/>
          <p:nvPr/>
        </p:nvSpPr>
        <p:spPr>
          <a:xfrm>
            <a:off x="6005731" y="4010866"/>
            <a:ext cx="180000" cy="720000"/>
          </a:xfrm>
          <a:prstGeom prst="rect">
            <a:avLst/>
          </a:prstGeom>
          <a:solidFill>
            <a:schemeClr val="accent2"/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2400" dirty="0">
              <a:solidFill>
                <a:srgbClr val="00B050"/>
              </a:solidFill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8D853C5-03AB-A048-8742-FA5E5D1AB1FD}"/>
              </a:ext>
            </a:extLst>
          </p:cNvPr>
          <p:cNvSpPr/>
          <p:nvPr/>
        </p:nvSpPr>
        <p:spPr>
          <a:xfrm>
            <a:off x="6184426" y="4010866"/>
            <a:ext cx="180000" cy="720000"/>
          </a:xfrm>
          <a:prstGeom prst="rect">
            <a:avLst/>
          </a:prstGeom>
          <a:solidFill>
            <a:schemeClr val="accent4"/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2400" dirty="0">
              <a:solidFill>
                <a:srgbClr val="00B050"/>
              </a:solidFill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DA08127-5777-E14C-AA40-3A1AD5AB6E4C}"/>
              </a:ext>
            </a:extLst>
          </p:cNvPr>
          <p:cNvSpPr/>
          <p:nvPr/>
        </p:nvSpPr>
        <p:spPr>
          <a:xfrm>
            <a:off x="4210657" y="4015344"/>
            <a:ext cx="180000" cy="720000"/>
          </a:xfrm>
          <a:prstGeom prst="rect">
            <a:avLst/>
          </a:prstGeom>
          <a:solidFill>
            <a:schemeClr val="accent2"/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2400" dirty="0">
              <a:solidFill>
                <a:srgbClr val="00B050"/>
              </a:solidFill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149ACBE-F805-9A47-9ED3-62AAA92FEBC2}"/>
              </a:ext>
            </a:extLst>
          </p:cNvPr>
          <p:cNvSpPr/>
          <p:nvPr/>
        </p:nvSpPr>
        <p:spPr>
          <a:xfrm>
            <a:off x="4392000" y="4015344"/>
            <a:ext cx="180000" cy="720000"/>
          </a:xfrm>
          <a:prstGeom prst="rect">
            <a:avLst/>
          </a:prstGeom>
          <a:solidFill>
            <a:schemeClr val="accent4"/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2400" dirty="0">
              <a:solidFill>
                <a:srgbClr val="00B050"/>
              </a:solidFill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85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7" grpId="0" animBg="1"/>
      <p:bldP spid="9" grpId="0" animBg="1"/>
      <p:bldP spid="11" grpId="0" animBg="1"/>
      <p:bldP spid="26" grpId="0" animBg="1"/>
      <p:bldP spid="27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1276E-E75C-FB41-B929-63E745172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Attempt #2: Priority boost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0AC22-75BE-1546-B55A-A20FB0AD950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To avoid starvation let’s try another simple rule…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Let’s assume that in our system </a:t>
            </a:r>
            <a:r>
              <a:rPr lang="en-US" i="1" dirty="0"/>
              <a:t>S</a:t>
            </a:r>
            <a:r>
              <a:rPr lang="en-US" dirty="0"/>
              <a:t>=50ms.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E8F86-D9B6-3E48-B21F-3C9A3F47A6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A4E21E2D-192B-884D-A84C-FB5E8C878E4A}"/>
              </a:ext>
            </a:extLst>
          </p:cNvPr>
          <p:cNvSpPr txBox="1"/>
          <p:nvPr/>
        </p:nvSpPr>
        <p:spPr>
          <a:xfrm>
            <a:off x="428406" y="1903012"/>
            <a:ext cx="8280401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Rule 5</a:t>
            </a:r>
            <a:r>
              <a:rPr lang="en-US" sz="2400" dirty="0"/>
              <a:t>: After some time period </a:t>
            </a:r>
            <a:r>
              <a:rPr lang="en-US" sz="2400" i="1" dirty="0"/>
              <a:t>S</a:t>
            </a:r>
            <a:r>
              <a:rPr lang="en-US" sz="2400" dirty="0"/>
              <a:t>, all jobs in the system are moved to the topmost queue.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D32D7A6-05AD-2E43-B7CA-0D05433D8F52}"/>
              </a:ext>
            </a:extLst>
          </p:cNvPr>
          <p:cNvSpPr/>
          <p:nvPr/>
        </p:nvSpPr>
        <p:spPr>
          <a:xfrm>
            <a:off x="2766340" y="4014135"/>
            <a:ext cx="180000" cy="720000"/>
          </a:xfrm>
          <a:prstGeom prst="rect">
            <a:avLst/>
          </a:prstGeom>
          <a:solidFill>
            <a:schemeClr val="accent1"/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2400" dirty="0">
              <a:solidFill>
                <a:srgbClr val="00B050"/>
              </a:solidFill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0DAB5B4-8F8C-BF46-B8F1-AA2C5D3A6255}"/>
              </a:ext>
            </a:extLst>
          </p:cNvPr>
          <p:cNvSpPr/>
          <p:nvPr/>
        </p:nvSpPr>
        <p:spPr>
          <a:xfrm>
            <a:off x="2952000" y="4734984"/>
            <a:ext cx="180000" cy="720000"/>
          </a:xfrm>
          <a:prstGeom prst="rect">
            <a:avLst/>
          </a:prstGeom>
          <a:solidFill>
            <a:schemeClr val="accent1"/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2400" dirty="0">
              <a:solidFill>
                <a:srgbClr val="00B050"/>
              </a:solidFill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792D145-E4B1-1B43-B786-00B2F5C86240}"/>
              </a:ext>
            </a:extLst>
          </p:cNvPr>
          <p:cNvSpPr/>
          <p:nvPr/>
        </p:nvSpPr>
        <p:spPr>
          <a:xfrm>
            <a:off x="3132000" y="5454295"/>
            <a:ext cx="541186" cy="720000"/>
          </a:xfrm>
          <a:prstGeom prst="rect">
            <a:avLst/>
          </a:prstGeom>
          <a:solidFill>
            <a:schemeClr val="accent1"/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2400" dirty="0">
              <a:solidFill>
                <a:srgbClr val="00B050"/>
              </a:solidFill>
              <a:ea typeface="맑은 고딕" pitchFamily="50" charset="-127"/>
              <a:cs typeface="Courier New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B8E51C8-29DA-CC45-A4DB-609A58B02125}"/>
              </a:ext>
            </a:extLst>
          </p:cNvPr>
          <p:cNvGrpSpPr/>
          <p:nvPr/>
        </p:nvGrpSpPr>
        <p:grpSpPr>
          <a:xfrm>
            <a:off x="2139937" y="3858319"/>
            <a:ext cx="5186657" cy="2688758"/>
            <a:chOff x="2139937" y="3858319"/>
            <a:chExt cx="5186657" cy="2688758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1ABD68A-4DA3-BE4F-B433-3B88E3885E1C}"/>
                </a:ext>
              </a:extLst>
            </p:cNvPr>
            <p:cNvSpPr txBox="1"/>
            <p:nvPr/>
          </p:nvSpPr>
          <p:spPr>
            <a:xfrm>
              <a:off x="6426594" y="6177745"/>
              <a:ext cx="900000" cy="369332"/>
            </a:xfrm>
            <a:prstGeom prst="rect">
              <a:avLst/>
            </a:prstGeom>
            <a:noFill/>
          </p:spPr>
          <p:txBody>
            <a:bodyPr wrap="square" lIns="0" rIns="0" rtlCol="0">
              <a:noAutofit/>
            </a:bodyPr>
            <a:lstStyle/>
            <a:p>
              <a:r>
                <a:rPr lang="en-US" altLang="ko-KR" sz="2000" dirty="0">
                  <a:solidFill>
                    <a:prstClr val="black"/>
                  </a:solidFill>
                  <a:latin typeface="Myriad Pro Light Condensed" panose="020B0406030403020204" pitchFamily="34" charset="0"/>
                  <a:ea typeface="맑은 고딕" pitchFamily="50" charset="-127"/>
                </a:rPr>
                <a:t>200</a:t>
              </a:r>
              <a:endParaRPr lang="ko-KR" altLang="en-US" sz="2000" dirty="0">
                <a:solidFill>
                  <a:prstClr val="black"/>
                </a:solidFill>
                <a:latin typeface="Myriad Pro Light Condensed" panose="020B0406030403020204" pitchFamily="34" charset="0"/>
                <a:ea typeface="맑은 고딕" pitchFamily="50" charset="-127"/>
              </a:endParaRPr>
            </a:p>
          </p:txBody>
        </p:sp>
        <p:cxnSp>
          <p:nvCxnSpPr>
            <p:cNvPr id="29" name="Line 6">
              <a:extLst>
                <a:ext uri="{FF2B5EF4-FFF2-40B4-BE49-F238E27FC236}">
                  <a16:creationId xmlns:a16="http://schemas.microsoft.com/office/drawing/2014/main" id="{B93B30D0-5BDC-7342-972E-E34C4D2F9062}"/>
                </a:ext>
              </a:extLst>
            </p:cNvPr>
            <p:cNvCxnSpPr/>
            <p:nvPr/>
          </p:nvCxnSpPr>
          <p:spPr>
            <a:xfrm>
              <a:off x="2771960" y="4734135"/>
              <a:ext cx="378000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Line 8">
              <a:extLst>
                <a:ext uri="{FF2B5EF4-FFF2-40B4-BE49-F238E27FC236}">
                  <a16:creationId xmlns:a16="http://schemas.microsoft.com/office/drawing/2014/main" id="{BB0E8335-BA8A-3848-BC5B-DDE5C7C1A7F7}"/>
                </a:ext>
              </a:extLst>
            </p:cNvPr>
            <p:cNvCxnSpPr/>
            <p:nvPr/>
          </p:nvCxnSpPr>
          <p:spPr>
            <a:xfrm>
              <a:off x="2771960" y="5454215"/>
              <a:ext cx="378000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Line 10">
              <a:extLst>
                <a:ext uri="{FF2B5EF4-FFF2-40B4-BE49-F238E27FC236}">
                  <a16:creationId xmlns:a16="http://schemas.microsoft.com/office/drawing/2014/main" id="{ED34C674-2882-6D4F-8B0D-D20F35DC538B}"/>
                </a:ext>
              </a:extLst>
            </p:cNvPr>
            <p:cNvCxnSpPr/>
            <p:nvPr/>
          </p:nvCxnSpPr>
          <p:spPr>
            <a:xfrm>
              <a:off x="2771960" y="6173526"/>
              <a:ext cx="378000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7FAAA3D-4253-6E42-9D31-C51B4A98C085}"/>
                </a:ext>
              </a:extLst>
            </p:cNvPr>
            <p:cNvSpPr txBox="1"/>
            <p:nvPr/>
          </p:nvSpPr>
          <p:spPr>
            <a:xfrm>
              <a:off x="2826594" y="6174297"/>
              <a:ext cx="900000" cy="369332"/>
            </a:xfrm>
            <a:prstGeom prst="rect">
              <a:avLst/>
            </a:prstGeom>
            <a:noFill/>
          </p:spPr>
          <p:txBody>
            <a:bodyPr wrap="square" lIns="0" rIns="0" rtlCol="0">
              <a:noAutofit/>
            </a:bodyPr>
            <a:lstStyle/>
            <a:p>
              <a:r>
                <a:rPr lang="en-US" altLang="ko-KR" sz="2000" dirty="0">
                  <a:solidFill>
                    <a:prstClr val="black"/>
                  </a:solidFill>
                  <a:latin typeface="Myriad Pro Light Condensed" panose="020B0406030403020204" pitchFamily="34" charset="0"/>
                  <a:ea typeface="맑은 고딕" pitchFamily="50" charset="-127"/>
                </a:rPr>
                <a:t>0</a:t>
              </a:r>
              <a:endParaRPr lang="ko-KR" altLang="en-US" sz="2000" dirty="0">
                <a:solidFill>
                  <a:prstClr val="black"/>
                </a:solidFill>
                <a:latin typeface="Myriad Pro Light Condensed" panose="020B0406030403020204" pitchFamily="34" charset="0"/>
                <a:ea typeface="맑은 고딕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13BB866-A8CF-EB4E-BB1B-5BC3BFAFAD74}"/>
                </a:ext>
              </a:extLst>
            </p:cNvPr>
            <p:cNvSpPr txBox="1"/>
            <p:nvPr/>
          </p:nvSpPr>
          <p:spPr>
            <a:xfrm>
              <a:off x="3726594" y="6162793"/>
              <a:ext cx="900000" cy="369332"/>
            </a:xfrm>
            <a:prstGeom prst="rect">
              <a:avLst/>
            </a:prstGeom>
            <a:noFill/>
          </p:spPr>
          <p:txBody>
            <a:bodyPr wrap="square" lIns="0" rIns="0" rtlCol="0">
              <a:noAutofit/>
            </a:bodyPr>
            <a:lstStyle/>
            <a:p>
              <a:r>
                <a:rPr lang="en-US" altLang="ko-KR" sz="2000" dirty="0">
                  <a:solidFill>
                    <a:prstClr val="black"/>
                  </a:solidFill>
                  <a:latin typeface="Myriad Pro Light Condensed" panose="020B0406030403020204" pitchFamily="34" charset="0"/>
                  <a:ea typeface="맑은 고딕" pitchFamily="50" charset="-127"/>
                </a:rPr>
                <a:t>50</a:t>
              </a:r>
              <a:endParaRPr lang="ko-KR" altLang="en-US" sz="2000" dirty="0">
                <a:solidFill>
                  <a:prstClr val="black"/>
                </a:solidFill>
                <a:latin typeface="Myriad Pro Light Condensed" panose="020B0406030403020204" pitchFamily="34" charset="0"/>
                <a:ea typeface="맑은 고딕" pitchFamily="50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4273734-46A3-104F-9C41-A338360DBA5A}"/>
                </a:ext>
              </a:extLst>
            </p:cNvPr>
            <p:cNvSpPr txBox="1"/>
            <p:nvPr/>
          </p:nvSpPr>
          <p:spPr>
            <a:xfrm>
              <a:off x="4626594" y="6174295"/>
              <a:ext cx="900000" cy="369332"/>
            </a:xfrm>
            <a:prstGeom prst="rect">
              <a:avLst/>
            </a:prstGeom>
            <a:noFill/>
          </p:spPr>
          <p:txBody>
            <a:bodyPr wrap="square" lIns="0" rIns="0" rtlCol="0">
              <a:noAutofit/>
            </a:bodyPr>
            <a:lstStyle/>
            <a:p>
              <a:r>
                <a:rPr lang="en-US" altLang="ko-KR" sz="2000" dirty="0">
                  <a:solidFill>
                    <a:prstClr val="black"/>
                  </a:solidFill>
                  <a:latin typeface="Myriad Pro Light Condensed" panose="020B0406030403020204" pitchFamily="34" charset="0"/>
                  <a:ea typeface="맑은 고딕" pitchFamily="50" charset="-127"/>
                </a:rPr>
                <a:t>100</a:t>
              </a:r>
              <a:endParaRPr lang="ko-KR" altLang="en-US" sz="2000" dirty="0">
                <a:solidFill>
                  <a:prstClr val="black"/>
                </a:solidFill>
                <a:latin typeface="Myriad Pro Light Condensed" panose="020B0406030403020204" pitchFamily="34" charset="0"/>
                <a:ea typeface="맑은 고딕" pitchFamily="50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927DBFB-E0A4-FC40-970B-03D2EB80B1EC}"/>
                </a:ext>
              </a:extLst>
            </p:cNvPr>
            <p:cNvSpPr txBox="1"/>
            <p:nvPr/>
          </p:nvSpPr>
          <p:spPr>
            <a:xfrm>
              <a:off x="5526594" y="6177745"/>
              <a:ext cx="900000" cy="369332"/>
            </a:xfrm>
            <a:prstGeom prst="rect">
              <a:avLst/>
            </a:prstGeom>
            <a:noFill/>
          </p:spPr>
          <p:txBody>
            <a:bodyPr wrap="square" lIns="0" rIns="0" rtlCol="0">
              <a:noAutofit/>
            </a:bodyPr>
            <a:lstStyle/>
            <a:p>
              <a:r>
                <a:rPr lang="en-US" altLang="ko-KR" sz="2000" dirty="0">
                  <a:solidFill>
                    <a:prstClr val="black"/>
                  </a:solidFill>
                  <a:latin typeface="Myriad Pro Light Condensed" panose="020B0406030403020204" pitchFamily="34" charset="0"/>
                  <a:ea typeface="맑은 고딕" pitchFamily="50" charset="-127"/>
                </a:rPr>
                <a:t>150</a:t>
              </a:r>
              <a:endParaRPr lang="ko-KR" altLang="en-US" sz="2000" dirty="0">
                <a:solidFill>
                  <a:prstClr val="black"/>
                </a:solidFill>
                <a:latin typeface="Myriad Pro Light Condensed" panose="020B0406030403020204" pitchFamily="34" charset="0"/>
                <a:ea typeface="맑은 고딕" pitchFamily="50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5B369B0-B5CC-8A4A-9745-B20227EEE31A}"/>
                </a:ext>
              </a:extLst>
            </p:cNvPr>
            <p:cNvSpPr txBox="1"/>
            <p:nvPr/>
          </p:nvSpPr>
          <p:spPr>
            <a:xfrm>
              <a:off x="2139937" y="4186646"/>
              <a:ext cx="6320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prstClr val="black"/>
                  </a:solidFill>
                  <a:ea typeface="맑은 고딕" pitchFamily="50" charset="-127"/>
                </a:rPr>
                <a:t>Q2</a:t>
              </a:r>
              <a:endParaRPr lang="ko-KR" altLang="en-US" sz="2800" dirty="0">
                <a:solidFill>
                  <a:prstClr val="black"/>
                </a:solidFill>
                <a:ea typeface="맑은 고딕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0569F6C-B7DF-7245-ABDD-0E3C19F6FE23}"/>
                </a:ext>
              </a:extLst>
            </p:cNvPr>
            <p:cNvSpPr txBox="1"/>
            <p:nvPr/>
          </p:nvSpPr>
          <p:spPr>
            <a:xfrm>
              <a:off x="2139937" y="4878151"/>
              <a:ext cx="6320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prstClr val="black"/>
                  </a:solidFill>
                  <a:ea typeface="맑은 고딕" pitchFamily="50" charset="-127"/>
                </a:rPr>
                <a:t>Q1</a:t>
              </a:r>
              <a:endParaRPr lang="ko-KR" altLang="en-US" sz="2800" dirty="0">
                <a:solidFill>
                  <a:prstClr val="black"/>
                </a:solidFill>
                <a:ea typeface="맑은 고딕" pitchFamily="50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3CE076F-ADAA-CE4C-A301-4E83A089C546}"/>
                </a:ext>
              </a:extLst>
            </p:cNvPr>
            <p:cNvSpPr txBox="1"/>
            <p:nvPr/>
          </p:nvSpPr>
          <p:spPr>
            <a:xfrm>
              <a:off x="2139937" y="5598231"/>
              <a:ext cx="6320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prstClr val="black"/>
                  </a:solidFill>
                  <a:ea typeface="맑은 고딕" pitchFamily="50" charset="-127"/>
                </a:rPr>
                <a:t>Q0</a:t>
              </a:r>
              <a:endParaRPr lang="ko-KR" altLang="en-US" sz="2800" dirty="0">
                <a:solidFill>
                  <a:prstClr val="black"/>
                </a:solidFill>
                <a:ea typeface="맑은 고딕" pitchFamily="50" charset="-127"/>
              </a:endParaRP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AEC55B3-5D95-FE44-8C0D-6AC9BF4F0CA6}"/>
                </a:ext>
              </a:extLst>
            </p:cNvPr>
            <p:cNvCxnSpPr>
              <a:cxnSpLocks/>
            </p:cNvCxnSpPr>
            <p:nvPr/>
          </p:nvCxnSpPr>
          <p:spPr>
            <a:xfrm>
              <a:off x="2766340" y="3858319"/>
              <a:ext cx="0" cy="2609606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0BEA604-96F7-1E4E-8CE6-002A8235AE66}"/>
                </a:ext>
              </a:extLst>
            </p:cNvPr>
            <p:cNvCxnSpPr/>
            <p:nvPr/>
          </p:nvCxnSpPr>
          <p:spPr>
            <a:xfrm>
              <a:off x="3667566" y="6179925"/>
              <a:ext cx="0" cy="28800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9B1DC93-EF85-1A46-9DA8-B0BB2B36301D}"/>
                </a:ext>
              </a:extLst>
            </p:cNvPr>
            <p:cNvCxnSpPr/>
            <p:nvPr/>
          </p:nvCxnSpPr>
          <p:spPr>
            <a:xfrm>
              <a:off x="4568792" y="6179925"/>
              <a:ext cx="0" cy="28800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606D7DA-3DAF-D147-82F5-005B8E2D5E41}"/>
                </a:ext>
              </a:extLst>
            </p:cNvPr>
            <p:cNvCxnSpPr/>
            <p:nvPr/>
          </p:nvCxnSpPr>
          <p:spPr>
            <a:xfrm>
              <a:off x="5470018" y="6179925"/>
              <a:ext cx="0" cy="28800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50C5106-C83B-7943-B2FF-2C8FDDC2CF24}"/>
                </a:ext>
              </a:extLst>
            </p:cNvPr>
            <p:cNvCxnSpPr/>
            <p:nvPr/>
          </p:nvCxnSpPr>
          <p:spPr>
            <a:xfrm>
              <a:off x="6371166" y="6179925"/>
              <a:ext cx="0" cy="28800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Line 6">
              <a:extLst>
                <a:ext uri="{FF2B5EF4-FFF2-40B4-BE49-F238E27FC236}">
                  <a16:creationId xmlns:a16="http://schemas.microsoft.com/office/drawing/2014/main" id="{CBE733DF-716C-2B45-ADF4-D4B7427DE06A}"/>
                </a:ext>
              </a:extLst>
            </p:cNvPr>
            <p:cNvCxnSpPr/>
            <p:nvPr/>
          </p:nvCxnSpPr>
          <p:spPr>
            <a:xfrm>
              <a:off x="2771960" y="4014135"/>
              <a:ext cx="378000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2B44130B-2837-F84D-A3A2-8F70652CEBB5}"/>
              </a:ext>
            </a:extLst>
          </p:cNvPr>
          <p:cNvSpPr/>
          <p:nvPr/>
        </p:nvSpPr>
        <p:spPr>
          <a:xfrm>
            <a:off x="4570820" y="4010866"/>
            <a:ext cx="187200" cy="720000"/>
          </a:xfrm>
          <a:prstGeom prst="rect">
            <a:avLst/>
          </a:prstGeom>
          <a:solidFill>
            <a:schemeClr val="accent1"/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2400" dirty="0">
              <a:solidFill>
                <a:srgbClr val="00B050"/>
              </a:solidFill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6CBDF39-7592-FC4B-BD4F-824B3B7FA8BA}"/>
              </a:ext>
            </a:extLst>
          </p:cNvPr>
          <p:cNvSpPr/>
          <p:nvPr/>
        </p:nvSpPr>
        <p:spPr>
          <a:xfrm>
            <a:off x="4752000" y="4010866"/>
            <a:ext cx="180000" cy="720000"/>
          </a:xfrm>
          <a:prstGeom prst="rect">
            <a:avLst/>
          </a:prstGeom>
          <a:solidFill>
            <a:schemeClr val="accent2"/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2400" dirty="0">
              <a:solidFill>
                <a:srgbClr val="00B050"/>
              </a:solidFill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C9FDA8B-686B-5E4C-9ACD-6D7580A7B5E0}"/>
              </a:ext>
            </a:extLst>
          </p:cNvPr>
          <p:cNvSpPr/>
          <p:nvPr/>
        </p:nvSpPr>
        <p:spPr>
          <a:xfrm>
            <a:off x="4932000" y="4010866"/>
            <a:ext cx="180000" cy="720000"/>
          </a:xfrm>
          <a:prstGeom prst="rect">
            <a:avLst/>
          </a:prstGeom>
          <a:solidFill>
            <a:schemeClr val="accent4"/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2400" dirty="0">
              <a:solidFill>
                <a:srgbClr val="00B050"/>
              </a:solidFill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96F180C-27B8-B048-A1E0-A12FE0A19C64}"/>
              </a:ext>
            </a:extLst>
          </p:cNvPr>
          <p:cNvSpPr/>
          <p:nvPr/>
        </p:nvSpPr>
        <p:spPr>
          <a:xfrm>
            <a:off x="5112000" y="4010866"/>
            <a:ext cx="180000" cy="720000"/>
          </a:xfrm>
          <a:prstGeom prst="rect">
            <a:avLst/>
          </a:prstGeom>
          <a:solidFill>
            <a:schemeClr val="accent2"/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2400" dirty="0">
              <a:solidFill>
                <a:srgbClr val="00B050"/>
              </a:solidFill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33F6C42-37FC-EC44-AA79-8C34EC0343C0}"/>
              </a:ext>
            </a:extLst>
          </p:cNvPr>
          <p:cNvSpPr/>
          <p:nvPr/>
        </p:nvSpPr>
        <p:spPr>
          <a:xfrm>
            <a:off x="5292000" y="4010866"/>
            <a:ext cx="180000" cy="720000"/>
          </a:xfrm>
          <a:prstGeom prst="rect">
            <a:avLst/>
          </a:prstGeom>
          <a:solidFill>
            <a:schemeClr val="accent4"/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2400" dirty="0">
              <a:solidFill>
                <a:srgbClr val="00B050"/>
              </a:solidFill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2AD0E38-387B-E743-B430-8684C989129C}"/>
              </a:ext>
            </a:extLst>
          </p:cNvPr>
          <p:cNvSpPr/>
          <p:nvPr/>
        </p:nvSpPr>
        <p:spPr>
          <a:xfrm>
            <a:off x="5649314" y="4010866"/>
            <a:ext cx="180000" cy="720000"/>
          </a:xfrm>
          <a:prstGeom prst="rect">
            <a:avLst/>
          </a:prstGeom>
          <a:solidFill>
            <a:schemeClr val="accent2"/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2400" dirty="0">
              <a:solidFill>
                <a:srgbClr val="00B050"/>
              </a:solidFill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DD41524-C67F-C541-A0C1-A7D11C4DB8BD}"/>
              </a:ext>
            </a:extLst>
          </p:cNvPr>
          <p:cNvSpPr/>
          <p:nvPr/>
        </p:nvSpPr>
        <p:spPr>
          <a:xfrm>
            <a:off x="5828009" y="4010866"/>
            <a:ext cx="180000" cy="720000"/>
          </a:xfrm>
          <a:prstGeom prst="rect">
            <a:avLst/>
          </a:prstGeom>
          <a:solidFill>
            <a:schemeClr val="accent4"/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2400" dirty="0">
              <a:solidFill>
                <a:srgbClr val="00B050"/>
              </a:solidFill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B40347-2770-4B4F-9203-9F7942A06813}"/>
              </a:ext>
            </a:extLst>
          </p:cNvPr>
          <p:cNvSpPr/>
          <p:nvPr/>
        </p:nvSpPr>
        <p:spPr>
          <a:xfrm>
            <a:off x="6005731" y="4010866"/>
            <a:ext cx="180000" cy="720000"/>
          </a:xfrm>
          <a:prstGeom prst="rect">
            <a:avLst/>
          </a:prstGeom>
          <a:solidFill>
            <a:schemeClr val="accent2"/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2400" dirty="0">
              <a:solidFill>
                <a:srgbClr val="00B050"/>
              </a:solidFill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97265B7-DD9C-7D46-8F24-28AD932D0801}"/>
              </a:ext>
            </a:extLst>
          </p:cNvPr>
          <p:cNvSpPr/>
          <p:nvPr/>
        </p:nvSpPr>
        <p:spPr>
          <a:xfrm>
            <a:off x="6184426" y="4010866"/>
            <a:ext cx="180000" cy="720000"/>
          </a:xfrm>
          <a:prstGeom prst="rect">
            <a:avLst/>
          </a:prstGeom>
          <a:solidFill>
            <a:schemeClr val="accent4"/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2400" dirty="0">
              <a:solidFill>
                <a:srgbClr val="00B050"/>
              </a:solidFill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3C950D5-B014-D140-855A-8ED63BC0B4C2}"/>
              </a:ext>
            </a:extLst>
          </p:cNvPr>
          <p:cNvSpPr/>
          <p:nvPr/>
        </p:nvSpPr>
        <p:spPr>
          <a:xfrm>
            <a:off x="4210657" y="4010866"/>
            <a:ext cx="180000" cy="720000"/>
          </a:xfrm>
          <a:prstGeom prst="rect">
            <a:avLst/>
          </a:prstGeom>
          <a:solidFill>
            <a:schemeClr val="accent2"/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2400" dirty="0">
              <a:solidFill>
                <a:srgbClr val="00B050"/>
              </a:solidFill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89D34BF-D950-6E45-8F59-958586489C51}"/>
              </a:ext>
            </a:extLst>
          </p:cNvPr>
          <p:cNvSpPr/>
          <p:nvPr/>
        </p:nvSpPr>
        <p:spPr>
          <a:xfrm>
            <a:off x="4392000" y="4010866"/>
            <a:ext cx="180000" cy="720000"/>
          </a:xfrm>
          <a:prstGeom prst="rect">
            <a:avLst/>
          </a:prstGeom>
          <a:solidFill>
            <a:schemeClr val="accent4"/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2400" dirty="0">
              <a:solidFill>
                <a:srgbClr val="00B050"/>
              </a:solidFill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3695575-74AB-2C44-AD62-2CE3124C0CDE}"/>
              </a:ext>
            </a:extLst>
          </p:cNvPr>
          <p:cNvSpPr/>
          <p:nvPr/>
        </p:nvSpPr>
        <p:spPr>
          <a:xfrm>
            <a:off x="5472000" y="4010866"/>
            <a:ext cx="180000" cy="720000"/>
          </a:xfrm>
          <a:prstGeom prst="rect">
            <a:avLst/>
          </a:prstGeom>
          <a:solidFill>
            <a:schemeClr val="accent1"/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2400" dirty="0">
              <a:solidFill>
                <a:srgbClr val="00B050"/>
              </a:solidFill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5F2C997-29E9-854A-BE6A-3DC8865F8579}"/>
              </a:ext>
            </a:extLst>
          </p:cNvPr>
          <p:cNvSpPr/>
          <p:nvPr/>
        </p:nvSpPr>
        <p:spPr>
          <a:xfrm>
            <a:off x="3672000" y="4010866"/>
            <a:ext cx="180000" cy="720000"/>
          </a:xfrm>
          <a:prstGeom prst="rect">
            <a:avLst/>
          </a:prstGeom>
          <a:solidFill>
            <a:schemeClr val="accent1"/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2400" dirty="0">
              <a:solidFill>
                <a:srgbClr val="00B050"/>
              </a:solidFill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60B67FE-B873-8D48-BF5A-8FE3BFB17CD2}"/>
              </a:ext>
            </a:extLst>
          </p:cNvPr>
          <p:cNvSpPr/>
          <p:nvPr/>
        </p:nvSpPr>
        <p:spPr>
          <a:xfrm>
            <a:off x="3853186" y="4734000"/>
            <a:ext cx="180000" cy="720000"/>
          </a:xfrm>
          <a:prstGeom prst="rect">
            <a:avLst/>
          </a:prstGeom>
          <a:solidFill>
            <a:schemeClr val="accent1"/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2400" dirty="0">
              <a:solidFill>
                <a:srgbClr val="00B050"/>
              </a:solidFill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F5BB92F-6C81-3146-8E98-880CBF13A3FB}"/>
              </a:ext>
            </a:extLst>
          </p:cNvPr>
          <p:cNvSpPr/>
          <p:nvPr/>
        </p:nvSpPr>
        <p:spPr>
          <a:xfrm>
            <a:off x="4033185" y="5451026"/>
            <a:ext cx="180000" cy="720000"/>
          </a:xfrm>
          <a:prstGeom prst="rect">
            <a:avLst/>
          </a:prstGeom>
          <a:solidFill>
            <a:schemeClr val="accent1"/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2400" dirty="0">
              <a:solidFill>
                <a:srgbClr val="00B050"/>
              </a:solidFill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915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0" grpId="0" animBg="1"/>
      <p:bldP spid="32" grpId="0" animBg="1"/>
      <p:bldP spid="34" grpId="0" animBg="1"/>
      <p:bldP spid="49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1276E-E75C-FB41-B929-63E745172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5: Unfair access to the CPU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0AC22-75BE-1546-B55A-A20FB0AD950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Rule 5 avoids starvation but doesn’t prevent one or more processes from gaming the scheduler and getting an unfair share of the CPU.</a:t>
            </a:r>
          </a:p>
          <a:p>
            <a:r>
              <a:rPr lang="en-US" dirty="0"/>
              <a:t>Suppose that in Example 4 the IO-bound processes are gaming the CPU.</a:t>
            </a:r>
          </a:p>
          <a:p>
            <a:r>
              <a:rPr lang="en-US" dirty="0"/>
              <a:t>Although the other process doesn’t starve anymore, they keep getting an unfair share of CPU time by not being demoted by the scheduler.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E8F86-D9B6-3E48-B21F-3C9A3F47A6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D32D7A6-05AD-2E43-B7CA-0D05433D8F52}"/>
              </a:ext>
            </a:extLst>
          </p:cNvPr>
          <p:cNvSpPr/>
          <p:nvPr/>
        </p:nvSpPr>
        <p:spPr>
          <a:xfrm>
            <a:off x="2766340" y="4014135"/>
            <a:ext cx="180000" cy="720000"/>
          </a:xfrm>
          <a:prstGeom prst="rect">
            <a:avLst/>
          </a:prstGeom>
          <a:solidFill>
            <a:schemeClr val="accent1"/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2400" dirty="0">
              <a:solidFill>
                <a:srgbClr val="00B050"/>
              </a:solidFill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0DAB5B4-8F8C-BF46-B8F1-AA2C5D3A6255}"/>
              </a:ext>
            </a:extLst>
          </p:cNvPr>
          <p:cNvSpPr/>
          <p:nvPr/>
        </p:nvSpPr>
        <p:spPr>
          <a:xfrm>
            <a:off x="2952000" y="4734984"/>
            <a:ext cx="180000" cy="720000"/>
          </a:xfrm>
          <a:prstGeom prst="rect">
            <a:avLst/>
          </a:prstGeom>
          <a:solidFill>
            <a:schemeClr val="accent1"/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2400" dirty="0">
              <a:solidFill>
                <a:srgbClr val="00B050"/>
              </a:solidFill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792D145-E4B1-1B43-B786-00B2F5C86240}"/>
              </a:ext>
            </a:extLst>
          </p:cNvPr>
          <p:cNvSpPr/>
          <p:nvPr/>
        </p:nvSpPr>
        <p:spPr>
          <a:xfrm>
            <a:off x="3132000" y="5454295"/>
            <a:ext cx="541186" cy="720000"/>
          </a:xfrm>
          <a:prstGeom prst="rect">
            <a:avLst/>
          </a:prstGeom>
          <a:solidFill>
            <a:schemeClr val="accent1"/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2400" dirty="0">
              <a:solidFill>
                <a:srgbClr val="00B050"/>
              </a:solidFill>
              <a:ea typeface="맑은 고딕" pitchFamily="50" charset="-127"/>
              <a:cs typeface="Courier New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37C8BA4-C7FB-0F42-AEE6-6697A0B0D578}"/>
              </a:ext>
            </a:extLst>
          </p:cNvPr>
          <p:cNvGrpSpPr/>
          <p:nvPr/>
        </p:nvGrpSpPr>
        <p:grpSpPr>
          <a:xfrm>
            <a:off x="2139937" y="3858319"/>
            <a:ext cx="5186657" cy="2688758"/>
            <a:chOff x="2139937" y="3858319"/>
            <a:chExt cx="5186657" cy="2688758"/>
          </a:xfrm>
        </p:grpSpPr>
        <p:cxnSp>
          <p:nvCxnSpPr>
            <p:cNvPr id="29" name="Line 6">
              <a:extLst>
                <a:ext uri="{FF2B5EF4-FFF2-40B4-BE49-F238E27FC236}">
                  <a16:creationId xmlns:a16="http://schemas.microsoft.com/office/drawing/2014/main" id="{B93B30D0-5BDC-7342-972E-E34C4D2F9062}"/>
                </a:ext>
              </a:extLst>
            </p:cNvPr>
            <p:cNvCxnSpPr/>
            <p:nvPr/>
          </p:nvCxnSpPr>
          <p:spPr>
            <a:xfrm>
              <a:off x="2771960" y="4734135"/>
              <a:ext cx="378000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Line 8">
              <a:extLst>
                <a:ext uri="{FF2B5EF4-FFF2-40B4-BE49-F238E27FC236}">
                  <a16:creationId xmlns:a16="http://schemas.microsoft.com/office/drawing/2014/main" id="{BB0E8335-BA8A-3848-BC5B-DDE5C7C1A7F7}"/>
                </a:ext>
              </a:extLst>
            </p:cNvPr>
            <p:cNvCxnSpPr/>
            <p:nvPr/>
          </p:nvCxnSpPr>
          <p:spPr>
            <a:xfrm>
              <a:off x="2771960" y="5454215"/>
              <a:ext cx="378000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Line 10">
              <a:extLst>
                <a:ext uri="{FF2B5EF4-FFF2-40B4-BE49-F238E27FC236}">
                  <a16:creationId xmlns:a16="http://schemas.microsoft.com/office/drawing/2014/main" id="{ED34C674-2882-6D4F-8B0D-D20F35DC538B}"/>
                </a:ext>
              </a:extLst>
            </p:cNvPr>
            <p:cNvCxnSpPr/>
            <p:nvPr/>
          </p:nvCxnSpPr>
          <p:spPr>
            <a:xfrm>
              <a:off x="2771960" y="6173526"/>
              <a:ext cx="378000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7FAAA3D-4253-6E42-9D31-C51B4A98C085}"/>
                </a:ext>
              </a:extLst>
            </p:cNvPr>
            <p:cNvSpPr txBox="1"/>
            <p:nvPr/>
          </p:nvSpPr>
          <p:spPr>
            <a:xfrm>
              <a:off x="2826594" y="6174297"/>
              <a:ext cx="900000" cy="369332"/>
            </a:xfrm>
            <a:prstGeom prst="rect">
              <a:avLst/>
            </a:prstGeom>
            <a:noFill/>
          </p:spPr>
          <p:txBody>
            <a:bodyPr wrap="square" lIns="0" rIns="0" rtlCol="0">
              <a:noAutofit/>
            </a:bodyPr>
            <a:lstStyle/>
            <a:p>
              <a:r>
                <a:rPr lang="en-US" altLang="ko-KR" sz="2000" dirty="0">
                  <a:solidFill>
                    <a:prstClr val="black"/>
                  </a:solidFill>
                  <a:latin typeface="Myriad Pro Light Condensed" panose="020B0406030403020204" pitchFamily="34" charset="0"/>
                  <a:ea typeface="맑은 고딕" pitchFamily="50" charset="-127"/>
                </a:rPr>
                <a:t>0</a:t>
              </a:r>
              <a:endParaRPr lang="ko-KR" altLang="en-US" sz="2000" dirty="0">
                <a:solidFill>
                  <a:prstClr val="black"/>
                </a:solidFill>
                <a:latin typeface="Myriad Pro Light Condensed" panose="020B0406030403020204" pitchFamily="34" charset="0"/>
                <a:ea typeface="맑은 고딕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13BB866-A8CF-EB4E-BB1B-5BC3BFAFAD74}"/>
                </a:ext>
              </a:extLst>
            </p:cNvPr>
            <p:cNvSpPr txBox="1"/>
            <p:nvPr/>
          </p:nvSpPr>
          <p:spPr>
            <a:xfrm>
              <a:off x="3726594" y="6162793"/>
              <a:ext cx="900000" cy="369332"/>
            </a:xfrm>
            <a:prstGeom prst="rect">
              <a:avLst/>
            </a:prstGeom>
            <a:noFill/>
          </p:spPr>
          <p:txBody>
            <a:bodyPr wrap="square" lIns="0" rIns="0" rtlCol="0">
              <a:noAutofit/>
            </a:bodyPr>
            <a:lstStyle/>
            <a:p>
              <a:r>
                <a:rPr lang="en-US" altLang="ko-KR" sz="2000" dirty="0">
                  <a:solidFill>
                    <a:prstClr val="black"/>
                  </a:solidFill>
                  <a:latin typeface="Myriad Pro Light Condensed" panose="020B0406030403020204" pitchFamily="34" charset="0"/>
                  <a:ea typeface="맑은 고딕" pitchFamily="50" charset="-127"/>
                </a:rPr>
                <a:t>50</a:t>
              </a:r>
              <a:endParaRPr lang="ko-KR" altLang="en-US" sz="2000" dirty="0">
                <a:solidFill>
                  <a:prstClr val="black"/>
                </a:solidFill>
                <a:latin typeface="Myriad Pro Light Condensed" panose="020B0406030403020204" pitchFamily="34" charset="0"/>
                <a:ea typeface="맑은 고딕" pitchFamily="50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4273734-46A3-104F-9C41-A338360DBA5A}"/>
                </a:ext>
              </a:extLst>
            </p:cNvPr>
            <p:cNvSpPr txBox="1"/>
            <p:nvPr/>
          </p:nvSpPr>
          <p:spPr>
            <a:xfrm>
              <a:off x="4626594" y="6174295"/>
              <a:ext cx="900000" cy="369332"/>
            </a:xfrm>
            <a:prstGeom prst="rect">
              <a:avLst/>
            </a:prstGeom>
            <a:noFill/>
          </p:spPr>
          <p:txBody>
            <a:bodyPr wrap="square" lIns="0" rIns="0" rtlCol="0">
              <a:noAutofit/>
            </a:bodyPr>
            <a:lstStyle/>
            <a:p>
              <a:r>
                <a:rPr lang="en-US" altLang="ko-KR" sz="2000" dirty="0">
                  <a:solidFill>
                    <a:prstClr val="black"/>
                  </a:solidFill>
                  <a:latin typeface="Myriad Pro Light Condensed" panose="020B0406030403020204" pitchFamily="34" charset="0"/>
                  <a:ea typeface="맑은 고딕" pitchFamily="50" charset="-127"/>
                </a:rPr>
                <a:t>100</a:t>
              </a:r>
              <a:endParaRPr lang="ko-KR" altLang="en-US" sz="2000" dirty="0">
                <a:solidFill>
                  <a:prstClr val="black"/>
                </a:solidFill>
                <a:latin typeface="Myriad Pro Light Condensed" panose="020B0406030403020204" pitchFamily="34" charset="0"/>
                <a:ea typeface="맑은 고딕" pitchFamily="50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927DBFB-E0A4-FC40-970B-03D2EB80B1EC}"/>
                </a:ext>
              </a:extLst>
            </p:cNvPr>
            <p:cNvSpPr txBox="1"/>
            <p:nvPr/>
          </p:nvSpPr>
          <p:spPr>
            <a:xfrm>
              <a:off x="5526594" y="6177745"/>
              <a:ext cx="900000" cy="369332"/>
            </a:xfrm>
            <a:prstGeom prst="rect">
              <a:avLst/>
            </a:prstGeom>
            <a:noFill/>
          </p:spPr>
          <p:txBody>
            <a:bodyPr wrap="square" lIns="0" rIns="0" rtlCol="0">
              <a:noAutofit/>
            </a:bodyPr>
            <a:lstStyle/>
            <a:p>
              <a:r>
                <a:rPr lang="en-US" altLang="ko-KR" sz="2000" dirty="0">
                  <a:solidFill>
                    <a:prstClr val="black"/>
                  </a:solidFill>
                  <a:latin typeface="Myriad Pro Light Condensed" panose="020B0406030403020204" pitchFamily="34" charset="0"/>
                  <a:ea typeface="맑은 고딕" pitchFamily="50" charset="-127"/>
                </a:rPr>
                <a:t>150</a:t>
              </a:r>
              <a:endParaRPr lang="ko-KR" altLang="en-US" sz="2000" dirty="0">
                <a:solidFill>
                  <a:prstClr val="black"/>
                </a:solidFill>
                <a:latin typeface="Myriad Pro Light Condensed" panose="020B0406030403020204" pitchFamily="34" charset="0"/>
                <a:ea typeface="맑은 고딕" pitchFamily="50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1ABD68A-4DA3-BE4F-B433-3B88E3885E1C}"/>
                </a:ext>
              </a:extLst>
            </p:cNvPr>
            <p:cNvSpPr txBox="1"/>
            <p:nvPr/>
          </p:nvSpPr>
          <p:spPr>
            <a:xfrm>
              <a:off x="6426594" y="6177745"/>
              <a:ext cx="900000" cy="369332"/>
            </a:xfrm>
            <a:prstGeom prst="rect">
              <a:avLst/>
            </a:prstGeom>
            <a:noFill/>
          </p:spPr>
          <p:txBody>
            <a:bodyPr wrap="square" lIns="0" rIns="0" rtlCol="0">
              <a:noAutofit/>
            </a:bodyPr>
            <a:lstStyle/>
            <a:p>
              <a:r>
                <a:rPr lang="en-US" altLang="ko-KR" sz="2000" dirty="0">
                  <a:solidFill>
                    <a:prstClr val="black"/>
                  </a:solidFill>
                  <a:latin typeface="Myriad Pro Light Condensed" panose="020B0406030403020204" pitchFamily="34" charset="0"/>
                  <a:ea typeface="맑은 고딕" pitchFamily="50" charset="-127"/>
                </a:rPr>
                <a:t>200</a:t>
              </a:r>
              <a:endParaRPr lang="ko-KR" altLang="en-US" sz="2000" dirty="0">
                <a:solidFill>
                  <a:prstClr val="black"/>
                </a:solidFill>
                <a:latin typeface="Myriad Pro Light Condensed" panose="020B0406030403020204" pitchFamily="34" charset="0"/>
                <a:ea typeface="맑은 고딕" pitchFamily="50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5B369B0-B5CC-8A4A-9745-B20227EEE31A}"/>
                </a:ext>
              </a:extLst>
            </p:cNvPr>
            <p:cNvSpPr txBox="1"/>
            <p:nvPr/>
          </p:nvSpPr>
          <p:spPr>
            <a:xfrm>
              <a:off x="2139937" y="4186646"/>
              <a:ext cx="6320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prstClr val="black"/>
                  </a:solidFill>
                  <a:ea typeface="맑은 고딕" pitchFamily="50" charset="-127"/>
                </a:rPr>
                <a:t>Q2</a:t>
              </a:r>
              <a:endParaRPr lang="ko-KR" altLang="en-US" sz="2800" dirty="0">
                <a:solidFill>
                  <a:prstClr val="black"/>
                </a:solidFill>
                <a:ea typeface="맑은 고딕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0569F6C-B7DF-7245-ABDD-0E3C19F6FE23}"/>
                </a:ext>
              </a:extLst>
            </p:cNvPr>
            <p:cNvSpPr txBox="1"/>
            <p:nvPr/>
          </p:nvSpPr>
          <p:spPr>
            <a:xfrm>
              <a:off x="2139937" y="4878151"/>
              <a:ext cx="6320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prstClr val="black"/>
                  </a:solidFill>
                  <a:ea typeface="맑은 고딕" pitchFamily="50" charset="-127"/>
                </a:rPr>
                <a:t>Q1</a:t>
              </a:r>
              <a:endParaRPr lang="ko-KR" altLang="en-US" sz="2800" dirty="0">
                <a:solidFill>
                  <a:prstClr val="black"/>
                </a:solidFill>
                <a:ea typeface="맑은 고딕" pitchFamily="50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3CE076F-ADAA-CE4C-A301-4E83A089C546}"/>
                </a:ext>
              </a:extLst>
            </p:cNvPr>
            <p:cNvSpPr txBox="1"/>
            <p:nvPr/>
          </p:nvSpPr>
          <p:spPr>
            <a:xfrm>
              <a:off x="2139937" y="5598231"/>
              <a:ext cx="6320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prstClr val="black"/>
                  </a:solidFill>
                  <a:ea typeface="맑은 고딕" pitchFamily="50" charset="-127"/>
                </a:rPr>
                <a:t>Q0</a:t>
              </a:r>
              <a:endParaRPr lang="ko-KR" altLang="en-US" sz="2800" dirty="0">
                <a:solidFill>
                  <a:prstClr val="black"/>
                </a:solidFill>
                <a:ea typeface="맑은 고딕" pitchFamily="50" charset="-127"/>
              </a:endParaRP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AEC55B3-5D95-FE44-8C0D-6AC9BF4F0CA6}"/>
                </a:ext>
              </a:extLst>
            </p:cNvPr>
            <p:cNvCxnSpPr>
              <a:cxnSpLocks/>
            </p:cNvCxnSpPr>
            <p:nvPr/>
          </p:nvCxnSpPr>
          <p:spPr>
            <a:xfrm>
              <a:off x="2766340" y="3858319"/>
              <a:ext cx="0" cy="2609606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0BEA604-96F7-1E4E-8CE6-002A8235AE66}"/>
                </a:ext>
              </a:extLst>
            </p:cNvPr>
            <p:cNvCxnSpPr/>
            <p:nvPr/>
          </p:nvCxnSpPr>
          <p:spPr>
            <a:xfrm>
              <a:off x="3667566" y="6179925"/>
              <a:ext cx="0" cy="28800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9B1DC93-EF85-1A46-9DA8-B0BB2B36301D}"/>
                </a:ext>
              </a:extLst>
            </p:cNvPr>
            <p:cNvCxnSpPr/>
            <p:nvPr/>
          </p:nvCxnSpPr>
          <p:spPr>
            <a:xfrm>
              <a:off x="4568792" y="6179925"/>
              <a:ext cx="0" cy="28800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606D7DA-3DAF-D147-82F5-005B8E2D5E41}"/>
                </a:ext>
              </a:extLst>
            </p:cNvPr>
            <p:cNvCxnSpPr/>
            <p:nvPr/>
          </p:nvCxnSpPr>
          <p:spPr>
            <a:xfrm>
              <a:off x="5470018" y="6179925"/>
              <a:ext cx="0" cy="28800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50C5106-C83B-7943-B2FF-2C8FDDC2CF24}"/>
                </a:ext>
              </a:extLst>
            </p:cNvPr>
            <p:cNvCxnSpPr/>
            <p:nvPr/>
          </p:nvCxnSpPr>
          <p:spPr>
            <a:xfrm>
              <a:off x="6371166" y="6179925"/>
              <a:ext cx="0" cy="28800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Line 6">
              <a:extLst>
                <a:ext uri="{FF2B5EF4-FFF2-40B4-BE49-F238E27FC236}">
                  <a16:creationId xmlns:a16="http://schemas.microsoft.com/office/drawing/2014/main" id="{CBE733DF-716C-2B45-ADF4-D4B7427DE06A}"/>
                </a:ext>
              </a:extLst>
            </p:cNvPr>
            <p:cNvCxnSpPr/>
            <p:nvPr/>
          </p:nvCxnSpPr>
          <p:spPr>
            <a:xfrm>
              <a:off x="2771960" y="4014135"/>
              <a:ext cx="378000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2B44130B-2837-F84D-A3A2-8F70652CEBB5}"/>
              </a:ext>
            </a:extLst>
          </p:cNvPr>
          <p:cNvSpPr/>
          <p:nvPr/>
        </p:nvSpPr>
        <p:spPr>
          <a:xfrm>
            <a:off x="4570820" y="4010866"/>
            <a:ext cx="187200" cy="720000"/>
          </a:xfrm>
          <a:prstGeom prst="rect">
            <a:avLst/>
          </a:prstGeom>
          <a:solidFill>
            <a:schemeClr val="accent1"/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2400" dirty="0">
              <a:solidFill>
                <a:srgbClr val="00B050"/>
              </a:solidFill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6CBDF39-7592-FC4B-BD4F-824B3B7FA8BA}"/>
              </a:ext>
            </a:extLst>
          </p:cNvPr>
          <p:cNvSpPr/>
          <p:nvPr/>
        </p:nvSpPr>
        <p:spPr>
          <a:xfrm>
            <a:off x="4752000" y="4010866"/>
            <a:ext cx="180000" cy="720000"/>
          </a:xfrm>
          <a:prstGeom prst="rect">
            <a:avLst/>
          </a:prstGeom>
          <a:solidFill>
            <a:schemeClr val="accent2"/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2400" dirty="0">
              <a:solidFill>
                <a:srgbClr val="00B050"/>
              </a:solidFill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C9FDA8B-686B-5E4C-9ACD-6D7580A7B5E0}"/>
              </a:ext>
            </a:extLst>
          </p:cNvPr>
          <p:cNvSpPr/>
          <p:nvPr/>
        </p:nvSpPr>
        <p:spPr>
          <a:xfrm>
            <a:off x="4932000" y="4010866"/>
            <a:ext cx="180000" cy="720000"/>
          </a:xfrm>
          <a:prstGeom prst="rect">
            <a:avLst/>
          </a:prstGeom>
          <a:solidFill>
            <a:schemeClr val="accent4"/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2400" dirty="0">
              <a:solidFill>
                <a:srgbClr val="00B050"/>
              </a:solidFill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96F180C-27B8-B048-A1E0-A12FE0A19C64}"/>
              </a:ext>
            </a:extLst>
          </p:cNvPr>
          <p:cNvSpPr/>
          <p:nvPr/>
        </p:nvSpPr>
        <p:spPr>
          <a:xfrm>
            <a:off x="5112000" y="4010866"/>
            <a:ext cx="180000" cy="720000"/>
          </a:xfrm>
          <a:prstGeom prst="rect">
            <a:avLst/>
          </a:prstGeom>
          <a:solidFill>
            <a:schemeClr val="accent2"/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2400" dirty="0">
              <a:solidFill>
                <a:srgbClr val="00B050"/>
              </a:solidFill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33F6C42-37FC-EC44-AA79-8C34EC0343C0}"/>
              </a:ext>
            </a:extLst>
          </p:cNvPr>
          <p:cNvSpPr/>
          <p:nvPr/>
        </p:nvSpPr>
        <p:spPr>
          <a:xfrm>
            <a:off x="5292000" y="4010866"/>
            <a:ext cx="180000" cy="720000"/>
          </a:xfrm>
          <a:prstGeom prst="rect">
            <a:avLst/>
          </a:prstGeom>
          <a:solidFill>
            <a:schemeClr val="accent4"/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2400" dirty="0">
              <a:solidFill>
                <a:srgbClr val="00B050"/>
              </a:solidFill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2AD0E38-387B-E743-B430-8684C989129C}"/>
              </a:ext>
            </a:extLst>
          </p:cNvPr>
          <p:cNvSpPr/>
          <p:nvPr/>
        </p:nvSpPr>
        <p:spPr>
          <a:xfrm>
            <a:off x="5649314" y="4010866"/>
            <a:ext cx="180000" cy="720000"/>
          </a:xfrm>
          <a:prstGeom prst="rect">
            <a:avLst/>
          </a:prstGeom>
          <a:solidFill>
            <a:schemeClr val="accent2"/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2400" dirty="0">
              <a:solidFill>
                <a:srgbClr val="00B050"/>
              </a:solidFill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DD41524-C67F-C541-A0C1-A7D11C4DB8BD}"/>
              </a:ext>
            </a:extLst>
          </p:cNvPr>
          <p:cNvSpPr/>
          <p:nvPr/>
        </p:nvSpPr>
        <p:spPr>
          <a:xfrm>
            <a:off x="5828009" y="4010866"/>
            <a:ext cx="180000" cy="720000"/>
          </a:xfrm>
          <a:prstGeom prst="rect">
            <a:avLst/>
          </a:prstGeom>
          <a:solidFill>
            <a:schemeClr val="accent4"/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2400" dirty="0">
              <a:solidFill>
                <a:srgbClr val="00B050"/>
              </a:solidFill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B40347-2770-4B4F-9203-9F7942A06813}"/>
              </a:ext>
            </a:extLst>
          </p:cNvPr>
          <p:cNvSpPr/>
          <p:nvPr/>
        </p:nvSpPr>
        <p:spPr>
          <a:xfrm>
            <a:off x="6005731" y="4010866"/>
            <a:ext cx="180000" cy="720000"/>
          </a:xfrm>
          <a:prstGeom prst="rect">
            <a:avLst/>
          </a:prstGeom>
          <a:solidFill>
            <a:schemeClr val="accent2"/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2400" dirty="0">
              <a:solidFill>
                <a:srgbClr val="00B050"/>
              </a:solidFill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97265B7-DD9C-7D46-8F24-28AD932D0801}"/>
              </a:ext>
            </a:extLst>
          </p:cNvPr>
          <p:cNvSpPr/>
          <p:nvPr/>
        </p:nvSpPr>
        <p:spPr>
          <a:xfrm>
            <a:off x="6184426" y="4010866"/>
            <a:ext cx="180000" cy="720000"/>
          </a:xfrm>
          <a:prstGeom prst="rect">
            <a:avLst/>
          </a:prstGeom>
          <a:solidFill>
            <a:schemeClr val="accent4"/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2400" dirty="0">
              <a:solidFill>
                <a:srgbClr val="00B050"/>
              </a:solidFill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3C950D5-B014-D140-855A-8ED63BC0B4C2}"/>
              </a:ext>
            </a:extLst>
          </p:cNvPr>
          <p:cNvSpPr/>
          <p:nvPr/>
        </p:nvSpPr>
        <p:spPr>
          <a:xfrm>
            <a:off x="4210657" y="4010866"/>
            <a:ext cx="180000" cy="720000"/>
          </a:xfrm>
          <a:prstGeom prst="rect">
            <a:avLst/>
          </a:prstGeom>
          <a:solidFill>
            <a:schemeClr val="accent2"/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2400" dirty="0">
              <a:solidFill>
                <a:srgbClr val="00B050"/>
              </a:solidFill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89D34BF-D950-6E45-8F59-958586489C51}"/>
              </a:ext>
            </a:extLst>
          </p:cNvPr>
          <p:cNvSpPr/>
          <p:nvPr/>
        </p:nvSpPr>
        <p:spPr>
          <a:xfrm>
            <a:off x="4392000" y="4010866"/>
            <a:ext cx="180000" cy="720000"/>
          </a:xfrm>
          <a:prstGeom prst="rect">
            <a:avLst/>
          </a:prstGeom>
          <a:solidFill>
            <a:schemeClr val="accent4"/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2400" dirty="0">
              <a:solidFill>
                <a:srgbClr val="00B050"/>
              </a:solidFill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3695575-74AB-2C44-AD62-2CE3124C0CDE}"/>
              </a:ext>
            </a:extLst>
          </p:cNvPr>
          <p:cNvSpPr/>
          <p:nvPr/>
        </p:nvSpPr>
        <p:spPr>
          <a:xfrm>
            <a:off x="5472000" y="4010866"/>
            <a:ext cx="180000" cy="720000"/>
          </a:xfrm>
          <a:prstGeom prst="rect">
            <a:avLst/>
          </a:prstGeom>
          <a:solidFill>
            <a:schemeClr val="accent1"/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2400" dirty="0">
              <a:solidFill>
                <a:srgbClr val="00B050"/>
              </a:solidFill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5F2C997-29E9-854A-BE6A-3DC8865F8579}"/>
              </a:ext>
            </a:extLst>
          </p:cNvPr>
          <p:cNvSpPr/>
          <p:nvPr/>
        </p:nvSpPr>
        <p:spPr>
          <a:xfrm>
            <a:off x="3672000" y="4010866"/>
            <a:ext cx="180000" cy="720000"/>
          </a:xfrm>
          <a:prstGeom prst="rect">
            <a:avLst/>
          </a:prstGeom>
          <a:solidFill>
            <a:schemeClr val="accent1"/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2400" dirty="0">
              <a:solidFill>
                <a:srgbClr val="00B050"/>
              </a:solidFill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60B67FE-B873-8D48-BF5A-8FE3BFB17CD2}"/>
              </a:ext>
            </a:extLst>
          </p:cNvPr>
          <p:cNvSpPr/>
          <p:nvPr/>
        </p:nvSpPr>
        <p:spPr>
          <a:xfrm>
            <a:off x="3853186" y="4734000"/>
            <a:ext cx="180000" cy="720000"/>
          </a:xfrm>
          <a:prstGeom prst="rect">
            <a:avLst/>
          </a:prstGeom>
          <a:solidFill>
            <a:schemeClr val="accent1"/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2400" dirty="0">
              <a:solidFill>
                <a:srgbClr val="00B050"/>
              </a:solidFill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F5BB92F-6C81-3146-8E98-880CBF13A3FB}"/>
              </a:ext>
            </a:extLst>
          </p:cNvPr>
          <p:cNvSpPr/>
          <p:nvPr/>
        </p:nvSpPr>
        <p:spPr>
          <a:xfrm>
            <a:off x="4033185" y="5451026"/>
            <a:ext cx="180000" cy="720000"/>
          </a:xfrm>
          <a:prstGeom prst="rect">
            <a:avLst/>
          </a:prstGeom>
          <a:solidFill>
            <a:schemeClr val="accent1"/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2400" dirty="0">
              <a:solidFill>
                <a:srgbClr val="00B050"/>
              </a:solidFill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30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0" grpId="0" animBg="1"/>
      <p:bldP spid="32" grpId="0" animBg="1"/>
      <p:bldP spid="34" grpId="0" animBg="1"/>
      <p:bldP spid="49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1276E-E75C-FB41-B929-63E745172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Attempt #3: Better accounting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0AC22-75BE-1546-B55A-A20FB0AD950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31799" y="1449388"/>
            <a:ext cx="8280401" cy="1598612"/>
          </a:xfrm>
        </p:spPr>
        <p:txBody>
          <a:bodyPr/>
          <a:lstStyle/>
          <a:p>
            <a:r>
              <a:rPr lang="en-US" dirty="0"/>
              <a:t>Gaming the CPU can be prevented by a slight changing Rules 4a and 4b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E8F86-D9B6-3E48-B21F-3C9A3F47A6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D32D7A6-05AD-2E43-B7CA-0D05433D8F52}"/>
              </a:ext>
            </a:extLst>
          </p:cNvPr>
          <p:cNvSpPr/>
          <p:nvPr/>
        </p:nvSpPr>
        <p:spPr>
          <a:xfrm>
            <a:off x="2766340" y="4014135"/>
            <a:ext cx="180000" cy="720000"/>
          </a:xfrm>
          <a:prstGeom prst="rect">
            <a:avLst/>
          </a:prstGeom>
          <a:solidFill>
            <a:schemeClr val="accent1"/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2400" dirty="0">
              <a:solidFill>
                <a:srgbClr val="00B050"/>
              </a:solidFill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0DAB5B4-8F8C-BF46-B8F1-AA2C5D3A6255}"/>
              </a:ext>
            </a:extLst>
          </p:cNvPr>
          <p:cNvSpPr/>
          <p:nvPr/>
        </p:nvSpPr>
        <p:spPr>
          <a:xfrm>
            <a:off x="2952000" y="4734984"/>
            <a:ext cx="180000" cy="720000"/>
          </a:xfrm>
          <a:prstGeom prst="rect">
            <a:avLst/>
          </a:prstGeom>
          <a:solidFill>
            <a:schemeClr val="accent1"/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2400" dirty="0">
              <a:solidFill>
                <a:srgbClr val="00B050"/>
              </a:solidFill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792D145-E4B1-1B43-B786-00B2F5C86240}"/>
              </a:ext>
            </a:extLst>
          </p:cNvPr>
          <p:cNvSpPr/>
          <p:nvPr/>
        </p:nvSpPr>
        <p:spPr>
          <a:xfrm>
            <a:off x="3132000" y="5454295"/>
            <a:ext cx="541186" cy="720000"/>
          </a:xfrm>
          <a:prstGeom prst="rect">
            <a:avLst/>
          </a:prstGeom>
          <a:solidFill>
            <a:schemeClr val="accent1"/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2400" dirty="0">
              <a:solidFill>
                <a:srgbClr val="00B050"/>
              </a:solidFill>
              <a:ea typeface="맑은 고딕" pitchFamily="50" charset="-127"/>
              <a:cs typeface="Courier New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7FC322B-7828-E342-8F01-5D5364AAB1B1}"/>
              </a:ext>
            </a:extLst>
          </p:cNvPr>
          <p:cNvGrpSpPr/>
          <p:nvPr/>
        </p:nvGrpSpPr>
        <p:grpSpPr>
          <a:xfrm>
            <a:off x="2139937" y="3858319"/>
            <a:ext cx="5186657" cy="2688758"/>
            <a:chOff x="2139937" y="3858319"/>
            <a:chExt cx="5186657" cy="2688758"/>
          </a:xfrm>
        </p:grpSpPr>
        <p:cxnSp>
          <p:nvCxnSpPr>
            <p:cNvPr id="29" name="Line 6">
              <a:extLst>
                <a:ext uri="{FF2B5EF4-FFF2-40B4-BE49-F238E27FC236}">
                  <a16:creationId xmlns:a16="http://schemas.microsoft.com/office/drawing/2014/main" id="{B93B30D0-5BDC-7342-972E-E34C4D2F9062}"/>
                </a:ext>
              </a:extLst>
            </p:cNvPr>
            <p:cNvCxnSpPr/>
            <p:nvPr/>
          </p:nvCxnSpPr>
          <p:spPr>
            <a:xfrm>
              <a:off x="2771960" y="4734135"/>
              <a:ext cx="378000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Line 8">
              <a:extLst>
                <a:ext uri="{FF2B5EF4-FFF2-40B4-BE49-F238E27FC236}">
                  <a16:creationId xmlns:a16="http://schemas.microsoft.com/office/drawing/2014/main" id="{BB0E8335-BA8A-3848-BC5B-DDE5C7C1A7F7}"/>
                </a:ext>
              </a:extLst>
            </p:cNvPr>
            <p:cNvCxnSpPr/>
            <p:nvPr/>
          </p:nvCxnSpPr>
          <p:spPr>
            <a:xfrm>
              <a:off x="2771960" y="5454215"/>
              <a:ext cx="378000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Line 10">
              <a:extLst>
                <a:ext uri="{FF2B5EF4-FFF2-40B4-BE49-F238E27FC236}">
                  <a16:creationId xmlns:a16="http://schemas.microsoft.com/office/drawing/2014/main" id="{ED34C674-2882-6D4F-8B0D-D20F35DC538B}"/>
                </a:ext>
              </a:extLst>
            </p:cNvPr>
            <p:cNvCxnSpPr/>
            <p:nvPr/>
          </p:nvCxnSpPr>
          <p:spPr>
            <a:xfrm>
              <a:off x="2771960" y="6173526"/>
              <a:ext cx="378000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7FAAA3D-4253-6E42-9D31-C51B4A98C085}"/>
                </a:ext>
              </a:extLst>
            </p:cNvPr>
            <p:cNvSpPr txBox="1"/>
            <p:nvPr/>
          </p:nvSpPr>
          <p:spPr>
            <a:xfrm>
              <a:off x="2826594" y="6174297"/>
              <a:ext cx="900000" cy="369332"/>
            </a:xfrm>
            <a:prstGeom prst="rect">
              <a:avLst/>
            </a:prstGeom>
            <a:noFill/>
          </p:spPr>
          <p:txBody>
            <a:bodyPr wrap="square" lIns="0" rIns="0" rtlCol="0">
              <a:noAutofit/>
            </a:bodyPr>
            <a:lstStyle/>
            <a:p>
              <a:r>
                <a:rPr lang="en-US" altLang="ko-KR" sz="2000" dirty="0">
                  <a:solidFill>
                    <a:prstClr val="black"/>
                  </a:solidFill>
                  <a:latin typeface="Myriad Pro Light Condensed" panose="020B0406030403020204" pitchFamily="34" charset="0"/>
                  <a:ea typeface="맑은 고딕" pitchFamily="50" charset="-127"/>
                </a:rPr>
                <a:t>0</a:t>
              </a:r>
              <a:endParaRPr lang="ko-KR" altLang="en-US" sz="2000" dirty="0">
                <a:solidFill>
                  <a:prstClr val="black"/>
                </a:solidFill>
                <a:latin typeface="Myriad Pro Light Condensed" panose="020B0406030403020204" pitchFamily="34" charset="0"/>
                <a:ea typeface="맑은 고딕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13BB866-A8CF-EB4E-BB1B-5BC3BFAFAD74}"/>
                </a:ext>
              </a:extLst>
            </p:cNvPr>
            <p:cNvSpPr txBox="1"/>
            <p:nvPr/>
          </p:nvSpPr>
          <p:spPr>
            <a:xfrm>
              <a:off x="3726594" y="6162793"/>
              <a:ext cx="900000" cy="369332"/>
            </a:xfrm>
            <a:prstGeom prst="rect">
              <a:avLst/>
            </a:prstGeom>
            <a:noFill/>
          </p:spPr>
          <p:txBody>
            <a:bodyPr wrap="square" lIns="0" rIns="0" rtlCol="0">
              <a:noAutofit/>
            </a:bodyPr>
            <a:lstStyle/>
            <a:p>
              <a:r>
                <a:rPr lang="en-US" altLang="ko-KR" sz="2000" dirty="0">
                  <a:solidFill>
                    <a:prstClr val="black"/>
                  </a:solidFill>
                  <a:latin typeface="Myriad Pro Light Condensed" panose="020B0406030403020204" pitchFamily="34" charset="0"/>
                  <a:ea typeface="맑은 고딕" pitchFamily="50" charset="-127"/>
                </a:rPr>
                <a:t>50</a:t>
              </a:r>
              <a:endParaRPr lang="ko-KR" altLang="en-US" sz="2000" dirty="0">
                <a:solidFill>
                  <a:prstClr val="black"/>
                </a:solidFill>
                <a:latin typeface="Myriad Pro Light Condensed" panose="020B0406030403020204" pitchFamily="34" charset="0"/>
                <a:ea typeface="맑은 고딕" pitchFamily="50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4273734-46A3-104F-9C41-A338360DBA5A}"/>
                </a:ext>
              </a:extLst>
            </p:cNvPr>
            <p:cNvSpPr txBox="1"/>
            <p:nvPr/>
          </p:nvSpPr>
          <p:spPr>
            <a:xfrm>
              <a:off x="4626594" y="6174295"/>
              <a:ext cx="900000" cy="369332"/>
            </a:xfrm>
            <a:prstGeom prst="rect">
              <a:avLst/>
            </a:prstGeom>
            <a:noFill/>
          </p:spPr>
          <p:txBody>
            <a:bodyPr wrap="square" lIns="0" rIns="0" rtlCol="0">
              <a:noAutofit/>
            </a:bodyPr>
            <a:lstStyle/>
            <a:p>
              <a:r>
                <a:rPr lang="en-US" altLang="ko-KR" sz="2000" dirty="0">
                  <a:solidFill>
                    <a:prstClr val="black"/>
                  </a:solidFill>
                  <a:latin typeface="Myriad Pro Light Condensed" panose="020B0406030403020204" pitchFamily="34" charset="0"/>
                  <a:ea typeface="맑은 고딕" pitchFamily="50" charset="-127"/>
                </a:rPr>
                <a:t>100</a:t>
              </a:r>
              <a:endParaRPr lang="ko-KR" altLang="en-US" sz="2000" dirty="0">
                <a:solidFill>
                  <a:prstClr val="black"/>
                </a:solidFill>
                <a:latin typeface="Myriad Pro Light Condensed" panose="020B0406030403020204" pitchFamily="34" charset="0"/>
                <a:ea typeface="맑은 고딕" pitchFamily="50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927DBFB-E0A4-FC40-970B-03D2EB80B1EC}"/>
                </a:ext>
              </a:extLst>
            </p:cNvPr>
            <p:cNvSpPr txBox="1"/>
            <p:nvPr/>
          </p:nvSpPr>
          <p:spPr>
            <a:xfrm>
              <a:off x="5526594" y="6177745"/>
              <a:ext cx="900000" cy="369332"/>
            </a:xfrm>
            <a:prstGeom prst="rect">
              <a:avLst/>
            </a:prstGeom>
            <a:noFill/>
          </p:spPr>
          <p:txBody>
            <a:bodyPr wrap="square" lIns="0" rIns="0" rtlCol="0">
              <a:noAutofit/>
            </a:bodyPr>
            <a:lstStyle/>
            <a:p>
              <a:r>
                <a:rPr lang="en-US" altLang="ko-KR" sz="2000" dirty="0">
                  <a:solidFill>
                    <a:prstClr val="black"/>
                  </a:solidFill>
                  <a:latin typeface="Myriad Pro Light Condensed" panose="020B0406030403020204" pitchFamily="34" charset="0"/>
                  <a:ea typeface="맑은 고딕" pitchFamily="50" charset="-127"/>
                </a:rPr>
                <a:t>150</a:t>
              </a:r>
              <a:endParaRPr lang="ko-KR" altLang="en-US" sz="2000" dirty="0">
                <a:solidFill>
                  <a:prstClr val="black"/>
                </a:solidFill>
                <a:latin typeface="Myriad Pro Light Condensed" panose="020B0406030403020204" pitchFamily="34" charset="0"/>
                <a:ea typeface="맑은 고딕" pitchFamily="50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1ABD68A-4DA3-BE4F-B433-3B88E3885E1C}"/>
                </a:ext>
              </a:extLst>
            </p:cNvPr>
            <p:cNvSpPr txBox="1"/>
            <p:nvPr/>
          </p:nvSpPr>
          <p:spPr>
            <a:xfrm>
              <a:off x="6426594" y="6177745"/>
              <a:ext cx="900000" cy="369332"/>
            </a:xfrm>
            <a:prstGeom prst="rect">
              <a:avLst/>
            </a:prstGeom>
            <a:noFill/>
          </p:spPr>
          <p:txBody>
            <a:bodyPr wrap="square" lIns="0" rIns="0" rtlCol="0">
              <a:noAutofit/>
            </a:bodyPr>
            <a:lstStyle/>
            <a:p>
              <a:r>
                <a:rPr lang="en-US" altLang="ko-KR" sz="2000" dirty="0">
                  <a:solidFill>
                    <a:prstClr val="black"/>
                  </a:solidFill>
                  <a:latin typeface="Myriad Pro Light Condensed" panose="020B0406030403020204" pitchFamily="34" charset="0"/>
                  <a:ea typeface="맑은 고딕" pitchFamily="50" charset="-127"/>
                </a:rPr>
                <a:t>200</a:t>
              </a:r>
              <a:endParaRPr lang="ko-KR" altLang="en-US" sz="2000" dirty="0">
                <a:solidFill>
                  <a:prstClr val="black"/>
                </a:solidFill>
                <a:latin typeface="Myriad Pro Light Condensed" panose="020B0406030403020204" pitchFamily="34" charset="0"/>
                <a:ea typeface="맑은 고딕" pitchFamily="50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5B369B0-B5CC-8A4A-9745-B20227EEE31A}"/>
                </a:ext>
              </a:extLst>
            </p:cNvPr>
            <p:cNvSpPr txBox="1"/>
            <p:nvPr/>
          </p:nvSpPr>
          <p:spPr>
            <a:xfrm>
              <a:off x="2139937" y="4186646"/>
              <a:ext cx="6320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prstClr val="black"/>
                  </a:solidFill>
                  <a:ea typeface="맑은 고딕" pitchFamily="50" charset="-127"/>
                </a:rPr>
                <a:t>Q2</a:t>
              </a:r>
              <a:endParaRPr lang="ko-KR" altLang="en-US" sz="2800" dirty="0">
                <a:solidFill>
                  <a:prstClr val="black"/>
                </a:solidFill>
                <a:ea typeface="맑은 고딕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0569F6C-B7DF-7245-ABDD-0E3C19F6FE23}"/>
                </a:ext>
              </a:extLst>
            </p:cNvPr>
            <p:cNvSpPr txBox="1"/>
            <p:nvPr/>
          </p:nvSpPr>
          <p:spPr>
            <a:xfrm>
              <a:off x="2139937" y="4878151"/>
              <a:ext cx="6320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prstClr val="black"/>
                  </a:solidFill>
                  <a:ea typeface="맑은 고딕" pitchFamily="50" charset="-127"/>
                </a:rPr>
                <a:t>Q1</a:t>
              </a:r>
              <a:endParaRPr lang="ko-KR" altLang="en-US" sz="2800" dirty="0">
                <a:solidFill>
                  <a:prstClr val="black"/>
                </a:solidFill>
                <a:ea typeface="맑은 고딕" pitchFamily="50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3CE076F-ADAA-CE4C-A301-4E83A089C546}"/>
                </a:ext>
              </a:extLst>
            </p:cNvPr>
            <p:cNvSpPr txBox="1"/>
            <p:nvPr/>
          </p:nvSpPr>
          <p:spPr>
            <a:xfrm>
              <a:off x="2139937" y="5598231"/>
              <a:ext cx="6320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prstClr val="black"/>
                  </a:solidFill>
                  <a:ea typeface="맑은 고딕" pitchFamily="50" charset="-127"/>
                </a:rPr>
                <a:t>Q0</a:t>
              </a:r>
              <a:endParaRPr lang="ko-KR" altLang="en-US" sz="2800" dirty="0">
                <a:solidFill>
                  <a:prstClr val="black"/>
                </a:solidFill>
                <a:ea typeface="맑은 고딕" pitchFamily="50" charset="-127"/>
              </a:endParaRP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AEC55B3-5D95-FE44-8C0D-6AC9BF4F0CA6}"/>
                </a:ext>
              </a:extLst>
            </p:cNvPr>
            <p:cNvCxnSpPr>
              <a:cxnSpLocks/>
            </p:cNvCxnSpPr>
            <p:nvPr/>
          </p:nvCxnSpPr>
          <p:spPr>
            <a:xfrm>
              <a:off x="2766340" y="3858319"/>
              <a:ext cx="0" cy="2609606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0BEA604-96F7-1E4E-8CE6-002A8235AE66}"/>
                </a:ext>
              </a:extLst>
            </p:cNvPr>
            <p:cNvCxnSpPr/>
            <p:nvPr/>
          </p:nvCxnSpPr>
          <p:spPr>
            <a:xfrm>
              <a:off x="3667566" y="6179925"/>
              <a:ext cx="0" cy="28800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9B1DC93-EF85-1A46-9DA8-B0BB2B36301D}"/>
                </a:ext>
              </a:extLst>
            </p:cNvPr>
            <p:cNvCxnSpPr/>
            <p:nvPr/>
          </p:nvCxnSpPr>
          <p:spPr>
            <a:xfrm>
              <a:off x="4568792" y="6179925"/>
              <a:ext cx="0" cy="28800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606D7DA-3DAF-D147-82F5-005B8E2D5E41}"/>
                </a:ext>
              </a:extLst>
            </p:cNvPr>
            <p:cNvCxnSpPr/>
            <p:nvPr/>
          </p:nvCxnSpPr>
          <p:spPr>
            <a:xfrm>
              <a:off x="5470018" y="6179925"/>
              <a:ext cx="0" cy="28800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50C5106-C83B-7943-B2FF-2C8FDDC2CF24}"/>
                </a:ext>
              </a:extLst>
            </p:cNvPr>
            <p:cNvCxnSpPr/>
            <p:nvPr/>
          </p:nvCxnSpPr>
          <p:spPr>
            <a:xfrm>
              <a:off x="6371166" y="6179925"/>
              <a:ext cx="0" cy="28800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Line 6">
              <a:extLst>
                <a:ext uri="{FF2B5EF4-FFF2-40B4-BE49-F238E27FC236}">
                  <a16:creationId xmlns:a16="http://schemas.microsoft.com/office/drawing/2014/main" id="{CBE733DF-716C-2B45-ADF4-D4B7427DE06A}"/>
                </a:ext>
              </a:extLst>
            </p:cNvPr>
            <p:cNvCxnSpPr/>
            <p:nvPr/>
          </p:nvCxnSpPr>
          <p:spPr>
            <a:xfrm>
              <a:off x="2771960" y="4014135"/>
              <a:ext cx="378000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2B44130B-2837-F84D-A3A2-8F70652CEBB5}"/>
              </a:ext>
            </a:extLst>
          </p:cNvPr>
          <p:cNvSpPr/>
          <p:nvPr/>
        </p:nvSpPr>
        <p:spPr>
          <a:xfrm>
            <a:off x="4570820" y="4010866"/>
            <a:ext cx="187200" cy="720000"/>
          </a:xfrm>
          <a:prstGeom prst="rect">
            <a:avLst/>
          </a:prstGeom>
          <a:solidFill>
            <a:schemeClr val="accent1"/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2400" dirty="0">
              <a:solidFill>
                <a:srgbClr val="00B050"/>
              </a:solidFill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6CBDF39-7592-FC4B-BD4F-824B3B7FA8BA}"/>
              </a:ext>
            </a:extLst>
          </p:cNvPr>
          <p:cNvSpPr/>
          <p:nvPr/>
        </p:nvSpPr>
        <p:spPr>
          <a:xfrm>
            <a:off x="4752000" y="4017325"/>
            <a:ext cx="180000" cy="720000"/>
          </a:xfrm>
          <a:prstGeom prst="rect">
            <a:avLst/>
          </a:prstGeom>
          <a:solidFill>
            <a:schemeClr val="accent2"/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2400" dirty="0">
              <a:solidFill>
                <a:srgbClr val="00B050"/>
              </a:solidFill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C9FDA8B-686B-5E4C-9ACD-6D7580A7B5E0}"/>
              </a:ext>
            </a:extLst>
          </p:cNvPr>
          <p:cNvSpPr/>
          <p:nvPr/>
        </p:nvSpPr>
        <p:spPr>
          <a:xfrm>
            <a:off x="4932000" y="4017325"/>
            <a:ext cx="180000" cy="720000"/>
          </a:xfrm>
          <a:prstGeom prst="rect">
            <a:avLst/>
          </a:prstGeom>
          <a:solidFill>
            <a:schemeClr val="accent4"/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2400" dirty="0">
              <a:solidFill>
                <a:srgbClr val="00B050"/>
              </a:solidFill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96F180C-27B8-B048-A1E0-A12FE0A19C64}"/>
              </a:ext>
            </a:extLst>
          </p:cNvPr>
          <p:cNvSpPr/>
          <p:nvPr/>
        </p:nvSpPr>
        <p:spPr>
          <a:xfrm>
            <a:off x="5292000" y="4735199"/>
            <a:ext cx="180000" cy="720000"/>
          </a:xfrm>
          <a:prstGeom prst="rect">
            <a:avLst/>
          </a:prstGeom>
          <a:solidFill>
            <a:schemeClr val="accent2"/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2400" dirty="0">
              <a:solidFill>
                <a:srgbClr val="00B050"/>
              </a:solidFill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33F6C42-37FC-EC44-AA79-8C34EC0343C0}"/>
              </a:ext>
            </a:extLst>
          </p:cNvPr>
          <p:cNvSpPr/>
          <p:nvPr/>
        </p:nvSpPr>
        <p:spPr>
          <a:xfrm>
            <a:off x="5471592" y="4010866"/>
            <a:ext cx="180000" cy="720000"/>
          </a:xfrm>
          <a:prstGeom prst="rect">
            <a:avLst/>
          </a:prstGeom>
          <a:solidFill>
            <a:schemeClr val="accent4"/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2400" dirty="0">
              <a:solidFill>
                <a:srgbClr val="00B050"/>
              </a:solidFill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2AD0E38-387B-E743-B430-8684C989129C}"/>
              </a:ext>
            </a:extLst>
          </p:cNvPr>
          <p:cNvSpPr/>
          <p:nvPr/>
        </p:nvSpPr>
        <p:spPr>
          <a:xfrm>
            <a:off x="5649314" y="4010866"/>
            <a:ext cx="180000" cy="720000"/>
          </a:xfrm>
          <a:prstGeom prst="rect">
            <a:avLst/>
          </a:prstGeom>
          <a:solidFill>
            <a:schemeClr val="accent1"/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2400" dirty="0">
              <a:solidFill>
                <a:srgbClr val="00B050"/>
              </a:solidFill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DD41524-C67F-C541-A0C1-A7D11C4DB8BD}"/>
              </a:ext>
            </a:extLst>
          </p:cNvPr>
          <p:cNvSpPr/>
          <p:nvPr/>
        </p:nvSpPr>
        <p:spPr>
          <a:xfrm>
            <a:off x="5828009" y="4010866"/>
            <a:ext cx="180000" cy="720000"/>
          </a:xfrm>
          <a:prstGeom prst="rect">
            <a:avLst/>
          </a:prstGeom>
          <a:solidFill>
            <a:schemeClr val="accent2"/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2400" dirty="0">
              <a:solidFill>
                <a:srgbClr val="00B050"/>
              </a:solidFill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B40347-2770-4B4F-9203-9F7942A06813}"/>
              </a:ext>
            </a:extLst>
          </p:cNvPr>
          <p:cNvSpPr/>
          <p:nvPr/>
        </p:nvSpPr>
        <p:spPr>
          <a:xfrm>
            <a:off x="6008009" y="4737788"/>
            <a:ext cx="180000" cy="720000"/>
          </a:xfrm>
          <a:prstGeom prst="rect">
            <a:avLst/>
          </a:prstGeom>
          <a:solidFill>
            <a:schemeClr val="accent4"/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2400" dirty="0">
              <a:solidFill>
                <a:srgbClr val="00B050"/>
              </a:solidFill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97265B7-DD9C-7D46-8F24-28AD932D0801}"/>
              </a:ext>
            </a:extLst>
          </p:cNvPr>
          <p:cNvSpPr/>
          <p:nvPr/>
        </p:nvSpPr>
        <p:spPr>
          <a:xfrm>
            <a:off x="6186704" y="4737788"/>
            <a:ext cx="180000" cy="720000"/>
          </a:xfrm>
          <a:prstGeom prst="rect">
            <a:avLst/>
          </a:prstGeom>
          <a:solidFill>
            <a:schemeClr val="accent1"/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2400" dirty="0">
              <a:solidFill>
                <a:srgbClr val="00B050"/>
              </a:solidFill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3C950D5-B014-D140-855A-8ED63BC0B4C2}"/>
              </a:ext>
            </a:extLst>
          </p:cNvPr>
          <p:cNvSpPr/>
          <p:nvPr/>
        </p:nvSpPr>
        <p:spPr>
          <a:xfrm>
            <a:off x="4210657" y="4010866"/>
            <a:ext cx="180000" cy="720000"/>
          </a:xfrm>
          <a:prstGeom prst="rect">
            <a:avLst/>
          </a:prstGeom>
          <a:solidFill>
            <a:schemeClr val="accent2"/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2400" dirty="0">
              <a:solidFill>
                <a:srgbClr val="00B050"/>
              </a:solidFill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89D34BF-D950-6E45-8F59-958586489C51}"/>
              </a:ext>
            </a:extLst>
          </p:cNvPr>
          <p:cNvSpPr/>
          <p:nvPr/>
        </p:nvSpPr>
        <p:spPr>
          <a:xfrm>
            <a:off x="4392000" y="4010866"/>
            <a:ext cx="180000" cy="720000"/>
          </a:xfrm>
          <a:prstGeom prst="rect">
            <a:avLst/>
          </a:prstGeom>
          <a:solidFill>
            <a:schemeClr val="accent4"/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2400" dirty="0">
              <a:solidFill>
                <a:srgbClr val="00B050"/>
              </a:solidFill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3695575-74AB-2C44-AD62-2CE3124C0CDE}"/>
              </a:ext>
            </a:extLst>
          </p:cNvPr>
          <p:cNvSpPr/>
          <p:nvPr/>
        </p:nvSpPr>
        <p:spPr>
          <a:xfrm>
            <a:off x="5112000" y="4735199"/>
            <a:ext cx="180000" cy="720000"/>
          </a:xfrm>
          <a:prstGeom prst="rect">
            <a:avLst/>
          </a:prstGeom>
          <a:solidFill>
            <a:schemeClr val="accent1"/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2400" dirty="0">
              <a:solidFill>
                <a:srgbClr val="00B050"/>
              </a:solidFill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5F2C997-29E9-854A-BE6A-3DC8865F8579}"/>
              </a:ext>
            </a:extLst>
          </p:cNvPr>
          <p:cNvSpPr/>
          <p:nvPr/>
        </p:nvSpPr>
        <p:spPr>
          <a:xfrm>
            <a:off x="3672000" y="4010866"/>
            <a:ext cx="180000" cy="720000"/>
          </a:xfrm>
          <a:prstGeom prst="rect">
            <a:avLst/>
          </a:prstGeom>
          <a:solidFill>
            <a:schemeClr val="accent1"/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2400" dirty="0">
              <a:solidFill>
                <a:srgbClr val="00B050"/>
              </a:solidFill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60B67FE-B873-8D48-BF5A-8FE3BFB17CD2}"/>
              </a:ext>
            </a:extLst>
          </p:cNvPr>
          <p:cNvSpPr/>
          <p:nvPr/>
        </p:nvSpPr>
        <p:spPr>
          <a:xfrm>
            <a:off x="3853186" y="4734000"/>
            <a:ext cx="180000" cy="720000"/>
          </a:xfrm>
          <a:prstGeom prst="rect">
            <a:avLst/>
          </a:prstGeom>
          <a:solidFill>
            <a:schemeClr val="accent1"/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2400" dirty="0">
              <a:solidFill>
                <a:srgbClr val="00B050"/>
              </a:solidFill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F5BB92F-6C81-3146-8E98-880CBF13A3FB}"/>
              </a:ext>
            </a:extLst>
          </p:cNvPr>
          <p:cNvSpPr/>
          <p:nvPr/>
        </p:nvSpPr>
        <p:spPr>
          <a:xfrm>
            <a:off x="4033185" y="5451026"/>
            <a:ext cx="180000" cy="720000"/>
          </a:xfrm>
          <a:prstGeom prst="rect">
            <a:avLst/>
          </a:prstGeom>
          <a:solidFill>
            <a:schemeClr val="accent1"/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2400" dirty="0">
              <a:solidFill>
                <a:srgbClr val="00B050"/>
              </a:solidFill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0" name="TextBox 5">
            <a:extLst>
              <a:ext uri="{FF2B5EF4-FFF2-40B4-BE49-F238E27FC236}">
                <a16:creationId xmlns:a16="http://schemas.microsoft.com/office/drawing/2014/main" id="{F9F9B74C-3CF8-D646-941F-F2A612B67C0C}"/>
              </a:ext>
            </a:extLst>
          </p:cNvPr>
          <p:cNvSpPr txBox="1"/>
          <p:nvPr/>
        </p:nvSpPr>
        <p:spPr>
          <a:xfrm>
            <a:off x="428406" y="1903012"/>
            <a:ext cx="8280401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Rule 4</a:t>
            </a:r>
            <a:r>
              <a:rPr lang="en-US" sz="2400" dirty="0"/>
              <a:t>: Once a job uses up its time slice (no matter how many times it </a:t>
            </a:r>
            <a:r>
              <a:rPr lang="en-US" sz="2400" spc="-50" dirty="0"/>
              <a:t>has given up the CPU), its priority is decreased and it moves down one queue. 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21A7416-2C0C-A744-93E2-B9B8A57BB239}"/>
              </a:ext>
            </a:extLst>
          </p:cNvPr>
          <p:cNvSpPr/>
          <p:nvPr/>
        </p:nvSpPr>
        <p:spPr>
          <a:xfrm>
            <a:off x="6372000" y="4010866"/>
            <a:ext cx="180000" cy="720000"/>
          </a:xfrm>
          <a:prstGeom prst="rect">
            <a:avLst/>
          </a:prstGeom>
          <a:solidFill>
            <a:schemeClr val="accent2"/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2400" dirty="0">
              <a:solidFill>
                <a:srgbClr val="00B050"/>
              </a:solidFill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3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 animBg="1"/>
      <p:bldP spid="34" grpId="0" animBg="1"/>
      <p:bldP spid="49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50" grpId="0" animBg="1"/>
      <p:bldP spid="6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97FFE-95F2-3945-B75D-35C4B6569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MLFQ rules in our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6384D-B8AE-B948-BA09-0E3CDB7F342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365125" indent="-365125">
              <a:buClr>
                <a:schemeClr val="tx1"/>
              </a:buClr>
              <a:buNone/>
            </a:pPr>
            <a:r>
              <a:rPr lang="en-US" b="1" dirty="0"/>
              <a:t>1.	</a:t>
            </a:r>
            <a:r>
              <a:rPr lang="en-US" dirty="0"/>
              <a:t>If Priority(A) &gt; Priority(B), A runs (B doesn’t). </a:t>
            </a:r>
            <a:endParaRPr lang="en-US" b="1" dirty="0"/>
          </a:p>
          <a:p>
            <a:pPr marL="365125" indent="-365125">
              <a:buClr>
                <a:schemeClr val="tx1"/>
              </a:buClr>
              <a:buNone/>
            </a:pPr>
            <a:r>
              <a:rPr lang="en-US" b="1" dirty="0"/>
              <a:t>2.	</a:t>
            </a:r>
            <a:r>
              <a:rPr lang="en-US" dirty="0"/>
              <a:t>If Priority(A) = Priority(B), A and B run in RR. </a:t>
            </a:r>
          </a:p>
          <a:p>
            <a:pPr marL="365125" indent="-365125">
              <a:buClr>
                <a:schemeClr val="tx1"/>
              </a:buClr>
              <a:buNone/>
            </a:pPr>
            <a:r>
              <a:rPr lang="en-US" b="1" dirty="0"/>
              <a:t>3.	</a:t>
            </a:r>
            <a:r>
              <a:rPr lang="en-US" dirty="0"/>
              <a:t>When a job enters the system, it is granted the highest priority and is placed in the topmost queue. </a:t>
            </a:r>
          </a:p>
          <a:p>
            <a:pPr marL="365125" indent="-365125">
              <a:buClr>
                <a:schemeClr val="tx1"/>
              </a:buClr>
              <a:buNone/>
            </a:pPr>
            <a:r>
              <a:rPr lang="en-US" b="1" dirty="0"/>
              <a:t>4.	</a:t>
            </a:r>
            <a:r>
              <a:rPr lang="en-US" dirty="0"/>
              <a:t>Once a job uses up its time allotment at a given level (regardless of how many times it has given up the CPU), its priority is reduced and it moves down one queue. </a:t>
            </a:r>
          </a:p>
          <a:p>
            <a:pPr marL="365125" indent="-355600">
              <a:buClr>
                <a:schemeClr val="tx1"/>
              </a:buClr>
              <a:buNone/>
            </a:pPr>
            <a:r>
              <a:rPr lang="en-US" b="1" dirty="0"/>
              <a:t>5.	</a:t>
            </a:r>
            <a:r>
              <a:rPr lang="en-US" dirty="0"/>
              <a:t>After some time period S, all the jobs in the system are moved to the topmost queue.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49E69-1B10-9646-86A1-A622AA7FFB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6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97E7C-6140-954D-A689-2EE0CC4A7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 MLFQ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1202B-C28C-2745-B02B-99F3030416A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There are several other likely issues in MLFQ scheduling, many of them related to </a:t>
            </a:r>
            <a:r>
              <a:rPr lang="en-US" i="1" dirty="0"/>
              <a:t>parameterizing</a:t>
            </a:r>
            <a:r>
              <a:rPr lang="en-US" dirty="0"/>
              <a:t> the scheduler.</a:t>
            </a:r>
          </a:p>
          <a:p>
            <a:pPr lvl="1"/>
            <a:r>
              <a:rPr lang="en-US" dirty="0"/>
              <a:t>How many queues should there be?</a:t>
            </a:r>
          </a:p>
          <a:p>
            <a:pPr lvl="1"/>
            <a:r>
              <a:rPr lang="en-US" dirty="0"/>
              <a:t>How big should the time slice be?</a:t>
            </a:r>
          </a:p>
          <a:p>
            <a:pPr lvl="1"/>
            <a:r>
              <a:rPr lang="en-US" dirty="0"/>
              <a:t>Should the time slices be different for different queues?</a:t>
            </a:r>
          </a:p>
          <a:p>
            <a:pPr lvl="1"/>
            <a:r>
              <a:rPr lang="en-US" dirty="0"/>
              <a:t>How often should the priority be boosted to avoid starvation and account for changes in process behavior?</a:t>
            </a:r>
          </a:p>
          <a:p>
            <a:r>
              <a:rPr lang="en-US" dirty="0"/>
              <a:t>MLFQ delivers excellent overall performance (similar to SJF/STCF) for short-running IO-bound jobs, and is fair and makes progress for long-running CPU-bound jobs, without demanding any </a:t>
            </a:r>
            <a:r>
              <a:rPr lang="en-US" i="1" dirty="0"/>
              <a:t>a priori </a:t>
            </a:r>
            <a:r>
              <a:rPr lang="en-US" dirty="0"/>
              <a:t>knowledge of its workload. </a:t>
            </a:r>
          </a:p>
          <a:p>
            <a:r>
              <a:rPr lang="en-US" dirty="0"/>
              <a:t>This makes MLFQ the base scheduler of choice of many modern systems.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17A0B37-7BDA-844A-BE74-9F5EB3B044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1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6B9D7B1-5EE9-C048-95DD-71D6BA08E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Multi-Level Feedback Queue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4F12AD-7CB6-664E-8F79-3569D86DE0A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Originally designed by Fernando </a:t>
            </a:r>
            <a:r>
              <a:rPr lang="en-US" dirty="0" err="1"/>
              <a:t>Corbató</a:t>
            </a:r>
            <a:r>
              <a:rPr lang="en-US" dirty="0"/>
              <a:t> in 1962, refined over the years and still adopted in modern systems.</a:t>
            </a:r>
          </a:p>
          <a:p>
            <a:r>
              <a:rPr lang="en-US" dirty="0"/>
              <a:t>MLFQ tries to address two apparently conflicting requirements</a:t>
            </a:r>
          </a:p>
          <a:p>
            <a:pPr lvl="1"/>
            <a:r>
              <a:rPr lang="en-US" dirty="0"/>
              <a:t>Optimizing </a:t>
            </a:r>
            <a:r>
              <a:rPr lang="en-US" i="1" dirty="0"/>
              <a:t>turnaround time </a:t>
            </a:r>
            <a:r>
              <a:rPr lang="en-US" dirty="0"/>
              <a:t>without prior knowledge of job length.</a:t>
            </a:r>
          </a:p>
          <a:p>
            <a:pPr lvl="1"/>
            <a:r>
              <a:rPr lang="en-US" dirty="0"/>
              <a:t>Minimizing </a:t>
            </a:r>
            <a:r>
              <a:rPr lang="en-US" i="1" dirty="0"/>
              <a:t>response </a:t>
            </a:r>
            <a:r>
              <a:rPr lang="en-US" dirty="0"/>
              <a:t>time in order to make the system friendlier to interactive users.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9BE740-2117-0B44-ADD8-C3D88C7741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12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2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DF333-F382-464A-B8F5-0261F1EBA79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anchor="ctr">
            <a:normAutofit/>
          </a:bodyPr>
          <a:lstStyle/>
          <a:p>
            <a:pPr marL="0" indent="0">
              <a:lnSpc>
                <a:spcPct val="80000"/>
              </a:lnSpc>
              <a:spcBef>
                <a:spcPts val="3000"/>
              </a:spcBef>
              <a:buNone/>
            </a:pP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Myriad Pro Light Condensed" panose="020B0406030403020204" pitchFamily="34" charset="0"/>
              </a:rPr>
              <a:t>Given that we hardly know anything about a process, how can a scheduler achieve those goals?</a:t>
            </a:r>
          </a:p>
          <a:p>
            <a:pPr marL="0" indent="0">
              <a:lnSpc>
                <a:spcPct val="80000"/>
              </a:lnSpc>
              <a:spcBef>
                <a:spcPts val="3000"/>
              </a:spcBef>
              <a:buNone/>
            </a:pP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Myriad Pro Light Condensed" panose="020B0406030403020204" pitchFamily="34" charset="0"/>
              </a:rPr>
              <a:t>How can a system learn as it runs the characteristics of the processes in order to make better scheduling decisions?</a:t>
            </a:r>
          </a:p>
          <a:p>
            <a:pPr marL="0" indent="0">
              <a:lnSpc>
                <a:spcPct val="80000"/>
              </a:lnSpc>
              <a:spcBef>
                <a:spcPts val="3000"/>
              </a:spcBef>
              <a:buNone/>
            </a:pP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Myriad Pro Light Condensed" panose="020B0406030403020204" pitchFamily="34" charset="0"/>
              </a:rPr>
              <a:t>How can a scheduler learn from the past to make an educated guess about the future?</a:t>
            </a:r>
          </a:p>
        </p:txBody>
      </p:sp>
    </p:spTree>
    <p:extLst>
      <p:ext uri="{BB962C8B-B14F-4D97-AF65-F5344CB8AC3E}">
        <p14:creationId xmlns:p14="http://schemas.microsoft.com/office/powerpoint/2010/main" val="247657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7BEFE3-A6EB-CA4C-B72A-ABE364941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warning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91B5D-7CFC-DD4B-ADF2-65C392111A2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Learning from the past to predict the future is a common approach in operating systems and in many other places in Computer Science. </a:t>
            </a:r>
          </a:p>
          <a:p>
            <a:pPr marL="0" indent="0">
              <a:buNone/>
            </a:pPr>
            <a:r>
              <a:rPr lang="en-US" sz="2800" dirty="0"/>
              <a:t>Such approaches work when jobs have phases of behavior and are thus somewhat predictable.</a:t>
            </a:r>
          </a:p>
          <a:p>
            <a:pPr marL="0" indent="0">
              <a:buNone/>
            </a:pPr>
            <a:r>
              <a:rPr lang="en-US" sz="2800" dirty="0"/>
              <a:t>One must be careful with such techniques, as they can easily be wrong and drive a system to make worse decisions than it would have made with no knowledge at all.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8D8B1D-748C-F94A-B3F9-80E7FBBC75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94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D4822-7D59-0E42-BD2F-012C53EF9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MLFQ’s basic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CAF60-43D2-0C46-AB0A-399D8F46D94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31799" y="1449388"/>
            <a:ext cx="8280401" cy="1979612"/>
          </a:xfrm>
        </p:spPr>
        <p:txBody>
          <a:bodyPr/>
          <a:lstStyle/>
          <a:p>
            <a:r>
              <a:rPr lang="en-US" dirty="0"/>
              <a:t>MLFQ uses a number of distinct queues, each assigned a different priority level. </a:t>
            </a:r>
          </a:p>
          <a:p>
            <a:r>
              <a:rPr lang="en-US" dirty="0"/>
              <a:t>At any given time, every job that is ready to run is on a single queue.</a:t>
            </a:r>
          </a:p>
          <a:p>
            <a:r>
              <a:rPr lang="en-US" dirty="0"/>
              <a:t>Priorities are used to decide which job should run at a given time.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B0A9E8-71AC-F649-94A0-E469F9CF26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12FECD-DC30-0D4F-B8A8-497ECD6954BC}"/>
              </a:ext>
            </a:extLst>
          </p:cNvPr>
          <p:cNvSpPr txBox="1"/>
          <p:nvPr/>
        </p:nvSpPr>
        <p:spPr>
          <a:xfrm>
            <a:off x="431800" y="4408785"/>
            <a:ext cx="8280401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defTabSz="914047">
              <a:spcBef>
                <a:spcPts val="1800"/>
              </a:spcBef>
              <a:buClr>
                <a:srgbClr val="FF9200"/>
              </a:buClr>
              <a:buSzPct val="100000"/>
            </a:pPr>
            <a:r>
              <a:rPr lang="en-US" sz="2400" b="1" dirty="0">
                <a:solidFill>
                  <a:srgbClr val="000000"/>
                </a:solidFill>
                <a:ea typeface="Roboto Condensed Light" charset="0"/>
              </a:rPr>
              <a:t>Rule 2</a:t>
            </a:r>
            <a:r>
              <a:rPr lang="en-US" sz="2400" dirty="0">
                <a:solidFill>
                  <a:srgbClr val="000000"/>
                </a:solidFill>
                <a:ea typeface="Roboto Condensed Light" charset="0"/>
              </a:rPr>
              <a:t>: If Priority(A) = Priority(B), A and B will be scheduled using RR.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68B695-6F62-644A-B2CC-2302673C586C}"/>
              </a:ext>
            </a:extLst>
          </p:cNvPr>
          <p:cNvSpPr txBox="1"/>
          <p:nvPr/>
        </p:nvSpPr>
        <p:spPr>
          <a:xfrm>
            <a:off x="431800" y="3688060"/>
            <a:ext cx="8280401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Rule 1</a:t>
            </a:r>
            <a:r>
              <a:rPr lang="en-US" sz="2400" dirty="0"/>
              <a:t>: If Priority(A) &gt; Priority(B), A runs while B doesn’t.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1107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78394-7338-6845-B780-C7E59BA58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MLFQ Example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39C5BA9-5328-F842-BE36-47D3F446D414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26428360"/>
              </p:ext>
            </p:extLst>
          </p:nvPr>
        </p:nvGraphicFramePr>
        <p:xfrm>
          <a:off x="1876895" y="1449388"/>
          <a:ext cx="5390207" cy="463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30207">
                  <a:extLst>
                    <a:ext uri="{9D8B030D-6E8A-4147-A177-3AD203B41FA5}">
                      <a16:colId xmlns:a16="http://schemas.microsoft.com/office/drawing/2014/main" val="449837901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177147024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732772161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70434059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764614149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36133056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i="1" dirty="0"/>
                        <a:t>highest 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Q8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307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Q7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033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Q6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53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Q5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048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Q4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902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495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610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i="1" dirty="0"/>
                        <a:t>lowest 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956817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4EB862-1641-F941-8D96-7E0430E748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44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67317-C9A8-8A47-A6BA-7386BF5A3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MLFQ sets priorities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A9B2B-A023-0D4D-8C51-453764B80BF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If the priorities shown in the example were fixed, processes C and D would not be scheduled until A and B had finished.</a:t>
            </a:r>
          </a:p>
          <a:p>
            <a:r>
              <a:rPr lang="en-US" dirty="0"/>
              <a:t>The key to MLFQ scheduling lies in how it sets </a:t>
            </a:r>
            <a:r>
              <a:rPr lang="en-US" i="1" dirty="0"/>
              <a:t>dynamic priorities</a:t>
            </a:r>
            <a:r>
              <a:rPr lang="en-US" dirty="0"/>
              <a:t>. </a:t>
            </a:r>
          </a:p>
          <a:p>
            <a:r>
              <a:rPr lang="en-US" dirty="0"/>
              <a:t>MLFQ varies the priority of a job based on its observed behavior.</a:t>
            </a:r>
          </a:p>
          <a:p>
            <a:pPr lvl="1"/>
            <a:r>
              <a:rPr lang="en-US" dirty="0"/>
              <a:t>If a job repeatedly relinquishes the CPU while waiting for I/O, MLFQ will keep its priority high, as it is likely to be an interactive process.</a:t>
            </a:r>
          </a:p>
          <a:p>
            <a:pPr lvl="1"/>
            <a:r>
              <a:rPr lang="en-US" dirty="0"/>
              <a:t>If a job uses the CPU intensively for long periods of time, MLFQ will reduce its priority. </a:t>
            </a:r>
          </a:p>
          <a:p>
            <a:r>
              <a:rPr lang="en-US" dirty="0"/>
              <a:t>MLFQ tries to learn about processes as they run, and thus use the history of the job to predict its future behavior.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00F171-3D82-F640-B1B8-CCB68BC35B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8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66E0A-579B-4D4E-A6F5-55FB124EB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Attempt #1: Adjusting priorities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24E75-5423-9441-B146-BD1CA0364F1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31799" y="1449389"/>
            <a:ext cx="8280401" cy="1979612"/>
          </a:xfrm>
        </p:spPr>
        <p:txBody>
          <a:bodyPr>
            <a:normAutofit/>
          </a:bodyPr>
          <a:lstStyle/>
          <a:p>
            <a:r>
              <a:rPr lang="en-US" dirty="0"/>
              <a:t>How to dynamically set the priority level of a job (and thus the queue where it belongs)?</a:t>
            </a:r>
          </a:p>
          <a:p>
            <a:pPr lvl="1"/>
            <a:r>
              <a:rPr lang="en-US" dirty="0"/>
              <a:t>Let’s assume that the workload is a mix of </a:t>
            </a:r>
          </a:p>
          <a:p>
            <a:pPr lvl="2"/>
            <a:r>
              <a:rPr lang="en-US" dirty="0"/>
              <a:t>short-running interactive I/O-bound jobs, and </a:t>
            </a:r>
          </a:p>
          <a:p>
            <a:pPr lvl="2"/>
            <a:r>
              <a:rPr lang="en-US" dirty="0"/>
              <a:t>longer-running CPU-bound jobs where response time isn’t important.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F2EA4-01D0-7444-B899-C20E4FB292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7768B695-6F62-644A-B2CC-2302673C586C}"/>
              </a:ext>
            </a:extLst>
          </p:cNvPr>
          <p:cNvSpPr txBox="1"/>
          <p:nvPr/>
        </p:nvSpPr>
        <p:spPr>
          <a:xfrm>
            <a:off x="431797" y="3572782"/>
            <a:ext cx="8280401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Rule 3</a:t>
            </a:r>
            <a:r>
              <a:rPr lang="en-US" sz="2400" dirty="0"/>
              <a:t>: When a job enters the system, it gets highest priority and is placed in the topmost queue.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C74B89-9245-6B41-A664-CCDE1D360D55}"/>
              </a:ext>
            </a:extLst>
          </p:cNvPr>
          <p:cNvSpPr txBox="1"/>
          <p:nvPr/>
        </p:nvSpPr>
        <p:spPr>
          <a:xfrm>
            <a:off x="431799" y="4602616"/>
            <a:ext cx="8280401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Rule 4a</a:t>
            </a:r>
            <a:r>
              <a:rPr lang="en-US" sz="2400" dirty="0"/>
              <a:t>: If a job uses up an entire time slice while running, its priority is reduced and it moves down one queue.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2525F5-0A94-2141-8F7D-1DBF40E1D51F}"/>
              </a:ext>
            </a:extLst>
          </p:cNvPr>
          <p:cNvSpPr txBox="1"/>
          <p:nvPr/>
        </p:nvSpPr>
        <p:spPr>
          <a:xfrm>
            <a:off x="431796" y="5632449"/>
            <a:ext cx="8280401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Rule 4b</a:t>
            </a:r>
            <a:r>
              <a:rPr lang="en-US" sz="2400" dirty="0"/>
              <a:t>: If a job gives up the CPU before its time slice is up, it stays at the same priority level.</a:t>
            </a:r>
          </a:p>
        </p:txBody>
      </p:sp>
    </p:spTree>
    <p:extLst>
      <p:ext uri="{BB962C8B-B14F-4D97-AF65-F5344CB8AC3E}">
        <p14:creationId xmlns:p14="http://schemas.microsoft.com/office/powerpoint/2010/main" val="262137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1: A single long-running job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0"/>
          </p:nvPr>
        </p:nvSpPr>
        <p:spPr>
          <a:xfrm>
            <a:off x="431799" y="1449388"/>
            <a:ext cx="8280401" cy="5040312"/>
          </a:xfrm>
        </p:spPr>
        <p:txBody>
          <a:bodyPr/>
          <a:lstStyle/>
          <a:p>
            <a:r>
              <a:rPr lang="en-US" altLang="ko-KR" dirty="0"/>
              <a:t>Assumptions</a:t>
            </a:r>
          </a:p>
          <a:p>
            <a:pPr lvl="1"/>
            <a:r>
              <a:rPr lang="en-US" altLang="ko-KR" dirty="0"/>
              <a:t>A three-queue MLQF scheduler with time slice 10ms</a:t>
            </a:r>
          </a:p>
          <a:p>
            <a:pPr lvl="1"/>
            <a:r>
              <a:rPr lang="en-US" altLang="ko-KR" dirty="0"/>
              <a:t>A long-running CPU-bound job</a:t>
            </a:r>
            <a:endParaRPr lang="ko-KR" alt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47F256D-6923-4540-8639-4EA367AC77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70774" y="3956758"/>
            <a:ext cx="180000" cy="720000"/>
          </a:xfrm>
          <a:prstGeom prst="rect">
            <a:avLst/>
          </a:prstGeom>
          <a:solidFill>
            <a:schemeClr val="accent1"/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2400" dirty="0">
              <a:solidFill>
                <a:srgbClr val="00B050"/>
              </a:solidFill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56434" y="4677607"/>
            <a:ext cx="180000" cy="720000"/>
          </a:xfrm>
          <a:prstGeom prst="rect">
            <a:avLst/>
          </a:prstGeom>
          <a:solidFill>
            <a:schemeClr val="accent1"/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2400" dirty="0">
              <a:solidFill>
                <a:srgbClr val="00B050"/>
              </a:solidFill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36434" y="5396918"/>
            <a:ext cx="3240000" cy="720000"/>
          </a:xfrm>
          <a:prstGeom prst="rect">
            <a:avLst/>
          </a:prstGeom>
          <a:solidFill>
            <a:schemeClr val="accent1"/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2400" dirty="0">
              <a:solidFill>
                <a:srgbClr val="00B050"/>
              </a:solidFill>
              <a:ea typeface="맑은 고딕" pitchFamily="50" charset="-127"/>
              <a:cs typeface="Courier New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CB39369-4EF0-F743-B563-0468245F7F35}"/>
              </a:ext>
            </a:extLst>
          </p:cNvPr>
          <p:cNvGrpSpPr/>
          <p:nvPr/>
        </p:nvGrpSpPr>
        <p:grpSpPr>
          <a:xfrm>
            <a:off x="2144371" y="3800942"/>
            <a:ext cx="5186657" cy="2688758"/>
            <a:chOff x="2144371" y="3800942"/>
            <a:chExt cx="5186657" cy="2688758"/>
          </a:xfrm>
        </p:grpSpPr>
        <p:cxnSp>
          <p:nvCxnSpPr>
            <p:cNvPr id="7" name="Line 6"/>
            <p:cNvCxnSpPr/>
            <p:nvPr/>
          </p:nvCxnSpPr>
          <p:spPr>
            <a:xfrm>
              <a:off x="2776394" y="4676758"/>
              <a:ext cx="378000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Line 8"/>
            <p:cNvCxnSpPr/>
            <p:nvPr/>
          </p:nvCxnSpPr>
          <p:spPr>
            <a:xfrm>
              <a:off x="2776394" y="5396838"/>
              <a:ext cx="378000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Line 10"/>
            <p:cNvCxnSpPr/>
            <p:nvPr/>
          </p:nvCxnSpPr>
          <p:spPr>
            <a:xfrm>
              <a:off x="2776394" y="6116149"/>
              <a:ext cx="378000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831028" y="6116920"/>
              <a:ext cx="900000" cy="369332"/>
            </a:xfrm>
            <a:prstGeom prst="rect">
              <a:avLst/>
            </a:prstGeom>
            <a:noFill/>
          </p:spPr>
          <p:txBody>
            <a:bodyPr wrap="square" lIns="0" rIns="0" rtlCol="0">
              <a:noAutofit/>
            </a:bodyPr>
            <a:lstStyle/>
            <a:p>
              <a:r>
                <a:rPr lang="en-US" altLang="ko-KR" sz="2000" dirty="0">
                  <a:solidFill>
                    <a:prstClr val="black"/>
                  </a:solidFill>
                  <a:latin typeface="Myriad Pro Light Condensed" panose="020B0406030403020204" pitchFamily="34" charset="0"/>
                  <a:ea typeface="맑은 고딕" pitchFamily="50" charset="-127"/>
                </a:rPr>
                <a:t>0</a:t>
              </a:r>
              <a:endParaRPr lang="ko-KR" altLang="en-US" sz="2000" dirty="0">
                <a:solidFill>
                  <a:prstClr val="black"/>
                </a:solidFill>
                <a:latin typeface="Myriad Pro Light Condensed" panose="020B0406030403020204" pitchFamily="34" charset="0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31028" y="6105416"/>
              <a:ext cx="900000" cy="369332"/>
            </a:xfrm>
            <a:prstGeom prst="rect">
              <a:avLst/>
            </a:prstGeom>
            <a:noFill/>
          </p:spPr>
          <p:txBody>
            <a:bodyPr wrap="square" lIns="0" rIns="0" rtlCol="0">
              <a:noAutofit/>
            </a:bodyPr>
            <a:lstStyle/>
            <a:p>
              <a:r>
                <a:rPr lang="en-US" altLang="ko-KR" sz="2000" dirty="0">
                  <a:solidFill>
                    <a:prstClr val="black"/>
                  </a:solidFill>
                  <a:latin typeface="Myriad Pro Light Condensed" panose="020B0406030403020204" pitchFamily="34" charset="0"/>
                  <a:ea typeface="맑은 고딕" pitchFamily="50" charset="-127"/>
                </a:rPr>
                <a:t>50</a:t>
              </a:r>
              <a:endParaRPr lang="ko-KR" altLang="en-US" sz="2000" dirty="0">
                <a:solidFill>
                  <a:prstClr val="black"/>
                </a:solidFill>
                <a:latin typeface="Myriad Pro Light Condensed" panose="020B0406030403020204" pitchFamily="34" charset="0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31028" y="6116918"/>
              <a:ext cx="900000" cy="369332"/>
            </a:xfrm>
            <a:prstGeom prst="rect">
              <a:avLst/>
            </a:prstGeom>
            <a:noFill/>
          </p:spPr>
          <p:txBody>
            <a:bodyPr wrap="square" lIns="0" rIns="0" rtlCol="0">
              <a:noAutofit/>
            </a:bodyPr>
            <a:lstStyle/>
            <a:p>
              <a:r>
                <a:rPr lang="en-US" altLang="ko-KR" sz="2000" dirty="0">
                  <a:solidFill>
                    <a:prstClr val="black"/>
                  </a:solidFill>
                  <a:latin typeface="Myriad Pro Light Condensed" panose="020B0406030403020204" pitchFamily="34" charset="0"/>
                  <a:ea typeface="맑은 고딕" pitchFamily="50" charset="-127"/>
                </a:rPr>
                <a:t>100</a:t>
              </a:r>
              <a:endParaRPr lang="ko-KR" altLang="en-US" sz="2000" dirty="0">
                <a:solidFill>
                  <a:prstClr val="black"/>
                </a:solidFill>
                <a:latin typeface="Myriad Pro Light Condensed" panose="020B0406030403020204" pitchFamily="34" charset="0"/>
                <a:ea typeface="맑은 고딕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31028" y="6120368"/>
              <a:ext cx="900000" cy="369332"/>
            </a:xfrm>
            <a:prstGeom prst="rect">
              <a:avLst/>
            </a:prstGeom>
            <a:noFill/>
          </p:spPr>
          <p:txBody>
            <a:bodyPr wrap="square" lIns="0" rIns="0" rtlCol="0">
              <a:noAutofit/>
            </a:bodyPr>
            <a:lstStyle/>
            <a:p>
              <a:r>
                <a:rPr lang="en-US" altLang="ko-KR" sz="2000" dirty="0">
                  <a:solidFill>
                    <a:prstClr val="black"/>
                  </a:solidFill>
                  <a:latin typeface="Myriad Pro Light Condensed" panose="020B0406030403020204" pitchFamily="34" charset="0"/>
                  <a:ea typeface="맑은 고딕" pitchFamily="50" charset="-127"/>
                </a:rPr>
                <a:t>150</a:t>
              </a:r>
              <a:endParaRPr lang="ko-KR" altLang="en-US" sz="2000" dirty="0">
                <a:solidFill>
                  <a:prstClr val="black"/>
                </a:solidFill>
                <a:latin typeface="Myriad Pro Light Condensed" panose="020B0406030403020204" pitchFamily="34" charset="0"/>
                <a:ea typeface="맑은 고딕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431028" y="6120368"/>
              <a:ext cx="900000" cy="369332"/>
            </a:xfrm>
            <a:prstGeom prst="rect">
              <a:avLst/>
            </a:prstGeom>
            <a:noFill/>
          </p:spPr>
          <p:txBody>
            <a:bodyPr wrap="square" lIns="0" rIns="0" rtlCol="0">
              <a:noAutofit/>
            </a:bodyPr>
            <a:lstStyle/>
            <a:p>
              <a:r>
                <a:rPr lang="en-US" altLang="ko-KR" sz="2000" dirty="0">
                  <a:solidFill>
                    <a:prstClr val="black"/>
                  </a:solidFill>
                  <a:latin typeface="Myriad Pro Light Condensed" panose="020B0406030403020204" pitchFamily="34" charset="0"/>
                  <a:ea typeface="맑은 고딕" pitchFamily="50" charset="-127"/>
                </a:rPr>
                <a:t>200</a:t>
              </a:r>
              <a:endParaRPr lang="ko-KR" altLang="en-US" sz="2000" dirty="0">
                <a:solidFill>
                  <a:prstClr val="black"/>
                </a:solidFill>
                <a:latin typeface="Myriad Pro Light Condensed" panose="020B0406030403020204" pitchFamily="34" charset="0"/>
                <a:ea typeface="맑은 고딕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44371" y="4129269"/>
              <a:ext cx="6320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prstClr val="black"/>
                  </a:solidFill>
                  <a:ea typeface="맑은 고딕" pitchFamily="50" charset="-127"/>
                </a:rPr>
                <a:t>Q2</a:t>
              </a:r>
              <a:endParaRPr lang="ko-KR" altLang="en-US" sz="2800" dirty="0">
                <a:solidFill>
                  <a:prstClr val="black"/>
                </a:solidFill>
                <a:ea typeface="맑은 고딕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144371" y="4820774"/>
              <a:ext cx="6320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prstClr val="black"/>
                  </a:solidFill>
                  <a:ea typeface="맑은 고딕" pitchFamily="50" charset="-127"/>
                </a:rPr>
                <a:t>Q1</a:t>
              </a:r>
              <a:endParaRPr lang="ko-KR" altLang="en-US" sz="2800" dirty="0">
                <a:solidFill>
                  <a:prstClr val="black"/>
                </a:solidFill>
                <a:ea typeface="맑은 고딕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144371" y="5540854"/>
              <a:ext cx="6320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prstClr val="black"/>
                  </a:solidFill>
                  <a:ea typeface="맑은 고딕" pitchFamily="50" charset="-127"/>
                </a:rPr>
                <a:t>Q0</a:t>
              </a:r>
              <a:endParaRPr lang="ko-KR" altLang="en-US" sz="2800" dirty="0">
                <a:solidFill>
                  <a:prstClr val="black"/>
                </a:solidFill>
                <a:ea typeface="맑은 고딕" pitchFamily="50" charset="-127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B9FCA84-636D-5644-A1D6-93972B3D8BB9}"/>
                </a:ext>
              </a:extLst>
            </p:cNvPr>
            <p:cNvCxnSpPr>
              <a:cxnSpLocks/>
            </p:cNvCxnSpPr>
            <p:nvPr/>
          </p:nvCxnSpPr>
          <p:spPr>
            <a:xfrm>
              <a:off x="2770774" y="3800942"/>
              <a:ext cx="0" cy="2609606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CC3B3C6-561B-4C4C-941E-6DBEC4AA0069}"/>
                </a:ext>
              </a:extLst>
            </p:cNvPr>
            <p:cNvCxnSpPr/>
            <p:nvPr/>
          </p:nvCxnSpPr>
          <p:spPr>
            <a:xfrm>
              <a:off x="3672000" y="6122548"/>
              <a:ext cx="0" cy="28800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910BEFE-9426-8145-9FA8-E266754B57E2}"/>
                </a:ext>
              </a:extLst>
            </p:cNvPr>
            <p:cNvCxnSpPr/>
            <p:nvPr/>
          </p:nvCxnSpPr>
          <p:spPr>
            <a:xfrm>
              <a:off x="4573226" y="6122548"/>
              <a:ext cx="0" cy="28800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FEC843E-F8D0-6848-A302-41B3DF709221}"/>
                </a:ext>
              </a:extLst>
            </p:cNvPr>
            <p:cNvCxnSpPr/>
            <p:nvPr/>
          </p:nvCxnSpPr>
          <p:spPr>
            <a:xfrm>
              <a:off x="5474452" y="6122548"/>
              <a:ext cx="0" cy="28800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CD8285A-7811-1E48-A226-5CD724669521}"/>
                </a:ext>
              </a:extLst>
            </p:cNvPr>
            <p:cNvCxnSpPr/>
            <p:nvPr/>
          </p:nvCxnSpPr>
          <p:spPr>
            <a:xfrm>
              <a:off x="6375600" y="6122548"/>
              <a:ext cx="0" cy="28800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Line 6">
              <a:extLst>
                <a:ext uri="{FF2B5EF4-FFF2-40B4-BE49-F238E27FC236}">
                  <a16:creationId xmlns:a16="http://schemas.microsoft.com/office/drawing/2014/main" id="{19A83A94-9F7B-3F48-AD46-A0915EEAABCC}"/>
                </a:ext>
              </a:extLst>
            </p:cNvPr>
            <p:cNvCxnSpPr/>
            <p:nvPr/>
          </p:nvCxnSpPr>
          <p:spPr>
            <a:xfrm>
              <a:off x="2776394" y="3956758"/>
              <a:ext cx="378000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7209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  <p:bldP spid="8" grpId="0" animBg="1"/>
      <p:bldP spid="10" grpId="0" animBg="1"/>
      <p:bldP spid="12" grpId="0" animBg="1"/>
    </p:bldLst>
  </p:timing>
</p:sld>
</file>

<file path=ppt/theme/theme1.xml><?xml version="1.0" encoding="utf-8"?>
<a:theme xmlns:a="http://schemas.openxmlformats.org/drawingml/2006/main" name="MC504-2018s2-v03">
  <a:themeElements>
    <a:clrScheme name="MC504-2018s2-v0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99DEC"/>
      </a:accent1>
      <a:accent2>
        <a:srgbClr val="FF9200"/>
      </a:accent2>
      <a:accent3>
        <a:srgbClr val="FFC000"/>
      </a:accent3>
      <a:accent4>
        <a:srgbClr val="61B545"/>
      </a:accent4>
      <a:accent5>
        <a:srgbClr val="EF2C11"/>
      </a:accent5>
      <a:accent6>
        <a:srgbClr val="8257AA"/>
      </a:accent6>
      <a:hlink>
        <a:srgbClr val="3D84CC"/>
      </a:hlink>
      <a:folHlink>
        <a:srgbClr val="CACACA"/>
      </a:folHlink>
    </a:clrScheme>
    <a:fontScheme name="Myriad Pro">
      <a:majorFont>
        <a:latin typeface="Myriad Pro SemiCondensed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Myriad Pro Light SemiCondensed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 cmpd="sng"/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C504-2018s2-v03" id="{E93FE1DB-ED4D-5C4E-88B5-58E95D5F3A1E}" vid="{91676CBB-08BE-8146-8668-E3F6D9540D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MC504-2018s2-v03</Template>
  <TotalTime>1447</TotalTime>
  <Words>1191</Words>
  <Application>Microsoft Macintosh PowerPoint</Application>
  <PresentationFormat>On-screen Show (4:3)</PresentationFormat>
  <Paragraphs>174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9" baseType="lpstr">
      <vt:lpstr>맑은 고딕</vt:lpstr>
      <vt:lpstr>Arial</vt:lpstr>
      <vt:lpstr>Avenir Next Condensed</vt:lpstr>
      <vt:lpstr>Calibri</vt:lpstr>
      <vt:lpstr>Cambria</vt:lpstr>
      <vt:lpstr>CMU Typewriter Text Light</vt:lpstr>
      <vt:lpstr>Courier New</vt:lpstr>
      <vt:lpstr>Fira Code</vt:lpstr>
      <vt:lpstr>Fira Sans Condensed Book</vt:lpstr>
      <vt:lpstr>Fira Sans Condensed Light</vt:lpstr>
      <vt:lpstr>Latin Modern Mono Light Cond 10</vt:lpstr>
      <vt:lpstr>LM Mono Light Cond 10</vt:lpstr>
      <vt:lpstr>Myriad Pro Condensed</vt:lpstr>
      <vt:lpstr>Myriad Pro Light Condensed</vt:lpstr>
      <vt:lpstr>Myriad Pro Light SemiCondensed</vt:lpstr>
      <vt:lpstr>Myriad Pro SemiCondensed</vt:lpstr>
      <vt:lpstr>Roboto Condensed Light</vt:lpstr>
      <vt:lpstr>Wingdings</vt:lpstr>
      <vt:lpstr>Wingdings 3</vt:lpstr>
      <vt:lpstr>MC504-2018s2-v03</vt:lpstr>
      <vt:lpstr>CPU Virtualization: Scheduling Multi-Level Feedback Queue</vt:lpstr>
      <vt:lpstr>Multi-Level Feedback Queue</vt:lpstr>
      <vt:lpstr>PowerPoint Presentation</vt:lpstr>
      <vt:lpstr>A warning</vt:lpstr>
      <vt:lpstr>MLFQ’s basic rules</vt:lpstr>
      <vt:lpstr>MLFQ Example</vt:lpstr>
      <vt:lpstr>How MLFQ sets priorities</vt:lpstr>
      <vt:lpstr>Attempt #1: Adjusting priorities</vt:lpstr>
      <vt:lpstr>Example 1: A single long-running job</vt:lpstr>
      <vt:lpstr>Example 2: Along came a short-running job</vt:lpstr>
      <vt:lpstr>Example 3: What about I/O?</vt:lpstr>
      <vt:lpstr>PowerPoint Presentation</vt:lpstr>
      <vt:lpstr>Three problems with our current MLFQ</vt:lpstr>
      <vt:lpstr>Example 4: Two processes starving another one</vt:lpstr>
      <vt:lpstr>Attempt #2: Priority boost</vt:lpstr>
      <vt:lpstr>Example 5: Unfair access to the CPU</vt:lpstr>
      <vt:lpstr>Attempt #3: Better accounting</vt:lpstr>
      <vt:lpstr>Summary of MLFQ rules in our model</vt:lpstr>
      <vt:lpstr>Tuning MLFQ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Arthur Catto</dc:creator>
  <cp:lastModifiedBy>Arthur Catto</cp:lastModifiedBy>
  <cp:revision>42</cp:revision>
  <cp:lastPrinted>2018-08-20T23:00:52Z</cp:lastPrinted>
  <dcterms:created xsi:type="dcterms:W3CDTF">2018-08-18T13:27:27Z</dcterms:created>
  <dcterms:modified xsi:type="dcterms:W3CDTF">2018-08-20T23:18:41Z</dcterms:modified>
</cp:coreProperties>
</file>