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17"/>
  </p:notesMasterIdLst>
  <p:sldIdLst>
    <p:sldId id="256" r:id="rId2"/>
    <p:sldId id="268" r:id="rId3"/>
    <p:sldId id="258" r:id="rId4"/>
    <p:sldId id="274" r:id="rId5"/>
    <p:sldId id="275" r:id="rId6"/>
    <p:sldId id="259" r:id="rId7"/>
    <p:sldId id="260" r:id="rId8"/>
    <p:sldId id="276" r:id="rId9"/>
    <p:sldId id="261" r:id="rId10"/>
    <p:sldId id="262" r:id="rId11"/>
    <p:sldId id="263" r:id="rId12"/>
    <p:sldId id="269" r:id="rId13"/>
    <p:sldId id="270" r:id="rId14"/>
    <p:sldId id="271" r:id="rId15"/>
    <p:sldId id="273" r:id="rId16"/>
  </p:sldIdLst>
  <p:sldSz cx="9144000" cy="6858000" type="screen4x3"/>
  <p:notesSz cx="6797675" cy="992822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C233"/>
    <a:srgbClr val="CC00CC"/>
    <a:srgbClr val="66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06" autoAdjust="0"/>
    <p:restoredTop sz="91841" autoAdjust="0"/>
  </p:normalViewPr>
  <p:slideViewPr>
    <p:cSldViewPr>
      <p:cViewPr varScale="1">
        <p:scale>
          <a:sx n="27" d="100"/>
          <a:sy n="27" d="100"/>
        </p:scale>
        <p:origin x="176" y="1072"/>
      </p:cViewPr>
      <p:guideLst>
        <p:guide orient="horz" pos="93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2018. 11. 21.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31800" y="6131027"/>
            <a:ext cx="8280400" cy="35867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indent="0">
              <a:spcBef>
                <a:spcPts val="1800"/>
              </a:spcBef>
              <a:buClr>
                <a:srgbClr val="FF6600"/>
              </a:buClr>
              <a:buSzPct val="60000"/>
              <a:buFont typeface="Wingdings 3" panose="05040102010807070707" pitchFamily="18" charset="2"/>
              <a:buNone/>
              <a:defRPr sz="2400" baseline="0">
                <a:cs typeface="Calibri" pitchFamily="34" charset="0"/>
              </a:defRPr>
            </a:lvl1pPr>
            <a:lvl2pPr indent="0" algn="ctr">
              <a:spcBef>
                <a:spcPct val="20000"/>
              </a:spcBef>
              <a:buClr>
                <a:srgbClr val="FF6600"/>
              </a:buClr>
              <a:buSzPct val="100000"/>
              <a:buFont typeface="Wingdings" charset="2"/>
              <a:buNone/>
              <a:defRPr sz="2000" baseline="0">
                <a:cs typeface="Calibri" pitchFamily="34" charset="0"/>
              </a:defRPr>
            </a:lvl2pPr>
            <a:lvl3pPr indent="0" algn="ctr">
              <a:spcBef>
                <a:spcPct val="20000"/>
              </a:spcBef>
              <a:buClr>
                <a:srgbClr val="FF6600"/>
              </a:buClr>
              <a:buSzPct val="80000"/>
              <a:buFont typeface="Lucida Grande"/>
              <a:buNone/>
              <a:defRPr baseline="0">
                <a:cs typeface="Calibri" pitchFamily="34" charset="0"/>
              </a:defRPr>
            </a:lvl3pPr>
            <a:lvl4pPr indent="0" algn="ctr"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None/>
              <a:defRPr sz="1600" baseline="0">
                <a:cs typeface="Calibri" pitchFamily="34" charset="0"/>
              </a:defRPr>
            </a:lvl4pPr>
            <a:lvl5pPr indent="0" algn="ctr">
              <a:spcBef>
                <a:spcPct val="20000"/>
              </a:spcBef>
              <a:buClr>
                <a:srgbClr val="FF6600"/>
              </a:buClr>
              <a:buFont typeface="Arial" pitchFamily="34" charset="0"/>
              <a:buNone/>
              <a:defRPr sz="1600" baseline="0">
                <a:cs typeface="Calibri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1600"/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1600"/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1600"/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1600"/>
            </a:lvl9pPr>
          </a:lstStyle>
          <a:p>
            <a:pPr marL="0" lvl="0" indent="0">
              <a:tabLst>
                <a:tab pos="8256267" algn="r"/>
              </a:tabLst>
            </a:pPr>
            <a:r>
              <a:rPr lang="pt-BR" sz="1859" b="0" i="0" noProof="0" dirty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rPr>
              <a:t>Arthur João Catto, PhD	2º semestre de 2018</a:t>
            </a:r>
          </a:p>
        </p:txBody>
      </p:sp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2974315" y="1994653"/>
            <a:ext cx="5737885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100" baseline="0">
                <a:solidFill>
                  <a:schemeClr val="tx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1955" y="279400"/>
            <a:ext cx="8280246" cy="8362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Universidade Estadual de Campinas</a:t>
            </a:r>
          </a:p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Instituto de Computação</a:t>
            </a:r>
          </a:p>
          <a:p>
            <a:pPr algn="l"/>
            <a:r>
              <a:rPr lang="pt-BR" sz="1859" b="0" i="0" noProof="0" dirty="0">
                <a:solidFill>
                  <a:schemeClr val="tx1"/>
                </a:solidFill>
                <a:latin typeface="+mj-lt"/>
                <a:ea typeface="Fira Sans Condensed Book" charset="0"/>
                <a:cs typeface="Fira Sans Condensed Book" charset="0"/>
              </a:rPr>
              <a:t>MC504 Sistemas Operacionais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319741" cy="1439862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b="0" i="0" spc="-100" baseline="0" noProof="0" dirty="0">
                <a:solidFill>
                  <a:schemeClr val="bg1"/>
                </a:solidFill>
                <a:latin typeface="Myriad Pro Light Condensed" panose="020B0406030403020204" pitchFamily="34" charset="0"/>
              </a:defRPr>
            </a:lvl1pPr>
          </a:lstStyle>
          <a:p>
            <a:pPr marL="0" lvl="0" indent="0" algn="ctr"/>
            <a:r>
              <a:rPr lang="pt-BR" noProof="0" dirty="0" err="1"/>
              <a:t>Txx</a:t>
            </a:r>
            <a:endParaRPr lang="pt-BR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B1D79-01D5-C74A-86BC-75A1E797D0F3}"/>
              </a:ext>
            </a:extLst>
          </p:cNvPr>
          <p:cNvSpPr txBox="1"/>
          <p:nvPr/>
        </p:nvSpPr>
        <p:spPr>
          <a:xfrm>
            <a:off x="436242" y="3616960"/>
            <a:ext cx="1245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Referência</a:t>
            </a:r>
            <a:r>
              <a:rPr lang="en-US" sz="1800" b="0" i="1" dirty="0">
                <a:latin typeface="Myriad Pro Light Condensed" panose="020B0406030403020204" pitchFamily="34" charset="0"/>
              </a:rPr>
              <a:t> principal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92365CFE-4931-FA40-B3B3-7FDA61D3A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378583" cy="276999"/>
          </a:xfrm>
        </p:spPr>
        <p:txBody>
          <a:bodyPr wrap="non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b="0" i="1" kern="1200" noProof="0" dirty="0">
                <a:solidFill>
                  <a:schemeClr val="tx1"/>
                </a:solidFill>
                <a:latin typeface="Myriad Pro Light Condensed" panose="020B0406030403020204" pitchFamily="34" charset="0"/>
                <a:ea typeface="+mn-ea"/>
                <a:cs typeface="+mn-cs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8B04B-6D80-3540-84AC-28843BF4A2D3}"/>
              </a:ext>
            </a:extLst>
          </p:cNvPr>
          <p:cNvSpPr txBox="1"/>
          <p:nvPr/>
        </p:nvSpPr>
        <p:spPr>
          <a:xfrm>
            <a:off x="436242" y="4232731"/>
            <a:ext cx="14956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Discutido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classe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E9D411-4BCA-F040-9148-24BE98808A10}"/>
              </a:ext>
            </a:extLst>
          </p:cNvPr>
          <p:cNvSpPr txBox="1"/>
          <p:nvPr/>
        </p:nvSpPr>
        <p:spPr>
          <a:xfrm>
            <a:off x="337983" y="3860135"/>
            <a:ext cx="7989688" cy="32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047" rtl="0" eaLnBrk="1" fontAlgn="auto" latinLnBrk="0" hangingPunct="1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F3A447"/>
              </a:buClr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Ch.       of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Operating Systems: Three Easy Pieces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by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Remzi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 and Andrea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Arpaci-Dusseau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pages.cs.wisc.edu/~remzi/OSTEP/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25D2C3-1C86-6B41-B643-4A49D980A6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95" y="3854500"/>
            <a:ext cx="176330" cy="276999"/>
          </a:xfrm>
        </p:spPr>
        <p:txBody>
          <a:bodyPr wrap="none">
            <a:spAutoFit/>
          </a:bodyPr>
          <a:lstStyle>
            <a:lvl1pPr marL="0" indent="0">
              <a:buNone/>
              <a:defRPr sz="1800" b="0" i="0">
                <a:latin typeface="Myriad Pro Light Condensed" panose="020B0406030403020204" pitchFamily="34" charset="0"/>
              </a:defRPr>
            </a:lvl1pPr>
            <a:lvl2pPr marL="266613" indent="0">
              <a:buNone/>
              <a:defRPr sz="1800"/>
            </a:lvl2pPr>
            <a:lvl3pPr marL="536575" indent="0">
              <a:buNone/>
              <a:defRPr sz="1800"/>
            </a:lvl3pPr>
            <a:lvl4pPr marL="803275" indent="0">
              <a:buFont typeface="Arial" panose="020B0604020202020204" pitchFamily="34" charset="0"/>
              <a:buNone/>
              <a:defRPr sz="1800"/>
            </a:lvl4pPr>
            <a:lvl5pPr marL="9525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53262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>
        <p15:guide id="11" pos="1401">
          <p15:clr>
            <a:srgbClr val="FBAE40"/>
          </p15:clr>
        </p15:guide>
        <p15:guide id="14" pos="1993">
          <p15:clr>
            <a:srgbClr val="FBAE40"/>
          </p15:clr>
        </p15:guide>
        <p15:guide id="15" pos="544">
          <p15:clr>
            <a:srgbClr val="FBAE40"/>
          </p15:clr>
        </p15:guide>
        <p15:guide id="16" pos="1495">
          <p15:clr>
            <a:srgbClr val="FBAE40"/>
          </p15:clr>
        </p15:guide>
        <p15:guide id="17" orient="horz" pos="24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8280400" cy="6210300"/>
          </a:xfrm>
        </p:spPr>
        <p:txBody>
          <a:bodyPr/>
          <a:lstStyle>
            <a:lvl4pPr marL="454025" indent="-450850">
              <a:buFont typeface="+mj-lt"/>
              <a:buAutoNum type="arabicPeriod"/>
              <a:defRPr sz="1600" b="0" i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11200" indent="-442913">
              <a:buFont typeface="+mj-lt"/>
              <a:buAutoNum type="arabicPeriod"/>
              <a:defRPr sz="1600" b="0" i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noProof="0" smtClean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5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esq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noProof="0" smtClean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174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d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se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3869268" cy="621030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279400"/>
            <a:ext cx="3852862" cy="6210300"/>
          </a:xfrm>
        </p:spPr>
        <p:txBody>
          <a:bodyPr/>
          <a:lstStyle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0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doi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00793"/>
            <a:ext cx="3721862" cy="836499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36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650863"/>
            <a:ext cx="3721862" cy="483883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188913"/>
            <a:ext cx="3721862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90337" y="499101"/>
            <a:ext cx="3721863" cy="836499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>
            <a:lvl1pPr lvl="0" defTabSz="914047">
              <a:lnSpc>
                <a:spcPct val="80000"/>
              </a:lnSpc>
              <a:spcBef>
                <a:spcPct val="0"/>
              </a:spcBef>
              <a:buNone/>
              <a:defRPr sz="4800" b="0" i="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sz="3600" dirty="0"/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4990337" y="1649172"/>
            <a:ext cx="3721863" cy="4840528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90337" y="187221"/>
            <a:ext cx="3721863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61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trê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31800" y="639763"/>
            <a:ext cx="8280400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318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9322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18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322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1800" y="279400"/>
            <a:ext cx="8280400" cy="3603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615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/>
        </p:nvSpPr>
        <p:spPr>
          <a:xfrm>
            <a:off x="431800" y="279400"/>
            <a:ext cx="8323014" cy="2836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Fourth level</a:t>
            </a:r>
          </a:p>
          <a:p>
            <a:pPr marL="628650" lvl="4" indent="-355600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Fifth level</a:t>
            </a:r>
            <a:endParaRPr lang="pt-BR" sz="1600" b="0" i="0" kern="1200" spc="0" baseline="0" noProof="0" dirty="0">
              <a:solidFill>
                <a:schemeClr val="tx1"/>
              </a:solidFill>
              <a:latin typeface="M+ 1m light" panose="020B0409020203020207" pitchFamily="49" charset="-128"/>
              <a:ea typeface="M+ 1m light" panose="020B0409020203020207" pitchFamily="49" charset="-128"/>
              <a:cs typeface="Courier Condensed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389185" y="3743465"/>
            <a:ext cx="8365630" cy="27188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Fourth level</a:t>
            </a:r>
          </a:p>
          <a:p>
            <a:pPr marL="628650" lvl="4" indent="-355600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Fifth level</a:t>
            </a:r>
            <a:endParaRPr lang="pt-BR" sz="1600" b="0" i="0" kern="1200" spc="0" baseline="0" noProof="0" dirty="0">
              <a:solidFill>
                <a:schemeClr val="tx1"/>
              </a:solidFill>
              <a:latin typeface="M+ 1m light" panose="020B0409020203020207" pitchFamily="49" charset="-128"/>
              <a:ea typeface="M+ 1m light" panose="020B0409020203020207" pitchFamily="49" charset="-128"/>
              <a:cs typeface="Courier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4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uas Partes de Conteúdo (vertical co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340712"/>
            <a:ext cx="8280400" cy="234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149725"/>
            <a:ext cx="8280400" cy="2340000"/>
          </a:xfrm>
          <a:noFill/>
        </p:spPr>
        <p:txBody>
          <a:bodyPr/>
          <a:lstStyle>
            <a:lvl1pPr>
              <a:buSzPct val="80000"/>
              <a:defRPr sz="28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620712"/>
            <a:ext cx="8280400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190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46171"/>
            <a:ext cx="8280402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pc="-100" baseline="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100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511088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1600" b="0" i="0" kern="1200" spc="0" baseline="0" noProof="0" dirty="0" smtClean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en-US" sz="1600" b="0" i="0" kern="1200" spc="0" baseline="0" noProof="0" dirty="0" smtClean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066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86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-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7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5F82BE-A5C1-46B0-95F9-28620BFE15D0}" type="datetime1">
              <a:rPr kumimoji="1" lang="ko-KR" altLang="en-US" smtClean="0">
                <a:solidFill>
                  <a:srgbClr val="1F497D">
                    <a:lumMod val="50000"/>
                  </a:srgbClr>
                </a:solidFill>
              </a:rPr>
              <a:t>2018. 11. 21.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3521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abeçalho da Seção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0826" y="1412879"/>
            <a:ext cx="8642350" cy="1116115"/>
          </a:xfrm>
        </p:spPr>
        <p:txBody>
          <a:bodyPr anchor="t"/>
          <a:lstStyle>
            <a:lvl1pPr algn="l" defTabSz="68558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6000" b="1" i="0" kern="1200" spc="-75" baseline="0" noProof="0" dirty="0">
                <a:solidFill>
                  <a:schemeClr val="bg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Myriad Pro Bold Condensed" charset="0"/>
                <a:ea typeface="Myriad Pro Bold Condensed" charset="0"/>
                <a:cs typeface="Myriad Pro Bold Condensed" charset="0"/>
              </a:defRPr>
            </a:lvl1pPr>
          </a:lstStyle>
          <a:p>
            <a:r>
              <a:rPr lang="pt-BR" noProof="0" dirty="0"/>
              <a:t>Título da se</a:t>
            </a:r>
            <a:r>
              <a:rPr lang="en-US" noProof="0" dirty="0" err="1"/>
              <a:t>ção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50826" y="2543053"/>
            <a:ext cx="8642350" cy="1606672"/>
          </a:xfrm>
        </p:spPr>
        <p:txBody>
          <a:bodyPr anchor="t">
            <a:normAutofit/>
          </a:bodyPr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34279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38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17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3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677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39956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35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Objetivo da se</a:t>
            </a:r>
            <a:r>
              <a:rPr lang="en-US" noProof="0" dirty="0" err="1"/>
              <a:t>ção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9060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C2ACDCA-47B4-4F89-807A-48ACC0FD7EE8}" type="datetime1">
              <a:rPr lang="ko-KR" altLang="en-US" smtClean="0">
                <a:solidFill>
                  <a:srgbClr val="1F497D">
                    <a:lumMod val="50000"/>
                  </a:srgbClr>
                </a:solidFill>
              </a:rPr>
              <a:t>2018. 11. 21.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6" name="Picture 2" descr="http://esos.hanyang.ac.kr/img/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" y="6572318"/>
            <a:ext cx="2931253" cy="26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577120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2903BA5C-898C-493A-9278-ABF8388BD763}" type="datetime1">
              <a:rPr lang="ko-KR" altLang="en-US" smtClean="0">
                <a:solidFill>
                  <a:srgbClr val="1F497D">
                    <a:lumMod val="50000"/>
                  </a:srgbClr>
                </a:solidFill>
              </a:rPr>
              <a:t>2018. 11. 21.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8" name="Picture 2" descr="http://esos.hanyang.ac.kr/img/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" y="6572318"/>
            <a:ext cx="2931253" cy="26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177415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1026585" y="3789040"/>
            <a:ext cx="700309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0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 Bold" pitchFamily="34" charset="0"/>
              </a:rPr>
              <a:t>Hanyang</a:t>
            </a:r>
            <a:r>
              <a:rPr kumimoji="1" lang="en-US" altLang="ko-KR" sz="2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 Bold" pitchFamily="34" charset="0"/>
              </a:rPr>
              <a:t> University</a:t>
            </a:r>
          </a:p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Embedded Software Systems Lab.</a:t>
            </a:r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36" y="4608512"/>
            <a:ext cx="1268760" cy="1268760"/>
          </a:xfrm>
          <a:prstGeom prst="rect">
            <a:avLst/>
          </a:prstGeom>
        </p:spPr>
      </p:pic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851920" y="604277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16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1169987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1600" b="0" i="0" kern="1200" spc="0" baseline="0" noProof="0" dirty="0" smtClean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4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48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113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09366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5400" b="0" i="0" kern="1200" spc="-100" baseline="0" noProof="0" dirty="0">
                <a:solidFill>
                  <a:schemeClr val="tx1"/>
                </a:solidFill>
                <a:latin typeface="Myriad Pro Light Condensed" charset="0"/>
                <a:ea typeface="Myriad Pro Light Condensed" charset="0"/>
                <a:cs typeface="Myriad Pro Light Condensed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0" y="2543053"/>
            <a:ext cx="8280401" cy="1606672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86972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8" y="279401"/>
            <a:ext cx="8280401" cy="412578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2400" b="0" i="0" noProof="0" dirty="0">
                <a:solidFill>
                  <a:srgbClr val="EBEBEB"/>
                </a:solidFill>
                <a:latin typeface="Myriad Pro Condensed" panose="020B0506030403020204" pitchFamily="34" charset="0"/>
                <a:ea typeface="Myriad Pro Condensed" panose="020B0506030403020204" pitchFamily="34" charset="0"/>
                <a:cs typeface="Myriad Pro Condensed" panose="020B0506030403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799" y="1087395"/>
            <a:ext cx="8280401" cy="5402305"/>
          </a:xfrm>
        </p:spPr>
        <p:txBody>
          <a:bodyPr vert="horz" lIns="0" tIns="0" rIns="0" bIns="0" rtlCol="0">
            <a:noAutofit/>
          </a:bodyPr>
          <a:lstStyle>
            <a:lvl1pPr marL="466725" indent="-457200"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 marL="266613" indent="0">
              <a:buNone/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 marL="360000" indent="-360000">
              <a:lnSpc>
                <a:spcPct val="110000"/>
              </a:lnSpc>
              <a:defRPr lang="en-US" sz="1600" b="0" i="0" kern="1200" spc="0" baseline="0" noProof="0" dirty="0">
                <a:solidFill>
                  <a:srgbClr val="EBEBEB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marL="466725" lvl="4" indent="-457200" algn="l" defTabSz="91404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</a:pPr>
            <a:r>
              <a:rPr lang="en-US" noProof="0" dirty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val="193439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340712"/>
            <a:ext cx="8280400" cy="234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149725"/>
            <a:ext cx="8280400" cy="2340000"/>
          </a:xfrm>
          <a:solidFill>
            <a:schemeClr val="tx1"/>
          </a:solidFill>
        </p:spPr>
        <p:txBody>
          <a:bodyPr/>
          <a:lstStyle>
            <a:lvl1pPr>
              <a:buSzPct val="80000"/>
              <a:defRPr sz="28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bg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bg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620712"/>
            <a:ext cx="8280400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008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 al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97698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7200" b="0" i="0" kern="1200" spc="-100" baseline="0" noProof="0" dirty="0">
                <a:solidFill>
                  <a:schemeClr val="bg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1" y="4149274"/>
            <a:ext cx="8280401" cy="2340426"/>
          </a:xfrm>
        </p:spPr>
        <p:txBody>
          <a:bodyPr anchor="t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240241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spec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b="0" i="0" noProof="0" dirty="0">
                <a:solidFill>
                  <a:srgbClr val="EBEBEB"/>
                </a:solidFill>
                <a:latin typeface="Myriad Pro Condensed" panose="020B0506030403020204" pitchFamily="34" charset="0"/>
                <a:ea typeface="Myriad Pro Condensed" panose="020B0506030403020204" pitchFamily="34" charset="0"/>
                <a:cs typeface="Myriad Pro Condensed" panose="020B0506030403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>
              <a:defRPr lang="pt-BR" noProof="0" dirty="0">
                <a:solidFill>
                  <a:srgbClr val="EBEBEB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noProof="0"/>
              <a:t>Edit Master text styles</a:t>
            </a:r>
          </a:p>
          <a:p>
            <a:pPr lvl="1">
              <a:lnSpc>
                <a:spcPct val="100000"/>
              </a:lnSpc>
            </a:pPr>
            <a:r>
              <a:rPr lang="en-US" noProof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noProof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noProof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79400"/>
            <a:ext cx="8280400" cy="360363"/>
          </a:xfrm>
        </p:spPr>
        <p:txBody>
          <a:bodyPr vert="horz" lIns="0" tIns="0" rIns="0" bIns="0" rtlCol="0" anchor="b">
            <a:noAutofit/>
          </a:bodyPr>
          <a:lstStyle>
            <a:lvl1pPr marL="266612" indent="-266612">
              <a:buFontTx/>
              <a:buNone/>
              <a:defRPr lang="en-US" sz="2000" smtClean="0">
                <a:solidFill>
                  <a:srgbClr val="EBEBEB"/>
                </a:solidFill>
              </a:defRPr>
            </a:lvl1pPr>
          </a:lstStyle>
          <a:p>
            <a:pPr marL="0" lvl="0" indent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315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desenvolvime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358710" indent="-358710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defRPr lang="en-US" sz="1600" b="0" i="0" noProof="0" smtClean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628650" indent="-3556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lang="pt-BR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0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620713"/>
            <a:ext cx="8280400" cy="1189037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/>
          <a:p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809750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66612" lvl="0" indent="-266612" algn="l" defTabSz="914047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Edit Master text styles</a:t>
            </a:r>
          </a:p>
          <a:p>
            <a:pPr marL="536397" lvl="1" indent="-269784" algn="l" defTabSz="91404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Second level</a:t>
            </a:r>
          </a:p>
          <a:p>
            <a:pPr marL="803275" lvl="2" indent="-266700" algn="l" defTabSz="91404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Third level</a:t>
            </a:r>
          </a:p>
          <a:p>
            <a:pPr marL="1071563" lvl="3" indent="-268288" algn="l" defTabSz="251680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</a:pPr>
            <a:r>
              <a:rPr lang="en-US" noProof="0" dirty="0"/>
              <a:t>Fourth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noProof="0" dirty="0"/>
              <a:t>Fifth level</a:t>
            </a:r>
          </a:p>
          <a:p>
            <a:pPr marL="623888" lvl="5" indent="-357188" algn="l" defTabSz="3600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</a:pPr>
            <a:r>
              <a:rPr lang="en-US" noProof="0" dirty="0"/>
              <a:t>Sixth level</a:t>
            </a:r>
          </a:p>
          <a:p>
            <a:pPr lvl="5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129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671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047" rtl="0" eaLnBrk="1" latinLnBrk="0" hangingPunct="1">
        <a:lnSpc>
          <a:spcPct val="80000"/>
        </a:lnSpc>
        <a:spcBef>
          <a:spcPct val="0"/>
        </a:spcBef>
        <a:buNone/>
        <a:defRPr sz="4400" b="0" i="0" kern="1200" spc="-100" baseline="0">
          <a:solidFill>
            <a:schemeClr val="tx1">
              <a:lumMod val="75000"/>
              <a:lumOff val="25000"/>
            </a:schemeClr>
          </a:solidFill>
          <a:latin typeface="Myriad Pro Condensed" charset="0"/>
          <a:ea typeface="Myriad Pro Condensed" charset="0"/>
          <a:cs typeface="Myriad Pro Condensed" charset="0"/>
        </a:defRPr>
      </a:lvl1pPr>
    </p:titleStyle>
    <p:bodyStyle>
      <a:lvl1pPr marL="266612" indent="-266612" algn="l" defTabSz="914047" rtl="0" eaLnBrk="1" latinLnBrk="0" hangingPunct="1">
        <a:spcBef>
          <a:spcPts val="1800"/>
        </a:spcBef>
        <a:buClr>
          <a:schemeClr val="accent2"/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1pPr>
      <a:lvl2pPr marL="536397" indent="-269784" algn="l" defTabSz="914047" rtl="0" eaLnBrk="1" latinLnBrk="0" hangingPunct="1">
        <a:spcBef>
          <a:spcPts val="600"/>
        </a:spcBef>
        <a:spcAft>
          <a:spcPts val="0"/>
        </a:spcAft>
        <a:buClr>
          <a:schemeClr val="bg1">
            <a:lumMod val="65000"/>
          </a:schemeClr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2pPr>
      <a:lvl3pPr marL="879475" indent="-342900" algn="l" defTabSz="914047" rtl="0" eaLnBrk="1" latinLnBrk="0" hangingPunct="1">
        <a:spcBef>
          <a:spcPts val="300"/>
        </a:spcBef>
        <a:spcAft>
          <a:spcPts val="0"/>
        </a:spcAft>
        <a:buClr>
          <a:schemeClr val="bg1">
            <a:lumMod val="85000"/>
          </a:schemeClr>
        </a:buClr>
        <a:buSzPct val="100000"/>
        <a:buFont typeface="Wingdings" panose="05000000000000000000" pitchFamily="2" charset="2"/>
        <a:buChar char="§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3pPr>
      <a:lvl4pPr marL="1146175" indent="-342900" algn="l" defTabSz="251680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4pPr>
      <a:lvl5pPr marL="466725" indent="-457200" algn="l" defTabSz="914047" rtl="0" eaLnBrk="1" latinLnBrk="0" hangingPunct="1">
        <a:lnSpc>
          <a:spcPct val="100000"/>
        </a:lnSpc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1600" b="0" i="0" kern="1200" spc="0" baseline="0" noProof="0" dirty="0" smtClean="0">
          <a:solidFill>
            <a:schemeClr val="tx1"/>
          </a:solidFill>
          <a:latin typeface="M+ 1m light" panose="020B0409020203020207" pitchFamily="49" charset="-128"/>
          <a:ea typeface="M+ 1m light" panose="020B0409020203020207" pitchFamily="49" charset="-128"/>
          <a:cs typeface="M+ 1m light" panose="020B0409020203020207" pitchFamily="49" charset="-128"/>
        </a:defRPr>
      </a:lvl5pPr>
      <a:lvl6pPr marL="723900" indent="-457200" algn="l" defTabSz="914047" rtl="0" eaLnBrk="1" latinLnBrk="0" hangingPunct="1">
        <a:lnSpc>
          <a:spcPct val="100000"/>
        </a:lnSpc>
        <a:spcBef>
          <a:spcPct val="2000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1600" b="0" i="0" kern="1200" spc="0" baseline="0" noProof="0" dirty="0" smtClean="0">
          <a:solidFill>
            <a:schemeClr val="tx1"/>
          </a:solidFill>
          <a:latin typeface="M+ 1m light" panose="020B0409020203020207" pitchFamily="49" charset="-128"/>
          <a:ea typeface="M+ 1m light" panose="020B0409020203020207" pitchFamily="49" charset="-128"/>
          <a:cs typeface="M+ 1m light" panose="020B0409020203020207" pitchFamily="49" charset="-128"/>
        </a:defRPr>
      </a:lvl6pPr>
      <a:lvl7pPr marL="2970658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84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05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7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1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4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69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96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88">
          <p15:clr>
            <a:srgbClr val="F26B43"/>
          </p15:clr>
        </p15:guide>
        <p15:guide id="6" orient="horz" pos="7007">
          <p15:clr>
            <a:srgbClr val="F26B43"/>
          </p15:clr>
        </p15:guide>
        <p15:guide id="11" pos="9493">
          <p15:clr>
            <a:srgbClr val="F26B43"/>
          </p15:clr>
        </p15:guide>
        <p15:guide id="42" pos="2880">
          <p15:clr>
            <a:srgbClr val="F26B43"/>
          </p15:clr>
        </p15:guide>
        <p15:guide id="45" orient="horz" pos="2614">
          <p15:clr>
            <a:srgbClr val="F26B43"/>
          </p15:clr>
        </p15:guide>
        <p15:guide id="49" orient="horz" pos="176">
          <p15:clr>
            <a:srgbClr val="F26B43"/>
          </p15:clr>
        </p15:guide>
        <p15:guide id="52" orient="horz" pos="391">
          <p15:clr>
            <a:srgbClr val="F26B43"/>
          </p15:clr>
        </p15:guide>
        <p15:guide id="54" pos="5488">
          <p15:clr>
            <a:srgbClr val="F26B43"/>
          </p15:clr>
        </p15:guide>
        <p15:guide id="55" pos="272">
          <p15:clr>
            <a:srgbClr val="F26B43"/>
          </p15:clr>
        </p15:guide>
        <p15:guide id="56" orient="horz" pos="59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4392-EBF0-834C-BF59-F4955512E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Locality and </a:t>
            </a:r>
            <a:br>
              <a:rPr lang="en-US" altLang="ko-KR" dirty="0"/>
            </a:br>
            <a:r>
              <a:rPr lang="en-US" altLang="ko-KR" dirty="0"/>
              <a:t>The Fast File System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C3A3E9-2884-0A44-90D3-7752518B69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T31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0C25A8-4F47-CB43-9E84-06BC8D1FCA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594988" cy="276999"/>
          </a:xfrm>
        </p:spPr>
        <p:txBody>
          <a:bodyPr/>
          <a:lstStyle/>
          <a:p>
            <a:r>
              <a:rPr lang="en-US" dirty="0"/>
              <a:t>21 de </a:t>
            </a:r>
            <a:r>
              <a:rPr lang="en-US" dirty="0" err="1"/>
              <a:t>novembro</a:t>
            </a:r>
            <a:r>
              <a:rPr lang="en-US" dirty="0"/>
              <a:t> de 2018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8214DF-A281-204F-B985-D90CA5AC0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495" y="3854500"/>
            <a:ext cx="166712" cy="276999"/>
          </a:xfrm>
        </p:spPr>
        <p:txBody>
          <a:bodyPr/>
          <a:lstStyle/>
          <a:p>
            <a:r>
              <a:rPr lang="en-US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294027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Allocate Files and Directories?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Policy is “</a:t>
            </a:r>
            <a:r>
              <a:rPr lang="en-US" altLang="ko-KR" dirty="0">
                <a:latin typeface="+mj-lt"/>
              </a:rPr>
              <a:t>keep related stuff togethe</a:t>
            </a:r>
            <a:r>
              <a:rPr lang="en-US" altLang="ko-KR" dirty="0"/>
              <a:t>r”</a:t>
            </a:r>
          </a:p>
          <a:p>
            <a:pPr lvl="1"/>
            <a:r>
              <a:rPr lang="en-US" altLang="ko-KR" dirty="0"/>
              <a:t>But… what does “related” mean?</a:t>
            </a:r>
          </a:p>
          <a:p>
            <a:r>
              <a:rPr lang="en-US" altLang="ko-KR" dirty="0"/>
              <a:t>The placement of directories…</a:t>
            </a:r>
          </a:p>
          <a:p>
            <a:pPr lvl="1"/>
            <a:r>
              <a:rPr lang="en-US" altLang="ko-KR" dirty="0"/>
              <a:t>Find a block group with a low number of allocated directories and a high number of free </a:t>
            </a:r>
            <a:r>
              <a:rPr lang="en-US" altLang="ko-KR" dirty="0" err="1"/>
              <a:t>inodes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Put the directory data and </a:t>
            </a:r>
            <a:r>
              <a:rPr lang="en-US" altLang="ko-KR" dirty="0" err="1"/>
              <a:t>inode</a:t>
            </a:r>
            <a:r>
              <a:rPr lang="en-US" altLang="ko-KR" dirty="0"/>
              <a:t> in that group.</a:t>
            </a:r>
          </a:p>
          <a:p>
            <a:r>
              <a:rPr lang="en-US" altLang="ko-KR" dirty="0"/>
              <a:t>The placement of files…</a:t>
            </a:r>
          </a:p>
          <a:p>
            <a:pPr lvl="1"/>
            <a:r>
              <a:rPr lang="en-US" altLang="ko-KR" dirty="0"/>
              <a:t>Allocate data blocks of a file in the same block group of its </a:t>
            </a:r>
            <a:r>
              <a:rPr lang="en-US" altLang="ko-KR" dirty="0" err="1"/>
              <a:t>inode</a:t>
            </a:r>
            <a:endParaRPr lang="en-US" altLang="ko-KR" dirty="0"/>
          </a:p>
          <a:p>
            <a:pPr lvl="1"/>
            <a:r>
              <a:rPr lang="en-US" altLang="ko-KR" dirty="0"/>
              <a:t>Place all files in the same block group as their directory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D6B08B-C437-384D-8EDC-6E477C289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Measuring file locality</a:t>
            </a:r>
            <a:endParaRPr lang="ko-KR" altLang="en-US" dirty="0"/>
          </a:p>
        </p:txBody>
      </p:sp>
      <p:sp>
        <p:nvSpPr>
          <p:cNvPr id="35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How “</a:t>
            </a:r>
            <a:r>
              <a:rPr lang="en-US" altLang="ko-KR" b="1" dirty="0"/>
              <a:t>far away</a:t>
            </a:r>
            <a:r>
              <a:rPr lang="en-US" altLang="ko-KR" dirty="0"/>
              <a:t>” file accesses were from one another in the directory tree.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7% of file accesses to the same file</a:t>
            </a:r>
          </a:p>
          <a:p>
            <a:pPr lvl="1"/>
            <a:r>
              <a:rPr lang="en-US" altLang="ko-KR" dirty="0"/>
              <a:t>Nearly 40% of file accesses in the same directory</a:t>
            </a:r>
          </a:p>
          <a:p>
            <a:pPr lvl="1"/>
            <a:r>
              <a:rPr lang="en-US" altLang="ko-KR" dirty="0"/>
              <a:t>25% of file accesses were two distances</a:t>
            </a:r>
          </a:p>
          <a:p>
            <a:pPr lvl="1"/>
            <a:endParaRPr lang="en-US" altLang="ko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456E8-0865-F343-A5EB-EBD29CC06B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5272335" y="1779454"/>
            <a:ext cx="3692153" cy="3665770"/>
            <a:chOff x="2205548" y="2026497"/>
            <a:chExt cx="4310668" cy="4279865"/>
          </a:xfrm>
        </p:grpSpPr>
        <p:sp>
          <p:nvSpPr>
            <p:cNvPr id="33" name="TextBox 32"/>
            <p:cNvSpPr txBox="1"/>
            <p:nvPr/>
          </p:nvSpPr>
          <p:spPr>
            <a:xfrm>
              <a:off x="3816652" y="5947026"/>
              <a:ext cx="1809940" cy="35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Path Difference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2205548" y="2026497"/>
              <a:ext cx="4310668" cy="3900696"/>
              <a:chOff x="2205548" y="2026497"/>
              <a:chExt cx="4310668" cy="3900696"/>
            </a:xfrm>
          </p:grpSpPr>
          <p:cxnSp>
            <p:nvCxnSpPr>
              <p:cNvPr id="8" name="직선 화살표 연결선 7"/>
              <p:cNvCxnSpPr/>
              <p:nvPr/>
            </p:nvCxnSpPr>
            <p:spPr>
              <a:xfrm>
                <a:off x="3050308" y="2293788"/>
                <a:ext cx="0" cy="33123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/>
              <p:cNvCxnSpPr/>
              <p:nvPr/>
            </p:nvCxnSpPr>
            <p:spPr>
              <a:xfrm flipH="1">
                <a:off x="3029622" y="5612233"/>
                <a:ext cx="3384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411761" y="2159213"/>
                <a:ext cx="792087" cy="30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100%</a:t>
                </a:r>
                <a:endPara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24946" y="2816894"/>
                <a:ext cx="678904" cy="30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80%</a:t>
                </a:r>
                <a:endPara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524946" y="3464966"/>
                <a:ext cx="678904" cy="30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60%</a:t>
                </a:r>
                <a:endPara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524946" y="4113038"/>
                <a:ext cx="678904" cy="30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40%</a:t>
                </a:r>
                <a:endPara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524946" y="4782596"/>
                <a:ext cx="678904" cy="30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20%</a:t>
                </a:r>
                <a:endPara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608735" y="5430668"/>
                <a:ext cx="678904" cy="30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0%</a:t>
                </a:r>
                <a:endPara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203849" y="2466990"/>
                <a:ext cx="1080120" cy="5037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2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135761" y="2026497"/>
                <a:ext cx="1080120" cy="32884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2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73017" y="5621758"/>
                <a:ext cx="462880" cy="30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712043" y="5621758"/>
                <a:ext cx="462880" cy="30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51069" y="5621758"/>
                <a:ext cx="462880" cy="30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90095" y="5621758"/>
                <a:ext cx="462880" cy="30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329121" y="5621758"/>
                <a:ext cx="462880" cy="30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868145" y="5621758"/>
                <a:ext cx="462880" cy="30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  <a:endPara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16200000">
                <a:off x="988387" y="3560622"/>
                <a:ext cx="2793658" cy="359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Cumulative Frequency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3017" y="2221162"/>
                <a:ext cx="3343199" cy="3375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타원 27"/>
              <p:cNvSpPr/>
              <p:nvPr/>
            </p:nvSpPr>
            <p:spPr>
              <a:xfrm>
                <a:off x="5147924" y="4498157"/>
                <a:ext cx="98365" cy="10150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2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413130" y="4395018"/>
                <a:ext cx="1008112" cy="30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Trace</a:t>
                </a:r>
                <a:endPara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413130" y="4649937"/>
                <a:ext cx="1008112" cy="30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Random</a:t>
                </a:r>
                <a:endPara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072859" y="4634583"/>
                <a:ext cx="340271" cy="30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x</a:t>
                </a:r>
                <a:endPara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3203849" y="2026497"/>
                <a:ext cx="1080120" cy="8984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2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</p:grpSp>
      <p:sp>
        <p:nvSpPr>
          <p:cNvPr id="10" name="모서리가 둥근 직사각형 9"/>
          <p:cNvSpPr/>
          <p:nvPr/>
        </p:nvSpPr>
        <p:spPr>
          <a:xfrm>
            <a:off x="620960" y="1988840"/>
            <a:ext cx="4383088" cy="1638017"/>
          </a:xfrm>
          <a:prstGeom prst="roundRect">
            <a:avLst>
              <a:gd name="adj" fmla="val 5619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proc/</a:t>
            </a:r>
            <a:r>
              <a:rPr lang="en-US" altLang="ko-KR" sz="1400" b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src/</a:t>
            </a:r>
            <a:r>
              <a:rPr lang="en-US" altLang="ko-KR" sz="140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foo.c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proc/</a:t>
            </a:r>
            <a:r>
              <a:rPr lang="en-US" altLang="ko-KR" sz="1400" b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src/</a:t>
            </a:r>
            <a:r>
              <a:rPr lang="en-US" altLang="ko-KR" sz="140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bar.c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the distance of two file access is 1</a:t>
            </a:r>
          </a:p>
          <a:p>
            <a:pPr algn="ctr"/>
            <a:endParaRPr lang="en-US" altLang="ko-KR" sz="1400" b="1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algn="ctr"/>
            <a:r>
              <a:rPr lang="en-US" altLang="ko-KR" sz="1400" b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proc/src/</a:t>
            </a:r>
            <a:r>
              <a:rPr lang="en-US" altLang="ko-KR" sz="140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foo.c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proc/obj/</a:t>
            </a:r>
            <a:r>
              <a:rPr lang="en-US" altLang="ko-KR" sz="140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foo.o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the distance of two file access is 2</a:t>
            </a:r>
          </a:p>
        </p:txBody>
      </p:sp>
    </p:spTree>
    <p:extLst>
      <p:ext uri="{BB962C8B-B14F-4D97-AF65-F5344CB8AC3E}">
        <p14:creationId xmlns:p14="http://schemas.microsoft.com/office/powerpoint/2010/main" val="4188678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Large-File Exception</a:t>
            </a:r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If the general policy of file placement is applied, a large file might</a:t>
            </a:r>
          </a:p>
          <a:p>
            <a:pPr lvl="1"/>
            <a:r>
              <a:rPr lang="en-US" altLang="ko-KR" dirty="0"/>
              <a:t>Entirely fill the block group it is first placed within</a:t>
            </a:r>
          </a:p>
          <a:p>
            <a:pPr lvl="1"/>
            <a:r>
              <a:rPr lang="en-US" altLang="ko-KR" dirty="0"/>
              <a:t>Prevent subsequent “related” files from being placed within this group and, thus, hurt file-access locality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For large files, chunks are spread across the disk</a:t>
            </a:r>
          </a:p>
          <a:p>
            <a:pPr lvl="1"/>
            <a:r>
              <a:rPr lang="en-US" altLang="ko-KR" dirty="0"/>
              <a:t>Hurts performance, but this can be addressed by choosing chunk size</a:t>
            </a:r>
          </a:p>
          <a:p>
            <a:pPr lvl="1"/>
            <a:r>
              <a:rPr lang="en-US" altLang="ko-KR" dirty="0"/>
              <a:t>Amortization: reducing overhead by doing more work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23E7E7-3797-CF44-90B5-9FAC8D0E65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2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2018054"/>
              </p:ext>
            </p:extLst>
          </p:nvPr>
        </p:nvGraphicFramePr>
        <p:xfrm>
          <a:off x="918272" y="3107764"/>
          <a:ext cx="7807681" cy="8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3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93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93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93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Group 0</a:t>
                      </a:r>
                      <a:endParaRPr lang="ko-KR" altLang="en-US" sz="1400" b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Group </a:t>
                      </a:r>
                      <a:r>
                        <a:rPr lang="en-US" altLang="ko-KR" sz="14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Group </a:t>
                      </a:r>
                      <a:r>
                        <a:rPr lang="en-US" altLang="ko-KR" sz="14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b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Group </a:t>
                      </a:r>
                      <a:r>
                        <a:rPr lang="en-US" altLang="ko-KR" sz="14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Group </a:t>
                      </a:r>
                      <a:r>
                        <a:rPr lang="en-US" altLang="ko-KR" sz="14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b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Group </a:t>
                      </a:r>
                      <a:r>
                        <a:rPr lang="en-US" altLang="ko-KR" sz="14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b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Group </a:t>
                      </a:r>
                      <a:r>
                        <a:rPr lang="en-US" altLang="ko-KR" sz="14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Group </a:t>
                      </a:r>
                      <a:r>
                        <a:rPr lang="en-US" altLang="ko-KR" sz="14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b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Group </a:t>
                      </a:r>
                      <a:r>
                        <a:rPr lang="en-US" altLang="ko-KR" sz="14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b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Group </a:t>
                      </a:r>
                      <a:r>
                        <a:rPr lang="en-US" altLang="ko-KR" sz="14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b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0 1 2 3 4</a:t>
                      </a:r>
                      <a:b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5 6 7 8 9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57161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1261822" y="-266938"/>
            <a:ext cx="7425380" cy="887651"/>
            <a:chOff x="906140" y="4530589"/>
            <a:chExt cx="7425380" cy="887651"/>
          </a:xfrm>
        </p:grpSpPr>
        <p:graphicFrame>
          <p:nvGraphicFramePr>
            <p:cNvPr id="16" name="내용 개체 틀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84604381"/>
                </p:ext>
              </p:extLst>
            </p:nvPr>
          </p:nvGraphicFramePr>
          <p:xfrm>
            <a:off x="906140" y="4530589"/>
            <a:ext cx="7425380" cy="576064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4253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4253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4253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4253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42538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742538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742538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742538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742538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742538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</a:tblGrid>
                <a:tr h="576064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b="0" dirty="0" err="1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G0</a:t>
                        </a:r>
                        <a:endPara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105266" marR="105266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b="0" dirty="0" err="1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G1</a:t>
                        </a:r>
                        <a:endPara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105266" marR="105266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b="0" dirty="0" err="1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G2</a:t>
                        </a:r>
                        <a:endPara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105266" marR="105266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b="0" dirty="0" err="1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G3</a:t>
                        </a:r>
                        <a:endPara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105266" marR="105266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b="0" dirty="0" err="1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G4</a:t>
                        </a:r>
                        <a:endPara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105266" marR="105266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b="0" dirty="0" err="1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G5</a:t>
                        </a:r>
                        <a:endPara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105266" marR="105266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b="0" dirty="0" err="1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G6</a:t>
                        </a:r>
                        <a:endPara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105266" marR="105266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b="0" dirty="0" err="1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G7</a:t>
                        </a:r>
                        <a:endPara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105266" marR="105266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b="0" dirty="0" err="1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G8</a:t>
                        </a:r>
                        <a:endPara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105266" marR="105266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400" b="0" dirty="0" err="1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G9</a:t>
                        </a:r>
                        <a:endPara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105266" marR="105266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7" name="내용 개체 틀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99502002"/>
                </p:ext>
              </p:extLst>
            </p:nvPr>
          </p:nvGraphicFramePr>
          <p:xfrm>
            <a:off x="2512090" y="5154634"/>
            <a:ext cx="432048" cy="263179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204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63179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100" b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0 1</a:t>
                        </a:r>
                        <a:endPara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105266" marR="105266" anchor="ctr">
                      <a:lnL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2">
                          <a:lumMod val="9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2" name="내용 개체 틀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83671173"/>
                </p:ext>
              </p:extLst>
            </p:nvPr>
          </p:nvGraphicFramePr>
          <p:xfrm>
            <a:off x="4029691" y="5154633"/>
            <a:ext cx="432048" cy="263179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204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63179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100" b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2 3</a:t>
                        </a:r>
                        <a:endPara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105266" marR="105266" anchor="ctr">
                      <a:lnL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2">
                          <a:lumMod val="9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3" name="내용 개체 틀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75498822"/>
                </p:ext>
              </p:extLst>
            </p:nvPr>
          </p:nvGraphicFramePr>
          <p:xfrm>
            <a:off x="5528255" y="5154632"/>
            <a:ext cx="432048" cy="263179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204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63179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100" b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4 5</a:t>
                        </a:r>
                        <a:endPara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105266" marR="105266" anchor="ctr">
                      <a:lnL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2">
                          <a:lumMod val="9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4" name="내용 개체 틀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625700"/>
                </p:ext>
              </p:extLst>
            </p:nvPr>
          </p:nvGraphicFramePr>
          <p:xfrm>
            <a:off x="7026820" y="5154633"/>
            <a:ext cx="432048" cy="263179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204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63179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100" b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6 7</a:t>
                        </a:r>
                        <a:endPara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105266" marR="105266" anchor="ctr">
                      <a:lnL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2">
                          <a:lumMod val="9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5" name="내용 개체 틀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63109536"/>
                </p:ext>
              </p:extLst>
            </p:nvPr>
          </p:nvGraphicFramePr>
          <p:xfrm>
            <a:off x="1050156" y="5155061"/>
            <a:ext cx="432048" cy="263179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204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63179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100" b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9 0</a:t>
                        </a:r>
                        <a:endPara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105266" marR="105266" anchor="ctr">
                      <a:lnL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2">
                          <a:lumMod val="9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graphicFrame>
        <p:nvGraphicFramePr>
          <p:cNvPr id="20" name="내용 개체 틀 6">
            <a:extLst>
              <a:ext uri="{FF2B5EF4-FFF2-40B4-BE49-F238E27FC236}">
                <a16:creationId xmlns:a16="http://schemas.microsoft.com/office/drawing/2014/main" id="{3F75A521-E7EF-9A49-A34E-F49E6A56EC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05989"/>
              </p:ext>
            </p:extLst>
          </p:nvPr>
        </p:nvGraphicFramePr>
        <p:xfrm>
          <a:off x="879521" y="5479187"/>
          <a:ext cx="7807681" cy="682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3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93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93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93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Group 0</a:t>
                      </a:r>
                      <a:endParaRPr lang="ko-KR" altLang="en-US" sz="1400" b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Group </a:t>
                      </a:r>
                      <a:r>
                        <a:rPr lang="en-US" altLang="ko-KR" sz="14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Group </a:t>
                      </a:r>
                      <a:r>
                        <a:rPr lang="en-US" altLang="ko-KR" sz="14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b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Group </a:t>
                      </a:r>
                      <a:r>
                        <a:rPr lang="en-US" altLang="ko-KR" sz="14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Group </a:t>
                      </a:r>
                      <a:r>
                        <a:rPr lang="en-US" altLang="ko-KR" sz="14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b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Group </a:t>
                      </a:r>
                      <a:r>
                        <a:rPr lang="en-US" altLang="ko-KR" sz="14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b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Group </a:t>
                      </a:r>
                      <a:r>
                        <a:rPr lang="en-US" altLang="ko-KR" sz="14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Group </a:t>
                      </a:r>
                      <a:r>
                        <a:rPr lang="en-US" altLang="ko-KR" sz="14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b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Group </a:t>
                      </a:r>
                      <a:r>
                        <a:rPr lang="en-US" altLang="ko-KR" sz="14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b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Group </a:t>
                      </a:r>
                      <a:r>
                        <a:rPr lang="en-US" altLang="ko-KR" sz="14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b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6 7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0 1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4 5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2 3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8 9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57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54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Amortization: How Big Do Chunks Have To Be?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Estimating chunk size to achieve </a:t>
                </a:r>
                <a:br>
                  <a:rPr lang="en-US" altLang="ko-KR" dirty="0"/>
                </a:br>
                <a:r>
                  <a:rPr lang="en-US" altLang="ko-KR" dirty="0"/>
                  <a:t>50% of peak disk performance</a:t>
                </a:r>
              </a:p>
              <a:p>
                <a:pPr lvl="2"/>
                <a:r>
                  <a:rPr lang="en-US" altLang="ko-KR" dirty="0"/>
                  <a:t>half of time seeking and </a:t>
                </a:r>
              </a:p>
              <a:p>
                <a:pPr lvl="2"/>
                <a:r>
                  <a:rPr lang="en-US" altLang="ko-KR" dirty="0"/>
                  <a:t>half of time transferring</a:t>
                </a:r>
              </a:p>
              <a:p>
                <a:pPr lvl="1"/>
                <a:r>
                  <a:rPr lang="en-US" altLang="ko-KR" dirty="0"/>
                  <a:t>Disk bandwidth: 40 MB/s</a:t>
                </a:r>
              </a:p>
              <a:p>
                <a:pPr lvl="1"/>
                <a:r>
                  <a:rPr lang="en-US" altLang="ko-KR" dirty="0"/>
                  <a:t>Positioning time: 10ms</a:t>
                </a:r>
              </a:p>
              <a:p>
                <a:r>
                  <a:rPr lang="en-US" altLang="ko-KR" dirty="0"/>
                  <a:t>How much data can this disk </a:t>
                </a:r>
                <a:br>
                  <a:rPr lang="en-US" altLang="ko-KR" dirty="0"/>
                </a:br>
                <a:r>
                  <a:rPr lang="en-US" altLang="ko-KR" dirty="0"/>
                  <a:t>transfer in 10ms?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40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𝑀𝐵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×0,01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=0,4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=0,4×1024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=409,6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991" t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6C291AA-9FBF-5840-8EAC-82306EDE9A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F82482E-5AD7-A545-9085-010F799B5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309961"/>
            <a:ext cx="3248798" cy="305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6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Large-File Exception in FSS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For large files, FFS took a simpler approach based on the </a:t>
            </a:r>
            <a:r>
              <a:rPr lang="en-US" altLang="ko-KR" sz="2000" dirty="0" err="1"/>
              <a:t>inode</a:t>
            </a:r>
            <a:r>
              <a:rPr lang="en-US" altLang="ko-KR" sz="2000" dirty="0"/>
              <a:t> structure</a:t>
            </a:r>
          </a:p>
          <a:p>
            <a:pPr lvl="1"/>
            <a:r>
              <a:rPr lang="en-US" altLang="ko-KR" sz="2000" dirty="0"/>
              <a:t>The first 12 direct blocks were placed in the same group as the </a:t>
            </a:r>
            <a:r>
              <a:rPr lang="en-US" altLang="ko-KR" sz="2000" dirty="0" err="1"/>
              <a:t>inode</a:t>
            </a:r>
            <a:endParaRPr lang="en-US" altLang="ko-KR" sz="2000" dirty="0"/>
          </a:p>
          <a:p>
            <a:pPr lvl="1"/>
            <a:r>
              <a:rPr lang="en-US" altLang="ko-KR" sz="2000" dirty="0"/>
              <a:t>Each subsequent indirect block, and all the blocks it pointed to, were placed in a different block group.</a:t>
            </a:r>
          </a:p>
          <a:p>
            <a:pPr lvl="2"/>
            <a:r>
              <a:rPr lang="en-US" altLang="ko-KR" sz="1600" dirty="0"/>
              <a:t> With 4KB-blocks and 32-bit addresses, every 1024 blocks (4MB) of the file were in separate groups</a:t>
            </a:r>
            <a:endParaRPr lang="ko-KR" altLang="en-US" sz="16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946A0-A227-6144-AC93-6EF5D0189D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326028"/>
              </p:ext>
            </p:extLst>
          </p:nvPr>
        </p:nvGraphicFramePr>
        <p:xfrm>
          <a:off x="1870496" y="3284984"/>
          <a:ext cx="4501704" cy="435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3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5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Inodes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131840" y="3568995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67172" y="3568995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83196" y="3568995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2065021" y="5248008"/>
            <a:ext cx="12599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latin typeface="Courier" pitchFamily="49" charset="0"/>
                <a:ea typeface="맑은 고딕" pitchFamily="50" charset="-127"/>
              </a:rPr>
              <a:t>inode</a:t>
            </a:r>
            <a:endParaRPr lang="ko-KR" altLang="en-US" sz="1400" dirty="0">
              <a:latin typeface="Courier" pitchFamily="49" charset="0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184150" y="4141826"/>
            <a:ext cx="954904" cy="1114205"/>
            <a:chOff x="1763688" y="2924076"/>
            <a:chExt cx="1249389" cy="2514898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1763688" y="2924076"/>
              <a:ext cx="1249389" cy="25148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1763689" y="3490516"/>
              <a:ext cx="1249252" cy="25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1763689" y="3737751"/>
              <a:ext cx="1249252" cy="25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1763689" y="3990452"/>
              <a:ext cx="1249252" cy="25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00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1763688" y="4681271"/>
              <a:ext cx="1248583" cy="2520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22" name="직선 연결선 21"/>
          <p:cNvCxnSpPr>
            <a:cxnSpLocks/>
          </p:cNvCxnSpPr>
          <p:nvPr/>
        </p:nvCxnSpPr>
        <p:spPr>
          <a:xfrm flipH="1">
            <a:off x="2192659" y="3713011"/>
            <a:ext cx="939181" cy="42444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</p:cNvCxnSpPr>
          <p:nvPr/>
        </p:nvCxnSpPr>
        <p:spPr>
          <a:xfrm flipH="1">
            <a:off x="3138438" y="3720798"/>
            <a:ext cx="209426" cy="40907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818108" y="3568995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TextBox 43"/>
          <p:cNvSpPr txBox="1"/>
          <p:nvPr/>
        </p:nvSpPr>
        <p:spPr>
          <a:xfrm>
            <a:off x="971600" y="4311904"/>
            <a:ext cx="1022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>
                <a:latin typeface="Courier" pitchFamily="49" charset="0"/>
                <a:ea typeface="맑은 고딕" pitchFamily="50" charset="-127"/>
              </a:rPr>
              <a:t>12 direct blocks</a:t>
            </a:r>
            <a:endParaRPr lang="ko-KR" altLang="en-US" sz="1200" dirty="0">
              <a:latin typeface="Courier" pitchFamily="49" charset="0"/>
              <a:ea typeface="맑은 고딕" pitchFamily="50" charset="-127"/>
            </a:endParaRPr>
          </a:p>
        </p:txBody>
      </p:sp>
      <p:sp>
        <p:nvSpPr>
          <p:cNvPr id="32" name="왼쪽 중괄호 31"/>
          <p:cNvSpPr/>
          <p:nvPr/>
        </p:nvSpPr>
        <p:spPr bwMode="auto">
          <a:xfrm>
            <a:off x="1998184" y="4392783"/>
            <a:ext cx="115192" cy="433465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4291208" y="3487324"/>
            <a:ext cx="66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>
                <a:latin typeface="Courier" pitchFamily="49" charset="0"/>
                <a:ea typeface="맑은 고딕" pitchFamily="50" charset="-127"/>
              </a:rPr>
              <a:t>....</a:t>
            </a:r>
            <a:endParaRPr lang="ko-KR" altLang="en-US" sz="1200" dirty="0">
              <a:latin typeface="Courier" pitchFamily="49" charset="0"/>
              <a:ea typeface="맑은 고딕" pitchFamily="50" charset="-127"/>
            </a:endParaRPr>
          </a:p>
        </p:txBody>
      </p:sp>
      <p:cxnSp>
        <p:nvCxnSpPr>
          <p:cNvPr id="37" name="꺾인 연결선 36"/>
          <p:cNvCxnSpPr>
            <a:stCxn id="14" idx="3"/>
            <a:endCxn id="9" idx="2"/>
          </p:cNvCxnSpPr>
          <p:nvPr/>
        </p:nvCxnSpPr>
        <p:spPr>
          <a:xfrm flipV="1">
            <a:off x="3138950" y="3713011"/>
            <a:ext cx="936234" cy="73559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5" idx="3"/>
            <a:endCxn id="10" idx="2"/>
          </p:cNvCxnSpPr>
          <p:nvPr/>
        </p:nvCxnSpPr>
        <p:spPr>
          <a:xfrm flipV="1">
            <a:off x="3138950" y="3713011"/>
            <a:ext cx="1152258" cy="84513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47" idx="3"/>
            <a:endCxn id="28" idx="2"/>
          </p:cNvCxnSpPr>
          <p:nvPr/>
        </p:nvCxnSpPr>
        <p:spPr>
          <a:xfrm flipV="1">
            <a:off x="3138438" y="3713011"/>
            <a:ext cx="1787682" cy="106297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 bwMode="auto">
          <a:xfrm>
            <a:off x="2183639" y="4720166"/>
            <a:ext cx="954799" cy="111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0430548"/>
              </p:ext>
            </p:extLst>
          </p:nvPr>
        </p:nvGraphicFramePr>
        <p:xfrm>
          <a:off x="1870496" y="5972921"/>
          <a:ext cx="4501704" cy="405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3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5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Inodes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3607067" y="4939880"/>
            <a:ext cx="820917" cy="740069"/>
            <a:chOff x="1763688" y="3013692"/>
            <a:chExt cx="1249389" cy="2425282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1763688" y="3013692"/>
              <a:ext cx="1249389" cy="24252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1763689" y="3490516"/>
              <a:ext cx="1249252" cy="25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1763689" y="3737751"/>
              <a:ext cx="1249252" cy="25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1763689" y="3990452"/>
              <a:ext cx="1249252" cy="25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00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7" name="직사각형 56"/>
          <p:cNvSpPr/>
          <p:nvPr/>
        </p:nvSpPr>
        <p:spPr bwMode="auto">
          <a:xfrm>
            <a:off x="3607068" y="5014651"/>
            <a:ext cx="820827" cy="76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3607068" y="4939880"/>
            <a:ext cx="820827" cy="76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607066" y="5306999"/>
            <a:ext cx="820827" cy="76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607066" y="5383896"/>
            <a:ext cx="820827" cy="76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606975" y="5460793"/>
            <a:ext cx="820827" cy="76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3606793" y="5531922"/>
            <a:ext cx="820827" cy="76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3606793" y="5603159"/>
            <a:ext cx="820827" cy="76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2183534" y="5029863"/>
            <a:ext cx="954288" cy="1116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/>
          <p:cNvSpPr txBox="1"/>
          <p:nvPr/>
        </p:nvSpPr>
        <p:spPr>
          <a:xfrm>
            <a:off x="1010622" y="4839741"/>
            <a:ext cx="94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>
                <a:latin typeface="Courier" pitchFamily="49" charset="0"/>
                <a:ea typeface="맑은 고딕" pitchFamily="50" charset="-127"/>
              </a:rPr>
              <a:t>indirect blocks</a:t>
            </a:r>
            <a:endParaRPr lang="ko-KR" altLang="en-US" sz="1200" dirty="0">
              <a:latin typeface="Courier" pitchFamily="49" charset="0"/>
              <a:ea typeface="맑은 고딕" pitchFamily="50" charset="-127"/>
            </a:endParaRPr>
          </a:p>
        </p:txBody>
      </p:sp>
      <p:sp>
        <p:nvSpPr>
          <p:cNvPr id="66" name="왼쪽 중괄호 65"/>
          <p:cNvSpPr/>
          <p:nvPr/>
        </p:nvSpPr>
        <p:spPr bwMode="auto">
          <a:xfrm>
            <a:off x="1968614" y="4920337"/>
            <a:ext cx="144762" cy="221173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76312" y="5983081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151120" y="5983081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860288" y="5983081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71" name="꺾인 연결선 70"/>
          <p:cNvCxnSpPr>
            <a:stCxn id="19" idx="3"/>
            <a:endCxn id="63" idx="1"/>
          </p:cNvCxnSpPr>
          <p:nvPr/>
        </p:nvCxnSpPr>
        <p:spPr>
          <a:xfrm>
            <a:off x="3138438" y="4976161"/>
            <a:ext cx="468355" cy="6654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43"/>
          <p:cNvSpPr txBox="1"/>
          <p:nvPr/>
        </p:nvSpPr>
        <p:spPr>
          <a:xfrm>
            <a:off x="5331958" y="5896080"/>
            <a:ext cx="66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>
                <a:latin typeface="Courier" pitchFamily="49" charset="0"/>
                <a:ea typeface="맑은 고딕" pitchFamily="50" charset="-127"/>
              </a:rPr>
              <a:t>....</a:t>
            </a:r>
            <a:endParaRPr lang="ko-KR" altLang="en-US" sz="1200" dirty="0">
              <a:latin typeface="Courier" pitchFamily="49" charset="0"/>
              <a:ea typeface="맑은 고딕" pitchFamily="50" charset="-127"/>
            </a:endParaRPr>
          </a:p>
        </p:txBody>
      </p:sp>
      <p:cxnSp>
        <p:nvCxnSpPr>
          <p:cNvPr id="77" name="꺾인 연결선 76"/>
          <p:cNvCxnSpPr>
            <a:stCxn id="63" idx="3"/>
            <a:endCxn id="69" idx="0"/>
          </p:cNvCxnSpPr>
          <p:nvPr/>
        </p:nvCxnSpPr>
        <p:spPr>
          <a:xfrm>
            <a:off x="4427620" y="5641608"/>
            <a:ext cx="540680" cy="34147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58" idx="3"/>
            <a:endCxn id="68" idx="0"/>
          </p:cNvCxnSpPr>
          <p:nvPr/>
        </p:nvCxnSpPr>
        <p:spPr>
          <a:xfrm>
            <a:off x="4427895" y="4978329"/>
            <a:ext cx="1831237" cy="100475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62" idx="3"/>
            <a:endCxn id="67" idx="0"/>
          </p:cNvCxnSpPr>
          <p:nvPr/>
        </p:nvCxnSpPr>
        <p:spPr>
          <a:xfrm>
            <a:off x="4427620" y="5570371"/>
            <a:ext cx="756704" cy="412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55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few other things about FFS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Internal fragmentation due to large (at that time!) block size</a:t>
            </a:r>
          </a:p>
          <a:p>
            <a:pPr lvl="1"/>
            <a:r>
              <a:rPr lang="en-US" altLang="ko-KR" dirty="0"/>
              <a:t>Solution: 512-byte sub-blocks</a:t>
            </a:r>
          </a:p>
          <a:p>
            <a:pPr lvl="2"/>
            <a:r>
              <a:rPr lang="en-US" altLang="ko-KR" dirty="0"/>
              <a:t>E.g. to create a file with 1 KB, use two sub-blocks, not an entire 4-KB block</a:t>
            </a:r>
          </a:p>
          <a:p>
            <a:r>
              <a:rPr lang="en-US" altLang="ko-KR" dirty="0"/>
              <a:t>Parameterization</a:t>
            </a:r>
          </a:p>
          <a:p>
            <a:r>
              <a:rPr lang="en-US" altLang="ko-KR" dirty="0"/>
              <a:t>Track buffers</a:t>
            </a:r>
          </a:p>
          <a:p>
            <a:r>
              <a:rPr lang="en-US" altLang="ko-KR" dirty="0"/>
              <a:t>Long file names</a:t>
            </a:r>
          </a:p>
          <a:p>
            <a:pPr lvl="1"/>
            <a:r>
              <a:rPr lang="en-US" altLang="ko-KR" dirty="0"/>
              <a:t>Enabling more expressive names in the file system </a:t>
            </a:r>
          </a:p>
          <a:p>
            <a:r>
              <a:rPr lang="en-US" altLang="ko-KR" dirty="0"/>
              <a:t>Symbolic links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0FD797-9946-3949-9E10-D19EBB9095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4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Unix operating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Original Unix data structures on disk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The good thing about the old file system</a:t>
            </a:r>
          </a:p>
          <a:p>
            <a:pPr lvl="1"/>
            <a:r>
              <a:rPr lang="en-US" altLang="ko-KR" dirty="0"/>
              <a:t>Simple and supported the basic abstractions, i.e. files and directories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Easy to use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A step-forward from earlier approaches</a:t>
            </a:r>
          </a:p>
          <a:p>
            <a:r>
              <a:rPr lang="en-US" altLang="ko-KR" dirty="0">
                <a:cs typeface="Courier New" panose="02070309020205020404" pitchFamily="49" charset="0"/>
              </a:rPr>
              <a:t>The Problem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Terrible performance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Started off bad and got worse over time</a:t>
            </a: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239DE7-D681-954D-92FD-4A7A2AEC1B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905193"/>
              </p:ext>
            </p:extLst>
          </p:nvPr>
        </p:nvGraphicFramePr>
        <p:xfrm>
          <a:off x="684213" y="1916832"/>
          <a:ext cx="8027986" cy="802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7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7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2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bg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Inodes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77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Issues of the old Unix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Treated the disk as a random-access memory</a:t>
            </a:r>
          </a:p>
          <a:p>
            <a:pPr lvl="1"/>
            <a:r>
              <a:rPr lang="en-US" altLang="ko-KR" dirty="0"/>
              <a:t>Data was spread all over the disk without regard to positioning time</a:t>
            </a:r>
          </a:p>
          <a:p>
            <a:r>
              <a:rPr lang="en-US" altLang="ko-KR" dirty="0"/>
              <a:t>File system easily fragmented due to uncareful free space management</a:t>
            </a:r>
          </a:p>
          <a:p>
            <a:pPr lvl="1"/>
            <a:r>
              <a:rPr lang="en-US" altLang="ko-KR" dirty="0"/>
              <a:t>The policy was simply to take the next free block</a:t>
            </a:r>
          </a:p>
          <a:p>
            <a:pPr lvl="2"/>
            <a:r>
              <a:rPr lang="en-US" altLang="ko-KR" dirty="0"/>
              <a:t>For example, consider 4 files A, B, C and D, each with 2 blocks.</a:t>
            </a:r>
          </a:p>
          <a:p>
            <a:pPr lvl="2">
              <a:spcBef>
                <a:spcPts val="4000"/>
              </a:spcBef>
            </a:pPr>
            <a:r>
              <a:rPr lang="en-US" altLang="ko-KR" dirty="0"/>
              <a:t>If B and D are deleted, the layout becomes</a:t>
            </a:r>
          </a:p>
          <a:p>
            <a:pPr lvl="2">
              <a:spcBef>
                <a:spcPts val="4000"/>
              </a:spcBef>
            </a:pPr>
            <a:r>
              <a:rPr lang="en-US" altLang="ko-KR" dirty="0"/>
              <a:t>Now, if we create a 4-block file E we get</a:t>
            </a:r>
          </a:p>
          <a:p>
            <a:pPr lvl="2">
              <a:spcBef>
                <a:spcPts val="4000"/>
              </a:spcBef>
            </a:pPr>
            <a:r>
              <a:rPr lang="en-US" altLang="ko-KR" dirty="0"/>
              <a:t>And E is spread across the disk.</a:t>
            </a:r>
          </a:p>
          <a:p>
            <a:pPr lvl="1"/>
            <a:endParaRPr lang="en-US" altLang="ko-KR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C0E8E19-AF1E-0549-92E0-26378C350E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4" name="내용 개체 틀 6">
            <a:extLst>
              <a:ext uri="{FF2B5EF4-FFF2-40B4-BE49-F238E27FC236}">
                <a16:creationId xmlns:a16="http://schemas.microsoft.com/office/drawing/2014/main" id="{3CA95413-5516-6147-A50E-64618988A2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032195"/>
              </p:ext>
            </p:extLst>
          </p:nvPr>
        </p:nvGraphicFramePr>
        <p:xfrm>
          <a:off x="1259632" y="3645024"/>
          <a:ext cx="5400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A1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bg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A2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bg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B1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2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bg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B2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2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bg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C1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bg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C2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D1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D2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내용 개체 틀 6">
            <a:extLst>
              <a:ext uri="{FF2B5EF4-FFF2-40B4-BE49-F238E27FC236}">
                <a16:creationId xmlns:a16="http://schemas.microsoft.com/office/drawing/2014/main" id="{282C3894-BEE5-064E-9DA0-0CD3999457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835970"/>
              </p:ext>
            </p:extLst>
          </p:nvPr>
        </p:nvGraphicFramePr>
        <p:xfrm>
          <a:off x="1259632" y="4437112"/>
          <a:ext cx="5400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A1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bg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A2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bg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C1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bg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C2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1" hangingPunct="1"/>
                      <a:endParaRPr lang="ko-KR" altLang="en-US" sz="1800" b="0" kern="120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ctr" defTabSz="914047" rtl="0" eaLnBrk="1" latinLnBrk="1" hangingPunct="1"/>
                      <a:endParaRPr lang="ko-KR" altLang="en-US" sz="1800" b="0" kern="120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내용 개체 틀 6">
            <a:extLst>
              <a:ext uri="{FF2B5EF4-FFF2-40B4-BE49-F238E27FC236}">
                <a16:creationId xmlns:a16="http://schemas.microsoft.com/office/drawing/2014/main" id="{0DF6755D-1674-C74A-8523-2880DC08AC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3292584"/>
              </p:ext>
            </p:extLst>
          </p:nvPr>
        </p:nvGraphicFramePr>
        <p:xfrm>
          <a:off x="1259632" y="5295488"/>
          <a:ext cx="5400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A1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bg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A2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bg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E1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bg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E2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bg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C1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bg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C2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bg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E3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bg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E4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2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Issues of the old Unix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The original block size was too small (512 bytes)</a:t>
            </a:r>
          </a:p>
          <a:p>
            <a:pPr lvl="1"/>
            <a:r>
              <a:rPr lang="en-US" altLang="ko-KR" dirty="0"/>
              <a:t>Good because it reduced internal fragmentation</a:t>
            </a:r>
          </a:p>
          <a:p>
            <a:pPr lvl="1"/>
            <a:r>
              <a:rPr lang="en-US" altLang="ko-KR" dirty="0"/>
              <a:t>Bad because disk transfer was inefficient.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C0E8E19-AF1E-0549-92E0-26378C350E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8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871E-D70F-1B42-A13A-3806941B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organize on-disk data to improve performance?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15C5C-730A-F74D-B160-B43987AB9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types of allocation policies are required?</a:t>
            </a:r>
          </a:p>
          <a:p>
            <a:r>
              <a:rPr lang="en-US" dirty="0"/>
              <a:t>How do we make the file system “disk aware”?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4B2FA-DFDF-DB4D-83E4-9EAF7EBFF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5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 File System</a:t>
            </a:r>
            <a:endParaRPr lang="ko-KR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D1D10A-6A7A-6441-8CA8-E998D53B45D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FFS was designed by a group at Berkeley in the early 80’s.</a:t>
            </a:r>
          </a:p>
          <a:p>
            <a:r>
              <a:rPr lang="en-US" altLang="ko-KR" dirty="0"/>
              <a:t>FFS structures and allocation policies were designed to be “disk aware” and improve performance.</a:t>
            </a:r>
          </a:p>
          <a:p>
            <a:pPr lvl="1"/>
            <a:r>
              <a:rPr lang="en-US" altLang="ko-KR" dirty="0"/>
              <a:t>It kept same API (</a:t>
            </a:r>
            <a:r>
              <a:rPr lang="en-US" altLang="ko-KR" dirty="0">
                <a:solidFill>
                  <a:srgbClr val="3333FF"/>
                </a:solidFill>
                <a:latin typeface="Latin Modern Mono Light 10" pitchFamily="49" charset="77"/>
              </a:rPr>
              <a:t>open()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3333FF"/>
                </a:solidFill>
                <a:latin typeface="Latin Modern Mono Light 10" pitchFamily="49" charset="77"/>
              </a:rPr>
              <a:t>read()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3333FF"/>
                </a:solidFill>
                <a:latin typeface="Latin Modern Mono Light 10" pitchFamily="49" charset="77"/>
              </a:rPr>
              <a:t>write()</a:t>
            </a:r>
            <a:r>
              <a:rPr lang="en-US" altLang="ko-KR" dirty="0"/>
              <a:t>,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The internal implementation was heavily changed.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5E58D1F-BA78-F043-992D-1BAE678A37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4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Organizing Structure: The Cylinder Group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FFS</a:t>
            </a:r>
            <a:r>
              <a:rPr lang="en-US" altLang="ko-KR" dirty="0"/>
              <a:t> divides the disk into a bunch of groups. </a:t>
            </a:r>
            <a:r>
              <a:rPr lang="en-US" altLang="ko-KR" b="1" dirty="0"/>
              <a:t>(Cylinder Group)</a:t>
            </a:r>
          </a:p>
          <a:p>
            <a:pPr lvl="1"/>
            <a:r>
              <a:rPr lang="en-US" altLang="ko-KR" dirty="0"/>
              <a:t>Modern file system call cylinder group as block group. 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These groups are uses to improve seek performance.</a:t>
            </a:r>
          </a:p>
          <a:p>
            <a:pPr lvl="1"/>
            <a:r>
              <a:rPr lang="en-US" altLang="ko-KR" dirty="0"/>
              <a:t>By placing two files within the same group.</a:t>
            </a:r>
          </a:p>
          <a:p>
            <a:pPr lvl="1"/>
            <a:r>
              <a:rPr lang="en-US" altLang="ko-KR" dirty="0"/>
              <a:t>Accessing one after the other </a:t>
            </a:r>
            <a:r>
              <a:rPr lang="en-US" altLang="ko-KR" b="1" dirty="0"/>
              <a:t>will not be long seeks</a:t>
            </a:r>
            <a:r>
              <a:rPr lang="en-US" altLang="ko-KR" dirty="0"/>
              <a:t> across the disk. </a:t>
            </a:r>
          </a:p>
          <a:p>
            <a:pPr lvl="1"/>
            <a:r>
              <a:rPr lang="en-US" altLang="ko-KR" dirty="0" err="1"/>
              <a:t>FFS</a:t>
            </a:r>
            <a:r>
              <a:rPr lang="en-US" altLang="ko-KR" dirty="0"/>
              <a:t> needs to allocate files and directories within each of these groups.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906A75-E34D-1C42-82DC-0D930DA66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689606"/>
              </p:ext>
            </p:extLst>
          </p:nvPr>
        </p:nvGraphicFramePr>
        <p:xfrm>
          <a:off x="971600" y="2852936"/>
          <a:ext cx="609600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95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Cylinder Groups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FFS divides the disk into groups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 consecutive cylinders.</a:t>
                </a:r>
              </a:p>
              <a:p>
                <a:pPr lvl="1"/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lvl="1"/>
                <a:r>
                  <a:rPr lang="en-US" altLang="ko-KR" dirty="0"/>
                  <a:t>Modern drives do not show such details about their geometry.</a:t>
                </a:r>
              </a:p>
              <a:p>
                <a:pPr lvl="2"/>
                <a:r>
                  <a:rPr lang="en-US" altLang="ko-KR" dirty="0"/>
                  <a:t>Instead, they export a logical address space of blocks and current file systems organize the drive into groups of consecutive blocks.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991" t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906A75-E34D-1C42-82DC-0D930DA66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Organizing Structure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F1907A-2580-6F4A-BB43-958CF6EB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49" y="1844824"/>
            <a:ext cx="61849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5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 Groups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By placing two files within the same group, FFS ensures that accessing one after the other will not involve long seeks across the disk.</a:t>
            </a:r>
          </a:p>
          <a:p>
            <a:r>
              <a:rPr lang="en-US" altLang="ko-KR" dirty="0"/>
              <a:t>To be able to place and manage files and directories into a group, FFS includes in it all the structures of a file system.</a:t>
            </a:r>
          </a:p>
          <a:p>
            <a:endParaRPr lang="en-US" altLang="ko-KR" dirty="0"/>
          </a:p>
          <a:p>
            <a:r>
              <a:rPr lang="en-US" altLang="ko-KR" dirty="0"/>
              <a:t>Data structures for each block group</a:t>
            </a:r>
          </a:p>
          <a:p>
            <a:pPr lvl="1"/>
            <a:r>
              <a:rPr lang="en-US" altLang="ko-KR" dirty="0"/>
              <a:t>A copy of the </a:t>
            </a:r>
            <a:r>
              <a:rPr lang="en-US" altLang="ko-KR" b="1" dirty="0"/>
              <a:t>super block(S)</a:t>
            </a:r>
            <a:r>
              <a:rPr lang="en-US" altLang="ko-KR" dirty="0"/>
              <a:t> for reliability reasons</a:t>
            </a:r>
          </a:p>
          <a:p>
            <a:pPr lvl="1"/>
            <a:r>
              <a:rPr lang="en-US" altLang="ko-KR" b="1" spc="-20" dirty="0"/>
              <a:t>inode bitmap(</a:t>
            </a:r>
            <a:r>
              <a:rPr lang="en-US" altLang="ko-KR" b="1" spc="-20" dirty="0" err="1"/>
              <a:t>ib</a:t>
            </a:r>
            <a:r>
              <a:rPr lang="en-US" altLang="ko-KR" b="1" spc="-20" dirty="0"/>
              <a:t>)</a:t>
            </a:r>
            <a:r>
              <a:rPr lang="en-US" altLang="ko-KR" spc="-20" dirty="0"/>
              <a:t> and </a:t>
            </a:r>
            <a:r>
              <a:rPr lang="en-US" altLang="ko-KR" b="1" spc="-20" dirty="0"/>
              <a:t>data bitmap(</a:t>
            </a:r>
            <a:r>
              <a:rPr lang="en-US" altLang="ko-KR" b="1" spc="-20" dirty="0" err="1"/>
              <a:t>db</a:t>
            </a:r>
            <a:r>
              <a:rPr lang="en-US" altLang="ko-KR" b="1" spc="-20" dirty="0"/>
              <a:t>)</a:t>
            </a:r>
            <a:r>
              <a:rPr lang="en-US" altLang="ko-KR" spc="-20" dirty="0"/>
              <a:t> to track free </a:t>
            </a:r>
            <a:r>
              <a:rPr lang="en-US" altLang="ko-KR" spc="-20" dirty="0" err="1"/>
              <a:t>inodes</a:t>
            </a:r>
            <a:r>
              <a:rPr lang="en-US" altLang="ko-KR" spc="-20" dirty="0"/>
              <a:t> and data blocks </a:t>
            </a:r>
          </a:p>
          <a:p>
            <a:pPr lvl="1"/>
            <a:r>
              <a:rPr lang="en-US" altLang="ko-KR" b="1" dirty="0" err="1"/>
              <a:t>inodes</a:t>
            </a:r>
            <a:r>
              <a:rPr lang="en-US" altLang="ko-KR" b="1" dirty="0"/>
              <a:t> </a:t>
            </a:r>
            <a:r>
              <a:rPr lang="en-US" altLang="ko-KR" dirty="0"/>
              <a:t>and </a:t>
            </a:r>
            <a:r>
              <a:rPr lang="en-US" altLang="ko-KR" b="1" dirty="0"/>
              <a:t>data blocks</a:t>
            </a:r>
            <a:r>
              <a:rPr lang="en-US" altLang="ko-KR" dirty="0"/>
              <a:t> are like those in the very-simple file system (VSFS)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642713-7C0B-994E-BBCA-BE707F9968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Organizing Structure</a:t>
            </a:r>
            <a:endParaRPr lang="en-US" dirty="0"/>
          </a:p>
        </p:txBody>
      </p:sp>
      <p:graphicFrame>
        <p:nvGraphicFramePr>
          <p:cNvPr id="6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352786"/>
              </p:ext>
            </p:extLst>
          </p:nvPr>
        </p:nvGraphicFramePr>
        <p:xfrm>
          <a:off x="684213" y="3927701"/>
          <a:ext cx="8027986" cy="444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5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2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bg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b="0" i="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err="1">
                          <a:solidFill>
                            <a:schemeClr val="bg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ib</a:t>
                      </a:r>
                      <a:endParaRPr lang="ko-KR" altLang="en-US" b="0" i="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err="1">
                          <a:solidFill>
                            <a:schemeClr val="bg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b="0" i="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err="1">
                          <a:solidFill>
                            <a:schemeClr val="bg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Inodes</a:t>
                      </a:r>
                      <a:endParaRPr lang="ko-KR" altLang="en-US" b="0" i="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bg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b="0" i="0" dirty="0">
                        <a:solidFill>
                          <a:schemeClr val="bg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CB4B02-FEE3-C648-AF50-6D4D438F6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921640"/>
              </p:ext>
            </p:extLst>
          </p:nvPr>
        </p:nvGraphicFramePr>
        <p:xfrm>
          <a:off x="684213" y="1378813"/>
          <a:ext cx="60960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283598705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57095746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472772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878757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3678330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1611928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770254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74647858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53025011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1734301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98620473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7767148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281048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084288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18718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448591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3029151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442718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320847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913337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0865533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3366301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54562153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25887329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83686823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959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951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49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C504-2018s2-v09">
  <a:themeElements>
    <a:clrScheme name="Bright Colors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007FFF"/>
      </a:accent1>
      <a:accent2>
        <a:srgbClr val="FFB300"/>
      </a:accent2>
      <a:accent3>
        <a:srgbClr val="FA5500"/>
      </a:accent3>
      <a:accent4>
        <a:srgbClr val="00C070"/>
      </a:accent4>
      <a:accent5>
        <a:srgbClr val="FF9300"/>
      </a:accent5>
      <a:accent6>
        <a:srgbClr val="7980FF"/>
      </a:accent6>
      <a:hlink>
        <a:srgbClr val="9437FF"/>
      </a:hlink>
      <a:folHlink>
        <a:srgbClr val="7F6F6F"/>
      </a:folHlink>
    </a:clrScheme>
    <a:fontScheme name="Myriad Pro">
      <a:majorFont>
        <a:latin typeface="Myriad Pro SemiCondensed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yriad Pro Light SemiCondensed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C504-2018s2-v09" id="{225D0279-D09F-8943-8402-F12EF62DDA2B}" vid="{26936788-4F0C-5043-8B1C-036BA71E864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MC504-2018s2-v09</Template>
  <TotalTime>102331</TotalTime>
  <Words>1061</Words>
  <Application>Microsoft Macintosh PowerPoint</Application>
  <PresentationFormat>On-screen Show (4:3)</PresentationFormat>
  <Paragraphs>237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6" baseType="lpstr">
      <vt:lpstr>M+ 1m light</vt:lpstr>
      <vt:lpstr>맑은 고딕</vt:lpstr>
      <vt:lpstr>Adobe 고딕 Std B</vt:lpstr>
      <vt:lpstr>Arial</vt:lpstr>
      <vt:lpstr>Calibri</vt:lpstr>
      <vt:lpstr>Cambria</vt:lpstr>
      <vt:lpstr>Cambria Math</vt:lpstr>
      <vt:lpstr>Courier</vt:lpstr>
      <vt:lpstr>Courier New</vt:lpstr>
      <vt:lpstr>Inconsolata</vt:lpstr>
      <vt:lpstr>Latin Modern Mono Light 10</vt:lpstr>
      <vt:lpstr>Latin Modern Mono Light Cond 10</vt:lpstr>
      <vt:lpstr>LM Mono Light Cond 10</vt:lpstr>
      <vt:lpstr>Myriad Pro Bold Condensed</vt:lpstr>
      <vt:lpstr>Myriad Pro Condensed</vt:lpstr>
      <vt:lpstr>Myriad Pro Light Condensed</vt:lpstr>
      <vt:lpstr>Myriad Pro Light SemiCondensed</vt:lpstr>
      <vt:lpstr>Myriad Pro SemiCondensed</vt:lpstr>
      <vt:lpstr>Wingdings</vt:lpstr>
      <vt:lpstr>Wingdings 3</vt:lpstr>
      <vt:lpstr>MC504-2018s2-v09</vt:lpstr>
      <vt:lpstr>Locality and  The Fast File System</vt:lpstr>
      <vt:lpstr>Unix operating system</vt:lpstr>
      <vt:lpstr>Issues of the old Unix file system</vt:lpstr>
      <vt:lpstr>Issues of the old Unix file system</vt:lpstr>
      <vt:lpstr>How to organize on-disk data to improve performance?</vt:lpstr>
      <vt:lpstr>Fast File System</vt:lpstr>
      <vt:lpstr>Organizing Structure: The Cylinder Group</vt:lpstr>
      <vt:lpstr>Cylinder Groups</vt:lpstr>
      <vt:lpstr>Block Groups</vt:lpstr>
      <vt:lpstr>How To Allocate Files and Directories?</vt:lpstr>
      <vt:lpstr>Measuring file locality</vt:lpstr>
      <vt:lpstr>The Large-File Exception</vt:lpstr>
      <vt:lpstr>Amortization: How Big Do Chunks Have To Be?</vt:lpstr>
      <vt:lpstr>The Large-File Exception in FSS</vt:lpstr>
      <vt:lpstr>A few other things about FFS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creator>유진수 (jedisty@hanyang.ac.kr)</dc:creator>
  <cp:lastModifiedBy>Arthur Catto</cp:lastModifiedBy>
  <cp:revision>4150</cp:revision>
  <cp:lastPrinted>2015-03-03T01:48:46Z</cp:lastPrinted>
  <dcterms:created xsi:type="dcterms:W3CDTF">2011-05-01T06:09:10Z</dcterms:created>
  <dcterms:modified xsi:type="dcterms:W3CDTF">2018-11-21T21:01:54Z</dcterms:modified>
</cp:coreProperties>
</file>