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tags/tag2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2" r:id="rId1"/>
  </p:sldMasterIdLst>
  <p:notesMasterIdLst>
    <p:notesMasterId r:id="rId125"/>
  </p:notesMasterIdLst>
  <p:handoutMasterIdLst>
    <p:handoutMasterId r:id="rId126"/>
  </p:handoutMasterIdLst>
  <p:sldIdLst>
    <p:sldId id="297" r:id="rId2"/>
    <p:sldId id="546" r:id="rId3"/>
    <p:sldId id="548" r:id="rId4"/>
    <p:sldId id="503" r:id="rId5"/>
    <p:sldId id="505" r:id="rId6"/>
    <p:sldId id="506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00" r:id="rId25"/>
    <p:sldId id="298" r:id="rId26"/>
    <p:sldId id="532" r:id="rId27"/>
    <p:sldId id="533" r:id="rId28"/>
    <p:sldId id="534" r:id="rId29"/>
    <p:sldId id="535" r:id="rId30"/>
    <p:sldId id="536" r:id="rId31"/>
    <p:sldId id="299" r:id="rId32"/>
    <p:sldId id="306" r:id="rId33"/>
    <p:sldId id="480" r:id="rId34"/>
    <p:sldId id="482" r:id="rId35"/>
    <p:sldId id="481" r:id="rId36"/>
    <p:sldId id="501" r:id="rId37"/>
    <p:sldId id="502" r:id="rId38"/>
    <p:sldId id="395" r:id="rId39"/>
    <p:sldId id="317" r:id="rId40"/>
    <p:sldId id="318" r:id="rId41"/>
    <p:sldId id="483" r:id="rId42"/>
    <p:sldId id="321" r:id="rId43"/>
    <p:sldId id="484" r:id="rId44"/>
    <p:sldId id="401" r:id="rId45"/>
    <p:sldId id="402" r:id="rId46"/>
    <p:sldId id="324" r:id="rId47"/>
    <p:sldId id="485" r:id="rId48"/>
    <p:sldId id="326" r:id="rId49"/>
    <p:sldId id="443" r:id="rId50"/>
    <p:sldId id="407" r:id="rId51"/>
    <p:sldId id="415" r:id="rId52"/>
    <p:sldId id="408" r:id="rId53"/>
    <p:sldId id="409" r:id="rId54"/>
    <p:sldId id="410" r:id="rId55"/>
    <p:sldId id="411" r:id="rId56"/>
    <p:sldId id="457" r:id="rId57"/>
    <p:sldId id="487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88" r:id="rId67"/>
    <p:sldId id="550" r:id="rId68"/>
    <p:sldId id="444" r:id="rId69"/>
    <p:sldId id="428" r:id="rId70"/>
    <p:sldId id="427" r:id="rId71"/>
    <p:sldId id="429" r:id="rId72"/>
    <p:sldId id="549" r:id="rId73"/>
    <p:sldId id="350" r:id="rId74"/>
    <p:sldId id="431" r:id="rId75"/>
    <p:sldId id="489" r:id="rId76"/>
    <p:sldId id="358" r:id="rId77"/>
    <p:sldId id="438" r:id="rId78"/>
    <p:sldId id="462" r:id="rId79"/>
    <p:sldId id="433" r:id="rId80"/>
    <p:sldId id="448" r:id="rId81"/>
    <p:sldId id="449" r:id="rId82"/>
    <p:sldId id="450" r:id="rId83"/>
    <p:sldId id="463" r:id="rId84"/>
    <p:sldId id="490" r:id="rId85"/>
    <p:sldId id="466" r:id="rId86"/>
    <p:sldId id="467" r:id="rId87"/>
    <p:sldId id="491" r:id="rId88"/>
    <p:sldId id="492" r:id="rId89"/>
    <p:sldId id="495" r:id="rId90"/>
    <p:sldId id="496" r:id="rId91"/>
    <p:sldId id="471" r:id="rId92"/>
    <p:sldId id="497" r:id="rId93"/>
    <p:sldId id="498" r:id="rId94"/>
    <p:sldId id="504" r:id="rId95"/>
    <p:sldId id="507" r:id="rId96"/>
    <p:sldId id="508" r:id="rId97"/>
    <p:sldId id="517" r:id="rId98"/>
    <p:sldId id="518" r:id="rId99"/>
    <p:sldId id="528" r:id="rId100"/>
    <p:sldId id="529" r:id="rId101"/>
    <p:sldId id="530" r:id="rId102"/>
    <p:sldId id="537" r:id="rId103"/>
    <p:sldId id="538" r:id="rId104"/>
    <p:sldId id="539" r:id="rId105"/>
    <p:sldId id="540" r:id="rId106"/>
    <p:sldId id="541" r:id="rId107"/>
    <p:sldId id="542" r:id="rId108"/>
    <p:sldId id="543" r:id="rId109"/>
    <p:sldId id="544" r:id="rId110"/>
    <p:sldId id="545" r:id="rId111"/>
    <p:sldId id="396" r:id="rId112"/>
    <p:sldId id="397" r:id="rId113"/>
    <p:sldId id="398" r:id="rId114"/>
    <p:sldId id="399" r:id="rId115"/>
    <p:sldId id="400" r:id="rId116"/>
    <p:sldId id="386" r:id="rId117"/>
    <p:sldId id="486" r:id="rId118"/>
    <p:sldId id="474" r:id="rId119"/>
    <p:sldId id="475" r:id="rId120"/>
    <p:sldId id="476" r:id="rId121"/>
    <p:sldId id="477" r:id="rId122"/>
    <p:sldId id="478" r:id="rId123"/>
    <p:sldId id="406" r:id="rId124"/>
  </p:sldIdLst>
  <p:sldSz cx="9144000" cy="6858000" type="screen4x3"/>
  <p:notesSz cx="6888163" cy="10020300"/>
  <p:custDataLst>
    <p:tags r:id="rId12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01 Processes" id="{DCE59A2C-4B0D-43D9-9690-0603FD61DE42}">
          <p14:sldIdLst>
            <p14:sldId id="297"/>
            <p14:sldId id="546"/>
            <p14:sldId id="548"/>
          </p14:sldIdLst>
        </p14:section>
        <p14:section name="Introduction" id="{8DCD3DA9-56A9-9245-8D2E-A7F65A238A9A}">
          <p14:sldIdLst>
            <p14:sldId id="503"/>
            <p14:sldId id="505"/>
            <p14:sldId id="506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Process Concept" id="{3E45649C-3D2C-4B95-976D-F0CC589CEFD8}">
          <p14:sldIdLst>
            <p14:sldId id="500"/>
            <p14:sldId id="298"/>
            <p14:sldId id="532"/>
            <p14:sldId id="533"/>
            <p14:sldId id="534"/>
            <p14:sldId id="535"/>
            <p14:sldId id="536"/>
            <p14:sldId id="299"/>
            <p14:sldId id="306"/>
            <p14:sldId id="480"/>
            <p14:sldId id="482"/>
            <p14:sldId id="481"/>
          </p14:sldIdLst>
        </p14:section>
        <p14:section name="Process states" id="{152D57CC-986B-4168-ACE6-A835E3C65D72}">
          <p14:sldIdLst>
            <p14:sldId id="501"/>
            <p14:sldId id="502"/>
            <p14:sldId id="395"/>
            <p14:sldId id="317"/>
            <p14:sldId id="318"/>
            <p14:sldId id="483"/>
            <p14:sldId id="321"/>
            <p14:sldId id="484"/>
            <p14:sldId id="401"/>
            <p14:sldId id="402"/>
            <p14:sldId id="324"/>
            <p14:sldId id="485"/>
            <p14:sldId id="326"/>
          </p14:sldIdLst>
        </p14:section>
        <p14:section name="Process description" id="{644AE3E3-0710-4A89-8EBF-256E7C23925D}">
          <p14:sldIdLst>
            <p14:sldId id="443"/>
            <p14:sldId id="407"/>
            <p14:sldId id="415"/>
            <p14:sldId id="408"/>
            <p14:sldId id="409"/>
            <p14:sldId id="410"/>
            <p14:sldId id="411"/>
            <p14:sldId id="457"/>
            <p14:sldId id="487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88"/>
            <p14:sldId id="550"/>
          </p14:sldIdLst>
        </p14:section>
        <p14:section name="Process control" id="{E7FB11E3-AFFE-414E-B2EC-909679AA292B}">
          <p14:sldIdLst>
            <p14:sldId id="444"/>
            <p14:sldId id="428"/>
            <p14:sldId id="427"/>
            <p14:sldId id="429"/>
            <p14:sldId id="549"/>
            <p14:sldId id="350"/>
            <p14:sldId id="431"/>
            <p14:sldId id="489"/>
            <p14:sldId id="358"/>
            <p14:sldId id="438"/>
            <p14:sldId id="462"/>
            <p14:sldId id="433"/>
            <p14:sldId id="448"/>
            <p14:sldId id="449"/>
            <p14:sldId id="450"/>
          </p14:sldIdLst>
        </p14:section>
        <p14:section name="Interprocess communication" id="{EB820861-91D8-4C5F-9247-EF34961E14A2}">
          <p14:sldIdLst>
            <p14:sldId id="463"/>
            <p14:sldId id="490"/>
            <p14:sldId id="466"/>
            <p14:sldId id="467"/>
            <p14:sldId id="491"/>
            <p14:sldId id="492"/>
            <p14:sldId id="495"/>
            <p14:sldId id="496"/>
            <p14:sldId id="471"/>
            <p14:sldId id="497"/>
            <p14:sldId id="498"/>
          </p14:sldIdLst>
        </p14:section>
        <p14:section name="Prking lot" id="{960CAF35-B18F-B848-86A0-A5E11079A493}">
          <p14:sldIdLst>
            <p14:sldId id="504"/>
            <p14:sldId id="507"/>
            <p14:sldId id="508"/>
            <p14:sldId id="517"/>
            <p14:sldId id="518"/>
            <p14:sldId id="528"/>
            <p14:sldId id="529"/>
            <p14:sldId id="530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396"/>
            <p14:sldId id="397"/>
            <p14:sldId id="398"/>
            <p14:sldId id="399"/>
            <p14:sldId id="400"/>
            <p14:sldId id="386"/>
            <p14:sldId id="486"/>
            <p14:sldId id="474"/>
            <p14:sldId id="475"/>
            <p14:sldId id="476"/>
            <p14:sldId id="477"/>
            <p14:sldId id="478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7" pos="544" userDrawn="1">
          <p15:clr>
            <a:srgbClr val="A4A3A4"/>
          </p15:clr>
        </p15:guide>
        <p15:guide id="8" orient="horz" pos="2001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pos="3787" userDrawn="1">
          <p15:clr>
            <a:srgbClr val="A4A3A4"/>
          </p15:clr>
        </p15:guide>
        <p15:guide id="11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00"/>
    <a:srgbClr val="FF0000"/>
    <a:srgbClr val="4ABD24"/>
    <a:srgbClr val="FF8C00"/>
    <a:srgbClr val="5E5E5E"/>
    <a:srgbClr val="BFE2B5"/>
    <a:srgbClr val="FFA899"/>
    <a:srgbClr val="FFFFFF"/>
    <a:srgbClr val="0054D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5" autoAdjust="0"/>
    <p:restoredTop sz="93571" autoAdjust="0"/>
  </p:normalViewPr>
  <p:slideViewPr>
    <p:cSldViewPr snapToGrid="0" snapToObjects="1" showGuides="1">
      <p:cViewPr varScale="1">
        <p:scale>
          <a:sx n="211" d="100"/>
          <a:sy n="211" d="100"/>
        </p:scale>
        <p:origin x="2216" y="208"/>
      </p:cViewPr>
      <p:guideLst>
        <p:guide pos="544"/>
        <p:guide orient="horz" pos="2001"/>
        <p:guide orient="horz" pos="3748"/>
        <p:guide pos="3787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8408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0DAF4-F89C-48A4-A8F7-A6A78753D6F4}" type="doc">
      <dgm:prSet loTypeId="urn:microsoft.com/office/officeart/2005/8/layout/vList5" loCatId="list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B93CD342-B27A-4582-8E8A-288A3EB3B9F9}">
      <dgm:prSet phldrT="[Text]"/>
      <dgm:spPr/>
      <dgm:t>
        <a:bodyPr/>
        <a:lstStyle/>
        <a:p>
          <a:pPr rtl="0">
            <a:lnSpc>
              <a:spcPct val="80000"/>
            </a:lnSpc>
          </a:pP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</a:t>
          </a: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11F269-28D8-4313-8E84-0666E207720C}" type="parTrans" cxnId="{0DF1913E-9C30-436A-8D03-068DEB443176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AF19D133-EFDE-44E5-A5A2-AE06A08264B2}" type="sibTrans" cxnId="{0DF1913E-9C30-436A-8D03-068DEB443176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BD0F67F0-ECE1-4B76-ABD2-AF9779FDC173}">
      <dgm:prSet phldrT="[Text]" custT="1"/>
      <dgm:spPr/>
      <dgm:t>
        <a:bodyPr lIns="108000" rIns="108000"/>
        <a:lstStyle/>
        <a:p>
          <a:pPr rtl="0">
            <a:lnSpc>
              <a:spcPct val="80000"/>
            </a:lnSpc>
          </a:pPr>
          <a:r>
            <a:rPr lang="pt-BR" sz="2200" b="0" i="0" baseline="0" dirty="0" err="1"/>
            <a:t>The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modifiable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part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of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the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user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space</a:t>
          </a:r>
          <a:r>
            <a:rPr lang="pt-BR" sz="2200" b="0" i="0" baseline="0" dirty="0"/>
            <a:t>. </a:t>
          </a:r>
          <a:endParaRPr lang="pt-BR" sz="2200" dirty="0"/>
        </a:p>
      </dgm:t>
    </dgm:pt>
    <dgm:pt modelId="{217CDBB4-F133-4476-A9FC-48302CB96467}" type="parTrans" cxnId="{B3726663-8403-4E97-BC6B-FA626FF1DF26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D6B19120-F690-4AB1-9859-CC051ABE7115}" type="sibTrans" cxnId="{B3726663-8403-4E97-BC6B-FA626FF1DF26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3FD728E3-D67A-4DC7-B8C7-68B39F302084}">
      <dgm:prSet phldrT="[Text]"/>
      <dgm:spPr/>
      <dgm:t>
        <a:bodyPr/>
        <a:lstStyle/>
        <a:p>
          <a:pPr rtl="0">
            <a:lnSpc>
              <a:spcPct val="80000"/>
            </a:lnSpc>
          </a:pP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</a:t>
          </a: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02EE9D-2D55-4751-ADD5-F8AFEFFE801D}" type="parTrans" cxnId="{24B9FF48-86BE-415D-9C6D-4A7A148E5A40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29E07E62-0A75-4816-BB2F-6364BD813ECC}" type="sibTrans" cxnId="{24B9FF48-86BE-415D-9C6D-4A7A148E5A40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EBAD83C6-7908-4E2D-983E-5B651C5F5C34}">
      <dgm:prSet phldrT="[Text]" custT="1"/>
      <dgm:spPr/>
      <dgm:t>
        <a:bodyPr lIns="108000" rIns="108000"/>
        <a:lstStyle/>
        <a:p>
          <a:pPr rtl="0">
            <a:lnSpc>
              <a:spcPct val="80000"/>
            </a:lnSpc>
          </a:pPr>
          <a:r>
            <a:rPr lang="pt-BR" sz="2200" b="0" i="0" baseline="0" dirty="0" err="1"/>
            <a:t>The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code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of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the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program</a:t>
          </a:r>
          <a:r>
            <a:rPr lang="pt-BR" sz="2200" b="0" i="0" baseline="0" dirty="0"/>
            <a:t> to </a:t>
          </a:r>
          <a:r>
            <a:rPr lang="pt-BR" sz="2200" b="0" i="0" baseline="0" dirty="0" err="1"/>
            <a:t>be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executed</a:t>
          </a:r>
          <a:r>
            <a:rPr lang="pt-BR" sz="2200" b="0" i="0" baseline="0" dirty="0"/>
            <a:t>.</a:t>
          </a:r>
          <a:endParaRPr lang="pt-BR" sz="2200" dirty="0"/>
        </a:p>
      </dgm:t>
    </dgm:pt>
    <dgm:pt modelId="{C710DF71-7ED9-404D-9677-42CD0B4102DB}" type="parTrans" cxnId="{92EFCC21-48B5-4884-8350-44B575D52FA2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700A112F-C099-4C64-B2F0-067E27BB51CD}" type="sibTrans" cxnId="{92EFCC21-48B5-4884-8350-44B575D52FA2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9A662C5B-940B-43F4-9E69-4FA0526DE360}">
      <dgm:prSet phldrT="[Text]"/>
      <dgm:spPr/>
      <dgm:t>
        <a:bodyPr/>
        <a:lstStyle/>
        <a:p>
          <a:pPr rtl="0">
            <a:lnSpc>
              <a:spcPct val="80000"/>
            </a:lnSpc>
          </a:pP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</a:t>
          </a: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stacks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8D3B1F-06A8-40F8-A65F-5205F8CDB82F}" type="parTrans" cxnId="{E0431E08-1E89-46CC-B82A-5E58343DD8CF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25E72CFC-1548-451F-9882-E0ADDE9ACE1B}" type="sibTrans" cxnId="{E0431E08-1E89-46CC-B82A-5E58343DD8CF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DBF6EB47-1CBD-4CE0-8956-FCEDDF5C28F4}">
      <dgm:prSet phldrT="[Text]" custT="1"/>
      <dgm:spPr/>
      <dgm:t>
        <a:bodyPr lIns="108000" rIns="108000"/>
        <a:lstStyle/>
        <a:p>
          <a:pPr rtl="0">
            <a:lnSpc>
              <a:spcPct val="80000"/>
            </a:lnSpc>
          </a:pPr>
          <a:r>
            <a:rPr lang="pt-BR" sz="2200" b="0" i="0" baseline="0" dirty="0" err="1"/>
            <a:t>Used</a:t>
          </a:r>
          <a:r>
            <a:rPr lang="pt-BR" sz="2200" b="0" i="0" baseline="0" dirty="0"/>
            <a:t> as </a:t>
          </a:r>
          <a:r>
            <a:rPr lang="pt-BR" sz="2200" b="0" i="0" baseline="0" dirty="0" err="1"/>
            <a:t>temporary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storage</a:t>
          </a:r>
          <a:r>
            <a:rPr lang="pt-BR" sz="2200" b="0" i="0" baseline="0" dirty="0"/>
            <a:t> for </a:t>
          </a:r>
          <a:r>
            <a:rPr lang="pt-BR" sz="2200" b="0" i="0" baseline="0" dirty="0" err="1"/>
            <a:t>parameters</a:t>
          </a:r>
          <a:r>
            <a:rPr lang="pt-BR" sz="2200" b="0" i="0" baseline="0" dirty="0"/>
            <a:t>, </a:t>
          </a:r>
          <a:r>
            <a:rPr lang="pt-BR" sz="2200" b="0" i="0" baseline="0" dirty="0" err="1"/>
            <a:t>intermediate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results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and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return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addresses</a:t>
          </a:r>
          <a:r>
            <a:rPr lang="pt-BR" sz="2200" b="0" i="0" baseline="0" dirty="0"/>
            <a:t> for </a:t>
          </a:r>
          <a:r>
            <a:rPr lang="pt-BR" sz="2200" b="0" i="0" baseline="0" dirty="0" err="1"/>
            <a:t>procedure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and</a:t>
          </a:r>
          <a:r>
            <a:rPr lang="pt-BR" sz="2200" b="0" i="0" baseline="0" dirty="0"/>
            <a:t> system </a:t>
          </a:r>
          <a:r>
            <a:rPr lang="pt-BR" sz="2200" b="0" i="0" baseline="0" dirty="0" err="1"/>
            <a:t>calls</a:t>
          </a:r>
          <a:r>
            <a:rPr lang="pt-BR" sz="2200" b="0" i="0" baseline="0" dirty="0"/>
            <a:t>.</a:t>
          </a:r>
          <a:endParaRPr lang="pt-BR" sz="2200" dirty="0"/>
        </a:p>
      </dgm:t>
    </dgm:pt>
    <dgm:pt modelId="{74672D2C-2DB5-45B8-8B11-DD06F7760239}" type="parTrans" cxnId="{A04AD2FA-CDA8-444D-B2FA-B3625282782C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2727B0B9-C898-444E-A9B9-2AEF17620950}" type="sibTrans" cxnId="{A04AD2FA-CDA8-444D-B2FA-B3625282782C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5E3A29BD-E8A0-4A68-954C-685F6F5D194A}">
      <dgm:prSet phldrT="[Text]"/>
      <dgm:spPr/>
      <dgm:t>
        <a:bodyPr/>
        <a:lstStyle/>
        <a:p>
          <a:pPr rtl="0">
            <a:lnSpc>
              <a:spcPct val="80000"/>
            </a:lnSpc>
          </a:pP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PCB </a:t>
          </a: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pt-BR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b="0" i="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63E1C0-29E7-4AE2-B403-9359FA513762}" type="parTrans" cxnId="{A9A8F1B8-F1CA-4B3E-BF21-58D119FB6779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77231F2D-2352-4B50-B69F-802D29A1C62E}" type="sibTrans" cxnId="{A9A8F1B8-F1CA-4B3E-BF21-58D119FB6779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1C005DE1-0E9D-47C4-B8BF-E7FB36D3AF87}">
      <dgm:prSet phldrT="[Text]" custT="1"/>
      <dgm:spPr/>
      <dgm:t>
        <a:bodyPr lIns="108000" rIns="108000"/>
        <a:lstStyle/>
        <a:p>
          <a:pPr rtl="0">
            <a:lnSpc>
              <a:spcPct val="80000"/>
            </a:lnSpc>
          </a:pPr>
          <a:r>
            <a:rPr lang="pt-BR" sz="2200" b="0" i="0" baseline="0" dirty="0"/>
            <a:t>Data </a:t>
          </a:r>
          <a:r>
            <a:rPr lang="pt-BR" sz="2200" b="0" i="0" baseline="0" dirty="0" err="1"/>
            <a:t>needed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by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the</a:t>
          </a:r>
          <a:r>
            <a:rPr lang="pt-BR" sz="2200" b="0" i="0" baseline="0" dirty="0"/>
            <a:t> OS </a:t>
          </a:r>
          <a:r>
            <a:rPr lang="pt-BR" sz="2200" b="0" i="0" baseline="0" dirty="0" err="1"/>
            <a:t>to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control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the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process</a:t>
          </a:r>
          <a:r>
            <a:rPr lang="pt-BR" sz="2200" b="0" i="0" baseline="0" dirty="0"/>
            <a:t>, </a:t>
          </a:r>
          <a:r>
            <a:rPr lang="pt-BR" sz="2200" b="0" i="0" baseline="0" dirty="0" err="1"/>
            <a:t>such</a:t>
          </a:r>
          <a:r>
            <a:rPr lang="pt-BR" sz="2200" b="0" i="0" baseline="0" dirty="0"/>
            <a:t> as </a:t>
          </a:r>
          <a:r>
            <a:rPr lang="pt-BR" sz="2200" b="0" i="1" baseline="0" dirty="0" err="1"/>
            <a:t>process</a:t>
          </a:r>
          <a:r>
            <a:rPr lang="pt-BR" sz="2200" b="0" i="1" baseline="0" dirty="0"/>
            <a:t> id, processor </a:t>
          </a:r>
          <a:r>
            <a:rPr lang="pt-BR" sz="2200" b="0" i="1" baseline="0" dirty="0" err="1"/>
            <a:t>state</a:t>
          </a:r>
          <a:r>
            <a:rPr lang="pt-BR" sz="2200" b="0" i="1" baseline="0" dirty="0"/>
            <a:t>, </a:t>
          </a:r>
          <a:r>
            <a:rPr lang="pt-BR" sz="2200" b="0" i="0" baseline="0" dirty="0"/>
            <a:t>etc.</a:t>
          </a:r>
          <a:endParaRPr lang="pt-BR" sz="2200" i="0" dirty="0"/>
        </a:p>
      </dgm:t>
    </dgm:pt>
    <dgm:pt modelId="{E03C938B-B866-4017-ACF1-729AA9683C24}" type="parTrans" cxnId="{D9ABE146-CE71-4336-87F5-1A936D710BAF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1C292D8D-C1B1-48FE-86FF-36DB81B29055}" type="sibTrans" cxnId="{D9ABE146-CE71-4336-87F5-1A936D710BAF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A4526E22-49ED-4E99-B754-03CA5181D9A2}">
      <dgm:prSet phldrT="[Text]" custT="1"/>
      <dgm:spPr/>
      <dgm:t>
        <a:bodyPr lIns="108000" rIns="108000"/>
        <a:lstStyle/>
        <a:p>
          <a:pPr rtl="0">
            <a:lnSpc>
              <a:spcPct val="80000"/>
            </a:lnSpc>
          </a:pPr>
          <a:r>
            <a:rPr lang="pt-BR" sz="2200" b="0" i="0" baseline="0" dirty="0" err="1"/>
            <a:t>May</a:t>
          </a:r>
          <a:r>
            <a:rPr lang="pt-BR" sz="2200" b="0" i="0" baseline="0" dirty="0"/>
            <a:t> include </a:t>
          </a:r>
          <a:r>
            <a:rPr lang="pt-BR" sz="2200" b="0" i="0" baseline="0" dirty="0" err="1"/>
            <a:t>program</a:t>
          </a:r>
          <a:r>
            <a:rPr lang="pt-BR" sz="2200" b="0" i="0" baseline="0" dirty="0"/>
            <a:t> data, a </a:t>
          </a:r>
          <a:r>
            <a:rPr lang="pt-BR" sz="2200" b="0" i="0" baseline="0" dirty="0" err="1"/>
            <a:t>user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stack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area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and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programs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that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may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be</a:t>
          </a:r>
          <a:r>
            <a:rPr lang="pt-BR" sz="2200" b="0" i="0" baseline="0" dirty="0"/>
            <a:t> </a:t>
          </a:r>
          <a:r>
            <a:rPr lang="pt-BR" sz="2200" b="0" i="0" baseline="0" dirty="0" err="1"/>
            <a:t>modified</a:t>
          </a:r>
          <a:r>
            <a:rPr lang="pt-BR" sz="2200" b="0" i="0" baseline="0" dirty="0"/>
            <a:t>.</a:t>
          </a:r>
          <a:endParaRPr lang="pt-BR" sz="2200" dirty="0"/>
        </a:p>
      </dgm:t>
    </dgm:pt>
    <dgm:pt modelId="{3D2809F5-F258-43FC-B8F6-574CE97C930D}" type="parTrans" cxnId="{979EC916-AD16-4559-A315-4CC7536D23BD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43CAAF1F-C4CF-46B4-AB10-6E97B21FD1AC}" type="sibTrans" cxnId="{979EC916-AD16-4559-A315-4CC7536D23BD}">
      <dgm:prSet/>
      <dgm:spPr/>
      <dgm:t>
        <a:bodyPr/>
        <a:lstStyle/>
        <a:p>
          <a:pPr>
            <a:lnSpc>
              <a:spcPct val="80000"/>
            </a:lnSpc>
          </a:pPr>
          <a:endParaRPr lang="pt-BR"/>
        </a:p>
      </dgm:t>
    </dgm:pt>
    <dgm:pt modelId="{663B56F2-45A8-430E-A9C6-2B4FA8C85691}" type="pres">
      <dgm:prSet presAssocID="{35A0DAF4-F89C-48A4-A8F7-A6A78753D6F4}" presName="Name0" presStyleCnt="0">
        <dgm:presLayoutVars>
          <dgm:dir/>
          <dgm:animLvl val="lvl"/>
          <dgm:resizeHandles val="exact"/>
        </dgm:presLayoutVars>
      </dgm:prSet>
      <dgm:spPr/>
    </dgm:pt>
    <dgm:pt modelId="{504A6AF3-DAE1-4411-AB7E-3BDA837BE831}" type="pres">
      <dgm:prSet presAssocID="{B93CD342-B27A-4582-8E8A-288A3EB3B9F9}" presName="linNode" presStyleCnt="0"/>
      <dgm:spPr/>
    </dgm:pt>
    <dgm:pt modelId="{BC8F0BE5-C6D2-4EBD-9DCB-2D9EE3503EEE}" type="pres">
      <dgm:prSet presAssocID="{B93CD342-B27A-4582-8E8A-288A3EB3B9F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A53308-A5DD-402B-9F26-9CD80C4958B9}" type="pres">
      <dgm:prSet presAssocID="{B93CD342-B27A-4582-8E8A-288A3EB3B9F9}" presName="descendantText" presStyleLbl="alignAccFollowNode1" presStyleIdx="0" presStyleCnt="4" custScaleX="163814" custScaleY="122411" custLinFactNeighborX="17" custLinFactNeighborY="-1554">
        <dgm:presLayoutVars>
          <dgm:bulletEnabled val="1"/>
        </dgm:presLayoutVars>
      </dgm:prSet>
      <dgm:spPr/>
    </dgm:pt>
    <dgm:pt modelId="{E0110559-3511-4027-9844-039B00549148}" type="pres">
      <dgm:prSet presAssocID="{AF19D133-EFDE-44E5-A5A2-AE06A08264B2}" presName="sp" presStyleCnt="0"/>
      <dgm:spPr/>
    </dgm:pt>
    <dgm:pt modelId="{6E8B8E66-D8C4-4D15-A17F-AD17BC581AF8}" type="pres">
      <dgm:prSet presAssocID="{3FD728E3-D67A-4DC7-B8C7-68B39F302084}" presName="linNode" presStyleCnt="0"/>
      <dgm:spPr/>
    </dgm:pt>
    <dgm:pt modelId="{B6720F0F-4A8F-4DD2-B293-B0260C04C84A}" type="pres">
      <dgm:prSet presAssocID="{3FD728E3-D67A-4DC7-B8C7-68B39F30208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E87C31A-7F46-461E-9ACE-9ED93722B208}" type="pres">
      <dgm:prSet presAssocID="{3FD728E3-D67A-4DC7-B8C7-68B39F302084}" presName="descendantText" presStyleLbl="alignAccFollowNode1" presStyleIdx="1" presStyleCnt="4" custScaleX="163814" custScaleY="122411" custLinFactNeighborX="17" custLinFactNeighborY="1555">
        <dgm:presLayoutVars>
          <dgm:bulletEnabled val="1"/>
        </dgm:presLayoutVars>
      </dgm:prSet>
      <dgm:spPr/>
    </dgm:pt>
    <dgm:pt modelId="{1BC5D6AA-A610-4E2D-BFEA-B7BFDC0F3D46}" type="pres">
      <dgm:prSet presAssocID="{29E07E62-0A75-4816-BB2F-6364BD813ECC}" presName="sp" presStyleCnt="0"/>
      <dgm:spPr/>
    </dgm:pt>
    <dgm:pt modelId="{FC9D5D90-6D18-414C-B35C-58DB53D89217}" type="pres">
      <dgm:prSet presAssocID="{9A662C5B-940B-43F4-9E69-4FA0526DE360}" presName="linNode" presStyleCnt="0"/>
      <dgm:spPr/>
    </dgm:pt>
    <dgm:pt modelId="{F598AEEE-4629-4DDC-9500-E8140FD7F436}" type="pres">
      <dgm:prSet presAssocID="{9A662C5B-940B-43F4-9E69-4FA0526DE36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F99AE43-FB64-45FC-8AC3-671F171E8AF7}" type="pres">
      <dgm:prSet presAssocID="{9A662C5B-940B-43F4-9E69-4FA0526DE360}" presName="descendantText" presStyleLbl="alignAccFollowNode1" presStyleIdx="2" presStyleCnt="4" custScaleX="163814" custScaleY="122411" custLinFactNeighborX="17" custLinFactNeighborY="1555">
        <dgm:presLayoutVars>
          <dgm:bulletEnabled val="1"/>
        </dgm:presLayoutVars>
      </dgm:prSet>
      <dgm:spPr/>
    </dgm:pt>
    <dgm:pt modelId="{4D33D611-4EDB-4EB2-A731-11197B1863CB}" type="pres">
      <dgm:prSet presAssocID="{25E72CFC-1548-451F-9882-E0ADDE9ACE1B}" presName="sp" presStyleCnt="0"/>
      <dgm:spPr/>
    </dgm:pt>
    <dgm:pt modelId="{6FE9196D-AEEF-4EF3-A67A-B82513B04101}" type="pres">
      <dgm:prSet presAssocID="{5E3A29BD-E8A0-4A68-954C-685F6F5D194A}" presName="linNode" presStyleCnt="0"/>
      <dgm:spPr/>
    </dgm:pt>
    <dgm:pt modelId="{50AAC86D-4F93-46FF-A070-B326EA26C500}" type="pres">
      <dgm:prSet presAssocID="{5E3A29BD-E8A0-4A68-954C-685F6F5D194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37A4CAF-6BE5-4CBA-ADBF-DC2C2E409D9B}" type="pres">
      <dgm:prSet presAssocID="{5E3A29BD-E8A0-4A68-954C-685F6F5D194A}" presName="descendantText" presStyleLbl="alignAccFollowNode1" presStyleIdx="3" presStyleCnt="4" custScaleX="163814" custScaleY="122411" custLinFactNeighborX="17" custLinFactNeighborY="1555">
        <dgm:presLayoutVars>
          <dgm:bulletEnabled val="1"/>
        </dgm:presLayoutVars>
      </dgm:prSet>
      <dgm:spPr/>
    </dgm:pt>
  </dgm:ptLst>
  <dgm:cxnLst>
    <dgm:cxn modelId="{E0431E08-1E89-46CC-B82A-5E58343DD8CF}" srcId="{35A0DAF4-F89C-48A4-A8F7-A6A78753D6F4}" destId="{9A662C5B-940B-43F4-9E69-4FA0526DE360}" srcOrd="2" destOrd="0" parTransId="{B58D3B1F-06A8-40F8-A65F-5205F8CDB82F}" sibTransId="{25E72CFC-1548-451F-9882-E0ADDE9ACE1B}"/>
    <dgm:cxn modelId="{979EC916-AD16-4559-A315-4CC7536D23BD}" srcId="{B93CD342-B27A-4582-8E8A-288A3EB3B9F9}" destId="{A4526E22-49ED-4E99-B754-03CA5181D9A2}" srcOrd="1" destOrd="0" parTransId="{3D2809F5-F258-43FC-B8F6-574CE97C930D}" sibTransId="{43CAAF1F-C4CF-46B4-AB10-6E97B21FD1AC}"/>
    <dgm:cxn modelId="{9C3C931F-9593-44EA-B7F8-E63F3445651D}" type="presOf" srcId="{9A662C5B-940B-43F4-9E69-4FA0526DE360}" destId="{F598AEEE-4629-4DDC-9500-E8140FD7F436}" srcOrd="0" destOrd="0" presId="urn:microsoft.com/office/officeart/2005/8/layout/vList5"/>
    <dgm:cxn modelId="{92EFCC21-48B5-4884-8350-44B575D52FA2}" srcId="{3FD728E3-D67A-4DC7-B8C7-68B39F302084}" destId="{EBAD83C6-7908-4E2D-983E-5B651C5F5C34}" srcOrd="0" destOrd="0" parTransId="{C710DF71-7ED9-404D-9677-42CD0B4102DB}" sibTransId="{700A112F-C099-4C64-B2F0-067E27BB51CD}"/>
    <dgm:cxn modelId="{9ADBD723-4404-4C09-AA7F-DB0FDFDF9440}" type="presOf" srcId="{DBF6EB47-1CBD-4CE0-8956-FCEDDF5C28F4}" destId="{0F99AE43-FB64-45FC-8AC3-671F171E8AF7}" srcOrd="0" destOrd="0" presId="urn:microsoft.com/office/officeart/2005/8/layout/vList5"/>
    <dgm:cxn modelId="{0DF1913E-9C30-436A-8D03-068DEB443176}" srcId="{35A0DAF4-F89C-48A4-A8F7-A6A78753D6F4}" destId="{B93CD342-B27A-4582-8E8A-288A3EB3B9F9}" srcOrd="0" destOrd="0" parTransId="{B911F269-28D8-4313-8E84-0666E207720C}" sibTransId="{AF19D133-EFDE-44E5-A5A2-AE06A08264B2}"/>
    <dgm:cxn modelId="{D9ABE146-CE71-4336-87F5-1A936D710BAF}" srcId="{5E3A29BD-E8A0-4A68-954C-685F6F5D194A}" destId="{1C005DE1-0E9D-47C4-B8BF-E7FB36D3AF87}" srcOrd="0" destOrd="0" parTransId="{E03C938B-B866-4017-ACF1-729AA9683C24}" sibTransId="{1C292D8D-C1B1-48FE-86FF-36DB81B29055}"/>
    <dgm:cxn modelId="{24B9FF48-86BE-415D-9C6D-4A7A148E5A40}" srcId="{35A0DAF4-F89C-48A4-A8F7-A6A78753D6F4}" destId="{3FD728E3-D67A-4DC7-B8C7-68B39F302084}" srcOrd="1" destOrd="0" parTransId="{0502EE9D-2D55-4751-ADD5-F8AFEFFE801D}" sibTransId="{29E07E62-0A75-4816-BB2F-6364BD813ECC}"/>
    <dgm:cxn modelId="{AC25534F-00A1-4DA8-BF32-99EA96D3F766}" type="presOf" srcId="{3FD728E3-D67A-4DC7-B8C7-68B39F302084}" destId="{B6720F0F-4A8F-4DD2-B293-B0260C04C84A}" srcOrd="0" destOrd="0" presId="urn:microsoft.com/office/officeart/2005/8/layout/vList5"/>
    <dgm:cxn modelId="{918D055D-769F-4302-9728-F8557B3FB41A}" type="presOf" srcId="{BD0F67F0-ECE1-4B76-ABD2-AF9779FDC173}" destId="{BCA53308-A5DD-402B-9F26-9CD80C4958B9}" srcOrd="0" destOrd="0" presId="urn:microsoft.com/office/officeart/2005/8/layout/vList5"/>
    <dgm:cxn modelId="{B3726663-8403-4E97-BC6B-FA626FF1DF26}" srcId="{B93CD342-B27A-4582-8E8A-288A3EB3B9F9}" destId="{BD0F67F0-ECE1-4B76-ABD2-AF9779FDC173}" srcOrd="0" destOrd="0" parTransId="{217CDBB4-F133-4476-A9FC-48302CB96467}" sibTransId="{D6B19120-F690-4AB1-9859-CC051ABE7115}"/>
    <dgm:cxn modelId="{6CC5F583-79B8-4029-93C5-E0255B139464}" type="presOf" srcId="{EBAD83C6-7908-4E2D-983E-5B651C5F5C34}" destId="{EE87C31A-7F46-461E-9ACE-9ED93722B208}" srcOrd="0" destOrd="0" presId="urn:microsoft.com/office/officeart/2005/8/layout/vList5"/>
    <dgm:cxn modelId="{BDF80794-46B7-41FC-8298-A40E77252478}" type="presOf" srcId="{5E3A29BD-E8A0-4A68-954C-685F6F5D194A}" destId="{50AAC86D-4F93-46FF-A070-B326EA26C500}" srcOrd="0" destOrd="0" presId="urn:microsoft.com/office/officeart/2005/8/layout/vList5"/>
    <dgm:cxn modelId="{BFB41596-E9BD-4AEE-8AF8-E1BAC1126C61}" type="presOf" srcId="{A4526E22-49ED-4E99-B754-03CA5181D9A2}" destId="{BCA53308-A5DD-402B-9F26-9CD80C4958B9}" srcOrd="0" destOrd="1" presId="urn:microsoft.com/office/officeart/2005/8/layout/vList5"/>
    <dgm:cxn modelId="{A9A8F1B8-F1CA-4B3E-BF21-58D119FB6779}" srcId="{35A0DAF4-F89C-48A4-A8F7-A6A78753D6F4}" destId="{5E3A29BD-E8A0-4A68-954C-685F6F5D194A}" srcOrd="3" destOrd="0" parTransId="{3863E1C0-29E7-4AE2-B403-9359FA513762}" sibTransId="{77231F2D-2352-4B50-B69F-802D29A1C62E}"/>
    <dgm:cxn modelId="{EA7FADBF-BCA8-44EE-87BE-087BD757A877}" type="presOf" srcId="{B93CD342-B27A-4582-8E8A-288A3EB3B9F9}" destId="{BC8F0BE5-C6D2-4EBD-9DCB-2D9EE3503EEE}" srcOrd="0" destOrd="0" presId="urn:microsoft.com/office/officeart/2005/8/layout/vList5"/>
    <dgm:cxn modelId="{010921C4-B33D-4788-BA2D-5974FB82902E}" type="presOf" srcId="{1C005DE1-0E9D-47C4-B8BF-E7FB36D3AF87}" destId="{D37A4CAF-6BE5-4CBA-ADBF-DC2C2E409D9B}" srcOrd="0" destOrd="0" presId="urn:microsoft.com/office/officeart/2005/8/layout/vList5"/>
    <dgm:cxn modelId="{8985BBC4-974B-4F9A-AA82-80F3F8EC7936}" type="presOf" srcId="{35A0DAF4-F89C-48A4-A8F7-A6A78753D6F4}" destId="{663B56F2-45A8-430E-A9C6-2B4FA8C85691}" srcOrd="0" destOrd="0" presId="urn:microsoft.com/office/officeart/2005/8/layout/vList5"/>
    <dgm:cxn modelId="{A04AD2FA-CDA8-444D-B2FA-B3625282782C}" srcId="{9A662C5B-940B-43F4-9E69-4FA0526DE360}" destId="{DBF6EB47-1CBD-4CE0-8956-FCEDDF5C28F4}" srcOrd="0" destOrd="0" parTransId="{74672D2C-2DB5-45B8-8B11-DD06F7760239}" sibTransId="{2727B0B9-C898-444E-A9B9-2AEF17620950}"/>
    <dgm:cxn modelId="{13DDE47D-6FBD-479F-9E9E-D4B98F08049F}" type="presParOf" srcId="{663B56F2-45A8-430E-A9C6-2B4FA8C85691}" destId="{504A6AF3-DAE1-4411-AB7E-3BDA837BE831}" srcOrd="0" destOrd="0" presId="urn:microsoft.com/office/officeart/2005/8/layout/vList5"/>
    <dgm:cxn modelId="{BB78D2DE-32C7-4C39-B37A-B1AC6047BAFF}" type="presParOf" srcId="{504A6AF3-DAE1-4411-AB7E-3BDA837BE831}" destId="{BC8F0BE5-C6D2-4EBD-9DCB-2D9EE3503EEE}" srcOrd="0" destOrd="0" presId="urn:microsoft.com/office/officeart/2005/8/layout/vList5"/>
    <dgm:cxn modelId="{E0418519-E381-4DBE-A330-4FB741B107B1}" type="presParOf" srcId="{504A6AF3-DAE1-4411-AB7E-3BDA837BE831}" destId="{BCA53308-A5DD-402B-9F26-9CD80C4958B9}" srcOrd="1" destOrd="0" presId="urn:microsoft.com/office/officeart/2005/8/layout/vList5"/>
    <dgm:cxn modelId="{EBF29D37-C049-4679-80F3-FCFEDE693E75}" type="presParOf" srcId="{663B56F2-45A8-430E-A9C6-2B4FA8C85691}" destId="{E0110559-3511-4027-9844-039B00549148}" srcOrd="1" destOrd="0" presId="urn:microsoft.com/office/officeart/2005/8/layout/vList5"/>
    <dgm:cxn modelId="{ACAA78B4-6484-4732-A717-5280261F5A3C}" type="presParOf" srcId="{663B56F2-45A8-430E-A9C6-2B4FA8C85691}" destId="{6E8B8E66-D8C4-4D15-A17F-AD17BC581AF8}" srcOrd="2" destOrd="0" presId="urn:microsoft.com/office/officeart/2005/8/layout/vList5"/>
    <dgm:cxn modelId="{F7F24975-01F5-4D1B-8C2D-F3723D76CC6F}" type="presParOf" srcId="{6E8B8E66-D8C4-4D15-A17F-AD17BC581AF8}" destId="{B6720F0F-4A8F-4DD2-B293-B0260C04C84A}" srcOrd="0" destOrd="0" presId="urn:microsoft.com/office/officeart/2005/8/layout/vList5"/>
    <dgm:cxn modelId="{2CF03874-3D7D-4613-AB89-1759D2397F68}" type="presParOf" srcId="{6E8B8E66-D8C4-4D15-A17F-AD17BC581AF8}" destId="{EE87C31A-7F46-461E-9ACE-9ED93722B208}" srcOrd="1" destOrd="0" presId="urn:microsoft.com/office/officeart/2005/8/layout/vList5"/>
    <dgm:cxn modelId="{92AB8CAC-EE0B-4527-B46E-42A68C1B9532}" type="presParOf" srcId="{663B56F2-45A8-430E-A9C6-2B4FA8C85691}" destId="{1BC5D6AA-A610-4E2D-BFEA-B7BFDC0F3D46}" srcOrd="3" destOrd="0" presId="urn:microsoft.com/office/officeart/2005/8/layout/vList5"/>
    <dgm:cxn modelId="{1967961F-56C0-4F20-8B3C-76D63A8856B5}" type="presParOf" srcId="{663B56F2-45A8-430E-A9C6-2B4FA8C85691}" destId="{FC9D5D90-6D18-414C-B35C-58DB53D89217}" srcOrd="4" destOrd="0" presId="urn:microsoft.com/office/officeart/2005/8/layout/vList5"/>
    <dgm:cxn modelId="{549D5AD9-4728-4B56-8583-D4AFE7951EA6}" type="presParOf" srcId="{FC9D5D90-6D18-414C-B35C-58DB53D89217}" destId="{F598AEEE-4629-4DDC-9500-E8140FD7F436}" srcOrd="0" destOrd="0" presId="urn:microsoft.com/office/officeart/2005/8/layout/vList5"/>
    <dgm:cxn modelId="{892381A9-2A06-4CED-8618-17FA0CB41748}" type="presParOf" srcId="{FC9D5D90-6D18-414C-B35C-58DB53D89217}" destId="{0F99AE43-FB64-45FC-8AC3-671F171E8AF7}" srcOrd="1" destOrd="0" presId="urn:microsoft.com/office/officeart/2005/8/layout/vList5"/>
    <dgm:cxn modelId="{15C10D2E-DBEE-485B-9E54-9AF10B8D2D81}" type="presParOf" srcId="{663B56F2-45A8-430E-A9C6-2B4FA8C85691}" destId="{4D33D611-4EDB-4EB2-A731-11197B1863CB}" srcOrd="5" destOrd="0" presId="urn:microsoft.com/office/officeart/2005/8/layout/vList5"/>
    <dgm:cxn modelId="{E71A92A1-E32D-4364-AD1E-4C2D7B8114D1}" type="presParOf" srcId="{663B56F2-45A8-430E-A9C6-2B4FA8C85691}" destId="{6FE9196D-AEEF-4EF3-A67A-B82513B04101}" srcOrd="6" destOrd="0" presId="urn:microsoft.com/office/officeart/2005/8/layout/vList5"/>
    <dgm:cxn modelId="{2BCF611A-39E3-4CC2-8BB3-97E0FC16D654}" type="presParOf" srcId="{6FE9196D-AEEF-4EF3-A67A-B82513B04101}" destId="{50AAC86D-4F93-46FF-A070-B326EA26C500}" srcOrd="0" destOrd="0" presId="urn:microsoft.com/office/officeart/2005/8/layout/vList5"/>
    <dgm:cxn modelId="{5A3A0637-F311-402E-BD55-083E0A762E37}" type="presParOf" srcId="{6FE9196D-AEEF-4EF3-A67A-B82513B04101}" destId="{D37A4CAF-6BE5-4CBA-ADBF-DC2C2E409D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039ADD1F-3221-481A-9B18-D81ADAD0FACF}" type="presOf" srcId="{43770308-0AE5-4E87-ABAC-605D999F5371}" destId="{FA1B7C7F-FB0D-44FF-8FE6-983ADCFA3E2E}" srcOrd="0" destOrd="0" presId="urn:microsoft.com/office/officeart/2005/8/layout/default#1"/>
    <dgm:cxn modelId="{D09F9737-C311-4B13-A4D7-0A942215ABDF}" type="presOf" srcId="{92381ADC-161D-4327-9C69-51A656FAB682}" destId="{A8805772-DBD7-4985-AF99-ED8459D06911}" srcOrd="0" destOrd="0" presId="urn:microsoft.com/office/officeart/2005/8/layout/default#1"/>
    <dgm:cxn modelId="{B366105F-1325-4247-87EE-49ED24AAB90B}" type="presOf" srcId="{F2CB89E6-FB59-4E85-943B-FCFDA68957D6}" destId="{CDE34120-899E-4481-B74E-A69C5FEF10EB}" srcOrd="0" destOrd="0" presId="urn:microsoft.com/office/officeart/2005/8/layout/default#1"/>
    <dgm:cxn modelId="{C07A2AA0-0E58-4B5E-A6EC-1E47B0D52484}" type="presOf" srcId="{95B1BB62-A9DB-46ED-8D20-CC96E59DE8C4}" destId="{7DA1EDC0-83E2-4E64-ABF6-AF4F34909245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92137BCA-DC56-451C-93BA-DB8A54E5CCD6}" type="presOf" srcId="{DF1FC489-35F1-421A-9326-6B314051F3FD}" destId="{0BBA9EE9-6FF5-48F1-B970-BA28FB4381E8}" srcOrd="0" destOrd="0" presId="urn:microsoft.com/office/officeart/2005/8/layout/default#1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A0A378D6-3C9A-4813-84D4-B604DA163E3F}" type="presOf" srcId="{11B550F4-7914-420F-8EB2-BEAEEAECAC32}" destId="{15AD7E65-82B1-4872-A7AC-1BAA49F8F739}" srcOrd="0" destOrd="0" presId="urn:microsoft.com/office/officeart/2005/8/layout/default#1"/>
    <dgm:cxn modelId="{626F3FA3-2286-4D4D-83EC-E6CA8D68D5E7}" type="presParOf" srcId="{7DA1EDC0-83E2-4E64-ABF6-AF4F34909245}" destId="{A8805772-DBD7-4985-AF99-ED8459D06911}" srcOrd="0" destOrd="0" presId="urn:microsoft.com/office/officeart/2005/8/layout/default#1"/>
    <dgm:cxn modelId="{A0C2030F-B403-4D93-A594-460373A0DEEC}" type="presParOf" srcId="{7DA1EDC0-83E2-4E64-ABF6-AF4F34909245}" destId="{61375C5E-DFCD-4C1F-8746-4A33CC572759}" srcOrd="1" destOrd="0" presId="urn:microsoft.com/office/officeart/2005/8/layout/default#1"/>
    <dgm:cxn modelId="{BC04D364-BFA1-4D45-8567-4187F3BC883F}" type="presParOf" srcId="{7DA1EDC0-83E2-4E64-ABF6-AF4F34909245}" destId="{FA1B7C7F-FB0D-44FF-8FE6-983ADCFA3E2E}" srcOrd="2" destOrd="0" presId="urn:microsoft.com/office/officeart/2005/8/layout/default#1"/>
    <dgm:cxn modelId="{49BED8B2-84FB-4500-AF8E-29C226EF2D01}" type="presParOf" srcId="{7DA1EDC0-83E2-4E64-ABF6-AF4F34909245}" destId="{4978A00D-6E9A-466F-8713-F01A49677E40}" srcOrd="3" destOrd="0" presId="urn:microsoft.com/office/officeart/2005/8/layout/default#1"/>
    <dgm:cxn modelId="{3BB23677-A82A-4287-95A1-EBFD8864ED87}" type="presParOf" srcId="{7DA1EDC0-83E2-4E64-ABF6-AF4F34909245}" destId="{CDE34120-899E-4481-B74E-A69C5FEF10EB}" srcOrd="4" destOrd="0" presId="urn:microsoft.com/office/officeart/2005/8/layout/default#1"/>
    <dgm:cxn modelId="{57F7416A-B988-4E97-9BF6-796BC8D7BC67}" type="presParOf" srcId="{7DA1EDC0-83E2-4E64-ABF6-AF4F34909245}" destId="{8187AE35-3345-4A7A-B8FA-51514B2CE9E9}" srcOrd="5" destOrd="0" presId="urn:microsoft.com/office/officeart/2005/8/layout/default#1"/>
    <dgm:cxn modelId="{928F5B85-9071-477B-9001-D745E1C3268A}" type="presParOf" srcId="{7DA1EDC0-83E2-4E64-ABF6-AF4F34909245}" destId="{0BBA9EE9-6FF5-48F1-B970-BA28FB4381E8}" srcOrd="6" destOrd="0" presId="urn:microsoft.com/office/officeart/2005/8/layout/default#1"/>
    <dgm:cxn modelId="{1A918697-0121-4A9A-8796-3A3F5D55EFEB}" type="presParOf" srcId="{7DA1EDC0-83E2-4E64-ABF6-AF4F34909245}" destId="{BEB03096-0FC5-4A30-9676-D8BFC52C4497}" srcOrd="7" destOrd="0" presId="urn:microsoft.com/office/officeart/2005/8/layout/default#1"/>
    <dgm:cxn modelId="{12447661-62D3-46CD-A599-9761E24A3458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903F5812-7124-48CA-86D0-498F408B5F2E}" type="presOf" srcId="{DF1FC489-35F1-421A-9326-6B314051F3FD}" destId="{0BBA9EE9-6FF5-48F1-B970-BA28FB4381E8}" srcOrd="0" destOrd="0" presId="urn:microsoft.com/office/officeart/2005/8/layout/default#1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9E27E02E-054D-4739-928B-CB80F418719E}" type="presOf" srcId="{95B1BB62-A9DB-46ED-8D20-CC96E59DE8C4}" destId="{7DA1EDC0-83E2-4E64-ABF6-AF4F34909245}" srcOrd="0" destOrd="0" presId="urn:microsoft.com/office/officeart/2005/8/layout/default#1"/>
    <dgm:cxn modelId="{60624432-DC34-44DF-A7D6-5077487C4AFD}" type="presOf" srcId="{43770308-0AE5-4E87-ABAC-605D999F5371}" destId="{FA1B7C7F-FB0D-44FF-8FE6-983ADCFA3E2E}" srcOrd="0" destOrd="0" presId="urn:microsoft.com/office/officeart/2005/8/layout/default#1"/>
    <dgm:cxn modelId="{94BA1764-6FCC-4753-9DD7-364DACBC6F9A}" type="presOf" srcId="{11B550F4-7914-420F-8EB2-BEAEEAECAC32}" destId="{15AD7E65-82B1-4872-A7AC-1BAA49F8F739}" srcOrd="0" destOrd="0" presId="urn:microsoft.com/office/officeart/2005/8/layout/default#1"/>
    <dgm:cxn modelId="{E1CE3F81-771C-46D2-A20A-6DE7B02D03F7}" type="presOf" srcId="{F2CB89E6-FB59-4E85-943B-FCFDA68957D6}" destId="{CDE34120-899E-4481-B74E-A69C5FEF10EB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66E7F3E5-0535-41CB-98CA-1B9C6AD821D0}" type="presOf" srcId="{92381ADC-161D-4327-9C69-51A656FAB682}" destId="{A8805772-DBD7-4985-AF99-ED8459D06911}" srcOrd="0" destOrd="0" presId="urn:microsoft.com/office/officeart/2005/8/layout/default#1"/>
    <dgm:cxn modelId="{64EC8EBA-1888-43CB-9930-39D380FA1A8D}" type="presParOf" srcId="{7DA1EDC0-83E2-4E64-ABF6-AF4F34909245}" destId="{A8805772-DBD7-4985-AF99-ED8459D06911}" srcOrd="0" destOrd="0" presId="urn:microsoft.com/office/officeart/2005/8/layout/default#1"/>
    <dgm:cxn modelId="{9B806366-AE67-43EE-AF33-9CA67954C6C3}" type="presParOf" srcId="{7DA1EDC0-83E2-4E64-ABF6-AF4F34909245}" destId="{61375C5E-DFCD-4C1F-8746-4A33CC572759}" srcOrd="1" destOrd="0" presId="urn:microsoft.com/office/officeart/2005/8/layout/default#1"/>
    <dgm:cxn modelId="{0107C1E1-D372-4800-BB15-C92786FDAA83}" type="presParOf" srcId="{7DA1EDC0-83E2-4E64-ABF6-AF4F34909245}" destId="{FA1B7C7F-FB0D-44FF-8FE6-983ADCFA3E2E}" srcOrd="2" destOrd="0" presId="urn:microsoft.com/office/officeart/2005/8/layout/default#1"/>
    <dgm:cxn modelId="{671D91A2-62C2-4759-B45C-22DBF84BF9EC}" type="presParOf" srcId="{7DA1EDC0-83E2-4E64-ABF6-AF4F34909245}" destId="{4978A00D-6E9A-466F-8713-F01A49677E40}" srcOrd="3" destOrd="0" presId="urn:microsoft.com/office/officeart/2005/8/layout/default#1"/>
    <dgm:cxn modelId="{623B37FB-7D33-4082-AE9D-9032545FE0C6}" type="presParOf" srcId="{7DA1EDC0-83E2-4E64-ABF6-AF4F34909245}" destId="{CDE34120-899E-4481-B74E-A69C5FEF10EB}" srcOrd="4" destOrd="0" presId="urn:microsoft.com/office/officeart/2005/8/layout/default#1"/>
    <dgm:cxn modelId="{7EA79A9E-6F97-49FD-AE68-D413CB432A75}" type="presParOf" srcId="{7DA1EDC0-83E2-4E64-ABF6-AF4F34909245}" destId="{8187AE35-3345-4A7A-B8FA-51514B2CE9E9}" srcOrd="5" destOrd="0" presId="urn:microsoft.com/office/officeart/2005/8/layout/default#1"/>
    <dgm:cxn modelId="{DC4C7AD9-09B3-4186-BF08-0C9BF7BA3F46}" type="presParOf" srcId="{7DA1EDC0-83E2-4E64-ABF6-AF4F34909245}" destId="{0BBA9EE9-6FF5-48F1-B970-BA28FB4381E8}" srcOrd="6" destOrd="0" presId="urn:microsoft.com/office/officeart/2005/8/layout/default#1"/>
    <dgm:cxn modelId="{E91885A3-3E66-4BB5-B05B-D3C37EADE60C}" type="presParOf" srcId="{7DA1EDC0-83E2-4E64-ABF6-AF4F34909245}" destId="{BEB03096-0FC5-4A30-9676-D8BFC52C4497}" srcOrd="7" destOrd="0" presId="urn:microsoft.com/office/officeart/2005/8/layout/default#1"/>
    <dgm:cxn modelId="{8332EC12-68E2-40D8-BED8-77A098543B1F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0AD5A50D-2F87-4240-AC17-1A080535F037}" type="presOf" srcId="{11B550F4-7914-420F-8EB2-BEAEEAECAC32}" destId="{15AD7E65-82B1-4872-A7AC-1BAA49F8F739}" srcOrd="0" destOrd="0" presId="urn:microsoft.com/office/officeart/2005/8/layout/default#1"/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858D7528-04C7-6943-A799-9951FEC4B9DA}" type="presOf" srcId="{92381ADC-161D-4327-9C69-51A656FAB682}" destId="{A8805772-DBD7-4985-AF99-ED8459D06911}" srcOrd="0" destOrd="0" presId="urn:microsoft.com/office/officeart/2005/8/layout/default#1"/>
    <dgm:cxn modelId="{5CB80365-3C4E-EE43-8E40-F6A3AB1AEB5D}" type="presOf" srcId="{95B1BB62-A9DB-46ED-8D20-CC96E59DE8C4}" destId="{7DA1EDC0-83E2-4E64-ABF6-AF4F34909245}" srcOrd="0" destOrd="0" presId="urn:microsoft.com/office/officeart/2005/8/layout/default#1"/>
    <dgm:cxn modelId="{2B89FFAA-E780-F94C-BDEA-C7750D4BFD3E}" type="presOf" srcId="{DF1FC489-35F1-421A-9326-6B314051F3FD}" destId="{0BBA9EE9-6FF5-48F1-B970-BA28FB4381E8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D2AEA2BF-56A6-0B43-A12B-8F2AB87D5013}" type="presOf" srcId="{F2CB89E6-FB59-4E85-943B-FCFDA68957D6}" destId="{CDE34120-899E-4481-B74E-A69C5FEF10EB}" srcOrd="0" destOrd="0" presId="urn:microsoft.com/office/officeart/2005/8/layout/default#1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F3D82BD6-216A-0B42-9FC5-58961A5D22A3}" type="presOf" srcId="{43770308-0AE5-4E87-ABAC-605D999F5371}" destId="{FA1B7C7F-FB0D-44FF-8FE6-983ADCFA3E2E}" srcOrd="0" destOrd="0" presId="urn:microsoft.com/office/officeart/2005/8/layout/default#1"/>
    <dgm:cxn modelId="{5254E9CC-DD87-4B42-A975-8924F126CDC2}" type="presParOf" srcId="{7DA1EDC0-83E2-4E64-ABF6-AF4F34909245}" destId="{A8805772-DBD7-4985-AF99-ED8459D06911}" srcOrd="0" destOrd="0" presId="urn:microsoft.com/office/officeart/2005/8/layout/default#1"/>
    <dgm:cxn modelId="{82D01193-638F-DA45-B7BB-4748699D2FD4}" type="presParOf" srcId="{7DA1EDC0-83E2-4E64-ABF6-AF4F34909245}" destId="{61375C5E-DFCD-4C1F-8746-4A33CC572759}" srcOrd="1" destOrd="0" presId="urn:microsoft.com/office/officeart/2005/8/layout/default#1"/>
    <dgm:cxn modelId="{9EE48D1F-A59C-C04E-A57F-B9CD39E14D0D}" type="presParOf" srcId="{7DA1EDC0-83E2-4E64-ABF6-AF4F34909245}" destId="{FA1B7C7F-FB0D-44FF-8FE6-983ADCFA3E2E}" srcOrd="2" destOrd="0" presId="urn:microsoft.com/office/officeart/2005/8/layout/default#1"/>
    <dgm:cxn modelId="{475BEFDA-9EEB-6944-A5B1-A457CE69655F}" type="presParOf" srcId="{7DA1EDC0-83E2-4E64-ABF6-AF4F34909245}" destId="{4978A00D-6E9A-466F-8713-F01A49677E40}" srcOrd="3" destOrd="0" presId="urn:microsoft.com/office/officeart/2005/8/layout/default#1"/>
    <dgm:cxn modelId="{205BC7B8-E29B-3345-A7FC-BE78F6EB1113}" type="presParOf" srcId="{7DA1EDC0-83E2-4E64-ABF6-AF4F34909245}" destId="{CDE34120-899E-4481-B74E-A69C5FEF10EB}" srcOrd="4" destOrd="0" presId="urn:microsoft.com/office/officeart/2005/8/layout/default#1"/>
    <dgm:cxn modelId="{D981F19E-9B9C-994B-BCA6-98B09804F2F3}" type="presParOf" srcId="{7DA1EDC0-83E2-4E64-ABF6-AF4F34909245}" destId="{8187AE35-3345-4A7A-B8FA-51514B2CE9E9}" srcOrd="5" destOrd="0" presId="urn:microsoft.com/office/officeart/2005/8/layout/default#1"/>
    <dgm:cxn modelId="{86C3429E-A2E3-7F46-A463-A50B3F583699}" type="presParOf" srcId="{7DA1EDC0-83E2-4E64-ABF6-AF4F34909245}" destId="{0BBA9EE9-6FF5-48F1-B970-BA28FB4381E8}" srcOrd="6" destOrd="0" presId="urn:microsoft.com/office/officeart/2005/8/layout/default#1"/>
    <dgm:cxn modelId="{8956CF7A-2263-014E-B77D-2E62A3A40534}" type="presParOf" srcId="{7DA1EDC0-83E2-4E64-ABF6-AF4F34909245}" destId="{BEB03096-0FC5-4A30-9676-D8BFC52C4497}" srcOrd="7" destOrd="0" presId="urn:microsoft.com/office/officeart/2005/8/layout/default#1"/>
    <dgm:cxn modelId="{4627A09F-A287-C540-9B00-D3CA9C782B02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7C625736-655B-394E-9B83-3EC5AF2ABE3A}" type="presOf" srcId="{DF1FC489-35F1-421A-9326-6B314051F3FD}" destId="{0BBA9EE9-6FF5-48F1-B970-BA28FB4381E8}" srcOrd="0" destOrd="0" presId="urn:microsoft.com/office/officeart/2005/8/layout/default#1"/>
    <dgm:cxn modelId="{676DA97F-74E1-E343-8775-6DB223ED7C4A}" type="presOf" srcId="{95B1BB62-A9DB-46ED-8D20-CC96E59DE8C4}" destId="{7DA1EDC0-83E2-4E64-ABF6-AF4F34909245}" srcOrd="0" destOrd="0" presId="urn:microsoft.com/office/officeart/2005/8/layout/default#1"/>
    <dgm:cxn modelId="{D282E188-3C82-0743-AA9C-479ADC68A108}" type="presOf" srcId="{11B550F4-7914-420F-8EB2-BEAEEAECAC32}" destId="{15AD7E65-82B1-4872-A7AC-1BAA49F8F739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E77CBBBA-6276-A047-ADC5-70C85B7DAFA6}" type="presOf" srcId="{43770308-0AE5-4E87-ABAC-605D999F5371}" destId="{FA1B7C7F-FB0D-44FF-8FE6-983ADCFA3E2E}" srcOrd="0" destOrd="0" presId="urn:microsoft.com/office/officeart/2005/8/layout/default#1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6A81FBE8-D297-5A47-92CF-86F2026D4DFB}" type="presOf" srcId="{F2CB89E6-FB59-4E85-943B-FCFDA68957D6}" destId="{CDE34120-899E-4481-B74E-A69C5FEF10EB}" srcOrd="0" destOrd="0" presId="urn:microsoft.com/office/officeart/2005/8/layout/default#1"/>
    <dgm:cxn modelId="{E87BA0F8-2749-0642-92D3-5E9E393BD450}" type="presOf" srcId="{92381ADC-161D-4327-9C69-51A656FAB682}" destId="{A8805772-DBD7-4985-AF99-ED8459D06911}" srcOrd="0" destOrd="0" presId="urn:microsoft.com/office/officeart/2005/8/layout/default#1"/>
    <dgm:cxn modelId="{5F2BAB09-339F-2840-88FD-48BE16E06955}" type="presParOf" srcId="{7DA1EDC0-83E2-4E64-ABF6-AF4F34909245}" destId="{A8805772-DBD7-4985-AF99-ED8459D06911}" srcOrd="0" destOrd="0" presId="urn:microsoft.com/office/officeart/2005/8/layout/default#1"/>
    <dgm:cxn modelId="{6168D602-53A8-6D4A-8CD7-27F727E17E3B}" type="presParOf" srcId="{7DA1EDC0-83E2-4E64-ABF6-AF4F34909245}" destId="{61375C5E-DFCD-4C1F-8746-4A33CC572759}" srcOrd="1" destOrd="0" presId="urn:microsoft.com/office/officeart/2005/8/layout/default#1"/>
    <dgm:cxn modelId="{E7B10B02-9C51-E04D-8592-5522569B1FFB}" type="presParOf" srcId="{7DA1EDC0-83E2-4E64-ABF6-AF4F34909245}" destId="{FA1B7C7F-FB0D-44FF-8FE6-983ADCFA3E2E}" srcOrd="2" destOrd="0" presId="urn:microsoft.com/office/officeart/2005/8/layout/default#1"/>
    <dgm:cxn modelId="{001BE23B-3708-7F4C-A427-5F7941A5175B}" type="presParOf" srcId="{7DA1EDC0-83E2-4E64-ABF6-AF4F34909245}" destId="{4978A00D-6E9A-466F-8713-F01A49677E40}" srcOrd="3" destOrd="0" presId="urn:microsoft.com/office/officeart/2005/8/layout/default#1"/>
    <dgm:cxn modelId="{AE5D4BC8-55E6-C344-871B-2C6039F31B98}" type="presParOf" srcId="{7DA1EDC0-83E2-4E64-ABF6-AF4F34909245}" destId="{CDE34120-899E-4481-B74E-A69C5FEF10EB}" srcOrd="4" destOrd="0" presId="urn:microsoft.com/office/officeart/2005/8/layout/default#1"/>
    <dgm:cxn modelId="{ECF271B2-72A6-2248-B35A-A65B98D9E6D8}" type="presParOf" srcId="{7DA1EDC0-83E2-4E64-ABF6-AF4F34909245}" destId="{8187AE35-3345-4A7A-B8FA-51514B2CE9E9}" srcOrd="5" destOrd="0" presId="urn:microsoft.com/office/officeart/2005/8/layout/default#1"/>
    <dgm:cxn modelId="{9ABA63C7-F260-6846-BF4A-700049C74508}" type="presParOf" srcId="{7DA1EDC0-83E2-4E64-ABF6-AF4F34909245}" destId="{0BBA9EE9-6FF5-48F1-B970-BA28FB4381E8}" srcOrd="6" destOrd="0" presId="urn:microsoft.com/office/officeart/2005/8/layout/default#1"/>
    <dgm:cxn modelId="{952875A9-1504-B34B-9DB0-5D7B88137AA6}" type="presParOf" srcId="{7DA1EDC0-83E2-4E64-ABF6-AF4F34909245}" destId="{BEB03096-0FC5-4A30-9676-D8BFC52C4497}" srcOrd="7" destOrd="0" presId="urn:microsoft.com/office/officeart/2005/8/layout/default#1"/>
    <dgm:cxn modelId="{019FE807-CE73-0648-BA27-A3AF420D802C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5C1BC033-FB9D-467C-9450-5A63793435A8}" type="presOf" srcId="{F2CB89E6-FB59-4E85-943B-FCFDA68957D6}" destId="{CDE34120-899E-4481-B74E-A69C5FEF10EB}" srcOrd="0" destOrd="0" presId="urn:microsoft.com/office/officeart/2005/8/layout/default#1"/>
    <dgm:cxn modelId="{18F20B4E-F6EA-48BC-A095-6D5582816A83}" type="presOf" srcId="{DF1FC489-35F1-421A-9326-6B314051F3FD}" destId="{0BBA9EE9-6FF5-48F1-B970-BA28FB4381E8}" srcOrd="0" destOrd="0" presId="urn:microsoft.com/office/officeart/2005/8/layout/default#1"/>
    <dgm:cxn modelId="{459BD363-782E-432B-A2AB-B7FF2741A544}" type="presOf" srcId="{92381ADC-161D-4327-9C69-51A656FAB682}" destId="{A8805772-DBD7-4985-AF99-ED8459D06911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962080C5-4007-42B0-A965-89D04C729111}" type="presOf" srcId="{95B1BB62-A9DB-46ED-8D20-CC96E59DE8C4}" destId="{7DA1EDC0-83E2-4E64-ABF6-AF4F34909245}" srcOrd="0" destOrd="0" presId="urn:microsoft.com/office/officeart/2005/8/layout/default#1"/>
    <dgm:cxn modelId="{74A67ECB-C268-4383-BF2D-123BB5DD083F}" type="presOf" srcId="{11B550F4-7914-420F-8EB2-BEAEEAECAC32}" destId="{15AD7E65-82B1-4872-A7AC-1BAA49F8F739}" srcOrd="0" destOrd="0" presId="urn:microsoft.com/office/officeart/2005/8/layout/default#1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D750E4E9-7A1B-489D-99F8-B7CF803598BE}" type="presOf" srcId="{43770308-0AE5-4E87-ABAC-605D999F5371}" destId="{FA1B7C7F-FB0D-44FF-8FE6-983ADCFA3E2E}" srcOrd="0" destOrd="0" presId="urn:microsoft.com/office/officeart/2005/8/layout/default#1"/>
    <dgm:cxn modelId="{F091BC3F-DD8F-4393-8909-E24E6310FF6D}" type="presParOf" srcId="{7DA1EDC0-83E2-4E64-ABF6-AF4F34909245}" destId="{A8805772-DBD7-4985-AF99-ED8459D06911}" srcOrd="0" destOrd="0" presId="urn:microsoft.com/office/officeart/2005/8/layout/default#1"/>
    <dgm:cxn modelId="{DC238139-35CB-4714-92E8-D6575A486A34}" type="presParOf" srcId="{7DA1EDC0-83E2-4E64-ABF6-AF4F34909245}" destId="{61375C5E-DFCD-4C1F-8746-4A33CC572759}" srcOrd="1" destOrd="0" presId="urn:microsoft.com/office/officeart/2005/8/layout/default#1"/>
    <dgm:cxn modelId="{C3C7B3BE-8498-4542-AEF7-4D30B09D0A40}" type="presParOf" srcId="{7DA1EDC0-83E2-4E64-ABF6-AF4F34909245}" destId="{FA1B7C7F-FB0D-44FF-8FE6-983ADCFA3E2E}" srcOrd="2" destOrd="0" presId="urn:microsoft.com/office/officeart/2005/8/layout/default#1"/>
    <dgm:cxn modelId="{49DFFC02-5F7C-4A34-898C-5E59B01F0B0A}" type="presParOf" srcId="{7DA1EDC0-83E2-4E64-ABF6-AF4F34909245}" destId="{4978A00D-6E9A-466F-8713-F01A49677E40}" srcOrd="3" destOrd="0" presId="urn:microsoft.com/office/officeart/2005/8/layout/default#1"/>
    <dgm:cxn modelId="{827EEBED-C682-436C-BC70-88E46EE4DADF}" type="presParOf" srcId="{7DA1EDC0-83E2-4E64-ABF6-AF4F34909245}" destId="{CDE34120-899E-4481-B74E-A69C5FEF10EB}" srcOrd="4" destOrd="0" presId="urn:microsoft.com/office/officeart/2005/8/layout/default#1"/>
    <dgm:cxn modelId="{63B68BCE-E89A-4A65-A133-D651EDBC94AC}" type="presParOf" srcId="{7DA1EDC0-83E2-4E64-ABF6-AF4F34909245}" destId="{8187AE35-3345-4A7A-B8FA-51514B2CE9E9}" srcOrd="5" destOrd="0" presId="urn:microsoft.com/office/officeart/2005/8/layout/default#1"/>
    <dgm:cxn modelId="{8334C33A-93B5-4784-8243-E30571AA5B5E}" type="presParOf" srcId="{7DA1EDC0-83E2-4E64-ABF6-AF4F34909245}" destId="{0BBA9EE9-6FF5-48F1-B970-BA28FB4381E8}" srcOrd="6" destOrd="0" presId="urn:microsoft.com/office/officeart/2005/8/layout/default#1"/>
    <dgm:cxn modelId="{4D08DA5F-31C9-49F4-AFBC-C1BC14E499F4}" type="presParOf" srcId="{7DA1EDC0-83E2-4E64-ABF6-AF4F34909245}" destId="{BEB03096-0FC5-4A30-9676-D8BFC52C4497}" srcOrd="7" destOrd="0" presId="urn:microsoft.com/office/officeart/2005/8/layout/default#1"/>
    <dgm:cxn modelId="{19820F98-1266-4A8E-AAE3-1A124F1D4B5E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1BB62-A9DB-46ED-8D20-CC96E59DE8C4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381ADC-161D-4327-9C69-51A656FAB68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B66E87-3386-467F-B65F-2CE1154283E8}" type="par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EF38C-9215-4422-AD6C-7AB21FBA48E4}" type="sibTrans" cxnId="{17EA8215-FA28-4EF4-A5AB-277BE7AAD420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770308-0AE5-4E87-ABAC-605D999F5371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8DC84D-8454-4767-B0E8-CB19EE3AD135}" type="par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D4ED7F-C23E-47AE-91B0-1FC2BDA27F35}" type="sibTrans" cxnId="{8AD0BDAC-4259-4CC3-8DA1-6C088E4EE2FA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B89E6-FB59-4E85-943B-FCFDA68957D6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E942F7-CEB2-4B50-BF5A-FEDC2841AC44}" type="par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04D483-4384-448E-B76A-D52EA6D6E228}" type="sibTrans" cxnId="{A42C0D12-BF04-4180-9AD9-F00289250AC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B550F4-7914-420F-8EB2-BEAEEAECAC3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F90EC5-15E6-4B41-891E-67AB6694BFB7}" type="par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598A5-5C03-4B95-B313-B45DD4221CC9}" type="sibTrans" cxnId="{C2B2C7CF-9C18-4378-9735-6F1D270F5211}">
      <dgm:prSet/>
      <dgm:spPr/>
      <dgm:t>
        <a:bodyPr/>
        <a:lstStyle/>
        <a:p>
          <a:endParaRPr lang="pt-B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1FC489-35F1-421A-9326-6B314051F3FD}">
      <dgm:prSet phldrT="[Text]"/>
      <dgm:spPr/>
      <dgm:t>
        <a:bodyPr/>
        <a:lstStyle/>
        <a:p>
          <a:pPr rtl="0"/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410EC8-53F6-4499-9F45-418225435AA3}" type="parTrans" cxnId="{4EE299D0-5853-406B-A6AF-2F9D4E3EAC65}">
      <dgm:prSet/>
      <dgm:spPr/>
      <dgm:t>
        <a:bodyPr/>
        <a:lstStyle/>
        <a:p>
          <a:endParaRPr lang="en-US"/>
        </a:p>
      </dgm:t>
    </dgm:pt>
    <dgm:pt modelId="{F39CABA2-1A74-42A6-BAAD-C18F9716AF57}" type="sibTrans" cxnId="{4EE299D0-5853-406B-A6AF-2F9D4E3EAC65}">
      <dgm:prSet/>
      <dgm:spPr/>
      <dgm:t>
        <a:bodyPr/>
        <a:lstStyle/>
        <a:p>
          <a:endParaRPr lang="en-US"/>
        </a:p>
      </dgm:t>
    </dgm:pt>
    <dgm:pt modelId="{7DA1EDC0-83E2-4E64-ABF6-AF4F34909245}" type="pres">
      <dgm:prSet presAssocID="{95B1BB62-A9DB-46ED-8D20-CC96E59DE8C4}" presName="diagram" presStyleCnt="0">
        <dgm:presLayoutVars>
          <dgm:dir/>
          <dgm:resizeHandles val="exact"/>
        </dgm:presLayoutVars>
      </dgm:prSet>
      <dgm:spPr/>
    </dgm:pt>
    <dgm:pt modelId="{A8805772-DBD7-4985-AF99-ED8459D06911}" type="pres">
      <dgm:prSet presAssocID="{92381ADC-161D-4327-9C69-51A656FAB682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1375C5E-DFCD-4C1F-8746-4A33CC572759}" type="pres">
      <dgm:prSet presAssocID="{C41EF38C-9215-4422-AD6C-7AB21FBA48E4}" presName="sibTrans" presStyleCnt="0"/>
      <dgm:spPr/>
    </dgm:pt>
    <dgm:pt modelId="{FA1B7C7F-FB0D-44FF-8FE6-983ADCFA3E2E}" type="pres">
      <dgm:prSet presAssocID="{43770308-0AE5-4E87-ABAC-605D999F5371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978A00D-6E9A-466F-8713-F01A49677E40}" type="pres">
      <dgm:prSet presAssocID="{AAD4ED7F-C23E-47AE-91B0-1FC2BDA27F35}" presName="sibTrans" presStyleCnt="0"/>
      <dgm:spPr/>
    </dgm:pt>
    <dgm:pt modelId="{CDE34120-899E-4481-B74E-A69C5FEF10EB}" type="pres">
      <dgm:prSet presAssocID="{F2CB89E6-FB59-4E85-943B-FCFDA68957D6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187AE35-3345-4A7A-B8FA-51514B2CE9E9}" type="pres">
      <dgm:prSet presAssocID="{B904D483-4384-448E-B76A-D52EA6D6E228}" presName="sibTrans" presStyleCnt="0"/>
      <dgm:spPr/>
    </dgm:pt>
    <dgm:pt modelId="{0BBA9EE9-6FF5-48F1-B970-BA28FB4381E8}" type="pres">
      <dgm:prSet presAssocID="{DF1FC489-35F1-421A-9326-6B314051F3FD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EB03096-0FC5-4A30-9676-D8BFC52C4497}" type="pres">
      <dgm:prSet presAssocID="{F39CABA2-1A74-42A6-BAAD-C18F9716AF57}" presName="sibTrans" presStyleCnt="0"/>
      <dgm:spPr/>
    </dgm:pt>
    <dgm:pt modelId="{15AD7E65-82B1-4872-A7AC-1BAA49F8F739}" type="pres">
      <dgm:prSet presAssocID="{11B550F4-7914-420F-8EB2-BEAEEAECAC32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666A006-4EF5-41E1-A916-303C2D43299F}" type="presOf" srcId="{DF1FC489-35F1-421A-9326-6B314051F3FD}" destId="{0BBA9EE9-6FF5-48F1-B970-BA28FB4381E8}" srcOrd="0" destOrd="0" presId="urn:microsoft.com/office/officeart/2005/8/layout/default#1"/>
    <dgm:cxn modelId="{A42C0D12-BF04-4180-9AD9-F00289250AC1}" srcId="{95B1BB62-A9DB-46ED-8D20-CC96E59DE8C4}" destId="{F2CB89E6-FB59-4E85-943B-FCFDA68957D6}" srcOrd="2" destOrd="0" parTransId="{4BE942F7-CEB2-4B50-BF5A-FEDC2841AC44}" sibTransId="{B904D483-4384-448E-B76A-D52EA6D6E228}"/>
    <dgm:cxn modelId="{17EA8215-FA28-4EF4-A5AB-277BE7AAD420}" srcId="{95B1BB62-A9DB-46ED-8D20-CC96E59DE8C4}" destId="{92381ADC-161D-4327-9C69-51A656FAB682}" srcOrd="0" destOrd="0" parTransId="{24B66E87-3386-467F-B65F-2CE1154283E8}" sibTransId="{C41EF38C-9215-4422-AD6C-7AB21FBA48E4}"/>
    <dgm:cxn modelId="{C1101147-ADC4-4C74-95B9-5CE579BB3C8B}" type="presOf" srcId="{92381ADC-161D-4327-9C69-51A656FAB682}" destId="{A8805772-DBD7-4985-AF99-ED8459D06911}" srcOrd="0" destOrd="0" presId="urn:microsoft.com/office/officeart/2005/8/layout/default#1"/>
    <dgm:cxn modelId="{BA53F66B-8842-44A2-9238-4297D41CF292}" type="presOf" srcId="{95B1BB62-A9DB-46ED-8D20-CC96E59DE8C4}" destId="{7DA1EDC0-83E2-4E64-ABF6-AF4F34909245}" srcOrd="0" destOrd="0" presId="urn:microsoft.com/office/officeart/2005/8/layout/default#1"/>
    <dgm:cxn modelId="{08EA9CA1-C164-48A8-9392-54B1A0D575E4}" type="presOf" srcId="{F2CB89E6-FB59-4E85-943B-FCFDA68957D6}" destId="{CDE34120-899E-4481-B74E-A69C5FEF10EB}" srcOrd="0" destOrd="0" presId="urn:microsoft.com/office/officeart/2005/8/layout/default#1"/>
    <dgm:cxn modelId="{875678A3-C90D-4165-9C63-ED09685E89BE}" type="presOf" srcId="{11B550F4-7914-420F-8EB2-BEAEEAECAC32}" destId="{15AD7E65-82B1-4872-A7AC-1BAA49F8F739}" srcOrd="0" destOrd="0" presId="urn:microsoft.com/office/officeart/2005/8/layout/default#1"/>
    <dgm:cxn modelId="{8AD0BDAC-4259-4CC3-8DA1-6C088E4EE2FA}" srcId="{95B1BB62-A9DB-46ED-8D20-CC96E59DE8C4}" destId="{43770308-0AE5-4E87-ABAC-605D999F5371}" srcOrd="1" destOrd="0" parTransId="{8F8DC84D-8454-4767-B0E8-CB19EE3AD135}" sibTransId="{AAD4ED7F-C23E-47AE-91B0-1FC2BDA27F35}"/>
    <dgm:cxn modelId="{C2B2C7CF-9C18-4378-9735-6F1D270F5211}" srcId="{95B1BB62-A9DB-46ED-8D20-CC96E59DE8C4}" destId="{11B550F4-7914-420F-8EB2-BEAEEAECAC32}" srcOrd="4" destOrd="0" parTransId="{31F90EC5-15E6-4B41-891E-67AB6694BFB7}" sibTransId="{3CA598A5-5C03-4B95-B313-B45DD4221CC9}"/>
    <dgm:cxn modelId="{4EE299D0-5853-406B-A6AF-2F9D4E3EAC65}" srcId="{95B1BB62-A9DB-46ED-8D20-CC96E59DE8C4}" destId="{DF1FC489-35F1-421A-9326-6B314051F3FD}" srcOrd="3" destOrd="0" parTransId="{F9410EC8-53F6-4499-9F45-418225435AA3}" sibTransId="{F39CABA2-1A74-42A6-BAAD-C18F9716AF57}"/>
    <dgm:cxn modelId="{AD2B44EF-D4AE-423B-86EB-A077C6D1FB0C}" type="presOf" srcId="{43770308-0AE5-4E87-ABAC-605D999F5371}" destId="{FA1B7C7F-FB0D-44FF-8FE6-983ADCFA3E2E}" srcOrd="0" destOrd="0" presId="urn:microsoft.com/office/officeart/2005/8/layout/default#1"/>
    <dgm:cxn modelId="{9E32E694-F5A4-4BB0-80D8-18FAF046F586}" type="presParOf" srcId="{7DA1EDC0-83E2-4E64-ABF6-AF4F34909245}" destId="{A8805772-DBD7-4985-AF99-ED8459D06911}" srcOrd="0" destOrd="0" presId="urn:microsoft.com/office/officeart/2005/8/layout/default#1"/>
    <dgm:cxn modelId="{9EAC77A9-2CCD-4226-A1E9-157164E46540}" type="presParOf" srcId="{7DA1EDC0-83E2-4E64-ABF6-AF4F34909245}" destId="{61375C5E-DFCD-4C1F-8746-4A33CC572759}" srcOrd="1" destOrd="0" presId="urn:microsoft.com/office/officeart/2005/8/layout/default#1"/>
    <dgm:cxn modelId="{FAA97E5E-9DA9-4F0E-9DB4-2546B8A8CE0B}" type="presParOf" srcId="{7DA1EDC0-83E2-4E64-ABF6-AF4F34909245}" destId="{FA1B7C7F-FB0D-44FF-8FE6-983ADCFA3E2E}" srcOrd="2" destOrd="0" presId="urn:microsoft.com/office/officeart/2005/8/layout/default#1"/>
    <dgm:cxn modelId="{0AD771BE-ACAE-4D4D-866A-A8E03FABCCC3}" type="presParOf" srcId="{7DA1EDC0-83E2-4E64-ABF6-AF4F34909245}" destId="{4978A00D-6E9A-466F-8713-F01A49677E40}" srcOrd="3" destOrd="0" presId="urn:microsoft.com/office/officeart/2005/8/layout/default#1"/>
    <dgm:cxn modelId="{D90A55F3-5A74-4C80-96B9-7749582C1CF1}" type="presParOf" srcId="{7DA1EDC0-83E2-4E64-ABF6-AF4F34909245}" destId="{CDE34120-899E-4481-B74E-A69C5FEF10EB}" srcOrd="4" destOrd="0" presId="urn:microsoft.com/office/officeart/2005/8/layout/default#1"/>
    <dgm:cxn modelId="{13204798-BB68-4C09-A9E6-19256BCE70EC}" type="presParOf" srcId="{7DA1EDC0-83E2-4E64-ABF6-AF4F34909245}" destId="{8187AE35-3345-4A7A-B8FA-51514B2CE9E9}" srcOrd="5" destOrd="0" presId="urn:microsoft.com/office/officeart/2005/8/layout/default#1"/>
    <dgm:cxn modelId="{6C215C9E-7CBF-430B-83E7-398B2B982208}" type="presParOf" srcId="{7DA1EDC0-83E2-4E64-ABF6-AF4F34909245}" destId="{0BBA9EE9-6FF5-48F1-B970-BA28FB4381E8}" srcOrd="6" destOrd="0" presId="urn:microsoft.com/office/officeart/2005/8/layout/default#1"/>
    <dgm:cxn modelId="{8AD25DFA-1A1F-4814-AF52-A4F60B4F8A50}" type="presParOf" srcId="{7DA1EDC0-83E2-4E64-ABF6-AF4F34909245}" destId="{BEB03096-0FC5-4A30-9676-D8BFC52C4497}" srcOrd="7" destOrd="0" presId="urn:microsoft.com/office/officeart/2005/8/layout/default#1"/>
    <dgm:cxn modelId="{FF84D771-77A4-4D46-8EED-A366A57ACE3D}" type="presParOf" srcId="{7DA1EDC0-83E2-4E64-ABF6-AF4F34909245}" destId="{15AD7E65-82B1-4872-A7AC-1BAA49F8F73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3308-A5DD-402B-9F26-9CD80C4958B9}">
      <dsp:nvSpPr>
        <dsp:cNvPr id="0" name=""/>
        <dsp:cNvSpPr/>
      </dsp:nvSpPr>
      <dsp:spPr>
        <a:xfrm rot="5400000">
          <a:off x="4604631" y="-2487577"/>
          <a:ext cx="1188187" cy="61633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modifiable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part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of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user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space</a:t>
          </a:r>
          <a:r>
            <a:rPr lang="pt-BR" sz="2200" b="0" i="0" kern="1200" baseline="0" dirty="0"/>
            <a:t>. </a:t>
          </a:r>
          <a:endParaRPr lang="pt-BR" sz="2200" kern="1200" dirty="0"/>
        </a:p>
        <a:p>
          <a:pPr marL="228600" lvl="1" indent="-228600" algn="l" defTabSz="977900" rtl="0">
            <a:lnSpc>
              <a:spcPct val="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baseline="0" dirty="0" err="1"/>
            <a:t>May</a:t>
          </a:r>
          <a:r>
            <a:rPr lang="pt-BR" sz="2200" b="0" i="0" kern="1200" baseline="0" dirty="0"/>
            <a:t> include </a:t>
          </a:r>
          <a:r>
            <a:rPr lang="pt-BR" sz="2200" b="0" i="0" kern="1200" baseline="0" dirty="0" err="1"/>
            <a:t>program</a:t>
          </a:r>
          <a:r>
            <a:rPr lang="pt-BR" sz="2200" b="0" i="0" kern="1200" baseline="0" dirty="0"/>
            <a:t> data, a </a:t>
          </a:r>
          <a:r>
            <a:rPr lang="pt-BR" sz="2200" b="0" i="0" kern="1200" baseline="0" dirty="0" err="1"/>
            <a:t>user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stack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area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and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programs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that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may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be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modified</a:t>
          </a:r>
          <a:r>
            <a:rPr lang="pt-BR" sz="2200" b="0" i="0" kern="1200" baseline="0" dirty="0"/>
            <a:t>.</a:t>
          </a:r>
          <a:endParaRPr lang="pt-BR" sz="2200" kern="1200" dirty="0"/>
        </a:p>
      </dsp:txBody>
      <dsp:txXfrm rot="-5400000">
        <a:off x="2117051" y="58006"/>
        <a:ext cx="6105345" cy="1072181"/>
      </dsp:txXfrm>
    </dsp:sp>
    <dsp:sp modelId="{BC8F0BE5-C6D2-4EBD-9DCB-2D9EE3503EEE}">
      <dsp:nvSpPr>
        <dsp:cNvPr id="0" name=""/>
        <dsp:cNvSpPr/>
      </dsp:nvSpPr>
      <dsp:spPr>
        <a:xfrm>
          <a:off x="348" y="2522"/>
          <a:ext cx="2116353" cy="12133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</a:t>
          </a: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577" y="61751"/>
        <a:ext cx="1997895" cy="1094859"/>
      </dsp:txXfrm>
    </dsp:sp>
    <dsp:sp modelId="{EE87C31A-7F46-461E-9ACE-9ED93722B208}">
      <dsp:nvSpPr>
        <dsp:cNvPr id="0" name=""/>
        <dsp:cNvSpPr/>
      </dsp:nvSpPr>
      <dsp:spPr>
        <a:xfrm rot="5400000">
          <a:off x="4604631" y="-1183416"/>
          <a:ext cx="1188187" cy="61633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code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of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program</a:t>
          </a:r>
          <a:r>
            <a:rPr lang="pt-BR" sz="2200" b="0" i="0" kern="1200" baseline="0" dirty="0"/>
            <a:t> to </a:t>
          </a:r>
          <a:r>
            <a:rPr lang="pt-BR" sz="2200" b="0" i="0" kern="1200" baseline="0" dirty="0" err="1"/>
            <a:t>be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executed</a:t>
          </a:r>
          <a:r>
            <a:rPr lang="pt-BR" sz="2200" b="0" i="0" kern="1200" baseline="0" dirty="0"/>
            <a:t>.</a:t>
          </a:r>
          <a:endParaRPr lang="pt-BR" sz="2200" kern="1200" dirty="0"/>
        </a:p>
      </dsp:txBody>
      <dsp:txXfrm rot="-5400000">
        <a:off x="2117051" y="1362167"/>
        <a:ext cx="6105345" cy="1072181"/>
      </dsp:txXfrm>
    </dsp:sp>
    <dsp:sp modelId="{B6720F0F-4A8F-4DD2-B293-B0260C04C84A}">
      <dsp:nvSpPr>
        <dsp:cNvPr id="0" name=""/>
        <dsp:cNvSpPr/>
      </dsp:nvSpPr>
      <dsp:spPr>
        <a:xfrm>
          <a:off x="348" y="1276505"/>
          <a:ext cx="2116353" cy="1213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</a:t>
          </a: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577" y="1335734"/>
        <a:ext cx="1997895" cy="1094859"/>
      </dsp:txXfrm>
    </dsp:sp>
    <dsp:sp modelId="{0F99AE43-FB64-45FC-8AC3-671F171E8AF7}">
      <dsp:nvSpPr>
        <dsp:cNvPr id="0" name=""/>
        <dsp:cNvSpPr/>
      </dsp:nvSpPr>
      <dsp:spPr>
        <a:xfrm rot="5400000">
          <a:off x="4604631" y="90566"/>
          <a:ext cx="1188187" cy="61633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baseline="0" dirty="0" err="1"/>
            <a:t>Used</a:t>
          </a:r>
          <a:r>
            <a:rPr lang="pt-BR" sz="2200" b="0" i="0" kern="1200" baseline="0" dirty="0"/>
            <a:t> as </a:t>
          </a:r>
          <a:r>
            <a:rPr lang="pt-BR" sz="2200" b="0" i="0" kern="1200" baseline="0" dirty="0" err="1"/>
            <a:t>temporary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storage</a:t>
          </a:r>
          <a:r>
            <a:rPr lang="pt-BR" sz="2200" b="0" i="0" kern="1200" baseline="0" dirty="0"/>
            <a:t> for </a:t>
          </a:r>
          <a:r>
            <a:rPr lang="pt-BR" sz="2200" b="0" i="0" kern="1200" baseline="0" dirty="0" err="1"/>
            <a:t>parameters</a:t>
          </a:r>
          <a:r>
            <a:rPr lang="pt-BR" sz="2200" b="0" i="0" kern="1200" baseline="0" dirty="0"/>
            <a:t>, </a:t>
          </a:r>
          <a:r>
            <a:rPr lang="pt-BR" sz="2200" b="0" i="0" kern="1200" baseline="0" dirty="0" err="1"/>
            <a:t>intermediate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results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and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return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addresses</a:t>
          </a:r>
          <a:r>
            <a:rPr lang="pt-BR" sz="2200" b="0" i="0" kern="1200" baseline="0" dirty="0"/>
            <a:t> for </a:t>
          </a:r>
          <a:r>
            <a:rPr lang="pt-BR" sz="2200" b="0" i="0" kern="1200" baseline="0" dirty="0" err="1"/>
            <a:t>procedure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and</a:t>
          </a:r>
          <a:r>
            <a:rPr lang="pt-BR" sz="2200" b="0" i="0" kern="1200" baseline="0" dirty="0"/>
            <a:t> system </a:t>
          </a:r>
          <a:r>
            <a:rPr lang="pt-BR" sz="2200" b="0" i="0" kern="1200" baseline="0" dirty="0" err="1"/>
            <a:t>calls</a:t>
          </a:r>
          <a:r>
            <a:rPr lang="pt-BR" sz="2200" b="0" i="0" kern="1200" baseline="0" dirty="0"/>
            <a:t>.</a:t>
          </a:r>
          <a:endParaRPr lang="pt-BR" sz="2200" kern="1200" dirty="0"/>
        </a:p>
      </dsp:txBody>
      <dsp:txXfrm rot="-5400000">
        <a:off x="2117051" y="2636150"/>
        <a:ext cx="6105345" cy="1072181"/>
      </dsp:txXfrm>
    </dsp:sp>
    <dsp:sp modelId="{F598AEEE-4629-4DDC-9500-E8140FD7F436}">
      <dsp:nvSpPr>
        <dsp:cNvPr id="0" name=""/>
        <dsp:cNvSpPr/>
      </dsp:nvSpPr>
      <dsp:spPr>
        <a:xfrm>
          <a:off x="348" y="2550488"/>
          <a:ext cx="2116353" cy="12133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</a:t>
          </a: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stacks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577" y="2609717"/>
        <a:ext cx="1997895" cy="1094859"/>
      </dsp:txXfrm>
    </dsp:sp>
    <dsp:sp modelId="{D37A4CAF-6BE5-4CBA-ADBF-DC2C2E409D9B}">
      <dsp:nvSpPr>
        <dsp:cNvPr id="0" name=""/>
        <dsp:cNvSpPr/>
      </dsp:nvSpPr>
      <dsp:spPr>
        <a:xfrm rot="5400000">
          <a:off x="4604631" y="1364543"/>
          <a:ext cx="1188187" cy="61633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228600" lvl="1" indent="-228600" algn="l" defTabSz="977900" rtl="0">
            <a:lnSpc>
              <a:spcPct val="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baseline="0" dirty="0"/>
            <a:t>Data </a:t>
          </a:r>
          <a:r>
            <a:rPr lang="pt-BR" sz="2200" b="0" i="0" kern="1200" baseline="0" dirty="0" err="1"/>
            <a:t>needed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by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OS </a:t>
          </a:r>
          <a:r>
            <a:rPr lang="pt-BR" sz="2200" b="0" i="0" kern="1200" baseline="0" dirty="0" err="1"/>
            <a:t>to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control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the</a:t>
          </a:r>
          <a:r>
            <a:rPr lang="pt-BR" sz="2200" b="0" i="0" kern="1200" baseline="0" dirty="0"/>
            <a:t> </a:t>
          </a:r>
          <a:r>
            <a:rPr lang="pt-BR" sz="2200" b="0" i="0" kern="1200" baseline="0" dirty="0" err="1"/>
            <a:t>process</a:t>
          </a:r>
          <a:r>
            <a:rPr lang="pt-BR" sz="2200" b="0" i="0" kern="1200" baseline="0" dirty="0"/>
            <a:t>, </a:t>
          </a:r>
          <a:r>
            <a:rPr lang="pt-BR" sz="2200" b="0" i="0" kern="1200" baseline="0" dirty="0" err="1"/>
            <a:t>such</a:t>
          </a:r>
          <a:r>
            <a:rPr lang="pt-BR" sz="2200" b="0" i="0" kern="1200" baseline="0" dirty="0"/>
            <a:t> as </a:t>
          </a:r>
          <a:r>
            <a:rPr lang="pt-BR" sz="2200" b="0" i="1" kern="1200" baseline="0" dirty="0" err="1"/>
            <a:t>process</a:t>
          </a:r>
          <a:r>
            <a:rPr lang="pt-BR" sz="2200" b="0" i="1" kern="1200" baseline="0" dirty="0"/>
            <a:t> id, processor </a:t>
          </a:r>
          <a:r>
            <a:rPr lang="pt-BR" sz="2200" b="0" i="1" kern="1200" baseline="0" dirty="0" err="1"/>
            <a:t>state</a:t>
          </a:r>
          <a:r>
            <a:rPr lang="pt-BR" sz="2200" b="0" i="1" kern="1200" baseline="0" dirty="0"/>
            <a:t>, </a:t>
          </a:r>
          <a:r>
            <a:rPr lang="pt-BR" sz="2200" b="0" i="0" kern="1200" baseline="0" dirty="0"/>
            <a:t>etc.</a:t>
          </a:r>
          <a:endParaRPr lang="pt-BR" sz="2200" i="0" kern="1200" dirty="0"/>
        </a:p>
      </dsp:txBody>
      <dsp:txXfrm rot="-5400000">
        <a:off x="2117051" y="3910127"/>
        <a:ext cx="6105345" cy="1072181"/>
      </dsp:txXfrm>
    </dsp:sp>
    <dsp:sp modelId="{50AAC86D-4F93-46FF-A070-B326EA26C500}">
      <dsp:nvSpPr>
        <dsp:cNvPr id="0" name=""/>
        <dsp:cNvSpPr/>
      </dsp:nvSpPr>
      <dsp:spPr>
        <a:xfrm>
          <a:off x="348" y="3824472"/>
          <a:ext cx="2116353" cy="12133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PCB </a:t>
          </a: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pt-BR" sz="2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BR" sz="2800" b="0" i="0" kern="1200" baseline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endParaRPr lang="pt-BR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577" y="3883701"/>
        <a:ext cx="1997895" cy="1094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79" y="733998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9" y="733998"/>
        <a:ext cx="1868258" cy="1120954"/>
      </dsp:txXfrm>
    </dsp:sp>
    <dsp:sp modelId="{FA1B7C7F-FB0D-44FF-8FE6-983ADCFA3E2E}">
      <dsp:nvSpPr>
        <dsp:cNvPr id="0" name=""/>
        <dsp:cNvSpPr/>
      </dsp:nvSpPr>
      <dsp:spPr>
        <a:xfrm>
          <a:off x="2055562" y="733998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55562" y="733998"/>
        <a:ext cx="1868258" cy="1120954"/>
      </dsp:txXfrm>
    </dsp:sp>
    <dsp:sp modelId="{CDE34120-899E-4481-B74E-A69C5FEF10EB}">
      <dsp:nvSpPr>
        <dsp:cNvPr id="0" name=""/>
        <dsp:cNvSpPr/>
      </dsp:nvSpPr>
      <dsp:spPr>
        <a:xfrm>
          <a:off x="479" y="2041779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9" y="2041779"/>
        <a:ext cx="1868258" cy="1120954"/>
      </dsp:txXfrm>
    </dsp:sp>
    <dsp:sp modelId="{0BBA9EE9-6FF5-48F1-B970-BA28FB4381E8}">
      <dsp:nvSpPr>
        <dsp:cNvPr id="0" name=""/>
        <dsp:cNvSpPr/>
      </dsp:nvSpPr>
      <dsp:spPr>
        <a:xfrm>
          <a:off x="2055562" y="2041779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55562" y="2041779"/>
        <a:ext cx="1868258" cy="1120954"/>
      </dsp:txXfrm>
    </dsp:sp>
    <dsp:sp modelId="{15AD7E65-82B1-4872-A7AC-1BAA49F8F739}">
      <dsp:nvSpPr>
        <dsp:cNvPr id="0" name=""/>
        <dsp:cNvSpPr/>
      </dsp:nvSpPr>
      <dsp:spPr>
        <a:xfrm>
          <a:off x="1028020" y="3349560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28020" y="3349560"/>
        <a:ext cx="1868258" cy="1120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79" y="653678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9" y="653678"/>
        <a:ext cx="1868258" cy="1120954"/>
      </dsp:txXfrm>
    </dsp:sp>
    <dsp:sp modelId="{FA1B7C7F-FB0D-44FF-8FE6-983ADCFA3E2E}">
      <dsp:nvSpPr>
        <dsp:cNvPr id="0" name=""/>
        <dsp:cNvSpPr/>
      </dsp:nvSpPr>
      <dsp:spPr>
        <a:xfrm>
          <a:off x="2055562" y="653678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55562" y="653678"/>
        <a:ext cx="1868258" cy="1120954"/>
      </dsp:txXfrm>
    </dsp:sp>
    <dsp:sp modelId="{CDE34120-899E-4481-B74E-A69C5FEF10EB}">
      <dsp:nvSpPr>
        <dsp:cNvPr id="0" name=""/>
        <dsp:cNvSpPr/>
      </dsp:nvSpPr>
      <dsp:spPr>
        <a:xfrm>
          <a:off x="479" y="1961459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9" y="1961459"/>
        <a:ext cx="1868258" cy="1120954"/>
      </dsp:txXfrm>
    </dsp:sp>
    <dsp:sp modelId="{0BBA9EE9-6FF5-48F1-B970-BA28FB4381E8}">
      <dsp:nvSpPr>
        <dsp:cNvPr id="0" name=""/>
        <dsp:cNvSpPr/>
      </dsp:nvSpPr>
      <dsp:spPr>
        <a:xfrm>
          <a:off x="2055562" y="1961459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55562" y="1961459"/>
        <a:ext cx="1868258" cy="1120954"/>
      </dsp:txXfrm>
    </dsp:sp>
    <dsp:sp modelId="{15AD7E65-82B1-4872-A7AC-1BAA49F8F739}">
      <dsp:nvSpPr>
        <dsp:cNvPr id="0" name=""/>
        <dsp:cNvSpPr/>
      </dsp:nvSpPr>
      <dsp:spPr>
        <a:xfrm>
          <a:off x="1028020" y="3269239"/>
          <a:ext cx="1868258" cy="1120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28020" y="3269239"/>
        <a:ext cx="1868258" cy="1120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83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274946"/>
        <a:ext cx="1885640" cy="1131384"/>
      </dsp:txXfrm>
    </dsp:sp>
    <dsp:sp modelId="{FA1B7C7F-FB0D-44FF-8FE6-983ADCFA3E2E}">
      <dsp:nvSpPr>
        <dsp:cNvPr id="0" name=""/>
        <dsp:cNvSpPr/>
      </dsp:nvSpPr>
      <dsp:spPr>
        <a:xfrm>
          <a:off x="2074688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274946"/>
        <a:ext cx="1885640" cy="1131384"/>
      </dsp:txXfrm>
    </dsp:sp>
    <dsp:sp modelId="{CDE34120-899E-4481-B74E-A69C5FEF10EB}">
      <dsp:nvSpPr>
        <dsp:cNvPr id="0" name=""/>
        <dsp:cNvSpPr/>
      </dsp:nvSpPr>
      <dsp:spPr>
        <a:xfrm>
          <a:off x="483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1594895"/>
        <a:ext cx="1885640" cy="1131384"/>
      </dsp:txXfrm>
    </dsp:sp>
    <dsp:sp modelId="{0BBA9EE9-6FF5-48F1-B970-BA28FB4381E8}">
      <dsp:nvSpPr>
        <dsp:cNvPr id="0" name=""/>
        <dsp:cNvSpPr/>
      </dsp:nvSpPr>
      <dsp:spPr>
        <a:xfrm>
          <a:off x="2074688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1594895"/>
        <a:ext cx="1885640" cy="1131384"/>
      </dsp:txXfrm>
    </dsp:sp>
    <dsp:sp modelId="{15AD7E65-82B1-4872-A7AC-1BAA49F8F739}">
      <dsp:nvSpPr>
        <dsp:cNvPr id="0" name=""/>
        <dsp:cNvSpPr/>
      </dsp:nvSpPr>
      <dsp:spPr>
        <a:xfrm>
          <a:off x="1037586" y="2914843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7586" y="2914843"/>
        <a:ext cx="1885640" cy="1131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83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274946"/>
        <a:ext cx="1885640" cy="1131384"/>
      </dsp:txXfrm>
    </dsp:sp>
    <dsp:sp modelId="{FA1B7C7F-FB0D-44FF-8FE6-983ADCFA3E2E}">
      <dsp:nvSpPr>
        <dsp:cNvPr id="0" name=""/>
        <dsp:cNvSpPr/>
      </dsp:nvSpPr>
      <dsp:spPr>
        <a:xfrm>
          <a:off x="2074688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274946"/>
        <a:ext cx="1885640" cy="1131384"/>
      </dsp:txXfrm>
    </dsp:sp>
    <dsp:sp modelId="{CDE34120-899E-4481-B74E-A69C5FEF10EB}">
      <dsp:nvSpPr>
        <dsp:cNvPr id="0" name=""/>
        <dsp:cNvSpPr/>
      </dsp:nvSpPr>
      <dsp:spPr>
        <a:xfrm>
          <a:off x="483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1594895"/>
        <a:ext cx="1885640" cy="1131384"/>
      </dsp:txXfrm>
    </dsp:sp>
    <dsp:sp modelId="{0BBA9EE9-6FF5-48F1-B970-BA28FB4381E8}">
      <dsp:nvSpPr>
        <dsp:cNvPr id="0" name=""/>
        <dsp:cNvSpPr/>
      </dsp:nvSpPr>
      <dsp:spPr>
        <a:xfrm>
          <a:off x="2074688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1594895"/>
        <a:ext cx="1885640" cy="1131384"/>
      </dsp:txXfrm>
    </dsp:sp>
    <dsp:sp modelId="{15AD7E65-82B1-4872-A7AC-1BAA49F8F739}">
      <dsp:nvSpPr>
        <dsp:cNvPr id="0" name=""/>
        <dsp:cNvSpPr/>
      </dsp:nvSpPr>
      <dsp:spPr>
        <a:xfrm>
          <a:off x="1037586" y="2914843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7586" y="2914843"/>
        <a:ext cx="1885640" cy="1131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83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274946"/>
        <a:ext cx="1885640" cy="1131384"/>
      </dsp:txXfrm>
    </dsp:sp>
    <dsp:sp modelId="{FA1B7C7F-FB0D-44FF-8FE6-983ADCFA3E2E}">
      <dsp:nvSpPr>
        <dsp:cNvPr id="0" name=""/>
        <dsp:cNvSpPr/>
      </dsp:nvSpPr>
      <dsp:spPr>
        <a:xfrm>
          <a:off x="2074688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274946"/>
        <a:ext cx="1885640" cy="1131384"/>
      </dsp:txXfrm>
    </dsp:sp>
    <dsp:sp modelId="{CDE34120-899E-4481-B74E-A69C5FEF10EB}">
      <dsp:nvSpPr>
        <dsp:cNvPr id="0" name=""/>
        <dsp:cNvSpPr/>
      </dsp:nvSpPr>
      <dsp:spPr>
        <a:xfrm>
          <a:off x="483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1594895"/>
        <a:ext cx="1885640" cy="1131384"/>
      </dsp:txXfrm>
    </dsp:sp>
    <dsp:sp modelId="{0BBA9EE9-6FF5-48F1-B970-BA28FB4381E8}">
      <dsp:nvSpPr>
        <dsp:cNvPr id="0" name=""/>
        <dsp:cNvSpPr/>
      </dsp:nvSpPr>
      <dsp:spPr>
        <a:xfrm>
          <a:off x="2074688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1594895"/>
        <a:ext cx="1885640" cy="1131384"/>
      </dsp:txXfrm>
    </dsp:sp>
    <dsp:sp modelId="{15AD7E65-82B1-4872-A7AC-1BAA49F8F739}">
      <dsp:nvSpPr>
        <dsp:cNvPr id="0" name=""/>
        <dsp:cNvSpPr/>
      </dsp:nvSpPr>
      <dsp:spPr>
        <a:xfrm>
          <a:off x="1037586" y="2914843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7586" y="2914843"/>
        <a:ext cx="1885640" cy="1131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5772-DBD7-4985-AF99-ED8459D06911}">
      <dsp:nvSpPr>
        <dsp:cNvPr id="0" name=""/>
        <dsp:cNvSpPr/>
      </dsp:nvSpPr>
      <dsp:spPr>
        <a:xfrm>
          <a:off x="483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Swapping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274946"/>
        <a:ext cx="1885640" cy="1131384"/>
      </dsp:txXfrm>
    </dsp:sp>
    <dsp:sp modelId="{FA1B7C7F-FB0D-44FF-8FE6-983ADCFA3E2E}">
      <dsp:nvSpPr>
        <dsp:cNvPr id="0" name=""/>
        <dsp:cNvSpPr/>
      </dsp:nvSpPr>
      <dsp:spPr>
        <a:xfrm>
          <a:off x="2074688" y="274946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OS reason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274946"/>
        <a:ext cx="1885640" cy="1131384"/>
      </dsp:txXfrm>
    </dsp:sp>
    <dsp:sp modelId="{CDE34120-899E-4481-B74E-A69C5FEF10EB}">
      <dsp:nvSpPr>
        <dsp:cNvPr id="0" name=""/>
        <dsp:cNvSpPr/>
      </dsp:nvSpPr>
      <dsp:spPr>
        <a:xfrm>
          <a:off x="483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Interactive user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" y="1594895"/>
        <a:ext cx="1885640" cy="1131384"/>
      </dsp:txXfrm>
    </dsp:sp>
    <dsp:sp modelId="{0BBA9EE9-6FF5-48F1-B970-BA28FB4381E8}">
      <dsp:nvSpPr>
        <dsp:cNvPr id="0" name=""/>
        <dsp:cNvSpPr/>
      </dsp:nvSpPr>
      <dsp:spPr>
        <a:xfrm>
          <a:off x="2074688" y="1594895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Parent process request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74688" y="1594895"/>
        <a:ext cx="1885640" cy="1131384"/>
      </dsp:txXfrm>
    </dsp:sp>
    <dsp:sp modelId="{15AD7E65-82B1-4872-A7AC-1BAA49F8F739}">
      <dsp:nvSpPr>
        <dsp:cNvPr id="0" name=""/>
        <dsp:cNvSpPr/>
      </dsp:nvSpPr>
      <dsp:spPr>
        <a:xfrm>
          <a:off x="1037586" y="2914843"/>
          <a:ext cx="1885640" cy="1131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Timing</a:t>
          </a:r>
          <a:endParaRPr lang="pt-B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7586" y="2914843"/>
        <a:ext cx="1885640" cy="1131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328" y="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706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28" y="955706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85E3EE3-E22C-4903-936B-A09D84834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422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01" y="4759876"/>
            <a:ext cx="5052962" cy="45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422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BBAFCDD-B1D6-463A-BCEF-B465183E2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0766D-D9C0-4CD8-921E-11FA53CB4C3D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81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7994A-8407-4AB8-9767-25E04254E5E1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7994A-8407-4AB8-9767-25E04254E5E1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831A5-752E-440D-8FED-F29AC1E9C5FA}" type="slidenum">
              <a:rPr lang="en-US"/>
              <a:pPr/>
              <a:t>15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3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134B9-2A1F-4595-A75F-32D703D7DA5B}" type="slidenum">
              <a:rPr lang="en-US"/>
              <a:pPr/>
              <a:t>25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8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80358-BD93-49CB-BBBB-04D348C7918E}" type="slidenum">
              <a:rPr lang="en-US"/>
              <a:pPr/>
              <a:t>26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769B9-BC79-462D-B066-ECD798F29C26}" type="slidenum">
              <a:rPr lang="en-US"/>
              <a:pPr/>
              <a:t>27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8E3A8-1208-40A0-95D9-48CB4671B7C3}" type="slidenum">
              <a:rPr lang="en-US"/>
              <a:pPr/>
              <a:t>28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1783-691A-45C5-808A-89CE8D888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5E792-F252-4E6B-BC91-3C9ACBF77163}" type="slidenum">
              <a:rPr lang="en-US"/>
              <a:pPr/>
              <a:t>30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8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FBB6C-D323-4D15-A573-A7E708EE4316}" type="slidenum">
              <a:rPr lang="en-US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1363"/>
            <a:ext cx="5043487" cy="3783012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666" y="4772312"/>
            <a:ext cx="5105308" cy="4522038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2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9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5992-95B1-40CE-8A82-0D7B4FF9B5E3}" type="slidenum">
              <a:rPr lang="en-US"/>
              <a:pPr/>
              <a:t>32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4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0B48-166A-4BB6-999D-AB8BD6C343CB}" type="slidenum">
              <a:rPr lang="en-US"/>
              <a:pPr/>
              <a:t>33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55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5992-95B1-40CE-8A82-0D7B4FF9B5E3}" type="slidenum">
              <a:rPr lang="en-US"/>
              <a:pPr/>
              <a:t>35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70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5ADC7-B1B2-4AD0-A2DA-C275524E93CA}" type="slidenum">
              <a:rPr lang="en-US"/>
              <a:pPr/>
              <a:t>37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5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D7110-E733-465F-B14E-60FEB50B566C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55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9A9C3-36FA-489C-9165-4FBDEA8EB2E7}" type="slidenum">
              <a:rPr lang="en-US"/>
              <a:pPr/>
              <a:t>39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84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80A03-1DFE-49AB-8890-05B89E422AB9}" type="slidenum">
              <a:rPr lang="en-US"/>
              <a:pPr/>
              <a:t>40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48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D7110-E733-465F-B14E-60FEB50B566C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95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1A0B4-4FBF-40F1-A574-01BE509CDE2D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53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D7110-E733-465F-B14E-60FEB50B566C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3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F582-C58B-47B8-97D6-BB7CC7F48CDC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8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4D74F-1DC9-41B9-994B-B64FA145746B}" type="slidenum">
              <a:rPr lang="en-US"/>
              <a:pPr/>
              <a:t>44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8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737A8-31AA-4B29-A0D0-B905C7950083}" type="slidenum">
              <a:rPr lang="en-US"/>
              <a:pPr/>
              <a:t>45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96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89CE2-40AC-4DC6-9249-D3473D766A33}" type="slidenum">
              <a:rPr lang="en-US"/>
              <a:pPr/>
              <a:t>46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25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737A8-31AA-4B29-A0D0-B905C7950083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59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89C5E-4DD7-4CB1-82C7-6E46DC884C18}" type="slidenum">
              <a:rPr lang="en-US"/>
              <a:pPr/>
              <a:t>48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610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6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E59E3-CBF6-4910-BBBD-32909EA519A1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64639-B1FB-4406-BB02-E473CA776373}" type="slidenum">
              <a:rPr lang="en-US"/>
              <a:pPr/>
              <a:t>51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36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FFC66-53AA-4C02-BF4D-F5880B9EDD19}" type="slidenum">
              <a:rPr lang="en-US"/>
              <a:pPr/>
              <a:t>52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387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268EE-9CFF-4659-9F0D-80D1CAD7053C}" type="slidenum">
              <a:rPr lang="en-US"/>
              <a:pPr/>
              <a:t>53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2A5BB-DC25-479C-8285-D33F85F1A8B3}" type="slidenum">
              <a:rPr lang="en-US"/>
              <a:pPr/>
              <a:t>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2A007-8C36-45ED-B00D-93FCCF40E0AE}" type="slidenum">
              <a:rPr lang="en-US"/>
              <a:pPr/>
              <a:t>54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77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01D53-3FC0-4D61-8B09-8BF847215046}" type="slidenum">
              <a:rPr lang="en-US"/>
              <a:pPr/>
              <a:t>55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2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79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7E069-7840-450A-A31C-CB3019961A18}" type="slidenum">
              <a:rPr lang="en-US"/>
              <a:pPr/>
              <a:t>58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30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ECE3-0810-4AB1-8A4D-E299828486C2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283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523F1-E0A5-4E22-A342-222BBE8C4CBF}" type="slidenum">
              <a:rPr lang="en-US"/>
              <a:pPr/>
              <a:t>60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83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1A4DD-C0A6-4A6D-A459-55F127DE8E03}" type="slidenum">
              <a:rPr lang="en-US"/>
              <a:pPr/>
              <a:t>61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71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21C63-A4C1-4079-BFB6-BB937CBBBB2A}" type="slidenum">
              <a:rPr lang="en-US"/>
              <a:pPr/>
              <a:t>62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44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9A844-12E7-476A-AEE6-ABB5DC340B97}" type="slidenum">
              <a:rPr lang="en-US"/>
              <a:pPr/>
              <a:t>63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995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C62B4-0FDC-4370-97C2-092495A8B182}" type="slidenum">
              <a:rPr lang="en-US"/>
              <a:pPr/>
              <a:t>64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7994A-8407-4AB8-9767-25E04254E5E1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6865F-567B-4ADD-B0E7-E17BF4D41FED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89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05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4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691C-E5B3-420B-9D66-3271C7010D03}" type="slidenum">
              <a:rPr lang="en-US"/>
              <a:pPr/>
              <a:t>69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1126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7CB34-4222-4AC7-9B0B-E341E0764299}" type="slidenum">
              <a:rPr lang="en-US"/>
              <a:pPr/>
              <a:t>70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551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76E6F-35E5-41A4-84A1-A17E7B2E1E69}" type="slidenum">
              <a:rPr lang="en-US"/>
              <a:pPr/>
              <a:t>71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8487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76E6F-35E5-41A4-84A1-A17E7B2E1E69}" type="slidenum">
              <a:rPr lang="en-US"/>
              <a:pPr/>
              <a:t>72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667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AAAAA-AD56-4EDC-A47E-6D3744E3697A}" type="slidenum">
              <a:rPr lang="en-US"/>
              <a:pPr/>
              <a:t>73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91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E6031-B5F8-401A-A227-DB86D76F8E4F}" type="slidenum">
              <a:rPr lang="en-US"/>
              <a:pPr/>
              <a:t>74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2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739DF-FE6A-41B8-8E0A-420D35ACDA42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15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5758F-5DD1-4828-BCF1-3C767533D728}" type="slidenum">
              <a:rPr lang="en-US"/>
              <a:pPr/>
              <a:t>76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897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8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86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B3C9A-6AD5-4944-B08C-AA9B3DC87E11}" type="slidenum">
              <a:rPr lang="en-US"/>
              <a:pPr/>
              <a:t>79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90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19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05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81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8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52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6499E-1B34-4064-A779-D71256F88B59}" type="slidenum">
              <a:rPr lang="en-US"/>
              <a:pPr/>
              <a:t>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79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2E5B1-CB16-466C-B37A-84EEF60AD695}" type="slidenum">
              <a:rPr lang="en-US"/>
              <a:pPr/>
              <a:t>94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21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8EAB-C952-488D-8586-CE765145E1D9}" type="slidenum">
              <a:rPr lang="en-US"/>
              <a:pPr/>
              <a:t>95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CD92E-ED91-455E-AD59-F3893E88C7DC}" type="slidenum">
              <a:rPr lang="en-US"/>
              <a:pPr/>
              <a:t>96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19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1ED73-3367-47DF-B29D-0F2B44C0D2C6}" type="slidenum">
              <a:rPr lang="en-US"/>
              <a:pPr/>
              <a:t>97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39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1243A-EDF7-46BE-B2A3-1E49B26556B1}" type="slidenum">
              <a:rPr lang="en-US"/>
              <a:pPr/>
              <a:t>98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11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1783-691A-45C5-808A-89CE8D888697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24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1783-691A-45C5-808A-89CE8D88869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2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DF493-AB41-4C37-A467-1FD38C2834CA}" type="slidenum">
              <a:rPr lang="en-US"/>
              <a:pPr/>
              <a:t>103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3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DEF89-7B4B-4580-B38F-CA7E30BB1B49}" type="slidenum">
              <a:rPr lang="en-US"/>
              <a:pPr/>
              <a:t>104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4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D4246-7C90-4B9F-B400-063A2E467B6C}" type="slidenum">
              <a:rPr lang="en-US"/>
              <a:pPr/>
              <a:t>105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F582-C58B-47B8-97D6-BB7CC7F48CDC}" type="slidenum">
              <a:rPr lang="en-US"/>
              <a:pPr/>
              <a:t>10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4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D4246-7C90-4B9F-B400-063A2E467B6C}" type="slidenum">
              <a:rPr lang="en-US"/>
              <a:pPr/>
              <a:t>106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66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1783-691A-45C5-808A-89CE8D888697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3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9DAAD-51D7-4247-A220-955BFF6EEC3F}" type="slidenum">
              <a:rPr lang="en-US"/>
              <a:pPr/>
              <a:t>111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2125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92431-0595-4AE0-9E14-DF708823641B}" type="slidenum">
              <a:rPr lang="en-US"/>
              <a:pPr/>
              <a:t>112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877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061B8-82E2-48BC-A9FA-CB0CC8CCBE87}" type="slidenum">
              <a:rPr lang="en-US"/>
              <a:pPr/>
              <a:t>113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3308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FDBFB-7B51-4724-A235-C166212DB605}" type="slidenum">
              <a:rPr lang="en-US"/>
              <a:pPr/>
              <a:t>114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537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53A41-CE53-4F42-8718-A7D73FEF83A5}" type="slidenum">
              <a:rPr lang="en-US"/>
              <a:pPr/>
              <a:t>115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319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2C93A-FA5B-4377-A324-00B68A617820}" type="slidenum">
              <a:rPr lang="en-US"/>
              <a:pPr/>
              <a:t>116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1363"/>
            <a:ext cx="5043487" cy="3783012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666" y="4772312"/>
            <a:ext cx="5105308" cy="4522038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467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889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2A5BB-DC25-479C-8285-D33F85F1A8B3}" type="slidenum">
              <a:rPr lang="en-US"/>
              <a:pPr/>
              <a:t>11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5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790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74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2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65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22B53-F5E0-44ED-BA56-11C6D15E965C}" type="slidenum">
              <a:rPr lang="en-US"/>
              <a:pPr/>
              <a:t>123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>
            <a:off x="431800" y="3429000"/>
            <a:ext cx="82804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93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1273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7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600" b="0" i="0" kern="1200" spc="-100" baseline="0" noProof="0" dirty="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8777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3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2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6126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5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5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6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2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711200" indent="-442913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000" b="0" i="0" kern="1200" spc="0" baseline="0" noProof="0" dirty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9" orient="horz" pos="1140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3" orient="horz" pos="913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pc="-5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CPU Virtualization</a:t>
            </a:r>
            <a:br>
              <a:rPr lang="en-US" spc="-150" dirty="0"/>
            </a:br>
            <a:r>
              <a:rPr lang="en-US" spc="-100" dirty="0">
                <a:latin typeface="Myriad Pro Light Condensed" panose="020B0406030403020204" pitchFamily="34" charset="0"/>
              </a:rPr>
              <a:t>The Process 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T01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instruction</a:t>
            </a:r>
            <a:r>
              <a:rPr lang="pt-BR" dirty="0"/>
              <a:t> </a:t>
            </a:r>
            <a:r>
              <a:rPr lang="pt-BR" dirty="0" err="1"/>
              <a:t>cycle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interrupts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enable the use of idle CPU time during I/O, the I/O module signals the end of the operation by means of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interrupt</a:t>
            </a:r>
            <a:r>
              <a:rPr lang="en-US" dirty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52507" y="2516706"/>
            <a:ext cx="2459693" cy="30178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7581" y="2516706"/>
            <a:ext cx="1997607" cy="30178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1852" name="Rectangle 291851"/>
          <p:cNvSpPr/>
          <p:nvPr/>
        </p:nvSpPr>
        <p:spPr>
          <a:xfrm>
            <a:off x="1762655" y="2516706"/>
            <a:ext cx="1997607" cy="30178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endCxn id="291846" idx="1"/>
          </p:cNvCxnSpPr>
          <p:nvPr/>
        </p:nvCxnSpPr>
        <p:spPr>
          <a:xfrm>
            <a:off x="1175667" y="4634516"/>
            <a:ext cx="83385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>
            <a:stCxn id="291846" idx="3"/>
            <a:endCxn id="291851" idx="1"/>
          </p:cNvCxnSpPr>
          <p:nvPr/>
        </p:nvCxnSpPr>
        <p:spPr>
          <a:xfrm>
            <a:off x="3449518" y="4634516"/>
            <a:ext cx="81552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291851" idx="3"/>
            <a:endCxn id="17" idx="1"/>
          </p:cNvCxnSpPr>
          <p:nvPr/>
        </p:nvCxnSpPr>
        <p:spPr>
          <a:xfrm>
            <a:off x="5705039" y="4634516"/>
            <a:ext cx="815521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4985039" y="3506824"/>
            <a:ext cx="0" cy="67769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91846" idx="0"/>
          </p:cNvCxnSpPr>
          <p:nvPr/>
        </p:nvCxnSpPr>
        <p:spPr>
          <a:xfrm>
            <a:off x="2729518" y="3518687"/>
            <a:ext cx="0" cy="665829"/>
          </a:xfrm>
          <a:prstGeom prst="straightConnector1">
            <a:avLst/>
          </a:prstGeom>
          <a:ln w="57150" cap="sq">
            <a:solidFill>
              <a:schemeClr val="bg1">
                <a:lumMod val="6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461579" y="4400516"/>
            <a:ext cx="972000" cy="468000"/>
          </a:xfrm>
          <a:prstGeom prst="flowChartTermina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4499038" y="6021700"/>
            <a:ext cx="972000" cy="468000"/>
          </a:xfrm>
          <a:prstGeom prst="flowChartTerminator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009518" y="272428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Fetch stage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2009518" y="4184516"/>
            <a:ext cx="1440000" cy="90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next 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20860" y="2712418"/>
            <a:ext cx="172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Execute stage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569544" y="2700008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Interrupt stage</a:t>
            </a:r>
          </a:p>
        </p:txBody>
      </p:sp>
      <p:cxnSp>
        <p:nvCxnSpPr>
          <p:cNvPr id="22" name="Conector reto 21"/>
          <p:cNvCxnSpPr>
            <a:endCxn id="17" idx="0"/>
          </p:cNvCxnSpPr>
          <p:nvPr/>
        </p:nvCxnSpPr>
        <p:spPr>
          <a:xfrm>
            <a:off x="7487424" y="3506823"/>
            <a:ext cx="0" cy="677693"/>
          </a:xfrm>
          <a:prstGeom prst="line">
            <a:avLst/>
          </a:prstGeom>
          <a:ln w="57150"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658989" y="4754940"/>
            <a:ext cx="907621" cy="42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>
                <a:latin typeface="+mn-lt"/>
              </a:rPr>
              <a:t>Interrupts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enabled</a:t>
            </a:r>
          </a:p>
        </p:txBody>
      </p:sp>
      <p:cxnSp>
        <p:nvCxnSpPr>
          <p:cNvPr id="25" name="Conector reto 19"/>
          <p:cNvCxnSpPr/>
          <p:nvPr/>
        </p:nvCxnSpPr>
        <p:spPr>
          <a:xfrm>
            <a:off x="2729518" y="3481422"/>
            <a:ext cx="4757906" cy="0"/>
          </a:xfrm>
          <a:prstGeom prst="line">
            <a:avLst/>
          </a:prstGeom>
          <a:ln w="57150"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31063" y="3627247"/>
            <a:ext cx="907621" cy="42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>
                <a:latin typeface="+mn-lt"/>
              </a:rPr>
              <a:t>Interrupts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disabled</a:t>
            </a:r>
          </a:p>
        </p:txBody>
      </p:sp>
      <p:cxnSp>
        <p:nvCxnSpPr>
          <p:cNvPr id="27" name="Conector de seta reta 26"/>
          <p:cNvCxnSpPr>
            <a:stCxn id="291851" idx="2"/>
            <a:endCxn id="291845" idx="0"/>
          </p:cNvCxnSpPr>
          <p:nvPr/>
        </p:nvCxnSpPr>
        <p:spPr>
          <a:xfrm flipH="1">
            <a:off x="4985038" y="5084516"/>
            <a:ext cx="1" cy="93718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4265039" y="4184516"/>
            <a:ext cx="1440000" cy="90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</a:p>
        </p:txBody>
      </p:sp>
      <p:cxnSp>
        <p:nvCxnSpPr>
          <p:cNvPr id="29" name="Conector reto 10"/>
          <p:cNvCxnSpPr/>
          <p:nvPr/>
        </p:nvCxnSpPr>
        <p:spPr>
          <a:xfrm flipV="1">
            <a:off x="4985038" y="3481422"/>
            <a:ext cx="0" cy="70309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729518" y="3481422"/>
            <a:ext cx="2255520" cy="0"/>
          </a:xfrm>
          <a:prstGeom prst="line">
            <a:avLst/>
          </a:prstGeom>
          <a:ln w="57150"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520560" y="4184516"/>
            <a:ext cx="1933728" cy="90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checking 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treatment</a:t>
            </a:r>
          </a:p>
        </p:txBody>
      </p:sp>
    </p:spTree>
    <p:extLst>
      <p:ext uri="{BB962C8B-B14F-4D97-AF65-F5344CB8AC3E}">
        <p14:creationId xmlns:p14="http://schemas.microsoft.com/office/powerpoint/2010/main" val="7999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291852" grpId="0" animBg="1"/>
      <p:bldP spid="291844" grpId="0" animBg="1"/>
      <p:bldP spid="291845" grpId="0" animBg="1"/>
      <p:bldP spid="16" grpId="0"/>
      <p:bldP spid="291846" grpId="0" animBg="1"/>
      <p:bldP spid="23" grpId="0"/>
      <p:bldP spid="19" grpId="0"/>
      <p:bldP spid="12" grpId="0"/>
      <p:bldP spid="26" grpId="0"/>
      <p:bldP spid="291851" grpId="0" animBg="1"/>
      <p:bldP spid="1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Traditional </a:t>
            </a:r>
            <a:r>
              <a:rPr lang="en-US" spc="0" dirty="0"/>
              <a:t>UNIX layered system structure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943194" y="1628775"/>
          <a:ext cx="7769554" cy="4824412"/>
        </p:xfrm>
        <a:graphic>
          <a:graphicData uri="http://schemas.openxmlformats.org/drawingml/2006/table">
            <a:tbl>
              <a:tblPr/>
              <a:tblGrid>
                <a:gridCol w="266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0228">
                <a:tc gridSpan="3"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latin typeface="+mn-lt"/>
                        </a:rPr>
                        <a:t>(the users)</a:t>
                      </a:r>
                    </a:p>
                  </a:txBody>
                  <a:tcPr marL="0" marR="0" marT="0" marB="0" anchor="ctr"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3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22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shells and commands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compilers and interpreters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system libraries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/>
                      <a:endParaRPr lang="en-US" sz="1800" dirty="0"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/>
                      <a:endParaRPr sz="17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12">
                <a:tc gridSpan="3">
                  <a:txBody>
                    <a:bodyPr/>
                    <a:lstStyle/>
                    <a:p>
                      <a:pPr marL="0" indent="0" algn="ctr"/>
                      <a:r>
                        <a:rPr lang="en-US" sz="18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system-call interface to the kernel</a:t>
                      </a:r>
                    </a:p>
                  </a:txBody>
                  <a:tcPr marL="0" marR="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signals terminal 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handling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character I/O system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terminal drivers</a:t>
                      </a:r>
                    </a:p>
                  </a:txBody>
                  <a:tcPr marL="0" marR="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file system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swapping block I/O system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disk and tape drivers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CPU scheduling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page replacement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demand paging</a:t>
                      </a:r>
                    </a:p>
                    <a:p>
                      <a:pPr marL="0" indent="0" algn="ctr"/>
                      <a:r>
                        <a:rPr lang="en-US" sz="2000" dirty="0">
                          <a:latin typeface="+mn-lt"/>
                        </a:rPr>
                        <a:t>virtual memory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12">
                <a:tc gridSpan="3">
                  <a:txBody>
                    <a:bodyPr/>
                    <a:lstStyle/>
                    <a:p>
                      <a:pPr marL="0" indent="0" algn="ctr"/>
                      <a:r>
                        <a:rPr lang="en-US" sz="18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kernel interface to the hardware</a:t>
                      </a:r>
                    </a:p>
                  </a:txBody>
                  <a:tcPr marL="0" marR="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13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latin typeface="+mn-lt"/>
                        </a:rPr>
                        <a:t>terminal controllers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terminals</a:t>
                      </a:r>
                    </a:p>
                  </a:txBody>
                  <a:tcPr marL="0" marR="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device controllers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disks and tapes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memory controllers</a:t>
                      </a:r>
                      <a:br>
                        <a:rPr lang="en-US" sz="2000" dirty="0">
                          <a:latin typeface="+mn-lt"/>
                        </a:rPr>
                      </a:br>
                      <a:r>
                        <a:rPr lang="en-US" sz="2000" dirty="0">
                          <a:latin typeface="+mn-lt"/>
                        </a:rPr>
                        <a:t>physical memory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have esquerda 7"/>
          <p:cNvSpPr/>
          <p:nvPr/>
        </p:nvSpPr>
        <p:spPr>
          <a:xfrm>
            <a:off x="673158" y="3506993"/>
            <a:ext cx="270036" cy="2216075"/>
          </a:xfrm>
          <a:prstGeom prst="leftBrace">
            <a:avLst>
              <a:gd name="adj1" fmla="val 374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185078" y="44317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Light SemiCondensed" charset="0"/>
              </a:rPr>
              <a:t>kernel</a:t>
            </a:r>
          </a:p>
        </p:txBody>
      </p:sp>
      <p:sp>
        <p:nvSpPr>
          <p:cNvPr id="10" name="Chave esquerda 9"/>
          <p:cNvSpPr/>
          <p:nvPr/>
        </p:nvSpPr>
        <p:spPr>
          <a:xfrm>
            <a:off x="673158" y="5723069"/>
            <a:ext cx="270036" cy="730118"/>
          </a:xfrm>
          <a:prstGeom prst="leftBrace">
            <a:avLst>
              <a:gd name="adj1" fmla="val 374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308510" y="59034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yriad Pro Light SemiCondensed" charset="0"/>
              </a:rPr>
              <a:t>hw</a:t>
            </a:r>
            <a:endParaRPr lang="en-US" dirty="0">
              <a:latin typeface="Myriad Pro Light Semi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Concept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2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Applications</a:t>
                      </a:r>
                      <a:r>
                        <a:rPr lang="en-US" sz="2000" baseline="0" dirty="0"/>
                        <a:t> and processes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Applications</a:t>
                      </a:r>
                      <a:r>
                        <a:rPr lang="en-US" sz="2000" baseline="0" dirty="0"/>
                        <a:t> and processes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5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Applications</a:t>
                      </a:r>
                      <a:r>
                        <a:rPr lang="en-US" sz="2000" baseline="0" dirty="0"/>
                        <a:t> and processes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machine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machine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5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machine 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23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Virtua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 machine monitor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23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Host operating system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23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Shared hardware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Paging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pc="-20" dirty="0"/>
              <a:t>Virtual memory is divided into a number of fixed-size blocks called pages.</a:t>
            </a:r>
          </a:p>
          <a:p>
            <a:r>
              <a:rPr lang="en-US" dirty="0"/>
              <a:t>Virtual address is given by a page number and an offset within the page.</a:t>
            </a:r>
          </a:p>
          <a:p>
            <a:r>
              <a:rPr lang="en-US" spc="-20" dirty="0"/>
              <a:t>Actual memory is divided into a number of fixed-size blocks called frames.</a:t>
            </a:r>
          </a:p>
          <a:p>
            <a:r>
              <a:rPr lang="en-US" dirty="0"/>
              <a:t>A page can be placed in any available frame.</a:t>
            </a:r>
          </a:p>
          <a:p>
            <a:r>
              <a:rPr lang="en-US" dirty="0"/>
              <a:t>For each process, a page table gives the number of the frame where each page has been loaded.</a:t>
            </a:r>
          </a:p>
          <a:p>
            <a:r>
              <a:rPr lang="en-US" dirty="0"/>
              <a:t>Real address or physical address refers to main memory and is given by that frame number and the same offset of the logical address in the corresponding page.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implement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7477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Main</a:t>
            </a:r>
            <a:r>
              <a:rPr lang="pt-BR" dirty="0"/>
              <a:t> memory</a:t>
            </a:r>
          </a:p>
          <a:p>
            <a:pPr lvl="1"/>
            <a:r>
              <a:rPr lang="pt-BR" dirty="0" err="1">
                <a:latin typeface="+mn-lt"/>
              </a:rPr>
              <a:t>Divided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into</a:t>
            </a:r>
            <a:r>
              <a:rPr lang="pt-BR" dirty="0">
                <a:latin typeface="+mn-lt"/>
              </a:rPr>
              <a:t> a </a:t>
            </a:r>
            <a:r>
              <a:rPr lang="pt-BR" dirty="0" err="1">
                <a:latin typeface="+mn-lt"/>
              </a:rPr>
              <a:t>number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of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fixed-length</a:t>
            </a:r>
            <a:r>
              <a:rPr lang="pt-BR" dirty="0">
                <a:latin typeface="+mn-lt"/>
              </a:rPr>
              <a:t> frames, </a:t>
            </a:r>
            <a:r>
              <a:rPr lang="pt-BR" dirty="0" err="1">
                <a:latin typeface="+mn-lt"/>
              </a:rPr>
              <a:t>the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same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size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of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pages</a:t>
            </a:r>
            <a:r>
              <a:rPr lang="pt-BR" dirty="0">
                <a:latin typeface="+mn-lt"/>
              </a:rPr>
              <a:t>.</a:t>
            </a:r>
          </a:p>
          <a:p>
            <a:pPr lvl="1"/>
            <a:r>
              <a:rPr lang="pt-BR" dirty="0">
                <a:latin typeface="+mn-lt"/>
              </a:rPr>
              <a:t>For a </a:t>
            </a:r>
            <a:r>
              <a:rPr lang="pt-BR" dirty="0" err="1">
                <a:latin typeface="+mn-lt"/>
              </a:rPr>
              <a:t>program</a:t>
            </a:r>
            <a:r>
              <a:rPr lang="pt-BR" dirty="0">
                <a:latin typeface="+mn-lt"/>
              </a:rPr>
              <a:t> to execute </a:t>
            </a:r>
            <a:r>
              <a:rPr lang="pt-BR" dirty="0" err="1">
                <a:latin typeface="+mn-lt"/>
              </a:rPr>
              <a:t>at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least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one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of</a:t>
            </a:r>
            <a:r>
              <a:rPr lang="pt-BR" dirty="0">
                <a:latin typeface="+mn-lt"/>
              </a:rPr>
              <a:t> its </a:t>
            </a:r>
            <a:r>
              <a:rPr lang="pt-BR" dirty="0" err="1">
                <a:latin typeface="+mn-lt"/>
              </a:rPr>
              <a:t>pages</a:t>
            </a:r>
            <a:r>
              <a:rPr lang="pt-BR" dirty="0">
                <a:latin typeface="+mn-lt"/>
              </a:rPr>
              <a:t> must </a:t>
            </a:r>
            <a:r>
              <a:rPr lang="pt-BR" dirty="0" err="1">
                <a:latin typeface="+mn-lt"/>
              </a:rPr>
              <a:t>be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loaded</a:t>
            </a:r>
            <a:r>
              <a:rPr lang="pt-BR" dirty="0">
                <a:latin typeface="+mn-lt"/>
              </a:rPr>
              <a:t> in a frame in </a:t>
            </a:r>
            <a:r>
              <a:rPr lang="pt-BR" dirty="0" err="1">
                <a:latin typeface="+mn-lt"/>
              </a:rPr>
              <a:t>main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memory</a:t>
            </a:r>
            <a:r>
              <a:rPr lang="pt-BR" dirty="0">
                <a:latin typeface="+mn-lt"/>
              </a:rPr>
              <a:t>.</a:t>
            </a:r>
          </a:p>
          <a:p>
            <a:r>
              <a:rPr lang="pt-BR" dirty="0"/>
              <a:t>Disk</a:t>
            </a:r>
          </a:p>
          <a:p>
            <a:pPr lvl="1"/>
            <a:r>
              <a:rPr lang="pt-BR" dirty="0" err="1">
                <a:latin typeface="+mn-lt"/>
              </a:rPr>
              <a:t>Secondary</a:t>
            </a:r>
            <a:r>
              <a:rPr lang="pt-BR" dirty="0">
                <a:latin typeface="+mn-lt"/>
              </a:rPr>
              <a:t> memory </a:t>
            </a:r>
            <a:r>
              <a:rPr lang="pt-BR" dirty="0" err="1">
                <a:latin typeface="+mn-lt"/>
              </a:rPr>
              <a:t>can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hold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many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fixed-length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pages</a:t>
            </a:r>
            <a:r>
              <a:rPr lang="pt-BR" dirty="0">
                <a:latin typeface="+mn-lt"/>
              </a:rPr>
              <a:t>.</a:t>
            </a:r>
          </a:p>
          <a:p>
            <a:pPr lvl="1"/>
            <a:r>
              <a:rPr lang="pt-BR" dirty="0">
                <a:latin typeface="+mn-lt"/>
              </a:rPr>
              <a:t>A </a:t>
            </a:r>
            <a:r>
              <a:rPr lang="pt-BR" dirty="0" err="1">
                <a:latin typeface="+mn-lt"/>
              </a:rPr>
              <a:t>user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program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consists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of</a:t>
            </a:r>
            <a:r>
              <a:rPr lang="pt-BR" dirty="0">
                <a:latin typeface="+mn-lt"/>
              </a:rPr>
              <a:t> some </a:t>
            </a:r>
            <a:r>
              <a:rPr lang="pt-BR" dirty="0" err="1">
                <a:latin typeface="+mn-lt"/>
              </a:rPr>
              <a:t>number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of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pages</a:t>
            </a:r>
            <a:r>
              <a:rPr lang="pt-BR" dirty="0">
                <a:latin typeface="+mn-lt"/>
              </a:rPr>
              <a:t>.</a:t>
            </a:r>
          </a:p>
          <a:p>
            <a:pPr lvl="1"/>
            <a:r>
              <a:rPr lang="pt-BR" dirty="0" err="1">
                <a:latin typeface="+mn-lt"/>
              </a:rPr>
              <a:t>Pages</a:t>
            </a:r>
            <a:r>
              <a:rPr lang="pt-BR" dirty="0">
                <a:latin typeface="+mn-lt"/>
              </a:rPr>
              <a:t> for </a:t>
            </a:r>
            <a:r>
              <a:rPr lang="pt-BR" dirty="0" err="1">
                <a:latin typeface="+mn-lt"/>
              </a:rPr>
              <a:t>all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programs</a:t>
            </a:r>
            <a:r>
              <a:rPr lang="pt-BR" dirty="0">
                <a:latin typeface="+mn-lt"/>
              </a:rPr>
              <a:t> (</a:t>
            </a:r>
            <a:r>
              <a:rPr lang="pt-BR" dirty="0" err="1">
                <a:latin typeface="+mn-lt"/>
              </a:rPr>
              <a:t>including</a:t>
            </a:r>
            <a:r>
              <a:rPr lang="pt-BR" dirty="0">
                <a:latin typeface="+mn-lt"/>
              </a:rPr>
              <a:t> OS) are </a:t>
            </a:r>
            <a:r>
              <a:rPr lang="pt-BR" dirty="0" err="1">
                <a:latin typeface="+mn-lt"/>
              </a:rPr>
              <a:t>on</a:t>
            </a:r>
            <a:r>
              <a:rPr lang="pt-BR" dirty="0">
                <a:latin typeface="+mn-lt"/>
              </a:rPr>
              <a:t> disk.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121940" y="439738"/>
            <a:ext cx="1831975" cy="6215836"/>
            <a:chOff x="4121940" y="439738"/>
            <a:chExt cx="1831975" cy="6215836"/>
          </a:xfrm>
        </p:grpSpPr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4121940" y="439738"/>
              <a:ext cx="1831975" cy="5835650"/>
            </a:xfrm>
            <a:prstGeom prst="rect">
              <a:avLst/>
            </a:prstGeom>
            <a:noFill/>
            <a:ln w="16" cap="flat">
              <a:solidFill>
                <a:srgbClr val="22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4121940" y="439738"/>
              <a:ext cx="458787" cy="344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A.1</a:t>
              </a:r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4580727" y="439738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5037927" y="439738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5495127" y="439738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4121940" y="7842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07" name="Rectangle 15"/>
            <p:cNvSpPr>
              <a:spLocks noChangeArrowheads="1"/>
            </p:cNvSpPr>
            <p:nvPr/>
          </p:nvSpPr>
          <p:spPr bwMode="auto">
            <a:xfrm>
              <a:off x="4580727" y="784225"/>
              <a:ext cx="4572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A.0</a:t>
              </a:r>
            </a:p>
          </p:txBody>
        </p:sp>
        <p:sp>
          <p:nvSpPr>
            <p:cNvPr id="108" name="Rectangle 16"/>
            <p:cNvSpPr>
              <a:spLocks noChangeArrowheads="1"/>
            </p:cNvSpPr>
            <p:nvPr/>
          </p:nvSpPr>
          <p:spPr bwMode="auto">
            <a:xfrm>
              <a:off x="5037927" y="784225"/>
              <a:ext cx="4572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A.2</a:t>
              </a:r>
            </a:p>
          </p:txBody>
        </p:sp>
        <p:sp>
          <p:nvSpPr>
            <p:cNvPr id="109" name="Rectangle 17"/>
            <p:cNvSpPr>
              <a:spLocks noChangeArrowheads="1"/>
            </p:cNvSpPr>
            <p:nvPr/>
          </p:nvSpPr>
          <p:spPr bwMode="auto">
            <a:xfrm>
              <a:off x="5495127" y="7842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0" name="Rectangle 18"/>
            <p:cNvSpPr>
              <a:spLocks noChangeArrowheads="1"/>
            </p:cNvSpPr>
            <p:nvPr/>
          </p:nvSpPr>
          <p:spPr bwMode="auto">
            <a:xfrm>
              <a:off x="4121940" y="11271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4580727" y="1127125"/>
              <a:ext cx="4572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A.5</a:t>
              </a:r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5037927" y="1127125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5495127" y="11271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4121940" y="14700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4580727" y="1470025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037927" y="1470025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5495127" y="1470025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18" name="Rectangle 26"/>
            <p:cNvSpPr>
              <a:spLocks noChangeArrowheads="1"/>
            </p:cNvSpPr>
            <p:nvPr/>
          </p:nvSpPr>
          <p:spPr bwMode="auto">
            <a:xfrm>
              <a:off x="4121940" y="1812925"/>
              <a:ext cx="4587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B.0</a:t>
              </a:r>
            </a:p>
          </p:txBody>
        </p:sp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580727" y="1812925"/>
              <a:ext cx="457200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B.1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5037927" y="1812925"/>
              <a:ext cx="457200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B.2</a:t>
              </a:r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5495127" y="1812925"/>
              <a:ext cx="4587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B.3</a:t>
              </a:r>
            </a:p>
          </p:txBody>
        </p:sp>
        <p:sp>
          <p:nvSpPr>
            <p:cNvPr id="122" name="Rectangle 30"/>
            <p:cNvSpPr>
              <a:spLocks noChangeArrowheads="1"/>
            </p:cNvSpPr>
            <p:nvPr/>
          </p:nvSpPr>
          <p:spPr bwMode="auto">
            <a:xfrm>
              <a:off x="4121940" y="21574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3" name="Rectangle 31"/>
            <p:cNvSpPr>
              <a:spLocks noChangeArrowheads="1"/>
            </p:cNvSpPr>
            <p:nvPr/>
          </p:nvSpPr>
          <p:spPr bwMode="auto">
            <a:xfrm>
              <a:off x="4580727" y="21574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4" name="Rectangle 32"/>
            <p:cNvSpPr>
              <a:spLocks noChangeArrowheads="1"/>
            </p:cNvSpPr>
            <p:nvPr/>
          </p:nvSpPr>
          <p:spPr bwMode="auto">
            <a:xfrm>
              <a:off x="5037927" y="21574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5" name="Rectangle 33"/>
            <p:cNvSpPr>
              <a:spLocks noChangeArrowheads="1"/>
            </p:cNvSpPr>
            <p:nvPr/>
          </p:nvSpPr>
          <p:spPr bwMode="auto">
            <a:xfrm>
              <a:off x="5495127" y="21574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6" name="Rectangle 34"/>
            <p:cNvSpPr>
              <a:spLocks noChangeArrowheads="1"/>
            </p:cNvSpPr>
            <p:nvPr/>
          </p:nvSpPr>
          <p:spPr bwMode="auto">
            <a:xfrm>
              <a:off x="4121940" y="25003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7" name="Rectangle 35"/>
            <p:cNvSpPr>
              <a:spLocks noChangeArrowheads="1"/>
            </p:cNvSpPr>
            <p:nvPr/>
          </p:nvSpPr>
          <p:spPr bwMode="auto">
            <a:xfrm>
              <a:off x="4580727" y="25003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28" name="Rectangle 36"/>
            <p:cNvSpPr>
              <a:spLocks noChangeArrowheads="1"/>
            </p:cNvSpPr>
            <p:nvPr/>
          </p:nvSpPr>
          <p:spPr bwMode="auto">
            <a:xfrm>
              <a:off x="5037927" y="25003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>
              <a:off x="5495127" y="25003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4121940" y="28432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2" name="Rectangle 50"/>
            <p:cNvSpPr>
              <a:spLocks noChangeArrowheads="1"/>
            </p:cNvSpPr>
            <p:nvPr/>
          </p:nvSpPr>
          <p:spPr bwMode="auto">
            <a:xfrm>
              <a:off x="4580727" y="28432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5037927" y="2843213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4" name="Rectangle 52"/>
            <p:cNvSpPr>
              <a:spLocks noChangeArrowheads="1"/>
            </p:cNvSpPr>
            <p:nvPr/>
          </p:nvSpPr>
          <p:spPr bwMode="auto">
            <a:xfrm>
              <a:off x="5495127" y="2843213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5" name="Rectangle 53"/>
            <p:cNvSpPr>
              <a:spLocks noChangeArrowheads="1"/>
            </p:cNvSpPr>
            <p:nvPr/>
          </p:nvSpPr>
          <p:spPr bwMode="auto">
            <a:xfrm>
              <a:off x="4121940" y="3186113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4580727" y="3186113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7" name="Rectangle 55"/>
            <p:cNvSpPr>
              <a:spLocks noChangeArrowheads="1"/>
            </p:cNvSpPr>
            <p:nvPr/>
          </p:nvSpPr>
          <p:spPr bwMode="auto">
            <a:xfrm>
              <a:off x="5037927" y="3186113"/>
              <a:ext cx="457200" cy="344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A.7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5495127" y="3186113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49" name="Rectangle 57"/>
            <p:cNvSpPr>
              <a:spLocks noChangeArrowheads="1"/>
            </p:cNvSpPr>
            <p:nvPr/>
          </p:nvSpPr>
          <p:spPr bwMode="auto">
            <a:xfrm>
              <a:off x="4121940" y="35306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0" name="Rectangle 58"/>
            <p:cNvSpPr>
              <a:spLocks noChangeArrowheads="1"/>
            </p:cNvSpPr>
            <p:nvPr/>
          </p:nvSpPr>
          <p:spPr bwMode="auto">
            <a:xfrm>
              <a:off x="4580727" y="3530600"/>
              <a:ext cx="4572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A.9</a:t>
              </a:r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5037927" y="3530600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495127" y="35306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4121940" y="38735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4580727" y="3873500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5037927" y="3873500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6" name="Rectangle 64"/>
            <p:cNvSpPr>
              <a:spLocks noChangeArrowheads="1"/>
            </p:cNvSpPr>
            <p:nvPr/>
          </p:nvSpPr>
          <p:spPr bwMode="auto">
            <a:xfrm>
              <a:off x="5495127" y="38735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7" name="Rectangle 65"/>
            <p:cNvSpPr>
              <a:spLocks noChangeArrowheads="1"/>
            </p:cNvSpPr>
            <p:nvPr/>
          </p:nvSpPr>
          <p:spPr bwMode="auto">
            <a:xfrm>
              <a:off x="4121940" y="42164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8" name="Rectangle 66"/>
            <p:cNvSpPr>
              <a:spLocks noChangeArrowheads="1"/>
            </p:cNvSpPr>
            <p:nvPr/>
          </p:nvSpPr>
          <p:spPr bwMode="auto">
            <a:xfrm>
              <a:off x="4580727" y="4216400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59" name="Rectangle 67"/>
            <p:cNvSpPr>
              <a:spLocks noChangeArrowheads="1"/>
            </p:cNvSpPr>
            <p:nvPr/>
          </p:nvSpPr>
          <p:spPr bwMode="auto">
            <a:xfrm>
              <a:off x="5037927" y="4216400"/>
              <a:ext cx="4572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A.8</a:t>
              </a:r>
            </a:p>
          </p:txBody>
        </p:sp>
        <p:sp>
          <p:nvSpPr>
            <p:cNvPr id="160" name="Rectangle 68"/>
            <p:cNvSpPr>
              <a:spLocks noChangeArrowheads="1"/>
            </p:cNvSpPr>
            <p:nvPr/>
          </p:nvSpPr>
          <p:spPr bwMode="auto">
            <a:xfrm>
              <a:off x="5495127" y="4216400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1" name="Rectangle 69"/>
            <p:cNvSpPr>
              <a:spLocks noChangeArrowheads="1"/>
            </p:cNvSpPr>
            <p:nvPr/>
          </p:nvSpPr>
          <p:spPr bwMode="auto">
            <a:xfrm>
              <a:off x="4121940" y="4559300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2" name="Rectangle 70"/>
            <p:cNvSpPr>
              <a:spLocks noChangeArrowheads="1"/>
            </p:cNvSpPr>
            <p:nvPr/>
          </p:nvSpPr>
          <p:spPr bwMode="auto">
            <a:xfrm>
              <a:off x="4580727" y="4559300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3" name="Rectangle 71"/>
            <p:cNvSpPr>
              <a:spLocks noChangeArrowheads="1"/>
            </p:cNvSpPr>
            <p:nvPr/>
          </p:nvSpPr>
          <p:spPr bwMode="auto">
            <a:xfrm>
              <a:off x="5037927" y="4559300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4" name="Rectangle 72"/>
            <p:cNvSpPr>
              <a:spLocks noChangeArrowheads="1"/>
            </p:cNvSpPr>
            <p:nvPr/>
          </p:nvSpPr>
          <p:spPr bwMode="auto">
            <a:xfrm>
              <a:off x="5495127" y="4559300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5" name="Rectangle 73"/>
            <p:cNvSpPr>
              <a:spLocks noChangeArrowheads="1"/>
            </p:cNvSpPr>
            <p:nvPr/>
          </p:nvSpPr>
          <p:spPr bwMode="auto">
            <a:xfrm>
              <a:off x="4121940" y="4903788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6" name="Rectangle 74"/>
            <p:cNvSpPr>
              <a:spLocks noChangeArrowheads="1"/>
            </p:cNvSpPr>
            <p:nvPr/>
          </p:nvSpPr>
          <p:spPr bwMode="auto">
            <a:xfrm>
              <a:off x="4580727" y="4903788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7" name="Rectangle 75"/>
            <p:cNvSpPr>
              <a:spLocks noChangeArrowheads="1"/>
            </p:cNvSpPr>
            <p:nvPr/>
          </p:nvSpPr>
          <p:spPr bwMode="auto">
            <a:xfrm>
              <a:off x="5037927" y="4903788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8" name="Rectangle 76"/>
            <p:cNvSpPr>
              <a:spLocks noChangeArrowheads="1"/>
            </p:cNvSpPr>
            <p:nvPr/>
          </p:nvSpPr>
          <p:spPr bwMode="auto">
            <a:xfrm>
              <a:off x="5495127" y="4903788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69" name="Rectangle 77"/>
            <p:cNvSpPr>
              <a:spLocks noChangeArrowheads="1"/>
            </p:cNvSpPr>
            <p:nvPr/>
          </p:nvSpPr>
          <p:spPr bwMode="auto">
            <a:xfrm>
              <a:off x="4121940" y="5246688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0" name="Rectangle 78"/>
            <p:cNvSpPr>
              <a:spLocks noChangeArrowheads="1"/>
            </p:cNvSpPr>
            <p:nvPr/>
          </p:nvSpPr>
          <p:spPr bwMode="auto">
            <a:xfrm>
              <a:off x="4580727" y="5246688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1" name="Rectangle 79"/>
            <p:cNvSpPr>
              <a:spLocks noChangeArrowheads="1"/>
            </p:cNvSpPr>
            <p:nvPr/>
          </p:nvSpPr>
          <p:spPr bwMode="auto">
            <a:xfrm>
              <a:off x="5037927" y="5246688"/>
              <a:ext cx="457200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2" name="Rectangle 80"/>
            <p:cNvSpPr>
              <a:spLocks noChangeArrowheads="1"/>
            </p:cNvSpPr>
            <p:nvPr/>
          </p:nvSpPr>
          <p:spPr bwMode="auto">
            <a:xfrm>
              <a:off x="5495127" y="5246688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3" name="Rectangle 81"/>
            <p:cNvSpPr>
              <a:spLocks noChangeArrowheads="1"/>
            </p:cNvSpPr>
            <p:nvPr/>
          </p:nvSpPr>
          <p:spPr bwMode="auto">
            <a:xfrm>
              <a:off x="4580727" y="5589588"/>
              <a:ext cx="4572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B.5</a:t>
              </a:r>
            </a:p>
          </p:txBody>
        </p:sp>
        <p:sp>
          <p:nvSpPr>
            <p:cNvPr id="174" name="Rectangle 82"/>
            <p:cNvSpPr>
              <a:spLocks noChangeArrowheads="1"/>
            </p:cNvSpPr>
            <p:nvPr/>
          </p:nvSpPr>
          <p:spPr bwMode="auto">
            <a:xfrm>
              <a:off x="5037927" y="5589588"/>
              <a:ext cx="457200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B.6</a:t>
              </a:r>
            </a:p>
          </p:txBody>
        </p:sp>
        <p:sp>
          <p:nvSpPr>
            <p:cNvPr id="175" name="Rectangle 83"/>
            <p:cNvSpPr>
              <a:spLocks noChangeArrowheads="1"/>
            </p:cNvSpPr>
            <p:nvPr/>
          </p:nvSpPr>
          <p:spPr bwMode="auto">
            <a:xfrm>
              <a:off x="5495127" y="5589588"/>
              <a:ext cx="458787" cy="342900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6" name="Rectangle 84"/>
            <p:cNvSpPr>
              <a:spLocks noChangeArrowheads="1"/>
            </p:cNvSpPr>
            <p:nvPr/>
          </p:nvSpPr>
          <p:spPr bwMode="auto">
            <a:xfrm>
              <a:off x="4121940" y="5932488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7" name="Rectangle 85"/>
            <p:cNvSpPr>
              <a:spLocks noChangeArrowheads="1"/>
            </p:cNvSpPr>
            <p:nvPr/>
          </p:nvSpPr>
          <p:spPr bwMode="auto">
            <a:xfrm>
              <a:off x="4580727" y="5932488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8" name="Rectangle 86"/>
            <p:cNvSpPr>
              <a:spLocks noChangeArrowheads="1"/>
            </p:cNvSpPr>
            <p:nvPr/>
          </p:nvSpPr>
          <p:spPr bwMode="auto">
            <a:xfrm>
              <a:off x="5037927" y="5932488"/>
              <a:ext cx="457200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79" name="Rectangle 87"/>
            <p:cNvSpPr>
              <a:spLocks noChangeArrowheads="1"/>
            </p:cNvSpPr>
            <p:nvPr/>
          </p:nvSpPr>
          <p:spPr bwMode="auto">
            <a:xfrm>
              <a:off x="5495127" y="5932488"/>
              <a:ext cx="458787" cy="344488"/>
            </a:xfrm>
            <a:prstGeom prst="rect">
              <a:avLst/>
            </a:prstGeom>
            <a:solidFill>
              <a:srgbClr val="FEFEFE"/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Myriad Pro Light SemiCondensed" charset="0"/>
              </a:endParaRPr>
            </a:p>
          </p:txBody>
        </p:sp>
        <p:sp>
          <p:nvSpPr>
            <p:cNvPr id="180" name="Rectangle 88"/>
            <p:cNvSpPr>
              <a:spLocks noChangeArrowheads="1"/>
            </p:cNvSpPr>
            <p:nvPr/>
          </p:nvSpPr>
          <p:spPr bwMode="auto">
            <a:xfrm>
              <a:off x="4261640" y="6378575"/>
              <a:ext cx="11701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Main</a:t>
              </a:r>
              <a:r>
                <a:rPr kumimoji="0" lang="pt-BR" sz="1800" i="0" u="none" strike="noStrike" cap="none" normalizeH="0" baseline="0" dirty="0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 </a:t>
              </a:r>
              <a:r>
                <a:rPr kumimoji="0" lang="pt-BR" sz="18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Memory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2700" y="439738"/>
            <a:ext cx="2517775" cy="6215836"/>
            <a:chOff x="6362700" y="439738"/>
            <a:chExt cx="2517775" cy="6215836"/>
          </a:xfrm>
        </p:grpSpPr>
        <p:sp>
          <p:nvSpPr>
            <p:cNvPr id="100" name="Cilindro 527466"/>
            <p:cNvSpPr/>
            <p:nvPr/>
          </p:nvSpPr>
          <p:spPr>
            <a:xfrm>
              <a:off x="6362700" y="439738"/>
              <a:ext cx="2517775" cy="5841141"/>
            </a:xfrm>
            <a:prstGeom prst="can">
              <a:avLst>
                <a:gd name="adj" fmla="val 14879"/>
              </a:avLst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>
              <a:off x="6761163" y="1008063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0</a:t>
              </a:r>
            </a:p>
          </p:txBody>
        </p:sp>
        <p:sp>
          <p:nvSpPr>
            <p:cNvPr id="130" name="Rectangle 38"/>
            <p:cNvSpPr>
              <a:spLocks noChangeArrowheads="1"/>
            </p:cNvSpPr>
            <p:nvPr/>
          </p:nvSpPr>
          <p:spPr bwMode="auto">
            <a:xfrm>
              <a:off x="6761163" y="1350963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1</a:t>
              </a:r>
            </a:p>
          </p:txBody>
        </p:sp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6761163" y="1693863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2</a:t>
              </a: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6761163" y="2036763"/>
              <a:ext cx="458787" cy="344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3</a:t>
              </a:r>
            </a:p>
          </p:txBody>
        </p:sp>
        <p:sp>
          <p:nvSpPr>
            <p:cNvPr id="133" name="Rectangle 41"/>
            <p:cNvSpPr>
              <a:spLocks noChangeArrowheads="1"/>
            </p:cNvSpPr>
            <p:nvPr/>
          </p:nvSpPr>
          <p:spPr bwMode="auto">
            <a:xfrm>
              <a:off x="6761163" y="2381250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4</a:t>
              </a: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6761163" y="2724150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5</a:t>
              </a: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6761163" y="3067050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6</a:t>
              </a: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6761163" y="3409950"/>
              <a:ext cx="458787" cy="344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7</a:t>
              </a: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6761163" y="3754438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8</a:t>
              </a:r>
            </a:p>
          </p:txBody>
        </p:sp>
        <p:sp>
          <p:nvSpPr>
            <p:cNvPr id="138" name="Rectangle 46"/>
            <p:cNvSpPr>
              <a:spLocks noChangeArrowheads="1"/>
            </p:cNvSpPr>
            <p:nvPr/>
          </p:nvSpPr>
          <p:spPr bwMode="auto">
            <a:xfrm>
              <a:off x="6761163" y="4097338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9</a:t>
              </a:r>
            </a:p>
          </p:txBody>
        </p:sp>
        <p:sp>
          <p:nvSpPr>
            <p:cNvPr id="139" name="Rectangle 47"/>
            <p:cNvSpPr>
              <a:spLocks noChangeArrowheads="1"/>
            </p:cNvSpPr>
            <p:nvPr/>
          </p:nvSpPr>
          <p:spPr bwMode="auto">
            <a:xfrm>
              <a:off x="6761163" y="4440238"/>
              <a:ext cx="458787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10</a:t>
              </a:r>
            </a:p>
          </p:txBody>
        </p:sp>
        <p:sp>
          <p:nvSpPr>
            <p:cNvPr id="181" name="Rectangle 89"/>
            <p:cNvSpPr>
              <a:spLocks noChangeArrowheads="1"/>
            </p:cNvSpPr>
            <p:nvPr/>
          </p:nvSpPr>
          <p:spPr bwMode="auto">
            <a:xfrm>
              <a:off x="7477125" y="6378575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i="0" u="none" strike="noStrike" cap="none" normalizeH="0" baseline="0" dirty="0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Disk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90"/>
            <p:cNvSpPr>
              <a:spLocks noChangeArrowheads="1"/>
            </p:cNvSpPr>
            <p:nvPr/>
          </p:nvSpPr>
          <p:spPr bwMode="auto">
            <a:xfrm>
              <a:off x="6816188" y="4914900"/>
              <a:ext cx="29014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User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91"/>
            <p:cNvSpPr>
              <a:spLocks noChangeArrowheads="1"/>
            </p:cNvSpPr>
            <p:nvPr/>
          </p:nvSpPr>
          <p:spPr bwMode="auto">
            <a:xfrm>
              <a:off x="6668725" y="5130800"/>
              <a:ext cx="57066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program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6920746" y="5335588"/>
              <a:ext cx="961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A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ectangle 117"/>
            <p:cNvSpPr>
              <a:spLocks noChangeArrowheads="1"/>
            </p:cNvSpPr>
            <p:nvPr/>
          </p:nvSpPr>
          <p:spPr bwMode="auto">
            <a:xfrm>
              <a:off x="7918450" y="1008063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0</a:t>
              </a:r>
            </a:p>
          </p:txBody>
        </p:sp>
        <p:sp>
          <p:nvSpPr>
            <p:cNvPr id="186" name="Rectangle 118"/>
            <p:cNvSpPr>
              <a:spLocks noChangeArrowheads="1"/>
            </p:cNvSpPr>
            <p:nvPr/>
          </p:nvSpPr>
          <p:spPr bwMode="auto">
            <a:xfrm>
              <a:off x="7918450" y="1350963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1</a:t>
              </a:r>
            </a:p>
          </p:txBody>
        </p:sp>
        <p:sp>
          <p:nvSpPr>
            <p:cNvPr id="187" name="Rectangle 119"/>
            <p:cNvSpPr>
              <a:spLocks noChangeArrowheads="1"/>
            </p:cNvSpPr>
            <p:nvPr/>
          </p:nvSpPr>
          <p:spPr bwMode="auto">
            <a:xfrm>
              <a:off x="7918450" y="1693863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2</a:t>
              </a:r>
            </a:p>
          </p:txBody>
        </p:sp>
        <p:sp>
          <p:nvSpPr>
            <p:cNvPr id="188" name="Rectangle 120"/>
            <p:cNvSpPr>
              <a:spLocks noChangeArrowheads="1"/>
            </p:cNvSpPr>
            <p:nvPr/>
          </p:nvSpPr>
          <p:spPr bwMode="auto">
            <a:xfrm>
              <a:off x="7918450" y="2036763"/>
              <a:ext cx="4587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3</a:t>
              </a:r>
            </a:p>
          </p:txBody>
        </p:sp>
        <p:sp>
          <p:nvSpPr>
            <p:cNvPr id="189" name="Rectangle 121"/>
            <p:cNvSpPr>
              <a:spLocks noChangeArrowheads="1"/>
            </p:cNvSpPr>
            <p:nvPr/>
          </p:nvSpPr>
          <p:spPr bwMode="auto">
            <a:xfrm>
              <a:off x="7918450" y="2381250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4</a:t>
              </a:r>
            </a:p>
          </p:txBody>
        </p:sp>
        <p:sp>
          <p:nvSpPr>
            <p:cNvPr id="190" name="Rectangle 122"/>
            <p:cNvSpPr>
              <a:spLocks noChangeArrowheads="1"/>
            </p:cNvSpPr>
            <p:nvPr/>
          </p:nvSpPr>
          <p:spPr bwMode="auto">
            <a:xfrm>
              <a:off x="7918450" y="2724150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5</a:t>
              </a:r>
            </a:p>
          </p:txBody>
        </p:sp>
        <p:sp>
          <p:nvSpPr>
            <p:cNvPr id="191" name="Rectangle 123"/>
            <p:cNvSpPr>
              <a:spLocks noChangeArrowheads="1"/>
            </p:cNvSpPr>
            <p:nvPr/>
          </p:nvSpPr>
          <p:spPr bwMode="auto">
            <a:xfrm>
              <a:off x="7918450" y="3067050"/>
              <a:ext cx="458787" cy="342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8" cap="flat">
              <a:solidFill>
                <a:srgbClr val="22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Myriad Pro Light SemiCondensed" charset="0"/>
                </a:rPr>
                <a:t>6</a:t>
              </a:r>
            </a:p>
          </p:txBody>
        </p:sp>
        <p:sp>
          <p:nvSpPr>
            <p:cNvPr id="192" name="Rectangle 124"/>
            <p:cNvSpPr>
              <a:spLocks noChangeArrowheads="1"/>
            </p:cNvSpPr>
            <p:nvPr/>
          </p:nvSpPr>
          <p:spPr bwMode="auto">
            <a:xfrm>
              <a:off x="7986175" y="3529013"/>
              <a:ext cx="29014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User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Rectangle 125"/>
            <p:cNvSpPr>
              <a:spLocks noChangeArrowheads="1"/>
            </p:cNvSpPr>
            <p:nvPr/>
          </p:nvSpPr>
          <p:spPr bwMode="auto">
            <a:xfrm>
              <a:off x="7838712" y="3744913"/>
              <a:ext cx="57066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program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Rectangle 126"/>
            <p:cNvSpPr>
              <a:spLocks noChangeArrowheads="1"/>
            </p:cNvSpPr>
            <p:nvPr/>
          </p:nvSpPr>
          <p:spPr bwMode="auto">
            <a:xfrm>
              <a:off x="8082842" y="3960813"/>
              <a:ext cx="833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i="0" u="none" strike="noStrike" cap="none" normalizeH="0" baseline="0" dirty="0" err="1">
                  <a:ln>
                    <a:noFill/>
                  </a:ln>
                  <a:solidFill>
                    <a:srgbClr val="221F20"/>
                  </a:solidFill>
                  <a:effectLst/>
                  <a:latin typeface="Myriad Pro Light SemiCondensed" charset="0"/>
                  <a:cs typeface="Arial" pitchFamily="34" charset="0"/>
                </a:rPr>
                <a:t>B</a:t>
              </a:r>
              <a:endParaRPr kumimoji="0" 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9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1800" y="1628777"/>
            <a:ext cx="2817087" cy="4824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Performed by a separate module on the system bus or an I/O module.</a:t>
            </a:r>
          </a:p>
          <a:p>
            <a:r>
              <a:rPr lang="en-US" sz="2000" dirty="0"/>
              <a:t>Transfers a block of data directly to or from memory.</a:t>
            </a:r>
          </a:p>
          <a:p>
            <a:r>
              <a:rPr lang="en-US" sz="2000" dirty="0"/>
              <a:t>An interrupt is sent when the transfer is complete.</a:t>
            </a:r>
          </a:p>
          <a:p>
            <a:r>
              <a:rPr lang="en-US" sz="2000" dirty="0"/>
              <a:t>Meanwhile, processor continues with other work.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I/O operation speed be improved?</a:t>
            </a:r>
          </a:p>
        </p:txBody>
      </p:sp>
      <p:graphicFrame>
        <p:nvGraphicFramePr>
          <p:cNvPr id="43" name="Espaço Reservado para Conteúdo 3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3450946" y="707512"/>
          <a:ext cx="5254816" cy="56916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803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06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Address lines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Request to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Acknowledge from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Interrupt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803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26" name="Picture 2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704850"/>
            <a:ext cx="5260975" cy="5784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4" name="Grupo 17"/>
          <p:cNvGrpSpPr/>
          <p:nvPr/>
        </p:nvGrpSpPr>
        <p:grpSpPr>
          <a:xfrm>
            <a:off x="6010853" y="1358724"/>
            <a:ext cx="864609" cy="1710228"/>
            <a:chOff x="6010853" y="1358724"/>
            <a:chExt cx="864609" cy="1710228"/>
          </a:xfrm>
        </p:grpSpPr>
        <p:cxnSp>
          <p:nvCxnSpPr>
            <p:cNvPr id="45" name="Conector de seta reta 5"/>
            <p:cNvCxnSpPr/>
            <p:nvPr/>
          </p:nvCxnSpPr>
          <p:spPr>
            <a:xfrm>
              <a:off x="6010853" y="2238107"/>
              <a:ext cx="8636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have esquerda 7"/>
            <p:cNvSpPr/>
            <p:nvPr/>
          </p:nvSpPr>
          <p:spPr>
            <a:xfrm>
              <a:off x="6192216" y="1358724"/>
              <a:ext cx="683246" cy="1710228"/>
            </a:xfrm>
            <a:prstGeom prst="leftBrace">
              <a:avLst>
                <a:gd name="adj1" fmla="val 24266"/>
                <a:gd name="adj2" fmla="val 51316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Conector de seta reta 11"/>
          <p:cNvCxnSpPr/>
          <p:nvPr/>
        </p:nvCxnSpPr>
        <p:spPr>
          <a:xfrm>
            <a:off x="6010853" y="3338988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2"/>
          <p:cNvCxnSpPr/>
          <p:nvPr/>
        </p:nvCxnSpPr>
        <p:spPr>
          <a:xfrm>
            <a:off x="6010853" y="4149096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3"/>
          <p:cNvCxnSpPr/>
          <p:nvPr/>
        </p:nvCxnSpPr>
        <p:spPr>
          <a:xfrm>
            <a:off x="6010853" y="4599156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4"/>
          <p:cNvCxnSpPr/>
          <p:nvPr/>
        </p:nvCxnSpPr>
        <p:spPr>
          <a:xfrm>
            <a:off x="6010853" y="5013591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5"/>
          <p:cNvCxnSpPr/>
          <p:nvPr/>
        </p:nvCxnSpPr>
        <p:spPr>
          <a:xfrm>
            <a:off x="6010853" y="5428026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6"/>
          <p:cNvCxnSpPr/>
          <p:nvPr/>
        </p:nvCxnSpPr>
        <p:spPr>
          <a:xfrm>
            <a:off x="6010853" y="5842461"/>
            <a:ext cx="863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10"/>
          <p:cNvSpPr/>
          <p:nvPr/>
        </p:nvSpPr>
        <p:spPr>
          <a:xfrm>
            <a:off x="3440093" y="39162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ângulo 18"/>
          <p:cNvSpPr/>
          <p:nvPr/>
        </p:nvSpPr>
        <p:spPr>
          <a:xfrm>
            <a:off x="3440093" y="43446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19"/>
          <p:cNvSpPr/>
          <p:nvPr/>
        </p:nvSpPr>
        <p:spPr>
          <a:xfrm>
            <a:off x="3440093" y="47730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20"/>
          <p:cNvSpPr/>
          <p:nvPr/>
        </p:nvSpPr>
        <p:spPr>
          <a:xfrm>
            <a:off x="3440093" y="52014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ângulo 21"/>
          <p:cNvSpPr/>
          <p:nvPr/>
        </p:nvSpPr>
        <p:spPr>
          <a:xfrm>
            <a:off x="3440093" y="56298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22"/>
          <p:cNvSpPr/>
          <p:nvPr/>
        </p:nvSpPr>
        <p:spPr>
          <a:xfrm>
            <a:off x="3440093" y="312478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23"/>
          <p:cNvSpPr/>
          <p:nvPr/>
        </p:nvSpPr>
        <p:spPr>
          <a:xfrm>
            <a:off x="3440093" y="1999638"/>
            <a:ext cx="2560917" cy="4284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46" y="707512"/>
            <a:ext cx="5283200" cy="571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79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  <p:bldP spid="2" grpId="0" build="p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and Main Memory: Single cache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memory access speed be improved?</a:t>
            </a:r>
          </a:p>
        </p:txBody>
      </p:sp>
      <p:pic>
        <p:nvPicPr>
          <p:cNvPr id="6" name="Picture 4"/>
          <p:cNvPicPr/>
          <p:nvPr/>
        </p:nvPicPr>
        <p:blipFill rotWithShape="1">
          <a:blip r:embed="rId3"/>
          <a:srcRect b="63719"/>
          <a:stretch/>
        </p:blipFill>
        <p:spPr bwMode="auto">
          <a:xfrm>
            <a:off x="449944" y="2580972"/>
            <a:ext cx="8262256" cy="29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1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and Main Memory: Three-level cache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memory access speed be improved?</a:t>
            </a:r>
          </a:p>
        </p:txBody>
      </p:sp>
      <p:pic>
        <p:nvPicPr>
          <p:cNvPr id="6" name="Picture 4"/>
          <p:cNvPicPr/>
          <p:nvPr/>
        </p:nvPicPr>
        <p:blipFill rotWithShape="1">
          <a:blip r:embed="rId3"/>
          <a:srcRect t="50000" b="4186"/>
          <a:stretch/>
        </p:blipFill>
        <p:spPr bwMode="auto">
          <a:xfrm>
            <a:off x="431800" y="2188442"/>
            <a:ext cx="8280400" cy="37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/ Main-memory 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memory access speed be improved?</a:t>
            </a:r>
          </a:p>
        </p:txBody>
      </p:sp>
      <p:pic>
        <p:nvPicPr>
          <p:cNvPr id="3" name="Content Placeholder 3" descr="Fig01_17.gif"/>
          <p:cNvPicPr>
            <a:picLocks noChangeAspect="1"/>
          </p:cNvPicPr>
          <p:nvPr/>
        </p:nvPicPr>
        <p:blipFill rotWithShape="1">
          <a:blip r:embed="rId2" cstate="print"/>
          <a:srcRect t="1010" r="50000" b="45250"/>
          <a:stretch/>
        </p:blipFill>
        <p:spPr>
          <a:xfrm>
            <a:off x="431800" y="3166554"/>
            <a:ext cx="4256628" cy="3594171"/>
          </a:xfrm>
          <a:prstGeom prst="rect">
            <a:avLst/>
          </a:prstGeom>
        </p:spPr>
      </p:pic>
      <p:pic>
        <p:nvPicPr>
          <p:cNvPr id="4" name="Content Placeholder 3" descr="Fig01_17.gif"/>
          <p:cNvPicPr>
            <a:picLocks noChangeAspect="1"/>
          </p:cNvPicPr>
          <p:nvPr/>
        </p:nvPicPr>
        <p:blipFill rotWithShape="1">
          <a:blip r:embed="rId2" cstate="print"/>
          <a:srcRect l="60814" t="1010" b="6213"/>
          <a:stretch/>
        </p:blipFill>
        <p:spPr>
          <a:xfrm>
            <a:off x="5562132" y="391842"/>
            <a:ext cx="3338219" cy="62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559"/>
          <a:stretch/>
        </p:blipFill>
        <p:spPr>
          <a:xfrm>
            <a:off x="3409950" y="8544"/>
            <a:ext cx="5734050" cy="6849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1" y="1628777"/>
            <a:ext cx="2978149" cy="4824413"/>
          </a:xfrm>
        </p:spPr>
        <p:txBody>
          <a:bodyPr/>
          <a:lstStyle/>
          <a:p>
            <a:r>
              <a:rPr lang="en-US" dirty="0"/>
              <a:t>Locality of reference is key to limiting the number of pages that must be present in memory at any time,</a:t>
            </a:r>
            <a:br>
              <a:rPr lang="en-US" dirty="0"/>
            </a:br>
            <a:r>
              <a:rPr lang="en-US" dirty="0"/>
              <a:t>thus enabling an efficient implementation of virtual memory and the process concept.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dual-core processor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processor speed be improved?</a:t>
            </a:r>
          </a:p>
        </p:txBody>
      </p:sp>
      <p:pic>
        <p:nvPicPr>
          <p:cNvPr id="3" name="Picture 2" descr="fg1_07" hidden="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2403" y="1765604"/>
            <a:ext cx="6399194" cy="4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371599" y="1917703"/>
            <a:ext cx="6393305" cy="35508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1698957" y="2289013"/>
            <a:ext cx="2692067" cy="2832602"/>
            <a:chOff x="401819" y="2071680"/>
            <a:chExt cx="2556000" cy="2700000"/>
          </a:xfrm>
        </p:grpSpPr>
        <p:sp>
          <p:nvSpPr>
            <p:cNvPr id="5" name="Rectangle 4"/>
            <p:cNvSpPr/>
            <p:nvPr/>
          </p:nvSpPr>
          <p:spPr>
            <a:xfrm>
              <a:off x="401819" y="2071680"/>
              <a:ext cx="2556000" cy="270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 core</a:t>
              </a:r>
              <a:r>
                <a:rPr lang="pt-BR" sz="28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089" y="2638269"/>
              <a:ext cx="1423461" cy="59211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registers</a:t>
              </a:r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68089" y="3560009"/>
              <a:ext cx="1423461" cy="59211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cache</a:t>
              </a:r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52976" y="2316487"/>
            <a:ext cx="2692067" cy="2832602"/>
            <a:chOff x="401819" y="2071680"/>
            <a:chExt cx="2556000" cy="2700000"/>
          </a:xfrm>
        </p:grpSpPr>
        <p:sp>
          <p:nvSpPr>
            <p:cNvPr id="10" name="Rectangle 9"/>
            <p:cNvSpPr/>
            <p:nvPr/>
          </p:nvSpPr>
          <p:spPr>
            <a:xfrm>
              <a:off x="401819" y="2071680"/>
              <a:ext cx="2556000" cy="270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CPU core</a:t>
              </a:r>
              <a:r>
                <a:rPr lang="pt-BR" sz="28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8089" y="2638269"/>
              <a:ext cx="1423461" cy="59211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registers</a:t>
              </a:r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8089" y="3560009"/>
              <a:ext cx="1423461" cy="59211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cache</a:t>
              </a:r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2492" y="6026496"/>
            <a:ext cx="1499016" cy="642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memory</a:t>
            </a:r>
          </a:p>
        </p:txBody>
      </p:sp>
      <p:cxnSp>
        <p:nvCxnSpPr>
          <p:cNvPr id="15" name="Straight Connector 14"/>
          <p:cNvCxnSpPr>
            <a:stCxn id="6" idx="2"/>
            <a:endCxn id="7" idx="0"/>
          </p:cNvCxnSpPr>
          <p:nvPr/>
        </p:nvCxnSpPr>
        <p:spPr bwMode="auto">
          <a:xfrm>
            <a:off x="3044991" y="3504619"/>
            <a:ext cx="0" cy="345818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2"/>
          </p:cNvCxnSpPr>
          <p:nvPr/>
        </p:nvCxnSpPr>
        <p:spPr bwMode="auto">
          <a:xfrm flipH="1">
            <a:off x="3044990" y="4471628"/>
            <a:ext cx="1" cy="1271979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2"/>
            <a:endCxn id="12" idx="0"/>
          </p:cNvCxnSpPr>
          <p:nvPr/>
        </p:nvCxnSpPr>
        <p:spPr bwMode="auto">
          <a:xfrm>
            <a:off x="6099010" y="3532093"/>
            <a:ext cx="0" cy="345818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2" idx="2"/>
          </p:cNvCxnSpPr>
          <p:nvPr/>
        </p:nvCxnSpPr>
        <p:spPr bwMode="auto">
          <a:xfrm>
            <a:off x="6099010" y="4499102"/>
            <a:ext cx="0" cy="1244505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005234" y="5743607"/>
            <a:ext cx="3132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13" idx="0"/>
          </p:cNvCxnSpPr>
          <p:nvPr/>
        </p:nvCxnSpPr>
        <p:spPr bwMode="auto">
          <a:xfrm>
            <a:off x="4568251" y="5743607"/>
            <a:ext cx="3749" cy="282889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46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>
            <a:spLocks noGrp="1"/>
          </p:cNvSpPr>
          <p:nvPr>
            <p:ph sz="half" idx="1"/>
          </p:nvPr>
        </p:nvSpPr>
        <p:spPr>
          <a:xfrm>
            <a:off x="440970" y="4329700"/>
            <a:ext cx="8280400" cy="2160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Processor is interrupted when I/O module ready to exchange data</a:t>
            </a:r>
          </a:p>
          <a:p>
            <a:pPr>
              <a:spcBef>
                <a:spcPts val="1200"/>
              </a:spcBef>
            </a:pPr>
            <a:r>
              <a:rPr lang="en-US" dirty="0"/>
              <a:t>Processor saves context of program executing and begins executing interrupt-handler</a:t>
            </a:r>
          </a:p>
          <a:p>
            <a:pPr>
              <a:spcBef>
                <a:spcPts val="1200"/>
              </a:spcBef>
            </a:pPr>
            <a:r>
              <a:rPr lang="en-US" dirty="0"/>
              <a:t>No needless waiting</a:t>
            </a:r>
          </a:p>
          <a:p>
            <a:pPr>
              <a:spcBef>
                <a:spcPts val="1200"/>
              </a:spcBef>
            </a:pPr>
            <a:r>
              <a:rPr lang="en-US" dirty="0"/>
              <a:t>Consumes a lot of processor time because every word read or written passes through the processor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620713"/>
            <a:ext cx="8280400" cy="829085"/>
          </a:xfrm>
        </p:spPr>
        <p:txBody>
          <a:bodyPr/>
          <a:lstStyle/>
          <a:p>
            <a:r>
              <a:rPr lang="en-US" sz="3800" spc="-120" dirty="0"/>
              <a:t>Interrupt-driven I/O or how to harness slack 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434756" y="1932319"/>
            <a:ext cx="900000" cy="1219200"/>
          </a:xfrm>
          <a:prstGeom prst="flowChartProcess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Issue read command to I/O module</a:t>
            </a:r>
          </a:p>
        </p:txBody>
      </p:sp>
      <p:sp>
        <p:nvSpPr>
          <p:cNvPr id="8" name="Process 7"/>
          <p:cNvSpPr/>
          <p:nvPr/>
        </p:nvSpPr>
        <p:spPr>
          <a:xfrm>
            <a:off x="1953866" y="1930772"/>
            <a:ext cx="900000" cy="1219200"/>
          </a:xfrm>
          <a:prstGeom prst="flowChartProcess">
            <a:avLst/>
          </a:prstGeom>
          <a:solidFill>
            <a:srgbClr val="D092A7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Read status of I/O module</a:t>
            </a:r>
          </a:p>
        </p:txBody>
      </p:sp>
      <p:sp>
        <p:nvSpPr>
          <p:cNvPr id="5" name="Decision 4"/>
          <p:cNvSpPr/>
          <p:nvPr/>
        </p:nvSpPr>
        <p:spPr>
          <a:xfrm>
            <a:off x="3220688" y="2072995"/>
            <a:ext cx="1188000" cy="937847"/>
          </a:xfrm>
          <a:prstGeom prst="flowChartDecision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Ready?</a:t>
            </a:r>
          </a:p>
        </p:txBody>
      </p:sp>
      <p:sp>
        <p:nvSpPr>
          <p:cNvPr id="9" name="Process 8"/>
          <p:cNvSpPr/>
          <p:nvPr/>
        </p:nvSpPr>
        <p:spPr>
          <a:xfrm>
            <a:off x="4775510" y="1932319"/>
            <a:ext cx="900000" cy="1219200"/>
          </a:xfrm>
          <a:prstGeom prst="flowChartProcess">
            <a:avLst/>
          </a:prstGeom>
          <a:solidFill>
            <a:srgbClr val="D092A7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Read word from I/O module</a:t>
            </a:r>
          </a:p>
        </p:txBody>
      </p:sp>
      <p:sp>
        <p:nvSpPr>
          <p:cNvPr id="10" name="Process 9"/>
          <p:cNvSpPr/>
          <p:nvPr/>
        </p:nvSpPr>
        <p:spPr>
          <a:xfrm>
            <a:off x="6042332" y="1932319"/>
            <a:ext cx="900000" cy="1219200"/>
          </a:xfrm>
          <a:prstGeom prst="flowChartProcess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Write word to memory</a:t>
            </a:r>
          </a:p>
        </p:txBody>
      </p: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>
            <a:off x="2853866" y="2540372"/>
            <a:ext cx="366822" cy="15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4408688" y="2541919"/>
            <a:ext cx="3668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5675510" y="2541919"/>
            <a:ext cx="3668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6942332" y="2541919"/>
            <a:ext cx="36682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01582" y="214333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6072" y="299303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en-US" dirty="0"/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30754" y="1602547"/>
            <a:ext cx="43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No</a:t>
            </a:r>
          </a:p>
        </p:txBody>
      </p:sp>
      <p:cxnSp>
        <p:nvCxnSpPr>
          <p:cNvPr id="34" name="Elbow Connector 33"/>
          <p:cNvCxnSpPr>
            <a:stCxn id="11" idx="0"/>
            <a:endCxn id="4" idx="0"/>
          </p:cNvCxnSpPr>
          <p:nvPr/>
        </p:nvCxnSpPr>
        <p:spPr>
          <a:xfrm rot="16200000" flipV="1">
            <a:off x="4287616" y="-1470541"/>
            <a:ext cx="140676" cy="6946396"/>
          </a:xfrm>
          <a:prstGeom prst="bentConnector3">
            <a:avLst>
              <a:gd name="adj1" fmla="val 362502"/>
            </a:avLst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62870" y="214333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Yes</a:t>
            </a:r>
          </a:p>
        </p:txBody>
      </p:sp>
      <p:cxnSp>
        <p:nvCxnSpPr>
          <p:cNvPr id="7" name="Straight Arrow Connector 6"/>
          <p:cNvCxnSpPr>
            <a:stCxn id="5" idx="2"/>
            <a:endCxn id="37" idx="0"/>
          </p:cNvCxnSpPr>
          <p:nvPr/>
        </p:nvCxnSpPr>
        <p:spPr>
          <a:xfrm>
            <a:off x="3814688" y="3010842"/>
            <a:ext cx="0" cy="5295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884756" y="3151519"/>
            <a:ext cx="1417" cy="3790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87866" y="3143979"/>
            <a:ext cx="0" cy="3888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213" y="3540369"/>
            <a:ext cx="1303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do something else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5175" y="3540369"/>
            <a:ext cx="12253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interrupt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1997" y="3540369"/>
            <a:ext cx="12253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>
                <a:latin typeface="+mn-lt"/>
              </a:rPr>
              <a:t>error condition</a:t>
            </a:r>
            <a:endParaRPr lang="en-US" sz="1600" i="1" dirty="0">
              <a:latin typeface="+mn-lt"/>
            </a:endParaRPr>
          </a:p>
        </p:txBody>
      </p:sp>
      <p:cxnSp>
        <p:nvCxnSpPr>
          <p:cNvPr id="27" name="Elbow Connector 26"/>
          <p:cNvCxnSpPr>
            <a:stCxn id="11" idx="3"/>
          </p:cNvCxnSpPr>
          <p:nvPr/>
        </p:nvCxnSpPr>
        <p:spPr>
          <a:xfrm>
            <a:off x="8353152" y="2541919"/>
            <a:ext cx="352828" cy="75090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59178" y="3294147"/>
            <a:ext cx="8148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i="1">
                <a:latin typeface="+mn-lt"/>
              </a:rPr>
              <a:t>next instruction</a:t>
            </a:r>
            <a:endParaRPr lang="en-US" sz="1600" i="1" dirty="0">
              <a:latin typeface="+mn-lt"/>
            </a:endParaRPr>
          </a:p>
        </p:txBody>
      </p:sp>
      <p:sp>
        <p:nvSpPr>
          <p:cNvPr id="11" name="Decision 10"/>
          <p:cNvSpPr/>
          <p:nvPr/>
        </p:nvSpPr>
        <p:spPr>
          <a:xfrm>
            <a:off x="7309152" y="2072995"/>
            <a:ext cx="1044000" cy="937847"/>
          </a:xfrm>
          <a:prstGeom prst="flowChartDecision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 Condensed" charset="0"/>
                <a:ea typeface="Myriad Pro Light Condensed" charset="0"/>
                <a:cs typeface="Myriad Pro Light Condensed" charset="0"/>
              </a:rPr>
              <a:t>Done?</a:t>
            </a:r>
          </a:p>
        </p:txBody>
      </p:sp>
      <p:cxnSp>
        <p:nvCxnSpPr>
          <p:cNvPr id="20" name="Elbow Connector 19"/>
          <p:cNvCxnSpPr>
            <a:stCxn id="23" idx="2"/>
            <a:endCxn id="36" idx="2"/>
          </p:cNvCxnSpPr>
          <p:nvPr/>
        </p:nvCxnSpPr>
        <p:spPr>
          <a:xfrm rot="16200000" flipH="1">
            <a:off x="1636311" y="3035035"/>
            <a:ext cx="12700" cy="1503109"/>
          </a:xfrm>
          <a:prstGeom prst="bentConnector3">
            <a:avLst>
              <a:gd name="adj1" fmla="val 2240819"/>
            </a:avLst>
          </a:prstGeom>
          <a:ln w="38100">
            <a:solidFill>
              <a:schemeClr val="bg1">
                <a:lumMod val="65000"/>
                <a:alpha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9" grpId="0" animBg="1"/>
      <p:bldP spid="10" grpId="0" animBg="1"/>
      <p:bldP spid="26" grpId="0"/>
      <p:bldP spid="28" grpId="0"/>
      <p:bldP spid="33" grpId="0"/>
      <p:bldP spid="52" grpId="0"/>
      <p:bldP spid="23" grpId="0"/>
      <p:bldP spid="36" grpId="0"/>
      <p:bldP spid="37" grpId="0"/>
      <p:bldP spid="48" grpId="0"/>
      <p:bldP spid="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Block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processor speed be improved?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7" y="1157692"/>
            <a:ext cx="5571885" cy="529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1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reasons for process creation</a:t>
            </a:r>
            <a:endParaRPr lang="en-US" dirty="0"/>
          </a:p>
        </p:txBody>
      </p:sp>
      <p:graphicFrame>
        <p:nvGraphicFramePr>
          <p:cNvPr id="754691" name="Group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22757472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/>
              <a:tblGrid>
                <a:gridCol w="216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New batch job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OS is provided with a batch job control stream, usually on tape or disk. When the OS is prepared to take on new work, it reads the next sequence of job control commands.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Interactive logon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user at a terminal logs on to the system.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Created by OS to provide a 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OS can create a process to perform a function on behalf of a user program, without the user having to wait (e.g.: a process to control printing).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Spawned by an existing process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 purposes of modularity or to exploit parallelism, a user program can dictate the creation of a number of processes.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248897" y="4868884"/>
            <a:ext cx="8642350" cy="158471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0825" y="3586348"/>
            <a:ext cx="8642350" cy="286743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8897" y="3087585"/>
            <a:ext cx="8642350" cy="336601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8897" y="1628775"/>
            <a:ext cx="8642350" cy="48248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2" y="1592967"/>
            <a:ext cx="84963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reasons for process termination (1/4)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82417719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/>
              <a:tblGrid>
                <a:gridCol w="206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Formal completion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executes an OS service call to indicate that it has completed running.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Time limit exceeded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has run longer than the specified time limit. Time can be measured in many ways: total elapsed time (“wall clock time”), amount of time spent executing, the amount of time since the user last provided any input, etc.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Resources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unavailable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requires more resources than the system can provide.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50825" y="4952011"/>
            <a:ext cx="8642350" cy="14472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8897" y="2660073"/>
            <a:ext cx="8642350" cy="37391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897" y="1628775"/>
            <a:ext cx="8642350" cy="477043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2" y="1628774"/>
            <a:ext cx="8509000" cy="440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reasons for process termination (2/4)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84079421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/>
              <a:tblGrid>
                <a:gridCol w="206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Bounds violation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tries to access a memory location that it is not allowed to access.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Protection error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tries to use a resource such as a file that it is not allowed to use, or to use it in an improper way, such as writing to a read-only file.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Arithmetic error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tries a prohibited computation, such as division by zero, or tries to store numbers larger than the hardware can accommodate.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Time overrun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has waited longer than a specified maximum for a certain event to occur.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241017" y="5047014"/>
            <a:ext cx="8642350" cy="13522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1017" y="3823855"/>
            <a:ext cx="8642350" cy="257535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39089" y="2492378"/>
            <a:ext cx="8642350" cy="390683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9089" y="1628775"/>
            <a:ext cx="8642350" cy="47704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26754"/>
            <a:ext cx="8496300" cy="439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reasons for process termination (3/4)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8167279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/>
              <a:tblGrid>
                <a:gridCol w="206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I/O failure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 error occurs during input or output, such as inability to find a file: failure to read or write after a specified maximum number of tries (when: for example, a defective area is encountered on a tape) or invalid operation (such as reading from the line printer).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Invalid instruction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attempts to execute a nonexistent instruction (often a result of branching into a data area and attempting to execute the data).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Privileged instruction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process attempts to use an instruction reserved for the operating system.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41017" y="5106390"/>
            <a:ext cx="8642350" cy="129282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9089" y="3859481"/>
            <a:ext cx="8642350" cy="253973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9089" y="1628775"/>
            <a:ext cx="8642350" cy="47704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1636981"/>
            <a:ext cx="8534400" cy="444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reasons for process termination (4/4)</a:t>
            </a: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22623287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/>
              <a:tblGrid>
                <a:gridCol w="206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misuse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piece of data is of the wrong type or is not initialized.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 or OS intervention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 some reason, the operator or the operating system has terminated the process (for example, if a deadlock exists).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termination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When a parent terminates, the operating system may automatically terminate all of the offspring of that parent.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Parent request</a:t>
                      </a:r>
                    </a:p>
                  </a:txBody>
                  <a:tcPr marL="90000" marR="90000" marT="90000" marB="90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parent process typically has the authority to terminate any of its offspring.</a:t>
                      </a:r>
                    </a:p>
                  </a:txBody>
                  <a:tcPr marL="90000" marR="90000" marT="90000" marB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41017" y="5142016"/>
            <a:ext cx="8642350" cy="125719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1017" y="3788230"/>
            <a:ext cx="8642350" cy="26109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9089" y="2481943"/>
            <a:ext cx="8642350" cy="391727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9089" y="1520042"/>
            <a:ext cx="8642350" cy="487917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14" y="1567541"/>
            <a:ext cx="8534400" cy="447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model with 5 states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The process has been created</a:t>
            </a:r>
          </a:p>
          <a:p>
            <a:r>
              <a:rPr lang="en-US" dirty="0"/>
              <a:t>Ready</a:t>
            </a:r>
          </a:p>
          <a:p>
            <a:pPr lvl="1"/>
            <a:r>
              <a:rPr lang="en-US" dirty="0"/>
              <a:t>The process is waiting to be assigned to a processor</a:t>
            </a:r>
          </a:p>
          <a:p>
            <a:r>
              <a:rPr lang="en-US" dirty="0"/>
              <a:t>Running</a:t>
            </a:r>
          </a:p>
          <a:p>
            <a:pPr lvl="1"/>
            <a:r>
              <a:rPr lang="en-US" dirty="0"/>
              <a:t>Instructions are being executed</a:t>
            </a:r>
          </a:p>
          <a:p>
            <a:r>
              <a:rPr lang="en-US" dirty="0"/>
              <a:t>Blocked</a:t>
            </a:r>
          </a:p>
          <a:p>
            <a:pPr lvl="1"/>
            <a:r>
              <a:rPr lang="en-US" dirty="0"/>
              <a:t>The process is waiting for some event to occur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The process has finished execution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 order to overcome the problem with the queue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225013"/>
              </p:ext>
            </p:extLst>
          </p:nvPr>
        </p:nvGraphicFramePr>
        <p:xfrm>
          <a:off x="431800" y="1480491"/>
          <a:ext cx="3924300" cy="520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reasons</a:t>
            </a:r>
            <a:r>
              <a:rPr lang="pt-BR" dirty="0"/>
              <a:t> for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suspension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reasons</a:t>
            </a:r>
            <a:r>
              <a:rPr lang="pt-BR" dirty="0"/>
              <a:t> for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suspension</a:t>
            </a:r>
            <a:endParaRPr lang="pt-BR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00876068"/>
              </p:ext>
            </p:extLst>
          </p:nvPr>
        </p:nvGraphicFramePr>
        <p:xfrm>
          <a:off x="431800" y="1554635"/>
          <a:ext cx="3924300" cy="504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>
            <a:spLocks noGrp="1"/>
          </p:cNvSpPr>
          <p:nvPr>
            <p:ph sz="quarter" idx="12"/>
          </p:nvPr>
        </p:nvSpPr>
        <p:spPr>
          <a:xfrm>
            <a:off x="4927600" y="2168525"/>
            <a:ext cx="3784600" cy="37814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80000" rIns="180000" rtlCol="0" anchor="ctr" anchorCtr="1"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needs to release sufficient main memory to bring in a process that is ready to execute.</a:t>
            </a:r>
          </a:p>
          <a:p>
            <a:pPr marL="0" indent="0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500" y="2078831"/>
            <a:ext cx="8255000" cy="27003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58420" rIns="327152" bIns="58420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4600" kern="1200" dirty="0"/>
          </a:p>
        </p:txBody>
      </p:sp>
      <p:sp>
        <p:nvSpPr>
          <p:cNvPr id="7" name="Retângulo 6"/>
          <p:cNvSpPr/>
          <p:nvPr/>
        </p:nvSpPr>
        <p:spPr>
          <a:xfrm>
            <a:off x="250825" y="3429000"/>
            <a:ext cx="4321175" cy="2790827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411413" y="2078831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 reasons for process suspension</a:t>
            </a:r>
            <a:endParaRPr lang="pt-BR" dirty="0"/>
          </a:p>
        </p:txBody>
      </p:sp>
      <p:sp>
        <p:nvSpPr>
          <p:cNvPr id="32" name="Content Placeholder 15"/>
          <p:cNvSpPr txBox="1">
            <a:spLocks noGrp="1"/>
          </p:cNvSpPr>
          <p:nvPr>
            <p:ph sz="quarter" idx="10"/>
          </p:nvPr>
        </p:nvSpPr>
        <p:spPr>
          <a:xfrm>
            <a:off x="4927601" y="2168525"/>
            <a:ext cx="3784600" cy="37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ctr" anchorCtr="1">
            <a:noAutofit/>
          </a:bodyPr>
          <a:lstStyle/>
          <a:p>
            <a:pPr marL="0" indent="0"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may suspend a background or utility process or a process that is suspected of causing a problem.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5"/>
          <p:cNvSpPr>
            <a:spLocks noGrp="1"/>
          </p:cNvSpPr>
          <p:nvPr/>
        </p:nvSpPr>
        <p:spPr>
          <a:xfrm>
            <a:off x="431801" y="1628775"/>
            <a:ext cx="377444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632" indent="-266632" algn="l" defTabSz="914118" rtl="0" eaLnBrk="1" latinLnBrk="0" hangingPunct="1">
              <a:spcBef>
                <a:spcPts val="1800"/>
              </a:spcBef>
              <a:buClr>
                <a:srgbClr val="FF6600"/>
              </a:buClr>
              <a:buSzPct val="80000"/>
              <a:buFont typeface="Wingdings" panose="05000000000000000000" pitchFamily="2" charset="2"/>
              <a:buChar char="§"/>
              <a:tabLst/>
              <a:defRPr lang="x-none" sz="2800" b="0" i="0" kern="1200" spc="0" baseline="0" smtClean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536438" indent="-269805" algn="l" defTabSz="914118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>
                  <a:lumMod val="65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  <a:defRPr lang="x-none" sz="2000" b="0" i="0" kern="1200" spc="0" baseline="0" smtClean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807831" indent="-271393" algn="l" defTabSz="914118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>
                  <a:lumMod val="85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  <a:defRPr lang="x-none" sz="2000" b="0" i="0" kern="1200" spc="0" baseline="0" smtClean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358738" indent="-355564" algn="l" defTabSz="2517001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x-none" sz="2400" b="0" i="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815891" indent="-457154" algn="l" defTabSz="914118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 marL="2513830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88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49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6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52815"/>
              </p:ext>
            </p:extLst>
          </p:nvPr>
        </p:nvGraphicFramePr>
        <p:xfrm>
          <a:off x="431801" y="1898648"/>
          <a:ext cx="3960813" cy="432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13"/>
          <p:cNvSpPr/>
          <p:nvPr/>
        </p:nvSpPr>
        <p:spPr>
          <a:xfrm>
            <a:off x="250826" y="3428998"/>
            <a:ext cx="4321175" cy="2790827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tângulo 14"/>
          <p:cNvSpPr/>
          <p:nvPr/>
        </p:nvSpPr>
        <p:spPr>
          <a:xfrm>
            <a:off x="251425" y="2078829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of control under an interrupt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Espaço Reservado para Conteúdo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6887280"/>
                  </p:ext>
                </p:extLst>
              </p:nvPr>
            </p:nvGraphicFramePr>
            <p:xfrm>
              <a:off x="431799" y="1412875"/>
              <a:ext cx="8280401" cy="460386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35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3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8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841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76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85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781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5586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User program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spc="-1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Interrupt handler</a:t>
                          </a:r>
                          <a:endParaRPr lang="pt-BR" sz="2000" spc="-100" baseline="0" dirty="0">
                            <a:effectLst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kern="120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vert="vert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ts val="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500" kern="120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pt-BR" sz="2400" dirty="0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dirty="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rtl="0" eaLnBrk="1" latinLnBrk="0" hangingPunct="1">
                            <a:lnSpc>
                              <a:spcPct val="75000"/>
                            </a:lnSpc>
                          </a:pPr>
                          <a:endParaRPr lang="pt-BR" sz="2800" dirty="0">
                            <a:effectLst/>
                          </a:endParaRPr>
                        </a:p>
                      </a:txBody>
                      <a:tcPr marL="90000" marR="90000" marT="180000" marB="0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Espaço Reservado para Conteúdo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6887280"/>
                  </p:ext>
                </p:extLst>
              </p:nvPr>
            </p:nvGraphicFramePr>
            <p:xfrm>
              <a:off x="431799" y="1412875"/>
              <a:ext cx="8280401" cy="460386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35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3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84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841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76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85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781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5586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User program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180000" marT="46800" marB="46800">
                        <a:blipFill>
                          <a:blip r:embed="rId2"/>
                          <a:stretch>
                            <a:fillRect l="-314474" t="-11538" r="-444737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spc="-1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Interrupt handler</a:t>
                          </a:r>
                          <a:endParaRPr lang="pt-BR" sz="2000" spc="-100" baseline="0" dirty="0">
                            <a:effectLst/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180000" marT="46800" marB="46800">
                        <a:blipFill>
                          <a:blip r:embed="rId2"/>
                          <a:stretch>
                            <a:fillRect l="-314474" t="-113725" r="-444737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kern="120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vert="vert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ts val="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500" kern="1200" dirty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180000" marT="46800" marB="46800">
                        <a:blipFill>
                          <a:blip r:embed="rId2"/>
                          <a:stretch>
                            <a:fillRect l="-314474" t="-311538" r="-444737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180000" marT="46800" marB="46800">
                        <a:blipFill>
                          <a:blip r:embed="rId2"/>
                          <a:stretch>
                            <a:fillRect l="-314474" t="-411538" r="-444737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T w="57150" cap="flat" cmpd="sng" algn="ctr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rtl="0" eaLnBrk="1" latinLnBrk="0" hangingPunct="1">
                            <a:lnSpc>
                              <a:spcPct val="75000"/>
                            </a:lnSpc>
                          </a:pPr>
                          <a:endParaRPr lang="pt-BR" sz="2800" dirty="0">
                            <a:effectLst/>
                          </a:endParaRPr>
                        </a:p>
                      </a:txBody>
                      <a:tcPr marL="90000" marR="90000" marT="180000" marB="0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 marL="90000" marR="180000" marT="46800" marB="4680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800" kern="1200" dirty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 vert="vert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5586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180000" marT="46800" marB="46800">
                        <a:blipFill>
                          <a:blip r:embed="rId2"/>
                          <a:stretch>
                            <a:fillRect l="-314474" t="-609615" r="-444737" b="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Conector de seta reta 9"/>
          <p:cNvCxnSpPr/>
          <p:nvPr/>
        </p:nvCxnSpPr>
        <p:spPr>
          <a:xfrm>
            <a:off x="7959609" y="2043105"/>
            <a:ext cx="0" cy="1980264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25"/>
          <p:cNvSpPr/>
          <p:nvPr/>
        </p:nvSpPr>
        <p:spPr>
          <a:xfrm>
            <a:off x="5194569" y="2062872"/>
            <a:ext cx="2782111" cy="1926076"/>
          </a:xfrm>
          <a:custGeom>
            <a:avLst/>
            <a:gdLst>
              <a:gd name="connsiteX0" fmla="*/ 0 w 2782111"/>
              <a:gd name="connsiteY0" fmla="*/ 1926076 h 1926076"/>
              <a:gd name="connsiteX1" fmla="*/ 2782111 w 2782111"/>
              <a:gd name="connsiteY1" fmla="*/ 0 h 1926076"/>
              <a:gd name="connsiteX2" fmla="*/ 2782111 w 2782111"/>
              <a:gd name="connsiteY2" fmla="*/ 0 h 1926076"/>
              <a:gd name="connsiteX0" fmla="*/ 0 w 2782111"/>
              <a:gd name="connsiteY0" fmla="*/ 1926076 h 1926076"/>
              <a:gd name="connsiteX1" fmla="*/ 2782111 w 2782111"/>
              <a:gd name="connsiteY1" fmla="*/ 0 h 1926076"/>
              <a:gd name="connsiteX2" fmla="*/ 2782111 w 2782111"/>
              <a:gd name="connsiteY2" fmla="*/ 0 h 1926076"/>
              <a:gd name="connsiteX0" fmla="*/ 0 w 2782111"/>
              <a:gd name="connsiteY0" fmla="*/ 1926076 h 1926076"/>
              <a:gd name="connsiteX1" fmla="*/ 2782111 w 2782111"/>
              <a:gd name="connsiteY1" fmla="*/ 0 h 1926076"/>
              <a:gd name="connsiteX2" fmla="*/ 2782111 w 2782111"/>
              <a:gd name="connsiteY2" fmla="*/ 0 h 1926076"/>
              <a:gd name="connsiteX0" fmla="*/ 0 w 2782111"/>
              <a:gd name="connsiteY0" fmla="*/ 1926076 h 1926076"/>
              <a:gd name="connsiteX1" fmla="*/ 2782111 w 2782111"/>
              <a:gd name="connsiteY1" fmla="*/ 0 h 1926076"/>
              <a:gd name="connsiteX2" fmla="*/ 2782111 w 2782111"/>
              <a:gd name="connsiteY2" fmla="*/ 0 h 1926076"/>
              <a:gd name="connsiteX0" fmla="*/ 0 w 2782111"/>
              <a:gd name="connsiteY0" fmla="*/ 1926076 h 1926076"/>
              <a:gd name="connsiteX1" fmla="*/ 2782111 w 2782111"/>
              <a:gd name="connsiteY1" fmla="*/ 0 h 1926076"/>
              <a:gd name="connsiteX2" fmla="*/ 2782111 w 2782111"/>
              <a:gd name="connsiteY2" fmla="*/ 0 h 192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111" h="1926076">
                <a:moveTo>
                  <a:pt x="0" y="1926076"/>
                </a:moveTo>
                <a:cubicBezTo>
                  <a:pt x="946826" y="1770433"/>
                  <a:pt x="1660188" y="77821"/>
                  <a:pt x="2782111" y="0"/>
                </a:cubicBezTo>
                <a:lnTo>
                  <a:pt x="2782111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ivre 26"/>
          <p:cNvSpPr/>
          <p:nvPr/>
        </p:nvSpPr>
        <p:spPr>
          <a:xfrm>
            <a:off x="5214025" y="4010093"/>
            <a:ext cx="2782110" cy="192492"/>
          </a:xfrm>
          <a:custGeom>
            <a:avLst/>
            <a:gdLst>
              <a:gd name="connsiteX0" fmla="*/ 2782110 w 2782110"/>
              <a:gd name="connsiteY0" fmla="*/ 0 h 38910"/>
              <a:gd name="connsiteX1" fmla="*/ 0 w 2782110"/>
              <a:gd name="connsiteY1" fmla="*/ 38910 h 38910"/>
              <a:gd name="connsiteX0" fmla="*/ 2782110 w 2782110"/>
              <a:gd name="connsiteY0" fmla="*/ 0 h 38910"/>
              <a:gd name="connsiteX1" fmla="*/ 0 w 2782110"/>
              <a:gd name="connsiteY1" fmla="*/ 38910 h 38910"/>
              <a:gd name="connsiteX0" fmla="*/ 2782110 w 2782110"/>
              <a:gd name="connsiteY0" fmla="*/ 0 h 194867"/>
              <a:gd name="connsiteX1" fmla="*/ 0 w 2782110"/>
              <a:gd name="connsiteY1" fmla="*/ 38910 h 194867"/>
              <a:gd name="connsiteX0" fmla="*/ 2782110 w 2782110"/>
              <a:gd name="connsiteY0" fmla="*/ 56677 h 192492"/>
              <a:gd name="connsiteX1" fmla="*/ 0 w 2782110"/>
              <a:gd name="connsiteY1" fmla="*/ 95587 h 1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2110" h="192492">
                <a:moveTo>
                  <a:pt x="2782110" y="56677"/>
                </a:moveTo>
                <a:cubicBezTo>
                  <a:pt x="1854740" y="478209"/>
                  <a:pt x="1141379" y="-248124"/>
                  <a:pt x="0" y="95587"/>
                </a:cubicBez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de seta reta 8"/>
          <p:cNvCxnSpPr/>
          <p:nvPr/>
        </p:nvCxnSpPr>
        <p:spPr>
          <a:xfrm>
            <a:off x="5202083" y="1412875"/>
            <a:ext cx="0" cy="2610494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7"/>
          <p:cNvCxnSpPr/>
          <p:nvPr/>
        </p:nvCxnSpPr>
        <p:spPr>
          <a:xfrm>
            <a:off x="5202083" y="4113213"/>
            <a:ext cx="0" cy="1903528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3A0B312-6AB6-784C-AC0D-D7B8443A6AAC}"/>
              </a:ext>
            </a:extLst>
          </p:cNvPr>
          <p:cNvGrpSpPr/>
          <p:nvPr/>
        </p:nvGrpSpPr>
        <p:grpSpPr>
          <a:xfrm>
            <a:off x="450955" y="3396781"/>
            <a:ext cx="3569983" cy="461665"/>
            <a:chOff x="450955" y="3396781"/>
            <a:chExt cx="3569983" cy="461665"/>
          </a:xfrm>
        </p:grpSpPr>
        <p:cxnSp>
          <p:nvCxnSpPr>
            <p:cNvPr id="14" name="Conector de seta reta 6"/>
            <p:cNvCxnSpPr/>
            <p:nvPr/>
          </p:nvCxnSpPr>
          <p:spPr>
            <a:xfrm>
              <a:off x="2912758" y="3663950"/>
              <a:ext cx="1108180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F4A847-56F7-8149-A655-FE938FE8F05C}"/>
                </a:ext>
              </a:extLst>
            </p:cNvPr>
            <p:cNvSpPr txBox="1"/>
            <p:nvPr/>
          </p:nvSpPr>
          <p:spPr>
            <a:xfrm>
              <a:off x="450955" y="3396781"/>
              <a:ext cx="2579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 defTabSz="91404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Myriad Pro Light SemiCondensed" panose="02040503050406030204"/>
                </a:rPr>
                <a:t>Interrupt occurs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2"/>
          <p:cNvSpPr txBox="1">
            <a:spLocks noGrp="1"/>
          </p:cNvSpPr>
          <p:nvPr>
            <p:ph sz="half" idx="2"/>
          </p:nvPr>
        </p:nvSpPr>
        <p:spPr>
          <a:xfrm>
            <a:off x="4932041" y="2168524"/>
            <a:ext cx="3780159" cy="37814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80000" rIns="180000" rtlCol="0" anchor="ctr" anchorCtr="1">
            <a:noAutofit/>
          </a:bodyPr>
          <a:lstStyle>
            <a:lvl1pPr marL="266632" indent="-266632" algn="l" defTabSz="914118" rtl="0" eaLnBrk="1" latinLnBrk="0" hangingPunct="1">
              <a:spcBef>
                <a:spcPts val="1800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8" indent="-269805" algn="l" defTabSz="914118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2000" b="0" i="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7831" indent="-271393" algn="l" defTabSz="914118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2000" b="0" i="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0327" indent="-457154" algn="l" defTabSz="2517001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2800" b="0" i="0" kern="1200" spc="0" baseline="0" noProof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15891" indent="-457154" algn="l" defTabSz="914118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2800" b="0" i="0" kern="1200" spc="0" baseline="0" noProof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30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888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49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06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may wish to suspend execution of a program for purposes of debugging or in connection with the use of a resource.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 reasons for process suspension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817999"/>
              </p:ext>
            </p:extLst>
          </p:nvPr>
        </p:nvGraphicFramePr>
        <p:xfrm>
          <a:off x="431800" y="1898650"/>
          <a:ext cx="3960813" cy="432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tângulo 14"/>
          <p:cNvSpPr/>
          <p:nvPr/>
        </p:nvSpPr>
        <p:spPr>
          <a:xfrm>
            <a:off x="250825" y="2078039"/>
            <a:ext cx="4321175" cy="135096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15"/>
          <p:cNvSpPr/>
          <p:nvPr/>
        </p:nvSpPr>
        <p:spPr>
          <a:xfrm>
            <a:off x="2411412" y="3429001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17"/>
          <p:cNvSpPr/>
          <p:nvPr/>
        </p:nvSpPr>
        <p:spPr>
          <a:xfrm>
            <a:off x="1331118" y="4779170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>
            <a:spLocks noGrp="1"/>
          </p:cNvSpPr>
          <p:nvPr>
            <p:ph sz="half" idx="2"/>
          </p:nvPr>
        </p:nvSpPr>
        <p:spPr>
          <a:xfrm>
            <a:off x="4932041" y="2168525"/>
            <a:ext cx="3780159" cy="3781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80000" rIns="180000" rtlCol="0" anchor="ctr" anchorCtr="1">
            <a:no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parent process may wish to suspend execution of a descendant to examine or modify the suspended process, or to coordinate the activity of various descendants.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reasons</a:t>
            </a:r>
            <a:r>
              <a:rPr lang="pt-BR" dirty="0"/>
              <a:t> for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suspension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567400"/>
              </p:ext>
            </p:extLst>
          </p:nvPr>
        </p:nvGraphicFramePr>
        <p:xfrm>
          <a:off x="431800" y="1898650"/>
          <a:ext cx="3960813" cy="432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tângulo 17"/>
          <p:cNvSpPr/>
          <p:nvPr/>
        </p:nvSpPr>
        <p:spPr>
          <a:xfrm>
            <a:off x="250825" y="2078039"/>
            <a:ext cx="4321175" cy="135096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250825" y="3429000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1331118" y="4779170"/>
            <a:ext cx="2160588" cy="135016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>
            <a:spLocks noGrp="1"/>
          </p:cNvSpPr>
          <p:nvPr>
            <p:ph sz="half" idx="2"/>
          </p:nvPr>
        </p:nvSpPr>
        <p:spPr>
          <a:xfrm>
            <a:off x="4932041" y="2168525"/>
            <a:ext cx="3780159" cy="3781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80000" rIns="180000" rtlCol="0" anchor="ctr" anchorCtr="1">
            <a:no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may be executed periodically (e.g.. an accounting or system monitoring process) and may be suspended while waiting for the next time interval.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 reasons for process suspension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698273"/>
              </p:ext>
            </p:extLst>
          </p:nvPr>
        </p:nvGraphicFramePr>
        <p:xfrm>
          <a:off x="431800" y="1898650"/>
          <a:ext cx="3960813" cy="432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tângulo 18"/>
          <p:cNvSpPr/>
          <p:nvPr/>
        </p:nvSpPr>
        <p:spPr>
          <a:xfrm>
            <a:off x="250825" y="2078039"/>
            <a:ext cx="4321175" cy="261113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Processes and Resources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431800" y="4225208"/>
            <a:ext cx="1116000" cy="5405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15880" y="4225208"/>
            <a:ext cx="720000" cy="5405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03960" y="4225208"/>
            <a:ext cx="720000" cy="5405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392040" y="4225208"/>
            <a:ext cx="720000" cy="5405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580120" y="4225208"/>
            <a:ext cx="1512000" cy="5405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Memory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60200" y="4081733"/>
            <a:ext cx="11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Computer Resources</a:t>
            </a:r>
          </a:p>
        </p:txBody>
      </p:sp>
      <p:sp>
        <p:nvSpPr>
          <p:cNvPr id="12" name="Elipse 11"/>
          <p:cNvSpPr/>
          <p:nvPr/>
        </p:nvSpPr>
        <p:spPr>
          <a:xfrm>
            <a:off x="5922080" y="2409288"/>
            <a:ext cx="828080" cy="82808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ctor de seta reta 9"/>
          <p:cNvCxnSpPr>
            <a:stCxn id="5" idx="3"/>
            <a:endCxn id="2" idx="0"/>
          </p:cNvCxnSpPr>
          <p:nvPr/>
        </p:nvCxnSpPr>
        <p:spPr>
          <a:xfrm flipH="1">
            <a:off x="989800" y="3116098"/>
            <a:ext cx="679270" cy="110911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4"/>
            <a:endCxn id="3" idx="0"/>
          </p:cNvCxnSpPr>
          <p:nvPr/>
        </p:nvCxnSpPr>
        <p:spPr>
          <a:xfrm>
            <a:off x="1961840" y="3237368"/>
            <a:ext cx="414040" cy="98784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5"/>
          </p:cNvCxnSpPr>
          <p:nvPr/>
        </p:nvCxnSpPr>
        <p:spPr>
          <a:xfrm>
            <a:off x="2254610" y="3116098"/>
            <a:ext cx="3577865" cy="109618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6" idx="0"/>
          </p:cNvCxnSpPr>
          <p:nvPr/>
        </p:nvCxnSpPr>
        <p:spPr>
          <a:xfrm>
            <a:off x="2015880" y="3116098"/>
            <a:ext cx="1548080" cy="110911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3" idx="0"/>
          </p:cNvCxnSpPr>
          <p:nvPr/>
        </p:nvCxnSpPr>
        <p:spPr>
          <a:xfrm flipH="1">
            <a:off x="2375880" y="3116098"/>
            <a:ext cx="1147403" cy="1109110"/>
          </a:xfrm>
          <a:prstGeom prst="straightConnector1">
            <a:avLst/>
          </a:prstGeom>
          <a:ln w="2857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7" idx="0"/>
          </p:cNvCxnSpPr>
          <p:nvPr/>
        </p:nvCxnSpPr>
        <p:spPr>
          <a:xfrm>
            <a:off x="3923960" y="3116098"/>
            <a:ext cx="828080" cy="110911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1" idx="5"/>
          </p:cNvCxnSpPr>
          <p:nvPr/>
        </p:nvCxnSpPr>
        <p:spPr>
          <a:xfrm>
            <a:off x="4108823" y="3116098"/>
            <a:ext cx="1903369" cy="109618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2" idx="4"/>
            <a:endCxn id="8" idx="0"/>
          </p:cNvCxnSpPr>
          <p:nvPr/>
        </p:nvCxnSpPr>
        <p:spPr>
          <a:xfrm>
            <a:off x="6336120" y="3237368"/>
            <a:ext cx="0" cy="987840"/>
          </a:xfrm>
          <a:prstGeom prst="straightConnector1">
            <a:avLst/>
          </a:prstGeom>
          <a:ln w="2857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31800" y="3664190"/>
            <a:ext cx="82804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547800" y="2409288"/>
            <a:ext cx="828080" cy="82808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402013" y="2409288"/>
            <a:ext cx="828080" cy="82808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528879" y="2409288"/>
            <a:ext cx="11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Virtual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Flow of Control with Short I/O Wait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74" name="Grupo 17"/>
          <p:cNvGrpSpPr/>
          <p:nvPr/>
        </p:nvGrpSpPr>
        <p:grpSpPr>
          <a:xfrm>
            <a:off x="1873072" y="5827350"/>
            <a:ext cx="1440000" cy="630000"/>
            <a:chOff x="1872613" y="5852682"/>
            <a:chExt cx="1440000" cy="630000"/>
          </a:xfrm>
        </p:grpSpPr>
        <p:cxnSp>
          <p:nvCxnSpPr>
            <p:cNvPr id="77" name="Conector reto 243733"/>
            <p:cNvCxnSpPr/>
            <p:nvPr/>
          </p:nvCxnSpPr>
          <p:spPr>
            <a:xfrm>
              <a:off x="1872613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243735"/>
            <p:cNvCxnSpPr/>
            <p:nvPr/>
          </p:nvCxnSpPr>
          <p:spPr>
            <a:xfrm flipH="1">
              <a:off x="3305142" y="5852682"/>
              <a:ext cx="7471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243741"/>
            <p:cNvCxnSpPr/>
            <p:nvPr/>
          </p:nvCxnSpPr>
          <p:spPr>
            <a:xfrm>
              <a:off x="1872613" y="6482682"/>
              <a:ext cx="1440000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34"/>
            <p:cNvSpPr txBox="1"/>
            <p:nvPr/>
          </p:nvSpPr>
          <p:spPr>
            <a:xfrm>
              <a:off x="1973625" y="6099495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I/O duration</a:t>
              </a:r>
            </a:p>
          </p:txBody>
        </p:sp>
      </p:grpSp>
      <p:grpSp>
        <p:nvGrpSpPr>
          <p:cNvPr id="81" name="Grupo 18"/>
          <p:cNvGrpSpPr/>
          <p:nvPr/>
        </p:nvGrpSpPr>
        <p:grpSpPr>
          <a:xfrm>
            <a:off x="5474651" y="5827350"/>
            <a:ext cx="1440813" cy="630000"/>
            <a:chOff x="5474192" y="5852682"/>
            <a:chExt cx="1440813" cy="630000"/>
          </a:xfrm>
        </p:grpSpPr>
        <p:cxnSp>
          <p:nvCxnSpPr>
            <p:cNvPr id="82" name="Conector reto 243737"/>
            <p:cNvCxnSpPr/>
            <p:nvPr/>
          </p:nvCxnSpPr>
          <p:spPr>
            <a:xfrm>
              <a:off x="5474192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243739"/>
            <p:cNvCxnSpPr/>
            <p:nvPr/>
          </p:nvCxnSpPr>
          <p:spPr>
            <a:xfrm>
              <a:off x="6914192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32"/>
            <p:cNvCxnSpPr/>
            <p:nvPr/>
          </p:nvCxnSpPr>
          <p:spPr>
            <a:xfrm>
              <a:off x="5474192" y="6482682"/>
              <a:ext cx="1440813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105"/>
            <p:cNvSpPr txBox="1"/>
            <p:nvPr/>
          </p:nvSpPr>
          <p:spPr>
            <a:xfrm>
              <a:off x="5589573" y="6099495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I/O duration</a:t>
              </a:r>
            </a:p>
          </p:txBody>
        </p:sp>
      </p:grpSp>
      <p:sp>
        <p:nvSpPr>
          <p:cNvPr id="86" name="Retângulo 5"/>
          <p:cNvSpPr/>
          <p:nvPr/>
        </p:nvSpPr>
        <p:spPr>
          <a:xfrm>
            <a:off x="433072" y="5557350"/>
            <a:ext cx="90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endParaRPr lang="en-US" sz="2800" dirty="0"/>
          </a:p>
        </p:txBody>
      </p:sp>
      <p:sp>
        <p:nvSpPr>
          <p:cNvPr id="87" name="Retângulo 57"/>
          <p:cNvSpPr/>
          <p:nvPr/>
        </p:nvSpPr>
        <p:spPr>
          <a:xfrm>
            <a:off x="1333072" y="5557350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88" name="Retângulo 59"/>
          <p:cNvSpPr/>
          <p:nvPr/>
        </p:nvSpPr>
        <p:spPr>
          <a:xfrm>
            <a:off x="3313885" y="5557350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89" name="Retângulo 60"/>
          <p:cNvSpPr/>
          <p:nvPr/>
        </p:nvSpPr>
        <p:spPr>
          <a:xfrm>
            <a:off x="3853885" y="5557350"/>
            <a:ext cx="108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endParaRPr lang="en-US" sz="2800" dirty="0"/>
          </a:p>
        </p:txBody>
      </p:sp>
      <p:sp>
        <p:nvSpPr>
          <p:cNvPr id="90" name="Retângulo 64"/>
          <p:cNvSpPr/>
          <p:nvPr/>
        </p:nvSpPr>
        <p:spPr>
          <a:xfrm>
            <a:off x="7455464" y="5557350"/>
            <a:ext cx="1258008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91" name="Retângulo 65"/>
          <p:cNvSpPr/>
          <p:nvPr/>
        </p:nvSpPr>
        <p:spPr>
          <a:xfrm>
            <a:off x="4934651" y="5557350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92" name="Retângulo 67"/>
          <p:cNvSpPr/>
          <p:nvPr/>
        </p:nvSpPr>
        <p:spPr>
          <a:xfrm>
            <a:off x="6915464" y="5557350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93" name="Retângulo 68"/>
          <p:cNvSpPr/>
          <p:nvPr/>
        </p:nvSpPr>
        <p:spPr>
          <a:xfrm>
            <a:off x="2320469" y="1420859"/>
            <a:ext cx="9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sz="2000" dirty="0"/>
          </a:p>
        </p:txBody>
      </p:sp>
      <p:sp>
        <p:nvSpPr>
          <p:cNvPr id="94" name="Retângulo 69"/>
          <p:cNvSpPr/>
          <p:nvPr/>
        </p:nvSpPr>
        <p:spPr>
          <a:xfrm>
            <a:off x="2320469" y="2918427"/>
            <a:ext cx="900000" cy="8539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dirty="0"/>
          </a:p>
        </p:txBody>
      </p:sp>
      <p:sp>
        <p:nvSpPr>
          <p:cNvPr id="95" name="Retângulo 70"/>
          <p:cNvSpPr/>
          <p:nvPr/>
        </p:nvSpPr>
        <p:spPr>
          <a:xfrm>
            <a:off x="2320469" y="3783979"/>
            <a:ext cx="900000" cy="6719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96" name="Retângulo 71"/>
          <p:cNvSpPr/>
          <p:nvPr/>
        </p:nvSpPr>
        <p:spPr>
          <a:xfrm>
            <a:off x="5919798" y="1414087"/>
            <a:ext cx="900000" cy="90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I/O op</a:t>
            </a:r>
            <a:endParaRPr lang="en-US" sz="2000" dirty="0"/>
          </a:p>
        </p:txBody>
      </p:sp>
      <p:sp>
        <p:nvSpPr>
          <p:cNvPr id="97" name="Retângulo 72"/>
          <p:cNvSpPr/>
          <p:nvPr/>
        </p:nvSpPr>
        <p:spPr>
          <a:xfrm>
            <a:off x="5950109" y="2848644"/>
            <a:ext cx="900000" cy="108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end</a:t>
            </a:r>
            <a:endParaRPr lang="en-US" sz="2000" dirty="0"/>
          </a:p>
        </p:txBody>
      </p:sp>
      <p:cxnSp>
        <p:nvCxnSpPr>
          <p:cNvPr id="98" name="Conector reto 30"/>
          <p:cNvCxnSpPr/>
          <p:nvPr/>
        </p:nvCxnSpPr>
        <p:spPr>
          <a:xfrm>
            <a:off x="3492500" y="1421189"/>
            <a:ext cx="0" cy="80962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243712"/>
          <p:cNvCxnSpPr/>
          <p:nvPr/>
        </p:nvCxnSpPr>
        <p:spPr>
          <a:xfrm>
            <a:off x="3492500" y="2410201"/>
            <a:ext cx="0" cy="4508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243717"/>
          <p:cNvCxnSpPr/>
          <p:nvPr/>
        </p:nvCxnSpPr>
        <p:spPr>
          <a:xfrm>
            <a:off x="3492500" y="3851651"/>
            <a:ext cx="0" cy="6043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243721"/>
          <p:cNvCxnSpPr/>
          <p:nvPr/>
        </p:nvCxnSpPr>
        <p:spPr>
          <a:xfrm>
            <a:off x="5651500" y="1421189"/>
            <a:ext cx="0" cy="80962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243723"/>
          <p:cNvCxnSpPr/>
          <p:nvPr/>
        </p:nvCxnSpPr>
        <p:spPr>
          <a:xfrm>
            <a:off x="5111750" y="1412875"/>
            <a:ext cx="0" cy="817939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243725"/>
          <p:cNvCxnSpPr/>
          <p:nvPr/>
        </p:nvCxnSpPr>
        <p:spPr>
          <a:xfrm flipV="1">
            <a:off x="3492500" y="1414087"/>
            <a:ext cx="1619250" cy="81672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243727"/>
          <p:cNvCxnSpPr/>
          <p:nvPr/>
        </p:nvCxnSpPr>
        <p:spPr>
          <a:xfrm flipH="1">
            <a:off x="3492500" y="2230814"/>
            <a:ext cx="1619250" cy="1793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243729"/>
          <p:cNvCxnSpPr/>
          <p:nvPr/>
        </p:nvCxnSpPr>
        <p:spPr>
          <a:xfrm flipV="1">
            <a:off x="3492500" y="1414087"/>
            <a:ext cx="2159000" cy="225658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243731"/>
          <p:cNvCxnSpPr/>
          <p:nvPr/>
        </p:nvCxnSpPr>
        <p:spPr>
          <a:xfrm flipH="1">
            <a:off x="3492500" y="2230814"/>
            <a:ext cx="2140324" cy="162083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58"/>
          <p:cNvSpPr/>
          <p:nvPr/>
        </p:nvSpPr>
        <p:spPr>
          <a:xfrm>
            <a:off x="1873072" y="5557350"/>
            <a:ext cx="144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endParaRPr lang="en-US" sz="2800" dirty="0"/>
          </a:p>
        </p:txBody>
      </p:sp>
      <p:sp>
        <p:nvSpPr>
          <p:cNvPr id="112" name="Retângulo 66"/>
          <p:cNvSpPr/>
          <p:nvPr/>
        </p:nvSpPr>
        <p:spPr>
          <a:xfrm>
            <a:off x="5474651" y="5557350"/>
            <a:ext cx="144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aixaDeTexto 74"/>
          <p:cNvSpPr txBox="1"/>
          <p:nvPr/>
        </p:nvSpPr>
        <p:spPr>
          <a:xfrm>
            <a:off x="671344" y="1430535"/>
            <a:ext cx="1649125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User program</a:t>
            </a:r>
          </a:p>
        </p:txBody>
      </p:sp>
      <p:sp>
        <p:nvSpPr>
          <p:cNvPr id="118" name="CaixaDeTexto 110"/>
          <p:cNvSpPr txBox="1"/>
          <p:nvPr/>
        </p:nvSpPr>
        <p:spPr>
          <a:xfrm>
            <a:off x="6819798" y="1412875"/>
            <a:ext cx="1522487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I/O program</a:t>
            </a:r>
          </a:p>
        </p:txBody>
      </p:sp>
      <p:cxnSp>
        <p:nvCxnSpPr>
          <p:cNvPr id="119" name="Conector reto 113"/>
          <p:cNvCxnSpPr/>
          <p:nvPr/>
        </p:nvCxnSpPr>
        <p:spPr>
          <a:xfrm>
            <a:off x="5111750" y="2862155"/>
            <a:ext cx="0" cy="989496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6"/>
          <p:cNvCxnSpPr/>
          <p:nvPr/>
        </p:nvCxnSpPr>
        <p:spPr>
          <a:xfrm>
            <a:off x="5632824" y="2861051"/>
            <a:ext cx="0" cy="99060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0"/>
          <p:cNvSpPr txBox="1"/>
          <p:nvPr/>
        </p:nvSpPr>
        <p:spPr>
          <a:xfrm>
            <a:off x="3489911" y="4524849"/>
            <a:ext cx="1694008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i="1" dirty="0">
                <a:latin typeface="+mn-lt"/>
              </a:rPr>
              <a:t>Flow of control</a:t>
            </a:r>
          </a:p>
        </p:txBody>
      </p:sp>
      <p:sp>
        <p:nvSpPr>
          <p:cNvPr id="123" name="Retângulo 43"/>
          <p:cNvSpPr/>
          <p:nvPr/>
        </p:nvSpPr>
        <p:spPr>
          <a:xfrm>
            <a:off x="2317800" y="2312911"/>
            <a:ext cx="900000" cy="6055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endParaRPr lang="en-US" dirty="0"/>
          </a:p>
        </p:txBody>
      </p:sp>
      <p:sp>
        <p:nvSpPr>
          <p:cNvPr id="124" name="Retângulo 44"/>
          <p:cNvSpPr/>
          <p:nvPr/>
        </p:nvSpPr>
        <p:spPr>
          <a:xfrm>
            <a:off x="2317800" y="4455979"/>
            <a:ext cx="900000" cy="384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125" name="Retângulo 45"/>
          <p:cNvSpPr/>
          <p:nvPr/>
        </p:nvSpPr>
        <p:spPr>
          <a:xfrm>
            <a:off x="2317800" y="2314087"/>
            <a:ext cx="900000" cy="146991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b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dirty="0"/>
          </a:p>
        </p:txBody>
      </p:sp>
      <p:sp>
        <p:nvSpPr>
          <p:cNvPr id="126" name="Retângulo 46"/>
          <p:cNvSpPr/>
          <p:nvPr/>
        </p:nvSpPr>
        <p:spPr>
          <a:xfrm>
            <a:off x="2317800" y="3761164"/>
            <a:ext cx="900000" cy="10794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127" name="CaixaDeTexto 47"/>
          <p:cNvSpPr txBox="1"/>
          <p:nvPr/>
        </p:nvSpPr>
        <p:spPr>
          <a:xfrm>
            <a:off x="6819798" y="2848644"/>
            <a:ext cx="1958504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Interrupt handler</a:t>
            </a:r>
          </a:p>
        </p:txBody>
      </p:sp>
      <p:cxnSp>
        <p:nvCxnSpPr>
          <p:cNvPr id="128" name="Conector reto 49"/>
          <p:cNvCxnSpPr/>
          <p:nvPr/>
        </p:nvCxnSpPr>
        <p:spPr>
          <a:xfrm>
            <a:off x="3492500" y="3033310"/>
            <a:ext cx="0" cy="58897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52"/>
          <p:cNvCxnSpPr/>
          <p:nvPr/>
        </p:nvCxnSpPr>
        <p:spPr>
          <a:xfrm>
            <a:off x="3492500" y="4523146"/>
            <a:ext cx="0" cy="31751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56"/>
          <p:cNvCxnSpPr/>
          <p:nvPr/>
        </p:nvCxnSpPr>
        <p:spPr>
          <a:xfrm>
            <a:off x="3489911" y="2861052"/>
            <a:ext cx="1619250" cy="110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61"/>
          <p:cNvCxnSpPr/>
          <p:nvPr/>
        </p:nvCxnSpPr>
        <p:spPr>
          <a:xfrm flipH="1" flipV="1">
            <a:off x="3504114" y="3012699"/>
            <a:ext cx="1619250" cy="83895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62"/>
          <p:cNvCxnSpPr/>
          <p:nvPr/>
        </p:nvCxnSpPr>
        <p:spPr>
          <a:xfrm flipV="1">
            <a:off x="3504114" y="2862156"/>
            <a:ext cx="2128711" cy="159382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63"/>
          <p:cNvCxnSpPr/>
          <p:nvPr/>
        </p:nvCxnSpPr>
        <p:spPr>
          <a:xfrm flipH="1">
            <a:off x="3504114" y="3851651"/>
            <a:ext cx="2128711" cy="6714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25"/>
          <p:cNvGrpSpPr/>
          <p:nvPr/>
        </p:nvGrpSpPr>
        <p:grpSpPr>
          <a:xfrm>
            <a:off x="475429" y="2918427"/>
            <a:ext cx="1842371" cy="765409"/>
            <a:chOff x="475429" y="3486376"/>
            <a:chExt cx="1842371" cy="765409"/>
          </a:xfrm>
        </p:grpSpPr>
        <p:sp>
          <p:nvSpPr>
            <p:cNvPr id="135" name="CaixaDeTexto 21"/>
            <p:cNvSpPr txBox="1"/>
            <p:nvPr/>
          </p:nvSpPr>
          <p:spPr>
            <a:xfrm>
              <a:off x="475429" y="3543899"/>
              <a:ext cx="12650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Interrupt 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occurs here</a:t>
              </a:r>
            </a:p>
          </p:txBody>
        </p:sp>
        <p:cxnSp>
          <p:nvCxnSpPr>
            <p:cNvPr id="136" name="Conector de seta reta 23"/>
            <p:cNvCxnSpPr/>
            <p:nvPr/>
          </p:nvCxnSpPr>
          <p:spPr>
            <a:xfrm flipV="1">
              <a:off x="1496131" y="3486376"/>
              <a:ext cx="821669" cy="2995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de seta reta 75"/>
          <p:cNvCxnSpPr/>
          <p:nvPr/>
        </p:nvCxnSpPr>
        <p:spPr>
          <a:xfrm>
            <a:off x="1459029" y="3688194"/>
            <a:ext cx="858771" cy="767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108"/>
          <p:cNvSpPr txBox="1"/>
          <p:nvPr/>
        </p:nvSpPr>
        <p:spPr>
          <a:xfrm>
            <a:off x="441208" y="5151808"/>
            <a:ext cx="132087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i="1">
                <a:latin typeface="+mn-lt"/>
              </a:rPr>
              <a:t>Flow of time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0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10" grpId="0" animBg="1"/>
      <p:bldP spid="112" grpId="0" animBg="1"/>
      <p:bldP spid="122" grpId="0"/>
      <p:bldP spid="125" grpId="0" animBg="1"/>
      <p:bldP spid="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Flow of Control with Long I/O Wait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3" name="Grupo 17"/>
          <p:cNvGrpSpPr/>
          <p:nvPr/>
        </p:nvGrpSpPr>
        <p:grpSpPr>
          <a:xfrm>
            <a:off x="1872613" y="5800209"/>
            <a:ext cx="2520000" cy="630000"/>
            <a:chOff x="1872613" y="5852682"/>
            <a:chExt cx="2520000" cy="630000"/>
          </a:xfrm>
        </p:grpSpPr>
        <p:cxnSp>
          <p:nvCxnSpPr>
            <p:cNvPr id="54" name="Conector reto 243733"/>
            <p:cNvCxnSpPr/>
            <p:nvPr/>
          </p:nvCxnSpPr>
          <p:spPr>
            <a:xfrm>
              <a:off x="1872613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243735"/>
            <p:cNvCxnSpPr/>
            <p:nvPr/>
          </p:nvCxnSpPr>
          <p:spPr>
            <a:xfrm flipH="1">
              <a:off x="4383765" y="5852682"/>
              <a:ext cx="8283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243741"/>
            <p:cNvCxnSpPr/>
            <p:nvPr/>
          </p:nvCxnSpPr>
          <p:spPr>
            <a:xfrm>
              <a:off x="1872613" y="6482682"/>
              <a:ext cx="2520000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34"/>
            <p:cNvSpPr txBox="1"/>
            <p:nvPr/>
          </p:nvSpPr>
          <p:spPr>
            <a:xfrm>
              <a:off x="2518798" y="6099495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I/O duration</a:t>
              </a:r>
            </a:p>
          </p:txBody>
        </p:sp>
      </p:grpSp>
      <p:grpSp>
        <p:nvGrpSpPr>
          <p:cNvPr id="65" name="Grupo 18"/>
          <p:cNvGrpSpPr/>
          <p:nvPr/>
        </p:nvGrpSpPr>
        <p:grpSpPr>
          <a:xfrm>
            <a:off x="5474191" y="5800209"/>
            <a:ext cx="2175731" cy="630000"/>
            <a:chOff x="5474191" y="5852682"/>
            <a:chExt cx="2175731" cy="630000"/>
          </a:xfrm>
        </p:grpSpPr>
        <p:cxnSp>
          <p:nvCxnSpPr>
            <p:cNvPr id="70" name="Conector reto 243737"/>
            <p:cNvCxnSpPr/>
            <p:nvPr/>
          </p:nvCxnSpPr>
          <p:spPr>
            <a:xfrm>
              <a:off x="5474192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243739"/>
            <p:cNvCxnSpPr/>
            <p:nvPr/>
          </p:nvCxnSpPr>
          <p:spPr>
            <a:xfrm flipH="1">
              <a:off x="7649109" y="5852682"/>
              <a:ext cx="813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32"/>
            <p:cNvCxnSpPr/>
            <p:nvPr/>
          </p:nvCxnSpPr>
          <p:spPr>
            <a:xfrm>
              <a:off x="5474191" y="6482682"/>
              <a:ext cx="2160000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105"/>
            <p:cNvSpPr txBox="1"/>
            <p:nvPr/>
          </p:nvSpPr>
          <p:spPr>
            <a:xfrm>
              <a:off x="5952296" y="6105244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I/O duration</a:t>
              </a:r>
            </a:p>
          </p:txBody>
        </p:sp>
      </p:grpSp>
      <p:sp>
        <p:nvSpPr>
          <p:cNvPr id="80" name="Retângulo 5"/>
          <p:cNvSpPr/>
          <p:nvPr/>
        </p:nvSpPr>
        <p:spPr>
          <a:xfrm>
            <a:off x="432613" y="5530209"/>
            <a:ext cx="90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endParaRPr lang="en-US" sz="2800" dirty="0"/>
          </a:p>
        </p:txBody>
      </p:sp>
      <p:sp>
        <p:nvSpPr>
          <p:cNvPr id="81" name="Retângulo 57"/>
          <p:cNvSpPr/>
          <p:nvPr/>
        </p:nvSpPr>
        <p:spPr>
          <a:xfrm>
            <a:off x="1332613" y="5530209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82" name="Retângulo 59"/>
          <p:cNvSpPr/>
          <p:nvPr/>
        </p:nvSpPr>
        <p:spPr>
          <a:xfrm>
            <a:off x="4392048" y="5530209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83" name="Retângulo 65"/>
          <p:cNvSpPr/>
          <p:nvPr/>
        </p:nvSpPr>
        <p:spPr>
          <a:xfrm>
            <a:off x="4934192" y="5530209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84" name="Retângulo 67"/>
          <p:cNvSpPr/>
          <p:nvPr/>
        </p:nvSpPr>
        <p:spPr>
          <a:xfrm>
            <a:off x="7649922" y="5530209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85" name="Retângulo 68"/>
          <p:cNvSpPr/>
          <p:nvPr/>
        </p:nvSpPr>
        <p:spPr>
          <a:xfrm>
            <a:off x="2320469" y="1420859"/>
            <a:ext cx="9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sz="2000" dirty="0"/>
          </a:p>
        </p:txBody>
      </p:sp>
      <p:sp>
        <p:nvSpPr>
          <p:cNvPr id="86" name="Retângulo 71"/>
          <p:cNvSpPr/>
          <p:nvPr/>
        </p:nvSpPr>
        <p:spPr>
          <a:xfrm>
            <a:off x="5919798" y="1414087"/>
            <a:ext cx="900000" cy="90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I/O op</a:t>
            </a:r>
            <a:endParaRPr lang="en-US" sz="2000" dirty="0"/>
          </a:p>
        </p:txBody>
      </p:sp>
      <p:sp>
        <p:nvSpPr>
          <p:cNvPr id="87" name="Retângulo 72"/>
          <p:cNvSpPr/>
          <p:nvPr/>
        </p:nvSpPr>
        <p:spPr>
          <a:xfrm>
            <a:off x="5950109" y="2848644"/>
            <a:ext cx="900000" cy="108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end</a:t>
            </a:r>
            <a:endParaRPr lang="en-US" sz="2000" dirty="0"/>
          </a:p>
        </p:txBody>
      </p:sp>
      <p:cxnSp>
        <p:nvCxnSpPr>
          <p:cNvPr id="88" name="Conector reto 30"/>
          <p:cNvCxnSpPr/>
          <p:nvPr/>
        </p:nvCxnSpPr>
        <p:spPr>
          <a:xfrm>
            <a:off x="3492500" y="1421189"/>
            <a:ext cx="0" cy="80962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243712"/>
          <p:cNvCxnSpPr/>
          <p:nvPr/>
        </p:nvCxnSpPr>
        <p:spPr>
          <a:xfrm>
            <a:off x="3492500" y="2410201"/>
            <a:ext cx="0" cy="126047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243717"/>
          <p:cNvCxnSpPr/>
          <p:nvPr/>
        </p:nvCxnSpPr>
        <p:spPr>
          <a:xfrm>
            <a:off x="3492500" y="3851651"/>
            <a:ext cx="0" cy="989013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243721"/>
          <p:cNvCxnSpPr/>
          <p:nvPr/>
        </p:nvCxnSpPr>
        <p:spPr>
          <a:xfrm>
            <a:off x="5651500" y="1421189"/>
            <a:ext cx="0" cy="80962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243723"/>
          <p:cNvCxnSpPr/>
          <p:nvPr/>
        </p:nvCxnSpPr>
        <p:spPr>
          <a:xfrm>
            <a:off x="5111750" y="1412875"/>
            <a:ext cx="0" cy="817939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243725"/>
          <p:cNvCxnSpPr/>
          <p:nvPr/>
        </p:nvCxnSpPr>
        <p:spPr>
          <a:xfrm flipV="1">
            <a:off x="3492500" y="1414087"/>
            <a:ext cx="1619250" cy="81672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243727"/>
          <p:cNvCxnSpPr/>
          <p:nvPr/>
        </p:nvCxnSpPr>
        <p:spPr>
          <a:xfrm flipH="1">
            <a:off x="3492500" y="2230814"/>
            <a:ext cx="1619250" cy="1793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243729"/>
          <p:cNvCxnSpPr/>
          <p:nvPr/>
        </p:nvCxnSpPr>
        <p:spPr>
          <a:xfrm flipV="1">
            <a:off x="3492500" y="1414087"/>
            <a:ext cx="2159000" cy="225658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243731"/>
          <p:cNvCxnSpPr/>
          <p:nvPr/>
        </p:nvCxnSpPr>
        <p:spPr>
          <a:xfrm flipH="1">
            <a:off x="3492500" y="2230814"/>
            <a:ext cx="2140324" cy="162083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58"/>
          <p:cNvSpPr/>
          <p:nvPr/>
        </p:nvSpPr>
        <p:spPr>
          <a:xfrm>
            <a:off x="1872613" y="5530209"/>
            <a:ext cx="107855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endParaRPr lang="en-US" sz="2800" dirty="0"/>
          </a:p>
        </p:txBody>
      </p:sp>
      <p:sp>
        <p:nvSpPr>
          <p:cNvPr id="98" name="Retângulo 66"/>
          <p:cNvSpPr/>
          <p:nvPr/>
        </p:nvSpPr>
        <p:spPr>
          <a:xfrm>
            <a:off x="5474192" y="5530209"/>
            <a:ext cx="718646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CaixaDeTexto 74"/>
          <p:cNvSpPr txBox="1"/>
          <p:nvPr/>
        </p:nvSpPr>
        <p:spPr>
          <a:xfrm>
            <a:off x="671344" y="1430535"/>
            <a:ext cx="1649125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User program</a:t>
            </a:r>
          </a:p>
        </p:txBody>
      </p:sp>
      <p:sp>
        <p:nvSpPr>
          <p:cNvPr id="102" name="CaixaDeTexto 110"/>
          <p:cNvSpPr txBox="1"/>
          <p:nvPr/>
        </p:nvSpPr>
        <p:spPr>
          <a:xfrm>
            <a:off x="6819798" y="1412875"/>
            <a:ext cx="1522487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I/O program</a:t>
            </a:r>
          </a:p>
        </p:txBody>
      </p:sp>
      <p:cxnSp>
        <p:nvCxnSpPr>
          <p:cNvPr id="103" name="Conector reto 113"/>
          <p:cNvCxnSpPr/>
          <p:nvPr/>
        </p:nvCxnSpPr>
        <p:spPr>
          <a:xfrm>
            <a:off x="5111750" y="2862155"/>
            <a:ext cx="0" cy="989496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16"/>
          <p:cNvCxnSpPr/>
          <p:nvPr/>
        </p:nvCxnSpPr>
        <p:spPr>
          <a:xfrm>
            <a:off x="5632824" y="2861051"/>
            <a:ext cx="0" cy="99060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20"/>
          <p:cNvSpPr txBox="1"/>
          <p:nvPr/>
        </p:nvSpPr>
        <p:spPr>
          <a:xfrm>
            <a:off x="3429356" y="4727948"/>
            <a:ext cx="1694008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i="1" dirty="0">
                <a:latin typeface="+mn-lt"/>
              </a:rPr>
              <a:t>F</a:t>
            </a:r>
            <a:r>
              <a:rPr lang="en-US" sz="2000" i="1">
                <a:latin typeface="+mn-lt"/>
              </a:rPr>
              <a:t>low </a:t>
            </a:r>
            <a:r>
              <a:rPr lang="en-US" sz="2000" i="1" dirty="0">
                <a:latin typeface="+mn-lt"/>
              </a:rPr>
              <a:t>of control</a:t>
            </a:r>
          </a:p>
        </p:txBody>
      </p:sp>
      <p:sp>
        <p:nvSpPr>
          <p:cNvPr id="107" name="Retângulo 45"/>
          <p:cNvSpPr/>
          <p:nvPr/>
        </p:nvSpPr>
        <p:spPr>
          <a:xfrm>
            <a:off x="2317800" y="2314087"/>
            <a:ext cx="900000" cy="146991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b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dirty="0"/>
          </a:p>
        </p:txBody>
      </p:sp>
      <p:sp>
        <p:nvSpPr>
          <p:cNvPr id="110" name="Retângulo 46"/>
          <p:cNvSpPr/>
          <p:nvPr/>
        </p:nvSpPr>
        <p:spPr>
          <a:xfrm>
            <a:off x="2317800" y="3761164"/>
            <a:ext cx="900000" cy="10794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112" name="CaixaDeTexto 47"/>
          <p:cNvSpPr txBox="1"/>
          <p:nvPr/>
        </p:nvSpPr>
        <p:spPr>
          <a:xfrm>
            <a:off x="6819798" y="2848644"/>
            <a:ext cx="1958504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Interrupt handler</a:t>
            </a:r>
          </a:p>
        </p:txBody>
      </p:sp>
      <p:cxnSp>
        <p:nvCxnSpPr>
          <p:cNvPr id="113" name="Conector reto 56"/>
          <p:cNvCxnSpPr/>
          <p:nvPr/>
        </p:nvCxnSpPr>
        <p:spPr>
          <a:xfrm flipV="1">
            <a:off x="3504114" y="2862155"/>
            <a:ext cx="1605047" cy="7969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61"/>
          <p:cNvCxnSpPr/>
          <p:nvPr/>
        </p:nvCxnSpPr>
        <p:spPr>
          <a:xfrm flipH="1" flipV="1">
            <a:off x="3504114" y="3659067"/>
            <a:ext cx="1619250" cy="19258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62"/>
          <p:cNvCxnSpPr/>
          <p:nvPr/>
        </p:nvCxnSpPr>
        <p:spPr>
          <a:xfrm flipV="1">
            <a:off x="3504114" y="2862156"/>
            <a:ext cx="2128711" cy="196315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63"/>
          <p:cNvCxnSpPr/>
          <p:nvPr/>
        </p:nvCxnSpPr>
        <p:spPr>
          <a:xfrm flipH="1">
            <a:off x="3504114" y="3851651"/>
            <a:ext cx="2128712" cy="9736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25"/>
          <p:cNvGrpSpPr/>
          <p:nvPr/>
        </p:nvGrpSpPr>
        <p:grpSpPr>
          <a:xfrm>
            <a:off x="487540" y="2975950"/>
            <a:ext cx="1830260" cy="712244"/>
            <a:chOff x="487540" y="3543899"/>
            <a:chExt cx="1830260" cy="712244"/>
          </a:xfrm>
        </p:grpSpPr>
        <p:sp>
          <p:nvSpPr>
            <p:cNvPr id="120" name="CaixaDeTexto 21"/>
            <p:cNvSpPr txBox="1"/>
            <p:nvPr/>
          </p:nvSpPr>
          <p:spPr>
            <a:xfrm>
              <a:off x="487540" y="3543899"/>
              <a:ext cx="12650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Interrupt 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occurs here</a:t>
              </a:r>
            </a:p>
          </p:txBody>
        </p:sp>
        <p:cxnSp>
          <p:nvCxnSpPr>
            <p:cNvPr id="122" name="Conector de seta reta 23"/>
            <p:cNvCxnSpPr/>
            <p:nvPr/>
          </p:nvCxnSpPr>
          <p:spPr>
            <a:xfrm>
              <a:off x="1496131" y="3785926"/>
              <a:ext cx="821669" cy="470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ector de seta reta 75"/>
          <p:cNvCxnSpPr/>
          <p:nvPr/>
        </p:nvCxnSpPr>
        <p:spPr>
          <a:xfrm>
            <a:off x="1459029" y="3688194"/>
            <a:ext cx="861440" cy="1137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73"/>
          <p:cNvSpPr/>
          <p:nvPr/>
        </p:nvSpPr>
        <p:spPr>
          <a:xfrm>
            <a:off x="2951976" y="5530209"/>
            <a:ext cx="144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Processor wait</a:t>
            </a:r>
          </a:p>
        </p:txBody>
      </p:sp>
      <p:sp>
        <p:nvSpPr>
          <p:cNvPr id="125" name="Retângulo 76"/>
          <p:cNvSpPr/>
          <p:nvPr/>
        </p:nvSpPr>
        <p:spPr>
          <a:xfrm>
            <a:off x="6192216" y="5536815"/>
            <a:ext cx="144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Processor wait</a:t>
            </a:r>
          </a:p>
        </p:txBody>
      </p:sp>
      <p:sp>
        <p:nvSpPr>
          <p:cNvPr id="57" name="CaixaDeTexto 108"/>
          <p:cNvSpPr txBox="1"/>
          <p:nvPr/>
        </p:nvSpPr>
        <p:spPr>
          <a:xfrm>
            <a:off x="455813" y="5118537"/>
            <a:ext cx="132087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i="1">
                <a:latin typeface="+mn-lt"/>
              </a:rPr>
              <a:t>Flow of time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7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4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4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97" grpId="0" animBg="1"/>
      <p:bldP spid="98" grpId="0" animBg="1"/>
      <p:bldP spid="105" grpId="0"/>
      <p:bldP spid="124" grpId="0" animBg="1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Multiprogrammed batch </a:t>
            </a:r>
            <a:r>
              <a:rPr lang="en-US" dirty="0"/>
              <a:t>systems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sz="quarter" idx="10"/>
          </p:nvPr>
        </p:nvSpPr>
        <p:spPr>
          <a:xfrm>
            <a:off x="431800" y="1628777"/>
            <a:ext cx="5277022" cy="4824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Single user cannot keep CPU and I/O devices busy at all times</a:t>
            </a:r>
          </a:p>
          <a:p>
            <a:r>
              <a:rPr lang="en-US" dirty="0">
                <a:latin typeface="+mn-lt"/>
              </a:rPr>
              <a:t>Multiprogramming organizes jobs (code and data) so CPU always has one to execute</a:t>
            </a:r>
          </a:p>
          <a:p>
            <a:r>
              <a:rPr lang="en-US" dirty="0">
                <a:latin typeface="+mn-lt"/>
              </a:rPr>
              <a:t>A subset of total jobs in system is kept in memory</a:t>
            </a:r>
          </a:p>
          <a:p>
            <a:r>
              <a:rPr lang="en-US" dirty="0">
                <a:latin typeface="+mn-lt"/>
              </a:rPr>
              <a:t>One job selected and run via job scheduling</a:t>
            </a:r>
          </a:p>
          <a:p>
            <a:r>
              <a:rPr lang="en-US" dirty="0">
                <a:latin typeface="+mn-lt"/>
              </a:rPr>
              <a:t>When it has to wait (for I/O for example), OS switches to another job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0669" y="1628775"/>
            <a:ext cx="2731531" cy="864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Operating System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0667" y="2492376"/>
            <a:ext cx="2731531" cy="1610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Job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0668" y="4106391"/>
            <a:ext cx="2731531" cy="77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Job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80669" y="4876457"/>
            <a:ext cx="2731531" cy="1079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Job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80669" y="5955956"/>
            <a:ext cx="2731531" cy="497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Job 4</a:t>
            </a:r>
          </a:p>
        </p:txBody>
      </p:sp>
    </p:spTree>
    <p:extLst>
      <p:ext uri="{BB962C8B-B14F-4D97-AF65-F5344CB8AC3E}">
        <p14:creationId xmlns:p14="http://schemas.microsoft.com/office/powerpoint/2010/main" val="9691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build="p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one job needs to wait for I/O, the processor can switch to another job</a:t>
            </a:r>
          </a:p>
          <a:p>
            <a:endParaRPr lang="en-US" dirty="0"/>
          </a:p>
        </p:txBody>
      </p:sp>
      <p:graphicFrame>
        <p:nvGraphicFramePr>
          <p:cNvPr id="35" name="Espaço Reservado para Conteúdo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31800" y="3051372"/>
          <a:ext cx="8280401" cy="316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Program A</a:t>
                      </a:r>
                    </a:p>
                  </a:txBody>
                  <a:tcPr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Program B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spc="-100" baseline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Combined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A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B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two jobs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6" name="Retângulo 4"/>
          <p:cNvSpPr/>
          <p:nvPr/>
        </p:nvSpPr>
        <p:spPr>
          <a:xfrm>
            <a:off x="1851704" y="3158964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5"/>
          <p:cNvSpPr/>
          <p:nvPr/>
        </p:nvSpPr>
        <p:spPr>
          <a:xfrm>
            <a:off x="2537322" y="3158965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ângulo 6"/>
          <p:cNvSpPr/>
          <p:nvPr/>
        </p:nvSpPr>
        <p:spPr>
          <a:xfrm>
            <a:off x="3222940" y="3158966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ângulo 7"/>
          <p:cNvSpPr/>
          <p:nvPr/>
        </p:nvSpPr>
        <p:spPr>
          <a:xfrm>
            <a:off x="3908558" y="3158967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ângulo 8"/>
          <p:cNvSpPr/>
          <p:nvPr/>
        </p:nvSpPr>
        <p:spPr>
          <a:xfrm>
            <a:off x="4594176" y="3158968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9"/>
          <p:cNvSpPr/>
          <p:nvPr/>
        </p:nvSpPr>
        <p:spPr>
          <a:xfrm>
            <a:off x="5279794" y="3158969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10"/>
          <p:cNvSpPr/>
          <p:nvPr/>
        </p:nvSpPr>
        <p:spPr>
          <a:xfrm>
            <a:off x="5965412" y="3158970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ângulo 11"/>
          <p:cNvSpPr/>
          <p:nvPr/>
        </p:nvSpPr>
        <p:spPr>
          <a:xfrm>
            <a:off x="6651030" y="3158971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12"/>
          <p:cNvSpPr/>
          <p:nvPr/>
        </p:nvSpPr>
        <p:spPr>
          <a:xfrm>
            <a:off x="7336648" y="3158972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13"/>
          <p:cNvSpPr/>
          <p:nvPr/>
        </p:nvSpPr>
        <p:spPr>
          <a:xfrm>
            <a:off x="8022267" y="3158973"/>
            <a:ext cx="720000" cy="3132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3080168"/>
            <a:ext cx="8280400" cy="317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5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three jobs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032842"/>
              </p:ext>
            </p:extLst>
          </p:nvPr>
        </p:nvGraphicFramePr>
        <p:xfrm>
          <a:off x="441739" y="1898650"/>
          <a:ext cx="8268525" cy="388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0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Program A</a:t>
                      </a:r>
                    </a:p>
                  </a:txBody>
                  <a:tcPr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Program B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Program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/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pc="-100" baseline="0" dirty="0"/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Combined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pc="-100" baseline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A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C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pc="-1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Run B</a:t>
                      </a:r>
                      <a:endParaRPr lang="en-US" spc="-100" baseline="0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/>
                        <a:t>Wait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Retângulo 4"/>
          <p:cNvSpPr/>
          <p:nvPr/>
        </p:nvSpPr>
        <p:spPr>
          <a:xfrm>
            <a:off x="1871640" y="2078819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5"/>
          <p:cNvSpPr/>
          <p:nvPr/>
        </p:nvSpPr>
        <p:spPr>
          <a:xfrm>
            <a:off x="2554383" y="2078820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6"/>
          <p:cNvSpPr/>
          <p:nvPr/>
        </p:nvSpPr>
        <p:spPr>
          <a:xfrm>
            <a:off x="3237126" y="2078821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7"/>
          <p:cNvSpPr/>
          <p:nvPr/>
        </p:nvSpPr>
        <p:spPr>
          <a:xfrm>
            <a:off x="3919869" y="2078822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8"/>
          <p:cNvSpPr/>
          <p:nvPr/>
        </p:nvSpPr>
        <p:spPr>
          <a:xfrm>
            <a:off x="4602612" y="2078823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9"/>
          <p:cNvSpPr/>
          <p:nvPr/>
        </p:nvSpPr>
        <p:spPr>
          <a:xfrm>
            <a:off x="5285355" y="2078824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10"/>
          <p:cNvSpPr/>
          <p:nvPr/>
        </p:nvSpPr>
        <p:spPr>
          <a:xfrm>
            <a:off x="5968098" y="2078825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11"/>
          <p:cNvSpPr/>
          <p:nvPr/>
        </p:nvSpPr>
        <p:spPr>
          <a:xfrm>
            <a:off x="6650841" y="2078826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12"/>
          <p:cNvSpPr/>
          <p:nvPr/>
        </p:nvSpPr>
        <p:spPr>
          <a:xfrm>
            <a:off x="7333584" y="2078827"/>
            <a:ext cx="684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13"/>
          <p:cNvSpPr/>
          <p:nvPr/>
        </p:nvSpPr>
        <p:spPr>
          <a:xfrm>
            <a:off x="8016329" y="2078828"/>
            <a:ext cx="720000" cy="378050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98687"/>
            <a:ext cx="8280400" cy="39243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201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1199707" y="2004941"/>
            <a:ext cx="3960000" cy="3960000"/>
          </a:xfrm>
          <a:prstGeom prst="ellipse">
            <a:avLst/>
          </a:prstGeom>
          <a:noFill/>
          <a:ln w="203200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What is required in </a:t>
            </a:r>
            <a:r>
              <a:rPr lang="en-US" spc="-150" dirty="0" err="1"/>
              <a:t>hw</a:t>
            </a:r>
            <a:r>
              <a:rPr lang="en-US" spc="-150" dirty="0"/>
              <a:t> for multiprogramming?</a:t>
            </a:r>
            <a:endParaRPr lang="pt-BR" spc="-1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394938" y="4539727"/>
            <a:ext cx="2017538" cy="1008769"/>
          </a:xfrm>
          <a:custGeom>
            <a:avLst/>
            <a:gdLst>
              <a:gd name="connsiteX0" fmla="*/ 0 w 2017538"/>
              <a:gd name="connsiteY0" fmla="*/ 168132 h 1008769"/>
              <a:gd name="connsiteX1" fmla="*/ 168132 w 2017538"/>
              <a:gd name="connsiteY1" fmla="*/ 0 h 1008769"/>
              <a:gd name="connsiteX2" fmla="*/ 1849406 w 2017538"/>
              <a:gd name="connsiteY2" fmla="*/ 0 h 1008769"/>
              <a:gd name="connsiteX3" fmla="*/ 2017538 w 2017538"/>
              <a:gd name="connsiteY3" fmla="*/ 168132 h 1008769"/>
              <a:gd name="connsiteX4" fmla="*/ 2017538 w 2017538"/>
              <a:gd name="connsiteY4" fmla="*/ 840637 h 1008769"/>
              <a:gd name="connsiteX5" fmla="*/ 1849406 w 2017538"/>
              <a:gd name="connsiteY5" fmla="*/ 1008769 h 1008769"/>
              <a:gd name="connsiteX6" fmla="*/ 168132 w 2017538"/>
              <a:gd name="connsiteY6" fmla="*/ 1008769 h 1008769"/>
              <a:gd name="connsiteX7" fmla="*/ 0 w 2017538"/>
              <a:gd name="connsiteY7" fmla="*/ 840637 h 1008769"/>
              <a:gd name="connsiteX8" fmla="*/ 0 w 2017538"/>
              <a:gd name="connsiteY8" fmla="*/ 168132 h 10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538" h="1008769">
                <a:moveTo>
                  <a:pt x="0" y="168132"/>
                </a:moveTo>
                <a:cubicBezTo>
                  <a:pt x="0" y="75275"/>
                  <a:pt x="75275" y="0"/>
                  <a:pt x="168132" y="0"/>
                </a:cubicBezTo>
                <a:lnTo>
                  <a:pt x="1849406" y="0"/>
                </a:lnTo>
                <a:cubicBezTo>
                  <a:pt x="1942263" y="0"/>
                  <a:pt x="2017538" y="75275"/>
                  <a:pt x="2017538" y="168132"/>
                </a:cubicBezTo>
                <a:lnTo>
                  <a:pt x="2017538" y="840637"/>
                </a:lnTo>
                <a:cubicBezTo>
                  <a:pt x="2017538" y="933494"/>
                  <a:pt x="1942263" y="1008769"/>
                  <a:pt x="1849406" y="1008769"/>
                </a:cubicBezTo>
                <a:lnTo>
                  <a:pt x="168132" y="1008769"/>
                </a:lnTo>
                <a:cubicBezTo>
                  <a:pt x="75275" y="1008769"/>
                  <a:pt x="0" y="933494"/>
                  <a:pt x="0" y="840637"/>
                </a:cubicBezTo>
                <a:lnTo>
                  <a:pt x="0" y="168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444" tIns="125444" rIns="125444" bIns="125444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Privileged Instructions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46938" y="4539727"/>
            <a:ext cx="2017538" cy="1008769"/>
          </a:xfrm>
          <a:custGeom>
            <a:avLst/>
            <a:gdLst>
              <a:gd name="connsiteX0" fmla="*/ 0 w 2017538"/>
              <a:gd name="connsiteY0" fmla="*/ 168132 h 1008769"/>
              <a:gd name="connsiteX1" fmla="*/ 168132 w 2017538"/>
              <a:gd name="connsiteY1" fmla="*/ 0 h 1008769"/>
              <a:gd name="connsiteX2" fmla="*/ 1849406 w 2017538"/>
              <a:gd name="connsiteY2" fmla="*/ 0 h 1008769"/>
              <a:gd name="connsiteX3" fmla="*/ 2017538 w 2017538"/>
              <a:gd name="connsiteY3" fmla="*/ 168132 h 1008769"/>
              <a:gd name="connsiteX4" fmla="*/ 2017538 w 2017538"/>
              <a:gd name="connsiteY4" fmla="*/ 840637 h 1008769"/>
              <a:gd name="connsiteX5" fmla="*/ 1849406 w 2017538"/>
              <a:gd name="connsiteY5" fmla="*/ 1008769 h 1008769"/>
              <a:gd name="connsiteX6" fmla="*/ 168132 w 2017538"/>
              <a:gd name="connsiteY6" fmla="*/ 1008769 h 1008769"/>
              <a:gd name="connsiteX7" fmla="*/ 0 w 2017538"/>
              <a:gd name="connsiteY7" fmla="*/ 840637 h 1008769"/>
              <a:gd name="connsiteX8" fmla="*/ 0 w 2017538"/>
              <a:gd name="connsiteY8" fmla="*/ 168132 h 10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538" h="1008769">
                <a:moveTo>
                  <a:pt x="0" y="168132"/>
                </a:moveTo>
                <a:cubicBezTo>
                  <a:pt x="0" y="75275"/>
                  <a:pt x="75275" y="0"/>
                  <a:pt x="168132" y="0"/>
                </a:cubicBezTo>
                <a:lnTo>
                  <a:pt x="1849406" y="0"/>
                </a:lnTo>
                <a:cubicBezTo>
                  <a:pt x="1942263" y="0"/>
                  <a:pt x="2017538" y="75275"/>
                  <a:pt x="2017538" y="168132"/>
                </a:cubicBezTo>
                <a:lnTo>
                  <a:pt x="2017538" y="840637"/>
                </a:lnTo>
                <a:cubicBezTo>
                  <a:pt x="2017538" y="933494"/>
                  <a:pt x="1942263" y="1008769"/>
                  <a:pt x="1849406" y="1008769"/>
                </a:cubicBezTo>
                <a:lnTo>
                  <a:pt x="168132" y="1008769"/>
                </a:lnTo>
                <a:cubicBezTo>
                  <a:pt x="75275" y="1008769"/>
                  <a:pt x="0" y="933494"/>
                  <a:pt x="0" y="840637"/>
                </a:cubicBezTo>
                <a:lnTo>
                  <a:pt x="0" y="168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444" tIns="125444" rIns="125444" bIns="125444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Protection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910075" y="3051119"/>
            <a:ext cx="2017538" cy="1008769"/>
          </a:xfrm>
          <a:custGeom>
            <a:avLst/>
            <a:gdLst>
              <a:gd name="connsiteX0" fmla="*/ 0 w 2017538"/>
              <a:gd name="connsiteY0" fmla="*/ 168132 h 1008769"/>
              <a:gd name="connsiteX1" fmla="*/ 168132 w 2017538"/>
              <a:gd name="connsiteY1" fmla="*/ 0 h 1008769"/>
              <a:gd name="connsiteX2" fmla="*/ 1849406 w 2017538"/>
              <a:gd name="connsiteY2" fmla="*/ 0 h 1008769"/>
              <a:gd name="connsiteX3" fmla="*/ 2017538 w 2017538"/>
              <a:gd name="connsiteY3" fmla="*/ 168132 h 1008769"/>
              <a:gd name="connsiteX4" fmla="*/ 2017538 w 2017538"/>
              <a:gd name="connsiteY4" fmla="*/ 840637 h 1008769"/>
              <a:gd name="connsiteX5" fmla="*/ 1849406 w 2017538"/>
              <a:gd name="connsiteY5" fmla="*/ 1008769 h 1008769"/>
              <a:gd name="connsiteX6" fmla="*/ 168132 w 2017538"/>
              <a:gd name="connsiteY6" fmla="*/ 1008769 h 1008769"/>
              <a:gd name="connsiteX7" fmla="*/ 0 w 2017538"/>
              <a:gd name="connsiteY7" fmla="*/ 840637 h 1008769"/>
              <a:gd name="connsiteX8" fmla="*/ 0 w 2017538"/>
              <a:gd name="connsiteY8" fmla="*/ 168132 h 10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538" h="1008769">
                <a:moveTo>
                  <a:pt x="0" y="168132"/>
                </a:moveTo>
                <a:cubicBezTo>
                  <a:pt x="0" y="75275"/>
                  <a:pt x="75275" y="0"/>
                  <a:pt x="168132" y="0"/>
                </a:cubicBezTo>
                <a:lnTo>
                  <a:pt x="1849406" y="0"/>
                </a:lnTo>
                <a:cubicBezTo>
                  <a:pt x="1942263" y="0"/>
                  <a:pt x="2017538" y="75275"/>
                  <a:pt x="2017538" y="168132"/>
                </a:cubicBezTo>
                <a:lnTo>
                  <a:pt x="2017538" y="840637"/>
                </a:lnTo>
                <a:cubicBezTo>
                  <a:pt x="2017538" y="933494"/>
                  <a:pt x="1942263" y="1008769"/>
                  <a:pt x="1849406" y="1008769"/>
                </a:cubicBezTo>
                <a:lnTo>
                  <a:pt x="168132" y="1008769"/>
                </a:lnTo>
                <a:cubicBezTo>
                  <a:pt x="75275" y="1008769"/>
                  <a:pt x="0" y="933494"/>
                  <a:pt x="0" y="840637"/>
                </a:cubicBezTo>
                <a:lnTo>
                  <a:pt x="0" y="168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444" tIns="125444" rIns="125444" bIns="12544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pt-BR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1801" y="3051119"/>
            <a:ext cx="2017538" cy="1008769"/>
          </a:xfrm>
          <a:custGeom>
            <a:avLst/>
            <a:gdLst>
              <a:gd name="connsiteX0" fmla="*/ 0 w 2017538"/>
              <a:gd name="connsiteY0" fmla="*/ 168132 h 1008769"/>
              <a:gd name="connsiteX1" fmla="*/ 168132 w 2017538"/>
              <a:gd name="connsiteY1" fmla="*/ 0 h 1008769"/>
              <a:gd name="connsiteX2" fmla="*/ 1849406 w 2017538"/>
              <a:gd name="connsiteY2" fmla="*/ 0 h 1008769"/>
              <a:gd name="connsiteX3" fmla="*/ 2017538 w 2017538"/>
              <a:gd name="connsiteY3" fmla="*/ 168132 h 1008769"/>
              <a:gd name="connsiteX4" fmla="*/ 2017538 w 2017538"/>
              <a:gd name="connsiteY4" fmla="*/ 840637 h 1008769"/>
              <a:gd name="connsiteX5" fmla="*/ 1849406 w 2017538"/>
              <a:gd name="connsiteY5" fmla="*/ 1008769 h 1008769"/>
              <a:gd name="connsiteX6" fmla="*/ 168132 w 2017538"/>
              <a:gd name="connsiteY6" fmla="*/ 1008769 h 1008769"/>
              <a:gd name="connsiteX7" fmla="*/ 0 w 2017538"/>
              <a:gd name="connsiteY7" fmla="*/ 840637 h 1008769"/>
              <a:gd name="connsiteX8" fmla="*/ 0 w 2017538"/>
              <a:gd name="connsiteY8" fmla="*/ 168132 h 10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538" h="1008769">
                <a:moveTo>
                  <a:pt x="0" y="168132"/>
                </a:moveTo>
                <a:cubicBezTo>
                  <a:pt x="0" y="75275"/>
                  <a:pt x="75275" y="0"/>
                  <a:pt x="168132" y="0"/>
                </a:cubicBezTo>
                <a:lnTo>
                  <a:pt x="1849406" y="0"/>
                </a:lnTo>
                <a:cubicBezTo>
                  <a:pt x="1942263" y="0"/>
                  <a:pt x="2017538" y="75275"/>
                  <a:pt x="2017538" y="168132"/>
                </a:cubicBezTo>
                <a:lnTo>
                  <a:pt x="2017538" y="840637"/>
                </a:lnTo>
                <a:cubicBezTo>
                  <a:pt x="2017538" y="933494"/>
                  <a:pt x="1942263" y="1008769"/>
                  <a:pt x="1849406" y="1008769"/>
                </a:cubicBezTo>
                <a:lnTo>
                  <a:pt x="168132" y="1008769"/>
                </a:lnTo>
                <a:cubicBezTo>
                  <a:pt x="75275" y="1008769"/>
                  <a:pt x="0" y="933494"/>
                  <a:pt x="0" y="840637"/>
                </a:cubicBezTo>
                <a:lnTo>
                  <a:pt x="0" y="168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444" tIns="125444" rIns="125444" bIns="12544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Dual-mode operation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170938" y="1628775"/>
            <a:ext cx="2017538" cy="1008769"/>
          </a:xfrm>
          <a:custGeom>
            <a:avLst/>
            <a:gdLst>
              <a:gd name="connsiteX0" fmla="*/ 0 w 2017538"/>
              <a:gd name="connsiteY0" fmla="*/ 168132 h 1008769"/>
              <a:gd name="connsiteX1" fmla="*/ 168132 w 2017538"/>
              <a:gd name="connsiteY1" fmla="*/ 0 h 1008769"/>
              <a:gd name="connsiteX2" fmla="*/ 1849406 w 2017538"/>
              <a:gd name="connsiteY2" fmla="*/ 0 h 1008769"/>
              <a:gd name="connsiteX3" fmla="*/ 2017538 w 2017538"/>
              <a:gd name="connsiteY3" fmla="*/ 168132 h 1008769"/>
              <a:gd name="connsiteX4" fmla="*/ 2017538 w 2017538"/>
              <a:gd name="connsiteY4" fmla="*/ 840637 h 1008769"/>
              <a:gd name="connsiteX5" fmla="*/ 1849406 w 2017538"/>
              <a:gd name="connsiteY5" fmla="*/ 1008769 h 1008769"/>
              <a:gd name="connsiteX6" fmla="*/ 168132 w 2017538"/>
              <a:gd name="connsiteY6" fmla="*/ 1008769 h 1008769"/>
              <a:gd name="connsiteX7" fmla="*/ 0 w 2017538"/>
              <a:gd name="connsiteY7" fmla="*/ 840637 h 1008769"/>
              <a:gd name="connsiteX8" fmla="*/ 0 w 2017538"/>
              <a:gd name="connsiteY8" fmla="*/ 168132 h 10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538" h="1008769">
                <a:moveTo>
                  <a:pt x="0" y="168132"/>
                </a:moveTo>
                <a:cubicBezTo>
                  <a:pt x="0" y="75275"/>
                  <a:pt x="75275" y="0"/>
                  <a:pt x="168132" y="0"/>
                </a:cubicBezTo>
                <a:lnTo>
                  <a:pt x="1849406" y="0"/>
                </a:lnTo>
                <a:cubicBezTo>
                  <a:pt x="1942263" y="0"/>
                  <a:pt x="2017538" y="75275"/>
                  <a:pt x="2017538" y="168132"/>
                </a:cubicBezTo>
                <a:lnTo>
                  <a:pt x="2017538" y="840637"/>
                </a:lnTo>
                <a:cubicBezTo>
                  <a:pt x="2017538" y="933494"/>
                  <a:pt x="1942263" y="1008769"/>
                  <a:pt x="1849406" y="1008769"/>
                </a:cubicBezTo>
                <a:lnTo>
                  <a:pt x="168132" y="1008769"/>
                </a:lnTo>
                <a:cubicBezTo>
                  <a:pt x="75275" y="1008769"/>
                  <a:pt x="0" y="933494"/>
                  <a:pt x="0" y="840637"/>
                </a:cubicBezTo>
                <a:lnTo>
                  <a:pt x="0" y="168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444" tIns="125444" rIns="125444" bIns="12544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pt-BR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6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 for multiprogramming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11862" y="1809750"/>
            <a:ext cx="2700337" cy="4679950"/>
          </a:xfrm>
        </p:spPr>
        <p:txBody>
          <a:bodyPr>
            <a:normAutofit/>
          </a:bodyPr>
          <a:lstStyle/>
          <a:p>
            <a:pPr marL="266632" lvl="1" indent="-266632">
              <a:spcBef>
                <a:spcPts val="1800"/>
              </a:spcBef>
              <a:spcAft>
                <a:spcPts val="0"/>
              </a:spcAft>
              <a:buClr>
                <a:srgbClr val="FF6600"/>
              </a:buClr>
            </a:pPr>
            <a:r>
              <a:rPr lang="en-US" dirty="0"/>
              <a:t>Enables interrupting a user job after a certain amount of time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1801" y="1628775"/>
            <a:ext cx="5495812" cy="4336166"/>
            <a:chOff x="431801" y="1628775"/>
            <a:chExt cx="5495812" cy="433616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199707" y="2004941"/>
              <a:ext cx="3960000" cy="3960000"/>
            </a:xfrm>
            <a:prstGeom prst="ellipse">
              <a:avLst/>
            </a:prstGeom>
            <a:noFill/>
            <a:ln w="203200" cmpd="sng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Dual-mode operation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Protection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Privileged Instructions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Interrupts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8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Question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can the OS provide the illusion of a nearly endless supply of physical CPUs when there are only a few of them available?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 for multiprogramming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11862" y="1809750"/>
            <a:ext cx="2700337" cy="4679950"/>
          </a:xfrm>
        </p:spPr>
        <p:txBody>
          <a:bodyPr/>
          <a:lstStyle/>
          <a:p>
            <a:r>
              <a:rPr lang="en-US" dirty="0"/>
              <a:t>Enable switching between jobs while waiting for I/O to complete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1801" y="1628775"/>
            <a:ext cx="5495812" cy="4336166"/>
            <a:chOff x="431801" y="1628775"/>
            <a:chExt cx="5495812" cy="4336166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199707" y="2004941"/>
              <a:ext cx="3960000" cy="3960000"/>
            </a:xfrm>
            <a:prstGeom prst="ellipse">
              <a:avLst/>
            </a:prstGeom>
            <a:noFill/>
            <a:ln w="203200" cmpd="sng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Dual-mode operation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Protection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Privileged Instructions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Interrupts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3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 for multiprogramming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11862" y="1809750"/>
            <a:ext cx="2700337" cy="4679950"/>
          </a:xfrm>
        </p:spPr>
        <p:txBody>
          <a:bodyPr>
            <a:normAutofit/>
          </a:bodyPr>
          <a:lstStyle/>
          <a:p>
            <a:pPr marL="266632" lvl="1" indent="-266632">
              <a:spcBef>
                <a:spcPts val="1800"/>
              </a:spcBef>
              <a:spcAft>
                <a:spcPts val="0"/>
              </a:spcAft>
              <a:buClr>
                <a:srgbClr val="FF6600"/>
              </a:buClr>
            </a:pPr>
            <a:r>
              <a:rPr lang="en-US" dirty="0"/>
              <a:t>User jobs cannot execute certain machine level instructions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1801" y="1628775"/>
            <a:ext cx="5495812" cy="4336166"/>
            <a:chOff x="431801" y="1628775"/>
            <a:chExt cx="5495812" cy="4336166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199707" y="2004941"/>
              <a:ext cx="3960000" cy="3960000"/>
            </a:xfrm>
            <a:prstGeom prst="ellipse">
              <a:avLst/>
            </a:prstGeom>
            <a:noFill/>
            <a:ln w="203200" cmpd="sng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Dual-mode operation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Protection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Privileged Instructions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Interrupts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 for multiprogramming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11862" y="1809750"/>
            <a:ext cx="2700337" cy="4679950"/>
          </a:xfrm>
        </p:spPr>
        <p:txBody>
          <a:bodyPr/>
          <a:lstStyle/>
          <a:p>
            <a:r>
              <a:rPr lang="en-US" dirty="0"/>
              <a:t>A job cannot alter the memory area of the system or of another job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1801" y="1628775"/>
            <a:ext cx="5495812" cy="4336166"/>
            <a:chOff x="431801" y="1628775"/>
            <a:chExt cx="5495812" cy="4336166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1199707" y="2004941"/>
              <a:ext cx="3960000" cy="3960000"/>
            </a:xfrm>
            <a:prstGeom prst="ellipse">
              <a:avLst/>
            </a:prstGeom>
            <a:noFill/>
            <a:ln w="203200" cmpd="sng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Dual-mode operation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Protection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Privileged Instructions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Interrupts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5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 for multiprogramming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10506" y="1449388"/>
            <a:ext cx="2701693" cy="5040312"/>
          </a:xfrm>
        </p:spPr>
        <p:txBody>
          <a:bodyPr>
            <a:normAutofit fontScale="92500"/>
          </a:bodyPr>
          <a:lstStyle/>
          <a:p>
            <a:r>
              <a:rPr lang="en-US" dirty="0"/>
              <a:t>Jobs execute in user mode</a:t>
            </a:r>
          </a:p>
          <a:p>
            <a:pPr lvl="1"/>
            <a:r>
              <a:rPr lang="en-US" dirty="0"/>
              <a:t>Privileged instructions may not be executed</a:t>
            </a:r>
          </a:p>
          <a:p>
            <a:r>
              <a:rPr lang="en-US" dirty="0"/>
              <a:t>OS executes in system (aka kernel) mode</a:t>
            </a:r>
          </a:p>
          <a:p>
            <a:pPr lvl="1"/>
            <a:r>
              <a:rPr lang="en-US" dirty="0"/>
              <a:t>Privileged instructions may be executed</a:t>
            </a:r>
          </a:p>
          <a:p>
            <a:pPr lvl="1"/>
            <a:r>
              <a:rPr lang="en-US" dirty="0"/>
              <a:t>Protected areas of memory may be accessed</a:t>
            </a:r>
            <a:endParaRPr lang="en-US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1801" y="1625905"/>
            <a:ext cx="5495812" cy="4339036"/>
            <a:chOff x="431801" y="1625905"/>
            <a:chExt cx="5495812" cy="433903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199707" y="2004941"/>
              <a:ext cx="3960000" cy="3960000"/>
            </a:xfrm>
            <a:prstGeom prst="ellipse">
              <a:avLst/>
            </a:prstGeom>
            <a:noFill/>
            <a:ln w="203200" cmpd="sng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31801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Dual-mode operation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Protection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Privileged Instructions</a:t>
              </a: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Interrupts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170938" y="162877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Timer</a:t>
              </a: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394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46938" y="4539727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910075" y="3051119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170938" y="1625905"/>
              <a:ext cx="2017538" cy="1008769"/>
            </a:xfrm>
            <a:custGeom>
              <a:avLst/>
              <a:gdLst>
                <a:gd name="connsiteX0" fmla="*/ 0 w 2017538"/>
                <a:gd name="connsiteY0" fmla="*/ 168132 h 1008769"/>
                <a:gd name="connsiteX1" fmla="*/ 168132 w 2017538"/>
                <a:gd name="connsiteY1" fmla="*/ 0 h 1008769"/>
                <a:gd name="connsiteX2" fmla="*/ 1849406 w 2017538"/>
                <a:gd name="connsiteY2" fmla="*/ 0 h 1008769"/>
                <a:gd name="connsiteX3" fmla="*/ 2017538 w 2017538"/>
                <a:gd name="connsiteY3" fmla="*/ 168132 h 1008769"/>
                <a:gd name="connsiteX4" fmla="*/ 2017538 w 2017538"/>
                <a:gd name="connsiteY4" fmla="*/ 840637 h 1008769"/>
                <a:gd name="connsiteX5" fmla="*/ 1849406 w 2017538"/>
                <a:gd name="connsiteY5" fmla="*/ 1008769 h 1008769"/>
                <a:gd name="connsiteX6" fmla="*/ 168132 w 2017538"/>
                <a:gd name="connsiteY6" fmla="*/ 1008769 h 1008769"/>
                <a:gd name="connsiteX7" fmla="*/ 0 w 2017538"/>
                <a:gd name="connsiteY7" fmla="*/ 840637 h 1008769"/>
                <a:gd name="connsiteX8" fmla="*/ 0 w 2017538"/>
                <a:gd name="connsiteY8" fmla="*/ 168132 h 100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538" h="1008769">
                  <a:moveTo>
                    <a:pt x="0" y="168132"/>
                  </a:moveTo>
                  <a:cubicBezTo>
                    <a:pt x="0" y="75275"/>
                    <a:pt x="75275" y="0"/>
                    <a:pt x="168132" y="0"/>
                  </a:cubicBezTo>
                  <a:lnTo>
                    <a:pt x="1849406" y="0"/>
                  </a:lnTo>
                  <a:cubicBezTo>
                    <a:pt x="1942263" y="0"/>
                    <a:pt x="2017538" y="75275"/>
                    <a:pt x="2017538" y="168132"/>
                  </a:cubicBezTo>
                  <a:lnTo>
                    <a:pt x="2017538" y="840637"/>
                  </a:lnTo>
                  <a:cubicBezTo>
                    <a:pt x="2017538" y="933494"/>
                    <a:pt x="1942263" y="1008769"/>
                    <a:pt x="1849406" y="1008769"/>
                  </a:cubicBezTo>
                  <a:lnTo>
                    <a:pt x="168132" y="1008769"/>
                  </a:lnTo>
                  <a:cubicBezTo>
                    <a:pt x="75275" y="1008769"/>
                    <a:pt x="0" y="933494"/>
                    <a:pt x="0" y="840637"/>
                  </a:cubicBezTo>
                  <a:lnTo>
                    <a:pt x="0" y="168132"/>
                  </a:lnTo>
                  <a:close/>
                </a:path>
              </a:pathLst>
            </a:custGeom>
            <a:solidFill>
              <a:srgbClr val="F2F2F2">
                <a:alpha val="74902"/>
              </a:srgb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44" tIns="125444" rIns="125444" bIns="125444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can be understood as …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 program in execution</a:t>
            </a:r>
          </a:p>
          <a:p>
            <a:r>
              <a:rPr lang="en-US"/>
              <a:t>An instance of a program running on a computer</a:t>
            </a:r>
          </a:p>
          <a:p>
            <a:r>
              <a:rPr lang="en-US"/>
              <a:t>An entity that can be assigned to and executed on a processor</a:t>
            </a:r>
          </a:p>
          <a:p>
            <a:r>
              <a:rPr lang="en-US"/>
              <a:t>A unit of activity characterized by </a:t>
            </a:r>
          </a:p>
          <a:p>
            <a:pPr lvl="1"/>
            <a:r>
              <a:rPr lang="en-US"/>
              <a:t>a sequence of program instructions to be executed during its lifetime</a:t>
            </a:r>
          </a:p>
          <a:p>
            <a:pPr lvl="1"/>
            <a:r>
              <a:rPr lang="en-US"/>
              <a:t>an evolving state and</a:t>
            </a:r>
          </a:p>
          <a:p>
            <a:pPr lvl="1"/>
            <a:r>
              <a:rPr lang="en-US"/>
              <a:t>an associated set of required system services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…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Consists of three components</a:t>
            </a:r>
          </a:p>
          <a:p>
            <a:pPr lvl="1"/>
            <a:r>
              <a:rPr lang="en-US" dirty="0"/>
              <a:t>An executable program</a:t>
            </a:r>
          </a:p>
          <a:p>
            <a:pPr lvl="1"/>
            <a:r>
              <a:rPr lang="en-US" dirty="0"/>
              <a:t>Associated data needed by the program</a:t>
            </a:r>
          </a:p>
          <a:p>
            <a:pPr lvl="1"/>
            <a:r>
              <a:rPr lang="en-US" dirty="0"/>
              <a:t>Execution context of the program aka process state</a:t>
            </a:r>
          </a:p>
          <a:p>
            <a:pPr lvl="2"/>
            <a:r>
              <a:rPr lang="en-US" dirty="0"/>
              <a:t>All information the operating system needs to manage the process</a:t>
            </a:r>
          </a:p>
          <a:p>
            <a:r>
              <a:rPr lang="en-US" dirty="0"/>
              <a:t>Needs resources to accomplish its task</a:t>
            </a:r>
          </a:p>
          <a:p>
            <a:pPr lvl="1"/>
            <a:r>
              <a:rPr lang="en-US" dirty="0"/>
              <a:t>CPU, memory, I/O, files</a:t>
            </a:r>
          </a:p>
          <a:p>
            <a:pPr lvl="1"/>
            <a:r>
              <a:rPr lang="en-US" dirty="0"/>
              <a:t>Initialization data</a:t>
            </a:r>
          </a:p>
          <a:p>
            <a:r>
              <a:rPr lang="en-US" dirty="0"/>
              <a:t>On termination, requires reclaim of any reusable resources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process</a:t>
            </a:r>
            <a:br>
              <a:rPr lang="en-US"/>
            </a:br>
            <a:r>
              <a:rPr lang="en-US"/>
              <a:t>implementation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075828" cy="46799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/>
              <a:t>few concerns…</a:t>
            </a:r>
            <a:endParaRPr lang="en-US" dirty="0"/>
          </a:p>
          <a:p>
            <a:pPr lvl="1"/>
            <a:r>
              <a:rPr lang="en-US" dirty="0"/>
              <a:t>Does a process need to be wholly loaded in memory?</a:t>
            </a:r>
          </a:p>
          <a:p>
            <a:pPr lvl="1"/>
            <a:r>
              <a:rPr lang="en-US" dirty="0"/>
              <a:t>Can processes be switched in and out of memory?</a:t>
            </a:r>
          </a:p>
          <a:p>
            <a:pPr lvl="1"/>
            <a:r>
              <a:rPr lang="en-US" dirty="0"/>
              <a:t>If so, does a process need to be reloaded to the same memory addresses where it has been before?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7662" y="635001"/>
            <a:ext cx="860425" cy="6018213"/>
          </a:xfrm>
          <a:prstGeom prst="rect">
            <a:avLst/>
          </a:prstGeom>
          <a:noFill/>
          <a:ln w="20" cap="flat">
            <a:solidFill>
              <a:srgbClr val="22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7662" y="920751"/>
            <a:ext cx="860425" cy="1433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07662" y="1208088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7625" y="631826"/>
            <a:ext cx="860425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67625" y="1062038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67625" y="1492251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7625" y="1635126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67625" y="1970088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67625" y="2684463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07662" y="1781176"/>
            <a:ext cx="860425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7662" y="2927351"/>
            <a:ext cx="860425" cy="12906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007662" y="3214688"/>
            <a:ext cx="860425" cy="0"/>
          </a:xfrm>
          <a:custGeom>
            <a:avLst/>
            <a:gdLst>
              <a:gd name="T0" fmla="*/ 0 w 1905"/>
              <a:gd name="T1" fmla="*/ 1905 w 1905"/>
              <a:gd name="T2" fmla="*/ 0 w 190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05">
                <a:moveTo>
                  <a:pt x="0" y="0"/>
                </a:moveTo>
                <a:lnTo>
                  <a:pt x="1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007662" y="3214688"/>
            <a:ext cx="860425" cy="0"/>
          </a:xfrm>
          <a:prstGeom prst="line">
            <a:avLst/>
          </a:prstGeom>
          <a:noFill/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007662" y="3787776"/>
            <a:ext cx="860425" cy="0"/>
          </a:xfrm>
          <a:custGeom>
            <a:avLst/>
            <a:gdLst>
              <a:gd name="T0" fmla="*/ 0 w 1905"/>
              <a:gd name="T1" fmla="*/ 1905 w 1905"/>
              <a:gd name="T2" fmla="*/ 0 w 190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05">
                <a:moveTo>
                  <a:pt x="0" y="0"/>
                </a:moveTo>
                <a:lnTo>
                  <a:pt x="1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007662" y="3787776"/>
            <a:ext cx="860425" cy="0"/>
          </a:xfrm>
          <a:prstGeom prst="line">
            <a:avLst/>
          </a:prstGeom>
          <a:noFill/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27276" y="2944813"/>
            <a:ext cx="5514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Context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0547" y="3375026"/>
            <a:ext cx="3254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Data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097332" y="3773488"/>
            <a:ext cx="6043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Program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187485" y="3979863"/>
            <a:ext cx="447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(</a:t>
            </a: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code</a:t>
            </a: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)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7662" y="4791076"/>
            <a:ext cx="860425" cy="1289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007662" y="5076826"/>
            <a:ext cx="860425" cy="0"/>
          </a:xfrm>
          <a:custGeom>
            <a:avLst/>
            <a:gdLst>
              <a:gd name="T0" fmla="*/ 0 w 1905"/>
              <a:gd name="T1" fmla="*/ 1905 w 1905"/>
              <a:gd name="T2" fmla="*/ 0 w 190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05">
                <a:moveTo>
                  <a:pt x="0" y="0"/>
                </a:moveTo>
                <a:lnTo>
                  <a:pt x="19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007662" y="5076826"/>
            <a:ext cx="860425" cy="0"/>
          </a:xfrm>
          <a:prstGeom prst="line">
            <a:avLst/>
          </a:prstGeom>
          <a:noFill/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007662" y="5649913"/>
            <a:ext cx="860425" cy="0"/>
          </a:xfrm>
          <a:custGeom>
            <a:avLst/>
            <a:gdLst>
              <a:gd name="T0" fmla="*/ 0 w 1905"/>
              <a:gd name="T1" fmla="*/ 1905 w 1905"/>
              <a:gd name="T2" fmla="*/ 0 w 190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05">
                <a:moveTo>
                  <a:pt x="0" y="0"/>
                </a:moveTo>
                <a:lnTo>
                  <a:pt x="19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007662" y="5649913"/>
            <a:ext cx="860425" cy="0"/>
          </a:xfrm>
          <a:prstGeom prst="line">
            <a:avLst/>
          </a:prstGeom>
          <a:noFill/>
          <a:ln w="10" cap="flat">
            <a:solidFill>
              <a:srgbClr val="22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127276" y="4808538"/>
            <a:ext cx="5514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Context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0547" y="5238751"/>
            <a:ext cx="3254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Data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68" name="Rectangle 31"/>
          <p:cNvSpPr>
            <a:spLocks noChangeArrowheads="1"/>
          </p:cNvSpPr>
          <p:nvPr/>
        </p:nvSpPr>
        <p:spPr bwMode="auto">
          <a:xfrm>
            <a:off x="4864100" y="1160463"/>
            <a:ext cx="368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i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69" name="Rectangle 32"/>
          <p:cNvSpPr>
            <a:spLocks noChangeArrowheads="1"/>
          </p:cNvSpPr>
          <p:nvPr/>
        </p:nvSpPr>
        <p:spPr bwMode="auto">
          <a:xfrm>
            <a:off x="6683375" y="587376"/>
            <a:ext cx="8223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Process</a:t>
            </a: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 index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1" name="Rectangle 33"/>
          <p:cNvSpPr>
            <a:spLocks noChangeArrowheads="1"/>
          </p:cNvSpPr>
          <p:nvPr/>
        </p:nvSpPr>
        <p:spPr bwMode="auto">
          <a:xfrm>
            <a:off x="7444930" y="1017588"/>
            <a:ext cx="1619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PC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2" name="Rectangle 34"/>
          <p:cNvSpPr>
            <a:spLocks noChangeArrowheads="1"/>
          </p:cNvSpPr>
          <p:nvPr/>
        </p:nvSpPr>
        <p:spPr bwMode="auto">
          <a:xfrm>
            <a:off x="7297453" y="1463676"/>
            <a:ext cx="27571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Base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3" name="Rectangle 35"/>
          <p:cNvSpPr>
            <a:spLocks noChangeArrowheads="1"/>
          </p:cNvSpPr>
          <p:nvPr/>
        </p:nvSpPr>
        <p:spPr bwMode="auto">
          <a:xfrm>
            <a:off x="7273408" y="1606551"/>
            <a:ext cx="30457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Limit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4" name="Rectangle 36"/>
          <p:cNvSpPr>
            <a:spLocks noChangeArrowheads="1"/>
          </p:cNvSpPr>
          <p:nvPr/>
        </p:nvSpPr>
        <p:spPr bwMode="auto">
          <a:xfrm>
            <a:off x="6868148" y="2211388"/>
            <a:ext cx="509755" cy="3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eaLnBrk="1" hangingPunct="1">
              <a:lnSpc>
                <a:spcPct val="85000"/>
              </a:lnSpc>
            </a:pPr>
            <a:r>
              <a:rPr kumimoji="0" lang="pt-BR" sz="13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Other</a:t>
            </a:r>
            <a:br>
              <a:rPr lang="pt-BR" sz="1300" dirty="0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</a:br>
            <a:r>
              <a:rPr lang="pt-BR" sz="1300" dirty="0" err="1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  <a:t>registers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6" name="Rectangle 38"/>
          <p:cNvSpPr>
            <a:spLocks noChangeArrowheads="1"/>
          </p:cNvSpPr>
          <p:nvPr/>
        </p:nvSpPr>
        <p:spPr bwMode="auto">
          <a:xfrm>
            <a:off x="8081807" y="603251"/>
            <a:ext cx="272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i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7" name="Rectangle 39"/>
          <p:cNvSpPr>
            <a:spLocks noChangeArrowheads="1"/>
          </p:cNvSpPr>
          <p:nvPr/>
        </p:nvSpPr>
        <p:spPr bwMode="auto">
          <a:xfrm>
            <a:off x="8060166" y="1479551"/>
            <a:ext cx="705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b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8" name="Rectangle 40"/>
          <p:cNvSpPr>
            <a:spLocks noChangeArrowheads="1"/>
          </p:cNvSpPr>
          <p:nvPr/>
        </p:nvSpPr>
        <p:spPr bwMode="auto">
          <a:xfrm>
            <a:off x="8060166" y="1622426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h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79" name="Rectangle 41"/>
          <p:cNvSpPr>
            <a:spLocks noChangeArrowheads="1"/>
          </p:cNvSpPr>
          <p:nvPr/>
        </p:nvSpPr>
        <p:spPr bwMode="auto">
          <a:xfrm>
            <a:off x="4848225" y="1735138"/>
            <a:ext cx="384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j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0" name="Rectangle 42"/>
          <p:cNvSpPr>
            <a:spLocks noChangeArrowheads="1"/>
          </p:cNvSpPr>
          <p:nvPr/>
        </p:nvSpPr>
        <p:spPr bwMode="auto">
          <a:xfrm>
            <a:off x="4816475" y="464978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b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1" name="Rectangle 43"/>
          <p:cNvSpPr>
            <a:spLocks noChangeArrowheads="1"/>
          </p:cNvSpPr>
          <p:nvPr/>
        </p:nvSpPr>
        <p:spPr bwMode="auto">
          <a:xfrm>
            <a:off x="4625975" y="5302251"/>
            <a:ext cx="929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h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2" name="Rectangle 44"/>
          <p:cNvSpPr>
            <a:spLocks noChangeArrowheads="1"/>
          </p:cNvSpPr>
          <p:nvPr/>
        </p:nvSpPr>
        <p:spPr bwMode="auto">
          <a:xfrm>
            <a:off x="3781425" y="5175251"/>
            <a:ext cx="52578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Process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3" name="Rectangle 45"/>
          <p:cNvSpPr>
            <a:spLocks noChangeArrowheads="1"/>
          </p:cNvSpPr>
          <p:nvPr/>
        </p:nvSpPr>
        <p:spPr bwMode="auto">
          <a:xfrm>
            <a:off x="4029505" y="5397501"/>
            <a:ext cx="897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B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4" name="Freeform 46"/>
          <p:cNvSpPr>
            <a:spLocks/>
          </p:cNvSpPr>
          <p:nvPr/>
        </p:nvSpPr>
        <p:spPr bwMode="auto">
          <a:xfrm>
            <a:off x="7346950" y="1978026"/>
            <a:ext cx="338138" cy="430213"/>
          </a:xfrm>
          <a:custGeom>
            <a:avLst/>
            <a:gdLst>
              <a:gd name="T0" fmla="*/ 141 w 750"/>
              <a:gd name="T1" fmla="*/ 953 h 953"/>
              <a:gd name="T2" fmla="*/ 494 w 750"/>
              <a:gd name="T3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953">
                <a:moveTo>
                  <a:pt x="141" y="953"/>
                </a:moveTo>
                <a:cubicBezTo>
                  <a:pt x="750" y="953"/>
                  <a:pt x="0" y="0"/>
                  <a:pt x="494" y="0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85" name="Freeform 47"/>
          <p:cNvSpPr>
            <a:spLocks/>
          </p:cNvSpPr>
          <p:nvPr/>
        </p:nvSpPr>
        <p:spPr bwMode="auto">
          <a:xfrm>
            <a:off x="7346950" y="2408238"/>
            <a:ext cx="338138" cy="430213"/>
          </a:xfrm>
          <a:custGeom>
            <a:avLst/>
            <a:gdLst>
              <a:gd name="T0" fmla="*/ 141 w 750"/>
              <a:gd name="T1" fmla="*/ 0 h 952"/>
              <a:gd name="T2" fmla="*/ 494 w 750"/>
              <a:gd name="T3" fmla="*/ 952 h 9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952">
                <a:moveTo>
                  <a:pt x="141" y="0"/>
                </a:moveTo>
                <a:cubicBezTo>
                  <a:pt x="750" y="0"/>
                  <a:pt x="0" y="952"/>
                  <a:pt x="494" y="952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86" name="Freeform 48"/>
          <p:cNvSpPr>
            <a:spLocks/>
          </p:cNvSpPr>
          <p:nvPr/>
        </p:nvSpPr>
        <p:spPr bwMode="auto">
          <a:xfrm>
            <a:off x="4335463" y="4797426"/>
            <a:ext cx="338138" cy="644525"/>
          </a:xfrm>
          <a:custGeom>
            <a:avLst/>
            <a:gdLst>
              <a:gd name="T0" fmla="*/ 141 w 750"/>
              <a:gd name="T1" fmla="*/ 1429 h 1429"/>
              <a:gd name="T2" fmla="*/ 494 w 750"/>
              <a:gd name="T3" fmla="*/ 0 h 1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429">
                <a:moveTo>
                  <a:pt x="141" y="1429"/>
                </a:moveTo>
                <a:cubicBezTo>
                  <a:pt x="750" y="1429"/>
                  <a:pt x="0" y="0"/>
                  <a:pt x="494" y="0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87" name="Freeform 49"/>
          <p:cNvSpPr>
            <a:spLocks/>
          </p:cNvSpPr>
          <p:nvPr/>
        </p:nvSpPr>
        <p:spPr bwMode="auto">
          <a:xfrm>
            <a:off x="4335463" y="5441951"/>
            <a:ext cx="338138" cy="646113"/>
          </a:xfrm>
          <a:custGeom>
            <a:avLst/>
            <a:gdLst>
              <a:gd name="T0" fmla="*/ 141 w 750"/>
              <a:gd name="T1" fmla="*/ 0 h 1429"/>
              <a:gd name="T2" fmla="*/ 494 w 750"/>
              <a:gd name="T3" fmla="*/ 1429 h 1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429">
                <a:moveTo>
                  <a:pt x="141" y="0"/>
                </a:moveTo>
                <a:cubicBezTo>
                  <a:pt x="750" y="0"/>
                  <a:pt x="0" y="1429"/>
                  <a:pt x="494" y="1429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88" name="Rectangle 50"/>
          <p:cNvSpPr>
            <a:spLocks noChangeArrowheads="1"/>
          </p:cNvSpPr>
          <p:nvPr/>
        </p:nvSpPr>
        <p:spPr bwMode="auto">
          <a:xfrm>
            <a:off x="3781425" y="3311526"/>
            <a:ext cx="52578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Process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89" name="Rectangle 51"/>
          <p:cNvSpPr>
            <a:spLocks noChangeArrowheads="1"/>
          </p:cNvSpPr>
          <p:nvPr/>
        </p:nvSpPr>
        <p:spPr bwMode="auto">
          <a:xfrm>
            <a:off x="4027902" y="3533776"/>
            <a:ext cx="1025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A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90" name="Rectangle 52"/>
          <p:cNvSpPr>
            <a:spLocks noChangeArrowheads="1"/>
          </p:cNvSpPr>
          <p:nvPr/>
        </p:nvSpPr>
        <p:spPr bwMode="auto">
          <a:xfrm>
            <a:off x="5107976" y="141288"/>
            <a:ext cx="59471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85000"/>
              </a:lnSpc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Main</a:t>
            </a:r>
            <a:br>
              <a:rPr lang="pt-BR" sz="1500" dirty="0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</a:br>
            <a:r>
              <a:rPr lang="pt-BR" sz="1500" dirty="0" err="1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  <a:t>memory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92" name="Rectangle 54"/>
          <p:cNvSpPr>
            <a:spLocks noChangeArrowheads="1"/>
          </p:cNvSpPr>
          <p:nvPr/>
        </p:nvSpPr>
        <p:spPr bwMode="auto">
          <a:xfrm>
            <a:off x="7717060" y="141288"/>
            <a:ext cx="67005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85000"/>
              </a:lnSpc>
            </a:pPr>
            <a:r>
              <a:rPr lang="pt-BR" sz="1500" dirty="0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  <a:t>Processor</a:t>
            </a:r>
            <a:br>
              <a:rPr lang="pt-BR" sz="1500" dirty="0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</a:br>
            <a:r>
              <a:rPr lang="pt-BR" sz="1500" dirty="0" err="1">
                <a:solidFill>
                  <a:srgbClr val="221F20"/>
                </a:solidFill>
                <a:latin typeface="Myriad Pro Light SemiCondensed" charset="0"/>
                <a:cs typeface="Arial" pitchFamily="34" charset="0"/>
              </a:rPr>
              <a:t>registers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94" name="Freeform 56"/>
          <p:cNvSpPr>
            <a:spLocks/>
          </p:cNvSpPr>
          <p:nvPr/>
        </p:nvSpPr>
        <p:spPr bwMode="auto">
          <a:xfrm>
            <a:off x="4335463" y="2927351"/>
            <a:ext cx="338138" cy="646113"/>
          </a:xfrm>
          <a:custGeom>
            <a:avLst/>
            <a:gdLst>
              <a:gd name="T0" fmla="*/ 141 w 750"/>
              <a:gd name="T1" fmla="*/ 1429 h 1429"/>
              <a:gd name="T2" fmla="*/ 494 w 750"/>
              <a:gd name="T3" fmla="*/ 0 h 1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429">
                <a:moveTo>
                  <a:pt x="141" y="1429"/>
                </a:moveTo>
                <a:cubicBezTo>
                  <a:pt x="750" y="1429"/>
                  <a:pt x="0" y="0"/>
                  <a:pt x="494" y="0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95" name="Freeform 57"/>
          <p:cNvSpPr>
            <a:spLocks/>
          </p:cNvSpPr>
          <p:nvPr/>
        </p:nvSpPr>
        <p:spPr bwMode="auto">
          <a:xfrm>
            <a:off x="4335463" y="3573463"/>
            <a:ext cx="338138" cy="644525"/>
          </a:xfrm>
          <a:custGeom>
            <a:avLst/>
            <a:gdLst>
              <a:gd name="T0" fmla="*/ 141 w 750"/>
              <a:gd name="T1" fmla="*/ 0 h 1429"/>
              <a:gd name="T2" fmla="*/ 494 w 750"/>
              <a:gd name="T3" fmla="*/ 1429 h 1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429">
                <a:moveTo>
                  <a:pt x="141" y="0"/>
                </a:moveTo>
                <a:cubicBezTo>
                  <a:pt x="750" y="0"/>
                  <a:pt x="0" y="1429"/>
                  <a:pt x="494" y="1429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96" name="Rectangle 58"/>
          <p:cNvSpPr>
            <a:spLocks noChangeArrowheads="1"/>
          </p:cNvSpPr>
          <p:nvPr/>
        </p:nvSpPr>
        <p:spPr bwMode="auto">
          <a:xfrm>
            <a:off x="3781425" y="1384301"/>
            <a:ext cx="52578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Process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97" name="Rectangle 59"/>
          <p:cNvSpPr>
            <a:spLocks noChangeArrowheads="1"/>
          </p:cNvSpPr>
          <p:nvPr/>
        </p:nvSpPr>
        <p:spPr bwMode="auto">
          <a:xfrm>
            <a:off x="3965674" y="1606551"/>
            <a:ext cx="1955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list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198" name="Freeform 60"/>
          <p:cNvSpPr>
            <a:spLocks/>
          </p:cNvSpPr>
          <p:nvPr/>
        </p:nvSpPr>
        <p:spPr bwMode="auto">
          <a:xfrm>
            <a:off x="4335463" y="931863"/>
            <a:ext cx="338138" cy="714375"/>
          </a:xfrm>
          <a:custGeom>
            <a:avLst/>
            <a:gdLst>
              <a:gd name="T0" fmla="*/ 141 w 750"/>
              <a:gd name="T1" fmla="*/ 1585 h 1585"/>
              <a:gd name="T2" fmla="*/ 494 w 750"/>
              <a:gd name="T3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585">
                <a:moveTo>
                  <a:pt x="141" y="1585"/>
                </a:moveTo>
                <a:cubicBezTo>
                  <a:pt x="750" y="1585"/>
                  <a:pt x="0" y="0"/>
                  <a:pt x="494" y="0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199" name="Freeform 61"/>
          <p:cNvSpPr>
            <a:spLocks/>
          </p:cNvSpPr>
          <p:nvPr/>
        </p:nvSpPr>
        <p:spPr bwMode="auto">
          <a:xfrm>
            <a:off x="4335463" y="1646238"/>
            <a:ext cx="338138" cy="715963"/>
          </a:xfrm>
          <a:custGeom>
            <a:avLst/>
            <a:gdLst>
              <a:gd name="T0" fmla="*/ 141 w 750"/>
              <a:gd name="T1" fmla="*/ 0 h 1586"/>
              <a:gd name="T2" fmla="*/ 494 w 750"/>
              <a:gd name="T3" fmla="*/ 1586 h 1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0" h="1586">
                <a:moveTo>
                  <a:pt x="141" y="0"/>
                </a:moveTo>
                <a:cubicBezTo>
                  <a:pt x="750" y="0"/>
                  <a:pt x="0" y="1586"/>
                  <a:pt x="494" y="1586"/>
                </a:cubicBez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00" name="Line 62"/>
          <p:cNvSpPr>
            <a:spLocks noChangeShapeType="1"/>
          </p:cNvSpPr>
          <p:nvPr/>
        </p:nvSpPr>
        <p:spPr bwMode="auto">
          <a:xfrm>
            <a:off x="4765675" y="4809606"/>
            <a:ext cx="0" cy="1278000"/>
          </a:xfrm>
          <a:prstGeom prst="line">
            <a:avLst/>
          </a:prstGeom>
          <a:noFill/>
          <a:ln w="10" cap="flat">
            <a:solidFill>
              <a:srgbClr val="221F20"/>
            </a:solidFill>
            <a:prstDash val="solid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03" name="Freeform 65"/>
          <p:cNvSpPr>
            <a:spLocks/>
          </p:cNvSpPr>
          <p:nvPr/>
        </p:nvSpPr>
        <p:spPr bwMode="auto">
          <a:xfrm>
            <a:off x="5626100" y="1852613"/>
            <a:ext cx="479425" cy="1074738"/>
          </a:xfrm>
          <a:custGeom>
            <a:avLst/>
            <a:gdLst>
              <a:gd name="T0" fmla="*/ 0 w 1063"/>
              <a:gd name="T1" fmla="*/ 0 h 2381"/>
              <a:gd name="T2" fmla="*/ 1063 w 1063"/>
              <a:gd name="T3" fmla="*/ 0 h 2381"/>
              <a:gd name="T4" fmla="*/ 1063 w 1063"/>
              <a:gd name="T5" fmla="*/ 2381 h 2381"/>
              <a:gd name="T6" fmla="*/ 674 w 1063"/>
              <a:gd name="T7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3" h="2381">
                <a:moveTo>
                  <a:pt x="0" y="0"/>
                </a:moveTo>
                <a:lnTo>
                  <a:pt x="1063" y="0"/>
                </a:lnTo>
                <a:lnTo>
                  <a:pt x="1063" y="2381"/>
                </a:lnTo>
                <a:lnTo>
                  <a:pt x="674" y="2381"/>
                </a:ln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05" name="Freeform 67"/>
          <p:cNvSpPr>
            <a:spLocks/>
          </p:cNvSpPr>
          <p:nvPr/>
        </p:nvSpPr>
        <p:spPr bwMode="auto">
          <a:xfrm>
            <a:off x="5626100" y="1279526"/>
            <a:ext cx="619125" cy="3511550"/>
          </a:xfrm>
          <a:custGeom>
            <a:avLst/>
            <a:gdLst>
              <a:gd name="T0" fmla="*/ 0 w 1371"/>
              <a:gd name="T1" fmla="*/ 0 h 7779"/>
              <a:gd name="T2" fmla="*/ 1371 w 1371"/>
              <a:gd name="T3" fmla="*/ 0 h 7779"/>
              <a:gd name="T4" fmla="*/ 1371 w 1371"/>
              <a:gd name="T5" fmla="*/ 7779 h 7779"/>
              <a:gd name="T6" fmla="*/ 674 w 1371"/>
              <a:gd name="T7" fmla="*/ 7779 h 7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1" h="7779">
                <a:moveTo>
                  <a:pt x="0" y="0"/>
                </a:moveTo>
                <a:lnTo>
                  <a:pt x="1371" y="0"/>
                </a:lnTo>
                <a:lnTo>
                  <a:pt x="1371" y="7779"/>
                </a:lnTo>
                <a:lnTo>
                  <a:pt x="674" y="7779"/>
                </a:ln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07" name="Freeform 69"/>
          <p:cNvSpPr>
            <a:spLocks/>
          </p:cNvSpPr>
          <p:nvPr/>
        </p:nvSpPr>
        <p:spPr bwMode="auto">
          <a:xfrm>
            <a:off x="5929313" y="1138238"/>
            <a:ext cx="2957513" cy="4767263"/>
          </a:xfrm>
          <a:custGeom>
            <a:avLst/>
            <a:gdLst>
              <a:gd name="T0" fmla="*/ 5357 w 6550"/>
              <a:gd name="T1" fmla="*/ 0 h 10560"/>
              <a:gd name="T2" fmla="*/ 6550 w 6550"/>
              <a:gd name="T3" fmla="*/ 0 h 10560"/>
              <a:gd name="T4" fmla="*/ 6550 w 6550"/>
              <a:gd name="T5" fmla="*/ 10560 h 10560"/>
              <a:gd name="T6" fmla="*/ 0 w 6550"/>
              <a:gd name="T7" fmla="*/ 10560 h 10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0" h="10560">
                <a:moveTo>
                  <a:pt x="5357" y="0"/>
                </a:moveTo>
                <a:lnTo>
                  <a:pt x="6550" y="0"/>
                </a:lnTo>
                <a:lnTo>
                  <a:pt x="6550" y="10560"/>
                </a:lnTo>
                <a:lnTo>
                  <a:pt x="0" y="10560"/>
                </a:lnTo>
              </a:path>
            </a:pathLst>
          </a:custGeom>
          <a:noFill/>
          <a:ln w="10" cap="flat">
            <a:solidFill>
              <a:srgbClr val="221F20"/>
            </a:solidFill>
            <a:prstDash val="solid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09" name="Rectangle 71"/>
          <p:cNvSpPr>
            <a:spLocks noChangeArrowheads="1"/>
          </p:cNvSpPr>
          <p:nvPr/>
        </p:nvSpPr>
        <p:spPr bwMode="auto">
          <a:xfrm>
            <a:off x="5097332" y="5637213"/>
            <a:ext cx="6043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Program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210" name="Rectangle 72"/>
          <p:cNvSpPr>
            <a:spLocks noChangeArrowheads="1"/>
          </p:cNvSpPr>
          <p:nvPr/>
        </p:nvSpPr>
        <p:spPr bwMode="auto">
          <a:xfrm>
            <a:off x="5187485" y="5843588"/>
            <a:ext cx="447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(</a:t>
            </a:r>
            <a:r>
              <a:rPr kumimoji="0" lang="pt-BR" sz="15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code</a:t>
            </a:r>
            <a:r>
              <a:rPr kumimoji="0" lang="pt-BR" sz="15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Myriad Pro Light SemiCondensed" charset="0"/>
                <a:cs typeface="Arial" pitchFamily="34" charset="0"/>
              </a:rPr>
              <a:t>)</a:t>
            </a:r>
            <a:endParaRPr kumimoji="0" 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9211" name="Oval 73"/>
          <p:cNvSpPr>
            <a:spLocks noChangeArrowheads="1"/>
          </p:cNvSpPr>
          <p:nvPr/>
        </p:nvSpPr>
        <p:spPr bwMode="auto">
          <a:xfrm>
            <a:off x="8071643" y="2530476"/>
            <a:ext cx="52388" cy="52388"/>
          </a:xfrm>
          <a:prstGeom prst="ellipse">
            <a:avLst/>
          </a:pr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12" name="Oval 74"/>
          <p:cNvSpPr>
            <a:spLocks noChangeArrowheads="1"/>
          </p:cNvSpPr>
          <p:nvPr/>
        </p:nvSpPr>
        <p:spPr bwMode="auto">
          <a:xfrm>
            <a:off x="8071643" y="2370138"/>
            <a:ext cx="52388" cy="52388"/>
          </a:xfrm>
          <a:prstGeom prst="ellipse">
            <a:avLst/>
          </a:pr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19213" name="Oval 75"/>
          <p:cNvSpPr>
            <a:spLocks noChangeArrowheads="1"/>
          </p:cNvSpPr>
          <p:nvPr/>
        </p:nvSpPr>
        <p:spPr bwMode="auto">
          <a:xfrm>
            <a:off x="8071643" y="2209801"/>
            <a:ext cx="52388" cy="52388"/>
          </a:xfrm>
          <a:prstGeom prst="ellipse">
            <a:avLst/>
          </a:pr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 process and the OS interact?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Via system calls and dual-mode operation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200" y="2177012"/>
            <a:ext cx="8280000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>
                <a:solidFill>
                  <a:schemeClr val="tx1"/>
                </a:solidFill>
              </a:rPr>
              <a:t>User 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418" y="3962076"/>
            <a:ext cx="82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95" y="3140433"/>
            <a:ext cx="2127505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user process executing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6564" y="3140433"/>
            <a:ext cx="1590500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does system call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83230" y="3140433"/>
            <a:ext cx="190629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continues execution</a:t>
            </a:r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>
            <a:off x="2725300" y="3371266"/>
            <a:ext cx="341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98328" y="4377934"/>
            <a:ext cx="1343638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rPr>
              <a:t>treats the call</a:t>
            </a:r>
          </a:p>
        </p:txBody>
      </p:sp>
      <p:cxnSp>
        <p:nvCxnSpPr>
          <p:cNvPr id="16" name="Straight Arrow Connector 15"/>
          <p:cNvCxnSpPr>
            <a:stCxn id="11" idx="3"/>
            <a:endCxn id="15" idx="1"/>
          </p:cNvCxnSpPr>
          <p:nvPr/>
        </p:nvCxnSpPr>
        <p:spPr>
          <a:xfrm>
            <a:off x="4657064" y="3371266"/>
            <a:ext cx="341264" cy="1237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2" idx="1"/>
          </p:cNvCxnSpPr>
          <p:nvPr/>
        </p:nvCxnSpPr>
        <p:spPr>
          <a:xfrm flipV="1">
            <a:off x="6341966" y="3371266"/>
            <a:ext cx="341264" cy="1237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37396" y="2285563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Light SemiCondensed" charset="0"/>
              </a:rPr>
              <a:t>User mode (mode bit = 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9650" y="538057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Light SemiCondensed" charset="0"/>
              </a:rPr>
              <a:t>Kernel mode (mode bit =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95656" y="3962075"/>
            <a:ext cx="113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trap</a:t>
            </a:r>
            <a:b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</a:br>
            <a: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mode bit ←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2598" y="3962075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mode bit ← 1</a:t>
            </a:r>
            <a:b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</a:br>
            <a:r>
              <a:rPr lang="en-US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1215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 animBg="1"/>
      <p:bldP spid="11" grpId="0" animBg="1"/>
      <p:bldP spid="12" grpId="0" animBg="1"/>
      <p:bldP spid="15" grpId="0" animBg="1"/>
      <p:bldP spid="31" grpId="0"/>
      <p:bldP spid="33" grpId="0"/>
      <p:bldP spid="35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Memory is addressed from a logical point of view.</a:t>
            </a:r>
          </a:p>
          <a:p>
            <a:r>
              <a:rPr lang="en-US" dirty="0"/>
              <a:t>Each process gets a continuous address range which may be larger than that of the actual processor.</a:t>
            </a:r>
          </a:p>
          <a:p>
            <a:r>
              <a:rPr lang="en-US" dirty="0"/>
              <a:t>Virtual memory addresses are not linked to actual memory addresses.</a:t>
            </a:r>
          </a:p>
          <a:p>
            <a:r>
              <a:rPr lang="en-US" dirty="0"/>
              <a:t>How can this be achieved?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isolate one process from another?</a:t>
            </a:r>
          </a:p>
        </p:txBody>
      </p:sp>
    </p:spTree>
    <p:extLst>
      <p:ext uri="{BB962C8B-B14F-4D97-AF65-F5344CB8AC3E}">
        <p14:creationId xmlns:p14="http://schemas.microsoft.com/office/powerpoint/2010/main" val="210323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  <p:bldP spid="524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Addressing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752700" y="2063830"/>
            <a:ext cx="80932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80000"/>
              </a:lnSpc>
            </a:pPr>
            <a: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Virtual</a:t>
            </a:r>
            <a:b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</a:br>
            <a:r>
              <a:rPr lang="pt-BR" sz="2000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address</a:t>
            </a:r>
            <a:endParaRPr kumimoji="0" lang="pt-B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864726" y="2063830"/>
            <a:ext cx="80932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Real</a:t>
            </a:r>
            <a:b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</a:br>
            <a:r>
              <a:rPr lang="pt-BR" sz="2000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a</a:t>
            </a:r>
            <a:r>
              <a:rPr kumimoji="0" lang="pt-BR" sz="20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ddress</a:t>
            </a:r>
            <a:endParaRPr kumimoji="0" lang="pt-B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277665" y="4116299"/>
            <a:ext cx="80932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80000"/>
              </a:lnSpc>
            </a:pPr>
            <a: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Disk</a:t>
            </a:r>
            <a:br>
              <a:rPr kumimoji="0" lang="pt-BR" sz="20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</a:br>
            <a:r>
              <a:rPr lang="pt-BR" sz="2000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address</a:t>
            </a:r>
            <a:endParaRPr kumimoji="0" lang="pt-B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" name="Cube 1"/>
          <p:cNvSpPr/>
          <p:nvPr/>
        </p:nvSpPr>
        <p:spPr bwMode="auto">
          <a:xfrm>
            <a:off x="701484" y="2282562"/>
            <a:ext cx="1890252" cy="1161428"/>
          </a:xfrm>
          <a:prstGeom prst="cube">
            <a:avLst>
              <a:gd name="adj" fmla="val 2328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Processor</a:t>
            </a:r>
          </a:p>
        </p:txBody>
      </p:sp>
      <p:sp>
        <p:nvSpPr>
          <p:cNvPr id="528395" name="Freeform 33"/>
          <p:cNvSpPr>
            <a:spLocks/>
          </p:cNvSpPr>
          <p:nvPr/>
        </p:nvSpPr>
        <p:spPr bwMode="auto">
          <a:xfrm>
            <a:off x="2501724" y="2674214"/>
            <a:ext cx="1311275" cy="0"/>
          </a:xfrm>
          <a:custGeom>
            <a:avLst/>
            <a:gdLst>
              <a:gd name="T0" fmla="*/ 0 w 3611"/>
              <a:gd name="T1" fmla="*/ 3611 w 3611"/>
              <a:gd name="T2" fmla="*/ 0 w 361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611">
                <a:moveTo>
                  <a:pt x="0" y="0"/>
                </a:moveTo>
                <a:lnTo>
                  <a:pt x="3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2D4"/>
          </a:solidFill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0" name="Cube 9"/>
          <p:cNvSpPr/>
          <p:nvPr/>
        </p:nvSpPr>
        <p:spPr bwMode="auto">
          <a:xfrm>
            <a:off x="3761892" y="2266218"/>
            <a:ext cx="1890252" cy="1161428"/>
          </a:xfrm>
          <a:prstGeom prst="cube">
            <a:avLst>
              <a:gd name="adj" fmla="val 2328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Management Unit</a:t>
            </a:r>
          </a:p>
        </p:txBody>
      </p:sp>
      <p:sp>
        <p:nvSpPr>
          <p:cNvPr id="528396" name="Freeform 34"/>
          <p:cNvSpPr>
            <a:spLocks/>
          </p:cNvSpPr>
          <p:nvPr/>
        </p:nvSpPr>
        <p:spPr bwMode="auto">
          <a:xfrm>
            <a:off x="5513387" y="2674214"/>
            <a:ext cx="1512000" cy="0"/>
          </a:xfrm>
          <a:custGeom>
            <a:avLst/>
            <a:gdLst>
              <a:gd name="T0" fmla="*/ 0 w 3611"/>
              <a:gd name="T1" fmla="*/ 3611 w 3611"/>
              <a:gd name="T2" fmla="*/ 0 w 361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611">
                <a:moveTo>
                  <a:pt x="0" y="0"/>
                </a:moveTo>
                <a:lnTo>
                  <a:pt x="3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2D4"/>
          </a:solidFill>
          <a:ln w="57150" cap="rnd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528397" name="Freeform 35"/>
          <p:cNvSpPr>
            <a:spLocks/>
          </p:cNvSpPr>
          <p:nvPr/>
        </p:nvSpPr>
        <p:spPr bwMode="auto">
          <a:xfrm>
            <a:off x="5507038" y="2859951"/>
            <a:ext cx="1491236" cy="3005138"/>
          </a:xfrm>
          <a:custGeom>
            <a:avLst/>
            <a:gdLst>
              <a:gd name="T0" fmla="*/ 0 w 3382"/>
              <a:gd name="T1" fmla="*/ 0 h 8279"/>
              <a:gd name="T2" fmla="*/ 1421 w 3382"/>
              <a:gd name="T3" fmla="*/ 0 h 8279"/>
              <a:gd name="T4" fmla="*/ 1421 w 3382"/>
              <a:gd name="T5" fmla="*/ 8279 h 8279"/>
              <a:gd name="T6" fmla="*/ 3382 w 3382"/>
              <a:gd name="T7" fmla="*/ 8279 h 8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2" h="8279">
                <a:moveTo>
                  <a:pt x="0" y="0"/>
                </a:moveTo>
                <a:lnTo>
                  <a:pt x="1421" y="0"/>
                </a:lnTo>
                <a:lnTo>
                  <a:pt x="1421" y="8279"/>
                </a:lnTo>
                <a:lnTo>
                  <a:pt x="3382" y="8279"/>
                </a:lnTo>
              </a:path>
            </a:pathLst>
          </a:cu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7013336" y="5204644"/>
            <a:ext cx="1339168" cy="12847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Secondary memory</a:t>
            </a:r>
          </a:p>
        </p:txBody>
      </p:sp>
      <p:sp>
        <p:nvSpPr>
          <p:cNvPr id="528398" name="Freeform 36"/>
          <p:cNvSpPr>
            <a:spLocks/>
          </p:cNvSpPr>
          <p:nvPr/>
        </p:nvSpPr>
        <p:spPr bwMode="auto">
          <a:xfrm>
            <a:off x="7678140" y="4182339"/>
            <a:ext cx="0" cy="1160463"/>
          </a:xfrm>
          <a:custGeom>
            <a:avLst/>
            <a:gdLst>
              <a:gd name="T0" fmla="*/ 0 h 3201"/>
              <a:gd name="T1" fmla="*/ 3201 h 3201"/>
              <a:gd name="T2" fmla="*/ 0 h 3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01">
                <a:moveTo>
                  <a:pt x="0" y="0"/>
                </a:moveTo>
                <a:lnTo>
                  <a:pt x="0" y="3201"/>
                </a:lnTo>
                <a:lnTo>
                  <a:pt x="0" y="0"/>
                </a:lnTo>
                <a:close/>
              </a:path>
            </a:pathLst>
          </a:custGeom>
          <a:solidFill>
            <a:srgbClr val="221F20"/>
          </a:solidFill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6998274" y="2249874"/>
            <a:ext cx="1339168" cy="2188056"/>
          </a:xfrm>
          <a:prstGeom prst="cube">
            <a:avLst>
              <a:gd name="adj" fmla="val 705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Main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667" y="4762570"/>
            <a:ext cx="313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Details of this operation will </a:t>
            </a:r>
            <a:r>
              <a:rPr lang="en-US" sz="2400">
                <a:latin typeface="+mn-lt"/>
              </a:rPr>
              <a:t>be studied in </a:t>
            </a:r>
            <a:r>
              <a:rPr lang="en-US" sz="2400" dirty="0">
                <a:latin typeface="+mn-lt"/>
              </a:rPr>
              <a:t>”Virtualization of Memory”</a:t>
            </a:r>
          </a:p>
        </p:txBody>
      </p:sp>
    </p:spTree>
    <p:extLst>
      <p:ext uri="{BB962C8B-B14F-4D97-AF65-F5344CB8AC3E}">
        <p14:creationId xmlns:p14="http://schemas.microsoft.com/office/powerpoint/2010/main" val="155554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312000" y="1464206"/>
            <a:ext cx="2520000" cy="48609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pc="-50" dirty="0"/>
              <a:t>Typical structure of a process in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 flipH="1">
            <a:off x="5865819" y="5991743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312000" y="1464205"/>
            <a:ext cx="2520000" cy="899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12000" y="4139809"/>
            <a:ext cx="2520000" cy="7592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12000" y="4899101"/>
            <a:ext cx="2520000" cy="7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12000" y="5608701"/>
            <a:ext cx="2520000" cy="7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3877" y="1272400"/>
            <a:ext cx="6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max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0031" y="599152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3640" y="5501836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program counter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5400000" flipH="1">
            <a:off x="4301889" y="3869698"/>
            <a:ext cx="540222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16200000" flipH="1" flipV="1">
            <a:off x="4301889" y="2634260"/>
            <a:ext cx="540222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2" grpId="0" animBg="1"/>
      <p:bldP spid="7" grpId="0" animBg="1"/>
      <p:bldP spid="8" grpId="0" animBg="1"/>
      <p:bldP spid="9" grpId="0" animBg="1"/>
      <p:bldP spid="6" grpId="0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What the processes </a:t>
            </a:r>
            <a:r>
              <a:rPr lang="pt-BR" dirty="0" err="1"/>
              <a:t>feel</a:t>
            </a:r>
            <a:r>
              <a:rPr lang="pt-BR" dirty="0"/>
              <a:t>...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3554"/>
              </p:ext>
            </p:extLst>
          </p:nvPr>
        </p:nvGraphicFramePr>
        <p:xfrm>
          <a:off x="1241556" y="2331372"/>
          <a:ext cx="6660168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4202" y="1935020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Code of Process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609" y="1925690"/>
            <a:ext cx="1834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Code of Process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7786" y="191636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Code of Process 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What the OS does</a:t>
            </a:r>
            <a:r>
              <a:rPr lang="mr-IN" sz="4000" dirty="0"/>
              <a:t>…</a:t>
            </a:r>
            <a:endParaRPr lang="en-US" sz="4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4615609"/>
              </p:ext>
            </p:extLst>
          </p:nvPr>
        </p:nvGraphicFramePr>
        <p:xfrm>
          <a:off x="431800" y="1628775"/>
          <a:ext cx="8275217" cy="44879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Address</a:t>
                      </a:r>
                    </a:p>
                  </a:txBody>
                  <a:tcPr marL="101350" marR="1013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Main memory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Program counter</a:t>
                      </a:r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8000</a:t>
                      </a:r>
                    </a:p>
                  </a:txBody>
                  <a:tcPr marL="101350" marR="101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100</a:t>
                      </a:r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Dispatcher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5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5000</a:t>
                      </a:r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Process 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4408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8000</a:t>
                      </a:r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Process 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2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dirty="0"/>
                        <a:t>12000</a:t>
                      </a:r>
                    </a:p>
                  </a:txBody>
                  <a:tcPr marL="99754" marR="99754" marT="0" marB="4680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/>
                        <a:t>Process 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/>
                    </a:p>
                  </a:txBody>
                  <a:tcPr marL="101350" marR="101350"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marL="101350" marR="1013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rma livre 8"/>
          <p:cNvSpPr/>
          <p:nvPr/>
        </p:nvSpPr>
        <p:spPr>
          <a:xfrm>
            <a:off x="5011386" y="2375065"/>
            <a:ext cx="2541319" cy="1662545"/>
          </a:xfrm>
          <a:custGeom>
            <a:avLst/>
            <a:gdLst>
              <a:gd name="connsiteX0" fmla="*/ 3133725 w 3133725"/>
              <a:gd name="connsiteY0" fmla="*/ 0 h 1685925"/>
              <a:gd name="connsiteX1" fmla="*/ 3133725 w 3133725"/>
              <a:gd name="connsiteY1" fmla="*/ 1685925 h 1685925"/>
              <a:gd name="connsiteX2" fmla="*/ 0 w 3133725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685925">
                <a:moveTo>
                  <a:pt x="3133725" y="0"/>
                </a:moveTo>
                <a:lnTo>
                  <a:pt x="3133725" y="1685925"/>
                </a:lnTo>
                <a:lnTo>
                  <a:pt x="0" y="1685925"/>
                </a:lnTo>
              </a:path>
            </a:pathLst>
          </a:custGeom>
          <a:noFill/>
          <a:ln w="12700" cmpd="sng">
            <a:headEnd type="oval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actually happens</a:t>
            </a:r>
          </a:p>
        </p:txBody>
      </p:sp>
      <p:sp>
        <p:nvSpPr>
          <p:cNvPr id="9" name="Espaço 8"/>
          <p:cNvSpPr>
            <a:spLocks noGrp="1"/>
          </p:cNvSpPr>
          <p:nvPr>
            <p:ph sz="quarter" idx="10"/>
          </p:nvPr>
        </p:nvSpPr>
        <p:spPr>
          <a:xfrm>
            <a:off x="431800" y="1628777"/>
            <a:ext cx="2085769" cy="4824413"/>
          </a:xfrm>
        </p:spPr>
        <p:txBody>
          <a:bodyPr>
            <a:normAutofit/>
          </a:bodyPr>
          <a:lstStyle/>
          <a:p>
            <a:pPr marL="273050" indent="-273050"/>
            <a:r>
              <a:rPr lang="en-US" sz="2000" dirty="0"/>
              <a:t>100 = dispatcher initial address</a:t>
            </a:r>
          </a:p>
          <a:p>
            <a:pPr marL="273050" indent="-273050"/>
            <a:r>
              <a:rPr lang="en-US" sz="2000" dirty="0"/>
              <a:t>Gray areas correspond to execution of the dispatcher process</a:t>
            </a:r>
          </a:p>
          <a:p>
            <a:pPr marL="273050" indent="-273050"/>
            <a:r>
              <a:rPr lang="en-US" sz="2000" dirty="0"/>
              <a:t>Column #1 counts instruction cycles</a:t>
            </a:r>
          </a:p>
          <a:p>
            <a:pPr marL="273050" indent="-273050"/>
            <a:r>
              <a:rPr lang="en-US" sz="2000" dirty="0"/>
              <a:t>Column #2 gives the address of the instruction being executed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4" name="Espaço 1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4564349"/>
              </p:ext>
            </p:extLst>
          </p:nvPr>
        </p:nvGraphicFramePr>
        <p:xfrm>
          <a:off x="3012645" y="1306052"/>
          <a:ext cx="5699555" cy="5147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5005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Time-out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5011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Time-out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Time-out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  <a:latin typeface="+mn-lt"/>
                        </a:rPr>
                        <a:t>8000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  <a:latin typeface="+mn-lt"/>
                        </a:rPr>
                        <a:t>100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  <a:latin typeface="+mn-lt"/>
                        </a:rPr>
                        <a:t>12002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8001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  <a:latin typeface="+mn-lt"/>
                        </a:rPr>
                        <a:t>8002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8003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I/O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5952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12003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Time-out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5" name="Retângulo 14"/>
          <p:cNvSpPr/>
          <p:nvPr/>
        </p:nvSpPr>
        <p:spPr>
          <a:xfrm>
            <a:off x="2911667" y="130605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tângulo 15"/>
          <p:cNvSpPr/>
          <p:nvPr/>
        </p:nvSpPr>
        <p:spPr>
          <a:xfrm>
            <a:off x="2911668" y="303273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tângulo 16"/>
          <p:cNvSpPr/>
          <p:nvPr/>
        </p:nvSpPr>
        <p:spPr>
          <a:xfrm>
            <a:off x="2911667" y="4754438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tângulo 17"/>
          <p:cNvSpPr/>
          <p:nvPr/>
        </p:nvSpPr>
        <p:spPr>
          <a:xfrm>
            <a:off x="4835758" y="130605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tângulo 18"/>
          <p:cNvSpPr/>
          <p:nvPr/>
        </p:nvSpPr>
        <p:spPr>
          <a:xfrm>
            <a:off x="4835759" y="303273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tângulo 19"/>
          <p:cNvSpPr/>
          <p:nvPr/>
        </p:nvSpPr>
        <p:spPr>
          <a:xfrm>
            <a:off x="4835758" y="4754438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tângulo 20"/>
          <p:cNvSpPr/>
          <p:nvPr/>
        </p:nvSpPr>
        <p:spPr>
          <a:xfrm>
            <a:off x="6759849" y="130605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tângulo 21"/>
          <p:cNvSpPr/>
          <p:nvPr/>
        </p:nvSpPr>
        <p:spPr>
          <a:xfrm>
            <a:off x="6759850" y="3032732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tângulo 22"/>
          <p:cNvSpPr/>
          <p:nvPr/>
        </p:nvSpPr>
        <p:spPr>
          <a:xfrm>
            <a:off x="6759849" y="4754438"/>
            <a:ext cx="1918800" cy="1728000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7" y="1234432"/>
            <a:ext cx="5715000" cy="5372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15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What the processes feel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6532"/>
              </p:ext>
            </p:extLst>
          </p:nvPr>
        </p:nvGraphicFramePr>
        <p:xfrm>
          <a:off x="1241916" y="2061950"/>
          <a:ext cx="6660168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006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007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008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951" y="1665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Trace of Process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3357" y="1656268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Trace of Process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2535" y="1646938"/>
            <a:ext cx="18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Trace of Process C</a:t>
            </a:r>
          </a:p>
        </p:txBody>
      </p:sp>
    </p:spTree>
    <p:extLst>
      <p:ext uri="{BB962C8B-B14F-4D97-AF65-F5344CB8AC3E}">
        <p14:creationId xmlns:p14="http://schemas.microsoft.com/office/powerpoint/2010/main" val="185231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Process States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Two-state process model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process may be in one of two states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Not-running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1801" y="3733537"/>
            <a:ext cx="1201654" cy="470936"/>
            <a:chOff x="737587" y="3120377"/>
            <a:chExt cx="1201654" cy="470936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737587" y="3591313"/>
              <a:ext cx="1201654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909490" y="3120377"/>
              <a:ext cx="7713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pt-B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Enter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47499" y="3210257"/>
            <a:ext cx="1556688" cy="746160"/>
            <a:chOff x="3647499" y="3210257"/>
            <a:chExt cx="1556688" cy="746160"/>
          </a:xfrm>
        </p:grpSpPr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647499" y="3757752"/>
              <a:ext cx="1556688" cy="19866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48286 h 258286"/>
                <a:gd name="connsiteX1" fmla="*/ 10000 w 10000"/>
                <a:gd name="connsiteY1" fmla="*/ 258286 h 258286"/>
                <a:gd name="connsiteX0" fmla="*/ 0 w 10000"/>
                <a:gd name="connsiteY0" fmla="*/ 426434 h 436434"/>
                <a:gd name="connsiteX1" fmla="*/ 10000 w 10000"/>
                <a:gd name="connsiteY1" fmla="*/ 436434 h 4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436434">
                  <a:moveTo>
                    <a:pt x="0" y="426434"/>
                  </a:moveTo>
                  <a:cubicBezTo>
                    <a:pt x="2158" y="-136347"/>
                    <a:pt x="7041" y="-151271"/>
                    <a:pt x="10000" y="436434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3842189" y="3210257"/>
              <a:ext cx="116730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pt-B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Dispatch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204761" y="3755714"/>
            <a:ext cx="1201654" cy="469243"/>
            <a:chOff x="7510547" y="3142554"/>
            <a:chExt cx="1201654" cy="469243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7510547" y="3611797"/>
              <a:ext cx="1201654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7783857" y="3142554"/>
              <a:ext cx="5822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pt-B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Exit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47499" y="4516991"/>
            <a:ext cx="1556688" cy="723529"/>
            <a:chOff x="3647499" y="4516991"/>
            <a:chExt cx="1556688" cy="723529"/>
          </a:xfrm>
        </p:grpSpPr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4005946" y="4778518"/>
              <a:ext cx="839793" cy="462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pt-B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Pause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47499" y="4516991"/>
              <a:ext cx="1556688" cy="19866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248286 h 258286"/>
                <a:gd name="connsiteX1" fmla="*/ 10000 w 10000"/>
                <a:gd name="connsiteY1" fmla="*/ 258286 h 258286"/>
                <a:gd name="connsiteX0" fmla="*/ 0 w 10000"/>
                <a:gd name="connsiteY0" fmla="*/ 426434 h 436434"/>
                <a:gd name="connsiteX1" fmla="*/ 10000 w 10000"/>
                <a:gd name="connsiteY1" fmla="*/ 436434 h 4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436434">
                  <a:moveTo>
                    <a:pt x="0" y="426434"/>
                  </a:moveTo>
                  <a:cubicBezTo>
                    <a:pt x="2158" y="-136347"/>
                    <a:pt x="7041" y="-151271"/>
                    <a:pt x="10000" y="436434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029038" y="3692417"/>
            <a:ext cx="2184826" cy="109241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r>
              <a:rPr lang="pt-B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1633455" y="3671922"/>
            <a:ext cx="2184826" cy="1092413"/>
          </a:xfrm>
          <a:prstGeom prst="ellipse">
            <a:avLst/>
          </a:prstGeom>
          <a:solidFill>
            <a:schemeClr val="accent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Running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7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8280400" cy="558369"/>
          </a:xfrm>
        </p:spPr>
        <p:txBody>
          <a:bodyPr/>
          <a:lstStyle/>
          <a:p>
            <a:r>
              <a:rPr lang="en-US" dirty="0"/>
              <a:t>What’s wrong with this model?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Queuing diagram for the 2-state model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7" name="Cubo 2"/>
          <p:cNvSpPr/>
          <p:nvPr/>
        </p:nvSpPr>
        <p:spPr>
          <a:xfrm>
            <a:off x="6032777" y="3306772"/>
            <a:ext cx="1208496" cy="985000"/>
          </a:xfrm>
          <a:prstGeom prst="cube">
            <a:avLst>
              <a:gd name="adj" fmla="val 16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</a:p>
        </p:txBody>
      </p:sp>
      <p:cxnSp>
        <p:nvCxnSpPr>
          <p:cNvPr id="18" name="Conector de seta reta 4"/>
          <p:cNvCxnSpPr/>
          <p:nvPr/>
        </p:nvCxnSpPr>
        <p:spPr>
          <a:xfrm>
            <a:off x="470830" y="3799272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8"/>
          <p:cNvCxnSpPr/>
          <p:nvPr/>
        </p:nvCxnSpPr>
        <p:spPr>
          <a:xfrm>
            <a:off x="7182348" y="3799272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9"/>
          <p:cNvCxnSpPr/>
          <p:nvPr/>
        </p:nvCxnSpPr>
        <p:spPr>
          <a:xfrm>
            <a:off x="4405692" y="3799272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a livre 5"/>
          <p:cNvSpPr/>
          <p:nvPr/>
        </p:nvSpPr>
        <p:spPr>
          <a:xfrm>
            <a:off x="1421580" y="3799272"/>
            <a:ext cx="6311570" cy="1249944"/>
          </a:xfrm>
          <a:custGeom>
            <a:avLst/>
            <a:gdLst>
              <a:gd name="connsiteX0" fmla="*/ 4408227 w 5022376"/>
              <a:gd name="connsiteY0" fmla="*/ 109182 h 1173708"/>
              <a:gd name="connsiteX1" fmla="*/ 5022376 w 5022376"/>
              <a:gd name="connsiteY1" fmla="*/ 109182 h 1173708"/>
              <a:gd name="connsiteX2" fmla="*/ 5022376 w 5022376"/>
              <a:gd name="connsiteY2" fmla="*/ 1173708 h 1173708"/>
              <a:gd name="connsiteX3" fmla="*/ 0 w 5022376"/>
              <a:gd name="connsiteY3" fmla="*/ 1173708 h 1173708"/>
              <a:gd name="connsiteX4" fmla="*/ 0 w 5022376"/>
              <a:gd name="connsiteY4" fmla="*/ 0 h 1173708"/>
              <a:gd name="connsiteX0" fmla="*/ 4408227 w 5022376"/>
              <a:gd name="connsiteY0" fmla="*/ 109182 h 1173708"/>
              <a:gd name="connsiteX1" fmla="*/ 4813746 w 5022376"/>
              <a:gd name="connsiteY1" fmla="*/ 109182 h 1173708"/>
              <a:gd name="connsiteX2" fmla="*/ 5022376 w 5022376"/>
              <a:gd name="connsiteY2" fmla="*/ 1173708 h 1173708"/>
              <a:gd name="connsiteX3" fmla="*/ 0 w 5022376"/>
              <a:gd name="connsiteY3" fmla="*/ 1173708 h 1173708"/>
              <a:gd name="connsiteX4" fmla="*/ 0 w 5022376"/>
              <a:gd name="connsiteY4" fmla="*/ 0 h 1173708"/>
              <a:gd name="connsiteX0" fmla="*/ 4408227 w 4824178"/>
              <a:gd name="connsiteY0" fmla="*/ 109182 h 1173708"/>
              <a:gd name="connsiteX1" fmla="*/ 4813746 w 4824178"/>
              <a:gd name="connsiteY1" fmla="*/ 109182 h 1173708"/>
              <a:gd name="connsiteX2" fmla="*/ 4824178 w 4824178"/>
              <a:gd name="connsiteY2" fmla="*/ 1173708 h 1173708"/>
              <a:gd name="connsiteX3" fmla="*/ 0 w 4824178"/>
              <a:gd name="connsiteY3" fmla="*/ 1173708 h 1173708"/>
              <a:gd name="connsiteX4" fmla="*/ 0 w 4824178"/>
              <a:gd name="connsiteY4" fmla="*/ 0 h 117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178" h="1173708">
                <a:moveTo>
                  <a:pt x="4408227" y="109182"/>
                </a:moveTo>
                <a:lnTo>
                  <a:pt x="4813746" y="109182"/>
                </a:lnTo>
                <a:lnTo>
                  <a:pt x="4824178" y="1173708"/>
                </a:lnTo>
                <a:lnTo>
                  <a:pt x="0" y="1173708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6"/>
          <p:cNvSpPr txBox="1"/>
          <p:nvPr/>
        </p:nvSpPr>
        <p:spPr>
          <a:xfrm>
            <a:off x="608441" y="330677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Enter</a:t>
            </a:r>
          </a:p>
        </p:txBody>
      </p:sp>
      <p:sp>
        <p:nvSpPr>
          <p:cNvPr id="23" name="CaixaDeTexto 12"/>
          <p:cNvSpPr txBox="1"/>
          <p:nvPr/>
        </p:nvSpPr>
        <p:spPr>
          <a:xfrm>
            <a:off x="2732583" y="3138886"/>
            <a:ext cx="93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Queue</a:t>
            </a:r>
          </a:p>
        </p:txBody>
      </p:sp>
      <p:sp>
        <p:nvSpPr>
          <p:cNvPr id="24" name="CaixaDeTexto 13"/>
          <p:cNvSpPr txBox="1"/>
          <p:nvPr/>
        </p:nvSpPr>
        <p:spPr>
          <a:xfrm>
            <a:off x="4617701" y="3303090"/>
            <a:ext cx="116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Dispatch</a:t>
            </a:r>
          </a:p>
        </p:txBody>
      </p:sp>
      <p:sp>
        <p:nvSpPr>
          <p:cNvPr id="25" name="CaixaDeTexto 14"/>
          <p:cNvSpPr txBox="1"/>
          <p:nvPr/>
        </p:nvSpPr>
        <p:spPr>
          <a:xfrm>
            <a:off x="4150394" y="4587551"/>
            <a:ext cx="840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Pause</a:t>
            </a:r>
          </a:p>
        </p:txBody>
      </p:sp>
      <p:sp>
        <p:nvSpPr>
          <p:cNvPr id="26" name="CaixaDeTexto 15"/>
          <p:cNvSpPr txBox="1"/>
          <p:nvPr/>
        </p:nvSpPr>
        <p:spPr>
          <a:xfrm>
            <a:off x="7740637" y="333760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Exit</a:t>
            </a:r>
          </a:p>
        </p:txBody>
      </p:sp>
      <p:graphicFrame>
        <p:nvGraphicFramePr>
          <p:cNvPr id="27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67637"/>
              </p:ext>
            </p:extLst>
          </p:nvPr>
        </p:nvGraphicFramePr>
        <p:xfrm>
          <a:off x="2108561" y="3613852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Process life-cycle in the 5-state model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 flipV="1">
            <a:off x="234712" y="1628775"/>
            <a:ext cx="1600200" cy="914400"/>
          </a:xfrm>
          <a:prstGeom prst="cloudCallout">
            <a:avLst>
              <a:gd name="adj1" fmla="val 1088"/>
              <a:gd name="adj2" fmla="val -96009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/>
          <a:lstStyle/>
          <a:p>
            <a:pPr eaLnBrk="1" hangingPunct="1"/>
            <a:endParaRPr lang="pt-B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 rot="10800000" flipV="1">
            <a:off x="7165737" y="4332291"/>
            <a:ext cx="1600200" cy="1004888"/>
          </a:xfrm>
          <a:prstGeom prst="cloudCallout">
            <a:avLst>
              <a:gd name="adj1" fmla="val -2744"/>
              <a:gd name="adj2" fmla="val -9806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/>
          <a:lstStyle/>
          <a:p>
            <a:pPr eaLnBrk="1" hangingPunct="1"/>
            <a:endParaRPr lang="pt-B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234712" y="3005137"/>
            <a:ext cx="1524000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758712" y="3014662"/>
            <a:ext cx="2362200" cy="762000"/>
            <a:chOff x="1104" y="1494"/>
            <a:chExt cx="1488" cy="480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11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1632" y="1494"/>
              <a:ext cx="960" cy="480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Ready</a:t>
              </a:r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82" y="1536"/>
              <a:ext cx="33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Admit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1" name="Group 10"/>
          <p:cNvGrpSpPr>
            <a:grpSpLocks/>
          </p:cNvGrpSpPr>
          <p:nvPr/>
        </p:nvGrpSpPr>
        <p:grpSpPr bwMode="auto">
          <a:xfrm>
            <a:off x="4011374" y="2905125"/>
            <a:ext cx="2478088" cy="885825"/>
            <a:chOff x="2523" y="1425"/>
            <a:chExt cx="1561" cy="558"/>
          </a:xfrm>
        </p:grpSpPr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523" y="1617"/>
              <a:ext cx="684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124" y="1503"/>
              <a:ext cx="960" cy="480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Running</a:t>
              </a:r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2632" y="1425"/>
              <a:ext cx="42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Dispatch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4011376" y="3538541"/>
            <a:ext cx="1017588" cy="352426"/>
            <a:chOff x="2523" y="1824"/>
            <a:chExt cx="641" cy="222"/>
          </a:xfrm>
        </p:grpSpPr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2523" y="1824"/>
              <a:ext cx="64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2643" y="1872"/>
              <a:ext cx="4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Timeout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2596912" y="3767137"/>
            <a:ext cx="2786062" cy="2362200"/>
            <a:chOff x="1632" y="1968"/>
            <a:chExt cx="1755" cy="1488"/>
          </a:xfrm>
        </p:grpSpPr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H="1">
              <a:off x="2448" y="1968"/>
              <a:ext cx="939" cy="11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632" y="2976"/>
              <a:ext cx="960" cy="48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Blocked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870" y="2544"/>
              <a:ext cx="3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Wait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350975" y="3790950"/>
            <a:ext cx="638175" cy="1576387"/>
            <a:chOff x="2107" y="1983"/>
            <a:chExt cx="402" cy="993"/>
          </a:xfrm>
        </p:grpSpPr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H="1" flipV="1">
              <a:off x="2107" y="1983"/>
              <a:ext cx="0" cy="9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2152" y="2448"/>
              <a:ext cx="3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Occurs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5" name="Group 24"/>
          <p:cNvGrpSpPr>
            <a:grpSpLocks/>
          </p:cNvGrpSpPr>
          <p:nvPr/>
        </p:nvGrpSpPr>
        <p:grpSpPr bwMode="auto">
          <a:xfrm>
            <a:off x="6483112" y="3028950"/>
            <a:ext cx="2362200" cy="762000"/>
            <a:chOff x="1104" y="1494"/>
            <a:chExt cx="1488" cy="480"/>
          </a:xfrm>
        </p:grpSpPr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11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32" y="1494"/>
              <a:ext cx="960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161" y="1536"/>
              <a:ext cx="3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120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Release</a:t>
              </a:r>
              <a:endParaRPr lang="en-US" sz="120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7267337" y="1889115"/>
            <a:ext cx="170021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Final:  The process has finished execution</a:t>
            </a: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-208903" y="3917261"/>
            <a:ext cx="205271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Initial:  The process has been created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2112711" y="1940391"/>
            <a:ext cx="22510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Ready:  The process is waiting to be assigned to a processor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5186124" y="2160579"/>
            <a:ext cx="2159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Running:  Instructions are being executed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3662124" y="5449332"/>
            <a:ext cx="2870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Blocked:  The process is waiting for some event to occur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35" grpId="0" animBg="1" autoUpdateAnimBg="0"/>
      <p:bldP spid="36" grpId="0" animBg="1" autoUpdateAnimBg="0"/>
      <p:bldP spid="59" grpId="0"/>
      <p:bldP spid="60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736237" y="1809750"/>
            <a:ext cx="1997607" cy="30178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2059" y="1810208"/>
            <a:ext cx="1997607" cy="30178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computer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Conector de seta reta 2"/>
          <p:cNvCxnSpPr>
            <a:stCxn id="291844" idx="3"/>
          </p:cNvCxnSpPr>
          <p:nvPr/>
        </p:nvCxnSpPr>
        <p:spPr>
          <a:xfrm>
            <a:off x="1871800" y="3927727"/>
            <a:ext cx="8434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>
            <a:stCxn id="291846" idx="3"/>
            <a:endCxn id="291851" idx="1"/>
          </p:cNvCxnSpPr>
          <p:nvPr/>
        </p:nvCxnSpPr>
        <p:spPr>
          <a:xfrm>
            <a:off x="4155202" y="3927727"/>
            <a:ext cx="8434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291851" idx="3"/>
            <a:endCxn id="291845" idx="1"/>
          </p:cNvCxnSpPr>
          <p:nvPr/>
        </p:nvCxnSpPr>
        <p:spPr>
          <a:xfrm>
            <a:off x="6438604" y="3927727"/>
            <a:ext cx="8434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291851" idx="0"/>
          </p:cNvCxnSpPr>
          <p:nvPr/>
        </p:nvCxnSpPr>
        <p:spPr>
          <a:xfrm flipH="1">
            <a:off x="5718604" y="3159583"/>
            <a:ext cx="0" cy="318144"/>
          </a:xfrm>
          <a:prstGeom prst="line">
            <a:avLst/>
          </a:prstGeom>
          <a:ln w="57150" cap="sq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247269" y="3159583"/>
            <a:ext cx="3471335" cy="0"/>
          </a:xfrm>
          <a:prstGeom prst="line">
            <a:avLst/>
          </a:prstGeom>
          <a:ln w="57150" cap="sq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248943" y="3159583"/>
            <a:ext cx="0" cy="768144"/>
          </a:xfrm>
          <a:prstGeom prst="straightConnector1">
            <a:avLst/>
          </a:prstGeom>
          <a:ln w="57150" cap="sq">
            <a:solidFill>
              <a:schemeClr val="bg1">
                <a:lumMod val="6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431800" y="3693727"/>
            <a:ext cx="1440000" cy="4680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7282006" y="3693727"/>
            <a:ext cx="1440000" cy="4680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692441" y="1973433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Fetch stage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2715202" y="3477727"/>
            <a:ext cx="1440000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next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854425" y="1973433"/>
            <a:ext cx="172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Execute stage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4998604" y="3477727"/>
            <a:ext cx="1440000" cy="90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8928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91844" grpId="0" animBg="1"/>
      <p:bldP spid="291845" grpId="0" animBg="1"/>
      <p:bldP spid="16" grpId="0"/>
      <p:bldP spid="291846" grpId="0" animBg="1"/>
      <p:bldP spid="23" grpId="0"/>
      <p:bldP spid="2918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95556" y="1628760"/>
            <a:ext cx="8982075" cy="4267200"/>
            <a:chOff x="102" y="528"/>
            <a:chExt cx="5658" cy="2688"/>
          </a:xfrm>
        </p:grpSpPr>
        <p:pic>
          <p:nvPicPr>
            <p:cNvPr id="19505" name="Picture 3" descr="3_6"/>
            <p:cNvPicPr>
              <a:picLocks noChangeAspect="1" noChangeArrowheads="1"/>
            </p:cNvPicPr>
            <p:nvPr/>
          </p:nvPicPr>
          <p:blipFill>
            <a:blip r:embed="rId3" cstate="print"/>
            <a:srcRect b="15804"/>
            <a:stretch>
              <a:fillRect/>
            </a:stretch>
          </p:blipFill>
          <p:spPr bwMode="auto">
            <a:xfrm>
              <a:off x="102" y="616"/>
              <a:ext cx="5568" cy="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06" name="Rectangle 4"/>
            <p:cNvSpPr>
              <a:spLocks noChangeArrowheads="1"/>
            </p:cNvSpPr>
            <p:nvPr/>
          </p:nvSpPr>
          <p:spPr bwMode="auto">
            <a:xfrm>
              <a:off x="624" y="528"/>
              <a:ext cx="5136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507" name="Group 5"/>
            <p:cNvGrpSpPr>
              <a:grpSpLocks/>
            </p:cNvGrpSpPr>
            <p:nvPr/>
          </p:nvGrpSpPr>
          <p:grpSpPr bwMode="auto">
            <a:xfrm>
              <a:off x="528" y="2784"/>
              <a:ext cx="576" cy="288"/>
              <a:chOff x="480" y="3360"/>
              <a:chExt cx="576" cy="288"/>
            </a:xfrm>
          </p:grpSpPr>
          <p:sp>
            <p:nvSpPr>
              <p:cNvPr id="19514" name="Rectangle 6"/>
              <p:cNvSpPr>
                <a:spLocks noChangeArrowheads="1"/>
              </p:cNvSpPr>
              <p:nvPr/>
            </p:nvSpPr>
            <p:spPr bwMode="auto">
              <a:xfrm>
                <a:off x="480" y="3360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515" name="Rectangle 7"/>
              <p:cNvSpPr>
                <a:spLocks noChangeArrowheads="1"/>
              </p:cNvSpPr>
              <p:nvPr/>
            </p:nvSpPr>
            <p:spPr bwMode="auto">
              <a:xfrm>
                <a:off x="528" y="3408"/>
                <a:ext cx="480" cy="20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9508" name="Group 8"/>
            <p:cNvGrpSpPr>
              <a:grpSpLocks/>
            </p:cNvGrpSpPr>
            <p:nvPr/>
          </p:nvGrpSpPr>
          <p:grpSpPr bwMode="auto">
            <a:xfrm>
              <a:off x="2984" y="2784"/>
              <a:ext cx="576" cy="288"/>
              <a:chOff x="2976" y="3120"/>
              <a:chExt cx="576" cy="288"/>
            </a:xfrm>
          </p:grpSpPr>
          <p:sp>
            <p:nvSpPr>
              <p:cNvPr id="19512" name="Rectangle 9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513" name="Rectangle 10" descr="Large confetti"/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480" cy="200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9509" name="Group 11"/>
            <p:cNvGrpSpPr>
              <a:grpSpLocks/>
            </p:cNvGrpSpPr>
            <p:nvPr/>
          </p:nvGrpSpPr>
          <p:grpSpPr bwMode="auto">
            <a:xfrm>
              <a:off x="1760" y="2784"/>
              <a:ext cx="576" cy="288"/>
              <a:chOff x="1680" y="3168"/>
              <a:chExt cx="576" cy="288"/>
            </a:xfrm>
          </p:grpSpPr>
          <p:sp>
            <p:nvSpPr>
              <p:cNvPr id="19510" name="Rectangle 12"/>
              <p:cNvSpPr>
                <a:spLocks noChangeArrowheads="1"/>
              </p:cNvSpPr>
              <p:nvPr/>
            </p:nvSpPr>
            <p:spPr bwMode="auto">
              <a:xfrm>
                <a:off x="1680" y="3168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511" name="Rectangle 13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480" cy="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000431" y="1781160"/>
            <a:ext cx="914400" cy="2146300"/>
            <a:chOff x="672" y="624"/>
            <a:chExt cx="576" cy="1352"/>
          </a:xfrm>
        </p:grpSpPr>
        <p:sp>
          <p:nvSpPr>
            <p:cNvPr id="19501" name="Rectangle 15"/>
            <p:cNvSpPr>
              <a:spLocks noChangeArrowheads="1"/>
            </p:cNvSpPr>
            <p:nvPr/>
          </p:nvSpPr>
          <p:spPr bwMode="auto">
            <a:xfrm>
              <a:off x="672" y="624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2" name="Rectangle 16"/>
            <p:cNvSpPr>
              <a:spLocks noChangeArrowheads="1"/>
            </p:cNvSpPr>
            <p:nvPr/>
          </p:nvSpPr>
          <p:spPr bwMode="auto">
            <a:xfrm>
              <a:off x="672" y="1008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3" name="Rectangle 17"/>
            <p:cNvSpPr>
              <a:spLocks noChangeArrowheads="1"/>
            </p:cNvSpPr>
            <p:nvPr/>
          </p:nvSpPr>
          <p:spPr bwMode="auto">
            <a:xfrm>
              <a:off x="672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4" name="Rectangle 18"/>
            <p:cNvSpPr>
              <a:spLocks noChangeArrowheads="1"/>
            </p:cNvSpPr>
            <p:nvPr/>
          </p:nvSpPr>
          <p:spPr bwMode="auto">
            <a:xfrm>
              <a:off x="672" y="1776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914831" y="1781160"/>
            <a:ext cx="914400" cy="2146300"/>
            <a:chOff x="1248" y="624"/>
            <a:chExt cx="576" cy="1352"/>
          </a:xfrm>
        </p:grpSpPr>
        <p:sp>
          <p:nvSpPr>
            <p:cNvPr id="19497" name="Rectangle 20"/>
            <p:cNvSpPr>
              <a:spLocks noChangeArrowheads="1"/>
            </p:cNvSpPr>
            <p:nvPr/>
          </p:nvSpPr>
          <p:spPr bwMode="auto">
            <a:xfrm>
              <a:off x="1248" y="1776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8" name="Rectangle 21"/>
            <p:cNvSpPr>
              <a:spLocks noChangeArrowheads="1"/>
            </p:cNvSpPr>
            <p:nvPr/>
          </p:nvSpPr>
          <p:spPr bwMode="auto">
            <a:xfrm>
              <a:off x="1248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9" name="Rectangle 22"/>
            <p:cNvSpPr>
              <a:spLocks noChangeArrowheads="1"/>
            </p:cNvSpPr>
            <p:nvPr/>
          </p:nvSpPr>
          <p:spPr bwMode="auto">
            <a:xfrm>
              <a:off x="1248" y="1008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0" name="Rectangle 23"/>
            <p:cNvSpPr>
              <a:spLocks noChangeArrowheads="1"/>
            </p:cNvSpPr>
            <p:nvPr/>
          </p:nvSpPr>
          <p:spPr bwMode="auto">
            <a:xfrm>
              <a:off x="1248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829231" y="1781160"/>
            <a:ext cx="609600" cy="2146300"/>
            <a:chOff x="1824" y="624"/>
            <a:chExt cx="384" cy="1352"/>
          </a:xfrm>
        </p:grpSpPr>
        <p:sp>
          <p:nvSpPr>
            <p:cNvPr id="19493" name="Rectangle 25"/>
            <p:cNvSpPr>
              <a:spLocks noChangeArrowheads="1"/>
            </p:cNvSpPr>
            <p:nvPr/>
          </p:nvSpPr>
          <p:spPr bwMode="auto">
            <a:xfrm>
              <a:off x="1824" y="1008"/>
              <a:ext cx="384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4" name="Rectangle 26"/>
            <p:cNvSpPr>
              <a:spLocks noChangeArrowheads="1"/>
            </p:cNvSpPr>
            <p:nvPr/>
          </p:nvSpPr>
          <p:spPr bwMode="auto">
            <a:xfrm>
              <a:off x="1824" y="624"/>
              <a:ext cx="384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5" name="Rectangle 27"/>
            <p:cNvSpPr>
              <a:spLocks noChangeArrowheads="1"/>
            </p:cNvSpPr>
            <p:nvPr/>
          </p:nvSpPr>
          <p:spPr bwMode="auto">
            <a:xfrm>
              <a:off x="1824" y="1776"/>
              <a:ext cx="384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6" name="Rectangle 28"/>
            <p:cNvSpPr>
              <a:spLocks noChangeArrowheads="1"/>
            </p:cNvSpPr>
            <p:nvPr/>
          </p:nvSpPr>
          <p:spPr bwMode="auto">
            <a:xfrm>
              <a:off x="1824" y="1392"/>
              <a:ext cx="384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438831" y="1781160"/>
            <a:ext cx="914400" cy="2146300"/>
            <a:chOff x="2208" y="624"/>
            <a:chExt cx="576" cy="1352"/>
          </a:xfrm>
        </p:grpSpPr>
        <p:sp>
          <p:nvSpPr>
            <p:cNvPr id="19489" name="Rectangle 30"/>
            <p:cNvSpPr>
              <a:spLocks noChangeArrowheads="1"/>
            </p:cNvSpPr>
            <p:nvPr/>
          </p:nvSpPr>
          <p:spPr bwMode="auto">
            <a:xfrm>
              <a:off x="2208" y="1776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0" name="Rectangle 31"/>
            <p:cNvSpPr>
              <a:spLocks noChangeArrowheads="1"/>
            </p:cNvSpPr>
            <p:nvPr/>
          </p:nvSpPr>
          <p:spPr bwMode="auto">
            <a:xfrm>
              <a:off x="2208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1" name="Rectangle 32" descr="Large confetti"/>
            <p:cNvSpPr>
              <a:spLocks noChangeArrowheads="1"/>
            </p:cNvSpPr>
            <p:nvPr/>
          </p:nvSpPr>
          <p:spPr bwMode="auto">
            <a:xfrm>
              <a:off x="2208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92" name="Rectangle 33"/>
            <p:cNvSpPr>
              <a:spLocks noChangeArrowheads="1"/>
            </p:cNvSpPr>
            <p:nvPr/>
          </p:nvSpPr>
          <p:spPr bwMode="auto">
            <a:xfrm>
              <a:off x="2208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353231" y="1781160"/>
            <a:ext cx="914400" cy="2146300"/>
            <a:chOff x="2784" y="624"/>
            <a:chExt cx="576" cy="1352"/>
          </a:xfrm>
        </p:grpSpPr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2784" y="1392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6" name="Rectangle 36"/>
            <p:cNvSpPr>
              <a:spLocks noChangeArrowheads="1"/>
            </p:cNvSpPr>
            <p:nvPr/>
          </p:nvSpPr>
          <p:spPr bwMode="auto">
            <a:xfrm>
              <a:off x="2784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7" name="Rectangle 37" descr="Large confetti"/>
            <p:cNvSpPr>
              <a:spLocks noChangeArrowheads="1"/>
            </p:cNvSpPr>
            <p:nvPr/>
          </p:nvSpPr>
          <p:spPr bwMode="auto">
            <a:xfrm>
              <a:off x="2784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2784" y="1776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267631" y="1781160"/>
            <a:ext cx="914400" cy="2146300"/>
            <a:chOff x="3360" y="624"/>
            <a:chExt cx="576" cy="1352"/>
          </a:xfrm>
        </p:grpSpPr>
        <p:sp>
          <p:nvSpPr>
            <p:cNvPr id="19481" name="Rectangle 40"/>
            <p:cNvSpPr>
              <a:spLocks noChangeArrowheads="1"/>
            </p:cNvSpPr>
            <p:nvPr/>
          </p:nvSpPr>
          <p:spPr bwMode="auto">
            <a:xfrm>
              <a:off x="3360" y="1776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2" name="Rectangle 41"/>
            <p:cNvSpPr>
              <a:spLocks noChangeArrowheads="1"/>
            </p:cNvSpPr>
            <p:nvPr/>
          </p:nvSpPr>
          <p:spPr bwMode="auto">
            <a:xfrm>
              <a:off x="3360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3" name="Rectangle 42" descr="Large confetti"/>
            <p:cNvSpPr>
              <a:spLocks noChangeArrowheads="1"/>
            </p:cNvSpPr>
            <p:nvPr/>
          </p:nvSpPr>
          <p:spPr bwMode="auto">
            <a:xfrm>
              <a:off x="3360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4" name="Rectangle 43"/>
            <p:cNvSpPr>
              <a:spLocks noChangeArrowheads="1"/>
            </p:cNvSpPr>
            <p:nvPr/>
          </p:nvSpPr>
          <p:spPr bwMode="auto">
            <a:xfrm>
              <a:off x="3360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6182031" y="1781160"/>
            <a:ext cx="914400" cy="2146300"/>
            <a:chOff x="3936" y="624"/>
            <a:chExt cx="576" cy="1352"/>
          </a:xfrm>
        </p:grpSpPr>
        <p:sp>
          <p:nvSpPr>
            <p:cNvPr id="19477" name="Rectangle 45"/>
            <p:cNvSpPr>
              <a:spLocks noChangeArrowheads="1"/>
            </p:cNvSpPr>
            <p:nvPr/>
          </p:nvSpPr>
          <p:spPr bwMode="auto">
            <a:xfrm>
              <a:off x="3936" y="624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8" name="Rectangle 46"/>
            <p:cNvSpPr>
              <a:spLocks noChangeArrowheads="1"/>
            </p:cNvSpPr>
            <p:nvPr/>
          </p:nvSpPr>
          <p:spPr bwMode="auto">
            <a:xfrm>
              <a:off x="3936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9" name="Rectangle 47" descr="Large confetti"/>
            <p:cNvSpPr>
              <a:spLocks noChangeArrowheads="1"/>
            </p:cNvSpPr>
            <p:nvPr/>
          </p:nvSpPr>
          <p:spPr bwMode="auto">
            <a:xfrm>
              <a:off x="3936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80" name="Rectangle 48"/>
            <p:cNvSpPr>
              <a:spLocks noChangeArrowheads="1"/>
            </p:cNvSpPr>
            <p:nvPr/>
          </p:nvSpPr>
          <p:spPr bwMode="auto">
            <a:xfrm>
              <a:off x="3936" y="1776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7096431" y="1781160"/>
            <a:ext cx="914400" cy="2146300"/>
            <a:chOff x="4512" y="624"/>
            <a:chExt cx="576" cy="1352"/>
          </a:xfrm>
        </p:grpSpPr>
        <p:sp>
          <p:nvSpPr>
            <p:cNvPr id="19473" name="Rectangle 50"/>
            <p:cNvSpPr>
              <a:spLocks noChangeArrowheads="1"/>
            </p:cNvSpPr>
            <p:nvPr/>
          </p:nvSpPr>
          <p:spPr bwMode="auto">
            <a:xfrm>
              <a:off x="4512" y="1776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4" name="Rectangle 51"/>
            <p:cNvSpPr>
              <a:spLocks noChangeArrowheads="1"/>
            </p:cNvSpPr>
            <p:nvPr/>
          </p:nvSpPr>
          <p:spPr bwMode="auto">
            <a:xfrm>
              <a:off x="4512" y="1392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5" name="Rectangle 52" descr="Large confetti"/>
            <p:cNvSpPr>
              <a:spLocks noChangeArrowheads="1"/>
            </p:cNvSpPr>
            <p:nvPr/>
          </p:nvSpPr>
          <p:spPr bwMode="auto">
            <a:xfrm>
              <a:off x="4512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6" name="Rectangle 53"/>
            <p:cNvSpPr>
              <a:spLocks noChangeArrowheads="1"/>
            </p:cNvSpPr>
            <p:nvPr/>
          </p:nvSpPr>
          <p:spPr bwMode="auto">
            <a:xfrm>
              <a:off x="4512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8010831" y="1781160"/>
            <a:ext cx="914400" cy="2146300"/>
            <a:chOff x="5088" y="624"/>
            <a:chExt cx="576" cy="1352"/>
          </a:xfrm>
        </p:grpSpPr>
        <p:sp>
          <p:nvSpPr>
            <p:cNvPr id="19469" name="Rectangle 55"/>
            <p:cNvSpPr>
              <a:spLocks noChangeArrowheads="1"/>
            </p:cNvSpPr>
            <p:nvPr/>
          </p:nvSpPr>
          <p:spPr bwMode="auto">
            <a:xfrm>
              <a:off x="5088" y="1392"/>
              <a:ext cx="576" cy="2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0" name="Rectangle 56"/>
            <p:cNvSpPr>
              <a:spLocks noChangeArrowheads="1"/>
            </p:cNvSpPr>
            <p:nvPr/>
          </p:nvSpPr>
          <p:spPr bwMode="auto">
            <a:xfrm>
              <a:off x="5088" y="1776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1" name="Rectangle 57" descr="Large confetti"/>
            <p:cNvSpPr>
              <a:spLocks noChangeArrowheads="1"/>
            </p:cNvSpPr>
            <p:nvPr/>
          </p:nvSpPr>
          <p:spPr bwMode="auto">
            <a:xfrm>
              <a:off x="5088" y="1008"/>
              <a:ext cx="576" cy="2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2" name="Rectangle 58"/>
            <p:cNvSpPr>
              <a:spLocks noChangeArrowheads="1"/>
            </p:cNvSpPr>
            <p:nvPr/>
          </p:nvSpPr>
          <p:spPr bwMode="auto">
            <a:xfrm>
              <a:off x="5088" y="624"/>
              <a:ext cx="576" cy="20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6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States of the example processes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Queuing diagram for the 5-state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ubo 2"/>
          <p:cNvSpPr/>
          <p:nvPr/>
        </p:nvSpPr>
        <p:spPr>
          <a:xfrm>
            <a:off x="6066527" y="1796661"/>
            <a:ext cx="1208496" cy="985000"/>
          </a:xfrm>
          <a:prstGeom prst="cube">
            <a:avLst>
              <a:gd name="adj" fmla="val 16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</a:p>
        </p:txBody>
      </p:sp>
      <p:cxnSp>
        <p:nvCxnSpPr>
          <p:cNvPr id="22" name="Conector de seta reta 4"/>
          <p:cNvCxnSpPr/>
          <p:nvPr/>
        </p:nvCxnSpPr>
        <p:spPr>
          <a:xfrm>
            <a:off x="504580" y="2289161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8"/>
          <p:cNvCxnSpPr/>
          <p:nvPr/>
        </p:nvCxnSpPr>
        <p:spPr>
          <a:xfrm>
            <a:off x="7216098" y="2289161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9"/>
          <p:cNvCxnSpPr/>
          <p:nvPr/>
        </p:nvCxnSpPr>
        <p:spPr>
          <a:xfrm>
            <a:off x="4439442" y="2289161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6"/>
          <p:cNvSpPr txBox="1"/>
          <p:nvPr/>
        </p:nvSpPr>
        <p:spPr>
          <a:xfrm>
            <a:off x="589292" y="179666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Admit</a:t>
            </a:r>
          </a:p>
        </p:txBody>
      </p:sp>
      <p:sp>
        <p:nvSpPr>
          <p:cNvPr id="31" name="CaixaDeTexto 12"/>
          <p:cNvSpPr txBox="1"/>
          <p:nvPr/>
        </p:nvSpPr>
        <p:spPr>
          <a:xfrm>
            <a:off x="2396042" y="162877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Ready Queue</a:t>
            </a:r>
          </a:p>
        </p:txBody>
      </p:sp>
      <p:sp>
        <p:nvSpPr>
          <p:cNvPr id="32" name="CaixaDeTexto 13"/>
          <p:cNvSpPr txBox="1"/>
          <p:nvPr/>
        </p:nvSpPr>
        <p:spPr>
          <a:xfrm>
            <a:off x="4651451" y="1792979"/>
            <a:ext cx="116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Dispatch</a:t>
            </a:r>
          </a:p>
        </p:txBody>
      </p:sp>
      <p:sp>
        <p:nvSpPr>
          <p:cNvPr id="33" name="CaixaDeTexto 15"/>
          <p:cNvSpPr txBox="1"/>
          <p:nvPr/>
        </p:nvSpPr>
        <p:spPr>
          <a:xfrm>
            <a:off x="7553175" y="182749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Release</a:t>
            </a:r>
          </a:p>
        </p:txBody>
      </p:sp>
      <p:graphicFrame>
        <p:nvGraphicFramePr>
          <p:cNvPr id="34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1396"/>
              </p:ext>
            </p:extLst>
          </p:nvPr>
        </p:nvGraphicFramePr>
        <p:xfrm>
          <a:off x="2142311" y="2103741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Forma livre 17"/>
          <p:cNvSpPr/>
          <p:nvPr/>
        </p:nvSpPr>
        <p:spPr>
          <a:xfrm>
            <a:off x="1289344" y="2309406"/>
            <a:ext cx="859809" cy="2101755"/>
          </a:xfrm>
          <a:custGeom>
            <a:avLst/>
            <a:gdLst>
              <a:gd name="connsiteX0" fmla="*/ 859809 w 859809"/>
              <a:gd name="connsiteY0" fmla="*/ 2101755 h 2101755"/>
              <a:gd name="connsiteX1" fmla="*/ 0 w 859809"/>
              <a:gd name="connsiteY1" fmla="*/ 2101755 h 2101755"/>
              <a:gd name="connsiteX2" fmla="*/ 0 w 859809"/>
              <a:gd name="connsiteY2" fmla="*/ 0 h 210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2101755">
                <a:moveTo>
                  <a:pt x="859809" y="2101755"/>
                </a:moveTo>
                <a:lnTo>
                  <a:pt x="0" y="2101755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livre 19"/>
          <p:cNvSpPr/>
          <p:nvPr/>
        </p:nvSpPr>
        <p:spPr>
          <a:xfrm>
            <a:off x="4482920" y="2555066"/>
            <a:ext cx="3261815" cy="1869743"/>
          </a:xfrm>
          <a:custGeom>
            <a:avLst/>
            <a:gdLst>
              <a:gd name="connsiteX0" fmla="*/ 2756848 w 3261815"/>
              <a:gd name="connsiteY0" fmla="*/ 0 h 1869743"/>
              <a:gd name="connsiteX1" fmla="*/ 3261815 w 3261815"/>
              <a:gd name="connsiteY1" fmla="*/ 0 h 1869743"/>
              <a:gd name="connsiteX2" fmla="*/ 3261815 w 3261815"/>
              <a:gd name="connsiteY2" fmla="*/ 1869743 h 1869743"/>
              <a:gd name="connsiteX3" fmla="*/ 0 w 3261815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1815" h="1869743">
                <a:moveTo>
                  <a:pt x="2756848" y="0"/>
                </a:moveTo>
                <a:lnTo>
                  <a:pt x="3261815" y="0"/>
                </a:lnTo>
                <a:lnTo>
                  <a:pt x="3261815" y="1869743"/>
                </a:lnTo>
                <a:lnTo>
                  <a:pt x="0" y="1869743"/>
                </a:lnTo>
              </a:path>
            </a:pathLst>
          </a:cu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 de seta reta 23"/>
          <p:cNvCxnSpPr/>
          <p:nvPr/>
        </p:nvCxnSpPr>
        <p:spPr>
          <a:xfrm flipH="1">
            <a:off x="1309639" y="3397911"/>
            <a:ext cx="64422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5"/>
          <p:cNvSpPr txBox="1"/>
          <p:nvPr/>
        </p:nvSpPr>
        <p:spPr>
          <a:xfrm>
            <a:off x="2295856" y="376666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Blocked Queue</a:t>
            </a:r>
          </a:p>
        </p:txBody>
      </p:sp>
      <p:sp>
        <p:nvSpPr>
          <p:cNvPr id="39" name="CaixaDeTexto 26"/>
          <p:cNvSpPr txBox="1"/>
          <p:nvPr/>
        </p:nvSpPr>
        <p:spPr>
          <a:xfrm>
            <a:off x="2840848" y="293624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Timeout</a:t>
            </a:r>
          </a:p>
        </p:txBody>
      </p:sp>
      <p:sp>
        <p:nvSpPr>
          <p:cNvPr id="40" name="CaixaDeTexto 27"/>
          <p:cNvSpPr txBox="1"/>
          <p:nvPr/>
        </p:nvSpPr>
        <p:spPr>
          <a:xfrm>
            <a:off x="5165721" y="3949496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wait</a:t>
            </a:r>
          </a:p>
        </p:txBody>
      </p:sp>
      <p:sp>
        <p:nvSpPr>
          <p:cNvPr id="41" name="CaixaDeTexto 28"/>
          <p:cNvSpPr txBox="1"/>
          <p:nvPr/>
        </p:nvSpPr>
        <p:spPr>
          <a:xfrm>
            <a:off x="431800" y="4440816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occurs</a:t>
            </a:r>
          </a:p>
        </p:txBody>
      </p:sp>
      <p:graphicFrame>
        <p:nvGraphicFramePr>
          <p:cNvPr id="42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54081"/>
              </p:ext>
            </p:extLst>
          </p:nvPr>
        </p:nvGraphicFramePr>
        <p:xfrm>
          <a:off x="2145546" y="4228331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/>
      <p:bldP spid="31" grpId="0"/>
      <p:bldP spid="32" grpId="0"/>
      <p:bldP spid="33" grpId="0"/>
      <p:bldP spid="35" grpId="0" animBg="1"/>
      <p:bldP spid="36" grpId="0" animBg="1"/>
      <p:bldP spid="38" grpId="0"/>
      <p:bldP spid="39" grpId="0"/>
      <p:bldP spid="40" grpId="0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priorities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scheduling is based on process priority it makes sense to create several “ready” queues, one for each priority level.</a:t>
            </a:r>
          </a:p>
          <a:p>
            <a:pPr eaLnBrk="1" hangingPunct="1"/>
            <a:r>
              <a:rPr lang="en-US" dirty="0"/>
              <a:t>In this way, the OS can easily locate the highest priority “ready” process that has been waiting  for the longest time.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pc="-100" dirty="0"/>
              <a:t>5-state model with several blocked queues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ubo 2"/>
          <p:cNvSpPr/>
          <p:nvPr/>
        </p:nvSpPr>
        <p:spPr>
          <a:xfrm>
            <a:off x="6200913" y="1796661"/>
            <a:ext cx="1208496" cy="985000"/>
          </a:xfrm>
          <a:prstGeom prst="cube">
            <a:avLst>
              <a:gd name="adj" fmla="val 16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</a:p>
        </p:txBody>
      </p:sp>
      <p:cxnSp>
        <p:nvCxnSpPr>
          <p:cNvPr id="33" name="Conector de seta reta 4"/>
          <p:cNvCxnSpPr/>
          <p:nvPr/>
        </p:nvCxnSpPr>
        <p:spPr>
          <a:xfrm>
            <a:off x="638966" y="2289161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8"/>
          <p:cNvCxnSpPr/>
          <p:nvPr/>
        </p:nvCxnSpPr>
        <p:spPr>
          <a:xfrm>
            <a:off x="7350484" y="2289161"/>
            <a:ext cx="13617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9"/>
          <p:cNvCxnSpPr/>
          <p:nvPr/>
        </p:nvCxnSpPr>
        <p:spPr>
          <a:xfrm>
            <a:off x="4573828" y="2289161"/>
            <a:ext cx="16202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6"/>
          <p:cNvSpPr txBox="1"/>
          <p:nvPr/>
        </p:nvSpPr>
        <p:spPr>
          <a:xfrm>
            <a:off x="723678" y="179666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Admit</a:t>
            </a:r>
          </a:p>
        </p:txBody>
      </p:sp>
      <p:sp>
        <p:nvSpPr>
          <p:cNvPr id="37" name="CaixaDeTexto 12"/>
          <p:cNvSpPr txBox="1"/>
          <p:nvPr/>
        </p:nvSpPr>
        <p:spPr>
          <a:xfrm>
            <a:off x="2530428" y="162877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Ready Queue</a:t>
            </a:r>
          </a:p>
        </p:txBody>
      </p:sp>
      <p:sp>
        <p:nvSpPr>
          <p:cNvPr id="38" name="CaixaDeTexto 13"/>
          <p:cNvSpPr txBox="1"/>
          <p:nvPr/>
        </p:nvSpPr>
        <p:spPr>
          <a:xfrm>
            <a:off x="4785837" y="1792979"/>
            <a:ext cx="116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Dispatch</a:t>
            </a:r>
          </a:p>
        </p:txBody>
      </p:sp>
      <p:sp>
        <p:nvSpPr>
          <p:cNvPr id="39" name="CaixaDeTexto 15"/>
          <p:cNvSpPr txBox="1"/>
          <p:nvPr/>
        </p:nvSpPr>
        <p:spPr>
          <a:xfrm>
            <a:off x="7502206" y="182749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Release</a:t>
            </a:r>
          </a:p>
        </p:txBody>
      </p:sp>
      <p:graphicFrame>
        <p:nvGraphicFramePr>
          <p:cNvPr id="40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3920"/>
              </p:ext>
            </p:extLst>
          </p:nvPr>
        </p:nvGraphicFramePr>
        <p:xfrm>
          <a:off x="2276697" y="2103741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Forma livre 17"/>
          <p:cNvSpPr/>
          <p:nvPr/>
        </p:nvSpPr>
        <p:spPr>
          <a:xfrm>
            <a:off x="1423730" y="2309406"/>
            <a:ext cx="859809" cy="3305185"/>
          </a:xfrm>
          <a:custGeom>
            <a:avLst/>
            <a:gdLst>
              <a:gd name="connsiteX0" fmla="*/ 859809 w 859809"/>
              <a:gd name="connsiteY0" fmla="*/ 2101755 h 2101755"/>
              <a:gd name="connsiteX1" fmla="*/ 0 w 859809"/>
              <a:gd name="connsiteY1" fmla="*/ 2101755 h 2101755"/>
              <a:gd name="connsiteX2" fmla="*/ 0 w 859809"/>
              <a:gd name="connsiteY2" fmla="*/ 0 h 210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2101755">
                <a:moveTo>
                  <a:pt x="859809" y="2101755"/>
                </a:moveTo>
                <a:lnTo>
                  <a:pt x="0" y="2101755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a livre 19"/>
          <p:cNvSpPr/>
          <p:nvPr/>
        </p:nvSpPr>
        <p:spPr>
          <a:xfrm>
            <a:off x="4617306" y="2555066"/>
            <a:ext cx="3261815" cy="3059525"/>
          </a:xfrm>
          <a:custGeom>
            <a:avLst/>
            <a:gdLst>
              <a:gd name="connsiteX0" fmla="*/ 2756848 w 3261815"/>
              <a:gd name="connsiteY0" fmla="*/ 0 h 1869743"/>
              <a:gd name="connsiteX1" fmla="*/ 3261815 w 3261815"/>
              <a:gd name="connsiteY1" fmla="*/ 0 h 1869743"/>
              <a:gd name="connsiteX2" fmla="*/ 3261815 w 3261815"/>
              <a:gd name="connsiteY2" fmla="*/ 1869743 h 1869743"/>
              <a:gd name="connsiteX3" fmla="*/ 0 w 3261815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1815" h="1869743">
                <a:moveTo>
                  <a:pt x="2756848" y="0"/>
                </a:moveTo>
                <a:lnTo>
                  <a:pt x="3261815" y="0"/>
                </a:lnTo>
                <a:lnTo>
                  <a:pt x="3261815" y="1869743"/>
                </a:lnTo>
                <a:lnTo>
                  <a:pt x="0" y="1869743"/>
                </a:lnTo>
              </a:path>
            </a:pathLst>
          </a:cu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ector de seta reta 23"/>
          <p:cNvCxnSpPr/>
          <p:nvPr/>
        </p:nvCxnSpPr>
        <p:spPr>
          <a:xfrm flipH="1">
            <a:off x="1449074" y="3192253"/>
            <a:ext cx="64422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25"/>
          <p:cNvSpPr txBox="1"/>
          <p:nvPr/>
        </p:nvSpPr>
        <p:spPr>
          <a:xfrm>
            <a:off x="2456692" y="4970096"/>
            <a:ext cx="182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</a:t>
            </a:r>
            <a:r>
              <a:rPr lang="en-US" sz="2400" i="1" dirty="0">
                <a:latin typeface="+mn-lt"/>
              </a:rPr>
              <a:t>n </a:t>
            </a:r>
            <a:r>
              <a:rPr lang="en-US" sz="2400" dirty="0">
                <a:latin typeface="+mn-lt"/>
              </a:rPr>
              <a:t>Queue</a:t>
            </a:r>
          </a:p>
        </p:txBody>
      </p:sp>
      <p:sp>
        <p:nvSpPr>
          <p:cNvPr id="45" name="CaixaDeTexto 26"/>
          <p:cNvSpPr txBox="1"/>
          <p:nvPr/>
        </p:nvSpPr>
        <p:spPr>
          <a:xfrm>
            <a:off x="2980283" y="273058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Timeout</a:t>
            </a:r>
          </a:p>
        </p:txBody>
      </p:sp>
      <p:sp>
        <p:nvSpPr>
          <p:cNvPr id="46" name="CaixaDeTexto 27"/>
          <p:cNvSpPr txBox="1"/>
          <p:nvPr/>
        </p:nvSpPr>
        <p:spPr>
          <a:xfrm>
            <a:off x="5201522" y="5152926"/>
            <a:ext cx="155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</a:t>
            </a:r>
            <a:r>
              <a:rPr lang="en-US" sz="2400" i="1" dirty="0">
                <a:latin typeface="+mn-lt"/>
              </a:rPr>
              <a:t>n </a:t>
            </a:r>
            <a:r>
              <a:rPr lang="en-US" sz="2400" dirty="0">
                <a:latin typeface="+mn-lt"/>
              </a:rPr>
              <a:t>wait</a:t>
            </a:r>
          </a:p>
        </p:txBody>
      </p:sp>
      <p:sp>
        <p:nvSpPr>
          <p:cNvPr id="47" name="CaixaDeTexto 28"/>
          <p:cNvSpPr txBox="1"/>
          <p:nvPr/>
        </p:nvSpPr>
        <p:spPr>
          <a:xfrm>
            <a:off x="328744" y="5152926"/>
            <a:ext cx="108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+mn-lt"/>
              </a:rPr>
              <a:t>Event </a:t>
            </a:r>
            <a:r>
              <a:rPr lang="en-US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occurs</a:t>
            </a:r>
          </a:p>
        </p:txBody>
      </p:sp>
      <p:graphicFrame>
        <p:nvGraphicFramePr>
          <p:cNvPr id="48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9224"/>
              </p:ext>
            </p:extLst>
          </p:nvPr>
        </p:nvGraphicFramePr>
        <p:xfrm>
          <a:off x="2279932" y="5431761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CaixaDeTexto 20"/>
          <p:cNvSpPr txBox="1"/>
          <p:nvPr/>
        </p:nvSpPr>
        <p:spPr>
          <a:xfrm>
            <a:off x="2459898" y="3623163"/>
            <a:ext cx="181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1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Queue</a:t>
            </a:r>
          </a:p>
        </p:txBody>
      </p:sp>
      <p:sp>
        <p:nvSpPr>
          <p:cNvPr id="50" name="CaixaDeTexto 21"/>
          <p:cNvSpPr txBox="1"/>
          <p:nvPr/>
        </p:nvSpPr>
        <p:spPr>
          <a:xfrm>
            <a:off x="5204728" y="3805993"/>
            <a:ext cx="154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Event 1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wait</a:t>
            </a:r>
          </a:p>
        </p:txBody>
      </p:sp>
      <p:sp>
        <p:nvSpPr>
          <p:cNvPr id="51" name="CaixaDeTexto 22"/>
          <p:cNvSpPr txBox="1"/>
          <p:nvPr/>
        </p:nvSpPr>
        <p:spPr>
          <a:xfrm>
            <a:off x="335156" y="3805993"/>
            <a:ext cx="107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+mn-lt"/>
              </a:rPr>
              <a:t>Event 1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occurs</a:t>
            </a:r>
          </a:p>
        </p:txBody>
      </p:sp>
      <p:graphicFrame>
        <p:nvGraphicFramePr>
          <p:cNvPr id="52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2422"/>
              </p:ext>
            </p:extLst>
          </p:nvPr>
        </p:nvGraphicFramePr>
        <p:xfrm>
          <a:off x="2279932" y="4084828"/>
          <a:ext cx="230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Conector de seta reta 29"/>
          <p:cNvCxnSpPr/>
          <p:nvPr/>
        </p:nvCxnSpPr>
        <p:spPr>
          <a:xfrm flipH="1">
            <a:off x="4573828" y="4267658"/>
            <a:ext cx="33174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30"/>
          <p:cNvCxnSpPr/>
          <p:nvPr/>
        </p:nvCxnSpPr>
        <p:spPr>
          <a:xfrm flipH="1" flipV="1">
            <a:off x="1421180" y="4268285"/>
            <a:ext cx="858752" cy="19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suspension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Processor is faster than I/O so all processes could be waiting for I/O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OS can swap these blocked processes to disk to free up more memory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Blocked</a:t>
            </a:r>
            <a:r>
              <a:rPr lang="en-US"/>
              <a:t> state becomes </a:t>
            </a:r>
            <a:r>
              <a:rPr lang="en-US" i="1"/>
              <a:t>suspend</a:t>
            </a:r>
            <a:r>
              <a:rPr lang="en-US"/>
              <a:t> state when process has been swapped to disk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1510871" y="2951156"/>
            <a:ext cx="1541067" cy="1728522"/>
            <a:chOff x="2107" y="1927"/>
            <a:chExt cx="1171" cy="1048"/>
          </a:xfrm>
        </p:grpSpPr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V="1">
              <a:off x="2107" y="1927"/>
              <a:ext cx="1171" cy="104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7" name="Text Box 23"/>
            <p:cNvSpPr txBox="1">
              <a:spLocks noChangeArrowheads="1"/>
            </p:cNvSpPr>
            <p:nvPr/>
          </p:nvSpPr>
          <p:spPr bwMode="auto">
            <a:xfrm>
              <a:off x="2159" y="2192"/>
              <a:ext cx="5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Activate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6-state process life-cycle model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8" name="Group 14"/>
          <p:cNvGrpSpPr>
            <a:grpSpLocks/>
          </p:cNvGrpSpPr>
          <p:nvPr/>
        </p:nvGrpSpPr>
        <p:grpSpPr bwMode="auto">
          <a:xfrm>
            <a:off x="4072537" y="2742168"/>
            <a:ext cx="1017588" cy="446089"/>
            <a:chOff x="2523" y="1824"/>
            <a:chExt cx="641" cy="281"/>
          </a:xfrm>
        </p:grpSpPr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2523" y="1824"/>
              <a:ext cx="64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543" y="1872"/>
              <a:ext cx="6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Timeout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5" name="Group 21"/>
          <p:cNvGrpSpPr>
            <a:grpSpLocks/>
          </p:cNvGrpSpPr>
          <p:nvPr/>
        </p:nvGrpSpPr>
        <p:grpSpPr bwMode="auto">
          <a:xfrm>
            <a:off x="3387427" y="2994576"/>
            <a:ext cx="820739" cy="1576387"/>
            <a:chOff x="2107" y="1983"/>
            <a:chExt cx="517" cy="993"/>
          </a:xfrm>
        </p:grpSpPr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H="1" flipV="1">
              <a:off x="2107" y="1983"/>
              <a:ext cx="0" cy="9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107" y="2289"/>
              <a:ext cx="51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Occurs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8" name="Group 24"/>
          <p:cNvGrpSpPr>
            <a:grpSpLocks/>
          </p:cNvGrpSpPr>
          <p:nvPr/>
        </p:nvGrpSpPr>
        <p:grpSpPr bwMode="auto">
          <a:xfrm>
            <a:off x="6351197" y="2232576"/>
            <a:ext cx="2335216" cy="762000"/>
            <a:chOff x="1068" y="1494"/>
            <a:chExt cx="1471" cy="480"/>
          </a:xfrm>
        </p:grpSpPr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11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1632" y="1494"/>
              <a:ext cx="907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Final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1068" y="1496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Release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4" name="Group 10"/>
          <p:cNvGrpSpPr>
            <a:grpSpLocks/>
          </p:cNvGrpSpPr>
          <p:nvPr/>
        </p:nvGrpSpPr>
        <p:grpSpPr bwMode="auto">
          <a:xfrm>
            <a:off x="4035463" y="2045251"/>
            <a:ext cx="2393950" cy="949325"/>
            <a:chOff x="2523" y="1385"/>
            <a:chExt cx="1508" cy="598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2523" y="1617"/>
              <a:ext cx="684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3124" y="1503"/>
              <a:ext cx="907" cy="480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Running</a:t>
              </a:r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2533" y="1385"/>
              <a:ext cx="6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Dispatch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819873" y="2218288"/>
            <a:ext cx="2314575" cy="762000"/>
            <a:chOff x="1104" y="1494"/>
            <a:chExt cx="1458" cy="48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11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1632" y="1494"/>
              <a:ext cx="930" cy="480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Ready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1112" y="1496"/>
              <a:ext cx="4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Admit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431800" y="2208763"/>
            <a:ext cx="1440000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Initial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70" name="Grupo 2"/>
          <p:cNvGrpSpPr/>
          <p:nvPr/>
        </p:nvGrpSpPr>
        <p:grpSpPr>
          <a:xfrm>
            <a:off x="490288" y="4566135"/>
            <a:ext cx="2312830" cy="831916"/>
            <a:chOff x="317913" y="4986264"/>
            <a:chExt cx="2312830" cy="831916"/>
          </a:xfrm>
        </p:grpSpPr>
        <p:sp>
          <p:nvSpPr>
            <p:cNvPr id="71" name="Oval 26"/>
            <p:cNvSpPr>
              <a:spLocks noChangeArrowheads="1"/>
            </p:cNvSpPr>
            <p:nvPr/>
          </p:nvSpPr>
          <p:spPr bwMode="auto">
            <a:xfrm>
              <a:off x="317913" y="4986264"/>
              <a:ext cx="1440000" cy="76200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Suspend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1647734" y="5372091"/>
              <a:ext cx="983009" cy="446089"/>
              <a:chOff x="2388" y="1824"/>
              <a:chExt cx="761" cy="281"/>
            </a:xfrm>
          </p:grpSpPr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 flipH="1">
                <a:off x="2444" y="1824"/>
                <a:ext cx="64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stealth" w="med" len="lg"/>
              </a:ln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2388" y="1872"/>
                <a:ext cx="7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pt-BR" dirty="0" err="1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Suspend</a:t>
                </a:r>
                <a:endParaRPr lang="en-US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2670430" y="2970763"/>
            <a:ext cx="2786062" cy="2362200"/>
            <a:chOff x="1632" y="1968"/>
            <a:chExt cx="1755" cy="1488"/>
          </a:xfrm>
        </p:grpSpPr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2448" y="1968"/>
              <a:ext cx="939" cy="11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1632" y="2976"/>
              <a:ext cx="907" cy="48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Blocked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804" y="2544"/>
              <a:ext cx="4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Wait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model with 2 “suspend” states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/>
              <a:t>There are two independent concepts</a:t>
            </a:r>
          </a:p>
          <a:p>
            <a:pPr lvl="1"/>
            <a:r>
              <a:rPr lang="pt-BR"/>
              <a:t>A process may be ready or blocked</a:t>
            </a:r>
          </a:p>
          <a:p>
            <a:pPr lvl="1"/>
            <a:r>
              <a:rPr lang="pt-BR"/>
              <a:t>A process may be suspended or not</a:t>
            </a:r>
          </a:p>
          <a:p>
            <a:r>
              <a:rPr lang="pt-BR">
                <a:sym typeface="Symbol" pitchFamily="18" charset="2"/>
              </a:rPr>
              <a:t>Four states</a:t>
            </a:r>
            <a:r>
              <a:rPr lang="pt-BR"/>
              <a:t> are required to model such 2</a:t>
            </a:r>
            <a:r>
              <a:rPr lang="pt-BR">
                <a:sym typeface="Symbol" pitchFamily="18" charset="2"/>
              </a:rPr>
              <a:t>2 arrangement</a:t>
            </a:r>
          </a:p>
          <a:p>
            <a:pPr lvl="1"/>
            <a:r>
              <a:rPr lang="pt-BR"/>
              <a:t>Ready</a:t>
            </a:r>
          </a:p>
          <a:p>
            <a:pPr lvl="1"/>
            <a:r>
              <a:rPr lang="pt-BR"/>
              <a:t>Blocked</a:t>
            </a:r>
          </a:p>
          <a:p>
            <a:pPr lvl="1"/>
            <a:r>
              <a:rPr lang="pt-BR"/>
              <a:t>Ready/Suspended</a:t>
            </a:r>
          </a:p>
          <a:p>
            <a:pPr lvl="1"/>
            <a:r>
              <a:rPr lang="pt-BR"/>
              <a:t>Blocked/Suspended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7-state process life-cycle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5" name="Grupo 54"/>
          <p:cNvGrpSpPr/>
          <p:nvPr/>
        </p:nvGrpSpPr>
        <p:grpSpPr>
          <a:xfrm>
            <a:off x="1665950" y="3159307"/>
            <a:ext cx="1079500" cy="293688"/>
            <a:chOff x="1665950" y="3159307"/>
            <a:chExt cx="1079500" cy="293688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65950" y="3429182"/>
              <a:ext cx="10795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742150" y="3159307"/>
              <a:ext cx="860425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Activate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09193" y="3141845"/>
            <a:ext cx="1085850" cy="307975"/>
            <a:chOff x="4009193" y="3141845"/>
            <a:chExt cx="1085850" cy="307975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009193" y="3446645"/>
              <a:ext cx="1085850" cy="317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98000" y="3141845"/>
              <a:ext cx="901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Dispatch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103324" y="3775260"/>
            <a:ext cx="1017588" cy="301626"/>
            <a:chOff x="4103324" y="3775260"/>
            <a:chExt cx="1017588" cy="301626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103324" y="3775260"/>
              <a:ext cx="10175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112289" y="3787960"/>
              <a:ext cx="882650" cy="28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Timeout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943919" y="3976963"/>
            <a:ext cx="1621907" cy="1752600"/>
            <a:chOff x="3917025" y="4003857"/>
            <a:chExt cx="1621907" cy="1752600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917025" y="4003857"/>
              <a:ext cx="1490662" cy="1752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795202" y="4500323"/>
              <a:ext cx="743730" cy="49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indent="93663" algn="l"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wait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366169" y="4027670"/>
            <a:ext cx="722955" cy="1576387"/>
            <a:chOff x="3366169" y="4027670"/>
            <a:chExt cx="722955" cy="1576387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375694" y="4027670"/>
              <a:ext cx="0" cy="1576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366169" y="4456108"/>
              <a:ext cx="722955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occurs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346026" y="3265670"/>
            <a:ext cx="1524000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Final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6490363" y="3332345"/>
            <a:ext cx="855663" cy="304800"/>
            <a:chOff x="6490363" y="3332345"/>
            <a:chExt cx="855663" cy="30480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6507826" y="3637145"/>
              <a:ext cx="838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490363" y="3332345"/>
              <a:ext cx="825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Release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91616" y="6160612"/>
            <a:ext cx="1080000" cy="288926"/>
            <a:chOff x="1772558" y="6200953"/>
            <a:chExt cx="1080000" cy="288926"/>
          </a:xfrm>
        </p:grpSpPr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1772558" y="6201700"/>
              <a:ext cx="1080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1796274" y="6200953"/>
              <a:ext cx="891293" cy="28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Suspend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91301" y="4040159"/>
            <a:ext cx="727076" cy="1619250"/>
            <a:chOff x="1018195" y="4040159"/>
            <a:chExt cx="727076" cy="1619250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1018195" y="4040159"/>
              <a:ext cx="0" cy="161925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1022958" y="4464489"/>
              <a:ext cx="722313" cy="490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Event</a:t>
              </a:r>
              <a:b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occurs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385047" y="2660650"/>
            <a:ext cx="4128247" cy="647327"/>
            <a:chOff x="1385047" y="2660650"/>
            <a:chExt cx="4128247" cy="647327"/>
          </a:xfrm>
        </p:grpSpPr>
        <p:sp>
          <p:nvSpPr>
            <p:cNvPr id="28" name="Forma livre 27"/>
            <p:cNvSpPr/>
            <p:nvPr/>
          </p:nvSpPr>
          <p:spPr>
            <a:xfrm>
              <a:off x="1385047" y="2934149"/>
              <a:ext cx="4128247" cy="373828"/>
            </a:xfrm>
            <a:custGeom>
              <a:avLst/>
              <a:gdLst>
                <a:gd name="connsiteX0" fmla="*/ 4128247 w 4128247"/>
                <a:gd name="connsiteY0" fmla="*/ 0 h 13447"/>
                <a:gd name="connsiteX1" fmla="*/ 0 w 4128247"/>
                <a:gd name="connsiteY1" fmla="*/ 13447 h 13447"/>
                <a:gd name="connsiteX2" fmla="*/ 0 w 4128247"/>
                <a:gd name="connsiteY2" fmla="*/ 13447 h 13447"/>
                <a:gd name="connsiteX0" fmla="*/ 4128247 w 4128247"/>
                <a:gd name="connsiteY0" fmla="*/ 455720 h 469167"/>
                <a:gd name="connsiteX1" fmla="*/ 0 w 4128247"/>
                <a:gd name="connsiteY1" fmla="*/ 469167 h 469167"/>
                <a:gd name="connsiteX2" fmla="*/ 0 w 4128247"/>
                <a:gd name="connsiteY2" fmla="*/ 469167 h 469167"/>
                <a:gd name="connsiteX0" fmla="*/ 4128247 w 4128247"/>
                <a:gd name="connsiteY0" fmla="*/ 546618 h 560065"/>
                <a:gd name="connsiteX1" fmla="*/ 0 w 4128247"/>
                <a:gd name="connsiteY1" fmla="*/ 560065 h 560065"/>
                <a:gd name="connsiteX2" fmla="*/ 0 w 4128247"/>
                <a:gd name="connsiteY2" fmla="*/ 560065 h 560065"/>
                <a:gd name="connsiteX0" fmla="*/ 4128247 w 4128247"/>
                <a:gd name="connsiteY0" fmla="*/ 528091 h 541538"/>
                <a:gd name="connsiteX1" fmla="*/ 0 w 4128247"/>
                <a:gd name="connsiteY1" fmla="*/ 541538 h 541538"/>
                <a:gd name="connsiteX2" fmla="*/ 0 w 4128247"/>
                <a:gd name="connsiteY2" fmla="*/ 541538 h 541538"/>
                <a:gd name="connsiteX0" fmla="*/ 4128247 w 4128247"/>
                <a:gd name="connsiteY0" fmla="*/ 330243 h 343690"/>
                <a:gd name="connsiteX1" fmla="*/ 0 w 4128247"/>
                <a:gd name="connsiteY1" fmla="*/ 343690 h 343690"/>
                <a:gd name="connsiteX2" fmla="*/ 0 w 4128247"/>
                <a:gd name="connsiteY2" fmla="*/ 343690 h 343690"/>
                <a:gd name="connsiteX0" fmla="*/ 4128247 w 4128247"/>
                <a:gd name="connsiteY0" fmla="*/ 360381 h 373828"/>
                <a:gd name="connsiteX1" fmla="*/ 0 w 4128247"/>
                <a:gd name="connsiteY1" fmla="*/ 373828 h 373828"/>
                <a:gd name="connsiteX2" fmla="*/ 0 w 4128247"/>
                <a:gd name="connsiteY2" fmla="*/ 373828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8247" h="373828">
                  <a:moveTo>
                    <a:pt x="4128247" y="360381"/>
                  </a:moveTo>
                  <a:cubicBezTo>
                    <a:pt x="2900083" y="-213360"/>
                    <a:pt x="569259" y="-20618"/>
                    <a:pt x="0" y="373828"/>
                  </a:cubicBezTo>
                  <a:lnTo>
                    <a:pt x="0" y="373828"/>
                  </a:lnTo>
                </a:path>
              </a:pathLst>
            </a:custGeom>
            <a:noFill/>
            <a:ln w="38100">
              <a:solidFill>
                <a:schemeClr val="tx2"/>
              </a:solidFill>
              <a:prstDash val="sysDash"/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078812" y="2660650"/>
              <a:ext cx="891591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Suspend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912311" y="2491581"/>
            <a:ext cx="871114" cy="750275"/>
            <a:chOff x="912311" y="2491581"/>
            <a:chExt cx="871114" cy="750275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>
              <a:off x="1096582" y="2528879"/>
              <a:ext cx="686843" cy="71297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912311" y="2491581"/>
              <a:ext cx="689611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Admit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582300" y="2491581"/>
            <a:ext cx="838412" cy="768759"/>
            <a:chOff x="2622641" y="2531922"/>
            <a:chExt cx="838412" cy="768759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2622641" y="2587704"/>
              <a:ext cx="686843" cy="71297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771442" y="2531922"/>
              <a:ext cx="689611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Admit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1479925" y="1898650"/>
            <a:ext cx="1524000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Initial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1709180" y="3789048"/>
            <a:ext cx="1008000" cy="289310"/>
            <a:chOff x="1709180" y="3789048"/>
            <a:chExt cx="1008000" cy="289310"/>
          </a:xfrm>
        </p:grpSpPr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>
              <a:off x="1709180" y="3789048"/>
              <a:ext cx="1008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1797954" y="3789048"/>
              <a:ext cx="891591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Suspend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1705631" y="5558481"/>
            <a:ext cx="972000" cy="293688"/>
            <a:chOff x="1639551" y="5504693"/>
            <a:chExt cx="1079500" cy="293688"/>
          </a:xfrm>
        </p:grpSpPr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1639551" y="5774568"/>
              <a:ext cx="10795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775487" y="5504693"/>
              <a:ext cx="860425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pt-BR" sz="1600" dirty="0" err="1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Activate</a:t>
              </a:r>
              <a:endPara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250678" y="5599229"/>
            <a:ext cx="1524000" cy="762000"/>
          </a:xfrm>
          <a:prstGeom prst="ellipse">
            <a:avLst/>
          </a:prstGeom>
          <a:solidFill>
            <a:schemeClr val="accent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</a:t>
            </a:r>
            <a:b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Suspend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59425" y="3241857"/>
            <a:ext cx="1524000" cy="762000"/>
          </a:xfrm>
          <a:prstGeom prst="ellipse">
            <a:avLst/>
          </a:prstGeom>
          <a:solidFill>
            <a:schemeClr val="accent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Ready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</a:t>
            </a:r>
            <a:b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Suspend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1625" y="3251382"/>
            <a:ext cx="1524000" cy="762000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Ready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90175" y="3265670"/>
            <a:ext cx="1524000" cy="762000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Running</a:t>
            </a: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621625" y="5604057"/>
            <a:ext cx="1524000" cy="762000"/>
          </a:xfrm>
          <a:prstGeom prst="ellipse">
            <a:avLst/>
          </a:prstGeom>
          <a:solidFill>
            <a:schemeClr val="accent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8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9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31" grpId="0" animBg="1"/>
      <p:bldP spid="5" grpId="0" animBg="1"/>
      <p:bldP spid="8" grpId="0" animBg="1"/>
      <p:bldP spid="12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Suspended process characteristics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is not available for immediate execution</a:t>
            </a:r>
          </a:p>
          <a:p>
            <a:r>
              <a:rPr lang="en-US" dirty="0"/>
              <a:t>It may be waiting for an event</a:t>
            </a:r>
          </a:p>
          <a:p>
            <a:pPr lvl="1"/>
            <a:r>
              <a:rPr lang="en-US" dirty="0"/>
              <a:t>In this case, the blocked condition is independent from the suspend condition</a:t>
            </a:r>
          </a:p>
          <a:p>
            <a:r>
              <a:rPr lang="en-US" dirty="0"/>
              <a:t>It may have been suspended by an agent and now its state can only be changed by that agent.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>
                <a:solidFill>
                  <a:schemeClr val="bg1"/>
                </a:solidFill>
              </a:rPr>
              <a:t>Process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1800" y="4070195"/>
            <a:ext cx="8280400" cy="2419505"/>
          </a:xfrm>
        </p:spPr>
        <p:txBody>
          <a:bodyPr/>
          <a:lstStyle/>
          <a:p>
            <a:r>
              <a:rPr lang="en-US" dirty="0"/>
              <a:t>I/O module performs the action, not the processor</a:t>
            </a:r>
          </a:p>
          <a:p>
            <a:r>
              <a:rPr lang="en-US" dirty="0"/>
              <a:t>Sets appropriate bits in the I/O status register</a:t>
            </a:r>
          </a:p>
          <a:p>
            <a:r>
              <a:rPr lang="en-US" dirty="0"/>
              <a:t>Processor checks status until operation is complete before proceeding to the next instruction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I/O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computer I/O</a:t>
            </a:r>
          </a:p>
        </p:txBody>
      </p:sp>
      <p:sp>
        <p:nvSpPr>
          <p:cNvPr id="4" name="Process 3"/>
          <p:cNvSpPr/>
          <p:nvPr/>
        </p:nvSpPr>
        <p:spPr>
          <a:xfrm>
            <a:off x="431800" y="1809750"/>
            <a:ext cx="1080476" cy="1219200"/>
          </a:xfrm>
          <a:prstGeom prst="flowChartProcess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Issue read command to I/O module</a:t>
            </a:r>
          </a:p>
        </p:txBody>
      </p:sp>
      <p:sp>
        <p:nvSpPr>
          <p:cNvPr id="8" name="Process 7"/>
          <p:cNvSpPr/>
          <p:nvPr/>
        </p:nvSpPr>
        <p:spPr>
          <a:xfrm>
            <a:off x="1756052" y="1809750"/>
            <a:ext cx="1080476" cy="1219200"/>
          </a:xfrm>
          <a:prstGeom prst="flowChartProcess">
            <a:avLst/>
          </a:prstGeom>
          <a:solidFill>
            <a:srgbClr val="D092A7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Read status of I/O module</a:t>
            </a:r>
          </a:p>
        </p:txBody>
      </p:sp>
      <p:sp>
        <p:nvSpPr>
          <p:cNvPr id="5" name="Decision 4"/>
          <p:cNvSpPr/>
          <p:nvPr/>
        </p:nvSpPr>
        <p:spPr>
          <a:xfrm>
            <a:off x="3080304" y="1950426"/>
            <a:ext cx="1254691" cy="937847"/>
          </a:xfrm>
          <a:prstGeom prst="flowChartDecision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Ready?</a:t>
            </a:r>
          </a:p>
        </p:txBody>
      </p:sp>
      <p:sp>
        <p:nvSpPr>
          <p:cNvPr id="9" name="Process 8"/>
          <p:cNvSpPr/>
          <p:nvPr/>
        </p:nvSpPr>
        <p:spPr>
          <a:xfrm>
            <a:off x="4578771" y="1809750"/>
            <a:ext cx="1080476" cy="1219200"/>
          </a:xfrm>
          <a:prstGeom prst="flowChartProcess">
            <a:avLst/>
          </a:prstGeom>
          <a:solidFill>
            <a:srgbClr val="D092A7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Read word from I/O module</a:t>
            </a:r>
          </a:p>
        </p:txBody>
      </p:sp>
      <p:sp>
        <p:nvSpPr>
          <p:cNvPr id="10" name="Process 9"/>
          <p:cNvSpPr/>
          <p:nvPr/>
        </p:nvSpPr>
        <p:spPr>
          <a:xfrm>
            <a:off x="5903023" y="1809750"/>
            <a:ext cx="1080476" cy="1219200"/>
          </a:xfrm>
          <a:prstGeom prst="flowChartProcess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Write word to memory</a:t>
            </a:r>
          </a:p>
        </p:txBody>
      </p:sp>
      <p:sp>
        <p:nvSpPr>
          <p:cNvPr id="11" name="Decision 10"/>
          <p:cNvSpPr/>
          <p:nvPr/>
        </p:nvSpPr>
        <p:spPr>
          <a:xfrm>
            <a:off x="7227275" y="1950426"/>
            <a:ext cx="1103144" cy="937847"/>
          </a:xfrm>
          <a:prstGeom prst="flowChartDecision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yriad Pro Light Condensed" charset="0"/>
                <a:cs typeface="Myriad Pro Light Condensed" charset="0"/>
              </a:rPr>
              <a:t>Done?</a:t>
            </a: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1512276" y="2419350"/>
            <a:ext cx="243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>
            <a:off x="2836528" y="2419350"/>
            <a:ext cx="243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4334995" y="2419350"/>
            <a:ext cx="243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5659247" y="2419350"/>
            <a:ext cx="243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6983499" y="2419350"/>
            <a:ext cx="24377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9328" y="198712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ea typeface="Myriad Pro Light Condensed" charset="0"/>
                <a:cs typeface="Myriad Pro Light Condensed" charset="0"/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98248" y="287654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ea typeface="Myriad Pro Light Condensed" charset="0"/>
                <a:cs typeface="Myriad Pro Light Condensed" charset="0"/>
              </a:rPr>
              <a:t>No</a:t>
            </a:r>
          </a:p>
        </p:txBody>
      </p:sp>
      <p:cxnSp>
        <p:nvCxnSpPr>
          <p:cNvPr id="29" name="Elbow Connector 28"/>
          <p:cNvCxnSpPr>
            <a:stCxn id="5" idx="2"/>
            <a:endCxn id="8" idx="2"/>
          </p:cNvCxnSpPr>
          <p:nvPr/>
        </p:nvCxnSpPr>
        <p:spPr>
          <a:xfrm rot="5400000">
            <a:off x="2931632" y="2252931"/>
            <a:ext cx="140677" cy="1411360"/>
          </a:xfrm>
          <a:prstGeom prst="bentConnector3">
            <a:avLst>
              <a:gd name="adj1" fmla="val 262500"/>
            </a:avLst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43775" y="286482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ea typeface="Myriad Pro Light Condensed" charset="0"/>
                <a:cs typeface="Myriad Pro Light Condensed" charset="0"/>
              </a:rPr>
              <a:t>No</a:t>
            </a:r>
          </a:p>
        </p:txBody>
      </p:sp>
      <p:cxnSp>
        <p:nvCxnSpPr>
          <p:cNvPr id="34" name="Elbow Connector 33"/>
          <p:cNvCxnSpPr>
            <a:stCxn id="11" idx="2"/>
            <a:endCxn id="4" idx="2"/>
          </p:cNvCxnSpPr>
          <p:nvPr/>
        </p:nvCxnSpPr>
        <p:spPr>
          <a:xfrm rot="5400000">
            <a:off x="4305105" y="-444793"/>
            <a:ext cx="140677" cy="6806809"/>
          </a:xfrm>
          <a:prstGeom prst="bentConnector3">
            <a:avLst>
              <a:gd name="adj1" fmla="val 487500"/>
            </a:avLst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61" y="198712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ea typeface="Myriad Pro Light Condensed" charset="0"/>
                <a:cs typeface="Myriad Pro Light Condensed" charset="0"/>
              </a:rPr>
              <a:t>Yes</a:t>
            </a:r>
          </a:p>
        </p:txBody>
      </p:sp>
      <p:cxnSp>
        <p:nvCxnSpPr>
          <p:cNvPr id="53" name="Straight Arrow Connector 52"/>
          <p:cNvCxnSpPr>
            <a:stCxn id="11" idx="3"/>
          </p:cNvCxnSpPr>
          <p:nvPr/>
        </p:nvCxnSpPr>
        <p:spPr>
          <a:xfrm>
            <a:off x="8330419" y="2419350"/>
            <a:ext cx="38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9" grpId="0" animBg="1"/>
      <p:bldP spid="10" grpId="0" animBg="1"/>
      <p:bldP spid="11" grpId="0" animBg="1"/>
      <p:bldP spid="26" grpId="0"/>
      <p:bldP spid="28" grpId="0"/>
      <p:bldP spid="33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control structures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Information about the current status of each process and resource</a:t>
            </a:r>
          </a:p>
          <a:p>
            <a:r>
              <a:rPr lang="en-US"/>
              <a:t>Tables are constructed for each entity managed by the operating system</a:t>
            </a:r>
          </a:p>
          <a:p>
            <a:pPr lvl="1"/>
            <a:r>
              <a:rPr lang="en-US"/>
              <a:t>Memory</a:t>
            </a:r>
          </a:p>
          <a:p>
            <a:pPr lvl="1"/>
            <a:r>
              <a:rPr lang="en-US"/>
              <a:t>I/O</a:t>
            </a:r>
          </a:p>
          <a:p>
            <a:pPr lvl="1"/>
            <a:r>
              <a:rPr lang="en-US"/>
              <a:t>Files</a:t>
            </a:r>
          </a:p>
          <a:p>
            <a:pPr lvl="1"/>
            <a:r>
              <a:rPr lang="en-US"/>
              <a:t>Processes</a:t>
            </a:r>
          </a:p>
          <a:p>
            <a:r>
              <a:rPr lang="pt-BR"/>
              <a:t>Such tables must be linked somehow.</a:t>
            </a:r>
          </a:p>
          <a:p>
            <a:r>
              <a:rPr lang="pt-BR"/>
              <a:t>To create the tables, the OS must know the details of the executing environment.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General structure of OS control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87677"/>
              </p:ext>
            </p:extLst>
          </p:nvPr>
        </p:nvGraphicFramePr>
        <p:xfrm>
          <a:off x="3226675" y="3994785"/>
          <a:ext cx="203656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Primary</a:t>
                      </a:r>
                      <a:r>
                        <a:rPr lang="en-US" sz="1600" baseline="0" dirty="0"/>
                        <a:t> Process Table</a:t>
                      </a:r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1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2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3600" dirty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</a:t>
                      </a:r>
                      <a:r>
                        <a:rPr lang="en-US" dirty="0"/>
                        <a:t>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90596"/>
              </p:ext>
            </p:extLst>
          </p:nvPr>
        </p:nvGraphicFramePr>
        <p:xfrm>
          <a:off x="7067953" y="1962525"/>
          <a:ext cx="1368000" cy="424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Process Image</a:t>
                      </a:r>
                      <a:endParaRPr lang="en-US" sz="16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1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Image</a:t>
                      </a:r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92549"/>
              </p:ext>
            </p:extLst>
          </p:nvPr>
        </p:nvGraphicFramePr>
        <p:xfrm>
          <a:off x="3434955" y="2038350"/>
          <a:ext cx="1620000" cy="153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I/O Tables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 Tables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" name="Conector angulado 11"/>
          <p:cNvCxnSpPr/>
          <p:nvPr/>
        </p:nvCxnSpPr>
        <p:spPr>
          <a:xfrm>
            <a:off x="2112772" y="4139514"/>
            <a:ext cx="1312816" cy="2345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15"/>
          <p:cNvCxnSpPr/>
          <p:nvPr/>
        </p:nvCxnSpPr>
        <p:spPr>
          <a:xfrm flipV="1">
            <a:off x="2114868" y="2258844"/>
            <a:ext cx="1308480" cy="763762"/>
          </a:xfrm>
          <a:prstGeom prst="bentConnector3">
            <a:avLst>
              <a:gd name="adj1" fmla="val 28618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18"/>
          <p:cNvCxnSpPr>
            <a:endCxn id="26" idx="1"/>
          </p:cNvCxnSpPr>
          <p:nvPr/>
        </p:nvCxnSpPr>
        <p:spPr>
          <a:xfrm flipV="1">
            <a:off x="2114868" y="2807970"/>
            <a:ext cx="1320087" cy="582496"/>
          </a:xfrm>
          <a:prstGeom prst="bentConnector3">
            <a:avLst>
              <a:gd name="adj1" fmla="val 42512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3"/>
          <p:cNvCxnSpPr/>
          <p:nvPr/>
        </p:nvCxnSpPr>
        <p:spPr>
          <a:xfrm flipV="1">
            <a:off x="2112772" y="3390467"/>
            <a:ext cx="1327544" cy="390701"/>
          </a:xfrm>
          <a:prstGeom prst="bentConnector3">
            <a:avLst>
              <a:gd name="adj1" fmla="val 53723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06612"/>
              </p:ext>
            </p:extLst>
          </p:nvPr>
        </p:nvGraphicFramePr>
        <p:xfrm>
          <a:off x="971550" y="2813689"/>
          <a:ext cx="114122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Devices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Files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Processes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Conector angulado 29"/>
          <p:cNvCxnSpPr/>
          <p:nvPr/>
        </p:nvCxnSpPr>
        <p:spPr>
          <a:xfrm flipV="1">
            <a:off x="5054955" y="4339989"/>
            <a:ext cx="2012998" cy="172717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30"/>
          <p:cNvCxnSpPr/>
          <p:nvPr/>
        </p:nvCxnSpPr>
        <p:spPr>
          <a:xfrm flipV="1">
            <a:off x="5074335" y="2348856"/>
            <a:ext cx="1993620" cy="2196000"/>
          </a:xfrm>
          <a:prstGeom prst="bentConnector3">
            <a:avLst>
              <a:gd name="adj1" fmla="val 33298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Tables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Allocation of main memory to processes</a:t>
            </a:r>
          </a:p>
          <a:p>
            <a:r>
              <a:rPr lang="en-US"/>
              <a:t>Allocation of secondary memory to processes</a:t>
            </a:r>
          </a:p>
          <a:p>
            <a:r>
              <a:rPr lang="en-US"/>
              <a:t>Protection attributes for access to shared memory regions</a:t>
            </a:r>
          </a:p>
          <a:p>
            <a:r>
              <a:rPr lang="en-US"/>
              <a:t>Information needed to manage virtual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I/O Tables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/>
              <a:t>I/O device is available or assigned</a:t>
            </a:r>
          </a:p>
          <a:p>
            <a:pPr eaLnBrk="1" hangingPunct="1"/>
            <a:r>
              <a:rPr lang="en-US"/>
              <a:t>Status of I/O operation</a:t>
            </a:r>
          </a:p>
          <a:p>
            <a:pPr eaLnBrk="1" hangingPunct="1"/>
            <a:r>
              <a:rPr lang="en-US"/>
              <a:t>Location in main memory being used as the source or destination of the I/O transfer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Tables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Existence of file</a:t>
            </a:r>
          </a:p>
          <a:p>
            <a:pPr eaLnBrk="1" hangingPunct="1"/>
            <a:r>
              <a:rPr lang="en-US" dirty="0"/>
              <a:t>Location of file on secondary memory</a:t>
            </a:r>
          </a:p>
          <a:p>
            <a:pPr eaLnBrk="1" hangingPunct="1"/>
            <a:r>
              <a:rPr lang="en-US" dirty="0"/>
              <a:t>Current file status</a:t>
            </a:r>
          </a:p>
          <a:p>
            <a:pPr eaLnBrk="1" hangingPunct="1"/>
            <a:r>
              <a:rPr lang="en-US" dirty="0"/>
              <a:t>File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Often this information is maintained by a file management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Table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Where process is located</a:t>
            </a:r>
          </a:p>
          <a:p>
            <a:r>
              <a:rPr lang="en-US"/>
              <a:t>Attributes in the process control block</a:t>
            </a:r>
          </a:p>
          <a:p>
            <a:pPr lvl="1"/>
            <a:r>
              <a:rPr lang="en-US"/>
              <a:t>Program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elements of a process image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02668337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8F0BE5-C6D2-4EBD-9DCB-2D9EE3503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C8F0BE5-C6D2-4EBD-9DCB-2D9EE3503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A53308-A5DD-402B-9F26-9CD80C495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A53308-A5DD-402B-9F26-9CD80C4958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20F0F-4A8F-4DD2-B293-B0260C04C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6720F0F-4A8F-4DD2-B293-B0260C04C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87C31A-7F46-461E-9ACE-9ED93722B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E87C31A-7F46-461E-9ACE-9ED93722B2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98AEEE-4629-4DDC-9500-E8140FD7F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598AEEE-4629-4DDC-9500-E8140FD7F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99AE43-FB64-45FC-8AC3-671F171E8A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F99AE43-FB64-45FC-8AC3-671F171E8A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AC86D-4F93-46FF-A070-B326EA26C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50AAC86D-4F93-46FF-A070-B326EA26C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7A4CAF-6BE5-4CBA-ADBF-DC2C2E409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37A4CAF-6BE5-4CBA-ADBF-DC2C2E409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processes in virtual memory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10147772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1</a:t>
                      </a:r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2</a:t>
                      </a:r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</a:t>
                      </a:r>
                      <a:r>
                        <a:rPr lang="en-US" sz="1600" i="1" dirty="0"/>
                        <a:t>n</a:t>
                      </a:r>
                    </a:p>
                  </a:txBody>
                  <a:tcPr marL="0" marR="0" marT="90000" marB="90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8253162" y="1439208"/>
            <a:ext cx="13508" cy="20041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875162" y="2132419"/>
            <a:ext cx="756000" cy="684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Control</a:t>
            </a:r>
          </a:p>
          <a:p>
            <a:r>
              <a:rPr lang="en-US" sz="1600" dirty="0">
                <a:solidFill>
                  <a:schemeClr val="tx1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745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/>
          <a:lstStyle/>
          <a:p>
            <a:r>
              <a:rPr lang="en-US" dirty="0"/>
              <a:t>Process identification</a:t>
            </a:r>
          </a:p>
          <a:p>
            <a:pPr lvl="1"/>
            <a:r>
              <a:rPr lang="en-US" dirty="0"/>
              <a:t>Identifiers</a:t>
            </a:r>
          </a:p>
          <a:p>
            <a:pPr lvl="2"/>
            <a:r>
              <a:rPr lang="en-US" dirty="0"/>
              <a:t>Identifier of this process </a:t>
            </a:r>
          </a:p>
          <a:p>
            <a:pPr lvl="2"/>
            <a:r>
              <a:rPr lang="en-US" dirty="0"/>
              <a:t>Identifier of the process that created this process (parent process) </a:t>
            </a:r>
          </a:p>
          <a:p>
            <a:pPr lvl="2"/>
            <a:r>
              <a:rPr lang="en-US" dirty="0"/>
              <a:t>User identifier 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89415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/>
          <a:lstStyle/>
          <a:p>
            <a:r>
              <a:rPr lang="en-US" dirty="0"/>
              <a:t>Processor State Information</a:t>
            </a:r>
          </a:p>
          <a:p>
            <a:pPr lvl="1"/>
            <a:r>
              <a:rPr lang="en-US" dirty="0"/>
              <a:t>User-Visible Registers</a:t>
            </a:r>
          </a:p>
          <a:p>
            <a:pPr lvl="2"/>
            <a:r>
              <a:rPr lang="en-US" dirty="0"/>
              <a:t>A user-visible register is one that may be referenced by means of the machine language that the processor executes while in user mode. </a:t>
            </a:r>
          </a:p>
          <a:p>
            <a:pPr lvl="2"/>
            <a:r>
              <a:rPr lang="en-US" dirty="0"/>
              <a:t>Typically, there are from 8 to 32 of these registers, although some RISC implementations have over 100.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Flow of Control in Programmed I/O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432613" y="5582682"/>
            <a:ext cx="90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endParaRPr lang="en-US" sz="2800" dirty="0"/>
          </a:p>
        </p:txBody>
      </p:sp>
      <p:sp>
        <p:nvSpPr>
          <p:cNvPr id="58" name="Retângulo 57"/>
          <p:cNvSpPr/>
          <p:nvPr/>
        </p:nvSpPr>
        <p:spPr>
          <a:xfrm>
            <a:off x="1332613" y="5582682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60" name="Retângulo 59"/>
          <p:cNvSpPr/>
          <p:nvPr/>
        </p:nvSpPr>
        <p:spPr>
          <a:xfrm>
            <a:off x="3313426" y="5582682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61" name="Retângulo 60"/>
          <p:cNvSpPr/>
          <p:nvPr/>
        </p:nvSpPr>
        <p:spPr>
          <a:xfrm>
            <a:off x="3853426" y="5582682"/>
            <a:ext cx="1080000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endParaRPr lang="en-US" sz="2800" dirty="0"/>
          </a:p>
        </p:txBody>
      </p:sp>
      <p:sp>
        <p:nvSpPr>
          <p:cNvPr id="65" name="Retângulo 64"/>
          <p:cNvSpPr/>
          <p:nvPr/>
        </p:nvSpPr>
        <p:spPr>
          <a:xfrm>
            <a:off x="7455005" y="5582682"/>
            <a:ext cx="1258008" cy="540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66" name="Retângulo 65"/>
          <p:cNvSpPr/>
          <p:nvPr/>
        </p:nvSpPr>
        <p:spPr>
          <a:xfrm>
            <a:off x="4934192" y="5582682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endParaRPr lang="en-US" sz="2800" dirty="0"/>
          </a:p>
        </p:txBody>
      </p:sp>
      <p:sp>
        <p:nvSpPr>
          <p:cNvPr id="68" name="Retângulo 67"/>
          <p:cNvSpPr/>
          <p:nvPr/>
        </p:nvSpPr>
        <p:spPr>
          <a:xfrm>
            <a:off x="6915005" y="5582682"/>
            <a:ext cx="540000" cy="540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endParaRPr lang="en-US" sz="2800" dirty="0"/>
          </a:p>
        </p:txBody>
      </p:sp>
      <p:sp>
        <p:nvSpPr>
          <p:cNvPr id="69" name="Retângulo 68"/>
          <p:cNvSpPr/>
          <p:nvPr/>
        </p:nvSpPr>
        <p:spPr>
          <a:xfrm>
            <a:off x="2334161" y="1606325"/>
            <a:ext cx="9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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sz="2000" dirty="0"/>
          </a:p>
        </p:txBody>
      </p:sp>
      <p:sp>
        <p:nvSpPr>
          <p:cNvPr id="70" name="Retângulo 69"/>
          <p:cNvSpPr/>
          <p:nvPr/>
        </p:nvSpPr>
        <p:spPr>
          <a:xfrm>
            <a:off x="2334161" y="2517885"/>
            <a:ext cx="900000" cy="14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</a:t>
            </a:r>
            <a:br>
              <a:rPr lang="en-US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write</a:t>
            </a:r>
            <a:endParaRPr lang="en-US" sz="2000" dirty="0"/>
          </a:p>
        </p:txBody>
      </p:sp>
      <p:sp>
        <p:nvSpPr>
          <p:cNvPr id="71" name="Retângulo 70"/>
          <p:cNvSpPr/>
          <p:nvPr/>
        </p:nvSpPr>
        <p:spPr>
          <a:xfrm>
            <a:off x="2334161" y="3969446"/>
            <a:ext cx="9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</a:t>
            </a:r>
            <a:endParaRPr lang="en-US" sz="2800" dirty="0"/>
          </a:p>
        </p:txBody>
      </p:sp>
      <p:sp>
        <p:nvSpPr>
          <p:cNvPr id="72" name="Retângulo 71"/>
          <p:cNvSpPr/>
          <p:nvPr/>
        </p:nvSpPr>
        <p:spPr>
          <a:xfrm>
            <a:off x="5933490" y="1599553"/>
            <a:ext cx="900000" cy="90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</a:t>
            </a:r>
            <a:br>
              <a:rPr lang="en-US" sz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I/O op</a:t>
            </a:r>
            <a:endParaRPr lang="en-US" sz="2000" dirty="0"/>
          </a:p>
        </p:txBody>
      </p:sp>
      <p:sp>
        <p:nvSpPr>
          <p:cNvPr id="73" name="Retângulo 72"/>
          <p:cNvSpPr/>
          <p:nvPr/>
        </p:nvSpPr>
        <p:spPr>
          <a:xfrm>
            <a:off x="5933490" y="2498378"/>
            <a:ext cx="900000" cy="108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</a:t>
            </a: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end</a:t>
            </a:r>
            <a:endParaRPr lang="en-US" sz="2000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3506192" y="1599553"/>
            <a:ext cx="0" cy="81672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13" name="Conector reto 243712"/>
          <p:cNvCxnSpPr/>
          <p:nvPr/>
        </p:nvCxnSpPr>
        <p:spPr>
          <a:xfrm>
            <a:off x="3506192" y="2595667"/>
            <a:ext cx="0" cy="1268233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18" name="Conector reto 243717"/>
          <p:cNvCxnSpPr/>
          <p:nvPr/>
        </p:nvCxnSpPr>
        <p:spPr>
          <a:xfrm>
            <a:off x="3506192" y="4037117"/>
            <a:ext cx="0" cy="80962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22" name="Conector reto 243721"/>
          <p:cNvCxnSpPr/>
          <p:nvPr/>
        </p:nvCxnSpPr>
        <p:spPr>
          <a:xfrm>
            <a:off x="5665192" y="1606655"/>
            <a:ext cx="0" cy="80962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24" name="Conector reto 243723"/>
          <p:cNvCxnSpPr/>
          <p:nvPr/>
        </p:nvCxnSpPr>
        <p:spPr>
          <a:xfrm>
            <a:off x="5125442" y="1598341"/>
            <a:ext cx="0" cy="817939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26" name="Conector reto 243725"/>
          <p:cNvCxnSpPr/>
          <p:nvPr/>
        </p:nvCxnSpPr>
        <p:spPr>
          <a:xfrm flipV="1">
            <a:off x="3506192" y="1599553"/>
            <a:ext cx="1619250" cy="81672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28" name="Conector reto 243727"/>
          <p:cNvCxnSpPr/>
          <p:nvPr/>
        </p:nvCxnSpPr>
        <p:spPr>
          <a:xfrm flipH="1" flipV="1">
            <a:off x="3506192" y="2595667"/>
            <a:ext cx="1619250" cy="9827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30" name="Conector reto 243729"/>
          <p:cNvCxnSpPr/>
          <p:nvPr/>
        </p:nvCxnSpPr>
        <p:spPr>
          <a:xfrm flipV="1">
            <a:off x="3506192" y="1599553"/>
            <a:ext cx="2159000" cy="225658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32" name="Conector reto 243731"/>
          <p:cNvCxnSpPr/>
          <p:nvPr/>
        </p:nvCxnSpPr>
        <p:spPr>
          <a:xfrm flipH="1">
            <a:off x="3506192" y="3578378"/>
            <a:ext cx="2159000" cy="45873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872613" y="5582682"/>
            <a:ext cx="1440000" cy="900000"/>
            <a:chOff x="1872613" y="5582682"/>
            <a:chExt cx="1440000" cy="900000"/>
          </a:xfrm>
        </p:grpSpPr>
        <p:cxnSp>
          <p:nvCxnSpPr>
            <p:cNvPr id="243734" name="Conector reto 243733"/>
            <p:cNvCxnSpPr>
              <a:stCxn id="59" idx="1"/>
            </p:cNvCxnSpPr>
            <p:nvPr/>
          </p:nvCxnSpPr>
          <p:spPr>
            <a:xfrm>
              <a:off x="1872613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36" name="Conector reto 243735"/>
            <p:cNvCxnSpPr>
              <a:stCxn id="59" idx="3"/>
            </p:cNvCxnSpPr>
            <p:nvPr/>
          </p:nvCxnSpPr>
          <p:spPr>
            <a:xfrm flipH="1">
              <a:off x="3305142" y="5852682"/>
              <a:ext cx="7471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tângulo 58"/>
            <p:cNvSpPr/>
            <p:nvPr/>
          </p:nvSpPr>
          <p:spPr>
            <a:xfrm>
              <a:off x="1872613" y="5582682"/>
              <a:ext cx="14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Processor wait</a:t>
              </a:r>
            </a:p>
          </p:txBody>
        </p:sp>
        <p:cxnSp>
          <p:nvCxnSpPr>
            <p:cNvPr id="243742" name="Conector reto 243741"/>
            <p:cNvCxnSpPr/>
            <p:nvPr/>
          </p:nvCxnSpPr>
          <p:spPr>
            <a:xfrm>
              <a:off x="1872613" y="6482682"/>
              <a:ext cx="1440000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2046235" y="6099495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I/O duration</a:t>
              </a: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5474192" y="5582682"/>
            <a:ext cx="1440813" cy="900000"/>
            <a:chOff x="5474192" y="5582682"/>
            <a:chExt cx="1440813" cy="900000"/>
          </a:xfrm>
        </p:grpSpPr>
        <p:cxnSp>
          <p:nvCxnSpPr>
            <p:cNvPr id="243738" name="Conector reto 243737"/>
            <p:cNvCxnSpPr>
              <a:stCxn id="67" idx="1"/>
            </p:cNvCxnSpPr>
            <p:nvPr/>
          </p:nvCxnSpPr>
          <p:spPr>
            <a:xfrm>
              <a:off x="5474192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740" name="Conector reto 243739"/>
            <p:cNvCxnSpPr>
              <a:stCxn id="67" idx="3"/>
            </p:cNvCxnSpPr>
            <p:nvPr/>
          </p:nvCxnSpPr>
          <p:spPr>
            <a:xfrm>
              <a:off x="6914192" y="5852682"/>
              <a:ext cx="0" cy="6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/>
            <p:cNvSpPr/>
            <p:nvPr/>
          </p:nvSpPr>
          <p:spPr>
            <a:xfrm>
              <a:off x="5474192" y="5582682"/>
              <a:ext cx="14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Processor wait</a:t>
              </a:r>
            </a:p>
          </p:txBody>
        </p:sp>
        <p:cxnSp>
          <p:nvCxnSpPr>
            <p:cNvPr id="33" name="Conector reto 32"/>
            <p:cNvCxnSpPr/>
            <p:nvPr/>
          </p:nvCxnSpPr>
          <p:spPr>
            <a:xfrm>
              <a:off x="5474192" y="6482682"/>
              <a:ext cx="1440813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5650894" y="6099495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I/O duration</a:t>
              </a:r>
            </a:p>
          </p:txBody>
        </p:sp>
      </p:grpSp>
      <p:sp>
        <p:nvSpPr>
          <p:cNvPr id="109" name="CaixaDeTexto 108"/>
          <p:cNvSpPr txBox="1"/>
          <p:nvPr/>
        </p:nvSpPr>
        <p:spPr>
          <a:xfrm>
            <a:off x="457055" y="5182572"/>
            <a:ext cx="125835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i="1" dirty="0">
                <a:latin typeface="+mn-lt"/>
              </a:rPr>
              <a:t>Flow of time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685036" y="1616001"/>
            <a:ext cx="1649125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User program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6833490" y="1598341"/>
            <a:ext cx="1522487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I/O program</a:t>
            </a:r>
          </a:p>
        </p:txBody>
      </p:sp>
      <p:cxnSp>
        <p:nvCxnSpPr>
          <p:cNvPr id="114" name="Conector reto 113"/>
          <p:cNvCxnSpPr/>
          <p:nvPr/>
        </p:nvCxnSpPr>
        <p:spPr>
          <a:xfrm>
            <a:off x="5125442" y="2629408"/>
            <a:ext cx="0" cy="94897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>
            <a:off x="5646516" y="2595667"/>
            <a:ext cx="0" cy="99060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3524543" y="4456779"/>
            <a:ext cx="1694008" cy="400110"/>
          </a:xfrm>
          <a:prstGeom prst="rect">
            <a:avLst/>
          </a:prstGeom>
          <a:noFill/>
        </p:spPr>
        <p:txBody>
          <a:bodyPr wrap="none" lIns="180000" rIns="180000" rtlCol="0">
            <a:spAutoFit/>
          </a:bodyPr>
          <a:lstStyle/>
          <a:p>
            <a:pPr algn="l"/>
            <a:r>
              <a:rPr lang="en-US" sz="2000" i="1" dirty="0">
                <a:latin typeface="+mn-lt"/>
              </a:rPr>
              <a:t>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19189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24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 animBg="1"/>
      <p:bldP spid="60" grpId="0" animBg="1"/>
      <p:bldP spid="61" grpId="0" animBg="1"/>
      <p:bldP spid="65" grpId="0" animBg="1"/>
      <p:bldP spid="66" grpId="0" animBg="1"/>
      <p:bldP spid="6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/>
          <a:lstStyle/>
          <a:p>
            <a:r>
              <a:rPr lang="en-US" dirty="0"/>
              <a:t>Processor State Information</a:t>
            </a:r>
          </a:p>
          <a:p>
            <a:pPr lvl="1"/>
            <a:r>
              <a:rPr lang="en-US" dirty="0"/>
              <a:t>Program Status Word (PSW)</a:t>
            </a:r>
          </a:p>
          <a:p>
            <a:pPr lvl="2"/>
            <a:r>
              <a:rPr lang="en-US" dirty="0"/>
              <a:t>A variety of processor registers that are employed to control the operation of the processor, e.g.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Program counter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Condition codes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Status information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Control Block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/>
          <a:lstStyle/>
          <a:p>
            <a:pPr eaLnBrk="1" hangingPunct="1"/>
            <a:r>
              <a:rPr lang="en-US" dirty="0"/>
              <a:t>Processor State Information</a:t>
            </a:r>
          </a:p>
          <a:p>
            <a:pPr lvl="1" eaLnBrk="1" hangingPunct="1"/>
            <a:r>
              <a:rPr lang="en-US" dirty="0"/>
              <a:t>Stack Pointers</a:t>
            </a:r>
          </a:p>
          <a:p>
            <a:pPr lvl="2" eaLnBrk="1" hangingPunct="1"/>
            <a:r>
              <a:rPr lang="en-US" dirty="0"/>
              <a:t>Each process has one or more last-in-first-out (LIFO) system stacks associated with it. </a:t>
            </a:r>
          </a:p>
          <a:p>
            <a:pPr lvl="2" eaLnBrk="1" hangingPunct="1"/>
            <a:r>
              <a:rPr lang="en-US" dirty="0"/>
              <a:t>A stack is used to store parameters and calling addresses for procedure and system calls. </a:t>
            </a:r>
          </a:p>
          <a:p>
            <a:pPr lvl="2" eaLnBrk="1" hangingPunct="1"/>
            <a:r>
              <a:rPr lang="en-US" dirty="0"/>
              <a:t>The stack pointer points to the top of the stack.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/>
          <a:lstStyle/>
          <a:p>
            <a:r>
              <a:rPr lang="en-US" dirty="0"/>
              <a:t>Process Control Information</a:t>
            </a:r>
          </a:p>
          <a:p>
            <a:pPr lvl="1"/>
            <a:r>
              <a:rPr lang="en-US" dirty="0"/>
              <a:t>Scheduling and State Information</a:t>
            </a:r>
          </a:p>
          <a:p>
            <a:pPr lvl="2"/>
            <a:r>
              <a:rPr lang="en-US" dirty="0"/>
              <a:t>Information needed by the OS to perform its scheduling function, e.g. 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Process state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Priority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Scheduling-related information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Event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>
            <a:normAutofit/>
          </a:bodyPr>
          <a:lstStyle/>
          <a:p>
            <a:r>
              <a:rPr lang="en-US" dirty="0"/>
              <a:t>Process Control Information</a:t>
            </a:r>
          </a:p>
          <a:p>
            <a:pPr lvl="1"/>
            <a:r>
              <a:rPr lang="en-US" dirty="0"/>
              <a:t>Data Structuring</a:t>
            </a:r>
          </a:p>
          <a:p>
            <a:pPr lvl="2"/>
            <a:r>
              <a:rPr lang="en-US" dirty="0"/>
              <a:t>A process may be linked to another process in a queue, ring, or some other structure. 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900" dirty="0">
                <a:latin typeface="+mn-lt"/>
              </a:rPr>
              <a:t>For example, all processes in a waiting state for a particular priority level may be linked in a queue. </a:t>
            </a:r>
          </a:p>
          <a:p>
            <a:pPr lvl="2"/>
            <a:r>
              <a:rPr lang="en-US" dirty="0"/>
              <a:t>A process may exhibit a parent-child (creator-created) relationship with another process. 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The PCB may contain pointers to other processes to support these structures. 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>
            <a:normAutofit/>
          </a:bodyPr>
          <a:lstStyle/>
          <a:p>
            <a:r>
              <a:rPr lang="en-US" dirty="0"/>
              <a:t>Process Control Information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2"/>
            <a:r>
              <a:rPr lang="en-US" dirty="0"/>
              <a:t>Various flags, signals, and messages may be associated with communication between two independent processes and kept in the PCB. </a:t>
            </a:r>
          </a:p>
          <a:p>
            <a:pPr lvl="1"/>
            <a:r>
              <a:rPr lang="en-US" dirty="0"/>
              <a:t>Process Privileges</a:t>
            </a:r>
          </a:p>
          <a:p>
            <a:pPr lvl="2"/>
            <a:r>
              <a:rPr lang="en-US" dirty="0"/>
              <a:t>Processes may be granted privileges in terms of the memory that may be accessed, the types of instructions that may be executed and the use of system utilities and services. 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24299" cy="4824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Control Information</a:t>
            </a:r>
          </a:p>
          <a:p>
            <a:pPr lvl="1"/>
            <a:r>
              <a:rPr lang="en-US" dirty="0"/>
              <a:t>Memory Management</a:t>
            </a:r>
          </a:p>
          <a:p>
            <a:pPr lvl="2"/>
            <a:r>
              <a:rPr lang="en-US" dirty="0"/>
              <a:t>This section may include pointers to segment and/or page tables that describe the virtual memory assigned to this process. </a:t>
            </a:r>
          </a:p>
          <a:p>
            <a:pPr lvl="1"/>
            <a:r>
              <a:rPr lang="en-US" dirty="0"/>
              <a:t>Resource Ownership and Utilization</a:t>
            </a:r>
          </a:p>
          <a:p>
            <a:pPr lvl="2"/>
            <a:r>
              <a:rPr lang="en-US" dirty="0"/>
              <a:t>Resources controlled by the process may be indicated, e.g. opened files. </a:t>
            </a:r>
          </a:p>
          <a:p>
            <a:pPr lvl="2"/>
            <a:r>
              <a:rPr lang="en-US" dirty="0"/>
              <a:t>A history of utilization of the processor or other resources may also be included.</a:t>
            </a:r>
          </a:p>
          <a:p>
            <a:pPr marL="830263" lvl="3" indent="-171450">
              <a:buClr>
                <a:schemeClr val="bg1">
                  <a:lumMod val="85000"/>
                </a:schemeClr>
              </a:buClr>
              <a:buFont typeface="Wingdings" charset="2"/>
              <a:buChar char="§"/>
            </a:pPr>
            <a:r>
              <a:rPr lang="en-US" sz="1800" dirty="0">
                <a:latin typeface="+mn-lt"/>
              </a:rPr>
              <a:t>This information may be needed by the scheduler. 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Conector de seta reta 4"/>
          <p:cNvCxnSpPr/>
          <p:nvPr/>
        </p:nvCxnSpPr>
        <p:spPr>
          <a:xfrm>
            <a:off x="8253162" y="1898650"/>
            <a:ext cx="0" cy="207042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51934"/>
              </p:ext>
            </p:extLst>
          </p:nvPr>
        </p:nvGraphicFramePr>
        <p:xfrm>
          <a:off x="5630458" y="1874552"/>
          <a:ext cx="3096000" cy="40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Identification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 State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</a:t>
                      </a:r>
                    </a:p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marL="0" marR="0" marT="0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 Control</a:t>
                      </a:r>
                    </a:p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 marL="0" marR="0" marT="90000" marB="9000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Stack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Private User</a:t>
                      </a:r>
                    </a:p>
                    <a:p>
                      <a:pPr algn="ctr"/>
                      <a:r>
                        <a:rPr lang="en-US" sz="1600" dirty="0"/>
                        <a:t>Address Space</a:t>
                      </a:r>
                    </a:p>
                    <a:p>
                      <a:pPr algn="ctr"/>
                      <a:r>
                        <a:rPr lang="en-US" sz="1600" dirty="0"/>
                        <a:t>(Programs,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Data)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Shared Address</a:t>
                      </a:r>
                    </a:p>
                    <a:p>
                      <a:pPr algn="ctr"/>
                      <a:r>
                        <a:rPr lang="en-US" sz="1600" dirty="0"/>
                        <a:t>Space</a:t>
                      </a:r>
                    </a:p>
                  </a:txBody>
                  <a:tcPr marL="0" marR="0" marT="90000" marB="9000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90000" marB="9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List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3402444" y="2166408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02444" y="3680151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02444" y="5136532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72432" y="3680151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432" y="5136532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8" name="Retângulo 7"/>
          <p:cNvSpPr/>
          <p:nvPr/>
        </p:nvSpPr>
        <p:spPr>
          <a:xfrm>
            <a:off x="5742420" y="3680151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42420" y="5136532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912408" y="5136532"/>
            <a:ext cx="72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122444" y="3878906"/>
            <a:ext cx="44955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292864" y="3878906"/>
            <a:ext cx="44955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126418" y="5305651"/>
            <a:ext cx="44955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296838" y="5305651"/>
            <a:ext cx="44955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462852" y="5305651"/>
            <a:ext cx="44955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601844" y="2163233"/>
            <a:ext cx="1080000" cy="36035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601288" y="3698729"/>
            <a:ext cx="1080000" cy="360355"/>
          </a:xfrm>
          <a:prstGeom prst="rect">
            <a:avLst/>
          </a:prstGeom>
          <a:solidFill>
            <a:srgbClr val="4ABD2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601844" y="5125474"/>
            <a:ext cx="1080000" cy="360355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681844" y="5305651"/>
            <a:ext cx="720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681288" y="3878906"/>
            <a:ext cx="720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2681288" y="2349500"/>
            <a:ext cx="720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1800" y="1449388"/>
            <a:ext cx="8280400" cy="853671"/>
          </a:xfrm>
        </p:spPr>
        <p:txBody>
          <a:bodyPr>
            <a:normAutofit/>
          </a:bodyPr>
          <a:lstStyle/>
          <a:p>
            <a:r>
              <a:rPr lang="en-US" sz="2400" dirty="0"/>
              <a:t>Most operating systems allocate a kernel interrupt stack for each </a:t>
            </a:r>
            <a:br>
              <a:rPr lang="en-US" sz="2400" dirty="0"/>
            </a:br>
            <a:r>
              <a:rPr lang="en-US" sz="2400" dirty="0"/>
              <a:t>user-level process.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7733380"/>
              </p:ext>
            </p:extLst>
          </p:nvPr>
        </p:nvGraphicFramePr>
        <p:xfrm>
          <a:off x="431800" y="2387600"/>
          <a:ext cx="8283220" cy="4262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Process 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Running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Ready to Run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BD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Waiting for I/O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User Stack</a:t>
                      </a:r>
                    </a:p>
                  </a:txBody>
                  <a:tcPr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Syscall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Kernel Stack</a:t>
                      </a:r>
                    </a:p>
                  </a:txBody>
                  <a:tcPr anchor="b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 Driver Top Half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Syscall</a:t>
                      </a:r>
                      <a:r>
                        <a:rPr lang="en-US" dirty="0"/>
                        <a:t> Handler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CPU State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CPU State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828675"/>
          </a:xfrm>
        </p:spPr>
        <p:txBody>
          <a:bodyPr/>
          <a:lstStyle/>
          <a:p>
            <a:r>
              <a:rPr lang="en-US" dirty="0"/>
              <a:t>User and Kernel Stacks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57605" y="3607321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79066" y="3607320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97352" y="3236104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79066" y="6200149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97352" y="5456644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57605" y="6570660"/>
            <a:ext cx="214792" cy="1595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7605" y="2880910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7478" y="2880909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97351" y="2880908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7605" y="4890748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77478" y="4890747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7351" y="4890746"/>
            <a:ext cx="2110459" cy="196725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9" y="2387600"/>
            <a:ext cx="8275361" cy="439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11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>
                <a:solidFill>
                  <a:schemeClr val="bg1"/>
                </a:solidFill>
              </a:rPr>
              <a:t>Process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control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a new process the kernel must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Assign a unique process identifier</a:t>
            </a:r>
          </a:p>
          <a:p>
            <a:pPr eaLnBrk="1" hangingPunct="1"/>
            <a:r>
              <a:rPr lang="en-US" dirty="0"/>
              <a:t>Allocate and initialize the Process Control Block</a:t>
            </a:r>
          </a:p>
          <a:p>
            <a:pPr eaLnBrk="1" hangingPunct="1"/>
            <a:r>
              <a:rPr lang="en-US" dirty="0"/>
              <a:t>Allocate memory space for the process</a:t>
            </a:r>
          </a:p>
          <a:p>
            <a:pPr eaLnBrk="1" hangingPunct="1"/>
            <a:r>
              <a:rPr lang="en-US" dirty="0"/>
              <a:t>Copy the program from disk into the newly allocated memory</a:t>
            </a:r>
          </a:p>
          <a:p>
            <a:pPr eaLnBrk="1" hangingPunct="1"/>
            <a:r>
              <a:rPr lang="en-US" dirty="0"/>
              <a:t>Allocate a user-level stack for user-level execution</a:t>
            </a:r>
          </a:p>
          <a:p>
            <a:pPr eaLnBrk="1" hangingPunct="1"/>
            <a:r>
              <a:rPr lang="en-US" spc="-10" dirty="0"/>
              <a:t>Allocate a kernel-level stack for handling system calls, interrupts and exceptions</a:t>
            </a:r>
          </a:p>
          <a:p>
            <a:pPr eaLnBrk="1" hangingPunct="1"/>
            <a:r>
              <a:rPr lang="en-US" dirty="0"/>
              <a:t>Set up appropriate linkages</a:t>
            </a:r>
          </a:p>
          <a:p>
            <a:pPr lvl="1" eaLnBrk="1" hangingPunct="1"/>
            <a:r>
              <a:rPr lang="en-US" dirty="0"/>
              <a:t>Ex: add the new process to the scheduling queue</a:t>
            </a:r>
          </a:p>
          <a:p>
            <a:pPr eaLnBrk="1" hangingPunct="1"/>
            <a:r>
              <a:rPr lang="en-US" dirty="0"/>
              <a:t>Create or expand other data structures</a:t>
            </a:r>
          </a:p>
          <a:p>
            <a:pPr lvl="1" eaLnBrk="1" hangingPunct="1"/>
            <a:r>
              <a:rPr lang="en-US" dirty="0"/>
              <a:t>Ex: maintain an accounting file</a:t>
            </a:r>
          </a:p>
          <a:p>
            <a:pPr eaLnBrk="1" hangingPunct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990" y="1628775"/>
            <a:ext cx="2790020" cy="1435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Operating System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6990" y="3064476"/>
            <a:ext cx="2790020" cy="3388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User Program Area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Memory scheme in a simple batch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Modes of Execution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mode</a:t>
            </a:r>
          </a:p>
          <a:p>
            <a:pPr lvl="1" eaLnBrk="1" hangingPunct="1"/>
            <a:r>
              <a:rPr lang="en-US" dirty="0"/>
              <a:t>Less-privileged mode</a:t>
            </a:r>
          </a:p>
          <a:p>
            <a:pPr lvl="1" eaLnBrk="1" hangingPunct="1"/>
            <a:r>
              <a:rPr lang="en-US" dirty="0"/>
              <a:t>User programs typically execute in this mode</a:t>
            </a:r>
          </a:p>
          <a:p>
            <a:pPr lvl="1" eaLnBrk="1" hangingPunct="1"/>
            <a:r>
              <a:rPr lang="en-US" dirty="0"/>
              <a:t>Each instruction is checked before being executed to make sure that it can be performed by that process</a:t>
            </a:r>
          </a:p>
          <a:p>
            <a:pPr eaLnBrk="1" hangingPunct="1"/>
            <a:r>
              <a:rPr lang="en-US" dirty="0"/>
              <a:t>System mode, control mode, or kernel mode</a:t>
            </a:r>
          </a:p>
          <a:p>
            <a:pPr lvl="1" eaLnBrk="1" hangingPunct="1"/>
            <a:r>
              <a:rPr lang="en-US" dirty="0"/>
              <a:t>More-privileged mode</a:t>
            </a:r>
          </a:p>
          <a:p>
            <a:pPr lvl="1" eaLnBrk="1" hangingPunct="1"/>
            <a:r>
              <a:rPr lang="en-US" dirty="0"/>
              <a:t>The kernel of the OS executes in this mode with protection checks turned of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spc="-150"/>
              <a:t>Reasons for switching </a:t>
            </a:r>
            <a:r>
              <a:rPr lang="en-US" sz="3900" spc="-150" dirty="0"/>
              <a:t>from User to Kernel Mode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Clock interrupt</a:t>
            </a:r>
          </a:p>
          <a:p>
            <a:pPr lvl="2"/>
            <a:r>
              <a:rPr lang="en-US" dirty="0"/>
              <a:t>Process has executed for the maximum allowable time slice</a:t>
            </a:r>
          </a:p>
          <a:p>
            <a:pPr lvl="1"/>
            <a:r>
              <a:rPr lang="en-US" dirty="0"/>
              <a:t>I/O interrupt</a:t>
            </a:r>
          </a:p>
          <a:p>
            <a:r>
              <a:rPr lang="en-US" dirty="0"/>
              <a:t>Processor exceptions</a:t>
            </a:r>
          </a:p>
          <a:p>
            <a:pPr lvl="1"/>
            <a:r>
              <a:rPr lang="en-US" dirty="0"/>
              <a:t>Memory fault</a:t>
            </a:r>
          </a:p>
          <a:p>
            <a:pPr lvl="2"/>
            <a:r>
              <a:rPr lang="en-US" dirty="0"/>
              <a:t>Memory address is not loaded so it must be brought into main memory</a:t>
            </a:r>
          </a:p>
          <a:p>
            <a:pPr lvl="1"/>
            <a:r>
              <a:rPr lang="en-US" dirty="0"/>
              <a:t>Executing a prohibited or faulty instruction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2339975"/>
          </a:xfrm>
        </p:spPr>
        <p:txBody>
          <a:bodyPr/>
          <a:lstStyle/>
          <a:p>
            <a:r>
              <a:rPr lang="en-US" sz="2324" dirty="0"/>
              <a:t>System call</a:t>
            </a:r>
          </a:p>
          <a:p>
            <a:pPr lvl="1">
              <a:spcBef>
                <a:spcPts val="300"/>
              </a:spcBef>
            </a:pPr>
            <a:r>
              <a:rPr lang="en-US" sz="2091" dirty="0"/>
              <a:t>Such as file open, to request the system to perform an operation on the process’ behalf.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9337" y="3715472"/>
            <a:ext cx="3852863" cy="2784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66612" lvl="0" indent="-266612" algn="l" defTabSz="914047" eaLnBrk="1" fontAlgn="auto" hangingPunct="1">
              <a:spcBef>
                <a:spcPts val="1800"/>
              </a:spcBef>
              <a:spcAft>
                <a:spcPts val="0"/>
              </a:spcAft>
              <a:buClr>
                <a:srgbClr val="FF92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Myriad Pro Light SemiCondensed" panose="02040503050406030204"/>
                <a:ea typeface="Roboto Condensed Light" charset="0"/>
                <a:cs typeface="Roboto Condensed Light" charset="0"/>
              </a:rPr>
              <a:t>Trap</a:t>
            </a:r>
          </a:p>
          <a:p>
            <a:pPr marL="536397" lvl="1" indent="-269784" algn="l" defTabSz="914047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91" dirty="0">
                <a:latin typeface="+mn-lt"/>
                <a:ea typeface="Roboto Condensed Light" charset="0"/>
                <a:cs typeface="Roboto Condensed Light" charset="0"/>
              </a:rPr>
              <a:t>Term used to refer to</a:t>
            </a:r>
          </a:p>
          <a:p>
            <a:pPr marL="715725" lvl="2" indent="-179329" algn="l" defTabSz="914047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91" dirty="0">
                <a:latin typeface="+mn-lt"/>
                <a:ea typeface="Roboto Condensed Light" charset="0"/>
                <a:cs typeface="Roboto Condensed Light" charset="0"/>
              </a:rPr>
              <a:t>Processor exceptions and system calls or</a:t>
            </a:r>
          </a:p>
          <a:p>
            <a:pPr marL="715725" lvl="2" indent="-179329" algn="l" defTabSz="914047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91" dirty="0">
                <a:latin typeface="+mn-lt"/>
                <a:ea typeface="Roboto Condensed Light" charset="0"/>
                <a:cs typeface="Roboto Condensed Light" charset="0"/>
              </a:rPr>
              <a:t>Any transfer of control from a less privileged to a more privileged level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spc="-150" dirty="0"/>
              <a:t>Reasons for switching from Kernel to User Mode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process</a:t>
            </a:r>
          </a:p>
          <a:p>
            <a:r>
              <a:rPr lang="en-US" dirty="0"/>
              <a:t>Resume after an interrupt, processor exception or system call</a:t>
            </a:r>
          </a:p>
          <a:p>
            <a:r>
              <a:rPr lang="en-US" dirty="0"/>
              <a:t>Switch to another process</a:t>
            </a:r>
          </a:p>
          <a:p>
            <a:r>
              <a:rPr lang="en-US" dirty="0"/>
              <a:t>User-level </a:t>
            </a:r>
            <a:r>
              <a:rPr lang="en-US" dirty="0" err="1"/>
              <a:t>upcall</a:t>
            </a:r>
            <a:endParaRPr lang="en-US" dirty="0"/>
          </a:p>
          <a:p>
            <a:pPr lvl="1"/>
            <a:r>
              <a:rPr lang="en-US" dirty="0"/>
              <a:t>Preemptive user-level threads</a:t>
            </a:r>
          </a:p>
          <a:p>
            <a:pPr lvl="1"/>
            <a:r>
              <a:rPr lang="en-US" dirty="0"/>
              <a:t>Asynchronous I/O notification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User-level exception handling</a:t>
            </a:r>
          </a:p>
          <a:p>
            <a:pPr lvl="1"/>
            <a:r>
              <a:rPr lang="en-US" dirty="0"/>
              <a:t>User-level resource allocation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+mn-lt"/>
              </a:rPr>
              <a:t>Swapping processes P</a:t>
            </a:r>
            <a:r>
              <a:rPr lang="pt-BR" baseline="-25000" dirty="0">
                <a:latin typeface="+mn-lt"/>
              </a:rPr>
              <a:t>0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and</a:t>
            </a:r>
            <a:r>
              <a:rPr lang="pt-BR" dirty="0">
                <a:latin typeface="+mn-lt"/>
              </a:rPr>
              <a:t> P</a:t>
            </a:r>
            <a:r>
              <a:rPr lang="pt-BR" baseline="-25000" dirty="0">
                <a:latin typeface="+mn-lt"/>
              </a:rPr>
              <a:t>1</a:t>
            </a:r>
            <a:endParaRPr lang="pt-BR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3315" name="Line 3"/>
          <p:cNvSpPr>
            <a:spLocks noChangeShapeType="1"/>
          </p:cNvSpPr>
          <p:nvPr/>
        </p:nvSpPr>
        <p:spPr bwMode="auto">
          <a:xfrm>
            <a:off x="4568838" y="2686050"/>
            <a:ext cx="0" cy="47625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4568838" y="4895850"/>
            <a:ext cx="0" cy="55245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060588" y="1781175"/>
            <a:ext cx="0" cy="464820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18" name="Line 6"/>
          <p:cNvSpPr>
            <a:spLocks noChangeShapeType="1"/>
          </p:cNvSpPr>
          <p:nvPr/>
        </p:nvSpPr>
        <p:spPr bwMode="auto">
          <a:xfrm>
            <a:off x="2060588" y="5667375"/>
            <a:ext cx="0" cy="53340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19" name="Line 7"/>
          <p:cNvSpPr>
            <a:spLocks noChangeShapeType="1"/>
          </p:cNvSpPr>
          <p:nvPr/>
        </p:nvSpPr>
        <p:spPr bwMode="auto">
          <a:xfrm>
            <a:off x="7089788" y="3381375"/>
            <a:ext cx="0" cy="129540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20" name="Line 8"/>
          <p:cNvSpPr>
            <a:spLocks noChangeShapeType="1"/>
          </p:cNvSpPr>
          <p:nvPr/>
        </p:nvSpPr>
        <p:spPr bwMode="auto">
          <a:xfrm>
            <a:off x="1597038" y="2466975"/>
            <a:ext cx="1371600" cy="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21" name="Line 9"/>
          <p:cNvSpPr>
            <a:spLocks noChangeShapeType="1"/>
          </p:cNvSpPr>
          <p:nvPr/>
        </p:nvSpPr>
        <p:spPr bwMode="auto">
          <a:xfrm>
            <a:off x="6169038" y="3381375"/>
            <a:ext cx="1371600" cy="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22" name="Line 10"/>
          <p:cNvSpPr>
            <a:spLocks noChangeShapeType="1"/>
          </p:cNvSpPr>
          <p:nvPr/>
        </p:nvSpPr>
        <p:spPr bwMode="auto">
          <a:xfrm flipH="1">
            <a:off x="6169038" y="4676775"/>
            <a:ext cx="1371600" cy="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23" name="Line 11"/>
          <p:cNvSpPr>
            <a:spLocks noChangeShapeType="1"/>
          </p:cNvSpPr>
          <p:nvPr/>
        </p:nvSpPr>
        <p:spPr bwMode="auto">
          <a:xfrm flipH="1">
            <a:off x="1597038" y="5667375"/>
            <a:ext cx="1371600" cy="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8159054" y="5120775"/>
            <a:ext cx="0" cy="108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8131593" y="5749424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pt-BR" sz="1600" dirty="0">
                <a:latin typeface="+mn-lt"/>
              </a:rPr>
              <a:t>time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520838" y="16287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pt-BR" sz="2400" dirty="0">
                <a:latin typeface="+mn-lt"/>
              </a:rPr>
              <a:t>P</a:t>
            </a:r>
            <a:r>
              <a:rPr lang="pt-BR" sz="2400" baseline="-25000" dirty="0">
                <a:latin typeface="+mn-lt"/>
              </a:rPr>
              <a:t>0</a:t>
            </a:r>
            <a:endParaRPr lang="pt-BR" sz="2400" dirty="0">
              <a:latin typeface="+mn-lt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089788" y="16287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pt-BR" sz="2400">
                <a:latin typeface="+mn-lt"/>
              </a:rPr>
              <a:t>P</a:t>
            </a:r>
            <a:r>
              <a:rPr lang="pt-BR" sz="2400" baseline="-25000">
                <a:latin typeface="+mn-lt"/>
              </a:rPr>
              <a:t>1</a:t>
            </a:r>
            <a:endParaRPr lang="pt-BR" sz="2400">
              <a:latin typeface="+mn-lt"/>
            </a:endParaRPr>
          </a:p>
        </p:txBody>
      </p:sp>
      <p:sp>
        <p:nvSpPr>
          <p:cNvPr id="653328" name="Line 16"/>
          <p:cNvSpPr>
            <a:spLocks noChangeShapeType="1"/>
          </p:cNvSpPr>
          <p:nvPr/>
        </p:nvSpPr>
        <p:spPr bwMode="auto">
          <a:xfrm>
            <a:off x="2060588" y="1933575"/>
            <a:ext cx="0" cy="533400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 type="stealth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307344" y="1628775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pt-BR" sz="2400">
                <a:latin typeface="+mn-lt"/>
              </a:rPr>
              <a:t>OS</a:t>
            </a: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7089788" y="1781175"/>
            <a:ext cx="0" cy="4648200"/>
          </a:xfrm>
          <a:prstGeom prst="line">
            <a:avLst/>
          </a:prstGeom>
          <a:noFill/>
          <a:ln w="3175">
            <a:solidFill>
              <a:srgbClr val="5F5F5F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653331" name="Rectangle 19"/>
          <p:cNvSpPr>
            <a:spLocks noChangeArrowheads="1"/>
          </p:cNvSpPr>
          <p:nvPr/>
        </p:nvSpPr>
        <p:spPr bwMode="auto">
          <a:xfrm>
            <a:off x="2695588" y="2247900"/>
            <a:ext cx="3746500" cy="438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anchor="ctr" anchorCtr="1"/>
          <a:lstStyle/>
          <a:p>
            <a:pPr eaLnBrk="1" hangingPunct="1"/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PCB</a:t>
            </a:r>
            <a:r>
              <a:rPr lang="pt-B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3332" name="Rectangle 20"/>
          <p:cNvSpPr>
            <a:spLocks noChangeArrowheads="1"/>
          </p:cNvSpPr>
          <p:nvPr/>
        </p:nvSpPr>
        <p:spPr bwMode="auto">
          <a:xfrm>
            <a:off x="2694001" y="3162300"/>
            <a:ext cx="3762375" cy="438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anchor="ctr" anchorCtr="1"/>
          <a:lstStyle/>
          <a:p>
            <a:pPr eaLnBrk="1" hangingPunct="1"/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state from PCB</a:t>
            </a:r>
            <a:r>
              <a:rPr lang="pt-BR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2695588" y="4457700"/>
            <a:ext cx="3746500" cy="438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anchor="ctr" anchorCtr="1"/>
          <a:lstStyle/>
          <a:p>
            <a:pPr eaLnBrk="1" hangingPunct="1"/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state into PCB</a:t>
            </a:r>
            <a:r>
              <a:rPr lang="pt-BR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53334" name="Rectangle 22"/>
          <p:cNvSpPr>
            <a:spLocks noChangeArrowheads="1"/>
          </p:cNvSpPr>
          <p:nvPr/>
        </p:nvSpPr>
        <p:spPr bwMode="auto">
          <a:xfrm>
            <a:off x="2694001" y="5448300"/>
            <a:ext cx="3762375" cy="438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36000" rIns="36000" bIns="36000" anchor="ctr" anchorCtr="1"/>
          <a:lstStyle/>
          <a:p>
            <a:pPr eaLnBrk="1" hangingPunct="1"/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state from PCB</a:t>
            </a:r>
            <a:r>
              <a:rPr lang="pt-BR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animBg="1"/>
      <p:bldP spid="653316" grpId="0" animBg="1"/>
      <p:bldP spid="653318" grpId="0" animBg="1"/>
      <p:bldP spid="653319" grpId="0" animBg="1"/>
      <p:bldP spid="653320" grpId="0" animBg="1"/>
      <p:bldP spid="653321" grpId="0" animBg="1"/>
      <p:bldP spid="653322" grpId="0" animBg="1"/>
      <p:bldP spid="653323" grpId="0" animBg="1"/>
      <p:bldP spid="653328" grpId="0" animBg="1"/>
      <p:bldP spid="653331" grpId="0" animBg="1" autoUpdateAnimBg="0"/>
      <p:bldP spid="653332" grpId="0" animBg="1" autoUpdateAnimBg="0"/>
      <p:bldP spid="653333" grpId="0" animBg="1" autoUpdateAnimBg="0"/>
      <p:bldP spid="65333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Change of Process State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pc="-50" dirty="0"/>
              <a:t>Save the context of processor including program counter and other registers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Update the PCB of the process that is currently in the </a:t>
            </a:r>
            <a:r>
              <a:rPr lang="en-US" i="1" dirty="0"/>
              <a:t>Running</a:t>
            </a:r>
            <a:r>
              <a:rPr lang="en-US" dirty="0"/>
              <a:t> state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Move that PCB to appropriate queue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Select another process for execution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Update the PCB of the selected process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Update memory-management data structures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Restore context of the selected process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/>
              <a:t>Queueing diagram view of process scheduling</a:t>
            </a:r>
            <a:endParaRPr lang="en-US" spc="-1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5" name="Conector angulado 54"/>
          <p:cNvCxnSpPr>
            <a:stCxn id="28" idx="2"/>
            <a:endCxn id="5" idx="1"/>
          </p:cNvCxnSpPr>
          <p:nvPr/>
        </p:nvCxnSpPr>
        <p:spPr>
          <a:xfrm rot="10800000" flipH="1">
            <a:off x="2254938" y="1950245"/>
            <a:ext cx="65088" cy="3986213"/>
          </a:xfrm>
          <a:prstGeom prst="bentConnector3">
            <a:avLst>
              <a:gd name="adj1" fmla="val -847052"/>
            </a:avLst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83629" y="2827337"/>
            <a:ext cx="771307" cy="345921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>
            <a:stCxn id="22" idx="2"/>
          </p:cNvCxnSpPr>
          <p:nvPr/>
        </p:nvCxnSpPr>
        <p:spPr>
          <a:xfrm flipH="1" flipV="1">
            <a:off x="1708018" y="2827337"/>
            <a:ext cx="937446" cy="79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8" idx="1"/>
            <a:endCxn id="22" idx="6"/>
          </p:cNvCxnSpPr>
          <p:nvPr/>
        </p:nvCxnSpPr>
        <p:spPr>
          <a:xfrm flipH="1">
            <a:off x="3296339" y="2828131"/>
            <a:ext cx="644524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1"/>
            <a:endCxn id="18" idx="3"/>
          </p:cNvCxnSpPr>
          <p:nvPr/>
        </p:nvCxnSpPr>
        <p:spPr>
          <a:xfrm flipH="1">
            <a:off x="5242613" y="2828131"/>
            <a:ext cx="35718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83629" y="4947120"/>
            <a:ext cx="771307" cy="118117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/>
          <p:cNvCxnSpPr>
            <a:stCxn id="25" idx="2"/>
          </p:cNvCxnSpPr>
          <p:nvPr/>
        </p:nvCxnSpPr>
        <p:spPr>
          <a:xfrm flipH="1" flipV="1">
            <a:off x="1708018" y="4920457"/>
            <a:ext cx="2196333" cy="31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83629" y="3920537"/>
            <a:ext cx="771307" cy="221986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10" idx="1"/>
          </p:cNvCxnSpPr>
          <p:nvPr/>
        </p:nvCxnSpPr>
        <p:spPr>
          <a:xfrm flipH="1" flipV="1">
            <a:off x="1708018" y="3908425"/>
            <a:ext cx="3891782" cy="79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12" idx="1"/>
            <a:endCxn id="25" idx="6"/>
          </p:cNvCxnSpPr>
          <p:nvPr/>
        </p:nvCxnSpPr>
        <p:spPr>
          <a:xfrm flipH="1">
            <a:off x="5279126" y="4920457"/>
            <a:ext cx="320674" cy="31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20" idx="5"/>
            <a:endCxn id="15" idx="3"/>
          </p:cNvCxnSpPr>
          <p:nvPr/>
        </p:nvCxnSpPr>
        <p:spPr>
          <a:xfrm rot="16200000" flipH="1">
            <a:off x="4813311" y="3845042"/>
            <a:ext cx="3755724" cy="420754"/>
          </a:xfrm>
          <a:prstGeom prst="bentConnector4">
            <a:avLst>
              <a:gd name="adj1" fmla="val -288"/>
              <a:gd name="adj2" fmla="val 259797"/>
            </a:avLst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7" idx="3"/>
          </p:cNvCxnSpPr>
          <p:nvPr/>
        </p:nvCxnSpPr>
        <p:spPr>
          <a:xfrm flipH="1">
            <a:off x="6901551" y="2828131"/>
            <a:ext cx="65724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10" idx="3"/>
          </p:cNvCxnSpPr>
          <p:nvPr/>
        </p:nvCxnSpPr>
        <p:spPr>
          <a:xfrm flipH="1">
            <a:off x="6901550" y="3909219"/>
            <a:ext cx="65724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12" idx="3"/>
          </p:cNvCxnSpPr>
          <p:nvPr/>
        </p:nvCxnSpPr>
        <p:spPr>
          <a:xfrm flipH="1">
            <a:off x="6901550" y="4920457"/>
            <a:ext cx="65724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5" idx="3"/>
            <a:endCxn id="20" idx="2"/>
          </p:cNvCxnSpPr>
          <p:nvPr/>
        </p:nvCxnSpPr>
        <p:spPr>
          <a:xfrm>
            <a:off x="3621776" y="1950244"/>
            <a:ext cx="230346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0" idx="7"/>
          </p:cNvCxnSpPr>
          <p:nvPr/>
        </p:nvCxnSpPr>
        <p:spPr>
          <a:xfrm>
            <a:off x="6480796" y="1722931"/>
            <a:ext cx="108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15" idx="1"/>
            <a:endCxn id="31" idx="3"/>
          </p:cNvCxnSpPr>
          <p:nvPr/>
        </p:nvCxnSpPr>
        <p:spPr>
          <a:xfrm flipH="1">
            <a:off x="5242613" y="5933281"/>
            <a:ext cx="357187" cy="31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31" idx="1"/>
            <a:endCxn id="28" idx="6"/>
          </p:cNvCxnSpPr>
          <p:nvPr/>
        </p:nvCxnSpPr>
        <p:spPr>
          <a:xfrm flipH="1">
            <a:off x="3634476" y="5936456"/>
            <a:ext cx="306387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6"/>
          <p:cNvSpPr>
            <a:spLocks noChangeArrowheads="1"/>
          </p:cNvSpPr>
          <p:nvPr/>
        </p:nvSpPr>
        <p:spPr bwMode="auto">
          <a:xfrm>
            <a:off x="2320026" y="1628775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ready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queue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177"/>
          <p:cNvSpPr>
            <a:spLocks noChangeArrowheads="1"/>
          </p:cNvSpPr>
          <p:nvPr/>
        </p:nvSpPr>
        <p:spPr bwMode="auto">
          <a:xfrm>
            <a:off x="5599801" y="2506662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80000"/>
              </a:lnSpc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I/O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request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10" name="Rectangle 270"/>
          <p:cNvSpPr>
            <a:spLocks noChangeArrowheads="1"/>
          </p:cNvSpPr>
          <p:nvPr/>
        </p:nvSpPr>
        <p:spPr bwMode="auto">
          <a:xfrm>
            <a:off x="5599800" y="3587750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time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slice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expired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12" name="Rectangle 361"/>
          <p:cNvSpPr>
            <a:spLocks noChangeArrowheads="1"/>
          </p:cNvSpPr>
          <p:nvPr/>
        </p:nvSpPr>
        <p:spPr bwMode="auto">
          <a:xfrm>
            <a:off x="5599800" y="4598988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fork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a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child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15" name="Rectangle 454"/>
          <p:cNvSpPr>
            <a:spLocks noChangeArrowheads="1"/>
          </p:cNvSpPr>
          <p:nvPr/>
        </p:nvSpPr>
        <p:spPr bwMode="auto">
          <a:xfrm>
            <a:off x="5599800" y="5611812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wait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for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an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interrupt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Rectangle 536"/>
          <p:cNvSpPr>
            <a:spLocks noChangeArrowheads="1"/>
          </p:cNvSpPr>
          <p:nvPr/>
        </p:nvSpPr>
        <p:spPr bwMode="auto">
          <a:xfrm>
            <a:off x="3940863" y="2506662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I/O 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queue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20" name="Oval 628"/>
          <p:cNvSpPr>
            <a:spLocks noChangeArrowheads="1"/>
          </p:cNvSpPr>
          <p:nvPr/>
        </p:nvSpPr>
        <p:spPr bwMode="auto">
          <a:xfrm>
            <a:off x="5925239" y="1628775"/>
            <a:ext cx="650875" cy="6429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80000"/>
              </a:lnSpc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CPU</a:t>
            </a:r>
          </a:p>
        </p:txBody>
      </p:sp>
      <p:sp>
        <p:nvSpPr>
          <p:cNvPr id="22" name="Oval 719"/>
          <p:cNvSpPr>
            <a:spLocks noChangeArrowheads="1"/>
          </p:cNvSpPr>
          <p:nvPr/>
        </p:nvSpPr>
        <p:spPr bwMode="auto">
          <a:xfrm>
            <a:off x="2645464" y="2506663"/>
            <a:ext cx="650875" cy="6429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80000"/>
              </a:lnSpc>
            </a:pP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I/O</a:t>
            </a:r>
          </a:p>
        </p:txBody>
      </p:sp>
      <p:sp>
        <p:nvSpPr>
          <p:cNvPr id="25" name="Oval 813"/>
          <p:cNvSpPr>
            <a:spLocks noChangeArrowheads="1"/>
          </p:cNvSpPr>
          <p:nvPr/>
        </p:nvSpPr>
        <p:spPr bwMode="auto">
          <a:xfrm>
            <a:off x="3904351" y="4598988"/>
            <a:ext cx="1374775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child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executes</a:t>
            </a:r>
          </a:p>
        </p:txBody>
      </p:sp>
      <p:sp>
        <p:nvSpPr>
          <p:cNvPr id="28" name="Oval 906"/>
          <p:cNvSpPr>
            <a:spLocks noChangeArrowheads="1"/>
          </p:cNvSpPr>
          <p:nvPr/>
        </p:nvSpPr>
        <p:spPr bwMode="auto">
          <a:xfrm>
            <a:off x="2254938" y="5610225"/>
            <a:ext cx="1379538" cy="6524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interrupt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occurs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1" name="Rectangle 1370"/>
          <p:cNvSpPr>
            <a:spLocks noChangeArrowheads="1"/>
          </p:cNvSpPr>
          <p:nvPr/>
        </p:nvSpPr>
        <p:spPr bwMode="auto">
          <a:xfrm>
            <a:off x="3940863" y="5614987"/>
            <a:ext cx="1301750" cy="642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event</a:t>
            </a:r>
            <a:r>
              <a:rPr lang="pt-B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  </a:t>
            </a:r>
            <a:r>
              <a:rPr lang="pt-B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queue</a:t>
            </a:r>
            <a:endParaRPr lang="pt-B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27" y="1539287"/>
            <a:ext cx="6248400" cy="4762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079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33" grpId="0" animBg="1"/>
      <p:bldP spid="5" grpId="0" animBg="1"/>
      <p:bldP spid="7" grpId="0" animBg="1"/>
      <p:bldP spid="10" grpId="0" animBg="1"/>
      <p:bldP spid="12" grpId="0" animBg="1"/>
      <p:bldP spid="15" grpId="0" animBg="1"/>
      <p:bldP spid="18" grpId="0" animBg="1"/>
      <p:bldP spid="20" grpId="0" animBg="1"/>
      <p:bldP spid="22" grpId="0" animBg="1"/>
      <p:bldP spid="25" grpId="0" animBg="1"/>
      <p:bldP spid="28" grpId="0" animBg="1"/>
      <p:bldP spid="3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Schedulers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Short term scheduler (CPU scheduler)</a:t>
            </a:r>
          </a:p>
          <a:p>
            <a:pPr lvl="1"/>
            <a:r>
              <a:rPr lang="en-US" dirty="0"/>
              <a:t>Selects a new process to be executed next and allocates the CPU to it</a:t>
            </a:r>
          </a:p>
          <a:p>
            <a:pPr lvl="1"/>
            <a:r>
              <a:rPr lang="en-US" dirty="0"/>
              <a:t>Frequently activated (milliseconds)</a:t>
            </a:r>
          </a:p>
          <a:p>
            <a:pPr lvl="1"/>
            <a:r>
              <a:rPr lang="en-US" dirty="0"/>
              <a:t>Must be very fast</a:t>
            </a:r>
          </a:p>
          <a:p>
            <a:r>
              <a:rPr lang="en-US" dirty="0"/>
              <a:t>Long term scheduler (job scheduler)</a:t>
            </a:r>
          </a:p>
          <a:p>
            <a:pPr lvl="1"/>
            <a:r>
              <a:rPr lang="en-US" dirty="0"/>
              <a:t>Selects processes which should be brought to the ready queue</a:t>
            </a:r>
          </a:p>
          <a:p>
            <a:pPr lvl="1"/>
            <a:r>
              <a:rPr lang="en-US" dirty="0"/>
              <a:t>Infrequently activated (seconds or minutes)</a:t>
            </a:r>
          </a:p>
          <a:p>
            <a:pPr lvl="1"/>
            <a:r>
              <a:rPr lang="en-US" dirty="0"/>
              <a:t>Can be slow</a:t>
            </a:r>
          </a:p>
          <a:p>
            <a:pPr lvl="1"/>
            <a:r>
              <a:rPr lang="en-US" dirty="0"/>
              <a:t>Controls the degree of multiprogramming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behavior during execution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Spends more of its time doing I/O than calculating</a:t>
            </a:r>
          </a:p>
          <a:p>
            <a:pPr lvl="1"/>
            <a:r>
              <a:rPr lang="en-US" dirty="0"/>
              <a:t>Many short CPU bursts</a:t>
            </a:r>
          </a:p>
          <a:p>
            <a:pPr lvl="1"/>
            <a:endParaRPr lang="en-US" dirty="0"/>
          </a:p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Spends more of its time doing calculations than doing I/O</a:t>
            </a:r>
          </a:p>
          <a:p>
            <a:pPr lvl="1"/>
            <a:r>
              <a:rPr lang="en-US" dirty="0"/>
              <a:t>Few long CPU bursts</a:t>
            </a:r>
          </a:p>
          <a:p>
            <a:pPr lvl="1"/>
            <a:endParaRPr lang="en-US" dirty="0"/>
          </a:p>
          <a:p>
            <a:r>
              <a:rPr lang="en-US" spc="-40" dirty="0"/>
              <a:t>Long term scheduler must select a good mix of I/O-bound and CPU-bound </a:t>
            </a:r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 of medium-term scheduling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5652144" y="3776202"/>
            <a:ext cx="900120" cy="90012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sp>
        <p:nvSpPr>
          <p:cNvPr id="11" name="Elipse 10"/>
          <p:cNvSpPr/>
          <p:nvPr/>
        </p:nvSpPr>
        <p:spPr>
          <a:xfrm>
            <a:off x="2859379" y="5297644"/>
            <a:ext cx="900120" cy="90012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45477" y="2140974"/>
            <a:ext cx="3060000" cy="912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partially executed</a:t>
            </a:r>
            <a:b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swapped-out processes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19307" y="3769764"/>
            <a:ext cx="1980264" cy="912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 queue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12072" y="5291206"/>
            <a:ext cx="1980264" cy="912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waiting queues</a:t>
            </a:r>
          </a:p>
        </p:txBody>
      </p:sp>
      <p:sp>
        <p:nvSpPr>
          <p:cNvPr id="27" name="Forma livre 26"/>
          <p:cNvSpPr/>
          <p:nvPr/>
        </p:nvSpPr>
        <p:spPr>
          <a:xfrm>
            <a:off x="1775012" y="2608729"/>
            <a:ext cx="1183341" cy="1398495"/>
          </a:xfrm>
          <a:custGeom>
            <a:avLst/>
            <a:gdLst>
              <a:gd name="connsiteX0" fmla="*/ 1183341 w 1183341"/>
              <a:gd name="connsiteY0" fmla="*/ 0 h 1398495"/>
              <a:gd name="connsiteX1" fmla="*/ 0 w 1183341"/>
              <a:gd name="connsiteY1" fmla="*/ 0 h 1398495"/>
              <a:gd name="connsiteX2" fmla="*/ 0 w 1183341"/>
              <a:gd name="connsiteY2" fmla="*/ 1398495 h 1398495"/>
              <a:gd name="connsiteX3" fmla="*/ 537882 w 1183341"/>
              <a:gd name="connsiteY3" fmla="*/ 1398495 h 13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1398495">
                <a:moveTo>
                  <a:pt x="1183341" y="0"/>
                </a:moveTo>
                <a:lnTo>
                  <a:pt x="0" y="0"/>
                </a:lnTo>
                <a:lnTo>
                  <a:pt x="0" y="1398495"/>
                </a:lnTo>
                <a:lnTo>
                  <a:pt x="537882" y="1398495"/>
                </a:lnTo>
              </a:path>
            </a:pathLst>
          </a:custGeom>
          <a:noFill/>
          <a:ln w="28575" cmpd="sng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de seta reta 28"/>
          <p:cNvCxnSpPr>
            <a:endCxn id="13" idx="1"/>
          </p:cNvCxnSpPr>
          <p:nvPr/>
        </p:nvCxnSpPr>
        <p:spPr>
          <a:xfrm flipV="1">
            <a:off x="791350" y="4226262"/>
            <a:ext cx="1527957" cy="3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vre 29"/>
          <p:cNvSpPr/>
          <p:nvPr/>
        </p:nvSpPr>
        <p:spPr>
          <a:xfrm>
            <a:off x="1775012" y="4437529"/>
            <a:ext cx="1075764" cy="1290918"/>
          </a:xfrm>
          <a:custGeom>
            <a:avLst/>
            <a:gdLst>
              <a:gd name="connsiteX0" fmla="*/ 1075764 w 1075764"/>
              <a:gd name="connsiteY0" fmla="*/ 1371600 h 1371600"/>
              <a:gd name="connsiteX1" fmla="*/ 0 w 1075764"/>
              <a:gd name="connsiteY1" fmla="*/ 1371600 h 1371600"/>
              <a:gd name="connsiteX2" fmla="*/ 0 w 1075764"/>
              <a:gd name="connsiteY2" fmla="*/ 0 h 1371600"/>
              <a:gd name="connsiteX3" fmla="*/ 537882 w 1075764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4" h="1371600">
                <a:moveTo>
                  <a:pt x="1075764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mpd="sng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de seta reta 31"/>
          <p:cNvCxnSpPr>
            <a:stCxn id="14" idx="1"/>
            <a:endCxn id="11" idx="6"/>
          </p:cNvCxnSpPr>
          <p:nvPr/>
        </p:nvCxnSpPr>
        <p:spPr>
          <a:xfrm flipH="1">
            <a:off x="3759499" y="5747704"/>
            <a:ext cx="135257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6521824" y="4397189"/>
            <a:ext cx="1035423" cy="1344706"/>
          </a:xfrm>
          <a:custGeom>
            <a:avLst/>
            <a:gdLst>
              <a:gd name="connsiteX0" fmla="*/ 0 w 1035423"/>
              <a:gd name="connsiteY0" fmla="*/ 0 h 1411941"/>
              <a:gd name="connsiteX1" fmla="*/ 1035423 w 1035423"/>
              <a:gd name="connsiteY1" fmla="*/ 0 h 1411941"/>
              <a:gd name="connsiteX2" fmla="*/ 1035423 w 1035423"/>
              <a:gd name="connsiteY2" fmla="*/ 1411941 h 1411941"/>
              <a:gd name="connsiteX3" fmla="*/ 578223 w 1035423"/>
              <a:gd name="connsiteY3" fmla="*/ 1411941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" h="1411941">
                <a:moveTo>
                  <a:pt x="0" y="0"/>
                </a:moveTo>
                <a:lnTo>
                  <a:pt x="1035423" y="0"/>
                </a:lnTo>
                <a:lnTo>
                  <a:pt x="1035423" y="1411941"/>
                </a:lnTo>
                <a:lnTo>
                  <a:pt x="578223" y="1411941"/>
                </a:lnTo>
              </a:path>
            </a:pathLst>
          </a:custGeom>
          <a:noFill/>
          <a:ln w="28575" cmpd="sng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rma livre 33"/>
          <p:cNvSpPr/>
          <p:nvPr/>
        </p:nvSpPr>
        <p:spPr>
          <a:xfrm>
            <a:off x="6024282" y="2608729"/>
            <a:ext cx="1519518" cy="1385047"/>
          </a:xfrm>
          <a:custGeom>
            <a:avLst/>
            <a:gdLst>
              <a:gd name="connsiteX0" fmla="*/ 457200 w 1519518"/>
              <a:gd name="connsiteY0" fmla="*/ 1385047 h 1385047"/>
              <a:gd name="connsiteX1" fmla="*/ 1519518 w 1519518"/>
              <a:gd name="connsiteY1" fmla="*/ 1385047 h 1385047"/>
              <a:gd name="connsiteX2" fmla="*/ 1519518 w 1519518"/>
              <a:gd name="connsiteY2" fmla="*/ 0 h 1385047"/>
              <a:gd name="connsiteX3" fmla="*/ 0 w 1519518"/>
              <a:gd name="connsiteY3" fmla="*/ 0 h 13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518" h="1385047">
                <a:moveTo>
                  <a:pt x="457200" y="1385047"/>
                </a:moveTo>
                <a:lnTo>
                  <a:pt x="1519518" y="1385047"/>
                </a:lnTo>
                <a:lnTo>
                  <a:pt x="1519518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de seta reta 35"/>
          <p:cNvCxnSpPr>
            <a:stCxn id="6" idx="6"/>
          </p:cNvCxnSpPr>
          <p:nvPr/>
        </p:nvCxnSpPr>
        <p:spPr>
          <a:xfrm>
            <a:off x="6552264" y="4226262"/>
            <a:ext cx="1809530" cy="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3" idx="3"/>
            <a:endCxn id="6" idx="2"/>
          </p:cNvCxnSpPr>
          <p:nvPr/>
        </p:nvCxnSpPr>
        <p:spPr>
          <a:xfrm>
            <a:off x="4299571" y="4226262"/>
            <a:ext cx="135257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736395" y="202405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swap-in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150412" y="203835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swap-out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34" grpId="0" animBg="1"/>
      <p:bldP spid="41" grpId="0"/>
      <p:bldP spid="4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the Operating System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3200"/>
              <a:t>If the OS is just a collection of programs which are run by the processor just like any other programs, is the OS a process?</a:t>
            </a:r>
          </a:p>
          <a:p>
            <a:pPr lvl="1"/>
            <a:r>
              <a:rPr lang="pt-BR" sz="2800"/>
              <a:t>If so, how is it controlled?</a:t>
            </a:r>
          </a:p>
          <a:p>
            <a:pPr lvl="1"/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Uniprogramming</a:t>
            </a:r>
            <a:endParaRPr lang="en-US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quarter" idx="10"/>
          </p:nvPr>
        </p:nvSpPr>
        <p:spPr>
          <a:xfrm>
            <a:off x="431801" y="1628778"/>
            <a:ext cx="8280400" cy="471872"/>
          </a:xfrm>
        </p:spPr>
        <p:txBody>
          <a:bodyPr>
            <a:normAutofit/>
          </a:bodyPr>
          <a:lstStyle/>
          <a:p>
            <a:r>
              <a:rPr lang="en-US" dirty="0"/>
              <a:t>Processor must wait for I/O instruction to complete before proceeding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80000" y="2316551"/>
            <a:ext cx="648000" cy="720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8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00" dirty="0">
                <a:solidFill>
                  <a:prstClr val="black"/>
                </a:solidFill>
              </a:rPr>
              <a:t>Wait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24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20000" y="2316551"/>
            <a:ext cx="648000" cy="720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68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00" dirty="0">
                <a:solidFill>
                  <a:prstClr val="black"/>
                </a:solidFill>
              </a:rPr>
              <a:t>Wait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16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4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2000" y="2316551"/>
            <a:ext cx="64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470" y="2491885"/>
            <a:ext cx="13345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Program A</a:t>
            </a:r>
          </a:p>
        </p:txBody>
      </p:sp>
    </p:spTree>
    <p:extLst>
      <p:ext uri="{BB962C8B-B14F-4D97-AF65-F5344CB8AC3E}">
        <p14:creationId xmlns:p14="http://schemas.microsoft.com/office/powerpoint/2010/main" val="7009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/>
              <a:t>Relationship between OS and user processes</a:t>
            </a:r>
            <a:endParaRPr lang="en-US" spc="-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Non-process Kernel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Execute kernel outside of any process</a:t>
            </a:r>
          </a:p>
          <a:p>
            <a:pPr lvl="1"/>
            <a:r>
              <a:rPr lang="en-US" dirty="0"/>
              <a:t>Operating system code is executed as a separate entity which runs in privileged mode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95785" y="2833539"/>
            <a:ext cx="3334511" cy="4494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058422" y="2264222"/>
            <a:ext cx="2609236" cy="499264"/>
            <a:chOff x="981449" y="2680296"/>
            <a:chExt cx="2609236" cy="499264"/>
          </a:xfrm>
        </p:grpSpPr>
        <p:sp>
          <p:nvSpPr>
            <p:cNvPr id="8" name="Retângulo 7"/>
            <p:cNvSpPr/>
            <p:nvPr/>
          </p:nvSpPr>
          <p:spPr>
            <a:xfrm>
              <a:off x="981449" y="2680296"/>
              <a:ext cx="360048" cy="499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543746" y="2680296"/>
              <a:ext cx="360048" cy="499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106043" y="2680296"/>
              <a:ext cx="360048" cy="499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668340" y="2680296"/>
              <a:ext cx="360048" cy="4992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0637" y="2680296"/>
              <a:ext cx="360048" cy="499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1623093" y="328984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Separate kernel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/>
              <a:t>Relationship between OS and user processes</a:t>
            </a:r>
            <a:endParaRPr lang="en-US" spc="-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Within User Processes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Operating system software included within the context of a user process</a:t>
            </a:r>
          </a:p>
          <a:p>
            <a:pPr lvl="1"/>
            <a:r>
              <a:rPr lang="en-US" sz="2200" spc="-10" dirty="0"/>
              <a:t>Process executes in privileged mode when executing operating system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160064" y="3593192"/>
            <a:ext cx="3334511" cy="4494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switching functions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346936" y="2168525"/>
            <a:ext cx="468000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72535" y="2168525"/>
            <a:ext cx="468000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98134" y="2168525"/>
            <a:ext cx="468000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23733" y="2168525"/>
            <a:ext cx="468000" cy="46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849332" y="2168525"/>
            <a:ext cx="468000" cy="46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42646" y="4049493"/>
            <a:ext cx="396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OS functions executing within user processes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346936" y="2729333"/>
            <a:ext cx="468000" cy="720000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972535" y="2729333"/>
            <a:ext cx="468000" cy="720000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98134" y="2729333"/>
            <a:ext cx="468000" cy="720000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49332" y="2729333"/>
            <a:ext cx="468000" cy="720000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pc="-100"/>
              <a:t>Relationship between OS and user processes</a:t>
            </a:r>
            <a:endParaRPr lang="en-US" spc="-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Process-based Operating System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 implemented as a collection of system processes.</a:t>
            </a:r>
          </a:p>
          <a:p>
            <a:pPr lvl="1"/>
            <a:r>
              <a:rPr lang="en-US" dirty="0"/>
              <a:t>Noncritical OS functions are implemented as separate processes under dispatcher control.</a:t>
            </a:r>
          </a:p>
          <a:p>
            <a:pPr lvl="1"/>
            <a:r>
              <a:rPr lang="en-US" dirty="0"/>
              <a:t>Useful in multiprocessor or multicomputer environments, where some OS services may be assigned to dedicated processors to improve performance.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785285" y="2865438"/>
            <a:ext cx="4147078" cy="4494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functions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2156" y="2296121"/>
            <a:ext cx="432000" cy="4992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1536485" y="2296121"/>
            <a:ext cx="432000" cy="4992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2100814" y="2296121"/>
            <a:ext cx="432000" cy="4992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665143" y="2296121"/>
            <a:ext cx="432000" cy="4992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64074" y="3321739"/>
            <a:ext cx="378949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>
                <a:latin typeface="+mn-lt"/>
              </a:rPr>
              <a:t>OS functions executing as separate processes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29471" y="2296121"/>
            <a:ext cx="432000" cy="499264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793799" y="2296121"/>
            <a:ext cx="432000" cy="4992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02600" y="2296121"/>
            <a:ext cx="432000" cy="499264"/>
          </a:xfrm>
          <a:prstGeom prst="rect">
            <a:avLst/>
          </a:prstGeom>
          <a:solidFill>
            <a:srgbClr val="FF9200">
              <a:alpha val="8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solidFill>
                  <a:schemeClr val="bg1"/>
                </a:solidFill>
              </a:rPr>
              <a:t>Interprocess communication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Communication models</a:t>
            </a:r>
          </a:p>
        </p:txBody>
      </p:sp>
      <p:graphicFrame>
        <p:nvGraphicFramePr>
          <p:cNvPr id="12" name="Espaço 1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52888574"/>
              </p:ext>
            </p:extLst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algn="ctr" defTabSz="914118" rtl="0" eaLnBrk="1" latinLnBrk="0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passing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18" rtl="0" eaLnBrk="1" latinLnBrk="0" hangingPunct="1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18" rtl="0" eaLnBrk="1" latinLnBrk="0" hangingPunct="1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18" rtl="0" eaLnBrk="1" latinLnBrk="0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 memory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18" rtl="0" eaLnBrk="1" latinLnBrk="0" hangingPunct="1"/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shared</a:t>
                      </a:r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752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process 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kernel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kernel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3249406" y="2412281"/>
            <a:ext cx="432000" cy="432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tângulo 19"/>
          <p:cNvSpPr/>
          <p:nvPr/>
        </p:nvSpPr>
        <p:spPr>
          <a:xfrm>
            <a:off x="3249406" y="3465093"/>
            <a:ext cx="432000" cy="432000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tângulo 20"/>
          <p:cNvSpPr/>
          <p:nvPr/>
        </p:nvSpPr>
        <p:spPr>
          <a:xfrm>
            <a:off x="3249406" y="5288374"/>
            <a:ext cx="432000" cy="432000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Forma livre 14"/>
          <p:cNvSpPr/>
          <p:nvPr/>
        </p:nvSpPr>
        <p:spPr>
          <a:xfrm>
            <a:off x="8003969" y="2537304"/>
            <a:ext cx="342232" cy="457200"/>
          </a:xfrm>
          <a:custGeom>
            <a:avLst/>
            <a:gdLst>
              <a:gd name="connsiteX0" fmla="*/ 0 w 350322"/>
              <a:gd name="connsiteY0" fmla="*/ 0 h 457200"/>
              <a:gd name="connsiteX1" fmla="*/ 350322 w 350322"/>
              <a:gd name="connsiteY1" fmla="*/ 0 h 457200"/>
              <a:gd name="connsiteX2" fmla="*/ 350322 w 350322"/>
              <a:gd name="connsiteY2" fmla="*/ 457200 h 457200"/>
              <a:gd name="connsiteX3" fmla="*/ 0 w 350322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22" h="457200">
                <a:moveTo>
                  <a:pt x="0" y="0"/>
                </a:moveTo>
                <a:lnTo>
                  <a:pt x="350322" y="0"/>
                </a:lnTo>
                <a:lnTo>
                  <a:pt x="350322" y="457200"/>
                </a:lnTo>
                <a:lnTo>
                  <a:pt x="0" y="457200"/>
                </a:ln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miter lim="800000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Forma livre 15"/>
          <p:cNvSpPr/>
          <p:nvPr/>
        </p:nvSpPr>
        <p:spPr>
          <a:xfrm>
            <a:off x="8003969" y="3356990"/>
            <a:ext cx="342232" cy="457200"/>
          </a:xfrm>
          <a:custGeom>
            <a:avLst/>
            <a:gdLst>
              <a:gd name="connsiteX0" fmla="*/ 0 w 350322"/>
              <a:gd name="connsiteY0" fmla="*/ 0 h 457200"/>
              <a:gd name="connsiteX1" fmla="*/ 350322 w 350322"/>
              <a:gd name="connsiteY1" fmla="*/ 0 h 457200"/>
              <a:gd name="connsiteX2" fmla="*/ 350322 w 350322"/>
              <a:gd name="connsiteY2" fmla="*/ 457200 h 457200"/>
              <a:gd name="connsiteX3" fmla="*/ 0 w 350322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22" h="457200">
                <a:moveTo>
                  <a:pt x="0" y="0"/>
                </a:moveTo>
                <a:lnTo>
                  <a:pt x="350322" y="0"/>
                </a:lnTo>
                <a:lnTo>
                  <a:pt x="350322" y="457200"/>
                </a:lnTo>
                <a:lnTo>
                  <a:pt x="0" y="457200"/>
                </a:ln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miter lim="800000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Forma livre 16"/>
          <p:cNvSpPr/>
          <p:nvPr/>
        </p:nvSpPr>
        <p:spPr>
          <a:xfrm>
            <a:off x="3687816" y="2664527"/>
            <a:ext cx="696344" cy="2970396"/>
          </a:xfrm>
          <a:custGeom>
            <a:avLst/>
            <a:gdLst>
              <a:gd name="connsiteX0" fmla="*/ 0 w 350322"/>
              <a:gd name="connsiteY0" fmla="*/ 0 h 457200"/>
              <a:gd name="connsiteX1" fmla="*/ 350322 w 350322"/>
              <a:gd name="connsiteY1" fmla="*/ 0 h 457200"/>
              <a:gd name="connsiteX2" fmla="*/ 350322 w 350322"/>
              <a:gd name="connsiteY2" fmla="*/ 457200 h 457200"/>
              <a:gd name="connsiteX3" fmla="*/ 0 w 350322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22" h="457200">
                <a:moveTo>
                  <a:pt x="0" y="0"/>
                </a:moveTo>
                <a:lnTo>
                  <a:pt x="350322" y="0"/>
                </a:lnTo>
                <a:lnTo>
                  <a:pt x="350322" y="457200"/>
                </a:lnTo>
                <a:lnTo>
                  <a:pt x="0" y="457200"/>
                </a:ln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miter lim="800000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Forma livre 17"/>
          <p:cNvSpPr/>
          <p:nvPr/>
        </p:nvSpPr>
        <p:spPr>
          <a:xfrm flipV="1">
            <a:off x="3687816" y="3744671"/>
            <a:ext cx="348172" cy="1710228"/>
          </a:xfrm>
          <a:custGeom>
            <a:avLst/>
            <a:gdLst>
              <a:gd name="connsiteX0" fmla="*/ 0 w 350322"/>
              <a:gd name="connsiteY0" fmla="*/ 0 h 457200"/>
              <a:gd name="connsiteX1" fmla="*/ 350322 w 350322"/>
              <a:gd name="connsiteY1" fmla="*/ 0 h 457200"/>
              <a:gd name="connsiteX2" fmla="*/ 350322 w 350322"/>
              <a:gd name="connsiteY2" fmla="*/ 457200 h 457200"/>
              <a:gd name="connsiteX3" fmla="*/ 0 w 350322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22" h="457200">
                <a:moveTo>
                  <a:pt x="0" y="0"/>
                </a:moveTo>
                <a:lnTo>
                  <a:pt x="350322" y="0"/>
                </a:lnTo>
                <a:lnTo>
                  <a:pt x="350322" y="457200"/>
                </a:lnTo>
                <a:lnTo>
                  <a:pt x="0" y="457200"/>
                </a:lnTo>
              </a:path>
            </a:pathLst>
          </a:custGeom>
          <a:noFill/>
          <a:ln w="76200" cmpd="sng">
            <a:solidFill>
              <a:schemeClr val="bg1">
                <a:lumMod val="65000"/>
              </a:schemeClr>
            </a:solidFill>
            <a:miter lim="800000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tângulo 21"/>
          <p:cNvSpPr/>
          <p:nvPr/>
        </p:nvSpPr>
        <p:spPr>
          <a:xfrm>
            <a:off x="4842036" y="1449388"/>
            <a:ext cx="3712502" cy="476502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1"/>
          <p:cNvSpPr/>
          <p:nvPr/>
        </p:nvSpPr>
        <p:spPr>
          <a:xfrm>
            <a:off x="422336" y="2000634"/>
            <a:ext cx="4149663" cy="118413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1"/>
          <p:cNvSpPr/>
          <p:nvPr/>
        </p:nvSpPr>
        <p:spPr>
          <a:xfrm>
            <a:off x="422336" y="3184766"/>
            <a:ext cx="4149663" cy="107852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1"/>
          <p:cNvSpPr/>
          <p:nvPr/>
        </p:nvSpPr>
        <p:spPr>
          <a:xfrm>
            <a:off x="423984" y="4157540"/>
            <a:ext cx="4149663" cy="190342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628775"/>
            <a:ext cx="8305800" cy="4838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7438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2" animBg="1"/>
      <p:bldP spid="26" grpId="2" animBg="1"/>
      <p:bldP spid="27" grpId="2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in message-passing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Direct communication</a:t>
            </a:r>
          </a:p>
          <a:p>
            <a:pPr lvl="1"/>
            <a:r>
              <a:rPr lang="en-US" dirty="0"/>
              <a:t>Indirect communication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Blocking and non-blocking message passing</a:t>
            </a:r>
          </a:p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Zero capacity</a:t>
            </a:r>
          </a:p>
          <a:p>
            <a:pPr lvl="1"/>
            <a:r>
              <a:rPr lang="en-US" dirty="0"/>
              <a:t>Bounded capacity</a:t>
            </a:r>
          </a:p>
          <a:p>
            <a:pPr lvl="1"/>
            <a:r>
              <a:rPr lang="en-US" dirty="0"/>
              <a:t>Unbounded capacity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Marshalling the parameters</a:t>
            </a:r>
          </a:p>
          <a:p>
            <a:r>
              <a:rPr lang="en-US" dirty="0"/>
              <a:t>Semantics of a call</a:t>
            </a:r>
          </a:p>
          <a:p>
            <a:pPr lvl="1"/>
            <a:r>
              <a:rPr lang="en-US" dirty="0"/>
              <a:t>At most once</a:t>
            </a:r>
          </a:p>
          <a:p>
            <a:pPr lvl="1"/>
            <a:r>
              <a:rPr lang="en-US" dirty="0"/>
              <a:t>Exactly once</a:t>
            </a:r>
          </a:p>
          <a:p>
            <a:r>
              <a:rPr lang="en-US" dirty="0"/>
              <a:t>Binding of names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Parameter passing in a local procedure call</a:t>
            </a:r>
          </a:p>
          <a:p>
            <a:pPr lvl="1"/>
            <a:r>
              <a:rPr lang="en-US" dirty="0"/>
              <a:t>The stack before and during a </a:t>
            </a:r>
            <a:r>
              <a:rPr lang="en-US" i="1" dirty="0"/>
              <a:t>read(</a:t>
            </a:r>
            <a:r>
              <a:rPr lang="en-US" i="1" dirty="0" err="1"/>
              <a:t>fd</a:t>
            </a:r>
            <a:r>
              <a:rPr lang="en-US" i="1" dirty="0"/>
              <a:t>, </a:t>
            </a:r>
            <a:r>
              <a:rPr lang="en-US" i="1" dirty="0" err="1"/>
              <a:t>buf</a:t>
            </a:r>
            <a:r>
              <a:rPr lang="en-US" i="1" dirty="0"/>
              <a:t>, bytes) </a:t>
            </a:r>
            <a:r>
              <a:rPr lang="en-US" dirty="0"/>
              <a:t>call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41081"/>
              </p:ext>
            </p:extLst>
          </p:nvPr>
        </p:nvGraphicFramePr>
        <p:xfrm>
          <a:off x="1151544" y="2978940"/>
          <a:ext cx="2076451" cy="34015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07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4602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caller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’s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variables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1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4375614" y="4749550"/>
            <a:ext cx="1003114" cy="503783"/>
            <a:chOff x="4378994" y="5466169"/>
            <a:chExt cx="1003114" cy="503783"/>
          </a:xfrm>
        </p:grpSpPr>
        <p:cxnSp>
          <p:nvCxnSpPr>
            <p:cNvPr id="27" name="Conector de seta reta 26"/>
            <p:cNvCxnSpPr/>
            <p:nvPr/>
          </p:nvCxnSpPr>
          <p:spPr>
            <a:xfrm>
              <a:off x="4473362" y="5969952"/>
              <a:ext cx="900000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4378994" y="5466169"/>
              <a:ext cx="1003114" cy="502702"/>
            </a:xfrm>
            <a:prstGeom prst="rect">
              <a:avLst/>
            </a:prstGeom>
            <a:noFill/>
          </p:spPr>
          <p:txBody>
            <a:bodyPr wrap="none" lIns="180000" rIns="180000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2000" i="1" dirty="0">
                  <a:latin typeface="+mn-lt"/>
                </a:rPr>
                <a:t>stack</a:t>
              </a:r>
              <a:br>
                <a:rPr lang="en-US" sz="2000" i="1" dirty="0">
                  <a:latin typeface="+mn-lt"/>
                </a:rPr>
              </a:br>
              <a:r>
                <a:rPr lang="en-US" sz="2000" i="1" dirty="0">
                  <a:latin typeface="+mn-lt"/>
                </a:rPr>
                <a:t>pointer</a:t>
              </a: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87516"/>
              </p:ext>
            </p:extLst>
          </p:nvPr>
        </p:nvGraphicFramePr>
        <p:xfrm>
          <a:off x="5375933" y="2978151"/>
          <a:ext cx="2076451" cy="340230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07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4983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caller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’s</a:t>
                      </a:r>
                      <a:b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variables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bytes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buf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fd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return address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83">
                <a:tc>
                  <a:txBody>
                    <a:bodyPr/>
                    <a:lstStyle/>
                    <a:p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227995" y="3251039"/>
            <a:ext cx="1024876" cy="502702"/>
            <a:chOff x="3227995" y="3251039"/>
            <a:chExt cx="1024876" cy="502702"/>
          </a:xfrm>
        </p:grpSpPr>
        <p:cxnSp>
          <p:nvCxnSpPr>
            <p:cNvPr id="15" name="Conector de seta reta 14"/>
            <p:cNvCxnSpPr/>
            <p:nvPr/>
          </p:nvCxnSpPr>
          <p:spPr>
            <a:xfrm flipH="1">
              <a:off x="3227995" y="3752282"/>
              <a:ext cx="900000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3249757" y="3251039"/>
              <a:ext cx="1003114" cy="502702"/>
            </a:xfrm>
            <a:prstGeom prst="rect">
              <a:avLst/>
            </a:prstGeom>
            <a:noFill/>
          </p:spPr>
          <p:txBody>
            <a:bodyPr wrap="none" lIns="180000" rIns="180000" rtlCol="0">
              <a:spAutoFit/>
            </a:bodyPr>
            <a:lstStyle/>
            <a:p>
              <a:pPr algn="l">
                <a:lnSpc>
                  <a:spcPts val="1600"/>
                </a:lnSpc>
              </a:pPr>
              <a:r>
                <a:rPr lang="en-US" sz="2000" i="1" dirty="0">
                  <a:latin typeface="+mn-lt"/>
                </a:rPr>
                <a:t>stack</a:t>
              </a:r>
              <a:br>
                <a:rPr lang="en-US" sz="2000" i="1" dirty="0">
                  <a:latin typeface="+mn-lt"/>
                </a:rPr>
              </a:br>
              <a:r>
                <a:rPr lang="en-US" sz="2000" i="1" dirty="0">
                  <a:latin typeface="+mn-lt"/>
                </a:rPr>
                <a:t>pointer</a:t>
              </a:r>
            </a:p>
          </p:txBody>
        </p:sp>
      </p:grpSp>
      <p:sp>
        <p:nvSpPr>
          <p:cNvPr id="30" name="Retângulo 29"/>
          <p:cNvSpPr/>
          <p:nvPr/>
        </p:nvSpPr>
        <p:spPr>
          <a:xfrm>
            <a:off x="3766574" y="2890225"/>
            <a:ext cx="4585264" cy="3636000"/>
          </a:xfrm>
          <a:custGeom>
            <a:avLst/>
            <a:gdLst/>
            <a:ahLst/>
            <a:cxnLst/>
            <a:rect l="l" t="t" r="r" b="b"/>
            <a:pathLst>
              <a:path w="4585264" h="3558554">
                <a:moveTo>
                  <a:pt x="805426" y="0"/>
                </a:moveTo>
                <a:lnTo>
                  <a:pt x="4585264" y="0"/>
                </a:lnTo>
                <a:lnTo>
                  <a:pt x="4585264" y="1530994"/>
                </a:lnTo>
                <a:lnTo>
                  <a:pt x="4585264" y="3558554"/>
                </a:lnTo>
                <a:lnTo>
                  <a:pt x="0" y="3558554"/>
                </a:lnTo>
                <a:lnTo>
                  <a:pt x="0" y="1530994"/>
                </a:lnTo>
                <a:lnTo>
                  <a:pt x="805426" y="153099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3516"/>
              </p:ext>
            </p:extLst>
          </p:nvPr>
        </p:nvGraphicFramePr>
        <p:xfrm>
          <a:off x="5375274" y="2988813"/>
          <a:ext cx="2076451" cy="340230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07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4983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caller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’s</a:t>
                      </a:r>
                      <a:b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variables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bytes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buf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fd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return address</a:t>
                      </a: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83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read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’s </a:t>
                      </a:r>
                      <a:b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local variables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8">
                <a:tc>
                  <a:txBody>
                    <a:bodyPr/>
                    <a:lstStyle/>
                    <a:p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4378994" y="5466169"/>
            <a:ext cx="1003114" cy="503783"/>
            <a:chOff x="4378994" y="5466169"/>
            <a:chExt cx="1003114" cy="503783"/>
          </a:xfrm>
        </p:grpSpPr>
        <p:cxnSp>
          <p:nvCxnSpPr>
            <p:cNvPr id="22" name="Conector de seta reta 21"/>
            <p:cNvCxnSpPr/>
            <p:nvPr/>
          </p:nvCxnSpPr>
          <p:spPr>
            <a:xfrm>
              <a:off x="4473362" y="5969952"/>
              <a:ext cx="900000" cy="0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378994" y="5466169"/>
              <a:ext cx="1003114" cy="502702"/>
            </a:xfrm>
            <a:prstGeom prst="rect">
              <a:avLst/>
            </a:prstGeom>
            <a:noFill/>
          </p:spPr>
          <p:txBody>
            <a:bodyPr wrap="none" lIns="180000" rIns="180000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2000" i="1" dirty="0">
                  <a:latin typeface="+mn-lt"/>
                </a:rPr>
                <a:t>stack</a:t>
              </a:r>
              <a:br>
                <a:rPr lang="en-US" sz="2000" i="1" dirty="0">
                  <a:latin typeface="+mn-lt"/>
                </a:rPr>
              </a:br>
              <a:r>
                <a:rPr lang="en-US" sz="2000" i="1" dirty="0">
                  <a:latin typeface="+mn-lt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61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/>
          <p:cNvSpPr/>
          <p:nvPr/>
        </p:nvSpPr>
        <p:spPr>
          <a:xfrm>
            <a:off x="1194206" y="4926803"/>
            <a:ext cx="5940792" cy="595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224" name="Retângulo 9223"/>
          <p:cNvSpPr/>
          <p:nvPr/>
        </p:nvSpPr>
        <p:spPr>
          <a:xfrm>
            <a:off x="1241556" y="3126763"/>
            <a:ext cx="5940792" cy="5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Remote Procedure Call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RPC between a client and a server program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1" name="Picture 5" hidden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710" t="46960" r="30786" b="41087"/>
          <a:stretch>
            <a:fillRect/>
          </a:stretch>
        </p:blipFill>
        <p:spPr bwMode="auto">
          <a:xfrm>
            <a:off x="946150" y="2763593"/>
            <a:ext cx="6505575" cy="301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Conector reto 2"/>
          <p:cNvCxnSpPr/>
          <p:nvPr/>
        </p:nvCxnSpPr>
        <p:spPr>
          <a:xfrm>
            <a:off x="2762201" y="3433506"/>
            <a:ext cx="90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212024" y="5229797"/>
            <a:ext cx="540000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292216" y="3433506"/>
            <a:ext cx="90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4752096" y="3444153"/>
            <a:ext cx="54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661088" y="3424375"/>
            <a:ext cx="54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6" name="CaixaDeTexto 9215"/>
          <p:cNvSpPr txBox="1"/>
          <p:nvPr/>
        </p:nvSpPr>
        <p:spPr>
          <a:xfrm>
            <a:off x="3770057" y="3133479"/>
            <a:ext cx="1428845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wait for result</a:t>
            </a:r>
          </a:p>
        </p:txBody>
      </p:sp>
      <p:sp>
        <p:nvSpPr>
          <p:cNvPr id="9217" name="CaixaDeTexto 9216"/>
          <p:cNvSpPr txBox="1"/>
          <p:nvPr/>
        </p:nvSpPr>
        <p:spPr>
          <a:xfrm>
            <a:off x="1360455" y="2637183"/>
            <a:ext cx="2243169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call remote procedure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356145" y="2637183"/>
            <a:ext cx="1592351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return from call</a:t>
            </a:r>
          </a:p>
        </p:txBody>
      </p:sp>
      <p:sp>
        <p:nvSpPr>
          <p:cNvPr id="9218" name="CaixaDeTexto 9217"/>
          <p:cNvSpPr txBox="1"/>
          <p:nvPr/>
        </p:nvSpPr>
        <p:spPr>
          <a:xfrm>
            <a:off x="3119461" y="4412428"/>
            <a:ext cx="819704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request</a:t>
            </a:r>
          </a:p>
        </p:txBody>
      </p:sp>
      <p:sp>
        <p:nvSpPr>
          <p:cNvPr id="9220" name="CaixaDeTexto 9219"/>
          <p:cNvSpPr txBox="1"/>
          <p:nvPr/>
        </p:nvSpPr>
        <p:spPr>
          <a:xfrm>
            <a:off x="5180444" y="3940189"/>
            <a:ext cx="569634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reply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467678" y="5475806"/>
            <a:ext cx="1988292" cy="6343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call local procedure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and return results</a:t>
            </a:r>
          </a:p>
        </p:txBody>
      </p:sp>
      <p:cxnSp>
        <p:nvCxnSpPr>
          <p:cNvPr id="9223" name="Conector reto 9222"/>
          <p:cNvCxnSpPr/>
          <p:nvPr/>
        </p:nvCxnSpPr>
        <p:spPr>
          <a:xfrm>
            <a:off x="3676863" y="2697259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5292096" y="2697259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Conector reto 9225"/>
          <p:cNvCxnSpPr/>
          <p:nvPr/>
        </p:nvCxnSpPr>
        <p:spPr>
          <a:xfrm flipV="1">
            <a:off x="3514646" y="5277202"/>
            <a:ext cx="649956" cy="26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 flipV="1">
            <a:off x="4781823" y="5268238"/>
            <a:ext cx="649956" cy="26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4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" grpId="0"/>
      <p:bldP spid="9217" grpId="0"/>
      <p:bldP spid="36" grpId="0"/>
      <p:bldP spid="9218" grpId="0"/>
      <p:bldP spid="9220" grpId="0"/>
      <p:bldP spid="3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reto 51"/>
          <p:cNvCxnSpPr>
            <a:stCxn id="16" idx="2"/>
          </p:cNvCxnSpPr>
          <p:nvPr/>
        </p:nvCxnSpPr>
        <p:spPr>
          <a:xfrm flipH="1">
            <a:off x="1601446" y="5409264"/>
            <a:ext cx="2" cy="5400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5" idx="2"/>
          </p:cNvCxnSpPr>
          <p:nvPr/>
        </p:nvCxnSpPr>
        <p:spPr>
          <a:xfrm>
            <a:off x="6062395" y="5399230"/>
            <a:ext cx="0" cy="5501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531626" y="2798913"/>
            <a:ext cx="2252296" cy="2265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1626" y="5064275"/>
            <a:ext cx="2252296" cy="344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526" y="3051325"/>
            <a:ext cx="1566496" cy="2012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86653" y="3987950"/>
            <a:ext cx="978877" cy="185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6653" y="4292750"/>
            <a:ext cx="978877" cy="557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Steps and stubs in remote computation via RPC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936247" y="2789380"/>
            <a:ext cx="2252296" cy="2265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36247" y="5054742"/>
            <a:ext cx="2252296" cy="344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31448" y="1898650"/>
            <a:ext cx="2340000" cy="35106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31448" y="5049264"/>
            <a:ext cx="2340000" cy="360000"/>
          </a:xfrm>
          <a:prstGeom prst="rect">
            <a:avLst/>
          </a:prstGeom>
          <a:solidFill>
            <a:schemeClr val="accent3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1608" y="3248976"/>
            <a:ext cx="1979679" cy="1796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Client stub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611607" y="2115012"/>
            <a:ext cx="1979679" cy="113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Client process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932360" y="1890518"/>
            <a:ext cx="2340000" cy="3518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/>
          <p:cNvSpPr/>
          <p:nvPr/>
        </p:nvSpPr>
        <p:spPr>
          <a:xfrm>
            <a:off x="4932360" y="5049264"/>
            <a:ext cx="234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OS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5112520" y="3248976"/>
            <a:ext cx="1979679" cy="1796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Server stub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5112519" y="2115013"/>
            <a:ext cx="1979679" cy="1133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Server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5282257" y="2551248"/>
                <a:ext cx="1620000" cy="531528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implementation of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𝑎𝑑𝑑</m:t>
                    </m:r>
                  </m:oMath>
                </a14:m>
                <a:endParaRPr lang="en-US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7" y="2551248"/>
                <a:ext cx="1620000" cy="531528"/>
              </a:xfrm>
              <a:prstGeom prst="rect">
                <a:avLst/>
              </a:prstGeom>
              <a:blipFill rotWithShape="1">
                <a:blip r:embed="rId3"/>
                <a:stretch>
                  <a:fillRect l="-5243" t="-13483" r="-7116" b="-14607"/>
                </a:stretch>
              </a:blipFill>
              <a:ln w="12700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9" name="Picture 5" hidden="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14" t="41541" r="17531" b="36253"/>
          <a:stretch>
            <a:fillRect/>
          </a:stretch>
        </p:blipFill>
        <p:spPr bwMode="auto">
          <a:xfrm>
            <a:off x="478665" y="2348856"/>
            <a:ext cx="8143875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7" y="1890518"/>
            <a:ext cx="8139113" cy="402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37" name="Conector reto 36"/>
          <p:cNvCxnSpPr/>
          <p:nvPr/>
        </p:nvCxnSpPr>
        <p:spPr>
          <a:xfrm>
            <a:off x="478665" y="5949336"/>
            <a:ext cx="679369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52930"/>
              </p:ext>
            </p:extLst>
          </p:nvPr>
        </p:nvGraphicFramePr>
        <p:xfrm>
          <a:off x="982831" y="3967953"/>
          <a:ext cx="1237234" cy="883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“add”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24052"/>
              </p:ext>
            </p:extLst>
          </p:nvPr>
        </p:nvGraphicFramePr>
        <p:xfrm>
          <a:off x="4317630" y="-902970"/>
          <a:ext cx="1237234" cy="883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“add”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13272"/>
              </p:ext>
            </p:extLst>
          </p:nvPr>
        </p:nvGraphicFramePr>
        <p:xfrm>
          <a:off x="6301225" y="-902970"/>
          <a:ext cx="1237234" cy="883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“add”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185904" y="3566657"/>
                <a:ext cx="1847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𝑎𝑑𝑑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10, 20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04" y="3566657"/>
                <a:ext cx="18478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64" name="Conector reto 11263"/>
          <p:cNvCxnSpPr/>
          <p:nvPr/>
        </p:nvCxnSpPr>
        <p:spPr>
          <a:xfrm flipV="1">
            <a:off x="6552264" y="3071039"/>
            <a:ext cx="0" cy="5040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CaixaDeTexto 11270"/>
              <p:cNvSpPr txBox="1"/>
              <p:nvPr/>
            </p:nvSpPr>
            <p:spPr>
              <a:xfrm>
                <a:off x="717539" y="2528880"/>
                <a:ext cx="1768497" cy="628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brk m:alnAt="7"/>
                                    <m:aln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0;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0;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aln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pt-BR" b="0" i="1" smtClean="0">
                                <a:latin typeface="Cambria Math"/>
                              </a:rPr>
                              <m:t>𝑎𝑑𝑑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1" name="CaixaDeTexto 11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9" y="2528880"/>
                <a:ext cx="1768497" cy="6288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CaixaDeTexto 11271"/>
          <p:cNvSpPr txBox="1"/>
          <p:nvPr/>
        </p:nvSpPr>
        <p:spPr>
          <a:xfrm>
            <a:off x="2978281" y="2551248"/>
            <a:ext cx="168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1.	Client call to procedure</a:t>
            </a:r>
          </a:p>
        </p:txBody>
      </p:sp>
      <p:sp>
        <p:nvSpPr>
          <p:cNvPr id="11273" name="CaixaDeTexto 11272"/>
          <p:cNvSpPr txBox="1"/>
          <p:nvPr/>
        </p:nvSpPr>
        <p:spPr>
          <a:xfrm>
            <a:off x="3013611" y="3527357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2.	Stub builds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message</a:t>
            </a:r>
          </a:p>
        </p:txBody>
      </p:sp>
      <p:sp>
        <p:nvSpPr>
          <p:cNvPr id="11274" name="CaixaDeTexto 11273"/>
          <p:cNvSpPr txBox="1"/>
          <p:nvPr/>
        </p:nvSpPr>
        <p:spPr>
          <a:xfrm>
            <a:off x="2739149" y="4779180"/>
            <a:ext cx="228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3.	Message is sent across the network</a:t>
            </a:r>
          </a:p>
        </p:txBody>
      </p:sp>
      <p:sp>
        <p:nvSpPr>
          <p:cNvPr id="11275" name="CaixaDeTexto 11274"/>
          <p:cNvSpPr txBox="1"/>
          <p:nvPr/>
        </p:nvSpPr>
        <p:spPr>
          <a:xfrm>
            <a:off x="7444447" y="4173688"/>
            <a:ext cx="169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4.	Server OS hands message to server stub</a:t>
            </a:r>
          </a:p>
        </p:txBody>
      </p:sp>
      <p:sp>
        <p:nvSpPr>
          <p:cNvPr id="11276" name="CaixaDeTexto 11275"/>
          <p:cNvSpPr txBox="1"/>
          <p:nvPr/>
        </p:nvSpPr>
        <p:spPr>
          <a:xfrm>
            <a:off x="7422349" y="3374490"/>
            <a:ext cx="17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5.	Stub unpacks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CaixaDeTexto 11276"/>
              <p:cNvSpPr txBox="1"/>
              <p:nvPr/>
            </p:nvSpPr>
            <p:spPr>
              <a:xfrm>
                <a:off x="7362372" y="2243160"/>
                <a:ext cx="17816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9875" indent="-269875" algn="l"/>
                <a:r>
                  <a:rPr lang="en-US" dirty="0">
                    <a:latin typeface="+mj-lt"/>
                  </a:rPr>
                  <a:t>6.	Stub makes local call to</a:t>
                </a:r>
                <a:br>
                  <a:rPr lang="en-US" dirty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charset="0"/>
                        </a:rPr>
                        <m:t>𝑎𝑑𝑑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277" name="CaixaDeTexto 11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2243160"/>
                <a:ext cx="1781628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3082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79" name="Conector de seta reta 11278"/>
          <p:cNvCxnSpPr/>
          <p:nvPr/>
        </p:nvCxnSpPr>
        <p:spPr>
          <a:xfrm>
            <a:off x="1961652" y="3197579"/>
            <a:ext cx="0" cy="50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4166E-7 L 0 0.2225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2253 L 0.48802 0.221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01 0.22129 L 0.49201 2.59259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272" grpId="0"/>
      <p:bldP spid="11273" grpId="0"/>
      <p:bldP spid="11274" grpId="0"/>
      <p:bldP spid="11275" grpId="0"/>
      <p:bldP spid="11276" grpId="0"/>
      <p:bldP spid="11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2899474"/>
              </p:ext>
            </p:extLst>
          </p:nvPr>
        </p:nvGraphicFramePr>
        <p:xfrm>
          <a:off x="431800" y="1809750"/>
          <a:ext cx="8280400" cy="2160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582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Access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Capacity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1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Volatile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nsec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Registers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Kilobytes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1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</a:t>
                      </a:r>
                      <a:r>
                        <a:rPr lang="en-US" sz="2400" dirty="0" err="1"/>
                        <a:t>nsec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Cache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Megabytes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1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nsec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 memory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Gigabytes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Non-volatile</a:t>
                      </a:r>
                      <a:endParaRPr lang="en-US" sz="1600" dirty="0"/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msec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Magnetic disk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Terabytes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5398264"/>
            <a:ext cx="8280400" cy="1054923"/>
          </a:xfrm>
        </p:spPr>
        <p:txBody>
          <a:bodyPr>
            <a:normAutofit/>
          </a:bodyPr>
          <a:lstStyle/>
          <a:p>
            <a:r>
              <a:rPr lang="en-US" spc="-20" dirty="0"/>
              <a:t>The numbers are very rough approximations as of today.</a:t>
            </a:r>
            <a:endParaRPr lang="pt-BR" spc="-20" dirty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SemiCondensed" charset="0"/>
              </a:rPr>
              <a:t>I/O devices are too slow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problem with waiting?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1" y="2492776"/>
            <a:ext cx="1253067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1" y="3145151"/>
            <a:ext cx="1253067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1" y="3797526"/>
            <a:ext cx="1253067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1" y="4449901"/>
            <a:ext cx="1253067" cy="541867"/>
          </a:xfrm>
          <a:prstGeom prst="rect">
            <a:avLst/>
          </a:prstGeom>
          <a:solidFill>
            <a:srgbClr val="BFE2B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6779" y="2492776"/>
            <a:ext cx="1487310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6779" y="3145151"/>
            <a:ext cx="1487310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6779" y="3797526"/>
            <a:ext cx="1487310" cy="541867"/>
          </a:xfrm>
          <a:prstGeom prst="rect">
            <a:avLst/>
          </a:prstGeom>
          <a:solidFill>
            <a:srgbClr val="FFA8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6779" y="4449901"/>
            <a:ext cx="1487310" cy="541867"/>
          </a:xfrm>
          <a:prstGeom prst="rect">
            <a:avLst/>
          </a:prstGeom>
          <a:solidFill>
            <a:srgbClr val="BFE2B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809750"/>
            <a:ext cx="8356600" cy="3314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246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0338" grpId="0"/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reto 51"/>
          <p:cNvCxnSpPr>
            <a:stCxn id="16" idx="2"/>
          </p:cNvCxnSpPr>
          <p:nvPr/>
        </p:nvCxnSpPr>
        <p:spPr>
          <a:xfrm flipH="1">
            <a:off x="1601446" y="5409264"/>
            <a:ext cx="2" cy="5400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15" idx="2"/>
          </p:cNvCxnSpPr>
          <p:nvPr/>
        </p:nvCxnSpPr>
        <p:spPr>
          <a:xfrm>
            <a:off x="6062395" y="5399230"/>
            <a:ext cx="0" cy="5501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531626" y="2798913"/>
            <a:ext cx="2252296" cy="2265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1626" y="5064275"/>
            <a:ext cx="2252296" cy="344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526" y="3051325"/>
            <a:ext cx="1566496" cy="2012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86653" y="3987950"/>
            <a:ext cx="978877" cy="185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6653" y="4292750"/>
            <a:ext cx="978877" cy="557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Steps and stubs in remote computation via RPC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936247" y="2789380"/>
            <a:ext cx="2252296" cy="2265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36247" y="5054742"/>
            <a:ext cx="2252296" cy="344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31448" y="1898650"/>
            <a:ext cx="2340000" cy="35106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31448" y="5049264"/>
            <a:ext cx="2340000" cy="360000"/>
          </a:xfrm>
          <a:prstGeom prst="rect">
            <a:avLst/>
          </a:prstGeom>
          <a:solidFill>
            <a:schemeClr val="accent3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1608" y="3248976"/>
            <a:ext cx="1979679" cy="1796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Client stub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611607" y="2115012"/>
            <a:ext cx="1979679" cy="113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Client process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932360" y="1890518"/>
            <a:ext cx="2340000" cy="3518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/>
          <p:cNvSpPr/>
          <p:nvPr/>
        </p:nvSpPr>
        <p:spPr>
          <a:xfrm>
            <a:off x="4932360" y="5049264"/>
            <a:ext cx="234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OS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5112520" y="3248976"/>
            <a:ext cx="1979679" cy="1796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Server stub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5112519" y="2115013"/>
            <a:ext cx="1979679" cy="1133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Server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5282257" y="2551248"/>
                <a:ext cx="1620000" cy="531528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implementation of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/>
                      </a:rPr>
                      <m:t>𝑎𝑑𝑑</m:t>
                    </m:r>
                  </m:oMath>
                </a14:m>
                <a:endParaRPr lang="en-US" i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7" y="2551248"/>
                <a:ext cx="1620000" cy="531528"/>
              </a:xfrm>
              <a:prstGeom prst="rect">
                <a:avLst/>
              </a:prstGeom>
              <a:blipFill rotWithShape="1">
                <a:blip r:embed="rId2"/>
                <a:stretch>
                  <a:fillRect l="-5243" t="-13483" r="-7116" b="-14607"/>
                </a:stretch>
              </a:blipFill>
              <a:ln w="12700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9" name="Picture 5" hidden="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14" t="41541" r="17531" b="36253"/>
          <a:stretch>
            <a:fillRect/>
          </a:stretch>
        </p:blipFill>
        <p:spPr bwMode="auto">
          <a:xfrm>
            <a:off x="478665" y="2348856"/>
            <a:ext cx="8143875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7" y="1890518"/>
            <a:ext cx="8139113" cy="402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37" name="Conector reto 36"/>
          <p:cNvCxnSpPr/>
          <p:nvPr/>
        </p:nvCxnSpPr>
        <p:spPr>
          <a:xfrm>
            <a:off x="478665" y="5949336"/>
            <a:ext cx="679369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8912"/>
              </p:ext>
            </p:extLst>
          </p:nvPr>
        </p:nvGraphicFramePr>
        <p:xfrm>
          <a:off x="5461363" y="4063967"/>
          <a:ext cx="1237234" cy="294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76169"/>
              </p:ext>
            </p:extLst>
          </p:nvPr>
        </p:nvGraphicFramePr>
        <p:xfrm>
          <a:off x="4317630" y="-902970"/>
          <a:ext cx="1237234" cy="883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“add”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02336"/>
              </p:ext>
            </p:extLst>
          </p:nvPr>
        </p:nvGraphicFramePr>
        <p:xfrm>
          <a:off x="6301225" y="-902970"/>
          <a:ext cx="1237234" cy="883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“add”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185904" y="3566657"/>
                <a:ext cx="1847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𝑎𝑑𝑑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10, 20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04" y="3566657"/>
                <a:ext cx="18478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64" name="Conector reto 11263"/>
          <p:cNvCxnSpPr/>
          <p:nvPr/>
        </p:nvCxnSpPr>
        <p:spPr>
          <a:xfrm>
            <a:off x="6552264" y="3071039"/>
            <a:ext cx="0" cy="5040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CaixaDeTexto 11270"/>
              <p:cNvSpPr txBox="1"/>
              <p:nvPr/>
            </p:nvSpPr>
            <p:spPr>
              <a:xfrm>
                <a:off x="717539" y="2528880"/>
                <a:ext cx="1768497" cy="628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brk m:alnAt="7"/>
                                    <m:aln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0;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0;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  <m:box>
                              <m:box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m:rPr>
                                    <m:aln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pt-BR" b="0" i="1" smtClean="0">
                                <a:latin typeface="Cambria Math"/>
                              </a:rPr>
                              <m:t>𝑎𝑑𝑑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1" name="CaixaDeTexto 11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9" y="2528880"/>
                <a:ext cx="1768497" cy="628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CaixaDeTexto 11271"/>
          <p:cNvSpPr txBox="1"/>
          <p:nvPr/>
        </p:nvSpPr>
        <p:spPr>
          <a:xfrm>
            <a:off x="2978281" y="2551248"/>
            <a:ext cx="168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US" dirty="0">
                <a:latin typeface="+mj-lt"/>
              </a:rPr>
              <a:t>12.	Client gets the result</a:t>
            </a:r>
          </a:p>
        </p:txBody>
      </p:sp>
      <p:sp>
        <p:nvSpPr>
          <p:cNvPr id="11273" name="CaixaDeTexto 11272"/>
          <p:cNvSpPr txBox="1"/>
          <p:nvPr/>
        </p:nvSpPr>
        <p:spPr>
          <a:xfrm>
            <a:off x="3013611" y="3527357"/>
            <a:ext cx="178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2425" indent="-352425" algn="l"/>
            <a:r>
              <a:rPr lang="en-US" dirty="0">
                <a:latin typeface="+mj-lt"/>
              </a:rPr>
              <a:t>11.	Stub unpacks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message</a:t>
            </a:r>
          </a:p>
        </p:txBody>
      </p:sp>
      <p:sp>
        <p:nvSpPr>
          <p:cNvPr id="11274" name="CaixaDeTexto 11273"/>
          <p:cNvSpPr txBox="1"/>
          <p:nvPr/>
        </p:nvSpPr>
        <p:spPr>
          <a:xfrm>
            <a:off x="7422349" y="4148371"/>
            <a:ext cx="1289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9.	Message is sent across the network</a:t>
            </a:r>
          </a:p>
        </p:txBody>
      </p:sp>
      <p:sp>
        <p:nvSpPr>
          <p:cNvPr id="11275" name="CaixaDeTexto 11274"/>
          <p:cNvSpPr txBox="1"/>
          <p:nvPr/>
        </p:nvSpPr>
        <p:spPr>
          <a:xfrm>
            <a:off x="3039679" y="4567603"/>
            <a:ext cx="169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US" dirty="0">
                <a:latin typeface="+mj-lt"/>
              </a:rPr>
              <a:t>10.	Server OS hands message to server stub</a:t>
            </a:r>
          </a:p>
        </p:txBody>
      </p:sp>
      <p:sp>
        <p:nvSpPr>
          <p:cNvPr id="11276" name="CaixaDeTexto 11275"/>
          <p:cNvSpPr txBox="1"/>
          <p:nvPr/>
        </p:nvSpPr>
        <p:spPr>
          <a:xfrm>
            <a:off x="7422349" y="3374490"/>
            <a:ext cx="17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dirty="0">
                <a:latin typeface="+mj-lt"/>
              </a:rPr>
              <a:t>8.	Stub builds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CaixaDeTexto 11276"/>
              <p:cNvSpPr txBox="1"/>
              <p:nvPr/>
            </p:nvSpPr>
            <p:spPr>
              <a:xfrm>
                <a:off x="7362372" y="2243160"/>
                <a:ext cx="1781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9875" indent="-269875" algn="l"/>
                <a:r>
                  <a:rPr lang="en-US" dirty="0">
                    <a:latin typeface="+mj-lt"/>
                  </a:rPr>
                  <a:t>7.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charset="0"/>
                      </a:rPr>
                      <m:t>𝑎𝑑𝑑</m:t>
                    </m:r>
                  </m:oMath>
                </a14:m>
                <a:r>
                  <a:rPr lang="en-US" dirty="0">
                    <a:latin typeface="+mj-lt"/>
                  </a:rPr>
                  <a:t> returns its result</a:t>
                </a:r>
              </a:p>
            </p:txBody>
          </p:sp>
        </mc:Choice>
        <mc:Fallback xmlns="">
          <p:sp>
            <p:nvSpPr>
              <p:cNvPr id="11277" name="CaixaDeTexto 11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2243160"/>
                <a:ext cx="178162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3082" t="-4717" r="-44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79" name="Conector de seta reta 11278"/>
          <p:cNvCxnSpPr/>
          <p:nvPr/>
        </p:nvCxnSpPr>
        <p:spPr>
          <a:xfrm flipV="1">
            <a:off x="1961652" y="3197579"/>
            <a:ext cx="0" cy="50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25186 L 2.77778E-7 0.00487 " pathEditMode="fixed" rAng="0" ptsTypes="AA">
                                      <p:cBhvr>
                                        <p:cTn id="30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993 0.25054 L -0.00191 0.24938 " pathEditMode="fixed" rAng="0" ptsTypes="AA">
                                      <p:cBhvr>
                                        <p:cTn id="33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993 0.00232 L -0.48993 0.25047 " pathEditMode="fixed" rAng="0" ptsTypes="AA">
                                      <p:cBhvr>
                                        <p:cTn id="3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3" grpId="0"/>
      <p:bldP spid="11274" grpId="0"/>
      <p:bldP spid="11275" grpId="0"/>
      <p:bldP spid="11276" grpId="0"/>
      <p:bldP spid="1127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RPCs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5" hidden="1"/>
          <p:cNvPicPr>
            <a:picLocks noChangeAspect="1" noChangeArrowheads="1"/>
          </p:cNvPicPr>
          <p:nvPr/>
        </p:nvPicPr>
        <p:blipFill>
          <a:blip r:embed="rId2" cstate="print"/>
          <a:srcRect l="20309" t="43806" r="16676" b="39577"/>
          <a:stretch>
            <a:fillRect/>
          </a:stretch>
        </p:blipFill>
        <p:spPr bwMode="auto">
          <a:xfrm>
            <a:off x="9526" y="1145761"/>
            <a:ext cx="9134475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 hidden="1"/>
          <p:cNvSpPr txBox="1"/>
          <p:nvPr/>
        </p:nvSpPr>
        <p:spPr>
          <a:xfrm>
            <a:off x="395631" y="4189004"/>
            <a:ext cx="33689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interaction between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client and server in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synchronous RPC</a:t>
            </a:r>
            <a:endParaRPr lang="pt-BR" dirty="0">
              <a:latin typeface="+mn-lt"/>
            </a:endParaRPr>
          </a:p>
        </p:txBody>
      </p:sp>
      <p:sp>
        <p:nvSpPr>
          <p:cNvPr id="8" name="TextBox 7" hidden="1"/>
          <p:cNvSpPr txBox="1"/>
          <p:nvPr/>
        </p:nvSpPr>
        <p:spPr>
          <a:xfrm>
            <a:off x="5441105" y="4189003"/>
            <a:ext cx="28213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interaction between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client and server in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 asynchronous RPC</a:t>
            </a:r>
            <a:endParaRPr lang="pt-BR" dirty="0">
              <a:latin typeface="+mn-lt"/>
            </a:endParaRPr>
          </a:p>
        </p:txBody>
      </p:sp>
      <p:sp>
        <p:nvSpPr>
          <p:cNvPr id="9" name="Freeform 8" hidden="1"/>
          <p:cNvSpPr/>
          <p:nvPr/>
        </p:nvSpPr>
        <p:spPr bwMode="auto">
          <a:xfrm>
            <a:off x="439250" y="1886131"/>
            <a:ext cx="3512892" cy="1550781"/>
          </a:xfrm>
          <a:custGeom>
            <a:avLst/>
            <a:gdLst>
              <a:gd name="connsiteX0" fmla="*/ 0 w 4662685"/>
              <a:gd name="connsiteY0" fmla="*/ 15114 h 1927042"/>
              <a:gd name="connsiteX1" fmla="*/ 1398050 w 4662685"/>
              <a:gd name="connsiteY1" fmla="*/ 22671 h 1927042"/>
              <a:gd name="connsiteX2" fmla="*/ 1866585 w 4662685"/>
              <a:gd name="connsiteY2" fmla="*/ 1927042 h 1927042"/>
              <a:gd name="connsiteX3" fmla="*/ 2561832 w 4662685"/>
              <a:gd name="connsiteY3" fmla="*/ 1911928 h 1927042"/>
              <a:gd name="connsiteX4" fmla="*/ 3015253 w 4662685"/>
              <a:gd name="connsiteY4" fmla="*/ 0 h 1927042"/>
              <a:gd name="connsiteX5" fmla="*/ 4662685 w 4662685"/>
              <a:gd name="connsiteY5" fmla="*/ 15114 h 1927042"/>
              <a:gd name="connsiteX0" fmla="*/ 0 w 4462858"/>
              <a:gd name="connsiteY0" fmla="*/ 15114 h 1927042"/>
              <a:gd name="connsiteX1" fmla="*/ 1198223 w 4462858"/>
              <a:gd name="connsiteY1" fmla="*/ 22671 h 1927042"/>
              <a:gd name="connsiteX2" fmla="*/ 1666758 w 4462858"/>
              <a:gd name="connsiteY2" fmla="*/ 1927042 h 1927042"/>
              <a:gd name="connsiteX3" fmla="*/ 2362005 w 4462858"/>
              <a:gd name="connsiteY3" fmla="*/ 1911928 h 1927042"/>
              <a:gd name="connsiteX4" fmla="*/ 2815426 w 4462858"/>
              <a:gd name="connsiteY4" fmla="*/ 0 h 1927042"/>
              <a:gd name="connsiteX5" fmla="*/ 4462858 w 4462858"/>
              <a:gd name="connsiteY5" fmla="*/ 15114 h 1927042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52430 w 4462858"/>
              <a:gd name="connsiteY2" fmla="*/ 155554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541256"/>
              <a:gd name="connsiteX1" fmla="*/ 1198223 w 4462858"/>
              <a:gd name="connsiteY1" fmla="*/ 22671 h 1541256"/>
              <a:gd name="connsiteX2" fmla="*/ 1571497 w 4462858"/>
              <a:gd name="connsiteY2" fmla="*/ 1541256 h 1541256"/>
              <a:gd name="connsiteX3" fmla="*/ 2143520 w 4462858"/>
              <a:gd name="connsiteY3" fmla="*/ 1540866 h 1541256"/>
              <a:gd name="connsiteX4" fmla="*/ 2815426 w 4462858"/>
              <a:gd name="connsiteY4" fmla="*/ 0 h 1541256"/>
              <a:gd name="connsiteX5" fmla="*/ 4462858 w 4462858"/>
              <a:gd name="connsiteY5" fmla="*/ 15114 h 1541256"/>
              <a:gd name="connsiteX0" fmla="*/ 0 w 4462858"/>
              <a:gd name="connsiteY0" fmla="*/ 24639 h 1550781"/>
              <a:gd name="connsiteX1" fmla="*/ 1198223 w 4462858"/>
              <a:gd name="connsiteY1" fmla="*/ 32196 h 1550781"/>
              <a:gd name="connsiteX2" fmla="*/ 1571497 w 4462858"/>
              <a:gd name="connsiteY2" fmla="*/ 1550781 h 1550781"/>
              <a:gd name="connsiteX3" fmla="*/ 2143520 w 4462858"/>
              <a:gd name="connsiteY3" fmla="*/ 1550391 h 1550781"/>
              <a:gd name="connsiteX4" fmla="*/ 2553488 w 4462858"/>
              <a:gd name="connsiteY4" fmla="*/ 0 h 1550781"/>
              <a:gd name="connsiteX5" fmla="*/ 4462858 w 4462858"/>
              <a:gd name="connsiteY5" fmla="*/ 24639 h 1550781"/>
              <a:gd name="connsiteX0" fmla="*/ 0 w 3881833"/>
              <a:gd name="connsiteY0" fmla="*/ 24639 h 1550781"/>
              <a:gd name="connsiteX1" fmla="*/ 1198223 w 3881833"/>
              <a:gd name="connsiteY1" fmla="*/ 32196 h 1550781"/>
              <a:gd name="connsiteX2" fmla="*/ 1571497 w 3881833"/>
              <a:gd name="connsiteY2" fmla="*/ 1550781 h 1550781"/>
              <a:gd name="connsiteX3" fmla="*/ 2143520 w 3881833"/>
              <a:gd name="connsiteY3" fmla="*/ 1550391 h 1550781"/>
              <a:gd name="connsiteX4" fmla="*/ 2553488 w 3881833"/>
              <a:gd name="connsiteY4" fmla="*/ 0 h 1550781"/>
              <a:gd name="connsiteX5" fmla="*/ 3881833 w 3881833"/>
              <a:gd name="connsiteY5" fmla="*/ 5589 h 1550781"/>
              <a:gd name="connsiteX0" fmla="*/ 0 w 3805633"/>
              <a:gd name="connsiteY0" fmla="*/ 15114 h 1550781"/>
              <a:gd name="connsiteX1" fmla="*/ 1122023 w 3805633"/>
              <a:gd name="connsiteY1" fmla="*/ 32196 h 1550781"/>
              <a:gd name="connsiteX2" fmla="*/ 1495297 w 3805633"/>
              <a:gd name="connsiteY2" fmla="*/ 1550781 h 1550781"/>
              <a:gd name="connsiteX3" fmla="*/ 2067320 w 3805633"/>
              <a:gd name="connsiteY3" fmla="*/ 1550391 h 1550781"/>
              <a:gd name="connsiteX4" fmla="*/ 2477288 w 3805633"/>
              <a:gd name="connsiteY4" fmla="*/ 0 h 1550781"/>
              <a:gd name="connsiteX5" fmla="*/ 3805633 w 3805633"/>
              <a:gd name="connsiteY5" fmla="*/ 5589 h 155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633" h="1550781">
                <a:moveTo>
                  <a:pt x="0" y="15114"/>
                </a:moveTo>
                <a:lnTo>
                  <a:pt x="1122023" y="32196"/>
                </a:lnTo>
                <a:lnTo>
                  <a:pt x="1495297" y="1550781"/>
                </a:lnTo>
                <a:lnTo>
                  <a:pt x="2067320" y="1550391"/>
                </a:lnTo>
                <a:lnTo>
                  <a:pt x="2477288" y="0"/>
                </a:lnTo>
                <a:lnTo>
                  <a:pt x="3805633" y="5589"/>
                </a:lnTo>
              </a:path>
            </a:pathLst>
          </a:cu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 hidden="1"/>
          <p:cNvSpPr/>
          <p:nvPr/>
        </p:nvSpPr>
        <p:spPr bwMode="auto">
          <a:xfrm>
            <a:off x="5042043" y="1871842"/>
            <a:ext cx="3512892" cy="1574205"/>
          </a:xfrm>
          <a:custGeom>
            <a:avLst/>
            <a:gdLst>
              <a:gd name="connsiteX0" fmla="*/ 0 w 4662685"/>
              <a:gd name="connsiteY0" fmla="*/ 15114 h 1927042"/>
              <a:gd name="connsiteX1" fmla="*/ 1398050 w 4662685"/>
              <a:gd name="connsiteY1" fmla="*/ 22671 h 1927042"/>
              <a:gd name="connsiteX2" fmla="*/ 1866585 w 4662685"/>
              <a:gd name="connsiteY2" fmla="*/ 1927042 h 1927042"/>
              <a:gd name="connsiteX3" fmla="*/ 2561832 w 4662685"/>
              <a:gd name="connsiteY3" fmla="*/ 1911928 h 1927042"/>
              <a:gd name="connsiteX4" fmla="*/ 3015253 w 4662685"/>
              <a:gd name="connsiteY4" fmla="*/ 0 h 1927042"/>
              <a:gd name="connsiteX5" fmla="*/ 4662685 w 4662685"/>
              <a:gd name="connsiteY5" fmla="*/ 15114 h 1927042"/>
              <a:gd name="connsiteX0" fmla="*/ 0 w 4462858"/>
              <a:gd name="connsiteY0" fmla="*/ 15114 h 1927042"/>
              <a:gd name="connsiteX1" fmla="*/ 1198223 w 4462858"/>
              <a:gd name="connsiteY1" fmla="*/ 22671 h 1927042"/>
              <a:gd name="connsiteX2" fmla="*/ 1666758 w 4462858"/>
              <a:gd name="connsiteY2" fmla="*/ 1927042 h 1927042"/>
              <a:gd name="connsiteX3" fmla="*/ 2362005 w 4462858"/>
              <a:gd name="connsiteY3" fmla="*/ 1911928 h 1927042"/>
              <a:gd name="connsiteX4" fmla="*/ 2815426 w 4462858"/>
              <a:gd name="connsiteY4" fmla="*/ 0 h 1927042"/>
              <a:gd name="connsiteX5" fmla="*/ 4462858 w 4462858"/>
              <a:gd name="connsiteY5" fmla="*/ 15114 h 1927042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52430 w 4462858"/>
              <a:gd name="connsiteY2" fmla="*/ 155554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541256"/>
              <a:gd name="connsiteX1" fmla="*/ 1198223 w 4462858"/>
              <a:gd name="connsiteY1" fmla="*/ 22671 h 1541256"/>
              <a:gd name="connsiteX2" fmla="*/ 1571497 w 4462858"/>
              <a:gd name="connsiteY2" fmla="*/ 1541256 h 1541256"/>
              <a:gd name="connsiteX3" fmla="*/ 2143520 w 4462858"/>
              <a:gd name="connsiteY3" fmla="*/ 1540866 h 1541256"/>
              <a:gd name="connsiteX4" fmla="*/ 2815426 w 4462858"/>
              <a:gd name="connsiteY4" fmla="*/ 0 h 1541256"/>
              <a:gd name="connsiteX5" fmla="*/ 4462858 w 4462858"/>
              <a:gd name="connsiteY5" fmla="*/ 15114 h 1541256"/>
              <a:gd name="connsiteX0" fmla="*/ 0 w 4462858"/>
              <a:gd name="connsiteY0" fmla="*/ 24639 h 1550781"/>
              <a:gd name="connsiteX1" fmla="*/ 1198223 w 4462858"/>
              <a:gd name="connsiteY1" fmla="*/ 32196 h 1550781"/>
              <a:gd name="connsiteX2" fmla="*/ 1571497 w 4462858"/>
              <a:gd name="connsiteY2" fmla="*/ 1550781 h 1550781"/>
              <a:gd name="connsiteX3" fmla="*/ 2143520 w 4462858"/>
              <a:gd name="connsiteY3" fmla="*/ 1550391 h 1550781"/>
              <a:gd name="connsiteX4" fmla="*/ 2553488 w 4462858"/>
              <a:gd name="connsiteY4" fmla="*/ 0 h 1550781"/>
              <a:gd name="connsiteX5" fmla="*/ 4462858 w 4462858"/>
              <a:gd name="connsiteY5" fmla="*/ 24639 h 1550781"/>
              <a:gd name="connsiteX0" fmla="*/ 0 w 3881833"/>
              <a:gd name="connsiteY0" fmla="*/ 24639 h 1550781"/>
              <a:gd name="connsiteX1" fmla="*/ 1198223 w 3881833"/>
              <a:gd name="connsiteY1" fmla="*/ 32196 h 1550781"/>
              <a:gd name="connsiteX2" fmla="*/ 1571497 w 3881833"/>
              <a:gd name="connsiteY2" fmla="*/ 1550781 h 1550781"/>
              <a:gd name="connsiteX3" fmla="*/ 2143520 w 3881833"/>
              <a:gd name="connsiteY3" fmla="*/ 1550391 h 1550781"/>
              <a:gd name="connsiteX4" fmla="*/ 2553488 w 3881833"/>
              <a:gd name="connsiteY4" fmla="*/ 0 h 1550781"/>
              <a:gd name="connsiteX5" fmla="*/ 3881833 w 3881833"/>
              <a:gd name="connsiteY5" fmla="*/ 5589 h 1550781"/>
              <a:gd name="connsiteX0" fmla="*/ 0 w 3805633"/>
              <a:gd name="connsiteY0" fmla="*/ 15114 h 1550781"/>
              <a:gd name="connsiteX1" fmla="*/ 1122023 w 3805633"/>
              <a:gd name="connsiteY1" fmla="*/ 32196 h 1550781"/>
              <a:gd name="connsiteX2" fmla="*/ 1495297 w 3805633"/>
              <a:gd name="connsiteY2" fmla="*/ 1550781 h 1550781"/>
              <a:gd name="connsiteX3" fmla="*/ 2067320 w 3805633"/>
              <a:gd name="connsiteY3" fmla="*/ 1550391 h 1550781"/>
              <a:gd name="connsiteX4" fmla="*/ 2477288 w 3805633"/>
              <a:gd name="connsiteY4" fmla="*/ 0 h 1550781"/>
              <a:gd name="connsiteX5" fmla="*/ 3805633 w 3805633"/>
              <a:gd name="connsiteY5" fmla="*/ 5589 h 1550781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67320 w 3805633"/>
              <a:gd name="connsiteY3" fmla="*/ 1544802 h 1545192"/>
              <a:gd name="connsiteX4" fmla="*/ 2072475 w 3805633"/>
              <a:gd name="connsiteY4" fmla="*/ 3936 h 1545192"/>
              <a:gd name="connsiteX5" fmla="*/ 3805633 w 3805633"/>
              <a:gd name="connsiteY5" fmla="*/ 0 h 1545192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77639 w 3805633"/>
              <a:gd name="connsiteY3" fmla="*/ 1544802 h 1545192"/>
              <a:gd name="connsiteX4" fmla="*/ 2072475 w 3805633"/>
              <a:gd name="connsiteY4" fmla="*/ 3936 h 1545192"/>
              <a:gd name="connsiteX5" fmla="*/ 3805633 w 3805633"/>
              <a:gd name="connsiteY5" fmla="*/ 0 h 1545192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72475 w 3805633"/>
              <a:gd name="connsiteY3" fmla="*/ 3936 h 1545192"/>
              <a:gd name="connsiteX4" fmla="*/ 3805633 w 3805633"/>
              <a:gd name="connsiteY4" fmla="*/ 0 h 1545192"/>
              <a:gd name="connsiteX0" fmla="*/ 0 w 3805633"/>
              <a:gd name="connsiteY0" fmla="*/ 9525 h 1544803"/>
              <a:gd name="connsiteX1" fmla="*/ 1122023 w 3805633"/>
              <a:gd name="connsiteY1" fmla="*/ 26607 h 1544803"/>
              <a:gd name="connsiteX2" fmla="*/ 1533386 w 3805633"/>
              <a:gd name="connsiteY2" fmla="*/ 1544803 h 1544803"/>
              <a:gd name="connsiteX3" fmla="*/ 2072475 w 3805633"/>
              <a:gd name="connsiteY3" fmla="*/ 3936 h 1544803"/>
              <a:gd name="connsiteX4" fmla="*/ 3805633 w 3805633"/>
              <a:gd name="connsiteY4" fmla="*/ 0 h 1544803"/>
              <a:gd name="connsiteX0" fmla="*/ 0 w 3805633"/>
              <a:gd name="connsiteY0" fmla="*/ 9525 h 1563853"/>
              <a:gd name="connsiteX1" fmla="*/ 1122023 w 3805633"/>
              <a:gd name="connsiteY1" fmla="*/ 26607 h 1563853"/>
              <a:gd name="connsiteX2" fmla="*/ 1547673 w 3805633"/>
              <a:gd name="connsiteY2" fmla="*/ 1563853 h 1563853"/>
              <a:gd name="connsiteX3" fmla="*/ 2072475 w 3805633"/>
              <a:gd name="connsiteY3" fmla="*/ 3936 h 1563853"/>
              <a:gd name="connsiteX4" fmla="*/ 3805633 w 3805633"/>
              <a:gd name="connsiteY4" fmla="*/ 0 h 1563853"/>
              <a:gd name="connsiteX0" fmla="*/ 0 w 3805633"/>
              <a:gd name="connsiteY0" fmla="*/ 19877 h 1574205"/>
              <a:gd name="connsiteX1" fmla="*/ 1122023 w 3805633"/>
              <a:gd name="connsiteY1" fmla="*/ 36959 h 1574205"/>
              <a:gd name="connsiteX2" fmla="*/ 1547673 w 3805633"/>
              <a:gd name="connsiteY2" fmla="*/ 1574205 h 1574205"/>
              <a:gd name="connsiteX3" fmla="*/ 2053425 w 3805633"/>
              <a:gd name="connsiteY3" fmla="*/ 0 h 1574205"/>
              <a:gd name="connsiteX4" fmla="*/ 3805633 w 3805633"/>
              <a:gd name="connsiteY4" fmla="*/ 10352 h 1574205"/>
              <a:gd name="connsiteX0" fmla="*/ 0 w 3805633"/>
              <a:gd name="connsiteY0" fmla="*/ 19877 h 1574205"/>
              <a:gd name="connsiteX1" fmla="*/ 1122023 w 3805633"/>
              <a:gd name="connsiteY1" fmla="*/ 17909 h 1574205"/>
              <a:gd name="connsiteX2" fmla="*/ 1547673 w 3805633"/>
              <a:gd name="connsiteY2" fmla="*/ 1574205 h 1574205"/>
              <a:gd name="connsiteX3" fmla="*/ 2053425 w 3805633"/>
              <a:gd name="connsiteY3" fmla="*/ 0 h 1574205"/>
              <a:gd name="connsiteX4" fmla="*/ 3805633 w 3805633"/>
              <a:gd name="connsiteY4" fmla="*/ 10352 h 157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633" h="1574205">
                <a:moveTo>
                  <a:pt x="0" y="19877"/>
                </a:moveTo>
                <a:lnTo>
                  <a:pt x="1122023" y="17909"/>
                </a:lnTo>
                <a:lnTo>
                  <a:pt x="1547673" y="1574205"/>
                </a:lnTo>
                <a:lnTo>
                  <a:pt x="2053425" y="0"/>
                </a:lnTo>
                <a:lnTo>
                  <a:pt x="3805633" y="10352"/>
                </a:lnTo>
              </a:path>
            </a:pathLst>
          </a:cu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hidden="1"/>
          <p:cNvCxnSpPr>
            <a:stCxn id="10" idx="2"/>
          </p:cNvCxnSpPr>
          <p:nvPr/>
        </p:nvCxnSpPr>
        <p:spPr bwMode="auto">
          <a:xfrm>
            <a:off x="6470665" y="3446046"/>
            <a:ext cx="2075458" cy="158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 hidden="1"/>
          <p:cNvCxnSpPr/>
          <p:nvPr/>
        </p:nvCxnSpPr>
        <p:spPr bwMode="auto">
          <a:xfrm flipV="1">
            <a:off x="6470665" y="3427691"/>
            <a:ext cx="2076483" cy="9221"/>
          </a:xfrm>
          <a:prstGeom prst="line">
            <a:avLst/>
          </a:pr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tângulo 10"/>
          <p:cNvSpPr/>
          <p:nvPr/>
        </p:nvSpPr>
        <p:spPr>
          <a:xfrm>
            <a:off x="1194206" y="4543847"/>
            <a:ext cx="5940792" cy="595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241556" y="2743807"/>
            <a:ext cx="5940792" cy="5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762201" y="3050550"/>
            <a:ext cx="90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4589657" y="4846841"/>
            <a:ext cx="1188000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505323" y="3050550"/>
            <a:ext cx="90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4576246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661088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94150" y="2771026"/>
            <a:ext cx="1196408" cy="50872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wait for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acceptance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60455" y="2254227"/>
            <a:ext cx="2243169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call remote procedure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569252" y="2254227"/>
            <a:ext cx="1592350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return from call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19462" y="4029472"/>
            <a:ext cx="819702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request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267606" y="3557233"/>
            <a:ext cx="726728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accept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536233" y="5126404"/>
            <a:ext cx="1988292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call local procedure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3676863" y="2314303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505203" y="2314303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asynchronous RPCs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5" hidden="1"/>
          <p:cNvPicPr>
            <a:picLocks noChangeAspect="1" noChangeArrowheads="1"/>
          </p:cNvPicPr>
          <p:nvPr/>
        </p:nvPicPr>
        <p:blipFill>
          <a:blip r:embed="rId3" cstate="print"/>
          <a:srcRect l="20309" t="43806" r="16676" b="39577"/>
          <a:stretch>
            <a:fillRect/>
          </a:stretch>
        </p:blipFill>
        <p:spPr bwMode="auto">
          <a:xfrm>
            <a:off x="9526" y="1145761"/>
            <a:ext cx="9134475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 hidden="1"/>
          <p:cNvSpPr txBox="1"/>
          <p:nvPr/>
        </p:nvSpPr>
        <p:spPr>
          <a:xfrm>
            <a:off x="395631" y="4189004"/>
            <a:ext cx="33689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interaction between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client and server in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synchronous RPC</a:t>
            </a:r>
            <a:endParaRPr lang="pt-BR" dirty="0">
              <a:latin typeface="+mn-lt"/>
            </a:endParaRPr>
          </a:p>
        </p:txBody>
      </p:sp>
      <p:sp>
        <p:nvSpPr>
          <p:cNvPr id="8" name="TextBox 7" hidden="1"/>
          <p:cNvSpPr txBox="1"/>
          <p:nvPr/>
        </p:nvSpPr>
        <p:spPr>
          <a:xfrm>
            <a:off x="5441105" y="4189003"/>
            <a:ext cx="28213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interaction between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client and server in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 asynchronous RPC</a:t>
            </a:r>
            <a:endParaRPr lang="pt-BR" dirty="0">
              <a:latin typeface="+mn-lt"/>
            </a:endParaRPr>
          </a:p>
        </p:txBody>
      </p:sp>
      <p:sp>
        <p:nvSpPr>
          <p:cNvPr id="9" name="Freeform 8" hidden="1"/>
          <p:cNvSpPr/>
          <p:nvPr/>
        </p:nvSpPr>
        <p:spPr bwMode="auto">
          <a:xfrm>
            <a:off x="439250" y="1886131"/>
            <a:ext cx="3512892" cy="1550781"/>
          </a:xfrm>
          <a:custGeom>
            <a:avLst/>
            <a:gdLst>
              <a:gd name="connsiteX0" fmla="*/ 0 w 4662685"/>
              <a:gd name="connsiteY0" fmla="*/ 15114 h 1927042"/>
              <a:gd name="connsiteX1" fmla="*/ 1398050 w 4662685"/>
              <a:gd name="connsiteY1" fmla="*/ 22671 h 1927042"/>
              <a:gd name="connsiteX2" fmla="*/ 1866585 w 4662685"/>
              <a:gd name="connsiteY2" fmla="*/ 1927042 h 1927042"/>
              <a:gd name="connsiteX3" fmla="*/ 2561832 w 4662685"/>
              <a:gd name="connsiteY3" fmla="*/ 1911928 h 1927042"/>
              <a:gd name="connsiteX4" fmla="*/ 3015253 w 4662685"/>
              <a:gd name="connsiteY4" fmla="*/ 0 h 1927042"/>
              <a:gd name="connsiteX5" fmla="*/ 4662685 w 4662685"/>
              <a:gd name="connsiteY5" fmla="*/ 15114 h 1927042"/>
              <a:gd name="connsiteX0" fmla="*/ 0 w 4462858"/>
              <a:gd name="connsiteY0" fmla="*/ 15114 h 1927042"/>
              <a:gd name="connsiteX1" fmla="*/ 1198223 w 4462858"/>
              <a:gd name="connsiteY1" fmla="*/ 22671 h 1927042"/>
              <a:gd name="connsiteX2" fmla="*/ 1666758 w 4462858"/>
              <a:gd name="connsiteY2" fmla="*/ 1927042 h 1927042"/>
              <a:gd name="connsiteX3" fmla="*/ 2362005 w 4462858"/>
              <a:gd name="connsiteY3" fmla="*/ 1911928 h 1927042"/>
              <a:gd name="connsiteX4" fmla="*/ 2815426 w 4462858"/>
              <a:gd name="connsiteY4" fmla="*/ 0 h 1927042"/>
              <a:gd name="connsiteX5" fmla="*/ 4462858 w 4462858"/>
              <a:gd name="connsiteY5" fmla="*/ 15114 h 1927042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52430 w 4462858"/>
              <a:gd name="connsiteY2" fmla="*/ 155554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541256"/>
              <a:gd name="connsiteX1" fmla="*/ 1198223 w 4462858"/>
              <a:gd name="connsiteY1" fmla="*/ 22671 h 1541256"/>
              <a:gd name="connsiteX2" fmla="*/ 1571497 w 4462858"/>
              <a:gd name="connsiteY2" fmla="*/ 1541256 h 1541256"/>
              <a:gd name="connsiteX3" fmla="*/ 2143520 w 4462858"/>
              <a:gd name="connsiteY3" fmla="*/ 1540866 h 1541256"/>
              <a:gd name="connsiteX4" fmla="*/ 2815426 w 4462858"/>
              <a:gd name="connsiteY4" fmla="*/ 0 h 1541256"/>
              <a:gd name="connsiteX5" fmla="*/ 4462858 w 4462858"/>
              <a:gd name="connsiteY5" fmla="*/ 15114 h 1541256"/>
              <a:gd name="connsiteX0" fmla="*/ 0 w 4462858"/>
              <a:gd name="connsiteY0" fmla="*/ 24639 h 1550781"/>
              <a:gd name="connsiteX1" fmla="*/ 1198223 w 4462858"/>
              <a:gd name="connsiteY1" fmla="*/ 32196 h 1550781"/>
              <a:gd name="connsiteX2" fmla="*/ 1571497 w 4462858"/>
              <a:gd name="connsiteY2" fmla="*/ 1550781 h 1550781"/>
              <a:gd name="connsiteX3" fmla="*/ 2143520 w 4462858"/>
              <a:gd name="connsiteY3" fmla="*/ 1550391 h 1550781"/>
              <a:gd name="connsiteX4" fmla="*/ 2553488 w 4462858"/>
              <a:gd name="connsiteY4" fmla="*/ 0 h 1550781"/>
              <a:gd name="connsiteX5" fmla="*/ 4462858 w 4462858"/>
              <a:gd name="connsiteY5" fmla="*/ 24639 h 1550781"/>
              <a:gd name="connsiteX0" fmla="*/ 0 w 3881833"/>
              <a:gd name="connsiteY0" fmla="*/ 24639 h 1550781"/>
              <a:gd name="connsiteX1" fmla="*/ 1198223 w 3881833"/>
              <a:gd name="connsiteY1" fmla="*/ 32196 h 1550781"/>
              <a:gd name="connsiteX2" fmla="*/ 1571497 w 3881833"/>
              <a:gd name="connsiteY2" fmla="*/ 1550781 h 1550781"/>
              <a:gd name="connsiteX3" fmla="*/ 2143520 w 3881833"/>
              <a:gd name="connsiteY3" fmla="*/ 1550391 h 1550781"/>
              <a:gd name="connsiteX4" fmla="*/ 2553488 w 3881833"/>
              <a:gd name="connsiteY4" fmla="*/ 0 h 1550781"/>
              <a:gd name="connsiteX5" fmla="*/ 3881833 w 3881833"/>
              <a:gd name="connsiteY5" fmla="*/ 5589 h 1550781"/>
              <a:gd name="connsiteX0" fmla="*/ 0 w 3805633"/>
              <a:gd name="connsiteY0" fmla="*/ 15114 h 1550781"/>
              <a:gd name="connsiteX1" fmla="*/ 1122023 w 3805633"/>
              <a:gd name="connsiteY1" fmla="*/ 32196 h 1550781"/>
              <a:gd name="connsiteX2" fmla="*/ 1495297 w 3805633"/>
              <a:gd name="connsiteY2" fmla="*/ 1550781 h 1550781"/>
              <a:gd name="connsiteX3" fmla="*/ 2067320 w 3805633"/>
              <a:gd name="connsiteY3" fmla="*/ 1550391 h 1550781"/>
              <a:gd name="connsiteX4" fmla="*/ 2477288 w 3805633"/>
              <a:gd name="connsiteY4" fmla="*/ 0 h 1550781"/>
              <a:gd name="connsiteX5" fmla="*/ 3805633 w 3805633"/>
              <a:gd name="connsiteY5" fmla="*/ 5589 h 155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633" h="1550781">
                <a:moveTo>
                  <a:pt x="0" y="15114"/>
                </a:moveTo>
                <a:lnTo>
                  <a:pt x="1122023" y="32196"/>
                </a:lnTo>
                <a:lnTo>
                  <a:pt x="1495297" y="1550781"/>
                </a:lnTo>
                <a:lnTo>
                  <a:pt x="2067320" y="1550391"/>
                </a:lnTo>
                <a:lnTo>
                  <a:pt x="2477288" y="0"/>
                </a:lnTo>
                <a:lnTo>
                  <a:pt x="3805633" y="5589"/>
                </a:lnTo>
              </a:path>
            </a:pathLst>
          </a:cu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 hidden="1"/>
          <p:cNvSpPr/>
          <p:nvPr/>
        </p:nvSpPr>
        <p:spPr bwMode="auto">
          <a:xfrm>
            <a:off x="5042043" y="1871842"/>
            <a:ext cx="3512892" cy="1574205"/>
          </a:xfrm>
          <a:custGeom>
            <a:avLst/>
            <a:gdLst>
              <a:gd name="connsiteX0" fmla="*/ 0 w 4662685"/>
              <a:gd name="connsiteY0" fmla="*/ 15114 h 1927042"/>
              <a:gd name="connsiteX1" fmla="*/ 1398050 w 4662685"/>
              <a:gd name="connsiteY1" fmla="*/ 22671 h 1927042"/>
              <a:gd name="connsiteX2" fmla="*/ 1866585 w 4662685"/>
              <a:gd name="connsiteY2" fmla="*/ 1927042 h 1927042"/>
              <a:gd name="connsiteX3" fmla="*/ 2561832 w 4662685"/>
              <a:gd name="connsiteY3" fmla="*/ 1911928 h 1927042"/>
              <a:gd name="connsiteX4" fmla="*/ 3015253 w 4662685"/>
              <a:gd name="connsiteY4" fmla="*/ 0 h 1927042"/>
              <a:gd name="connsiteX5" fmla="*/ 4662685 w 4662685"/>
              <a:gd name="connsiteY5" fmla="*/ 15114 h 1927042"/>
              <a:gd name="connsiteX0" fmla="*/ 0 w 4462858"/>
              <a:gd name="connsiteY0" fmla="*/ 15114 h 1927042"/>
              <a:gd name="connsiteX1" fmla="*/ 1198223 w 4462858"/>
              <a:gd name="connsiteY1" fmla="*/ 22671 h 1927042"/>
              <a:gd name="connsiteX2" fmla="*/ 1666758 w 4462858"/>
              <a:gd name="connsiteY2" fmla="*/ 1927042 h 1927042"/>
              <a:gd name="connsiteX3" fmla="*/ 2362005 w 4462858"/>
              <a:gd name="connsiteY3" fmla="*/ 1911928 h 1927042"/>
              <a:gd name="connsiteX4" fmla="*/ 2815426 w 4462858"/>
              <a:gd name="connsiteY4" fmla="*/ 0 h 1927042"/>
              <a:gd name="connsiteX5" fmla="*/ 4462858 w 4462858"/>
              <a:gd name="connsiteY5" fmla="*/ 15114 h 1927042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52430 w 4462858"/>
              <a:gd name="connsiteY2" fmla="*/ 155554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815426 w 4462858"/>
              <a:gd name="connsiteY4" fmla="*/ 0 h 1911928"/>
              <a:gd name="connsiteX5" fmla="*/ 4462858 w 4462858"/>
              <a:gd name="connsiteY5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911928"/>
              <a:gd name="connsiteX1" fmla="*/ 1198223 w 4462858"/>
              <a:gd name="connsiteY1" fmla="*/ 22671 h 1911928"/>
              <a:gd name="connsiteX2" fmla="*/ 1571497 w 4462858"/>
              <a:gd name="connsiteY2" fmla="*/ 1541256 h 1911928"/>
              <a:gd name="connsiteX3" fmla="*/ 2362005 w 4462858"/>
              <a:gd name="connsiteY3" fmla="*/ 1911928 h 1911928"/>
              <a:gd name="connsiteX4" fmla="*/ 2143520 w 4462858"/>
              <a:gd name="connsiteY4" fmla="*/ 1540866 h 1911928"/>
              <a:gd name="connsiteX5" fmla="*/ 2815426 w 4462858"/>
              <a:gd name="connsiteY5" fmla="*/ 0 h 1911928"/>
              <a:gd name="connsiteX6" fmla="*/ 4462858 w 4462858"/>
              <a:gd name="connsiteY6" fmla="*/ 15114 h 1911928"/>
              <a:gd name="connsiteX0" fmla="*/ 0 w 4462858"/>
              <a:gd name="connsiteY0" fmla="*/ 15114 h 1541256"/>
              <a:gd name="connsiteX1" fmla="*/ 1198223 w 4462858"/>
              <a:gd name="connsiteY1" fmla="*/ 22671 h 1541256"/>
              <a:gd name="connsiteX2" fmla="*/ 1571497 w 4462858"/>
              <a:gd name="connsiteY2" fmla="*/ 1541256 h 1541256"/>
              <a:gd name="connsiteX3" fmla="*/ 2143520 w 4462858"/>
              <a:gd name="connsiteY3" fmla="*/ 1540866 h 1541256"/>
              <a:gd name="connsiteX4" fmla="*/ 2815426 w 4462858"/>
              <a:gd name="connsiteY4" fmla="*/ 0 h 1541256"/>
              <a:gd name="connsiteX5" fmla="*/ 4462858 w 4462858"/>
              <a:gd name="connsiteY5" fmla="*/ 15114 h 1541256"/>
              <a:gd name="connsiteX0" fmla="*/ 0 w 4462858"/>
              <a:gd name="connsiteY0" fmla="*/ 24639 h 1550781"/>
              <a:gd name="connsiteX1" fmla="*/ 1198223 w 4462858"/>
              <a:gd name="connsiteY1" fmla="*/ 32196 h 1550781"/>
              <a:gd name="connsiteX2" fmla="*/ 1571497 w 4462858"/>
              <a:gd name="connsiteY2" fmla="*/ 1550781 h 1550781"/>
              <a:gd name="connsiteX3" fmla="*/ 2143520 w 4462858"/>
              <a:gd name="connsiteY3" fmla="*/ 1550391 h 1550781"/>
              <a:gd name="connsiteX4" fmla="*/ 2553488 w 4462858"/>
              <a:gd name="connsiteY4" fmla="*/ 0 h 1550781"/>
              <a:gd name="connsiteX5" fmla="*/ 4462858 w 4462858"/>
              <a:gd name="connsiteY5" fmla="*/ 24639 h 1550781"/>
              <a:gd name="connsiteX0" fmla="*/ 0 w 3881833"/>
              <a:gd name="connsiteY0" fmla="*/ 24639 h 1550781"/>
              <a:gd name="connsiteX1" fmla="*/ 1198223 w 3881833"/>
              <a:gd name="connsiteY1" fmla="*/ 32196 h 1550781"/>
              <a:gd name="connsiteX2" fmla="*/ 1571497 w 3881833"/>
              <a:gd name="connsiteY2" fmla="*/ 1550781 h 1550781"/>
              <a:gd name="connsiteX3" fmla="*/ 2143520 w 3881833"/>
              <a:gd name="connsiteY3" fmla="*/ 1550391 h 1550781"/>
              <a:gd name="connsiteX4" fmla="*/ 2553488 w 3881833"/>
              <a:gd name="connsiteY4" fmla="*/ 0 h 1550781"/>
              <a:gd name="connsiteX5" fmla="*/ 3881833 w 3881833"/>
              <a:gd name="connsiteY5" fmla="*/ 5589 h 1550781"/>
              <a:gd name="connsiteX0" fmla="*/ 0 w 3805633"/>
              <a:gd name="connsiteY0" fmla="*/ 15114 h 1550781"/>
              <a:gd name="connsiteX1" fmla="*/ 1122023 w 3805633"/>
              <a:gd name="connsiteY1" fmla="*/ 32196 h 1550781"/>
              <a:gd name="connsiteX2" fmla="*/ 1495297 w 3805633"/>
              <a:gd name="connsiteY2" fmla="*/ 1550781 h 1550781"/>
              <a:gd name="connsiteX3" fmla="*/ 2067320 w 3805633"/>
              <a:gd name="connsiteY3" fmla="*/ 1550391 h 1550781"/>
              <a:gd name="connsiteX4" fmla="*/ 2477288 w 3805633"/>
              <a:gd name="connsiteY4" fmla="*/ 0 h 1550781"/>
              <a:gd name="connsiteX5" fmla="*/ 3805633 w 3805633"/>
              <a:gd name="connsiteY5" fmla="*/ 5589 h 1550781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67320 w 3805633"/>
              <a:gd name="connsiteY3" fmla="*/ 1544802 h 1545192"/>
              <a:gd name="connsiteX4" fmla="*/ 2072475 w 3805633"/>
              <a:gd name="connsiteY4" fmla="*/ 3936 h 1545192"/>
              <a:gd name="connsiteX5" fmla="*/ 3805633 w 3805633"/>
              <a:gd name="connsiteY5" fmla="*/ 0 h 1545192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77639 w 3805633"/>
              <a:gd name="connsiteY3" fmla="*/ 1544802 h 1545192"/>
              <a:gd name="connsiteX4" fmla="*/ 2072475 w 3805633"/>
              <a:gd name="connsiteY4" fmla="*/ 3936 h 1545192"/>
              <a:gd name="connsiteX5" fmla="*/ 3805633 w 3805633"/>
              <a:gd name="connsiteY5" fmla="*/ 0 h 1545192"/>
              <a:gd name="connsiteX0" fmla="*/ 0 w 3805633"/>
              <a:gd name="connsiteY0" fmla="*/ 9525 h 1545192"/>
              <a:gd name="connsiteX1" fmla="*/ 1122023 w 3805633"/>
              <a:gd name="connsiteY1" fmla="*/ 26607 h 1545192"/>
              <a:gd name="connsiteX2" fmla="*/ 1495297 w 3805633"/>
              <a:gd name="connsiteY2" fmla="*/ 1545192 h 1545192"/>
              <a:gd name="connsiteX3" fmla="*/ 2072475 w 3805633"/>
              <a:gd name="connsiteY3" fmla="*/ 3936 h 1545192"/>
              <a:gd name="connsiteX4" fmla="*/ 3805633 w 3805633"/>
              <a:gd name="connsiteY4" fmla="*/ 0 h 1545192"/>
              <a:gd name="connsiteX0" fmla="*/ 0 w 3805633"/>
              <a:gd name="connsiteY0" fmla="*/ 9525 h 1544803"/>
              <a:gd name="connsiteX1" fmla="*/ 1122023 w 3805633"/>
              <a:gd name="connsiteY1" fmla="*/ 26607 h 1544803"/>
              <a:gd name="connsiteX2" fmla="*/ 1533386 w 3805633"/>
              <a:gd name="connsiteY2" fmla="*/ 1544803 h 1544803"/>
              <a:gd name="connsiteX3" fmla="*/ 2072475 w 3805633"/>
              <a:gd name="connsiteY3" fmla="*/ 3936 h 1544803"/>
              <a:gd name="connsiteX4" fmla="*/ 3805633 w 3805633"/>
              <a:gd name="connsiteY4" fmla="*/ 0 h 1544803"/>
              <a:gd name="connsiteX0" fmla="*/ 0 w 3805633"/>
              <a:gd name="connsiteY0" fmla="*/ 9525 h 1563853"/>
              <a:gd name="connsiteX1" fmla="*/ 1122023 w 3805633"/>
              <a:gd name="connsiteY1" fmla="*/ 26607 h 1563853"/>
              <a:gd name="connsiteX2" fmla="*/ 1547673 w 3805633"/>
              <a:gd name="connsiteY2" fmla="*/ 1563853 h 1563853"/>
              <a:gd name="connsiteX3" fmla="*/ 2072475 w 3805633"/>
              <a:gd name="connsiteY3" fmla="*/ 3936 h 1563853"/>
              <a:gd name="connsiteX4" fmla="*/ 3805633 w 3805633"/>
              <a:gd name="connsiteY4" fmla="*/ 0 h 1563853"/>
              <a:gd name="connsiteX0" fmla="*/ 0 w 3805633"/>
              <a:gd name="connsiteY0" fmla="*/ 19877 h 1574205"/>
              <a:gd name="connsiteX1" fmla="*/ 1122023 w 3805633"/>
              <a:gd name="connsiteY1" fmla="*/ 36959 h 1574205"/>
              <a:gd name="connsiteX2" fmla="*/ 1547673 w 3805633"/>
              <a:gd name="connsiteY2" fmla="*/ 1574205 h 1574205"/>
              <a:gd name="connsiteX3" fmla="*/ 2053425 w 3805633"/>
              <a:gd name="connsiteY3" fmla="*/ 0 h 1574205"/>
              <a:gd name="connsiteX4" fmla="*/ 3805633 w 3805633"/>
              <a:gd name="connsiteY4" fmla="*/ 10352 h 1574205"/>
              <a:gd name="connsiteX0" fmla="*/ 0 w 3805633"/>
              <a:gd name="connsiteY0" fmla="*/ 19877 h 1574205"/>
              <a:gd name="connsiteX1" fmla="*/ 1122023 w 3805633"/>
              <a:gd name="connsiteY1" fmla="*/ 17909 h 1574205"/>
              <a:gd name="connsiteX2" fmla="*/ 1547673 w 3805633"/>
              <a:gd name="connsiteY2" fmla="*/ 1574205 h 1574205"/>
              <a:gd name="connsiteX3" fmla="*/ 2053425 w 3805633"/>
              <a:gd name="connsiteY3" fmla="*/ 0 h 1574205"/>
              <a:gd name="connsiteX4" fmla="*/ 3805633 w 3805633"/>
              <a:gd name="connsiteY4" fmla="*/ 10352 h 157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633" h="1574205">
                <a:moveTo>
                  <a:pt x="0" y="19877"/>
                </a:moveTo>
                <a:lnTo>
                  <a:pt x="1122023" y="17909"/>
                </a:lnTo>
                <a:lnTo>
                  <a:pt x="1547673" y="1574205"/>
                </a:lnTo>
                <a:lnTo>
                  <a:pt x="2053425" y="0"/>
                </a:lnTo>
                <a:lnTo>
                  <a:pt x="3805633" y="10352"/>
                </a:lnTo>
              </a:path>
            </a:pathLst>
          </a:cu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hidden="1"/>
          <p:cNvCxnSpPr>
            <a:stCxn id="10" idx="2"/>
          </p:cNvCxnSpPr>
          <p:nvPr/>
        </p:nvCxnSpPr>
        <p:spPr bwMode="auto">
          <a:xfrm>
            <a:off x="6470665" y="3446046"/>
            <a:ext cx="2075458" cy="158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 hidden="1"/>
          <p:cNvCxnSpPr/>
          <p:nvPr/>
        </p:nvCxnSpPr>
        <p:spPr bwMode="auto">
          <a:xfrm flipV="1">
            <a:off x="6470665" y="3427691"/>
            <a:ext cx="2076483" cy="9221"/>
          </a:xfrm>
          <a:prstGeom prst="line">
            <a:avLst/>
          </a:prstGeom>
          <a:noFill/>
          <a:ln w="228600" cap="flat" cmpd="sng" algn="ctr">
            <a:solidFill>
              <a:srgbClr val="FF9933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tângulo 10"/>
          <p:cNvSpPr/>
          <p:nvPr/>
        </p:nvSpPr>
        <p:spPr>
          <a:xfrm>
            <a:off x="448386" y="4543847"/>
            <a:ext cx="8280000" cy="595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8386" y="2743807"/>
            <a:ext cx="8280000" cy="595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999443" y="3050550"/>
            <a:ext cx="90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826899" y="4846841"/>
            <a:ext cx="1080000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42565" y="3050550"/>
            <a:ext cx="1008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813488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898330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030431" y="2222386"/>
            <a:ext cx="1884096" cy="50872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2000" dirty="0">
                <a:latin typeface="+mj-lt"/>
              </a:rPr>
              <a:t>call server with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asynchronous RPC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71696" y="2222386"/>
            <a:ext cx="930310" cy="50872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2000" dirty="0">
                <a:latin typeface="+mj-lt"/>
              </a:rPr>
              <a:t>return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from call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356704" y="4029472"/>
            <a:ext cx="819702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request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504848" y="3424383"/>
            <a:ext cx="726728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accept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797062" y="5169849"/>
            <a:ext cx="1032902" cy="50872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2000" spc="-50" dirty="0">
                <a:latin typeface="+mj-lt"/>
              </a:rPr>
              <a:t>call local </a:t>
            </a:r>
            <a:br>
              <a:rPr lang="en-US" sz="2000" spc="-50" dirty="0">
                <a:latin typeface="+mj-lt"/>
              </a:rPr>
            </a:br>
            <a:r>
              <a:rPr lang="en-US" sz="2000" spc="-50" dirty="0">
                <a:latin typeface="+mj-lt"/>
              </a:rPr>
              <a:t>procedure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2914105" y="2314303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742445" y="2314303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822444" y="4846841"/>
            <a:ext cx="1080000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996486" y="3059646"/>
            <a:ext cx="108000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775019" y="4867201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61173" y="5280650"/>
            <a:ext cx="1266941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2000" dirty="0" err="1">
                <a:latin typeface="+mj-lt"/>
              </a:rPr>
              <a:t>upcall</a:t>
            </a:r>
            <a:r>
              <a:rPr lang="en-US" sz="2000" dirty="0">
                <a:latin typeface="+mj-lt"/>
              </a:rPr>
              <a:t> client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4956715" y="4863181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553999" y="4014463"/>
            <a:ext cx="627342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result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175893" y="3406260"/>
            <a:ext cx="1396784" cy="30353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000" dirty="0">
                <a:latin typeface="+mj-lt"/>
              </a:rPr>
              <a:t>acknowledge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908468" y="2222386"/>
            <a:ext cx="952752" cy="50872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2000" dirty="0">
                <a:latin typeface="+mj-lt"/>
              </a:rPr>
              <a:t>interrupt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client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5879217" y="2331367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904681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4991105" y="3061197"/>
            <a:ext cx="900000" cy="1800000"/>
          </a:xfrm>
          <a:prstGeom prst="line">
            <a:avLst/>
          </a:prstGeom>
          <a:ln w="317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0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1" grpId="0"/>
      <p:bldP spid="22" grpId="0"/>
      <p:bldP spid="23" grpId="0"/>
      <p:bldP spid="24" grpId="0"/>
      <p:bldP spid="25" grpId="0"/>
      <p:bldP spid="33" grpId="0"/>
      <p:bldP spid="35" grpId="0"/>
      <p:bldP spid="36" grpId="0"/>
      <p:bldP spid="3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6372200" y="1719263"/>
            <a:ext cx="2340000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1448" y="1707166"/>
            <a:ext cx="2340000" cy="48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an RPC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453234" y="5766708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daemon processes request and sends 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53234" y="487218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daemon listening to port 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receives message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53234" y="394816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matchmaker replies to client with port 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53234" y="304804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matchmaker receives message, looks up answer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1748" y="5766708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receives reply, passes it to user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1748" y="487218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 RPC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1748" y="394816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places port 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user RPC message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1748" y="3048044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sends message to matchmaker to find port number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90243" y="5766708"/>
            <a:ext cx="2952000" cy="6480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  <a:tabLst>
                <a:tab pos="1250950" algn="l"/>
              </a:tabLs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From: server	Port: 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To: client	Port: kernel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&lt;output&gt;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90243" y="4872184"/>
            <a:ext cx="2952000" cy="6480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  <a:tabLst>
                <a:tab pos="1250950" algn="l"/>
              </a:tabLs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From: client	Port: kernel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To: server	Port: 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&lt;contents&gt;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090243" y="3948164"/>
            <a:ext cx="2952000" cy="6480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ts val="1600"/>
              </a:lnSpc>
              <a:tabLst>
                <a:tab pos="1250950" algn="l"/>
              </a:tabLs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From: server	Port: matchmaker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To: client	Port: kernel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 RPC X port</a:t>
            </a:r>
            <a:r>
              <a:rPr lang="en-US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090243" y="3048044"/>
            <a:ext cx="2952000" cy="6480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095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From: client	Port: kernel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To: server	Port: matchmaker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Re: address for RPC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1748" y="2150916"/>
            <a:ext cx="2160000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 calls kernel to send RPC message to procedure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927" y="1707167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yriad Pro Semibold SemiCondensed" charset="0"/>
                <a:ea typeface="Myriad Pro Semibold SemiCondensed" charset="0"/>
                <a:cs typeface="Myriad Pro Semibold SemiCondensed" charset="0"/>
              </a:rPr>
              <a:t>Client</a:t>
            </a:r>
            <a:endParaRPr lang="en-US" sz="2400" dirty="0">
              <a:latin typeface="Myriad Pro Semibold SemiCondensed" charset="0"/>
              <a:ea typeface="Myriad Pro Semibold SemiCondensed" charset="0"/>
              <a:cs typeface="Myriad Pro Semibold SemiCondense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114" y="1707167"/>
            <a:ext cx="122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yriad Pro Semibold SemiCondensed" charset="0"/>
                <a:ea typeface="Myriad Pro Semibold SemiCondensed" charset="0"/>
                <a:cs typeface="Myriad Pro Semibold SemiCondensed" charset="0"/>
              </a:rPr>
              <a:t>Messages</a:t>
            </a:r>
            <a:endParaRPr lang="en-US" sz="2400" dirty="0">
              <a:latin typeface="Myriad Pro Semibold SemiCondensed" charset="0"/>
              <a:ea typeface="Myriad Pro Semibold SemiCondensed" charset="0"/>
              <a:cs typeface="Myriad Pro Semibold SemiCondense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6902" y="1707167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yriad Pro Semibold SemiCondensed" charset="0"/>
                <a:ea typeface="Myriad Pro Semibold SemiCondensed" charset="0"/>
                <a:cs typeface="Myriad Pro Semibold SemiCondensed" charset="0"/>
              </a:rPr>
              <a:t>Server</a:t>
            </a:r>
          </a:p>
        </p:txBody>
      </p:sp>
      <p:cxnSp>
        <p:nvCxnSpPr>
          <p:cNvPr id="23" name="Straight Arrow Connector 22"/>
          <p:cNvCxnSpPr>
            <a:stCxn id="6" idx="2"/>
            <a:endCxn id="2" idx="0"/>
          </p:cNvCxnSpPr>
          <p:nvPr/>
        </p:nvCxnSpPr>
        <p:spPr bwMode="auto">
          <a:xfrm>
            <a:off x="7533234" y="5520184"/>
            <a:ext cx="0" cy="2465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Arrow Connector 23"/>
          <p:cNvCxnSpPr>
            <a:stCxn id="11" idx="2"/>
            <a:endCxn id="10" idx="0"/>
          </p:cNvCxnSpPr>
          <p:nvPr/>
        </p:nvCxnSpPr>
        <p:spPr bwMode="auto">
          <a:xfrm>
            <a:off x="1601748" y="4596164"/>
            <a:ext cx="0" cy="276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Arrow Connector 24"/>
          <p:cNvCxnSpPr>
            <a:stCxn id="8" idx="2"/>
            <a:endCxn id="7" idx="0"/>
          </p:cNvCxnSpPr>
          <p:nvPr/>
        </p:nvCxnSpPr>
        <p:spPr bwMode="auto">
          <a:xfrm>
            <a:off x="7533234" y="3696044"/>
            <a:ext cx="0" cy="2521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Arrow Connector 25"/>
          <p:cNvCxnSpPr>
            <a:stCxn id="12" idx="3"/>
            <a:endCxn id="16" idx="1"/>
          </p:cNvCxnSpPr>
          <p:nvPr/>
        </p:nvCxnSpPr>
        <p:spPr bwMode="auto">
          <a:xfrm>
            <a:off x="2681748" y="3372044"/>
            <a:ext cx="4084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Arrow Connector 26"/>
          <p:cNvCxnSpPr>
            <a:stCxn id="15" idx="1"/>
            <a:endCxn id="11" idx="3"/>
          </p:cNvCxnSpPr>
          <p:nvPr/>
        </p:nvCxnSpPr>
        <p:spPr bwMode="auto">
          <a:xfrm flipH="1">
            <a:off x="2681748" y="4272164"/>
            <a:ext cx="4084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13" idx="1"/>
            <a:endCxn id="9" idx="3"/>
          </p:cNvCxnSpPr>
          <p:nvPr/>
        </p:nvCxnSpPr>
        <p:spPr bwMode="auto">
          <a:xfrm flipH="1">
            <a:off x="2681748" y="6090708"/>
            <a:ext cx="4084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Straight Arrow Connector 28"/>
          <p:cNvCxnSpPr>
            <a:stCxn id="16" idx="3"/>
            <a:endCxn id="8" idx="1"/>
          </p:cNvCxnSpPr>
          <p:nvPr/>
        </p:nvCxnSpPr>
        <p:spPr bwMode="auto">
          <a:xfrm>
            <a:off x="6042243" y="3372044"/>
            <a:ext cx="41099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Arrow Connector 29"/>
          <p:cNvCxnSpPr>
            <a:stCxn id="7" idx="1"/>
            <a:endCxn id="15" idx="3"/>
          </p:cNvCxnSpPr>
          <p:nvPr/>
        </p:nvCxnSpPr>
        <p:spPr bwMode="auto">
          <a:xfrm flipH="1">
            <a:off x="6042243" y="4272164"/>
            <a:ext cx="41099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" idx="1"/>
            <a:endCxn id="13" idx="3"/>
          </p:cNvCxnSpPr>
          <p:nvPr/>
        </p:nvCxnSpPr>
        <p:spPr bwMode="auto">
          <a:xfrm flipH="1">
            <a:off x="6042243" y="6090708"/>
            <a:ext cx="41099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 bwMode="auto">
          <a:xfrm>
            <a:off x="2681748" y="5196184"/>
            <a:ext cx="4084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Arrow Connector 32"/>
          <p:cNvCxnSpPr>
            <a:stCxn id="14" idx="3"/>
            <a:endCxn id="6" idx="1"/>
          </p:cNvCxnSpPr>
          <p:nvPr/>
        </p:nvCxnSpPr>
        <p:spPr bwMode="auto">
          <a:xfrm>
            <a:off x="6042243" y="5196184"/>
            <a:ext cx="41099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17" idx="2"/>
            <a:endCxn id="12" idx="0"/>
          </p:cNvCxnSpPr>
          <p:nvPr/>
        </p:nvCxnSpPr>
        <p:spPr bwMode="auto">
          <a:xfrm>
            <a:off x="1601748" y="2798916"/>
            <a:ext cx="0" cy="249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753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4729255" y="1430037"/>
            <a:ext cx="712788" cy="47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79029" y="1529697"/>
            <a:ext cx="2052000" cy="2452349"/>
            <a:chOff x="4079029" y="1529697"/>
            <a:chExt cx="2052000" cy="2452349"/>
          </a:xfrm>
        </p:grpSpPr>
        <p:sp>
          <p:nvSpPr>
            <p:cNvPr id="29" name="Retângulo 4"/>
            <p:cNvSpPr/>
            <p:nvPr/>
          </p:nvSpPr>
          <p:spPr>
            <a:xfrm>
              <a:off x="4079029" y="1930046"/>
              <a:ext cx="2052000" cy="2052000"/>
            </a:xfrm>
            <a:prstGeom prst="rect">
              <a:avLst/>
            </a:prstGeom>
            <a:solidFill>
              <a:srgbClr val="CDCD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798" name="Oval 6"/>
            <p:cNvSpPr>
              <a:spLocks noChangeArrowheads="1"/>
            </p:cNvSpPr>
            <p:nvPr/>
          </p:nvSpPr>
          <p:spPr bwMode="auto">
            <a:xfrm>
              <a:off x="4592794" y="1529697"/>
              <a:ext cx="98571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Retângulo 25"/>
          <p:cNvSpPr/>
          <p:nvPr/>
        </p:nvSpPr>
        <p:spPr>
          <a:xfrm>
            <a:off x="7454753" y="1413708"/>
            <a:ext cx="1262302" cy="47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4613802" y="4112767"/>
            <a:ext cx="1262302" cy="39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405655" y="1922146"/>
            <a:ext cx="712788" cy="47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50" dirty="0"/>
              <a:t>Top-level view of the main computer components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computer?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451519" y="1935625"/>
            <a:ext cx="3130349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 eaLnBrk="1" hangingPunct="1"/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Basic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elements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451520" y="2871066"/>
            <a:ext cx="3130348" cy="2769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User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accessible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registers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451520" y="2403346"/>
            <a:ext cx="3130348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 eaLnBrk="1" hangingPunct="1"/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Control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and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state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registers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4241941" y="2256866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</a:p>
        </p:txBody>
      </p:sp>
      <p:sp>
        <p:nvSpPr>
          <p:cNvPr id="289806" name="Rectangle 14"/>
          <p:cNvSpPr>
            <a:spLocks noChangeArrowheads="1"/>
          </p:cNvSpPr>
          <p:nvPr/>
        </p:nvSpPr>
        <p:spPr bwMode="auto">
          <a:xfrm>
            <a:off x="5239871" y="2256866"/>
            <a:ext cx="720000" cy="2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241941" y="2689079"/>
            <a:ext cx="7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239871" y="2689079"/>
            <a:ext cx="720000" cy="2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239871" y="3121292"/>
            <a:ext cx="720000" cy="2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AR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239871" y="3553505"/>
            <a:ext cx="720000" cy="28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BR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198237" y="3327759"/>
            <a:ext cx="936000" cy="487007"/>
            <a:chOff x="3812382" y="3703062"/>
            <a:chExt cx="936000" cy="487007"/>
          </a:xfrm>
        </p:grpSpPr>
        <p:sp>
          <p:nvSpPr>
            <p:cNvPr id="3" name="Triângulo isósceles 2"/>
            <p:cNvSpPr>
              <a:spLocks noChangeAspect="1"/>
            </p:cNvSpPr>
            <p:nvPr/>
          </p:nvSpPr>
          <p:spPr>
            <a:xfrm flipV="1">
              <a:off x="3812382" y="3703062"/>
              <a:ext cx="936000" cy="445905"/>
            </a:xfrm>
            <a:custGeom>
              <a:avLst/>
              <a:gdLst/>
              <a:ahLst/>
              <a:cxnLst/>
              <a:rect l="l" t="t" r="r" b="b"/>
              <a:pathLst>
                <a:path w="868158" h="413586">
                  <a:moveTo>
                    <a:pt x="0" y="413586"/>
                  </a:moveTo>
                  <a:lnTo>
                    <a:pt x="344066" y="413586"/>
                  </a:lnTo>
                  <a:lnTo>
                    <a:pt x="434078" y="269586"/>
                  </a:lnTo>
                  <a:lnTo>
                    <a:pt x="524090" y="413586"/>
                  </a:lnTo>
                  <a:lnTo>
                    <a:pt x="868158" y="413586"/>
                  </a:lnTo>
                  <a:lnTo>
                    <a:pt x="686222" y="0"/>
                  </a:lnTo>
                  <a:lnTo>
                    <a:pt x="181936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3912332" y="382073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 Light SemiCondensed" charset="0"/>
                </a:rPr>
                <a:t>Execution</a:t>
              </a:r>
              <a:b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 Light SemiCondensed" charset="0"/>
                </a:rPr>
              </a:br>
              <a:r>
                <a: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 Light SemiCondensed" charset="0"/>
                </a:rPr>
                <a:t>unit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29363" y="4337856"/>
            <a:ext cx="3961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PC	= Program counter</a:t>
            </a:r>
          </a:p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IR	= Instruction register</a:t>
            </a:r>
          </a:p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MAR	= Memory address register</a:t>
            </a:r>
          </a:p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MBR	= Memory buffer register</a:t>
            </a:r>
          </a:p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I/O AR	= Input/output address register</a:t>
            </a:r>
          </a:p>
          <a:p>
            <a:pPr algn="l">
              <a:tabLst>
                <a:tab pos="720725" algn="l"/>
              </a:tabLst>
            </a:pPr>
            <a:r>
              <a:rPr lang="en-US" dirty="0">
                <a:latin typeface="+mn-lt"/>
              </a:rPr>
              <a:t>I/O BR	= Input/output buffer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4850" y="2248377"/>
            <a:ext cx="536556" cy="13901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63656" y="1922146"/>
            <a:ext cx="1406802" cy="3294479"/>
            <a:chOff x="6063656" y="1922146"/>
            <a:chExt cx="1406802" cy="3294479"/>
          </a:xfrm>
        </p:grpSpPr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3" cstate="print"/>
            <a:srcRect l="40155" t="15187" r="32695" b="25460"/>
            <a:stretch>
              <a:fillRect/>
            </a:stretch>
          </p:blipFill>
          <p:spPr bwMode="auto">
            <a:xfrm>
              <a:off x="6063656" y="2260838"/>
              <a:ext cx="1406802" cy="2955787"/>
            </a:xfrm>
            <a:custGeom>
              <a:avLst/>
              <a:gdLst>
                <a:gd name="connsiteX0" fmla="*/ 94666 w 1406802"/>
                <a:gd name="connsiteY0" fmla="*/ 0 h 2955787"/>
                <a:gd name="connsiteX1" fmla="*/ 1316127 w 1406802"/>
                <a:gd name="connsiteY1" fmla="*/ 0 h 2955787"/>
                <a:gd name="connsiteX2" fmla="*/ 1316127 w 1406802"/>
                <a:gd name="connsiteY2" fmla="*/ 2572245 h 2955787"/>
                <a:gd name="connsiteX3" fmla="*/ 1406802 w 1406802"/>
                <a:gd name="connsiteY3" fmla="*/ 2572245 h 2955787"/>
                <a:gd name="connsiteX4" fmla="*/ 1406802 w 1406802"/>
                <a:gd name="connsiteY4" fmla="*/ 2955787 h 2955787"/>
                <a:gd name="connsiteX5" fmla="*/ 0 w 1406802"/>
                <a:gd name="connsiteY5" fmla="*/ 2955787 h 2955787"/>
                <a:gd name="connsiteX6" fmla="*/ 0 w 1406802"/>
                <a:gd name="connsiteY6" fmla="*/ 2312987 h 2955787"/>
                <a:gd name="connsiteX7" fmla="*/ 94666 w 1406802"/>
                <a:gd name="connsiteY7" fmla="*/ 2312987 h 2955787"/>
                <a:gd name="connsiteX8" fmla="*/ 94666 w 1406802"/>
                <a:gd name="connsiteY8" fmla="*/ 0 h 295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802" h="2955787">
                  <a:moveTo>
                    <a:pt x="94666" y="0"/>
                  </a:moveTo>
                  <a:lnTo>
                    <a:pt x="1316127" y="0"/>
                  </a:lnTo>
                  <a:lnTo>
                    <a:pt x="1316127" y="2572245"/>
                  </a:lnTo>
                  <a:lnTo>
                    <a:pt x="1406802" y="2572245"/>
                  </a:lnTo>
                  <a:lnTo>
                    <a:pt x="1406802" y="2955787"/>
                  </a:lnTo>
                  <a:lnTo>
                    <a:pt x="0" y="2955787"/>
                  </a:lnTo>
                  <a:lnTo>
                    <a:pt x="0" y="2312987"/>
                  </a:lnTo>
                  <a:lnTo>
                    <a:pt x="94666" y="2312987"/>
                  </a:lnTo>
                  <a:lnTo>
                    <a:pt x="94666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9799" name="Oval 7"/>
            <p:cNvSpPr>
              <a:spLocks noChangeArrowheads="1"/>
            </p:cNvSpPr>
            <p:nvPr/>
          </p:nvSpPr>
          <p:spPr bwMode="auto">
            <a:xfrm>
              <a:off x="6430939" y="1922146"/>
              <a:ext cx="838200" cy="6524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spc="-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</a:t>
              </a:r>
              <a:br>
                <a:rPr lang="en-US" sz="1600" b="1" spc="-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spc="-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32481" y="4213316"/>
            <a:ext cx="1835999" cy="1824427"/>
            <a:chOff x="4220124" y="4225673"/>
            <a:chExt cx="1835999" cy="1824427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 l="4722" t="60370" r="59845" b="8903"/>
            <a:stretch>
              <a:fillRect/>
            </a:stretch>
          </p:blipFill>
          <p:spPr bwMode="auto">
            <a:xfrm>
              <a:off x="4220124" y="4519896"/>
              <a:ext cx="1835999" cy="1530204"/>
            </a:xfrm>
            <a:custGeom>
              <a:avLst/>
              <a:gdLst>
                <a:gd name="connsiteX0" fmla="*/ 0 w 1835999"/>
                <a:gd name="connsiteY0" fmla="*/ 0 h 1530204"/>
                <a:gd name="connsiteX1" fmla="*/ 1835999 w 1835999"/>
                <a:gd name="connsiteY1" fmla="*/ 0 h 1530204"/>
                <a:gd name="connsiteX2" fmla="*/ 1835999 w 1835999"/>
                <a:gd name="connsiteY2" fmla="*/ 1530204 h 1530204"/>
                <a:gd name="connsiteX3" fmla="*/ 0 w 1835999"/>
                <a:gd name="connsiteY3" fmla="*/ 1530204 h 1530204"/>
                <a:gd name="connsiteX4" fmla="*/ 0 w 1835999"/>
                <a:gd name="connsiteY4" fmla="*/ 0 h 153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999" h="1530204">
                  <a:moveTo>
                    <a:pt x="0" y="0"/>
                  </a:moveTo>
                  <a:lnTo>
                    <a:pt x="1835999" y="0"/>
                  </a:lnTo>
                  <a:lnTo>
                    <a:pt x="1835999" y="1530204"/>
                  </a:lnTo>
                  <a:lnTo>
                    <a:pt x="0" y="153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4740118" y="4225673"/>
              <a:ext cx="846471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I/O</a:t>
              </a:r>
              <a:b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6380" y="1529697"/>
            <a:ext cx="1711826" cy="3298488"/>
            <a:chOff x="7366380" y="1529697"/>
            <a:chExt cx="1711826" cy="3298488"/>
          </a:xfrm>
        </p:grpSpPr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 l="65555" t="8197" r="1408" b="33162"/>
            <a:stretch>
              <a:fillRect/>
            </a:stretch>
          </p:blipFill>
          <p:spPr bwMode="auto">
            <a:xfrm>
              <a:off x="7366380" y="1907842"/>
              <a:ext cx="1711826" cy="2920343"/>
            </a:xfrm>
            <a:custGeom>
              <a:avLst/>
              <a:gdLst>
                <a:gd name="connsiteX0" fmla="*/ 0 w 1711826"/>
                <a:gd name="connsiteY0" fmla="*/ 0 h 2920343"/>
                <a:gd name="connsiteX1" fmla="*/ 1711826 w 1711826"/>
                <a:gd name="connsiteY1" fmla="*/ 0 h 2920343"/>
                <a:gd name="connsiteX2" fmla="*/ 1711826 w 1711826"/>
                <a:gd name="connsiteY2" fmla="*/ 2920343 h 2920343"/>
                <a:gd name="connsiteX3" fmla="*/ 0 w 1711826"/>
                <a:gd name="connsiteY3" fmla="*/ 2920343 h 2920343"/>
                <a:gd name="connsiteX4" fmla="*/ 0 w 1711826"/>
                <a:gd name="connsiteY4" fmla="*/ 0 h 292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26" h="2920343">
                  <a:moveTo>
                    <a:pt x="0" y="0"/>
                  </a:moveTo>
                  <a:lnTo>
                    <a:pt x="1711826" y="0"/>
                  </a:lnTo>
                  <a:lnTo>
                    <a:pt x="1711826" y="2920343"/>
                  </a:lnTo>
                  <a:lnTo>
                    <a:pt x="0" y="2920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7610026" y="1529697"/>
              <a:ext cx="944655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spc="-5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</a:t>
              </a:r>
              <a:br>
                <a:rPr lang="en-US" sz="1600" b="1" spc="-5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spc="-5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  <a:endParaRPr 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802" grpId="0" animBg="1" autoUpdateAnimBg="0"/>
      <p:bldP spid="289803" grpId="0" animBg="1" autoUpdateAnimBg="0"/>
      <p:bldP spid="289804" grpId="0" animBg="1" autoUpdateAnimBg="0"/>
      <p:bldP spid="289805" grpId="0" animBg="1"/>
      <p:bldP spid="289806" grpId="0" animBg="1"/>
      <p:bldP spid="15" grpId="0" animBg="1"/>
      <p:bldP spid="17" grpId="0" animBg="1"/>
      <p:bldP spid="18" grpId="0" animBg="1"/>
      <p:bldP spid="19" grpId="0" animBg="1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processing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operating system</a:t>
            </a:r>
          </a:p>
          <a:p>
            <a:r>
              <a:rPr lang="en-US" dirty="0"/>
              <a:t>Machines run from a console with display lights, toggle switches, input device and printer</a:t>
            </a:r>
          </a:p>
          <a:p>
            <a:r>
              <a:rPr lang="en-US" dirty="0"/>
              <a:t>Setup included </a:t>
            </a:r>
          </a:p>
          <a:p>
            <a:pPr lvl="1"/>
            <a:r>
              <a:rPr lang="en-US" dirty="0"/>
              <a:t>Loading a compiler</a:t>
            </a:r>
          </a:p>
          <a:p>
            <a:pPr lvl="1"/>
            <a:r>
              <a:rPr lang="en-US" dirty="0"/>
              <a:t>Loading source program</a:t>
            </a:r>
          </a:p>
          <a:p>
            <a:pPr lvl="1"/>
            <a:r>
              <a:rPr lang="en-US" dirty="0"/>
              <a:t>Saving compiled program</a:t>
            </a:r>
          </a:p>
          <a:p>
            <a:pPr lvl="1"/>
            <a:r>
              <a:rPr lang="en-US" dirty="0"/>
              <a:t>Loading and linking executable program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could be done with a simple computer like that?</a:t>
            </a:r>
          </a:p>
        </p:txBody>
      </p:sp>
    </p:spTree>
    <p:extLst>
      <p:ext uri="{BB962C8B-B14F-4D97-AF65-F5344CB8AC3E}">
        <p14:creationId xmlns:p14="http://schemas.microsoft.com/office/powerpoint/2010/main" val="17457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/>
      <p:bldP spid="479235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Simple</a:t>
            </a:r>
            <a:r>
              <a:rPr lang="pt-BR" dirty="0"/>
              <a:t> Batch </a:t>
            </a:r>
            <a:r>
              <a:rPr lang="pt-BR" dirty="0" err="1"/>
              <a:t>Processing</a:t>
            </a:r>
            <a:endParaRPr lang="pt-BR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pitchFamily="18" charset="2"/>
              </a:rPr>
              <a:t>Monitors</a:t>
            </a:r>
          </a:p>
          <a:p>
            <a:pPr lvl="1"/>
            <a:r>
              <a:rPr lang="en-US">
                <a:sym typeface="Symbol" pitchFamily="18" charset="2"/>
              </a:rPr>
              <a:t>Software that controls the sequence of events</a:t>
            </a:r>
          </a:p>
          <a:p>
            <a:pPr lvl="1"/>
            <a:r>
              <a:rPr lang="en-US">
                <a:sym typeface="Symbol" pitchFamily="18" charset="2"/>
              </a:rPr>
              <a:t>Batch jobs together</a:t>
            </a:r>
          </a:p>
          <a:p>
            <a:pPr lvl="1"/>
            <a:r>
              <a:rPr lang="en-US">
                <a:sym typeface="Symbol" pitchFamily="18" charset="2"/>
              </a:rPr>
              <a:t>Program branches back to monitor when finished</a:t>
            </a:r>
          </a:p>
          <a:p>
            <a:r>
              <a:rPr lang="en-US"/>
              <a:t>Job Control Language (JCL)</a:t>
            </a:r>
          </a:p>
          <a:p>
            <a:pPr lvl="1"/>
            <a:r>
              <a:rPr lang="en-US"/>
              <a:t>Special type of programming language</a:t>
            </a:r>
          </a:p>
          <a:p>
            <a:pPr lvl="1"/>
            <a:r>
              <a:rPr lang="en-US"/>
              <a:t>Provides instruction to the monitor</a:t>
            </a:r>
          </a:p>
          <a:p>
            <a:pPr lvl="2"/>
            <a:r>
              <a:rPr lang="en-US"/>
              <a:t>What compiler to use</a:t>
            </a:r>
          </a:p>
          <a:p>
            <a:pPr lvl="2"/>
            <a:r>
              <a:rPr lang="en-US"/>
              <a:t>What data to use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could be done with a simple computer like that?</a:t>
            </a:r>
          </a:p>
        </p:txBody>
      </p:sp>
    </p:spTree>
    <p:extLst>
      <p:ext uri="{BB962C8B-B14F-4D97-AF65-F5344CB8AC3E}">
        <p14:creationId xmlns:p14="http://schemas.microsoft.com/office/powerpoint/2010/main" val="997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8" name="Retângulo 258057"/>
          <p:cNvSpPr/>
          <p:nvPr/>
        </p:nvSpPr>
        <p:spPr>
          <a:xfrm>
            <a:off x="341436" y="1412875"/>
            <a:ext cx="5580744" cy="50928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059" name="Retângulo 258058"/>
          <p:cNvSpPr/>
          <p:nvPr/>
        </p:nvSpPr>
        <p:spPr>
          <a:xfrm>
            <a:off x="5922180" y="1412875"/>
            <a:ext cx="2880384" cy="50928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Interrupt Processing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upo 40"/>
          <p:cNvGrpSpPr/>
          <p:nvPr/>
        </p:nvGrpSpPr>
        <p:grpSpPr>
          <a:xfrm>
            <a:off x="3387974" y="2728169"/>
            <a:ext cx="2339975" cy="1110690"/>
            <a:chOff x="3387974" y="2981884"/>
            <a:chExt cx="2339975" cy="1110690"/>
          </a:xfrm>
        </p:grpSpPr>
        <p:cxnSp>
          <p:nvCxnSpPr>
            <p:cNvPr id="24" name="Conector de seta reta 23"/>
            <p:cNvCxnSpPr>
              <a:stCxn id="21" idx="2"/>
              <a:endCxn id="22" idx="0"/>
            </p:cNvCxnSpPr>
            <p:nvPr/>
          </p:nvCxnSpPr>
          <p:spPr>
            <a:xfrm flipH="1">
              <a:off x="4557962" y="2981884"/>
              <a:ext cx="352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3387974" y="328257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 loads new PC value based on interrupt</a:t>
              </a:r>
            </a:p>
          </p:txBody>
        </p:sp>
      </p:grpSp>
      <p:sp>
        <p:nvSpPr>
          <p:cNvPr id="258076" name="CaixaDeTexto 258075"/>
          <p:cNvSpPr txBox="1"/>
          <p:nvPr/>
        </p:nvSpPr>
        <p:spPr>
          <a:xfrm>
            <a:off x="2425159" y="610372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Hardware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728427" y="610718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Software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2951784" y="1918169"/>
            <a:ext cx="2776517" cy="2626380"/>
            <a:chOff x="2951784" y="2171884"/>
            <a:chExt cx="2776517" cy="2626380"/>
          </a:xfrm>
        </p:grpSpPr>
        <p:cxnSp>
          <p:nvCxnSpPr>
            <p:cNvPr id="258078" name="Conector angulado 258077"/>
            <p:cNvCxnSpPr>
              <a:stCxn id="30" idx="3"/>
              <a:endCxn id="21" idx="1"/>
            </p:cNvCxnSpPr>
            <p:nvPr/>
          </p:nvCxnSpPr>
          <p:spPr>
            <a:xfrm flipV="1">
              <a:off x="2951784" y="2576884"/>
              <a:ext cx="436542" cy="2221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3388326" y="217188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 pushes PSW and PC onto control stack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11809" y="3838859"/>
            <a:ext cx="2339975" cy="1110690"/>
            <a:chOff x="611809" y="4092574"/>
            <a:chExt cx="2339975" cy="1110690"/>
          </a:xfrm>
        </p:grpSpPr>
        <p:cxnSp>
          <p:nvCxnSpPr>
            <p:cNvPr id="32" name="Conector de seta reta 31"/>
            <p:cNvCxnSpPr>
              <a:stCxn id="29" idx="2"/>
              <a:endCxn id="30" idx="0"/>
            </p:cNvCxnSpPr>
            <p:nvPr/>
          </p:nvCxnSpPr>
          <p:spPr>
            <a:xfrm flipH="1">
              <a:off x="1781797" y="4092574"/>
              <a:ext cx="4916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30" name="Retângulo 29"/>
            <p:cNvSpPr/>
            <p:nvPr/>
          </p:nvSpPr>
          <p:spPr>
            <a:xfrm>
              <a:off x="611809" y="439326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 signals acknowledgement of interrupt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6197484" y="4949549"/>
            <a:ext cx="2339975" cy="1110690"/>
            <a:chOff x="6197484" y="5203264"/>
            <a:chExt cx="2339975" cy="1110690"/>
          </a:xfrm>
        </p:grpSpPr>
        <p:cxnSp>
          <p:nvCxnSpPr>
            <p:cNvPr id="17" name="Conector de seta reta 16"/>
            <p:cNvCxnSpPr>
              <a:stCxn id="11" idx="2"/>
              <a:endCxn id="18" idx="0"/>
            </p:cNvCxnSpPr>
            <p:nvPr/>
          </p:nvCxnSpPr>
          <p:spPr>
            <a:xfrm>
              <a:off x="7362204" y="5203264"/>
              <a:ext cx="5268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6197484" y="550395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Restore old PSW and PC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192216" y="3838859"/>
            <a:ext cx="2339975" cy="1110690"/>
            <a:chOff x="6192216" y="4092574"/>
            <a:chExt cx="2339975" cy="1110690"/>
          </a:xfrm>
        </p:grpSpPr>
        <p:cxnSp>
          <p:nvCxnSpPr>
            <p:cNvPr id="13" name="Conector de seta reta 12"/>
            <p:cNvCxnSpPr>
              <a:stCxn id="10" idx="2"/>
              <a:endCxn id="11" idx="0"/>
            </p:cNvCxnSpPr>
            <p:nvPr/>
          </p:nvCxnSpPr>
          <p:spPr>
            <a:xfrm flipH="1">
              <a:off x="7362204" y="4092574"/>
              <a:ext cx="4916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6192216" y="439326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Restore process state information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197132" y="2728169"/>
            <a:ext cx="2339975" cy="1110690"/>
            <a:chOff x="6197132" y="2981884"/>
            <a:chExt cx="2339975" cy="1110690"/>
          </a:xfrm>
        </p:grpSpPr>
        <p:cxnSp>
          <p:nvCxnSpPr>
            <p:cNvPr id="4" name="Conector de seta reta 3"/>
            <p:cNvCxnSpPr>
              <a:stCxn id="9" idx="2"/>
              <a:endCxn id="10" idx="0"/>
            </p:cNvCxnSpPr>
            <p:nvPr/>
          </p:nvCxnSpPr>
          <p:spPr>
            <a:xfrm flipH="1">
              <a:off x="7367120" y="2981884"/>
              <a:ext cx="352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6197132" y="328257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the interrupt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727949" y="1918169"/>
            <a:ext cx="2809510" cy="1261975"/>
            <a:chOff x="5727949" y="2171884"/>
            <a:chExt cx="2809510" cy="1261975"/>
          </a:xfrm>
        </p:grpSpPr>
        <p:sp>
          <p:nvSpPr>
            <p:cNvPr id="9" name="Retângulo 8"/>
            <p:cNvSpPr/>
            <p:nvPr/>
          </p:nvSpPr>
          <p:spPr>
            <a:xfrm>
              <a:off x="6197484" y="217188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Save remainder of process state information</a:t>
              </a:r>
            </a:p>
          </p:txBody>
        </p:sp>
        <p:cxnSp>
          <p:nvCxnSpPr>
            <p:cNvPr id="36" name="Conector angulado 35"/>
            <p:cNvCxnSpPr>
              <a:stCxn id="22" idx="3"/>
              <a:endCxn id="9" idx="1"/>
            </p:cNvCxnSpPr>
            <p:nvPr/>
          </p:nvCxnSpPr>
          <p:spPr>
            <a:xfrm flipV="1">
              <a:off x="5727949" y="2576884"/>
              <a:ext cx="469535" cy="8569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8" name="Grupo 37"/>
          <p:cNvGrpSpPr/>
          <p:nvPr/>
        </p:nvGrpSpPr>
        <p:grpSpPr>
          <a:xfrm>
            <a:off x="616725" y="2728169"/>
            <a:ext cx="2339975" cy="1110690"/>
            <a:chOff x="616725" y="2981884"/>
            <a:chExt cx="2339975" cy="1110690"/>
          </a:xfrm>
        </p:grpSpPr>
        <p:cxnSp>
          <p:nvCxnSpPr>
            <p:cNvPr id="31" name="Conector de seta reta 30"/>
            <p:cNvCxnSpPr>
              <a:stCxn id="28" idx="2"/>
              <a:endCxn id="29" idx="0"/>
            </p:cNvCxnSpPr>
            <p:nvPr/>
          </p:nvCxnSpPr>
          <p:spPr>
            <a:xfrm flipH="1">
              <a:off x="1786713" y="2981884"/>
              <a:ext cx="352" cy="3006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29" name="Retângulo 28"/>
            <p:cNvSpPr/>
            <p:nvPr/>
          </p:nvSpPr>
          <p:spPr>
            <a:xfrm>
              <a:off x="616725" y="3282574"/>
              <a:ext cx="2339975" cy="810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 finishes execution of current instruction</a:t>
              </a: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17077" y="1918169"/>
            <a:ext cx="2339975" cy="81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controller or other system hardware issues an interrupt</a:t>
            </a:r>
          </a:p>
        </p:txBody>
      </p:sp>
    </p:spTree>
    <p:extLst>
      <p:ext uri="{BB962C8B-B14F-4D97-AF65-F5344CB8AC3E}">
        <p14:creationId xmlns:p14="http://schemas.microsoft.com/office/powerpoint/2010/main" val="44598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of Interrupts</a:t>
            </a:r>
          </a:p>
        </p:txBody>
      </p:sp>
      <p:graphicFrame>
        <p:nvGraphicFramePr>
          <p:cNvPr id="284722" name="Group 50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0" y="1449388"/>
          <a:ext cx="8280400" cy="5040312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4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Program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Generated by a condition that occurs as a result of an instruction execution, such as arithmetic overflow, division by zero, attempt to execute an illegal instruction or reference outside a user's allowed memory space.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Timer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Generated by a timer within the processor. This allows the operating system to perform certain functions on a regular basis.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I/O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Generated by an I/O controller, to signal normal completion of an operation or an error condition.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Hardware failure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Generated by a failure, such as power failure or memory parity error.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elements of an OS for Multiprogramming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8937" y="1705462"/>
            <a:ext cx="4764088" cy="3762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8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7537" y="2542486"/>
            <a:ext cx="1374775" cy="6873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8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85000"/>
              </a:lnSpc>
            </a:pP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Service </a:t>
            </a: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call</a:t>
            </a: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handler</a:t>
            </a: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code</a:t>
            </a: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5883" y="2645852"/>
            <a:ext cx="107721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  <a:t>Service </a:t>
            </a: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call</a:t>
            </a:r>
            <a:b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</a:b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from</a:t>
            </a:r>
            <a: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  <a:t> </a:t>
            </a: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Process</a:t>
            </a:r>
            <a:endParaRPr lang="pt-BR" dirty="0">
              <a:solidFill>
                <a:srgbClr val="221F2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5883" y="3566293"/>
            <a:ext cx="107721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kumimoji="0" lang="pt-BR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Interrupt</a:t>
            </a:r>
            <a:br>
              <a:rPr kumimoji="0" lang="pt-BR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</a:b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from</a:t>
            </a:r>
            <a: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  <a:t> </a:t>
            </a: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Process</a:t>
            </a:r>
            <a:endParaRPr lang="pt-BR" dirty="0">
              <a:latin typeface="+mn-lt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64321" y="5804137"/>
            <a:ext cx="1005083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0" lang="pt-BR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Pass</a:t>
            </a:r>
            <a:r>
              <a:rPr kumimoji="0" lang="pt-BR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pt-BR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control</a:t>
            </a:r>
            <a:br>
              <a:rPr kumimoji="0" lang="pt-BR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</a:b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to</a:t>
            </a:r>
            <a: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  <a:t> </a:t>
            </a: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process</a:t>
            </a:r>
            <a:endParaRPr lang="pt-BR" dirty="0">
              <a:latin typeface="+mn-lt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63479" y="4218258"/>
            <a:ext cx="742191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eaLnBrk="1" hangingPunct="1">
              <a:lnSpc>
                <a:spcPct val="85000"/>
              </a:lnSpc>
            </a:pP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Interrupt</a:t>
            </a:r>
            <a:b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</a:br>
            <a:r>
              <a:rPr lang="pt-BR" dirty="0" err="1">
                <a:solidFill>
                  <a:srgbClr val="221F20"/>
                </a:solidFill>
                <a:latin typeface="+mn-lt"/>
                <a:cs typeface="Arial" pitchFamily="34" charset="0"/>
              </a:rPr>
              <a:t>from</a:t>
            </a:r>
            <a:r>
              <a:rPr lang="pt-BR" dirty="0">
                <a:solidFill>
                  <a:srgbClr val="221F20"/>
                </a:solidFill>
                <a:latin typeface="+mn-lt"/>
                <a:cs typeface="Arial" pitchFamily="34" charset="0"/>
              </a:rPr>
              <a:t> I/O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65951" y="3674244"/>
            <a:ext cx="1374775" cy="7794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8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85000"/>
              </a:lnSpc>
            </a:pP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Interrupt</a:t>
            </a:r>
            <a:b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handler</a:t>
            </a: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code</a:t>
            </a:r>
            <a:r>
              <a:rPr lang="pt-B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37553" y="4611924"/>
            <a:ext cx="1058621" cy="688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8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Short-term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Scheduler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(code)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62498" y="2142025"/>
            <a:ext cx="479298" cy="2340527"/>
            <a:chOff x="5262498" y="2142025"/>
            <a:chExt cx="479298" cy="2340527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62498" y="3854688"/>
              <a:ext cx="479298" cy="62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85000"/>
                </a:lnSpc>
              </a:pP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Long</a:t>
              </a:r>
              <a: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  <a:t>-</a:t>
              </a:r>
              <a:b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</a:b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term</a:t>
              </a:r>
              <a:b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</a:b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queue</a:t>
              </a:r>
              <a:endParaRPr lang="pt-BR" sz="1600" dirty="0">
                <a:solidFill>
                  <a:srgbClr val="221F20"/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72753" y="2142025"/>
              <a:ext cx="458788" cy="1604963"/>
              <a:chOff x="5664199" y="2142025"/>
              <a:chExt cx="458788" cy="1604963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664199" y="2142025"/>
                <a:ext cx="458788" cy="1604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5664199" y="36326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5664199" y="36326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5664199" y="35183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5664199" y="35183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5664199" y="34040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5664199" y="34040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5664199" y="32882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5664199" y="32882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5664199" y="31739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5664199" y="31739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5664199" y="30596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5664199" y="30596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5664199" y="29453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5664199" y="29453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5664199" y="28294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5664199" y="28294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5664199" y="27151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5664199" y="27151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5664199" y="26008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>
                <a:off x="5664199" y="26008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5664199" y="24849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>
                <a:off x="5664199" y="24849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5664199" y="23706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8" name="Line 57"/>
              <p:cNvSpPr>
                <a:spLocks noChangeShapeType="1"/>
              </p:cNvSpPr>
              <p:nvPr/>
            </p:nvSpPr>
            <p:spPr bwMode="auto">
              <a:xfrm>
                <a:off x="5664199" y="23706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5664199" y="22563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5664199" y="22563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105331" y="2142025"/>
            <a:ext cx="479298" cy="2340527"/>
            <a:chOff x="6089468" y="2142025"/>
            <a:chExt cx="479298" cy="2340527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89468" y="3854688"/>
              <a:ext cx="479298" cy="62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1" hangingPunct="1">
                <a:lnSpc>
                  <a:spcPct val="85000"/>
                </a:lnSpc>
              </a:pPr>
              <a: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  <a:t>Short-</a:t>
              </a:r>
              <a:b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</a:b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term</a:t>
              </a:r>
              <a:b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</a:b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queue</a:t>
              </a:r>
              <a:endParaRPr kumimoji="0" 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099723" y="2142025"/>
              <a:ext cx="458788" cy="1604963"/>
              <a:chOff x="6351587" y="2142025"/>
              <a:chExt cx="458788" cy="1604963"/>
            </a:xfrm>
          </p:grpSpPr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6351587" y="2142025"/>
                <a:ext cx="458788" cy="16049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6351587" y="36326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>
                <a:off x="6351587" y="36326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6351587" y="35183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>
                <a:off x="6351587" y="35183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6351587" y="3404087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>
                <a:off x="6351587" y="3404087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6351587" y="32882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69" name="Line 68"/>
              <p:cNvSpPr>
                <a:spLocks noChangeShapeType="1"/>
              </p:cNvSpPr>
              <p:nvPr/>
            </p:nvSpPr>
            <p:spPr bwMode="auto">
              <a:xfrm>
                <a:off x="6351587" y="32882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351587" y="31739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1" name="Line 70"/>
              <p:cNvSpPr>
                <a:spLocks noChangeShapeType="1"/>
              </p:cNvSpPr>
              <p:nvPr/>
            </p:nvSpPr>
            <p:spPr bwMode="auto">
              <a:xfrm>
                <a:off x="6351587" y="31739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6351587" y="30596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6351587" y="30596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6351587" y="2945300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5" name="Line 74"/>
              <p:cNvSpPr>
                <a:spLocks noChangeShapeType="1"/>
              </p:cNvSpPr>
              <p:nvPr/>
            </p:nvSpPr>
            <p:spPr bwMode="auto">
              <a:xfrm>
                <a:off x="6351587" y="2945300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351587" y="28294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7" name="Line 76"/>
              <p:cNvSpPr>
                <a:spLocks noChangeShapeType="1"/>
              </p:cNvSpPr>
              <p:nvPr/>
            </p:nvSpPr>
            <p:spPr bwMode="auto">
              <a:xfrm>
                <a:off x="6351587" y="28294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6351587" y="27151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79" name="Line 78"/>
              <p:cNvSpPr>
                <a:spLocks noChangeShapeType="1"/>
              </p:cNvSpPr>
              <p:nvPr/>
            </p:nvSpPr>
            <p:spPr bwMode="auto">
              <a:xfrm>
                <a:off x="6351587" y="27151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6351587" y="2600812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1" name="Line 80"/>
              <p:cNvSpPr>
                <a:spLocks noChangeShapeType="1"/>
              </p:cNvSpPr>
              <p:nvPr/>
            </p:nvSpPr>
            <p:spPr bwMode="auto">
              <a:xfrm>
                <a:off x="6351587" y="2600812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6351587" y="24849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>
                <a:off x="6351587" y="24849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6351587" y="23706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5" name="Line 84"/>
              <p:cNvSpPr>
                <a:spLocks noChangeShapeType="1"/>
              </p:cNvSpPr>
              <p:nvPr/>
            </p:nvSpPr>
            <p:spPr bwMode="auto">
              <a:xfrm>
                <a:off x="6351587" y="23706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6351587" y="2256325"/>
                <a:ext cx="458788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6351587" y="2256325"/>
                <a:ext cx="458788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948164" y="2142025"/>
            <a:ext cx="549831" cy="2131239"/>
            <a:chOff x="6948164" y="2142025"/>
            <a:chExt cx="549831" cy="2131239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948164" y="3854688"/>
              <a:ext cx="549831" cy="41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85000"/>
                </a:lnSpc>
              </a:pPr>
              <a: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  <a:t>I/O</a:t>
              </a:r>
              <a:br>
                <a:rPr lang="pt-BR" sz="1600" dirty="0">
                  <a:solidFill>
                    <a:srgbClr val="221F20"/>
                  </a:solidFill>
                  <a:latin typeface="+mn-lt"/>
                  <a:cs typeface="Arial" pitchFamily="34" charset="0"/>
                </a:rPr>
              </a:br>
              <a:r>
                <a:rPr lang="pt-BR" sz="1600" dirty="0" err="1">
                  <a:solidFill>
                    <a:srgbClr val="221F20"/>
                  </a:solidFill>
                  <a:latin typeface="+mn-lt"/>
                  <a:cs typeface="Arial" pitchFamily="34" charset="0"/>
                </a:rPr>
                <a:t>queues</a:t>
              </a:r>
              <a:endParaRPr lang="pt-BR" sz="1600" dirty="0">
                <a:solidFill>
                  <a:srgbClr val="221F20"/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77463" y="2142025"/>
              <a:ext cx="457200" cy="1604962"/>
              <a:chOff x="7038974" y="2142025"/>
              <a:chExt cx="457200" cy="1604962"/>
            </a:xfrm>
          </p:grpSpPr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7038974" y="3404087"/>
                <a:ext cx="457200" cy="342900"/>
              </a:xfrm>
              <a:prstGeom prst="rect">
                <a:avLst/>
              </a:prstGeom>
              <a:solidFill>
                <a:schemeClr val="accent2"/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7038974" y="3632687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>
                <a:off x="7038974" y="3632687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7038974" y="3518387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>
                <a:off x="7038974" y="3518387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7038974" y="2945300"/>
                <a:ext cx="457200" cy="342900"/>
              </a:xfrm>
              <a:prstGeom prst="rect">
                <a:avLst/>
              </a:prstGeom>
              <a:solidFill>
                <a:schemeClr val="accent2"/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7038974" y="3173900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>
                <a:off x="7038974" y="3173900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7038974" y="3059600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>
                <a:off x="7038974" y="3059600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7038974" y="2484925"/>
                <a:ext cx="457200" cy="344488"/>
              </a:xfrm>
              <a:prstGeom prst="rect">
                <a:avLst/>
              </a:prstGeom>
              <a:solidFill>
                <a:schemeClr val="accent2"/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7038974" y="2715112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0" name="Line 99"/>
              <p:cNvSpPr>
                <a:spLocks noChangeShapeType="1"/>
              </p:cNvSpPr>
              <p:nvPr/>
            </p:nvSpPr>
            <p:spPr bwMode="auto">
              <a:xfrm>
                <a:off x="7038974" y="2715112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7038974" y="2600812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>
                <a:off x="7038974" y="2600812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7038974" y="2142025"/>
                <a:ext cx="457200" cy="228600"/>
              </a:xfrm>
              <a:prstGeom prst="rect">
                <a:avLst/>
              </a:prstGeom>
              <a:solidFill>
                <a:schemeClr val="accent2"/>
              </a:solidFill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7038974" y="2256325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5" name="Line 104"/>
              <p:cNvSpPr>
                <a:spLocks noChangeShapeType="1"/>
              </p:cNvSpPr>
              <p:nvPr/>
            </p:nvSpPr>
            <p:spPr bwMode="auto">
              <a:xfrm>
                <a:off x="7038974" y="2256325"/>
                <a:ext cx="457200" cy="0"/>
              </a:xfrm>
              <a:prstGeom prst="line">
                <a:avLst/>
              </a:prstGeom>
              <a:noFill/>
              <a:ln w="8" cap="flat">
                <a:solidFill>
                  <a:srgbClr val="22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7038974" y="2142025"/>
                <a:ext cx="457200" cy="0"/>
              </a:xfrm>
              <a:custGeom>
                <a:avLst/>
                <a:gdLst>
                  <a:gd name="T0" fmla="*/ 0 w 1270"/>
                  <a:gd name="T1" fmla="*/ 1270 w 1270"/>
                  <a:gd name="T2" fmla="*/ 0 w 127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70">
                    <a:moveTo>
                      <a:pt x="0" y="0"/>
                    </a:moveTo>
                    <a:lnTo>
                      <a:pt x="12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 Light SemiCondensed" charset="0"/>
                </a:endParaRPr>
              </a:p>
            </p:txBody>
          </p:sp>
        </p:grp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168722" y="1836683"/>
            <a:ext cx="2002151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i="0" u="none" strike="noStrike" cap="none" normalizeH="0" baseline="0" dirty="0" err="1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Operating</a:t>
            </a:r>
            <a:r>
              <a:rPr kumimoji="0" lang="pt-BR" sz="2400" i="0" u="none" strike="noStrike" cap="none" normalizeH="0" baseline="0" dirty="0">
                <a:ln>
                  <a:noFill/>
                </a:ln>
                <a:solidFill>
                  <a:srgbClr val="221F20"/>
                </a:solidFill>
                <a:effectLst/>
                <a:latin typeface="+mn-lt"/>
                <a:cs typeface="Arial" pitchFamily="34" charset="0"/>
              </a:rPr>
              <a:t> System</a:t>
            </a:r>
            <a:endParaRPr kumimoji="0" 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2360612" y="2654684"/>
            <a:ext cx="720725" cy="0"/>
          </a:xfrm>
          <a:custGeom>
            <a:avLst/>
            <a:gdLst>
              <a:gd name="T0" fmla="*/ 0 w 1996"/>
              <a:gd name="T1" fmla="*/ 1996 w 1996"/>
              <a:gd name="T2" fmla="*/ 0 w 199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96">
                <a:moveTo>
                  <a:pt x="0" y="0"/>
                </a:moveTo>
                <a:lnTo>
                  <a:pt x="1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2540674" y="2886180"/>
            <a:ext cx="591347" cy="0"/>
          </a:xfrm>
          <a:prstGeom prst="line">
            <a:avLst/>
          </a:prstGeom>
          <a:noFill/>
          <a:ln w="8" cap="flat">
            <a:solidFill>
              <a:srgbClr val="221F20"/>
            </a:solidFill>
            <a:prstDash val="solid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2360612" y="4083537"/>
            <a:ext cx="720725" cy="0"/>
          </a:xfrm>
          <a:custGeom>
            <a:avLst/>
            <a:gdLst>
              <a:gd name="T0" fmla="*/ 0 w 1996"/>
              <a:gd name="T1" fmla="*/ 1996 w 1996"/>
              <a:gd name="T2" fmla="*/ 0 w 199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96">
                <a:moveTo>
                  <a:pt x="0" y="0"/>
                </a:moveTo>
                <a:lnTo>
                  <a:pt x="1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2545408" y="3835403"/>
            <a:ext cx="586613" cy="87243"/>
          </a:xfrm>
          <a:prstGeom prst="line">
            <a:avLst/>
          </a:prstGeom>
          <a:noFill/>
          <a:ln w="8" cap="flat">
            <a:solidFill>
              <a:srgbClr val="221F20"/>
            </a:solidFill>
            <a:prstDash val="solid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2360612" y="4550262"/>
            <a:ext cx="720725" cy="0"/>
          </a:xfrm>
          <a:custGeom>
            <a:avLst/>
            <a:gdLst>
              <a:gd name="T0" fmla="*/ 0 w 1996"/>
              <a:gd name="T1" fmla="*/ 1996 w 1996"/>
              <a:gd name="T2" fmla="*/ 0 w 199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96">
                <a:moveTo>
                  <a:pt x="0" y="0"/>
                </a:moveTo>
                <a:lnTo>
                  <a:pt x="1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 flipV="1">
            <a:off x="2540674" y="4273264"/>
            <a:ext cx="591347" cy="184305"/>
          </a:xfrm>
          <a:prstGeom prst="line">
            <a:avLst/>
          </a:prstGeom>
          <a:noFill/>
          <a:ln w="8" cap="flat">
            <a:solidFill>
              <a:srgbClr val="221F20"/>
            </a:solidFill>
            <a:prstDash val="solid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6670674" y="5356712"/>
            <a:ext cx="0" cy="722313"/>
          </a:xfrm>
          <a:custGeom>
            <a:avLst/>
            <a:gdLst>
              <a:gd name="T0" fmla="*/ 1996 h 1996"/>
              <a:gd name="T1" fmla="*/ 0 h 1996"/>
              <a:gd name="T2" fmla="*/ 1996 h 199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996">
                <a:moveTo>
                  <a:pt x="0" y="1996"/>
                </a:moveTo>
                <a:lnTo>
                  <a:pt x="0" y="0"/>
                </a:lnTo>
                <a:lnTo>
                  <a:pt x="0" y="199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6959024" y="5292712"/>
            <a:ext cx="0" cy="468000"/>
          </a:xfrm>
          <a:prstGeom prst="line">
            <a:avLst/>
          </a:prstGeom>
          <a:noFill/>
          <a:ln w="8" cap="flat">
            <a:solidFill>
              <a:srgbClr val="221F20"/>
            </a:solidFill>
            <a:prstDash val="solid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 Light SemiCondensed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274588" y="4603737"/>
            <a:ext cx="1058621" cy="688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8" cap="flat">
            <a:solidFill>
              <a:srgbClr val="221F2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Long-term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Scheduler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(code)</a:t>
            </a:r>
          </a:p>
        </p:txBody>
      </p:sp>
    </p:spTree>
    <p:extLst>
      <p:ext uri="{BB962C8B-B14F-4D97-AF65-F5344CB8AC3E}">
        <p14:creationId xmlns:p14="http://schemas.microsoft.com/office/powerpoint/2010/main" val="75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E_PRESENTATION" val="&lt;active_presentation version=&quot;1&quot; export_wizard_enabled=&quot;false&quot;&gt;&lt;sounds&gt;&lt;click type=&quot;0&quot; filename=&quot;&quot;/&gt;&lt;rollover type=&quot;0&quot; filename=&quot;&quot;/&gt;&lt;/sounds&gt;&lt;hierarchy levels=&quot;3&quot; apt_name=&quot;&quot;&gt;&lt;class id=&quot;{F49BD821-E573-43A2-853E-9574750D6BCB}&quot; text=&quot;Process Concept&quot; slides=&quot;&quot;/&gt;&lt;class id=&quot;{AF03F477-3F69-44BC-81EB-E47C87EDB019}&quot; text=&quot;Process States&quot; slides=&quot;&quot;/&gt;&lt;class id=&quot;{B93C3908-976C-42F5-ACF2-B1936286FD84}&quot; text=&quot;Process Description&quot; slides=&quot;&quot;/&gt;&lt;class id=&quot;{24AC9375-8966-4D37-9089-4F2A7CE2D2F6}&quot; text=&quot;Process Control&quot; slides=&quot;&quot;/&gt;&lt;class id=&quot;{8FD80706-BC95-46E2-A0C7-A4211F7C0CE8}&quot; text=&quot;Interprocess Communication&quot; slides=&quot;&quot;/&gt;&lt;menubar background_color_type=&quot;2&quot; background_scheme_color=&quot;0&quot; background_theme_color=&quot;1&quot; background_color=&quot;0&quot; enable_shadow=&quot;true&quot; enable_reflection=&quot;true&quot; enable_glow=&quot;true&quot; enable_soft_edge=&quot;true&quot; shadow=&quot;false&quot; reflection=&quot;false&quot; glow=&quot;false&quot; soft_edge=&quot;false&quot; create_levels_top_to_bottom=&quot;false&quot; enable_showhide=&quot;false&quot; hide_on_start=&quot;false&quot;/&gt;&lt;level alignment=&quot;left&quot; background_color_type=&quot;2&quot; background_scheme_color=&quot;0&quot; background_theme_color=&quot;5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6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7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/&gt;&lt;/level&gt;&lt;/level&gt;&lt;/hierarchy&gt;&lt;popups enabled=&quot;false&quot; hide_on_start=&quot;false&quot;/&gt;&lt;clock enabled=&quot;false&quot; show_seconds=&quot;false&quot; format_12h=&quot;true&quot; horiz_position=&quot;0&quot; vert_position=&quot;10&quot;/&gt;&lt;navigator enabled=&quot;false&quot; font_name=&quot;Tahoma&quot; font_size=&quot;10&quot; font_bold=&quot;false&quot; font_italic=&quot;false&quot; font_color_type=&quot;1&quot; font_scheme_color=&quot;0&quot; font_theme_color=&quot;0&quot; font_color=&quot;0&quot; fill_color_type=&quot;1&quot; fill_scheme_color=&quot;0&quot; fill_theme_color=&quot;0&quot; fill_color=&quot;FFFFFF&quot; line_color_type=&quot;1&quot; line_scheme_color=&quot;0&quot; line_theme_color=&quot;0&quot; line_color=&quot;0&quot; horiz_position=&quot;5&quot; vert_position=&quot;10&quot;/&gt;&lt;directprint enabled=&quot;false&quot; position=&quot;bottom-right&quot; size=&quot;small&quot;/&gt;&lt;/active_presentation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MC504-2018s2-v01">
  <a:themeElements>
    <a:clrScheme name="Keynot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E67914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1" id="{F775B000-8E0E-9A46-858D-94C50CC19A4F}" vid="{C9380BA3-DB6A-E94B-AD73-005B0E761D3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MC504-2018s2-v01</Template>
  <TotalTime>17316</TotalTime>
  <Words>5712</Words>
  <Application>Microsoft Macintosh PowerPoint</Application>
  <PresentationFormat>On-screen Show (4:3)</PresentationFormat>
  <Paragraphs>1700</Paragraphs>
  <Slides>123</Slides>
  <Notes>94</Notes>
  <HiddenSlides>63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46" baseType="lpstr">
      <vt:lpstr>Arial</vt:lpstr>
      <vt:lpstr>Avenir Next Condensed</vt:lpstr>
      <vt:lpstr>Calibri</vt:lpstr>
      <vt:lpstr>Cambria</vt:lpstr>
      <vt:lpstr>Cambria Math</vt:lpstr>
      <vt:lpstr>CMU Typewriter Text Light</vt:lpstr>
      <vt:lpstr>Fira Code</vt:lpstr>
      <vt:lpstr>Fira Sans Condensed Book</vt:lpstr>
      <vt:lpstr>Fira Sans Condensed Light</vt:lpstr>
      <vt:lpstr>Helvetica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Semibold SemiCondensed</vt:lpstr>
      <vt:lpstr>Myriad Pro SemiCondensed</vt:lpstr>
      <vt:lpstr>Roboto Condensed Light</vt:lpstr>
      <vt:lpstr>Symbol</vt:lpstr>
      <vt:lpstr>Times New Roman</vt:lpstr>
      <vt:lpstr>Wingdings</vt:lpstr>
      <vt:lpstr>Wingdings 3</vt:lpstr>
      <vt:lpstr>MC504-2018s2-v01</vt:lpstr>
      <vt:lpstr>CPU Virtualization The Process Abstraction</vt:lpstr>
      <vt:lpstr>Essential Question</vt:lpstr>
      <vt:lpstr>Introduction</vt:lpstr>
      <vt:lpstr>The operation of a simple computer</vt:lpstr>
      <vt:lpstr>Programmed I/O</vt:lpstr>
      <vt:lpstr>Flow of Control in Programmed I/O</vt:lpstr>
      <vt:lpstr>Memory scheme in a simple batch system</vt:lpstr>
      <vt:lpstr>Uniprogramming</vt:lpstr>
      <vt:lpstr>I/O devices are too slow</vt:lpstr>
      <vt:lpstr>Basic instruction cycle with interrupts</vt:lpstr>
      <vt:lpstr>Interrupt-driven I/O or how to harness slack time</vt:lpstr>
      <vt:lpstr>Transfer of control under an interrupt</vt:lpstr>
      <vt:lpstr>Flow of Control with Short I/O Wait</vt:lpstr>
      <vt:lpstr>Flow of Control with Long I/O Wait</vt:lpstr>
      <vt:lpstr>Multiprogrammed batch systems</vt:lpstr>
      <vt:lpstr>Multiprogramming two jobs</vt:lpstr>
      <vt:lpstr>Multiprogramming three jobs</vt:lpstr>
      <vt:lpstr>What is required in hw for multiprogramming?</vt:lpstr>
      <vt:lpstr>Hardware features for multiprogramming</vt:lpstr>
      <vt:lpstr>Hardware features for multiprogramming</vt:lpstr>
      <vt:lpstr>Hardware features for multiprogramming</vt:lpstr>
      <vt:lpstr>Hardware features for multiprogramming</vt:lpstr>
      <vt:lpstr>Hardware features for multiprogramming</vt:lpstr>
      <vt:lpstr>The Process Abstraction</vt:lpstr>
      <vt:lpstr>A process can be understood as …</vt:lpstr>
      <vt:lpstr>A process …</vt:lpstr>
      <vt:lpstr>Simple process implementation</vt:lpstr>
      <vt:lpstr>How do a process and the OS interact?</vt:lpstr>
      <vt:lpstr>Virtual Memory</vt:lpstr>
      <vt:lpstr>Virtual Memory Addressing</vt:lpstr>
      <vt:lpstr>Typical structure of a process in memory</vt:lpstr>
      <vt:lpstr>What the processes feel...</vt:lpstr>
      <vt:lpstr>What the OS does…</vt:lpstr>
      <vt:lpstr>What actually happens</vt:lpstr>
      <vt:lpstr>What the processes feel</vt:lpstr>
      <vt:lpstr>Process States</vt:lpstr>
      <vt:lpstr>Two-state process model</vt:lpstr>
      <vt:lpstr>Queuing diagram for the 2-state model</vt:lpstr>
      <vt:lpstr>Process life-cycle in the 5-state model</vt:lpstr>
      <vt:lpstr>States of the example processes</vt:lpstr>
      <vt:lpstr>Queuing diagram for the 5-state model</vt:lpstr>
      <vt:lpstr>Implementation of priorities</vt:lpstr>
      <vt:lpstr>5-state model with several blocked queues</vt:lpstr>
      <vt:lpstr>Process suspension</vt:lpstr>
      <vt:lpstr>A 6-state process life-cycle model </vt:lpstr>
      <vt:lpstr>A model with 2 “suspend” states</vt:lpstr>
      <vt:lpstr>A 7-state process life-cycle model</vt:lpstr>
      <vt:lpstr>Suspended process characteristics</vt:lpstr>
      <vt:lpstr>Process Description</vt:lpstr>
      <vt:lpstr>Operating system control structures</vt:lpstr>
      <vt:lpstr>General structure of OS control tables</vt:lpstr>
      <vt:lpstr>Memory Tables</vt:lpstr>
      <vt:lpstr>I/O Tables</vt:lpstr>
      <vt:lpstr>File Tables</vt:lpstr>
      <vt:lpstr>Process Table</vt:lpstr>
      <vt:lpstr>Typical elements of a process image</vt:lpstr>
      <vt:lpstr>User processes in virtual memory</vt:lpstr>
      <vt:lpstr>Process Control Block</vt:lpstr>
      <vt:lpstr>Process Control Block</vt:lpstr>
      <vt:lpstr>Process Control Block</vt:lpstr>
      <vt:lpstr>Process Control Block</vt:lpstr>
      <vt:lpstr>Process Control Block</vt:lpstr>
      <vt:lpstr>Process Control Block</vt:lpstr>
      <vt:lpstr>Process Control Block</vt:lpstr>
      <vt:lpstr>Process Control Block</vt:lpstr>
      <vt:lpstr>Process List Structures</vt:lpstr>
      <vt:lpstr>User and Kernel Stacks</vt:lpstr>
      <vt:lpstr>Process control</vt:lpstr>
      <vt:lpstr>To start a new process the kernel must…</vt:lpstr>
      <vt:lpstr>Modes of Execution</vt:lpstr>
      <vt:lpstr>Reasons for switching from User to Kernel Mode</vt:lpstr>
      <vt:lpstr>Reasons for switching from Kernel to User Mode</vt:lpstr>
      <vt:lpstr>Swapping processes P0 and P1</vt:lpstr>
      <vt:lpstr>Change of Process State</vt:lpstr>
      <vt:lpstr>Queueing diagram view of process scheduling</vt:lpstr>
      <vt:lpstr>Schedulers</vt:lpstr>
      <vt:lpstr>Process behavior during execution</vt:lpstr>
      <vt:lpstr>Addition of medium-term scheduling</vt:lpstr>
      <vt:lpstr>Execution of the Operating System</vt:lpstr>
      <vt:lpstr>Relationship between OS and user processes</vt:lpstr>
      <vt:lpstr>Relationship between OS and user processes</vt:lpstr>
      <vt:lpstr>Relationship between OS and user processes</vt:lpstr>
      <vt:lpstr>Interprocess communication</vt:lpstr>
      <vt:lpstr>Communication models</vt:lpstr>
      <vt:lpstr>Concerns in message-passing systems</vt:lpstr>
      <vt:lpstr>Remote Procedure Call (RPC)</vt:lpstr>
      <vt:lpstr>Conventional Procedure Call</vt:lpstr>
      <vt:lpstr>Synchronous Remote Procedure Call</vt:lpstr>
      <vt:lpstr>Steps and stubs in remote computation via RPC</vt:lpstr>
      <vt:lpstr>Steps and stubs in remote computation via RPC</vt:lpstr>
      <vt:lpstr>Asynchronous RPCs</vt:lpstr>
      <vt:lpstr>Using multiple asynchronous RPCs</vt:lpstr>
      <vt:lpstr>Execution of an RPC</vt:lpstr>
      <vt:lpstr>Top-level view of the main computer components</vt:lpstr>
      <vt:lpstr>Serial processing</vt:lpstr>
      <vt:lpstr>Simple Batch Processing</vt:lpstr>
      <vt:lpstr>Simple Interrupt Processing</vt:lpstr>
      <vt:lpstr>Classes of Interrupts</vt:lpstr>
      <vt:lpstr>Key elements of an OS for Multiprogramming</vt:lpstr>
      <vt:lpstr>Traditional UNIX layered system structure</vt:lpstr>
      <vt:lpstr>Virtual Machine Concept</vt:lpstr>
      <vt:lpstr>E.g. Paging</vt:lpstr>
      <vt:lpstr>Virtual Memory</vt:lpstr>
      <vt:lpstr>Direct Memory Access</vt:lpstr>
      <vt:lpstr>Cache and Main Memory: Single cache</vt:lpstr>
      <vt:lpstr>Cache and Main Memory: Three-level cache</vt:lpstr>
      <vt:lpstr>Cache / Main-memory  Structure</vt:lpstr>
      <vt:lpstr>Locality of reference</vt:lpstr>
      <vt:lpstr>Model of a dual-core processor</vt:lpstr>
      <vt:lpstr>Intel Core i7 Block Diagram</vt:lpstr>
      <vt:lpstr>Main reasons for process creation</vt:lpstr>
      <vt:lpstr>Main reasons for process termination (1/4)</vt:lpstr>
      <vt:lpstr>Main reasons for process termination (2/4)</vt:lpstr>
      <vt:lpstr>Main reasons for process termination (3/4)</vt:lpstr>
      <vt:lpstr>Main reasons for process termination (4/4)</vt:lpstr>
      <vt:lpstr>A process model with 5 states</vt:lpstr>
      <vt:lpstr>Main reasons for process suspension</vt:lpstr>
      <vt:lpstr>Main reasons for process suspension</vt:lpstr>
      <vt:lpstr>Main reasons for process suspension</vt:lpstr>
      <vt:lpstr>Main reasons for process suspension</vt:lpstr>
      <vt:lpstr>Main reasons for process suspension</vt:lpstr>
      <vt:lpstr>Main reasons for process suspension</vt:lpstr>
      <vt:lpstr>Processes and Resources</vt:lpstr>
    </vt:vector>
  </TitlesOfParts>
  <Company>Eldorado</Company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Arthur Catto</dc:creator>
  <cp:lastModifiedBy>Arthur Catto</cp:lastModifiedBy>
  <cp:revision>309</cp:revision>
  <cp:lastPrinted>2017-08-02T13:00:37Z</cp:lastPrinted>
  <dcterms:created xsi:type="dcterms:W3CDTF">2007-08-08T23:37:04Z</dcterms:created>
  <dcterms:modified xsi:type="dcterms:W3CDTF">2018-08-06T22:47:00Z</dcterms:modified>
</cp:coreProperties>
</file>