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97" r:id="rId2"/>
  </p:sldMasterIdLst>
  <p:notesMasterIdLst>
    <p:notesMasterId r:id="rId29"/>
  </p:notesMasterIdLst>
  <p:sldIdLst>
    <p:sldId id="256" r:id="rId3"/>
    <p:sldId id="259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57" r:id="rId14"/>
    <p:sldId id="258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3" autoAdjust="0"/>
    <p:restoredTop sz="91841" autoAdjust="0"/>
  </p:normalViewPr>
  <p:slideViewPr>
    <p:cSldViewPr>
      <p:cViewPr varScale="1">
        <p:scale>
          <a:sx n="71" d="100"/>
          <a:sy n="71" d="100"/>
        </p:scale>
        <p:origin x="616" y="176"/>
      </p:cViewPr>
      <p:guideLst>
        <p:guide orient="horz" pos="2160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2018. 9. 5.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r>
              <a:rPr lang="ko-KR" altLang="en-US" dirty="0" err="1"/>
              <a:t>말그대로</a:t>
            </a:r>
            <a:r>
              <a:rPr lang="ko-KR" altLang="en-US" dirty="0"/>
              <a:t> </a:t>
            </a:r>
            <a:r>
              <a:rPr lang="ko-KR" altLang="en-US" dirty="0" err="1"/>
              <a:t>파풀러한</a:t>
            </a:r>
            <a:r>
              <a:rPr lang="ko-KR" altLang="en-US" dirty="0"/>
              <a:t> 애들을 캐시해주는 거니까 그림이 </a:t>
            </a:r>
            <a:r>
              <a:rPr lang="ko-KR" altLang="en-US" dirty="0" err="1"/>
              <a:t>잘못됬음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333" y="4716023"/>
            <a:ext cx="5439009" cy="4467934"/>
          </a:xfrm>
          <a:prstGeom prst="rect">
            <a:avLst/>
          </a:prstGeom>
        </p:spPr>
        <p:txBody>
          <a:bodyPr lIns="88230" tIns="44115" rIns="88230" bIns="44115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9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9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r>
              <a:rPr lang="ko-KR" altLang="en-US" dirty="0"/>
              <a:t>현재 프로세스 </a:t>
            </a:r>
            <a:r>
              <a:rPr lang="en-US" altLang="ko-KR" dirty="0"/>
              <a:t>A,</a:t>
            </a:r>
            <a:r>
              <a:rPr lang="en-US" altLang="ko-KR" baseline="0" dirty="0"/>
              <a:t> B</a:t>
            </a:r>
            <a:r>
              <a:rPr lang="ko-KR" altLang="en-US" baseline="0" dirty="0"/>
              <a:t>의 주소공간을 가상공간으로 변경 예정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73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65" y="4715405"/>
            <a:ext cx="5438748" cy="4467471"/>
          </a:xfrm>
          <a:prstGeom prst="rect">
            <a:avLst/>
          </a:prstGeom>
        </p:spPr>
        <p:txBody>
          <a:bodyPr lIns="85133" tIns="42567" rIns="85133" bIns="42567"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75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b="0" i="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00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>
          <p15:clr>
            <a:srgbClr val="FBAE40"/>
          </p15:clr>
        </p15:guide>
        <p15:guide id="16" pos="1495">
          <p15:clr>
            <a:srgbClr val="FBAE40"/>
          </p15:clr>
        </p15:guide>
        <p15:guide id="17" orient="horz" pos="19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797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3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2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dirty="0"/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284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0" i="0">
                <a:latin typeface="Myriad Pro SemiCondensed" charset="0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168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lvl="4"/>
            <a:r>
              <a:rPr lang="en-US" sz="2000" noProof="0" dirty="0"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noProof="0" dirty="0">
              <a:latin typeface="Courier Condensed" charset="0"/>
              <a:ea typeface="Courier Condensed" charset="0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9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pc="-100" baseline="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58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60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8418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Myriad Pro Light Condensed" charset="0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481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4"/>
          <p:cNvCxnSpPr/>
          <p:nvPr/>
        </p:nvCxnSpPr>
        <p:spPr>
          <a:xfrm>
            <a:off x="431800" y="3429000"/>
            <a:ext cx="8280400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Myriad Pro Light SemiCondensed" charset="0"/>
                <a:cs typeface="Myriad Pro Light SemiCondensed" charset="0"/>
              </a:rPr>
              <a:t>Arthur João Catto, PhD	2º semestre de 2017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3163888" y="1994653"/>
            <a:ext cx="5548312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300">
                <a:solidFill>
                  <a:schemeClr val="tx1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1801" y="3618853"/>
            <a:ext cx="8280400" cy="116975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324" b="0" i="0">
                <a:solidFill>
                  <a:schemeClr val="tx1"/>
                </a:solidFill>
                <a:latin typeface="+mn-lt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591956" cy="1439862"/>
          </a:xfr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Txxx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968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+mj-lt"/>
                <a:ea typeface="Myriad Pro Light Condensed" charset="0"/>
                <a:cs typeface="Myriad Pro Ligh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168695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6600" b="0" i="0" kern="1200" spc="-100" baseline="0" noProof="0" dirty="0">
                <a:solidFill>
                  <a:schemeClr val="bg1"/>
                </a:solidFill>
                <a:latin typeface="+mj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62647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spc="-100" baseline="0" noProof="0" dirty="0"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405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b="0" i="0" noProof="0" dirty="0">
                <a:solidFill>
                  <a:srgbClr val="EBEBEB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 dirty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 dirty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 dirty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 dirty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5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197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 dirty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5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44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8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beçalho da Seção al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97698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7200" b="0" i="0" kern="1200" spc="-100" baseline="0" noProof="0" dirty="0">
                <a:solidFill>
                  <a:schemeClr val="bg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1" y="4149274"/>
            <a:ext cx="8280401" cy="2340426"/>
          </a:xfrm>
        </p:spPr>
        <p:txBody>
          <a:bodyPr anchor="t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113328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noProof="0" dirty="0"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67289" y="1649172"/>
            <a:ext cx="3744911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67289" y="187221"/>
            <a:ext cx="374491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967288" y="499101"/>
            <a:ext cx="3744912" cy="823912"/>
          </a:xfrm>
        </p:spPr>
        <p:txBody>
          <a:bodyPr/>
          <a:lstStyle>
            <a:lvl1pPr marL="0" indent="0">
              <a:defRPr lang="en-US" sz="3600" b="0" i="0" kern="1200" spc="-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marL="0" lvl="0" algn="l" defTabSz="914047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82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129">
          <p15:clr>
            <a:srgbClr val="FBAE40"/>
          </p15:clr>
        </p15:guide>
        <p15:guide id="2" orient="horz" pos="84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 sz="180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latin typeface="+mj-lt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latin typeface="+mj-lt"/>
                <a:ea typeface="Myriad Pro SemiCondensed" charset="0"/>
                <a:cs typeface="Myriad Pro SemiCondensed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43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12" lvl="0" indent="-266612" algn="l" defTabSz="914047" rtl="0" eaLnBrk="1" latinLnBrk="0" hangingPunct="1">
              <a:spcBef>
                <a:spcPts val="18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</a:rPr>
              <a:t>Click to edit Master text styles</a:t>
            </a:r>
          </a:p>
          <a:p>
            <a:pPr marL="536397" lvl="1" indent="-269784" algn="l" defTabSz="914047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</a:rPr>
              <a:t>Second level</a:t>
            </a:r>
          </a:p>
          <a:p>
            <a:pPr marL="804863" lvl="2" indent="-268288" algn="l" defTabSz="914047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</a:rPr>
              <a:t>Third level</a:t>
            </a:r>
          </a:p>
          <a:p>
            <a:pPr marL="454025" lvl="3" indent="-450850" algn="l" defTabSz="2516807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marL="711200" lvl="4" indent="-442913" algn="l" defTabSz="914047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b="0" i="0" kern="1200" spc="0" baseline="0" noProof="0" dirty="0">
              <a:solidFill>
                <a:schemeClr val="tx1"/>
              </a:solidFill>
              <a:latin typeface="Courier Condensed" charset="0"/>
              <a:ea typeface="Courier Condensed" charset="0"/>
              <a:cs typeface="Courier Condensed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612" marR="0" lvl="0" indent="-266612" algn="l" defTabSz="914047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Roboto Condensed Light" charset="0"/>
                <a:sym typeface="Myriad Pro Light Condensed"/>
              </a:rPr>
              <a:t>Click to edit Master text styles</a:t>
            </a:r>
          </a:p>
          <a:p>
            <a:pPr marL="536397" lvl="1" indent="-269784" algn="l" defTabSz="914047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</a:rPr>
              <a:t>Second level</a:t>
            </a:r>
          </a:p>
          <a:p>
            <a:pPr marL="804863" lvl="2" indent="-268288" algn="l" defTabSz="914047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</a:rPr>
              <a:t>Third level</a:t>
            </a:r>
          </a:p>
          <a:p>
            <a:pPr marL="454025" lvl="3" indent="-450850" algn="l" defTabSz="2516807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rPr>
              <a:t>Fourth level</a:t>
            </a:r>
          </a:p>
          <a:p>
            <a:pPr marL="711200" lvl="4" indent="-442913" algn="l" defTabSz="914047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</a:pPr>
            <a:r>
              <a:rPr lang="en-US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rPr>
              <a:t>Fifth level</a:t>
            </a:r>
            <a:endParaRPr lang="pt-BR" sz="2000" b="0" i="0" kern="1200" spc="0" baseline="0" noProof="0" dirty="0">
              <a:solidFill>
                <a:schemeClr val="tx1"/>
              </a:solidFill>
              <a:latin typeface="Courier Condensed" charset="0"/>
              <a:ea typeface="Courier Condensed" charset="0"/>
              <a:cs typeface="Courier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8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50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04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9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31801" y="3789364"/>
            <a:ext cx="3960813" cy="2430461"/>
          </a:xfrm>
          <a:prstGeom prst="rect">
            <a:avLst/>
          </a:prstGeom>
        </p:spPr>
        <p:txBody>
          <a:bodyPr/>
          <a:lstStyle>
            <a:lvl1pPr marL="514350" indent="-514350">
              <a:buAutoNum type="alphaUcPeriod"/>
              <a:defRPr sz="20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lvl1pPr>
            <a:lvl2pPr marL="838200" indent="-381000">
              <a:spcBef>
                <a:spcPts val="1800"/>
              </a:spcBef>
              <a:buClr>
                <a:schemeClr val="accent2"/>
              </a:buClr>
              <a:buAutoNum type="alphaUcPeriod"/>
              <a:defRPr sz="20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lvl2pPr>
            <a:lvl3pPr marL="1371600" indent="-457200">
              <a:spcBef>
                <a:spcPts val="1800"/>
              </a:spcBef>
              <a:buClr>
                <a:schemeClr val="accent2"/>
              </a:buClr>
              <a:buAutoNum type="alphaUcPeriod"/>
              <a:defRPr sz="20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lvl3pPr>
            <a:lvl4pPr marL="1752600" indent="-381000">
              <a:spcBef>
                <a:spcPts val="1800"/>
              </a:spcBef>
              <a:buClr>
                <a:schemeClr val="accent2"/>
              </a:buClr>
              <a:buAutoNum type="alphaUcPeriod"/>
              <a:defRPr sz="20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lvl4pPr>
            <a:lvl5pPr marL="2209800" indent="-381000">
              <a:spcBef>
                <a:spcPts val="1800"/>
              </a:spcBef>
              <a:buClr>
                <a:schemeClr val="accent2"/>
              </a:buClr>
              <a:buSzPct val="80000"/>
              <a:buAutoNum type="alphaUcPeriod"/>
              <a:defRPr sz="20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Espaço Reservado para Texto 5"/>
          <p:cNvSpPr>
            <a:spLocks noGrp="1"/>
          </p:cNvSpPr>
          <p:nvPr>
            <p:ph type="body" sz="quarter" idx="13"/>
          </p:nvPr>
        </p:nvSpPr>
        <p:spPr>
          <a:xfrm>
            <a:off x="431801" y="458787"/>
            <a:ext cx="3960813" cy="63023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/>
          <a:p>
            <a:pPr marL="0" indent="0" algn="ctr">
              <a:buClrTx/>
              <a:buSzTx/>
              <a:buNone/>
              <a:defRPr>
                <a:solidFill>
                  <a:srgbClr val="FFFFFF"/>
                </a:solidFill>
                <a:latin typeface="Myriad Pro Condensed"/>
                <a:ea typeface="Myriad Pro Condensed"/>
                <a:cs typeface="Myriad Pro Condensed"/>
                <a:sym typeface="Myriad Pro Condensed"/>
              </a:defRPr>
            </a:pPr>
            <a:endParaRPr/>
          </a:p>
        </p:txBody>
      </p:sp>
      <p:sp>
        <p:nvSpPr>
          <p:cNvPr id="200" name="Espaço Reservado para Texto 5"/>
          <p:cNvSpPr>
            <a:spLocks noGrp="1"/>
          </p:cNvSpPr>
          <p:nvPr>
            <p:ph type="body" sz="quarter" idx="14"/>
          </p:nvPr>
        </p:nvSpPr>
        <p:spPr>
          <a:xfrm>
            <a:off x="4751389" y="447611"/>
            <a:ext cx="3935413" cy="630238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/>
          <a:p>
            <a:pPr marL="0" indent="0" algn="ctr">
              <a:buClrTx/>
              <a:buSzTx/>
              <a:buNone/>
              <a:defRPr>
                <a:solidFill>
                  <a:srgbClr val="FFFFFF"/>
                </a:solidFill>
                <a:latin typeface="Myriad Pro Condensed"/>
                <a:ea typeface="Myriad Pro Condensed"/>
                <a:cs typeface="Myriad Pro Condensed"/>
                <a:sym typeface="Myriad Pro Condensed"/>
              </a:defRPr>
            </a:pPr>
            <a:endParaRPr/>
          </a:p>
        </p:txBody>
      </p:sp>
      <p:sp>
        <p:nvSpPr>
          <p:cNvPr id="201" name="Espaço Reservado para Texto 8"/>
          <p:cNvSpPr>
            <a:spLocks noGrp="1"/>
          </p:cNvSpPr>
          <p:nvPr>
            <p:ph type="body" sz="quarter" idx="15"/>
          </p:nvPr>
        </p:nvSpPr>
        <p:spPr>
          <a:xfrm>
            <a:off x="431801" y="1077849"/>
            <a:ext cx="3960813" cy="2711517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0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pPr>
            <a:endParaRPr/>
          </a:p>
        </p:txBody>
      </p:sp>
      <p:sp>
        <p:nvSpPr>
          <p:cNvPr id="202" name="Espaço Reservado para Texto 8"/>
          <p:cNvSpPr>
            <a:spLocks noGrp="1"/>
          </p:cNvSpPr>
          <p:nvPr>
            <p:ph type="body" sz="quarter" idx="16"/>
          </p:nvPr>
        </p:nvSpPr>
        <p:spPr>
          <a:xfrm>
            <a:off x="4751387" y="1089025"/>
            <a:ext cx="3960814" cy="270034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0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pPr>
            <a:endParaRPr/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688460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720000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378813"/>
            <a:ext cx="8280401" cy="511088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19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8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1169987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400" b="0" i="0" spc="-100" baseline="0" noProof="0" dirty="0"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803275" indent="-266700">
              <a:lnSpc>
                <a:spcPct val="100000"/>
              </a:lnSpc>
              <a:spcBef>
                <a:spcPts val="300"/>
              </a:spcBef>
              <a:buSzPct val="100000"/>
              <a:tabLst/>
              <a:defRPr lang="en-US" sz="2000" noProof="0" smtClean="0"/>
            </a:lvl3pPr>
            <a:lvl4pPr marL="1071563" indent="-268288">
              <a:lnSpc>
                <a:spcPct val="90000"/>
              </a:lnSpc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4pPr>
            <a:lvl5pPr marL="357188" indent="-34766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en-US" sz="240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623888" indent="-357188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4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4131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223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" pos="431">
          <p15:clr>
            <a:srgbClr val="FBAE40"/>
          </p15:clr>
        </p15:guide>
        <p15:guide id="2" orient="horz" pos="113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b="0" i="0" noProof="0" dirty="0">
                <a:solidFill>
                  <a:srgbClr val="EBEBEB"/>
                </a:solidFill>
                <a:latin typeface="Myriad Pro Condensed" panose="020B0506030403020204" pitchFamily="34" charset="0"/>
                <a:ea typeface="Myriad Pro Condensed" panose="020B0506030403020204" pitchFamily="34" charset="0"/>
                <a:cs typeface="Myriad Pro Condensed" panose="020B05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07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2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3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ourier Condensed" charset="0"/>
                <a:ea typeface="Courier Condensed" charset="0"/>
                <a:cs typeface="Courier Condensed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ourier Condensed" charset="0"/>
                <a:ea typeface="Courier Condensed" charset="0"/>
                <a:cs typeface="Courier Condensed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>
                <a:latin typeface="Courier Condensed" charset="0"/>
                <a:ea typeface="Courier Condensed" charset="0"/>
                <a:cs typeface="Courier Condensed" charset="0"/>
              </a:defRPr>
            </a:lvl4pPr>
            <a:lvl5pPr>
              <a:defRPr>
                <a:latin typeface="Courier Condensed" charset="0"/>
                <a:ea typeface="Courier Condensed" charset="0"/>
                <a:cs typeface="Courier Condensed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6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66612" lvl="0" indent="-266612" algn="l" defTabSz="914047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Edit Master text styles</a:t>
            </a:r>
          </a:p>
          <a:p>
            <a:pPr marL="536397" lvl="1" indent="-269784" algn="l" defTabSz="91404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Second level</a:t>
            </a:r>
          </a:p>
          <a:p>
            <a:pPr marL="803275" lvl="2" indent="-266700" algn="l" defTabSz="91404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</a:pPr>
            <a:r>
              <a:rPr lang="en-US" noProof="0" dirty="0"/>
              <a:t>Third level</a:t>
            </a:r>
          </a:p>
          <a:p>
            <a:pPr marL="1071563" lvl="3" indent="-268288" algn="l" defTabSz="251680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85000"/>
                </a:schemeClr>
              </a:buClr>
              <a:buSzPct val="75000"/>
              <a:buFont typeface="Wingdings" pitchFamily="2" charset="2"/>
              <a:buChar char="§"/>
              <a:tabLst/>
            </a:pPr>
            <a:r>
              <a:rPr lang="en-US" noProof="0" dirty="0"/>
              <a:t>Fourth level</a:t>
            </a:r>
          </a:p>
          <a:p>
            <a:pPr marL="357188" lvl="4" indent="-347663" algn="l" defTabSz="91404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</a:pPr>
            <a:r>
              <a:rPr lang="en-US" noProof="0" dirty="0"/>
              <a:t>Fifth level</a:t>
            </a:r>
          </a:p>
          <a:p>
            <a:pPr marL="623888" lvl="5" indent="-357188" algn="l" defTabSz="3600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</a:pPr>
            <a:r>
              <a:rPr lang="en-US" noProof="0" dirty="0"/>
              <a:t>Sixth level</a:t>
            </a:r>
          </a:p>
          <a:p>
            <a:pPr lvl="5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55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6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400" b="0" i="0" kern="1200" spc="-100" baseline="0">
          <a:solidFill>
            <a:schemeClr val="tx1">
              <a:lumMod val="75000"/>
              <a:lumOff val="25000"/>
            </a:schemeClr>
          </a:solidFill>
          <a:latin typeface="Myriad Pro Condensed" charset="0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lang="en-US" sz="24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79475" indent="-342900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1146175" indent="-34290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4pPr>
      <a:lvl5pPr marL="466725" indent="-457200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5pPr>
      <a:lvl6pPr marL="723900" indent="-4572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charset="0"/>
          <a:ea typeface="Latin Modern Mono Light Cond 10" charset="0"/>
          <a:cs typeface="Latin Modern Mono Light Cond 10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6" orient="horz" pos="7007">
          <p15:clr>
            <a:srgbClr val="F26B43"/>
          </p15:clr>
        </p15:guide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45" orient="horz" pos="2614">
          <p15:clr>
            <a:srgbClr val="F26B43"/>
          </p15:clr>
        </p15:guide>
        <p15:guide id="49" orient="horz" pos="176">
          <p15:clr>
            <a:srgbClr val="F26B43"/>
          </p15:clr>
        </p15:guide>
        <p15:guide id="52" orient="horz" pos="391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590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98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000" b="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Myriad Pro Condensed" charset="0"/>
          <a:cs typeface="Myriad Pro Condensed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04863" indent="-268288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sz="20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454025" indent="-45085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000" b="0" i="0" kern="1200" spc="0" baseline="0" noProof="0" dirty="0" smtClean="0">
          <a:solidFill>
            <a:schemeClr val="tx1"/>
          </a:solidFill>
          <a:latin typeface="Courier Condensed" charset="0"/>
          <a:ea typeface="Courier Condensed" charset="0"/>
          <a:cs typeface="Courier Condensed" charset="0"/>
        </a:defRPr>
      </a:lvl4pPr>
      <a:lvl5pPr marL="711200" indent="-442913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pt-BR" sz="2000" b="0" i="0" kern="1200" spc="0" baseline="0" noProof="0" dirty="0">
          <a:solidFill>
            <a:schemeClr val="tx1"/>
          </a:solidFill>
          <a:latin typeface="Courier Condensed" charset="0"/>
          <a:ea typeface="Courier Condensed" charset="0"/>
          <a:cs typeface="Courier Condensed" charset="0"/>
        </a:defRPr>
      </a:lvl5pPr>
      <a:lvl6pPr marL="990000" indent="-5400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sz="2000" b="0" i="0" kern="1200">
          <a:solidFill>
            <a:schemeClr val="tx1"/>
          </a:solidFill>
          <a:latin typeface="Fira Code" charset="0"/>
          <a:ea typeface="Fira Code" charset="0"/>
          <a:cs typeface="Fira Code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orient="horz" pos="7007">
          <p15:clr>
            <a:srgbClr val="F26B43"/>
          </p15:clr>
        </p15:guide>
        <p15:guide id="9" orient="horz" pos="1140">
          <p15:clr>
            <a:srgbClr val="F26B43"/>
          </p15:clr>
        </p15:guide>
        <p15:guide id="11" pos="9493">
          <p15:clr>
            <a:srgbClr val="F26B43"/>
          </p15:clr>
        </p15:guide>
        <p15:guide id="49" orient="horz" pos="176">
          <p15:clr>
            <a:srgbClr val="F26B43"/>
          </p15:clr>
        </p15:guide>
        <p15:guide id="59" orient="horz" pos="5907">
          <p15:clr>
            <a:srgbClr val="F26B43"/>
          </p15:clr>
        </p15:guide>
        <p15:guide id="60" pos="272">
          <p15:clr>
            <a:srgbClr val="F26B43"/>
          </p15:clr>
        </p15:guide>
        <p15:guide id="61" pos="2880">
          <p15:clr>
            <a:srgbClr val="F26B43"/>
          </p15:clr>
        </p15:guide>
        <p15:guide id="62" pos="5488">
          <p15:clr>
            <a:srgbClr val="F26B43"/>
          </p15:clr>
        </p15:guide>
        <p15:guide id="63" orient="horz" pos="391">
          <p15:clr>
            <a:srgbClr val="F26B43"/>
          </p15:clr>
        </p15:guide>
        <p15:guide id="64" orient="horz" pos="1139">
          <p15:clr>
            <a:srgbClr val="F26B43"/>
          </p15:clr>
        </p15:guide>
        <p15:guide id="65" orient="horz" pos="2614">
          <p15:clr>
            <a:srgbClr val="F26B43"/>
          </p15:clr>
        </p15:guide>
        <p15:guide id="6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2235A5-CE9D-D340-A4B6-6FBB9BFB5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-180" dirty="0"/>
              <a:t>Translation Lookaside Buffers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1600" dirty="0"/>
              <a:t>Ch.19 of </a:t>
            </a:r>
            <a:r>
              <a:rPr lang="en-US" sz="1600" i="1" dirty="0"/>
              <a:t>Operating Systems: Three Easy Pieces </a:t>
            </a:r>
            <a:r>
              <a:rPr lang="en-US" sz="1600" dirty="0"/>
              <a:t>by </a:t>
            </a:r>
            <a:r>
              <a:rPr lang="en-US" sz="1600" dirty="0" err="1"/>
              <a:t>Remzi</a:t>
            </a:r>
            <a:r>
              <a:rPr lang="en-US" sz="1600" dirty="0"/>
              <a:t> and Andrea </a:t>
            </a:r>
            <a:r>
              <a:rPr lang="en-US" sz="1600" dirty="0" err="1"/>
              <a:t>Arpaci-Dusseau</a:t>
            </a:r>
            <a:r>
              <a:rPr lang="en-US" sz="1600" dirty="0"/>
              <a:t> (</a:t>
            </a:r>
            <a:r>
              <a:rPr lang="en-US" sz="1600" dirty="0">
                <a:hlinkClick r:id="rId2"/>
              </a:rPr>
              <a:t>pages.cs.wisc.edu/~remzi/OSTEP/</a:t>
            </a:r>
            <a:r>
              <a:rPr lang="en-US" sz="1600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11357B-9070-F145-A44B-E000ABB262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T12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A5460A-EF99-E144-93CD-2685B7058E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542089" cy="276999"/>
          </a:xfrm>
        </p:spPr>
        <p:txBody>
          <a:bodyPr/>
          <a:lstStyle/>
          <a:p>
            <a:r>
              <a:rPr lang="en-US" dirty="0"/>
              <a:t>05 de </a:t>
            </a:r>
            <a:r>
              <a:rPr lang="en-US" dirty="0" err="1"/>
              <a:t>setembro</a:t>
            </a:r>
            <a:r>
              <a:rPr lang="en-US" dirty="0"/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379480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Memory hierarchy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hierarchy example</a:t>
            </a:r>
          </a:p>
        </p:txBody>
      </p:sp>
      <p:sp>
        <p:nvSpPr>
          <p:cNvPr id="356" name="Text Placeholder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000">
                <a:latin typeface="Myriad Pro Light Condensed"/>
                <a:ea typeface="Myriad Pro Light Condensed"/>
                <a:cs typeface="Myriad Pro Light Condensed"/>
                <a:sym typeface="Myriad Pro Light Condensed"/>
              </a:defRPr>
            </a:pPr>
            <a:endParaRPr/>
          </a:p>
        </p:txBody>
      </p:sp>
      <p:graphicFrame>
        <p:nvGraphicFramePr>
          <p:cNvPr id="357" name="Table"/>
          <p:cNvGraphicFramePr/>
          <p:nvPr/>
        </p:nvGraphicFramePr>
        <p:xfrm>
          <a:off x="431798" y="1529117"/>
          <a:ext cx="8280401" cy="4419590"/>
        </p:xfrm>
        <a:graphic>
          <a:graphicData uri="http://schemas.openxmlformats.org/drawingml/2006/table">
            <a:tbl>
              <a:tblPr firstRow="1" bandRow="1"/>
              <a:tblGrid>
                <a:gridCol w="5105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59">
                <a:tc>
                  <a:txBody>
                    <a:bodyPr/>
                    <a:lstStyle/>
                    <a:p>
                      <a:pPr algn="l" defTabSz="914047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Cache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Hit Cost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400" b="1">
                          <a:solidFill>
                            <a:srgbClr val="FFFFFF"/>
                          </a:solidFill>
                        </a:rPr>
                        <a:t>Size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algn="l" defTabSz="914047">
                        <a:def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defRPr>
                      </a:pPr>
                      <a:r>
                        <a:t>1</a:t>
                      </a:r>
                      <a:r>
                        <a:rPr baseline="31999"/>
                        <a:t>st</a:t>
                      </a:r>
                      <a:r>
                        <a:t> level cache/first level TLB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 ns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64 KB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algn="l" defTabSz="914047">
                        <a:def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defRPr>
                      </a:pPr>
                      <a:r>
                        <a:t>2</a:t>
                      </a:r>
                      <a:r>
                        <a:rPr baseline="31999"/>
                        <a:t>nd</a:t>
                      </a:r>
                      <a:r>
                        <a:t> level cache/second level TLB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4 ns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256 KB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algn="l" defTabSz="914047">
                        <a:def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defRPr>
                      </a:pPr>
                      <a:r>
                        <a:t>3</a:t>
                      </a:r>
                      <a:r>
                        <a:rPr baseline="31999"/>
                        <a:t>rd</a:t>
                      </a:r>
                      <a:r>
                        <a:t> level cache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12 ns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2 MB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algn="l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Memory (DRAM)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100 ns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10 GB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algn="l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Data center memory (DRAM)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100 µs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100 TB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algn="l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Local non-volatile memory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100 µs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100 GB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algn="l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Local disk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10 ms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 TB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algn="l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Data center disk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10 ms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100 PB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algn="l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Remote data center disk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200 ms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 defTabSz="914047">
                        <a:defRPr sz="1800"/>
                      </a:pPr>
                      <a:r>
                        <a:rPr sz="2400">
                          <a:latin typeface="Myriad Pro Light SemiCondensed"/>
                          <a:ea typeface="Myriad Pro Light SemiCondensed"/>
                          <a:cs typeface="Myriad Pro Light SemiCondensed"/>
                          <a:sym typeface="Myriad Pro Light SemiCondensed"/>
                        </a:rPr>
                        <a:t>1 EB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58" name="TextBox 4"/>
          <p:cNvSpPr txBox="1"/>
          <p:nvPr/>
        </p:nvSpPr>
        <p:spPr>
          <a:xfrm>
            <a:off x="457200" y="6174240"/>
            <a:ext cx="6990284" cy="39878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Myriad Pro Light SemiCondensed"/>
                <a:ea typeface="Myriad Pro Light SemiCondensed"/>
                <a:cs typeface="Myriad Pro Light SemiCondensed"/>
                <a:sym typeface="Myriad Pro Light SemiCondensed"/>
              </a:defRPr>
            </a:pPr>
            <a:r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i7 has 8MB as shared 3</a:t>
            </a:r>
            <a:r>
              <a:rPr kumimoji="0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rd</a:t>
            </a:r>
            <a:r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 level cache; 2</a:t>
            </a:r>
            <a:r>
              <a:rPr kumimoji="0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nd</a:t>
            </a:r>
            <a:r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 level cache is per-core</a:t>
            </a:r>
          </a:p>
        </p:txBody>
      </p:sp>
    </p:spTree>
    <p:extLst>
      <p:ext uri="{BB962C8B-B14F-4D97-AF65-F5344CB8AC3E}">
        <p14:creationId xmlns:p14="http://schemas.microsoft.com/office/powerpoint/2010/main" val="42492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Memory hierarchy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Memory hierarchy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9D9F-9EB6-B048-B76F-8E7C252E84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7BAE7-8DE1-A14A-8DBA-1C3550E9E0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" name="TextBox 4"/>
          <p:cNvSpPr txBox="1"/>
          <p:nvPr/>
        </p:nvSpPr>
        <p:spPr>
          <a:xfrm>
            <a:off x="457200" y="6174240"/>
            <a:ext cx="6990284" cy="398781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Myriad Pro Light SemiCondensed"/>
                <a:ea typeface="Myriad Pro Light SemiCondensed"/>
                <a:cs typeface="Myriad Pro Light SemiCondensed"/>
                <a:sym typeface="Myriad Pro Light SemiCondensed"/>
              </a:defRPr>
            </a:pPr>
            <a:r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i7 has 8MB as shared 3</a:t>
            </a:r>
            <a:r>
              <a:rPr kumimoji="0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rd</a:t>
            </a:r>
            <a:r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 level cache; 2</a:t>
            </a:r>
            <a:r>
              <a:rPr kumimoji="0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nd</a:t>
            </a:r>
            <a:r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 level cache is per-core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D0E6D-5D29-7B49-9ADD-072C168C7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340768"/>
            <a:ext cx="84963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Part of the hardware memory-management unit (MMU).</a:t>
            </a:r>
          </a:p>
          <a:p>
            <a:r>
              <a:rPr lang="en-US" altLang="ko-KR" dirty="0"/>
              <a:t>A hardware cache of </a:t>
            </a:r>
            <a:r>
              <a:rPr lang="en-US" altLang="ko-KR" b="1" dirty="0"/>
              <a:t>popular</a:t>
            </a:r>
            <a:r>
              <a:rPr lang="en-US" altLang="ko-KR" dirty="0"/>
              <a:t> virtual-to-physical address translations.</a:t>
            </a:r>
          </a:p>
          <a:p>
            <a:pPr lvl="1"/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EC4DE8-4521-5747-999A-FDEC2BE1E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131840" y="2924944"/>
            <a:ext cx="2286327" cy="2143629"/>
          </a:xfrm>
          <a:prstGeom prst="roundRect">
            <a:avLst>
              <a:gd name="adj" fmla="val 5556"/>
            </a:avLst>
          </a:prstGeom>
          <a:solidFill>
            <a:schemeClr val="accent3"/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MMU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72753" y="4222754"/>
            <a:ext cx="1080120" cy="724345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2000" b="1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13820" y="4125199"/>
            <a:ext cx="1080120" cy="16561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60011" y="4197207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Frame 0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66891" y="3331764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TLB</a:t>
            </a:r>
          </a:p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popular v to p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760011" y="4524314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Frame 1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60011" y="4866717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Frame 2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1" name="Straight Arrow Connector 20"/>
          <p:cNvCxnSpPr>
            <a:stCxn id="6" idx="0"/>
            <a:endCxn id="16" idx="2"/>
          </p:cNvCxnSpPr>
          <p:nvPr/>
        </p:nvCxnSpPr>
        <p:spPr>
          <a:xfrm flipV="1">
            <a:off x="1412813" y="3872303"/>
            <a:ext cx="0" cy="3504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5283115" y="3413976"/>
            <a:ext cx="125651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40760" y="3022680"/>
            <a:ext cx="18006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TLB Hit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1873" y="5649406"/>
            <a:ext cx="496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Address Translation with MMU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1231" y="5781383"/>
            <a:ext cx="1782749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Physical Memory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760011" y="5422856"/>
            <a:ext cx="972108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Frame n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95201" y="5084302"/>
            <a:ext cx="10587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…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0745" y="3002998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6145" y="3145263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 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27" name="Straight Arrow Connector 20"/>
          <p:cNvCxnSpPr>
            <a:stCxn id="16" idx="3"/>
          </p:cNvCxnSpPr>
          <p:nvPr/>
        </p:nvCxnSpPr>
        <p:spPr>
          <a:xfrm flipV="1">
            <a:off x="2024881" y="3437649"/>
            <a:ext cx="1221368" cy="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147137" y="2861018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</a:t>
            </a:r>
          </a:p>
          <a:p>
            <a:pPr algn="ctr"/>
            <a:r>
              <a:rPr lang="en-US" sz="1600" i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Lookup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86494" y="4288896"/>
            <a:ext cx="2016224" cy="658203"/>
          </a:xfrm>
          <a:prstGeom prst="roundRect">
            <a:avLst>
              <a:gd name="adj" fmla="val 10966"/>
            </a:avLst>
          </a:prstGeom>
          <a:solidFill>
            <a:schemeClr val="accent3">
              <a:lumMod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Page Table</a:t>
            </a:r>
          </a:p>
          <a:p>
            <a:pPr algn="ctr"/>
            <a:r>
              <a:rPr lang="en-US" altLang="ko-KR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all v to p entries</a:t>
            </a:r>
          </a:p>
        </p:txBody>
      </p:sp>
      <p:cxnSp>
        <p:nvCxnSpPr>
          <p:cNvPr id="33" name="Straight Arrow Connector 20"/>
          <p:cNvCxnSpPr>
            <a:endCxn id="32" idx="0"/>
          </p:cNvCxnSpPr>
          <p:nvPr/>
        </p:nvCxnSpPr>
        <p:spPr>
          <a:xfrm>
            <a:off x="4294606" y="3996758"/>
            <a:ext cx="0" cy="29213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79912" y="3937932"/>
            <a:ext cx="20882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i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TLB Miss </a:t>
            </a:r>
            <a:endParaRPr lang="en-US" sz="1600" i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629370" y="2979323"/>
            <a:ext cx="1224136" cy="8693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95938" y="3121587"/>
            <a:ext cx="93333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</a:p>
        </p:txBody>
      </p:sp>
      <p:cxnSp>
        <p:nvCxnSpPr>
          <p:cNvPr id="43" name="Straight Arrow Connector 20"/>
          <p:cNvCxnSpPr>
            <a:endCxn id="9" idx="0"/>
          </p:cNvCxnSpPr>
          <p:nvPr/>
        </p:nvCxnSpPr>
        <p:spPr>
          <a:xfrm flipH="1">
            <a:off x="7253880" y="3842031"/>
            <a:ext cx="2173" cy="28316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5302718" y="4425271"/>
            <a:ext cx="73285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35569" y="3730038"/>
            <a:ext cx="0" cy="6952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20"/>
          <p:cNvCxnSpPr/>
          <p:nvPr/>
        </p:nvCxnSpPr>
        <p:spPr>
          <a:xfrm>
            <a:off x="6035569" y="3730038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799" y="279400"/>
            <a:ext cx="8280401" cy="720000"/>
          </a:xfrm>
        </p:spPr>
        <p:txBody>
          <a:bodyPr/>
          <a:lstStyle/>
          <a:p>
            <a:r>
              <a:rPr lang="en-US" altLang="ko-KR" dirty="0"/>
              <a:t>TLB Basic Algorithms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1DBBB-762B-1146-98BB-9EC96BDCDA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AEF08-BCE0-A045-BE4E-854623A53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373"/>
            <a:ext cx="9144000" cy="58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1800" y="279763"/>
            <a:ext cx="8280401" cy="720000"/>
          </a:xfrm>
        </p:spPr>
        <p:txBody>
          <a:bodyPr/>
          <a:lstStyle/>
          <a:p>
            <a:r>
              <a:rPr lang="en-US" altLang="ko-KR" dirty="0"/>
              <a:t>Example: Accessing An Array</a:t>
            </a:r>
            <a:endParaRPr lang="ko-KR" alt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9A3DC6D-78C4-984C-BE6D-AE39852066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999763"/>
            <a:ext cx="8244657" cy="376600"/>
          </a:xfrm>
        </p:spPr>
        <p:txBody>
          <a:bodyPr/>
          <a:lstStyle/>
          <a:p>
            <a:r>
              <a:rPr lang="en-US" dirty="0"/>
              <a:t>How a TLB improves paging performance…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B97680C-AF07-4045-BBCF-73F92BCC4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43420"/>
              </p:ext>
            </p:extLst>
          </p:nvPr>
        </p:nvGraphicFramePr>
        <p:xfrm>
          <a:off x="1115616" y="2348880"/>
          <a:ext cx="7584371" cy="4186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695">
                  <a:extLst>
                    <a:ext uri="{9D8B030D-6E8A-4147-A177-3AD203B41FA5}">
                      <a16:colId xmlns:a16="http://schemas.microsoft.com/office/drawing/2014/main" val="4178883344"/>
                    </a:ext>
                  </a:extLst>
                </a:gridCol>
                <a:gridCol w="1315667">
                  <a:extLst>
                    <a:ext uri="{9D8B030D-6E8A-4147-A177-3AD203B41FA5}">
                      <a16:colId xmlns:a16="http://schemas.microsoft.com/office/drawing/2014/main" val="127276735"/>
                    </a:ext>
                  </a:extLst>
                </a:gridCol>
                <a:gridCol w="1315671">
                  <a:extLst>
                    <a:ext uri="{9D8B030D-6E8A-4147-A177-3AD203B41FA5}">
                      <a16:colId xmlns:a16="http://schemas.microsoft.com/office/drawing/2014/main" val="3672454900"/>
                    </a:ext>
                  </a:extLst>
                </a:gridCol>
                <a:gridCol w="1315671">
                  <a:extLst>
                    <a:ext uri="{9D8B030D-6E8A-4147-A177-3AD203B41FA5}">
                      <a16:colId xmlns:a16="http://schemas.microsoft.com/office/drawing/2014/main" val="4062676537"/>
                    </a:ext>
                  </a:extLst>
                </a:gridCol>
                <a:gridCol w="1315667">
                  <a:extLst>
                    <a:ext uri="{9D8B030D-6E8A-4147-A177-3AD203B41FA5}">
                      <a16:colId xmlns:a16="http://schemas.microsoft.com/office/drawing/2014/main" val="2770340556"/>
                    </a:ext>
                  </a:extLst>
                </a:gridCol>
              </a:tblGrid>
              <a:tr h="409766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OFFSET</a:t>
                      </a:r>
                    </a:p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04      08      12      16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79528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8147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21062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07300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434417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05263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06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a[0]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a[1]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a[2]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480559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07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a[3]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a[4]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a[5]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a[6]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540373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08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a[7]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a[8]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a[9]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814092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09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33973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10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75007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11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13270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12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234644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13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94288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14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93386"/>
                  </a:ext>
                </a:extLst>
              </a:tr>
              <a:tr h="25175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= 15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09307" marR="3093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90524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FD9F8FFF-4B2A-0741-A0F5-346B15FB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515587"/>
            <a:ext cx="3043019" cy="1049317"/>
          </a:xfrm>
          <a:prstGeom prst="rect">
            <a:avLst/>
          </a:prstGeom>
        </p:spPr>
      </p:pic>
      <p:sp>
        <p:nvSpPr>
          <p:cNvPr id="26" name="모서리가 둥근 직사각형 9">
            <a:extLst>
              <a:ext uri="{FF2B5EF4-FFF2-40B4-BE49-F238E27FC236}">
                <a16:creationId xmlns:a16="http://schemas.microsoft.com/office/drawing/2014/main" id="{FE0D445A-3347-2A4C-9447-3879C0F257B2}"/>
              </a:ext>
            </a:extLst>
          </p:cNvPr>
          <p:cNvSpPr/>
          <p:nvPr/>
        </p:nvSpPr>
        <p:spPr>
          <a:xfrm>
            <a:off x="6058950" y="1515587"/>
            <a:ext cx="2664296" cy="621678"/>
          </a:xfrm>
          <a:prstGeom prst="roundRect">
            <a:avLst/>
          </a:prstGeom>
          <a:solidFill>
            <a:schemeClr val="accent2"/>
          </a:solidFill>
          <a:ln w="15875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 misses and 7 hits. 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Thus 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TLB hit rate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is 70%.</a:t>
            </a:r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BBC0EACA-D218-C042-B464-777C7E21163F}"/>
              </a:ext>
            </a:extLst>
          </p:cNvPr>
          <p:cNvSpPr/>
          <p:nvPr/>
        </p:nvSpPr>
        <p:spPr>
          <a:xfrm>
            <a:off x="4139952" y="5088956"/>
            <a:ext cx="3384376" cy="86409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The TLB improves performance</a:t>
            </a:r>
          </a:p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due to </a:t>
            </a:r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03659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Locality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Temporal Locality</a:t>
            </a:r>
          </a:p>
          <a:p>
            <a:pPr lvl="1"/>
            <a:r>
              <a:rPr lang="en-US" altLang="ko-KR" dirty="0"/>
              <a:t>An instruction or data item that has been recently accessed will likely be re-accessed soon in the future.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Spatial Locality</a:t>
            </a:r>
            <a:endParaRPr lang="en-US" altLang="ko-KR" i="1" dirty="0"/>
          </a:p>
          <a:p>
            <a:pPr lvl="1"/>
            <a:r>
              <a:rPr lang="en-US" altLang="ko-KR" dirty="0"/>
              <a:t>If a program accesses memory at address </a:t>
            </a:r>
            <a:r>
              <a:rPr lang="en-US" altLang="ko-KR" dirty="0">
                <a:latin typeface="Courier" pitchFamily="49" charset="0"/>
              </a:rPr>
              <a:t>x</a:t>
            </a:r>
            <a:r>
              <a:rPr lang="en-US" altLang="ko-KR" dirty="0"/>
              <a:t>, it will likely soon access memory near </a:t>
            </a:r>
            <a:r>
              <a:rPr lang="en-US" altLang="ko-KR" dirty="0">
                <a:latin typeface="Courier" pitchFamily="49" charset="0"/>
              </a:rPr>
              <a:t>x.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1EB4C2-678D-2C43-BC6E-90FB3FD844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5470829" y="4797152"/>
            <a:ext cx="3133619" cy="1605237"/>
            <a:chOff x="1584479" y="2074344"/>
            <a:chExt cx="5132422" cy="2388716"/>
          </a:xfrm>
        </p:grpSpPr>
        <p:sp>
          <p:nvSpPr>
            <p:cNvPr id="35" name="직사각형 34"/>
            <p:cNvSpPr/>
            <p:nvPr/>
          </p:nvSpPr>
          <p:spPr>
            <a:xfrm rot="5400000">
              <a:off x="3492690" y="944724"/>
              <a:ext cx="1080121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 rot="5400000">
              <a:off x="1939610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2" name="아래쪽 화살표 41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669445" y="2074344"/>
              <a:ext cx="4047456" cy="778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near by 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page1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8050" y="4005064"/>
              <a:ext cx="2524251" cy="45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5918470" y="5067754"/>
            <a:ext cx="131894" cy="290340"/>
          </a:xfrm>
          <a:prstGeom prst="downArrow">
            <a:avLst/>
          </a:prstGeom>
          <a:solidFill>
            <a:srgbClr val="0070C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2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2B227B-3650-604A-A472-6A59D0CDF47B}"/>
              </a:ext>
            </a:extLst>
          </p:cNvPr>
          <p:cNvGrpSpPr/>
          <p:nvPr/>
        </p:nvGrpSpPr>
        <p:grpSpPr>
          <a:xfrm>
            <a:off x="5492316" y="2317519"/>
            <a:ext cx="2980074" cy="1721533"/>
            <a:chOff x="5362809" y="2270919"/>
            <a:chExt cx="2980074" cy="1721533"/>
          </a:xfrm>
        </p:grpSpPr>
        <p:sp>
          <p:nvSpPr>
            <p:cNvPr id="30" name="아래쪽 화살표 29"/>
            <p:cNvSpPr/>
            <p:nvPr/>
          </p:nvSpPr>
          <p:spPr>
            <a:xfrm>
              <a:off x="5458433" y="2648969"/>
              <a:ext cx="131894" cy="290340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19272" y="2270919"/>
              <a:ext cx="21794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page1.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en-US" altLang="ko-KR" sz="1400" baseline="300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nd</a:t>
              </a:r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 access is also page1.</a:t>
              </a:r>
              <a:endPara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73123" y="3684675"/>
              <a:ext cx="15411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Virtual Memory</a:t>
              </a:r>
              <a:endParaRPr lang="ko-KR" altLang="en-US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362809" y="2910435"/>
              <a:ext cx="2980074" cy="725850"/>
              <a:chOff x="5345862" y="2621838"/>
              <a:chExt cx="2980074" cy="725850"/>
            </a:xfrm>
          </p:grpSpPr>
          <p:sp>
            <p:nvSpPr>
              <p:cNvPr id="19" name="직사각형 18"/>
              <p:cNvSpPr/>
              <p:nvPr/>
            </p:nvSpPr>
            <p:spPr>
              <a:xfrm rot="5400000">
                <a:off x="6472974" y="1494726"/>
                <a:ext cx="725850" cy="29800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2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5400000">
                <a:off x="5185449" y="2852868"/>
                <a:ext cx="653265" cy="2637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1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 rot="5400000">
                <a:off x="5494608" y="2852868"/>
                <a:ext cx="653265" cy="2637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2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5400000">
                <a:off x="5803767" y="2852868"/>
                <a:ext cx="653265" cy="2637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3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5400000">
                <a:off x="6112926" y="2852868"/>
                <a:ext cx="653265" cy="2637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4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5400000">
                <a:off x="6422085" y="2852868"/>
                <a:ext cx="653265" cy="2637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5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 rot="5400000">
                <a:off x="7833941" y="2852868"/>
                <a:ext cx="653265" cy="2637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n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452320" y="2815397"/>
                <a:ext cx="646441" cy="276999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731244" y="2850840"/>
                <a:ext cx="653265" cy="2637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6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 rot="5400000">
                <a:off x="7040401" y="2850840"/>
                <a:ext cx="653265" cy="26378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2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7</a:t>
                </a:r>
                <a:endParaRPr lang="ko-KR" altLang="en-US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459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Hardware handle the TLB miss entirely on </a:t>
            </a:r>
            <a:r>
              <a:rPr lang="en-US" altLang="ko-KR" dirty="0" err="1"/>
              <a:t>CISC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hardware has to know exactly where the page tables are located in memory.</a:t>
            </a:r>
          </a:p>
          <a:p>
            <a:pPr lvl="1"/>
            <a:r>
              <a:rPr lang="en-US" altLang="ko-KR" dirty="0"/>
              <a:t>The hardware would “walk” the page table, find the correct page-table entry and extract the desired translation, update and retry the instruction.</a:t>
            </a:r>
          </a:p>
          <a:p>
            <a:pPr lvl="1"/>
            <a:r>
              <a:rPr lang="en-US" altLang="ko-KR" dirty="0"/>
              <a:t>This is called hardware-managed TLB.</a:t>
            </a:r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6B1D77-6A54-CF46-A955-5DE365E7CF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Who Handles The TLB Miss?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RISC have what is known as a software-managed </a:t>
            </a:r>
            <a:r>
              <a:rPr lang="en-US" altLang="ko-KR" dirty="0" err="1"/>
              <a:t>TLB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On a TLB miss, the hardware raises exception( trap handler ).</a:t>
            </a:r>
          </a:p>
          <a:p>
            <a:pPr lvl="2"/>
            <a:r>
              <a:rPr lang="en-US" altLang="ko-KR" dirty="0"/>
              <a:t>Trap handler is code within the OS that is written with the express purpose of handling </a:t>
            </a:r>
            <a:r>
              <a:rPr lang="en-US" altLang="ko-KR" dirty="0" err="1"/>
              <a:t>TLB</a:t>
            </a:r>
            <a:r>
              <a:rPr lang="en-US" altLang="ko-KR" dirty="0"/>
              <a:t> miss.</a:t>
            </a:r>
          </a:p>
          <a:p>
            <a:pPr lvl="1"/>
            <a:endParaRPr lang="ko-KR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9A23DE-22AC-F849-84C8-CEF8C4E1B4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7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Control Flow algorithm (OS Handled)</a:t>
            </a:r>
            <a:endParaRPr lang="ko-KR" alt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34A06B-B562-324E-99F8-620E64C2E54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r="38695"/>
          <a:stretch/>
        </p:blipFill>
        <p:spPr>
          <a:xfrm>
            <a:off x="431799" y="1376363"/>
            <a:ext cx="8276093" cy="356480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611A2-418C-C148-9436-8FAAA614F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entry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TLB is managed by Full Associative method.</a:t>
            </a:r>
          </a:p>
          <a:p>
            <a:pPr lvl="1"/>
            <a:r>
              <a:rPr lang="en-US" altLang="ko-KR" dirty="0"/>
              <a:t>A typical TLB might have 32, 64, or 128 entries.</a:t>
            </a:r>
          </a:p>
          <a:p>
            <a:pPr lvl="1"/>
            <a:r>
              <a:rPr lang="en-US" altLang="ko-KR" dirty="0"/>
              <a:t>Hardware search the entire TLB in parallel to find the desired translation.</a:t>
            </a:r>
          </a:p>
          <a:p>
            <a:pPr lvl="1"/>
            <a:r>
              <a:rPr lang="en-US" altLang="ko-KR" dirty="0"/>
              <a:t>Other bits: valid bits , protection bits, address-space identifier, dirty bit</a:t>
            </a:r>
            <a:endParaRPr lang="ko-KR" alt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53DBCA7-0E03-5A4F-944F-8B0DDF0366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16CCC-A3E7-9749-8113-F3C3A611736B}"/>
              </a:ext>
            </a:extLst>
          </p:cNvPr>
          <p:cNvGrpSpPr/>
          <p:nvPr/>
        </p:nvGrpSpPr>
        <p:grpSpPr>
          <a:xfrm>
            <a:off x="971600" y="3717032"/>
            <a:ext cx="6154412" cy="1202650"/>
            <a:chOff x="1475656" y="3356992"/>
            <a:chExt cx="6154412" cy="1202650"/>
          </a:xfrm>
        </p:grpSpPr>
        <p:grpSp>
          <p:nvGrpSpPr>
            <p:cNvPr id="12" name="그룹 11"/>
            <p:cNvGrpSpPr/>
            <p:nvPr/>
          </p:nvGrpSpPr>
          <p:grpSpPr>
            <a:xfrm>
              <a:off x="1475656" y="3356992"/>
              <a:ext cx="6154412" cy="792088"/>
              <a:chOff x="580855" y="2636912"/>
              <a:chExt cx="6154412" cy="792088"/>
            </a:xfrm>
            <a:effectLst/>
          </p:grpSpPr>
          <p:sp>
            <p:nvSpPr>
              <p:cNvPr id="6" name="직사각형 5"/>
              <p:cNvSpPr/>
              <p:nvPr/>
            </p:nvSpPr>
            <p:spPr>
              <a:xfrm>
                <a:off x="580855" y="2636912"/>
                <a:ext cx="6151386" cy="7920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580856" y="2636912"/>
                <a:ext cx="1830905" cy="792088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white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VPN</a:t>
                </a:r>
                <a:endParaRPr lang="ko-KR" altLang="en-US" sz="16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2411761" y="2636912"/>
                <a:ext cx="2451298" cy="7920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PFN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863059" y="2636912"/>
                <a:ext cx="1872208" cy="79208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other bits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979712" y="4221088"/>
              <a:ext cx="4968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Typical TLB entry look like this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1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22" name="Tex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requirement that instructions must be in physical memory to be executed may limit the size of a program to the size of main memory.</a:t>
            </a:r>
          </a:p>
          <a:p>
            <a:r>
              <a:rPr lang="en-US" dirty="0"/>
              <a:t>In many cases, parts of the program are not needed or, at least, not at the same time, e.g.</a:t>
            </a:r>
          </a:p>
          <a:p>
            <a:pPr lvl="1"/>
            <a:r>
              <a:rPr lang="en-US" dirty="0"/>
              <a:t>Code to handle unusual error conditions.</a:t>
            </a:r>
          </a:p>
          <a:p>
            <a:pPr lvl="1"/>
            <a:r>
              <a:rPr lang="en-US" dirty="0"/>
              <a:t>Data structures that are dimensioned in excess of actual need.</a:t>
            </a:r>
          </a:p>
          <a:p>
            <a:pPr lvl="1"/>
            <a:r>
              <a:rPr lang="en-US" dirty="0"/>
              <a:t>Rarely used options and features.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A244374-3F1A-FC42-871A-0BF7A5C36D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7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4E0E-0A9E-9447-9BDF-F16BACD973E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698371-FBE2-A143-9025-8846D365CC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E35992-E67F-CC40-8DEA-E38912CECE83}"/>
              </a:ext>
            </a:extLst>
          </p:cNvPr>
          <p:cNvGrpSpPr/>
          <p:nvPr/>
        </p:nvGrpSpPr>
        <p:grpSpPr>
          <a:xfrm>
            <a:off x="395536" y="1472116"/>
            <a:ext cx="8424936" cy="4477164"/>
            <a:chOff x="539552" y="1195118"/>
            <a:chExt cx="8424936" cy="447716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39552" y="1916832"/>
              <a:ext cx="1584176" cy="936104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Process A</a:t>
              </a:r>
              <a:endParaRPr lang="ko-KR" altLang="en-US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39552" y="4092307"/>
              <a:ext cx="1584176" cy="936104"/>
            </a:xfrm>
            <a:prstGeom prst="roundRect">
              <a:avLst/>
            </a:prstGeom>
            <a:ln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Process B</a:t>
              </a:r>
              <a:endParaRPr lang="ko-KR" altLang="en-US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2420888"/>
              <a:ext cx="1404156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TLB Table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cxnSp>
          <p:nvCxnSpPr>
            <p:cNvPr id="27" name="Straight Arrow Connector 20"/>
            <p:cNvCxnSpPr>
              <a:stCxn id="7" idx="3"/>
            </p:cNvCxnSpPr>
            <p:nvPr/>
          </p:nvCxnSpPr>
          <p:spPr>
            <a:xfrm>
              <a:off x="2123728" y="2384884"/>
              <a:ext cx="1484981" cy="0"/>
            </a:xfrm>
            <a:prstGeom prst="straightConnector1">
              <a:avLst/>
            </a:prstGeom>
            <a:ln w="15875">
              <a:solidFill>
                <a:schemeClr val="tx2"/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060848"/>
              <a:ext cx="2003352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access </a:t>
              </a:r>
              <a:r>
                <a:rPr lang="en-US" altLang="ko-KR" sz="1400" b="1" dirty="0" err="1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VPN10</a:t>
              </a:r>
              <a:endParaRPr lang="ko-KR" altLang="en-US" sz="14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08709" y="3708321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3780329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41074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4449839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5005978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4667424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93490" y="5364505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graphicFrame>
          <p:nvGraphicFramePr>
            <p:cNvPr id="30" name="내용 개체 틀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29728821"/>
                </p:ext>
              </p:extLst>
            </p:nvPr>
          </p:nvGraphicFramePr>
          <p:xfrm>
            <a:off x="5364088" y="2760712"/>
            <a:ext cx="3600400" cy="16764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00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VPN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PFN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valid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 err="1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prot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100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 err="1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rwx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cxnSp>
          <p:nvCxnSpPr>
            <p:cNvPr id="14" name="꺾인 연결선 13"/>
            <p:cNvCxnSpPr>
              <a:stCxn id="19" idx="3"/>
            </p:cNvCxnSpPr>
            <p:nvPr/>
          </p:nvCxnSpPr>
          <p:spPr>
            <a:xfrm>
              <a:off x="4688829" y="2023210"/>
              <a:ext cx="675259" cy="1252719"/>
            </a:xfrm>
            <a:prstGeom prst="bentConnector3">
              <a:avLst/>
            </a:prstGeom>
            <a:ln w="15875">
              <a:solidFill>
                <a:schemeClr val="tx2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076056" y="2010326"/>
              <a:ext cx="200335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Insert TLB Entry</a:t>
              </a:r>
              <a:endParaRPr lang="ko-KR" altLang="en-US" sz="1600" b="1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07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0854-5315-D443-8A24-517288C367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433B29-B1FF-7F49-8E65-8F22F66D17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AA8820-346D-C448-BCBC-60B7EF4DD89C}"/>
              </a:ext>
            </a:extLst>
          </p:cNvPr>
          <p:cNvGrpSpPr/>
          <p:nvPr/>
        </p:nvGrpSpPr>
        <p:grpSpPr>
          <a:xfrm>
            <a:off x="107504" y="1484784"/>
            <a:ext cx="8712968" cy="4477164"/>
            <a:chOff x="251520" y="1195118"/>
            <a:chExt cx="8712968" cy="447716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39552" y="1916832"/>
              <a:ext cx="1584176" cy="936104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Process A</a:t>
              </a:r>
              <a:endParaRPr lang="ko-KR" altLang="en-US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39552" y="4092307"/>
              <a:ext cx="1584176" cy="936104"/>
            </a:xfrm>
            <a:prstGeom prst="roundRect">
              <a:avLst/>
            </a:prstGeom>
            <a:ln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Process B</a:t>
              </a:r>
              <a:endParaRPr lang="ko-KR" altLang="en-US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2420888"/>
              <a:ext cx="1404156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TLB Table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08709" y="1195118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54900" y="126712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62788" y="1594233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662788" y="19366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20677" y="2851302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667699" y="249277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0090" y="2154221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cxnSp>
          <p:nvCxnSpPr>
            <p:cNvPr id="27" name="Straight Arrow Connector 20"/>
            <p:cNvCxnSpPr/>
            <p:nvPr/>
          </p:nvCxnSpPr>
          <p:spPr>
            <a:xfrm>
              <a:off x="2123728" y="4581128"/>
              <a:ext cx="1484981" cy="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stealth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3608709" y="3708321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3780329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41074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4449839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5005978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4667424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93490" y="5364505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graphicFrame>
          <p:nvGraphicFramePr>
            <p:cNvPr id="30" name="내용 개체 틀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87798105"/>
                </p:ext>
              </p:extLst>
            </p:nvPr>
          </p:nvGraphicFramePr>
          <p:xfrm>
            <a:off x="5364088" y="2760712"/>
            <a:ext cx="3600400" cy="16764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00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VPN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PFN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valid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 err="1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prot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100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 err="1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rwx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170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 err="1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rwx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cxnSp>
          <p:nvCxnSpPr>
            <p:cNvPr id="14" name="꺾인 연결선 13"/>
            <p:cNvCxnSpPr>
              <a:stCxn id="32" idx="3"/>
            </p:cNvCxnSpPr>
            <p:nvPr/>
          </p:nvCxnSpPr>
          <p:spPr>
            <a:xfrm flipV="1">
              <a:off x="4688829" y="3936318"/>
              <a:ext cx="675259" cy="600095"/>
            </a:xfrm>
            <a:prstGeom prst="bentConnector3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1520" y="3159079"/>
              <a:ext cx="1350211" cy="584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Context</a:t>
              </a:r>
            </a:p>
            <a:p>
              <a:r>
                <a:rPr lang="en-US" sz="16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Switching</a:t>
              </a:r>
            </a:p>
          </p:txBody>
        </p:sp>
        <p:cxnSp>
          <p:nvCxnSpPr>
            <p:cNvPr id="36" name="구부러진 연결선 35"/>
            <p:cNvCxnSpPr/>
            <p:nvPr/>
          </p:nvCxnSpPr>
          <p:spPr>
            <a:xfrm rot="10800000" flipV="1">
              <a:off x="526529" y="2384883"/>
              <a:ext cx="12700" cy="2175475"/>
            </a:xfrm>
            <a:prstGeom prst="curvedConnector3">
              <a:avLst>
                <a:gd name="adj1" fmla="val 2475000"/>
              </a:avLst>
            </a:prstGeom>
            <a:ln w="158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835696" y="4221088"/>
              <a:ext cx="200335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9BBB59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access </a:t>
              </a:r>
              <a:r>
                <a:rPr lang="en-US" altLang="ko-KR" sz="1600" b="1" dirty="0" err="1">
                  <a:solidFill>
                    <a:srgbClr val="9BBB59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VPN10</a:t>
              </a:r>
              <a:endParaRPr lang="ko-KR" altLang="en-US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32040" y="4530606"/>
              <a:ext cx="200335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9BBB59">
                      <a:lumMod val="75000"/>
                    </a:srgbClr>
                  </a:solidFill>
                  <a:latin typeface="맑은 고딕" pitchFamily="50" charset="-127"/>
                  <a:ea typeface="맑은 고딕" pitchFamily="50" charset="-127"/>
                </a:rPr>
                <a:t>Insert TLB Entry</a:t>
              </a:r>
              <a:endParaRPr lang="ko-KR" altLang="en-US" sz="1600" b="1" dirty="0">
                <a:solidFill>
                  <a:srgbClr val="9BBB59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19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altLang="ko-KR" dirty="0"/>
              <a:t>TLB Issue: Context Switching</a:t>
            </a:r>
            <a:endParaRPr lang="ko-KR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6AF965-37C5-5D46-A9DD-11EA717D33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AB2440-3FFF-464A-95C9-CD14913F34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5B7712-A895-2349-9384-AD533894E28E}"/>
              </a:ext>
            </a:extLst>
          </p:cNvPr>
          <p:cNvGrpSpPr/>
          <p:nvPr/>
        </p:nvGrpSpPr>
        <p:grpSpPr>
          <a:xfrm>
            <a:off x="415705" y="1406976"/>
            <a:ext cx="8496944" cy="4477164"/>
            <a:chOff x="539552" y="1195118"/>
            <a:chExt cx="8496944" cy="447716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539552" y="1916832"/>
              <a:ext cx="1584176" cy="936104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Process A</a:t>
              </a:r>
              <a:endParaRPr lang="ko-KR" altLang="en-US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39552" y="4092307"/>
              <a:ext cx="1584176" cy="936104"/>
            </a:xfrm>
            <a:prstGeom prst="roundRect">
              <a:avLst/>
            </a:prstGeom>
            <a:ln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Process B</a:t>
              </a:r>
              <a:endParaRPr lang="ko-KR" altLang="en-US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92080" y="2420888"/>
              <a:ext cx="1404156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TLB Table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320677" y="1195118"/>
              <a:ext cx="1755379" cy="1963961"/>
              <a:chOff x="3320677" y="1195118"/>
              <a:chExt cx="1755379" cy="1963961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3608709" y="1195118"/>
                <a:ext cx="1080120" cy="16561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3654900" y="1267126"/>
                <a:ext cx="972108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0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662788" y="1594233"/>
                <a:ext cx="972108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1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662788" y="1936636"/>
                <a:ext cx="972108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2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320677" y="2851302"/>
                <a:ext cx="1755379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Virtual Memory</a:t>
                </a: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3667699" y="2492775"/>
                <a:ext cx="972108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n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990090" y="2154221"/>
                <a:ext cx="1058779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3608709" y="3708321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54900" y="3780329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662788" y="4107436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662788" y="4449839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667699" y="5005978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90090" y="4667424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93490" y="5364505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graphicFrame>
          <p:nvGraphicFramePr>
            <p:cNvPr id="30" name="내용 개체 틀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06912547"/>
                </p:ext>
              </p:extLst>
            </p:nvPr>
          </p:nvGraphicFramePr>
          <p:xfrm>
            <a:off x="5364088" y="2760712"/>
            <a:ext cx="3600400" cy="16764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900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00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00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00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VPN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PFN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valid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 err="1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prot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100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 err="1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rwx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170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 err="1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rwx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" name="직사각형 2"/>
            <p:cNvSpPr/>
            <p:nvPr/>
          </p:nvSpPr>
          <p:spPr>
            <a:xfrm>
              <a:off x="5349948" y="3111455"/>
              <a:ext cx="3614539" cy="3175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252000" rtlCol="0" anchor="ctr"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49948" y="3760341"/>
              <a:ext cx="3614539" cy="3175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252000" rtlCol="0" anchor="ctr">
              <a:spAutoFit/>
            </a:bodyPr>
            <a:lstStyle/>
            <a:p>
              <a:pPr algn="ctr"/>
              <a:endParaRPr lang="ko-KR" altLang="en-US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210814" y="4637568"/>
              <a:ext cx="3825682" cy="880825"/>
            </a:xfrm>
            <a:prstGeom prst="roundRect">
              <a:avLst/>
            </a:prstGeom>
            <a:solidFill>
              <a:srgbClr val="FFC000"/>
            </a:solidFill>
            <a:ln w="15875"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108000" rIns="108000" rtlCol="0" anchor="ctr">
              <a:noAutofit/>
            </a:bodyPr>
            <a:lstStyle/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Can’t </a:t>
              </a:r>
              <a:r>
                <a:rPr lang="en-US" altLang="ko-KR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Distinguish </a:t>
              </a:r>
              <a:r>
                <a:rPr lang="en-US" altLang="ko-KR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which entry is </a:t>
              </a:r>
            </a:p>
            <a:p>
              <a:pPr algn="ctr"/>
              <a:r>
                <a:rPr lang="en-US" altLang="ko-KR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meant for which process</a:t>
              </a:r>
              <a:endParaRPr lang="ko-KR" altLang="en-US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92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Solve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Provide an address space identifier(ASID) field in the TLB.</a:t>
            </a:r>
          </a:p>
          <a:p>
            <a:pPr lvl="1"/>
            <a:endParaRPr lang="ko-KR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7D0A012-C3B0-394F-BDC2-4C81CD722F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FA5C3-8DFF-C34E-A85E-586239E53815}"/>
              </a:ext>
            </a:extLst>
          </p:cNvPr>
          <p:cNvGrpSpPr/>
          <p:nvPr/>
        </p:nvGrpSpPr>
        <p:grpSpPr>
          <a:xfrm>
            <a:off x="684213" y="1844824"/>
            <a:ext cx="8261699" cy="4494715"/>
            <a:chOff x="611560" y="1739573"/>
            <a:chExt cx="8261699" cy="449471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611560" y="2426720"/>
              <a:ext cx="1584176" cy="936104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Process A</a:t>
              </a:r>
              <a:endParaRPr lang="ko-KR" altLang="en-US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11560" y="4654313"/>
              <a:ext cx="1584176" cy="936104"/>
            </a:xfrm>
            <a:prstGeom prst="roundRect">
              <a:avLst/>
            </a:prstGeom>
            <a:ln/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Process B</a:t>
              </a:r>
              <a:endParaRPr lang="ko-KR" altLang="en-US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52120" y="2838289"/>
              <a:ext cx="1404156" cy="33855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TLB Table</a:t>
              </a: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2924338" y="1739573"/>
              <a:ext cx="1755379" cy="1963961"/>
              <a:chOff x="3320677" y="1195118"/>
              <a:chExt cx="1755379" cy="1963961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3608709" y="1195118"/>
                <a:ext cx="1080120" cy="165618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pPr algn="ctr"/>
                <a:endParaRPr lang="ko-KR" altLang="en-US" sz="1600" dirty="0">
                  <a:solidFill>
                    <a:srgbClr val="00B050"/>
                  </a:solidFill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3654900" y="1267126"/>
                <a:ext cx="972108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0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662788" y="1594233"/>
                <a:ext cx="972108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1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662788" y="1936636"/>
                <a:ext cx="972108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2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320677" y="2851302"/>
                <a:ext cx="1755379" cy="30777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Virtual Memory</a:t>
                </a: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667699" y="2492775"/>
                <a:ext cx="972108" cy="2880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Page n</a:t>
                </a:r>
                <a:endParaRPr lang="ko-KR" altLang="en-US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90090" y="2154221"/>
                <a:ext cx="1058779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…</a:t>
                </a:r>
              </a:p>
            </p:txBody>
          </p:sp>
        </p:grpSp>
        <p:sp>
          <p:nvSpPr>
            <p:cNvPr id="17" name="직사각형 16"/>
            <p:cNvSpPr/>
            <p:nvPr/>
          </p:nvSpPr>
          <p:spPr>
            <a:xfrm>
              <a:off x="3239557" y="4270327"/>
              <a:ext cx="1080120" cy="1656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285748" y="434233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0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93636" y="4669442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293636" y="5011845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298547" y="5567984"/>
              <a:ext cx="972108" cy="2880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20938" y="5229430"/>
              <a:ext cx="1058779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24338" y="5926511"/>
              <a:ext cx="1755379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Virtual Memory</a:t>
              </a:r>
            </a:p>
          </p:txBody>
        </p:sp>
        <p:graphicFrame>
          <p:nvGraphicFramePr>
            <p:cNvPr id="24" name="내용 개체 틀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2869787"/>
                </p:ext>
              </p:extLst>
            </p:nvPr>
          </p:nvGraphicFramePr>
          <p:xfrm>
            <a:off x="5256076" y="3161692"/>
            <a:ext cx="3600400" cy="16764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2008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200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2008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2008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2008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VPN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PFN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valid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 err="1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prot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ASID</a:t>
                        </a:r>
                        <a:endParaRPr lang="ko-KR" altLang="en-US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100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 err="1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rwx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7211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170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1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 err="1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rwx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2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26905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6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rPr>
                          <a:t>-</a:t>
                        </a:r>
                        <a:endParaRPr lang="ko-KR" altLang="en-US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endParaRP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72" name="모서리가 둥근 직사각형 71"/>
            <p:cNvSpPr/>
            <p:nvPr/>
          </p:nvSpPr>
          <p:spPr>
            <a:xfrm>
              <a:off x="8119614" y="3140280"/>
              <a:ext cx="753645" cy="1695169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24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Case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Two processes </a:t>
            </a:r>
            <a:r>
              <a:rPr lang="en-US" altLang="ko-KR" dirty="0">
                <a:solidFill>
                  <a:schemeClr val="accent6"/>
                </a:solidFill>
              </a:rPr>
              <a:t>share a page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Process 1 is sharing physical page 101 with Process2.</a:t>
            </a:r>
          </a:p>
          <a:p>
            <a:pPr lvl="1"/>
            <a:r>
              <a:rPr lang="en-US" altLang="ko-KR" dirty="0"/>
              <a:t>P1 maps this page into the 10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  <a:p>
            <a:pPr lvl="1"/>
            <a:r>
              <a:rPr lang="en-US" altLang="ko-KR" dirty="0"/>
              <a:t>P2 maps this page to the 50</a:t>
            </a:r>
            <a:r>
              <a:rPr lang="en-US" altLang="ko-KR" baseline="30000" dirty="0"/>
              <a:t>th</a:t>
            </a:r>
            <a:r>
              <a:rPr lang="en-US" altLang="ko-KR" dirty="0"/>
              <a:t> page of its address space.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DFF026-FBBA-0D41-8E95-5B189FB98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704175"/>
              </p:ext>
            </p:extLst>
          </p:nvPr>
        </p:nvGraphicFramePr>
        <p:xfrm>
          <a:off x="978793" y="3414002"/>
          <a:ext cx="3600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PFN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valid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prot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ASID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rwx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1692985" y="3396707"/>
            <a:ext cx="724238" cy="1678385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76056" y="3356992"/>
            <a:ext cx="3064149" cy="1760201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Sharing of pages is </a:t>
            </a:r>
            <a:r>
              <a:rPr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useful</a:t>
            </a:r>
            <a:r>
              <a:rPr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as it reduces the number of physical pages in use.</a:t>
            </a:r>
            <a:endParaRPr lang="ko-KR" altLang="en-US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1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TLB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LRU(Least Recently Used)</a:t>
            </a:r>
          </a:p>
          <a:p>
            <a:pPr lvl="1"/>
            <a:r>
              <a:rPr lang="en-US" altLang="ko-KR" dirty="0"/>
              <a:t>Evict an entry that has not recently been used.</a:t>
            </a:r>
          </a:p>
          <a:p>
            <a:pPr lvl="1"/>
            <a:r>
              <a:rPr lang="en-US" altLang="ko-KR" dirty="0"/>
              <a:t>Take advantage of </a:t>
            </a:r>
            <a:r>
              <a:rPr lang="en-US" altLang="ko-KR" i="1" dirty="0"/>
              <a:t>locality</a:t>
            </a:r>
            <a:r>
              <a:rPr lang="en-US" altLang="ko-KR" dirty="0"/>
              <a:t> in the memory-reference stream.</a:t>
            </a:r>
          </a:p>
          <a:p>
            <a:pPr lvl="1"/>
            <a:endParaRPr lang="en-US" altLang="ko-KR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2F6A66-E43A-4A4C-B570-04AAAB1EA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331640" y="3189090"/>
            <a:ext cx="6840760" cy="859408"/>
          </a:xfrm>
          <a:prstGeom prst="roundRect">
            <a:avLst>
              <a:gd name="adj" fmla="val 555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                                                                         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4964" y="3040385"/>
            <a:ext cx="1924907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Reference Row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580614" y="4162764"/>
            <a:ext cx="303321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2628" y="4230590"/>
            <a:ext cx="30130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80614" y="4590506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20" y="4715112"/>
            <a:ext cx="14792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Frame: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956796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567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56796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56797" y="4946240"/>
            <a:ext cx="305990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80614" y="4959054"/>
            <a:ext cx="303321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335495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35496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35495" y="4586200"/>
            <a:ext cx="305991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335496" y="494624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30564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30564" y="4226284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30564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730564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17968" y="4158458"/>
            <a:ext cx="305990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17968" y="4226284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17968" y="4586200"/>
            <a:ext cx="305990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17969" y="4946240"/>
            <a:ext cx="30598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273168" y="4158458"/>
            <a:ext cx="311594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273167" y="4226284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277357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82041" y="4946240"/>
            <a:ext cx="298532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49771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49770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53960" y="4586200"/>
            <a:ext cx="307405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649771" y="4946240"/>
            <a:ext cx="316277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015144" y="4158458"/>
            <a:ext cx="316278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015143" y="4226284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15143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015144" y="4946240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11901" y="4158458"/>
            <a:ext cx="3162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11902" y="4226284"/>
            <a:ext cx="3162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411901" y="458620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411901" y="4946240"/>
            <a:ext cx="3162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84302" y="4158458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584302" y="4226284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584302" y="4586200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584303" y="4946240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319240" y="4167983"/>
            <a:ext cx="338179" cy="11647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319240" y="4235809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319240" y="4595725"/>
            <a:ext cx="338179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19241" y="4955765"/>
            <a:ext cx="338178" cy="28803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white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4882172" y="5565334"/>
            <a:ext cx="3577616" cy="77283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11 TLB misses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15397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7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894576" y="3462908"/>
            <a:ext cx="433753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375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65727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4078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2430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807823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191340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574857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8374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41891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08925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725408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49244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875959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7259476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642992" y="3462908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0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내용 개체 틀 2"/>
          <p:cNvSpPr txBox="1">
            <a:spLocks/>
          </p:cNvSpPr>
          <p:nvPr/>
        </p:nvSpPr>
        <p:spPr bwMode="auto">
          <a:xfrm>
            <a:off x="214313" y="880070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>
              <a:buFont typeface="Wingdings" pitchFamily="2" charset="2"/>
              <a:buNone/>
            </a:pP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Real TLB Entry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sz="quarter" idx="10"/>
            <p:extLst/>
          </p:nvPr>
        </p:nvGraphicFramePr>
        <p:xfrm>
          <a:off x="431800" y="1379538"/>
          <a:ext cx="8280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07713" marR="107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E66DA5-8166-C844-A37A-49C98C95AD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내용 개체 틀 11"/>
          <p:cNvGraphicFramePr>
            <a:graphicFrameLocks/>
          </p:cNvGraphicFramePr>
          <p:nvPr>
            <p:extLst/>
          </p:nvPr>
        </p:nvGraphicFramePr>
        <p:xfrm>
          <a:off x="929583" y="2182307"/>
          <a:ext cx="7029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96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967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801791" y="1868838"/>
            <a:ext cx="504056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VPN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3902" y="1510767"/>
            <a:ext cx="239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0  1  2  3  4  5  6  7  8  9 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9642" y="1505148"/>
            <a:ext cx="527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10 11  …                     19     …                                  31</a:t>
            </a:r>
            <a:endParaRPr lang="ko-KR" altLang="en-US" sz="14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2153" y="1868838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906247" y="1862652"/>
            <a:ext cx="648072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ASID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93879" y="2229993"/>
            <a:ext cx="64807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PFN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2435" y="2223807"/>
            <a:ext cx="527848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09149" y="2223807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29963" y="2222905"/>
            <a:ext cx="203812" cy="2616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26140" y="1124744"/>
            <a:ext cx="562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All 64 bits of this TLB entry(example of MIPS R4000)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596672"/>
                  </p:ext>
                </p:extLst>
              </p:nvPr>
            </p:nvGraphicFramePr>
            <p:xfrm>
              <a:off x="1107202" y="4149725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4016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24-bit 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Systems can support with up to 64GB of main memory(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latin typeface="Cambria Math"/>
                                    </a:rPr>
                                    <m:t>24</m:t>
                                  </m:r>
                                </m:sup>
                              </m:sSup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∗4</m:t>
                              </m:r>
                              <m:r>
                                <a:rPr lang="en-US" altLang="ko-KR" sz="1200" b="0" i="1" dirty="0" smtClean="0">
                                  <a:latin typeface="Cambria Math"/>
                                </a:rPr>
                                <m:t>𝐾𝐵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 pages ).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57851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8596672"/>
                  </p:ext>
                </p:extLst>
              </p:nvPr>
            </p:nvGraphicFramePr>
            <p:xfrm>
              <a:off x="1107202" y="4149725"/>
              <a:ext cx="7226653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0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446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Flag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Content</a:t>
                          </a:r>
                          <a:endParaRPr lang="ko-KR" altLang="en-US" sz="12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19-bit VPN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The rest reserved for the kernel.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24-bit PFN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64" t="-214286" b="-53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Global bit(G)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Used for pages that are globally-shared among processes.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ASID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OS can use to distinguish between address spaces.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Coherence bit(C)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determine how a page is cached by the hardware.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Dirty bit(D)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marking when the page has been written.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Valid bit(V)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2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latin typeface="맑은 고딕" pitchFamily="50" charset="-127"/>
                              <a:ea typeface="맑은 고딕" pitchFamily="50" charset="-127"/>
                            </a:rPr>
                            <a:t>tells the hardware if there is a valid translation present in the entry.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63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326" name="Tex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 ability to execute a program which is only partially loaded in memory has many benefits</a:t>
            </a:r>
          </a:p>
          <a:p>
            <a:pPr lvl="1">
              <a:buClr>
                <a:srgbClr val="A6A6A6"/>
              </a:buClr>
            </a:pPr>
            <a:r>
              <a:rPr lang="en-US" dirty="0"/>
              <a:t>The size of the program would no longer be constrained by the physical memory that is available.</a:t>
            </a:r>
          </a:p>
          <a:p>
            <a:pPr lvl="1">
              <a:buClr>
                <a:srgbClr val="A6A6A6"/>
              </a:buClr>
            </a:pPr>
            <a:r>
              <a:rPr lang="en-US" dirty="0"/>
              <a:t>Since programs would require less memory, the degree of multiprogramming could be increased.</a:t>
            </a:r>
          </a:p>
          <a:p>
            <a:pPr lvl="1">
              <a:buClr>
                <a:srgbClr val="A6A6A6"/>
              </a:buClr>
            </a:pPr>
            <a:r>
              <a:rPr lang="en-US" dirty="0"/>
              <a:t>Loading or swapping user programs into memory would require less I/O.</a:t>
            </a:r>
          </a:p>
          <a:p>
            <a:r>
              <a:rPr lang="en-US" dirty="0"/>
              <a:t>Being able to run a program that is not entirely in memory would benefit both user and system.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22202E-10F6-AE47-A13B-1A20B2D454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9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330" name="Tex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Virtual memory allows us to program using virtual addresses that will only be translated to physical addresses when accessed.</a:t>
            </a:r>
          </a:p>
          <a:p>
            <a:r>
              <a:rPr lang="en-US" dirty="0"/>
              <a:t>To implement the virtual memory model, we can view a program as a collection of segments, e.g. user code, stack, heap, libraries, etc.</a:t>
            </a:r>
          </a:p>
          <a:p>
            <a:pPr lvl="1"/>
            <a:r>
              <a:rPr lang="en-US" dirty="0"/>
              <a:t>On their turn, each segment will be mapped onto a number of pages.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E5D3D4-B51E-144E-8E57-E526DA6258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6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334" name="Tex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Additional benefits of virtual memory are</a:t>
            </a:r>
          </a:p>
          <a:p>
            <a:pPr lvl="1"/>
            <a:r>
              <a:rPr lang="en-US" dirty="0"/>
              <a:t>System libraries can be shared by several processes through mapping of the shared object onto a virtual address space.</a:t>
            </a:r>
          </a:p>
          <a:p>
            <a:pPr lvl="1"/>
            <a:r>
              <a:rPr lang="en-US" dirty="0"/>
              <a:t>Processes can share part of their virtual address spaces, by mapping them onto actually shared memory pages.</a:t>
            </a:r>
          </a:p>
          <a:p>
            <a:pPr lvl="1"/>
            <a:r>
              <a:rPr lang="en-US" dirty="0"/>
              <a:t>Parent and child processes may share pages, thus speeding up process creation.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EB7B8D-4588-044F-B4F4-3559B22AC3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0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Background</a:t>
            </a:r>
          </a:p>
        </p:txBody>
      </p:sp>
      <p:sp>
        <p:nvSpPr>
          <p:cNvPr id="338" name="Tex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 enable access to a virtual address during execution, the page that contains it must be loaded in a frame in physical memory.</a:t>
            </a:r>
          </a:p>
          <a:p>
            <a:r>
              <a:rPr lang="en-US" dirty="0"/>
              <a:t>Since the number of pages in a program may exceed the number of frames in the target machine’s memory, pages may have to be loaded and unloaded on-the-fly, as execution progresses.</a:t>
            </a:r>
          </a:p>
          <a:p>
            <a:r>
              <a:rPr lang="en-US" dirty="0"/>
              <a:t>To avoid the slowdown caused by dynamically loading and unloading pages, due to  references to addresses that are not present in memory when needed, we make extensive use of caches.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F18FD3-AD55-B84F-BCFA-AC8C5C0176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a cache?</a:t>
            </a:r>
          </a:p>
        </p:txBody>
      </p:sp>
      <p:sp>
        <p:nvSpPr>
          <p:cNvPr id="342" name="Text Placeholder 5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29286" indent="-229286" defTabSz="786080">
              <a:spcBef>
                <a:spcPts val="1500"/>
              </a:spcBef>
              <a:defRPr sz="2064"/>
            </a:pPr>
            <a:r>
              <a:rPr lang="en-US" dirty="0"/>
              <a:t>A cache is a copy of data or code that is faster to access than the original.</a:t>
            </a:r>
          </a:p>
          <a:p>
            <a:pPr marL="461301" lvl="1" indent="-232014" defTabSz="786080">
              <a:spcBef>
                <a:spcPts val="1000"/>
              </a:spcBef>
              <a:defRPr sz="2064"/>
            </a:pPr>
            <a:r>
              <a:rPr lang="en-US" dirty="0"/>
              <a:t>Cache memory is allocated in units called </a:t>
            </a:r>
            <a:r>
              <a:rPr lang="en-US" sz="2064" i="1" dirty="0">
                <a:sym typeface="Myriad Pro"/>
              </a:rPr>
              <a:t>blocks</a:t>
            </a:r>
            <a:r>
              <a:rPr lang="en-US" dirty="0"/>
              <a:t>, comprising multiple memory locations.</a:t>
            </a:r>
          </a:p>
          <a:p>
            <a:pPr marL="461301" lvl="1" indent="-232014" defTabSz="786080">
              <a:spcBef>
                <a:spcPts val="1000"/>
              </a:spcBef>
              <a:defRPr sz="2064"/>
            </a:pPr>
            <a:r>
              <a:rPr lang="en-US" dirty="0"/>
              <a:t>The result of a search for an address in a cache will be</a:t>
            </a:r>
          </a:p>
          <a:p>
            <a:pPr marL="646368" lvl="2" indent="-185067" defTabSz="786080">
              <a:spcBef>
                <a:spcPts val="500"/>
              </a:spcBef>
              <a:defRPr sz="2064"/>
            </a:pPr>
            <a:r>
              <a:rPr lang="en-US" dirty="0"/>
              <a:t>a </a:t>
            </a:r>
            <a:r>
              <a:rPr lang="en-US" sz="2064" i="1" dirty="0">
                <a:sym typeface="Myriad Pro"/>
              </a:rPr>
              <a:t>hit</a:t>
            </a:r>
            <a:r>
              <a:rPr lang="en-US" dirty="0"/>
              <a:t>, if the cache has a copy of that address, or</a:t>
            </a:r>
          </a:p>
          <a:p>
            <a:pPr marL="646368" lvl="2" indent="-185067" defTabSz="786080">
              <a:spcBef>
                <a:spcPts val="500"/>
              </a:spcBef>
              <a:defRPr sz="2064"/>
            </a:pPr>
            <a:r>
              <a:rPr lang="en-US" dirty="0"/>
              <a:t>a </a:t>
            </a:r>
            <a:r>
              <a:rPr lang="en-US" sz="2064" i="1" dirty="0">
                <a:sym typeface="Myriad Pro"/>
              </a:rPr>
              <a:t>miss</a:t>
            </a:r>
            <a:r>
              <a:rPr lang="en-US" dirty="0"/>
              <a:t>, if the cache does not have a copy of that address.</a:t>
            </a:r>
          </a:p>
          <a:p>
            <a:pPr marL="229286" indent="-229286" defTabSz="786080">
              <a:spcBef>
                <a:spcPts val="1500"/>
              </a:spcBef>
              <a:defRPr sz="2064"/>
            </a:pPr>
            <a:r>
              <a:rPr lang="en-US" dirty="0"/>
              <a:t>Cache efficiency is measured by its </a:t>
            </a:r>
            <a:r>
              <a:rPr lang="en-US" sz="2064" i="1" dirty="0">
                <a:sym typeface="Myriad Pro"/>
              </a:rPr>
              <a:t>hit rate</a:t>
            </a:r>
            <a:r>
              <a:rPr lang="en-US" dirty="0"/>
              <a:t> and is heavily dependent on</a:t>
            </a:r>
          </a:p>
          <a:p>
            <a:pPr marL="461301" lvl="1" indent="-232014" defTabSz="786080">
              <a:spcBef>
                <a:spcPts val="1000"/>
              </a:spcBef>
              <a:defRPr sz="2064"/>
            </a:pPr>
            <a:r>
              <a:rPr lang="en-US" dirty="0"/>
              <a:t>Temporal locality</a:t>
            </a:r>
          </a:p>
          <a:p>
            <a:pPr marL="646368" lvl="2" indent="-185067" defTabSz="786080">
              <a:spcBef>
                <a:spcPts val="500"/>
              </a:spcBef>
              <a:defRPr sz="2064"/>
            </a:pPr>
            <a:r>
              <a:rPr lang="en-US" dirty="0"/>
              <a:t>Programs tend to reference the same memory locations multiple times, e.g. by executing instructions in a loop.</a:t>
            </a:r>
          </a:p>
          <a:p>
            <a:pPr marL="461301" lvl="1" indent="-232014" defTabSz="786080">
              <a:spcBef>
                <a:spcPts val="1000"/>
              </a:spcBef>
              <a:defRPr sz="2064"/>
            </a:pPr>
            <a:r>
              <a:rPr lang="en-US" dirty="0"/>
              <a:t>Spatial locality</a:t>
            </a:r>
          </a:p>
          <a:p>
            <a:pPr marL="646368" lvl="2" indent="-185067" defTabSz="786080">
              <a:spcBef>
                <a:spcPts val="500"/>
              </a:spcBef>
              <a:defRPr sz="2064"/>
            </a:pPr>
            <a:r>
              <a:rPr lang="en-US" dirty="0"/>
              <a:t>Programs tend to reference nearby locations, e.g. examining array data in a loop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34401C-1980-E543-A697-F3668774FF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Cache Concept (Read)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BE48A-F785-EC4D-9246-C5265D96FC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AF244-E484-AE43-AF63-B98B3C8EF7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5" name="Rectangle"/>
          <p:cNvSpPr/>
          <p:nvPr/>
        </p:nvSpPr>
        <p:spPr>
          <a:xfrm>
            <a:off x="3445301" y="2179002"/>
            <a:ext cx="1897798" cy="1941016"/>
          </a:xfrm>
          <a:prstGeom prst="rect">
            <a:avLst/>
          </a:prstGeom>
          <a:solidFill>
            <a:schemeClr val="accent2">
              <a:lumOff val="9607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 Light Condensed"/>
              <a:sym typeface="Myriad Pro Light Condensed"/>
            </a:endParaRPr>
          </a:p>
        </p:txBody>
      </p:sp>
      <p:pic>
        <p:nvPicPr>
          <p:cNvPr id="346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94308"/>
            <a:ext cx="8839200" cy="4707292"/>
          </a:xfrm>
          <a:prstGeom prst="rect">
            <a:avLst/>
          </a:prstGeom>
          <a:ln w="12700">
            <a:miter lim="400000"/>
          </a:ln>
        </p:spPr>
      </p:pic>
      <p:sp>
        <p:nvSpPr>
          <p:cNvPr id="347" name="Get Value from Cache"/>
          <p:cNvSpPr txBox="1"/>
          <p:nvPr/>
        </p:nvSpPr>
        <p:spPr>
          <a:xfrm>
            <a:off x="3776775" y="4579373"/>
            <a:ext cx="1285650" cy="650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rPr>
              <a:t>Get Value</a:t>
            </a:r>
            <a:b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rPr>
            </a:b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"/>
              </a:rPr>
              <a:t>from Cache</a:t>
            </a:r>
          </a:p>
        </p:txBody>
      </p:sp>
    </p:spTree>
    <p:extLst>
      <p:ext uri="{BB962C8B-B14F-4D97-AF65-F5344CB8AC3E}">
        <p14:creationId xmlns:p14="http://schemas.microsoft.com/office/powerpoint/2010/main" val="29675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Cache Concept (Write)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1E4588-D4B2-6A4F-A252-1485BBDF58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BBC26-4302-A245-86EA-E4D0D1099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0" name="TextBox 4"/>
          <p:cNvSpPr txBox="1"/>
          <p:nvPr/>
        </p:nvSpPr>
        <p:spPr>
          <a:xfrm>
            <a:off x="431800" y="4011285"/>
            <a:ext cx="3809730" cy="2392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Myriad Pro Light SemiCondensed"/>
                <a:ea typeface="Myriad Pro Light SemiCondensed"/>
                <a:cs typeface="Myriad Pro Light SemiCondensed"/>
                <a:sym typeface="Myriad Pro Light SemiCondensed"/>
              </a:defRPr>
            </a:pPr>
            <a:r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Condensed"/>
                <a:ea typeface="Myriad Pro SemiCondensed"/>
                <a:cs typeface="Myriad Pro SemiCondensed"/>
                <a:sym typeface="Myriad Pro SemiCondensed"/>
              </a:rPr>
              <a:t>Write through</a:t>
            </a:r>
            <a:r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: changes sent immediately to next level of storage.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latin typeface="Myriad Pro Light SemiCondensed"/>
                <a:ea typeface="Myriad Pro Light SemiCondensed"/>
                <a:cs typeface="Myriad Pro Light SemiCondensed"/>
                <a:sym typeface="Myriad Pro Light SemiCondensed"/>
              </a:defRPr>
            </a:pPr>
            <a:r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SemiCondensed"/>
                <a:ea typeface="Myriad Pro SemiCondensed"/>
                <a:cs typeface="Myriad Pro SemiCondensed"/>
                <a:sym typeface="Myriad Pro SemiCondensed"/>
              </a:rPr>
              <a:t>Write back</a:t>
            </a:r>
            <a:r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yriad Pro Light SemiCondensed"/>
                <a:sym typeface="Myriad Pro Light SemiCondensed"/>
              </a:rPr>
              <a:t>: changes stored in cache until cache block is replaced.</a:t>
            </a:r>
          </a:p>
        </p:txBody>
      </p:sp>
      <p:sp>
        <p:nvSpPr>
          <p:cNvPr id="351" name="Rectangle"/>
          <p:cNvSpPr/>
          <p:nvPr/>
        </p:nvSpPr>
        <p:spPr>
          <a:xfrm>
            <a:off x="2822674" y="2486162"/>
            <a:ext cx="669826" cy="598986"/>
          </a:xfrm>
          <a:prstGeom prst="rect">
            <a:avLst/>
          </a:prstGeom>
          <a:solidFill>
            <a:schemeClr val="accent2">
              <a:lumOff val="192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yriad Pro Light Condensed"/>
              <a:sym typeface="Myriad Pro Light Condensed"/>
            </a:endParaRPr>
          </a:p>
        </p:txBody>
      </p:sp>
      <p:sp>
        <p:nvSpPr>
          <p:cNvPr id="352" name="Rectangle"/>
          <p:cNvSpPr/>
          <p:nvPr/>
        </p:nvSpPr>
        <p:spPr>
          <a:xfrm>
            <a:off x="5161317" y="1827847"/>
            <a:ext cx="1919850" cy="1941016"/>
          </a:xfrm>
          <a:prstGeom prst="rect">
            <a:avLst/>
          </a:prstGeom>
          <a:solidFill>
            <a:schemeClr val="accent2">
              <a:lumOff val="9607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yriad Pro Light Condensed"/>
              <a:sym typeface="Myriad Pro Light Condensed"/>
            </a:endParaRPr>
          </a:p>
        </p:txBody>
      </p:sp>
      <p:pic>
        <p:nvPicPr>
          <p:cNvPr id="353" name="Content Placeholder 6" descr="Content Placeholder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198" y="1112520"/>
            <a:ext cx="8980115" cy="47823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4529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5" id="{3A775255-2972-2047-BF2C-48C01B715088}" vid="{7B58F5CF-BBE3-184E-93BE-3D5A63BA3E0C}"/>
    </a:ext>
  </a:extLst>
</a:theme>
</file>

<file path=ppt/theme/theme2.xml><?xml version="1.0" encoding="utf-8"?>
<a:theme xmlns:a="http://schemas.openxmlformats.org/drawingml/2006/main" name="MC504-2017s2-V05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7s2-V05" id="{4A613483-1583-BE4E-B3B0-1E031BB705D1}" vid="{BDF9775E-9320-E24B-A479-4CC9CDFA699E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MC504-2018s2-v05</Template>
  <TotalTime>102850</TotalTime>
  <Words>1774</Words>
  <Application>Microsoft Macintosh PowerPoint</Application>
  <PresentationFormat>On-screen Show (4:3)</PresentationFormat>
  <Paragraphs>466</Paragraphs>
  <Slides>26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24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52" baseType="lpstr">
      <vt:lpstr>맑은 고딕</vt:lpstr>
      <vt:lpstr>Arial</vt:lpstr>
      <vt:lpstr>Avenir Next Condensed</vt:lpstr>
      <vt:lpstr>Calibri</vt:lpstr>
      <vt:lpstr>Calibri Light</vt:lpstr>
      <vt:lpstr>Cambria</vt:lpstr>
      <vt:lpstr>Cambria Math</vt:lpstr>
      <vt:lpstr>Courier</vt:lpstr>
      <vt:lpstr>Courier Condensed</vt:lpstr>
      <vt:lpstr>Courier New</vt:lpstr>
      <vt:lpstr>Fira Code</vt:lpstr>
      <vt:lpstr>Fira Sans Condensed Book</vt:lpstr>
      <vt:lpstr>Fira Sans Condensed Light</vt:lpstr>
      <vt:lpstr>Helvetica</vt:lpstr>
      <vt:lpstr>Latin Modern Mono Light Cond 10</vt:lpstr>
      <vt:lpstr>LM Mono Light Cond 10</vt:lpstr>
      <vt:lpstr>Myriad Pro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Wingdings</vt:lpstr>
      <vt:lpstr>Wingdings 3</vt:lpstr>
      <vt:lpstr>MC504-2018s2-v05</vt:lpstr>
      <vt:lpstr>MC504-2017s2-V05</vt:lpstr>
      <vt:lpstr>Translation Lookaside Buffers</vt:lpstr>
      <vt:lpstr>Background</vt:lpstr>
      <vt:lpstr>Background</vt:lpstr>
      <vt:lpstr>Background</vt:lpstr>
      <vt:lpstr>Background</vt:lpstr>
      <vt:lpstr>Background</vt:lpstr>
      <vt:lpstr>What is a cache?</vt:lpstr>
      <vt:lpstr>Cache Concept (Read)</vt:lpstr>
      <vt:lpstr>Cache Concept (Write)</vt:lpstr>
      <vt:lpstr>Memory hierarchy example</vt:lpstr>
      <vt:lpstr>Memory hierarchy example</vt:lpstr>
      <vt:lpstr>TLB</vt:lpstr>
      <vt:lpstr>TLB Basic Algorithms</vt:lpstr>
      <vt:lpstr>Example: Accessing An Array</vt:lpstr>
      <vt:lpstr>Locality</vt:lpstr>
      <vt:lpstr>Who Handles The TLB Miss?</vt:lpstr>
      <vt:lpstr>Who Handles The TLB Miss?</vt:lpstr>
      <vt:lpstr>TLB Control Flow algorithm (OS Handled)</vt:lpstr>
      <vt:lpstr>TLB entry</vt:lpstr>
      <vt:lpstr>TLB Issue: Context Switching</vt:lpstr>
      <vt:lpstr>TLB Issue: Context Switching</vt:lpstr>
      <vt:lpstr>TLB Issue: Context Switching</vt:lpstr>
      <vt:lpstr>To Solve Problem</vt:lpstr>
      <vt:lpstr>Another Case</vt:lpstr>
      <vt:lpstr>TLB Replacement Policy</vt:lpstr>
      <vt:lpstr>A Real TLB Entry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Arthur Catto</cp:lastModifiedBy>
  <cp:revision>4025</cp:revision>
  <cp:lastPrinted>2015-03-03T01:48:46Z</cp:lastPrinted>
  <dcterms:created xsi:type="dcterms:W3CDTF">2011-05-01T06:09:10Z</dcterms:created>
  <dcterms:modified xsi:type="dcterms:W3CDTF">2018-09-06T01:52:31Z</dcterms:modified>
</cp:coreProperties>
</file>