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816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CC151-705D-5594-F97F-64F4261C6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3BBE54-BA22-7E7E-A35C-5A13B97E1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4ECCEB-60B3-7132-BE3A-6738A71DC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5FBB-AFEF-4020-B6CE-EE96B1D78E38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FBB513-9AA5-C97B-32F0-F5EFD9FB9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2DF364-D248-CFD1-D9B1-815AA2497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4173-5A14-48BD-8A3C-0E479D07AC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894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84679-0B6E-55A5-1904-525BE6A0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0303605-2198-E8DC-0AB6-E387768CA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20F714-BB54-CD44-596E-D4C296CA3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5FBB-AFEF-4020-B6CE-EE96B1D78E38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4649BE-81E6-944A-87E5-892C120B2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D01C33-E950-C016-3409-33137934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4173-5A14-48BD-8A3C-0E479D07AC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015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FEC5031-0CD0-3833-9DE5-0BA84E384C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508E816-6F82-7DEC-8794-C6D2C9033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44BDA1-BCF2-F498-D42D-6F924BF63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5FBB-AFEF-4020-B6CE-EE96B1D78E38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206590-1791-A237-E391-BC531F230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29CD74-E888-4183-AE58-3E288A7BE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4173-5A14-48BD-8A3C-0E479D07AC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1321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D236B-D9C7-3295-58D0-650F65D46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4C3770-C1AA-2673-810D-09D5838DD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7BE4A6-DD64-D46A-2107-87D1A2A8C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5FBB-AFEF-4020-B6CE-EE96B1D78E38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BBC98B-588E-338E-6985-9210F4E6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34579E-B040-FD36-0554-D9BA355F4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4173-5A14-48BD-8A3C-0E479D07AC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559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F3CD0-7560-0FCE-5C12-0F0C69508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C97D2C-D6C6-1BF5-3BE8-427BE6994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CD1024-2454-EB1E-882A-238653D86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5FBB-AFEF-4020-B6CE-EE96B1D78E38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C3642F-3545-96A4-0F34-C92FD458A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EA8C1D-12EE-FDDB-BB92-291CCA927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4173-5A14-48BD-8A3C-0E479D07AC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653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002594-23FF-7313-3185-343EC5C7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82C99F-9682-8C0C-EF6E-989AF602D7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7CA516A-7840-B382-BDE1-ABCBBAFB0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8D33477-C149-08C6-7D8C-7EFD727A8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5FBB-AFEF-4020-B6CE-EE96B1D78E38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76F9991-702A-C3F8-E921-B99DBBB1A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65AE5D-7774-CF4A-2EFD-26477C27A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4173-5A14-48BD-8A3C-0E479D07AC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1384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9592AB-BFC4-C778-45F1-38044A398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26E79D-485E-A131-26BF-88FD12AE1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60A64B5-28A2-D26D-49BC-88DED1850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47C24D2-8EC8-4460-8755-3A4E72818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6695358-30B2-FCE4-16A7-04CDD8B7BC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9E9F718-26DE-B0E1-EA57-2BBB3D6E1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5FBB-AFEF-4020-B6CE-EE96B1D78E38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FB03B07-6865-9A37-40B9-942DD689B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7C7817C-6F32-B501-984C-DA1112076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4173-5A14-48BD-8A3C-0E479D07AC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6677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40E5A0-53AC-1B97-09B9-ED0CE7FA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23EC8C6-737A-E6FD-6E6C-8C00D53BB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5FBB-AFEF-4020-B6CE-EE96B1D78E38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1F31A70-271A-31BA-B3AD-7BC3471E2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A5CE2DC-34B2-FDCF-1826-47FBDCAD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4173-5A14-48BD-8A3C-0E479D07AC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332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31AC3D1-4C82-4ACF-22EB-F4CBED17F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5FBB-AFEF-4020-B6CE-EE96B1D78E38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1134A1C-62F8-B21A-D8EE-EC40FC66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283F15A-A535-6DDE-6BB2-749F0FB31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4173-5A14-48BD-8A3C-0E479D07AC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7969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3BF46F-24D5-8B35-05E3-1EA92E397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23D217-E197-22B6-054A-8FA2F4314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89E316-ACCD-571E-D4A8-08FBCD991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F224BC-42E2-8F1E-4F8C-63DEEF2D1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5FBB-AFEF-4020-B6CE-EE96B1D78E38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19AC323-CC46-77ED-B59A-E23355B75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7C969E-B229-D789-45D5-DEC9F6558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4173-5A14-48BD-8A3C-0E479D07AC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0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9AD928-05AE-D001-1E09-4BFAAFFDA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7D04E34-969F-A5D2-2A26-BFD2A0C2C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18B1953-C724-3AF9-0C39-CC1BBB065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1C866F-155C-D45D-BBB5-D01BB4881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5FBB-AFEF-4020-B6CE-EE96B1D78E38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403DAD-21A8-3D07-2CF1-67852C1B9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634668C-8C99-BADD-3157-1B55EB864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4173-5A14-48BD-8A3C-0E479D07AC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2005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BB61192-867D-842E-6D1D-EB2404BB8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D48B75-D6A9-72A2-429D-074D195E7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BA058F-0B45-9A22-DFAD-1CC7A55773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865FBB-AFEF-4020-B6CE-EE96B1D78E38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255C83-E3D6-5EE4-9BF3-6D99A45E4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CB620B-3952-5967-B2B3-5807226C6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5B4173-5A14-48BD-8A3C-0E479D07AC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617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AA8EA-ACDA-A4A1-C96D-FF6CC6D6C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95351"/>
            <a:ext cx="9144000" cy="1125954"/>
          </a:xfrm>
        </p:spPr>
        <p:txBody>
          <a:bodyPr anchor="ctr">
            <a:normAutofit/>
          </a:bodyPr>
          <a:lstStyle/>
          <a:p>
            <a:r>
              <a:rPr lang="pt-BR" sz="2600" b="1" dirty="0"/>
              <a:t>FACULDADE</a:t>
            </a:r>
            <a:r>
              <a:rPr lang="pt-BR" sz="2800" b="1" dirty="0"/>
              <a:t> UNIFAAT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C601ED-5683-33A1-1440-3C8F65147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21304"/>
            <a:ext cx="9144000" cy="3941345"/>
          </a:xfrm>
        </p:spPr>
        <p:txBody>
          <a:bodyPr anchor="ctr">
            <a:norm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pt-BR" sz="19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Bruno Rocha </a:t>
            </a:r>
            <a:r>
              <a:rPr lang="pt-BR" sz="19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Rozadas</a:t>
            </a:r>
            <a:r>
              <a:rPr lang="pt-BR" sz="19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 de Jesus - R.A 6324038</a:t>
            </a:r>
            <a:endParaRPr lang="pt-BR" sz="19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algn="ctr">
              <a:lnSpc>
                <a:spcPct val="100000"/>
              </a:lnSpc>
              <a:spcAft>
                <a:spcPts val="800"/>
              </a:spcAft>
            </a:pPr>
            <a:r>
              <a:rPr lang="pt-BR" sz="19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Cauã de Lucas </a:t>
            </a:r>
            <a:r>
              <a:rPr lang="pt-BR" sz="19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Virgili</a:t>
            </a:r>
            <a:r>
              <a:rPr lang="pt-BR" sz="19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 da Silveira - R.A 6324040</a:t>
            </a:r>
            <a:endParaRPr lang="pt-BR" sz="19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pt-BR" sz="19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Diego Alves da Silva - R.A 6324649</a:t>
            </a: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pt-BR" sz="19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 </a:t>
            </a:r>
            <a:endParaRPr lang="pt-BR" sz="19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pt-BR" sz="19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Projeto Engenharia de Software – Gestão de Site Imobiliário</a:t>
            </a:r>
            <a:endParaRPr lang="pt-BR" sz="1900" b="1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49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10B8467E-8F93-C19E-C250-EA346BB35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22363"/>
            <a:ext cx="9144000" cy="4613273"/>
          </a:xfrm>
        </p:spPr>
        <p:txBody>
          <a:bodyPr anchor="ctr">
            <a:normAutofit fontScale="92500"/>
          </a:bodyPr>
          <a:lstStyle/>
          <a:p>
            <a:pPr algn="l">
              <a:lnSpc>
                <a:spcPct val="120000"/>
              </a:lnSpc>
              <a:spcAft>
                <a:spcPts val="800"/>
              </a:spcAft>
            </a:pPr>
            <a:endParaRPr lang="pt-BR" sz="1600" b="1" dirty="0">
              <a:effectLst/>
              <a:latin typeface="Arial" panose="020B0604020202020204" pitchFamily="34" charset="0"/>
              <a:ea typeface="Arial" panose="020B0604020202020204" pitchFamily="34" charset="0"/>
              <a:cs typeface="Aptos" panose="020B0004020202020204" pitchFamily="34" charset="0"/>
            </a:endParaRPr>
          </a:p>
          <a:p>
            <a:pPr algn="l">
              <a:lnSpc>
                <a:spcPct val="120000"/>
              </a:lnSpc>
              <a:spcAft>
                <a:spcPts val="800"/>
              </a:spcAft>
            </a:pPr>
            <a:endParaRPr lang="pt-BR" sz="1600" b="1" dirty="0">
              <a:latin typeface="Arial" panose="020B0604020202020204" pitchFamily="34" charset="0"/>
              <a:ea typeface="Arial" panose="020B0604020202020204" pitchFamily="34" charset="0"/>
              <a:cs typeface="Aptos" panose="020B0004020202020204" pitchFamily="34" charset="0"/>
            </a:endParaRPr>
          </a:p>
          <a:p>
            <a:pPr algn="l">
              <a:lnSpc>
                <a:spcPct val="120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6. A respeito do gerenciamento do pagamento de aluguel, são vocês que gerenciam?</a:t>
            </a:r>
            <a:endParaRPr lang="pt-BR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algn="l">
              <a:lnSpc>
                <a:spcPct val="120000"/>
              </a:lnSpc>
              <a:spcAft>
                <a:spcPts val="800"/>
              </a:spcAft>
            </a:pPr>
            <a:r>
              <a:rPr lang="pt-BR" sz="16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R: </a:t>
            </a: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Nós mesmos gerenciamos os pagamentos mensais dos alugueis. Após pagado o aluguel, o proprietário pode preferir entre retirar o pagamento diretamente na imobiliária ou é feito o pix diretamente na sua conta. Após o pagamento por pix, juntamos o comprovante ao demonstrativo de recebimento de aluguel e o enviamos para você, confirmando o pagamento do aluguel.</a:t>
            </a:r>
            <a:endParaRPr lang="pt-BR" sz="16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algn="l">
              <a:lnSpc>
                <a:spcPct val="120000"/>
              </a:lnSpc>
              <a:spcAft>
                <a:spcPts val="800"/>
              </a:spcAft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 </a:t>
            </a:r>
            <a:endParaRPr lang="pt-BR" sz="16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algn="l">
              <a:lnSpc>
                <a:spcPct val="120000"/>
              </a:lnSpc>
              <a:spcAft>
                <a:spcPts val="800"/>
              </a:spcAft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Lembrando que, antes de qualquer tomada de decisão, entramos em contato com o proprietário para a sua opinião. Caso tenha proposta de aluguel, depósito caução ou até mesmo situações envolvendo o inquilino, sempre consultaremos o proprietário antes de qualquer coisa.</a:t>
            </a:r>
            <a:endParaRPr lang="pt-BR" sz="16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algn="l">
              <a:lnSpc>
                <a:spcPct val="120000"/>
              </a:lnSpc>
              <a:spcAft>
                <a:spcPts val="800"/>
              </a:spcAft>
            </a:pPr>
            <a:endParaRPr lang="pt-BR" sz="24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410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232BEC0-032A-49A1-2EE9-DC02DF3FB3FD}"/>
              </a:ext>
            </a:extLst>
          </p:cNvPr>
          <p:cNvSpPr/>
          <p:nvPr/>
        </p:nvSpPr>
        <p:spPr>
          <a:xfrm>
            <a:off x="4924926" y="1893969"/>
            <a:ext cx="6561222" cy="307005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Introdução a Engenharia de Software">
            <a:extLst>
              <a:ext uri="{FF2B5EF4-FFF2-40B4-BE49-F238E27FC236}">
                <a16:creationId xmlns:a16="http://schemas.microsoft.com/office/drawing/2014/main" id="{DEF25F7E-0161-676C-0AB7-70F595030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926" y="1893969"/>
            <a:ext cx="6561222" cy="307005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1FA6126-B309-A196-8FEC-0208E58FE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39351"/>
            <a:ext cx="4924926" cy="2779294"/>
          </a:xfrm>
        </p:spPr>
        <p:txBody>
          <a:bodyPr anchor="ctr">
            <a:noAutofit/>
          </a:bodyPr>
          <a:lstStyle/>
          <a:p>
            <a:r>
              <a:rPr lang="pt-BR" sz="2400" b="1" dirty="0"/>
              <a:t>5.1 Diagrama 4GT</a:t>
            </a:r>
          </a:p>
        </p:txBody>
      </p:sp>
    </p:spTree>
    <p:extLst>
      <p:ext uri="{BB962C8B-B14F-4D97-AF65-F5344CB8AC3E}">
        <p14:creationId xmlns:p14="http://schemas.microsoft.com/office/powerpoint/2010/main" val="1596966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A846DCAD-6A28-73BE-7BD3-9A459BCF6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8337"/>
            <a:ext cx="9144000" cy="6593305"/>
          </a:xfrm>
        </p:spPr>
        <p:txBody>
          <a:bodyPr anchor="ctr">
            <a:noAutofit/>
          </a:bodyPr>
          <a:lstStyle/>
          <a:p>
            <a:pPr algn="l">
              <a:lnSpc>
                <a:spcPct val="110000"/>
              </a:lnSpc>
              <a:spcBef>
                <a:spcPts val="200"/>
              </a:spcBef>
            </a:pPr>
            <a:r>
              <a:rPr lang="pt-B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 Display" panose="020B0004020202020204" pitchFamily="34" charset="0"/>
                <a:cs typeface="Aptos Display" panose="020B0004020202020204" pitchFamily="34" charset="0"/>
              </a:rPr>
              <a:t>5.1.1 Coleta de Requisitos</a:t>
            </a:r>
            <a:endParaRPr lang="pt-BR" sz="1800" b="1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Aptos Display" panose="020B0004020202020204" pitchFamily="34" charset="0"/>
              <a:cs typeface="Aptos Display" panose="020B0004020202020204" pitchFamily="34" charset="0"/>
            </a:endParaRPr>
          </a:p>
          <a:p>
            <a:pPr algn="l">
              <a:lnSpc>
                <a:spcPct val="110000"/>
              </a:lnSpc>
              <a:spcAft>
                <a:spcPts val="800"/>
              </a:spcAft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O cliente deseja que no site ele possa tanto publicar seus imóveis no site quanto fazer o filtro de outros imóveis já cadastrados para comprar ou alugar. Para isso, é necessário um uso de banco de dados para armazenamento dos dados, uma plataforma para a aplicação e criação de páginas WEB e API para a interação de suas diferentes aplicações.</a:t>
            </a:r>
            <a:endParaRPr lang="pt-BR" sz="16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algn="l">
              <a:lnSpc>
                <a:spcPct val="110000"/>
              </a:lnSpc>
              <a:spcAft>
                <a:spcPts val="800"/>
              </a:spcAft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 </a:t>
            </a:r>
            <a:r>
              <a:rPr lang="pt-B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 Display" panose="020B0004020202020204" pitchFamily="34" charset="0"/>
                <a:cs typeface="Aptos Display" panose="020B0004020202020204" pitchFamily="34" charset="0"/>
              </a:rPr>
              <a:t>5.1.2 Estratégia de Projeto</a:t>
            </a:r>
            <a:endParaRPr lang="pt-BR" sz="1800" b="1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Aptos Display" panose="020B0004020202020204" pitchFamily="34" charset="0"/>
              <a:cs typeface="Aptos Display" panose="020B0004020202020204" pitchFamily="34" charset="0"/>
            </a:endParaRPr>
          </a:p>
          <a:p>
            <a:pPr algn="l">
              <a:lnSpc>
                <a:spcPct val="110000"/>
              </a:lnSpc>
              <a:spcAft>
                <a:spcPts val="800"/>
              </a:spcAft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Para esse projeto, terá uma equipe que trabalhará em conjunto para implementar as ferramentas descritas anteriormente no site, prestando todo suporte e atualizações para os clientes.</a:t>
            </a:r>
            <a:endParaRPr lang="pt-BR" sz="16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algn="l">
              <a:lnSpc>
                <a:spcPct val="110000"/>
              </a:lnSpc>
              <a:spcAft>
                <a:spcPts val="800"/>
              </a:spcAft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 </a:t>
            </a:r>
            <a:r>
              <a:rPr lang="pt-B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 Display" panose="020B0004020202020204" pitchFamily="34" charset="0"/>
                <a:cs typeface="Aptos Display" panose="020B0004020202020204" pitchFamily="34" charset="0"/>
              </a:rPr>
              <a:t>5.1.3 Implementação usando 4GL</a:t>
            </a:r>
            <a:endParaRPr lang="pt-BR" sz="1800" b="1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Aptos Display" panose="020B0004020202020204" pitchFamily="34" charset="0"/>
              <a:cs typeface="Aptos Display" panose="020B0004020202020204" pitchFamily="34" charset="0"/>
            </a:endParaRPr>
          </a:p>
          <a:p>
            <a:pPr algn="l">
              <a:lnSpc>
                <a:spcPct val="110000"/>
              </a:lnSpc>
              <a:spcAft>
                <a:spcPts val="800"/>
              </a:spcAft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Para o projeto, será usado um banco de dados MySQL, ótimo para armazenamento de grandes quantidades de dados, ASP.NET, linguagem C#, amplamente utilizada em sites no mercado, além de algumas </a:t>
            </a:r>
            <a:r>
              <a:rPr lang="pt-BR" sz="16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API’s</a:t>
            </a: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 e Frameworks.</a:t>
            </a:r>
            <a:endParaRPr lang="pt-BR" sz="16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621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0E5C63F-251C-2044-DC3E-D22454AE0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22363"/>
            <a:ext cx="9144000" cy="4613274"/>
          </a:xfrm>
        </p:spPr>
        <p:txBody>
          <a:bodyPr anchor="ctr"/>
          <a:lstStyle/>
          <a:p>
            <a:pPr algn="l">
              <a:lnSpc>
                <a:spcPct val="115000"/>
              </a:lnSpc>
              <a:spcBef>
                <a:spcPts val="200"/>
              </a:spcBef>
            </a:pPr>
            <a:r>
              <a:rPr lang="pt-B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 Display" panose="020B0004020202020204" pitchFamily="34" charset="0"/>
                <a:cs typeface="Aptos Display" panose="020B0004020202020204" pitchFamily="34" charset="0"/>
              </a:rPr>
              <a:t>5.1.4 Testes</a:t>
            </a:r>
            <a:endParaRPr lang="pt-BR" sz="1800" b="1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Aptos Display" panose="020B0004020202020204" pitchFamily="34" charset="0"/>
              <a:cs typeface="Aptos Display" panose="020B0004020202020204" pitchFamily="34" charset="0"/>
            </a:endParaRPr>
          </a:p>
          <a:p>
            <a:pPr algn="l">
              <a:lnSpc>
                <a:spcPct val="115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Posteriormente serão feitos os testes do site pelo cliente, nos enviando feedbacks para poder melhorar sua experiência com o site.</a:t>
            </a:r>
            <a:endParaRPr lang="pt-BR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3510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ntrodução aos Processos de Software e o Modelo Incremental e Evolucionário">
            <a:extLst>
              <a:ext uri="{FF2B5EF4-FFF2-40B4-BE49-F238E27FC236}">
                <a16:creationId xmlns:a16="http://schemas.microsoft.com/office/drawing/2014/main" id="{B6405181-F23E-D554-58BE-DAD02C498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452" y="2171700"/>
            <a:ext cx="2795905" cy="2514600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03F469B-DD89-8CB3-EF07-9BEB5EB4C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71700"/>
            <a:ext cx="6096000" cy="2514600"/>
          </a:xfrm>
        </p:spPr>
        <p:txBody>
          <a:bodyPr anchor="ctr">
            <a:normAutofit/>
          </a:bodyPr>
          <a:lstStyle/>
          <a:p>
            <a:r>
              <a:rPr lang="pt-BR" sz="2400" b="1" dirty="0"/>
              <a:t>5.2 Diagrama</a:t>
            </a:r>
          </a:p>
        </p:txBody>
      </p:sp>
    </p:spTree>
    <p:extLst>
      <p:ext uri="{BB962C8B-B14F-4D97-AF65-F5344CB8AC3E}">
        <p14:creationId xmlns:p14="http://schemas.microsoft.com/office/powerpoint/2010/main" val="3653545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7563D464-BB86-065A-67AB-7C84579E08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"/>
            <a:ext cx="9144000" cy="6858000"/>
          </a:xfrm>
        </p:spPr>
        <p:txBody>
          <a:bodyPr anchor="ctr">
            <a:normAutofit/>
          </a:bodyPr>
          <a:lstStyle/>
          <a:p>
            <a:pPr algn="l">
              <a:lnSpc>
                <a:spcPct val="115000"/>
              </a:lnSpc>
              <a:spcBef>
                <a:spcPts val="200"/>
              </a:spcBef>
            </a:pPr>
            <a:r>
              <a:rPr lang="pt-B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 Display" panose="020B0004020202020204" pitchFamily="34" charset="0"/>
                <a:cs typeface="Aptos Display" panose="020B0004020202020204" pitchFamily="34" charset="0"/>
              </a:rPr>
              <a:t>5.2.1 Projeto Rápido</a:t>
            </a:r>
            <a:endParaRPr lang="pt-BR" sz="1800" b="1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Aptos Display" panose="020B0004020202020204" pitchFamily="34" charset="0"/>
              <a:cs typeface="Aptos Display" panose="020B0004020202020204" pitchFamily="34" charset="0"/>
            </a:endParaRPr>
          </a:p>
          <a:p>
            <a:pPr algn="l">
              <a:lnSpc>
                <a:spcPct val="115000"/>
              </a:lnSpc>
              <a:spcAft>
                <a:spcPts val="800"/>
              </a:spcAft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Nessa etapa a nossa equipe desenvolve uma ideia básica e rápida para servir como base do projeto, mas já tendo o conhecimento de que será necessário um banco de dados para suportar todas as informações do site, </a:t>
            </a:r>
            <a:r>
              <a:rPr lang="pt-BR" sz="16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API’s</a:t>
            </a: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 robustas para </a:t>
            </a:r>
            <a:r>
              <a:rPr lang="pt-BR" sz="16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permitir que o site interaja com outros sistemas ou serviços.</a:t>
            </a:r>
            <a:endParaRPr lang="pt-BR" sz="16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algn="l">
              <a:lnSpc>
                <a:spcPct val="115000"/>
              </a:lnSpc>
              <a:spcAft>
                <a:spcPts val="800"/>
              </a:spcAft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 </a:t>
            </a:r>
            <a:r>
              <a:rPr lang="pt-B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 Display" panose="020B0004020202020204" pitchFamily="34" charset="0"/>
                <a:cs typeface="Aptos Display" panose="020B0004020202020204" pitchFamily="34" charset="0"/>
              </a:rPr>
              <a:t>5.2.2 Modelagem Projeto Rápido</a:t>
            </a:r>
            <a:endParaRPr lang="pt-BR" sz="1800" b="1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Aptos Display" panose="020B0004020202020204" pitchFamily="34" charset="0"/>
              <a:cs typeface="Aptos Display" panose="020B0004020202020204" pitchFamily="34" charset="0"/>
            </a:endParaRPr>
          </a:p>
          <a:p>
            <a:pPr algn="l">
              <a:lnSpc>
                <a:spcPct val="115000"/>
              </a:lnSpc>
              <a:spcAft>
                <a:spcPts val="800"/>
              </a:spcAft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A partir dessa ideia, pensamos e modelamos um projeto que será utilizado para a entrega final.</a:t>
            </a:r>
            <a:endParaRPr lang="pt-BR" sz="16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algn="l">
              <a:lnSpc>
                <a:spcPct val="115000"/>
              </a:lnSpc>
              <a:spcAft>
                <a:spcPts val="800"/>
              </a:spcAft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 </a:t>
            </a:r>
            <a:r>
              <a:rPr lang="pt-B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 Display" panose="020B0004020202020204" pitchFamily="34" charset="0"/>
                <a:cs typeface="Aptos Display" panose="020B0004020202020204" pitchFamily="34" charset="0"/>
              </a:rPr>
              <a:t>5.2.3 Construção de um Protótipo</a:t>
            </a:r>
            <a:endParaRPr lang="pt-BR" sz="1800" b="1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Aptos Display" panose="020B0004020202020204" pitchFamily="34" charset="0"/>
              <a:cs typeface="Aptos Display" panose="020B0004020202020204" pitchFamily="34" charset="0"/>
            </a:endParaRPr>
          </a:p>
          <a:p>
            <a:pPr algn="l">
              <a:lnSpc>
                <a:spcPct val="115000"/>
              </a:lnSpc>
              <a:spcAft>
                <a:spcPts val="800"/>
              </a:spcAft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É feito a construção do protótipo do site, com as ferramentas, </a:t>
            </a:r>
            <a:r>
              <a:rPr lang="pt-BR" sz="16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IDE’s</a:t>
            </a: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 e Frameworks correspondentes.</a:t>
            </a:r>
            <a:endParaRPr lang="pt-BR" sz="16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611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2083C324-0C15-4190-13E1-4CDC4267B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pPr algn="l">
              <a:lnSpc>
                <a:spcPct val="115000"/>
              </a:lnSpc>
              <a:spcBef>
                <a:spcPts val="200"/>
              </a:spcBef>
            </a:pPr>
            <a:r>
              <a:rPr lang="pt-B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 Display" panose="020B0004020202020204" pitchFamily="34" charset="0"/>
                <a:cs typeface="Aptos Display" panose="020B0004020202020204" pitchFamily="34" charset="0"/>
              </a:rPr>
              <a:t>5.2.4 Emprego, Entrega e Realimentação</a:t>
            </a:r>
            <a:endParaRPr lang="pt-BR" sz="1800" b="1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Aptos Display" panose="020B0004020202020204" pitchFamily="34" charset="0"/>
              <a:cs typeface="Aptos Display" panose="020B0004020202020204" pitchFamily="34" charset="0"/>
            </a:endParaRPr>
          </a:p>
          <a:p>
            <a:pPr algn="l">
              <a:lnSpc>
                <a:spcPct val="115000"/>
              </a:lnSpc>
              <a:spcAft>
                <a:spcPts val="800"/>
              </a:spcAft>
            </a:pPr>
            <a:r>
              <a:rPr lang="pt-BR" sz="16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O site já está operacional e disponível para uso dos clientes. Para garantir que a plataforma continue atendendo às necessidades dos usuários e evolua conforme as demandas do mercado, estamos comprometidos em realizar melhorias contínuas com base no feedback recebido. Através da coleta e análise das opiniões dos usuários, iremos integrar novas ferramentas e funcionalidades, refinando a experiência do usuário e assegurando que o site permaneça atualizado e relevante.</a:t>
            </a:r>
            <a:endParaRPr lang="pt-BR" sz="16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algn="l">
              <a:lnSpc>
                <a:spcPct val="115000"/>
              </a:lnSpc>
              <a:spcAft>
                <a:spcPts val="800"/>
              </a:spcAft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 </a:t>
            </a:r>
            <a:r>
              <a:rPr lang="pt-B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 Display" panose="020B0004020202020204" pitchFamily="34" charset="0"/>
                <a:cs typeface="Aptos Display" panose="020B0004020202020204" pitchFamily="34" charset="0"/>
              </a:rPr>
              <a:t>5.2.5 Comunicação</a:t>
            </a:r>
            <a:endParaRPr lang="pt-BR" sz="1800" b="1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Aptos Display" panose="020B0004020202020204" pitchFamily="34" charset="0"/>
              <a:cs typeface="Aptos Display" panose="020B0004020202020204" pitchFamily="34" charset="0"/>
            </a:endParaRPr>
          </a:p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A comunicação é essencial para futuras manutenções no software ou remodelagem</a:t>
            </a:r>
            <a:r>
              <a:rPr lang="pt-BR" sz="1600" dirty="0">
                <a:latin typeface="Aptos" panose="020B00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 </a:t>
            </a: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completa do site.</a:t>
            </a:r>
            <a:endParaRPr lang="pt-BR" sz="16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107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Modelo de processo de desenvolvimento de software orientado ao reúso. |  Download Scientific Diagram">
            <a:extLst>
              <a:ext uri="{FF2B5EF4-FFF2-40B4-BE49-F238E27FC236}">
                <a16:creationId xmlns:a16="http://schemas.microsoft.com/office/drawing/2014/main" id="{6606230A-1B86-F653-281B-39C10B403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377" y="2560001"/>
            <a:ext cx="5760085" cy="1737995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A642587-729B-351F-8994-85F54BEF9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60002"/>
            <a:ext cx="5670399" cy="1737995"/>
          </a:xfrm>
        </p:spPr>
        <p:txBody>
          <a:bodyPr anchor="ctr">
            <a:normAutofit/>
          </a:bodyPr>
          <a:lstStyle/>
          <a:p>
            <a:r>
              <a:rPr lang="pt-BR" sz="2400" b="1" dirty="0"/>
              <a:t>6. Diagrama</a:t>
            </a:r>
          </a:p>
        </p:txBody>
      </p:sp>
    </p:spTree>
    <p:extLst>
      <p:ext uri="{BB962C8B-B14F-4D97-AF65-F5344CB8AC3E}">
        <p14:creationId xmlns:p14="http://schemas.microsoft.com/office/powerpoint/2010/main" val="685139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F4AE96D7-FFB5-08F6-8620-58EC83251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pPr algn="l">
              <a:lnSpc>
                <a:spcPct val="115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1. Especificação de requisitos</a:t>
            </a:r>
            <a:endParaRPr lang="pt-BR" sz="1800" b="1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algn="l">
              <a:lnSpc>
                <a:spcPct val="115000"/>
              </a:lnSpc>
              <a:spcAft>
                <a:spcPts val="800"/>
              </a:spcAft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O propósito do site é a listagem de imóveis disponíveis para locação e venda, além do cadastro dos próprios, da forma mais prática ao usuário. Ele terá em sua página inicial os imóveis mais chamativos que combinam com você e, para isso, o cliente poderá filtrar quais são as suas preferências para poder encontrar o seu imóvel ideal. Para o cadastro, o cliente poderá enviar todas as informações do imóvel e dados pessoais para nós cadastramos.</a:t>
            </a:r>
            <a:endParaRPr lang="pt-BR" sz="1600" dirty="0">
              <a:latin typeface="Aptos" panose="020B0004020202020204" pitchFamily="34" charset="0"/>
              <a:ea typeface="Arial" panose="020B0604020202020204" pitchFamily="34" charset="0"/>
              <a:cs typeface="Aptos" panose="020B0004020202020204" pitchFamily="34" charset="0"/>
            </a:endParaRPr>
          </a:p>
          <a:p>
            <a:pPr algn="l">
              <a:lnSpc>
                <a:spcPct val="115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2. Análise de componentes </a:t>
            </a:r>
            <a:endParaRPr lang="pt-BR" sz="1800" b="1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No início, disponibilizaremos as redes sociais da imobiliária e o contato do responsável pela locação e venda. Abaixo dos contatos, disponibilizaremos os imóveis já cadastrados, com a possibilidade da filtragem dos mesmos. Por fim no rodapé, teremos informações adicionais de contatos, opiniões, reclamações e feedbacks. Além disso, teremos um banco de dados trabalhando para armazenar todas as informações dos imóveis e seus dados pessoais.</a:t>
            </a:r>
            <a:endParaRPr lang="pt-BR" sz="16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922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284C1DAE-F921-D82F-35B3-2E3127DEF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pPr algn="l">
              <a:lnSpc>
                <a:spcPct val="115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3. Alterações nos requisitos </a:t>
            </a:r>
            <a:endParaRPr lang="pt-BR" sz="1800" b="1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algn="l">
              <a:lnSpc>
                <a:spcPct val="115000"/>
              </a:lnSpc>
              <a:spcAft>
                <a:spcPts val="800"/>
              </a:spcAft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Será feita manutenções periódicas para melhor apresentação do site para os clientes. Para isso, é muito importante o envio de feedbacks para acompanhamento de falhas ou futuras alterações. Além disso, também poderá ser alterado dados do imóvel, como valor de aluguel ou IPTU, por exemplo.</a:t>
            </a:r>
            <a:endParaRPr lang="pt-BR" sz="16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algn="l">
              <a:lnSpc>
                <a:spcPct val="115000"/>
              </a:lnSpc>
              <a:spcAft>
                <a:spcPts val="800"/>
              </a:spcAft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 </a:t>
            </a:r>
            <a:r>
              <a:rPr lang="pt-BR" sz="18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4. Projeto de sistema com reuso </a:t>
            </a:r>
            <a:endParaRPr lang="pt-BR" sz="1800" b="1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algn="l">
              <a:lnSpc>
                <a:spcPct val="115000"/>
              </a:lnSpc>
              <a:spcAft>
                <a:spcPts val="800"/>
              </a:spcAft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Para facilitar o desenvolvimento do site, serão usadas ferramentas chamadas Frameworks, das quais são códigos que podemos reutilizar para dar feedbacks aos clientes mais rapidamente. Além desses, utilizaremos também </a:t>
            </a:r>
            <a:r>
              <a:rPr lang="pt-BR" sz="16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API’s</a:t>
            </a: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, dos quais processam a aplicação entre servidor e o navegador</a:t>
            </a:r>
            <a:endParaRPr lang="pt-BR" sz="16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algn="l"/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021192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84F0B8D-7C20-C902-7EA4-008886D213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 </a:t>
            </a:r>
            <a:endParaRPr lang="pt-BR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8660E7C-45AA-7E22-E97E-DABC61A05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09490"/>
            <a:ext cx="10512424" cy="6217920"/>
          </a:xfrm>
        </p:spPr>
        <p:txBody>
          <a:bodyPr anchor="t">
            <a:normAutofit/>
          </a:bodyPr>
          <a:lstStyle/>
          <a:p>
            <a:pPr marL="0" indent="0" algn="ctr">
              <a:lnSpc>
                <a:spcPct val="150000"/>
              </a:lnSpc>
              <a:spcAft>
                <a:spcPts val="800"/>
              </a:spcAft>
              <a:buNone/>
            </a:pPr>
            <a:endParaRPr lang="pt-BR" sz="1800" dirty="0">
              <a:effectLst/>
              <a:latin typeface="Arial" panose="020B0604020202020204" pitchFamily="34" charset="0"/>
              <a:ea typeface="Arial" panose="020B0604020202020204" pitchFamily="34" charset="0"/>
              <a:cs typeface="Aptos" panose="020B0004020202020204" pitchFamily="34" charset="0"/>
            </a:endParaRPr>
          </a:p>
          <a:p>
            <a:pPr marL="0" indent="0"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Bruno Rocha </a:t>
            </a:r>
            <a:r>
              <a:rPr lang="pt-BR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Rozadas</a:t>
            </a: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 de Jesus - R.A 6324038</a:t>
            </a:r>
            <a:endParaRPr lang="pt-BR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0" indent="0"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Cauã de Lucas </a:t>
            </a:r>
            <a:r>
              <a:rPr lang="pt-BR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Virgili</a:t>
            </a: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 da Silveira - R.A 6324040</a:t>
            </a:r>
            <a:endParaRPr lang="pt-BR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0" indent="0"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Diego Alves da Silva - R.A 6324649 </a:t>
            </a:r>
            <a:endParaRPr lang="pt-BR" sz="1800" dirty="0">
              <a:latin typeface="Aptos" panose="020B0004020202020204" pitchFamily="34" charset="0"/>
              <a:ea typeface="Arial" panose="020B0604020202020204" pitchFamily="34" charset="0"/>
              <a:cs typeface="Aptos" panose="020B0004020202020204" pitchFamily="34" charset="0"/>
            </a:endParaRPr>
          </a:p>
          <a:p>
            <a:pPr marL="0" indent="0" algn="ctr">
              <a:lnSpc>
                <a:spcPct val="150000"/>
              </a:lnSpc>
              <a:spcAft>
                <a:spcPts val="800"/>
              </a:spcAft>
              <a:buNone/>
            </a:pPr>
            <a:endParaRPr lang="pt-BR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0" indent="0"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pt-BR" sz="18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Projeto Engenharia de Software – Gestão de Site Imobiliário</a:t>
            </a:r>
            <a:endParaRPr lang="pt-BR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0" indent="0">
              <a:buNone/>
            </a:pPr>
            <a:r>
              <a:rPr lang="pt-BR" dirty="0"/>
              <a:t>                                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2" name="Espaço Reservado para Conteúdo 4">
            <a:extLst>
              <a:ext uri="{FF2B5EF4-FFF2-40B4-BE49-F238E27FC236}">
                <a16:creationId xmlns:a16="http://schemas.microsoft.com/office/drawing/2014/main" id="{F1542E6A-1174-91A6-D569-045285518355}"/>
              </a:ext>
            </a:extLst>
          </p:cNvPr>
          <p:cNvSpPr txBox="1">
            <a:spLocks/>
          </p:cNvSpPr>
          <p:nvPr/>
        </p:nvSpPr>
        <p:spPr>
          <a:xfrm>
            <a:off x="6555545" y="3995223"/>
            <a:ext cx="4920930" cy="3430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28950" indent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pt-BR" sz="1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Trabalho de Engenharia de Software apresentado à Faculdade </a:t>
            </a:r>
            <a:r>
              <a:rPr lang="pt-BR" sz="1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Unifaat</a:t>
            </a:r>
            <a:r>
              <a:rPr lang="pt-BR" sz="1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, como parte do requisito para a obtenção da nota bimestral</a:t>
            </a:r>
            <a:endParaRPr lang="pt-BR" sz="1100" dirty="0">
              <a:latin typeface="Aptos" panose="020B0004020202020204" pitchFamily="34" charset="0"/>
              <a:ea typeface="Arial" panose="020B0604020202020204" pitchFamily="34" charset="0"/>
              <a:cs typeface="Aptos" panose="020B0004020202020204" pitchFamily="34" charset="0"/>
            </a:endParaRPr>
          </a:p>
          <a:p>
            <a:pPr marL="3028950" indent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pt-BR" sz="1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Orientador: Prof. Esp. Wagner Cabral de Jesus</a:t>
            </a:r>
            <a:endParaRPr lang="pt-BR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1600" dirty="0"/>
              <a:t>                                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221882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F6774BB-A1AA-E798-BD23-796262353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pPr algn="l">
              <a:lnSpc>
                <a:spcPct val="115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5. Desenvolvimento e Integração </a:t>
            </a:r>
            <a:endParaRPr lang="pt-BR" sz="1800" b="1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algn="l">
              <a:lnSpc>
                <a:spcPct val="115000"/>
              </a:lnSpc>
              <a:spcAft>
                <a:spcPts val="800"/>
              </a:spcAft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Após todos os procedimentos acimas de levantamento de requisitos e projeto de sistema, começamos o desenvolvimento do site, dando os devidos feedbacks para os clientes e posteriormente o integraremos.</a:t>
            </a:r>
            <a:endParaRPr lang="pt-BR" sz="16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algn="l">
              <a:lnSpc>
                <a:spcPct val="115000"/>
              </a:lnSpc>
              <a:spcAft>
                <a:spcPts val="800"/>
              </a:spcAft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 </a:t>
            </a:r>
            <a:r>
              <a:rPr lang="pt-BR" sz="18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6. Validação do sistema </a:t>
            </a:r>
            <a:endParaRPr lang="pt-BR" sz="1800" b="1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algn="l">
              <a:lnSpc>
                <a:spcPct val="115000"/>
              </a:lnSpc>
              <a:spcAft>
                <a:spcPts val="800"/>
              </a:spcAft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Será feita a última validação do sistema, dos filtros e exibição dos imóveis no layout principal, armazenamento correto dos dados passados pelo cliente, além da própria interface e usabilidade do site.</a:t>
            </a:r>
            <a:endParaRPr lang="pt-BR" sz="16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algn="l"/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466939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1CC67F8-AC1B-0A76-F0BA-37CC70F0C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728538"/>
            <a:ext cx="9144000" cy="1700462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175D641-CAA8-AB1C-8BA9-46F710E20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59459"/>
            <a:ext cx="9144000" cy="337469"/>
          </a:xfrm>
        </p:spPr>
        <p:txBody>
          <a:bodyPr anchor="t">
            <a:noAutofit/>
          </a:bodyPr>
          <a:lstStyle/>
          <a:p>
            <a:r>
              <a:rPr lang="pt-BR" sz="2400" b="1" dirty="0"/>
              <a:t>7. Diagrama de 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3501554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FF5A1706-FEA7-8162-340D-AAEE9CC1F9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pPr algn="l">
              <a:lnSpc>
                <a:spcPct val="115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1. Funções do Sistema</a:t>
            </a:r>
            <a:endParaRPr lang="pt-BR" sz="1800" b="1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285750" indent="-285750" algn="l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Login</a:t>
            </a:r>
            <a:endParaRPr lang="pt-BR" sz="16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285750" indent="-285750" algn="l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Cadastro de Itens</a:t>
            </a:r>
            <a:endParaRPr lang="pt-BR" sz="16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285750" indent="-285750" algn="l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Área dos Clientes</a:t>
            </a:r>
            <a:endParaRPr lang="pt-BR" sz="16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285750" indent="-285750" algn="l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Compra dos Itens pelo Sistema</a:t>
            </a:r>
            <a:endParaRPr lang="pt-BR" sz="16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algn="l">
              <a:lnSpc>
                <a:spcPct val="115000"/>
              </a:lnSpc>
              <a:spcAft>
                <a:spcPts val="800"/>
              </a:spcAft>
            </a:pPr>
            <a:r>
              <a:rPr lang="pt-BR" sz="16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 </a:t>
            </a:r>
            <a:r>
              <a:rPr lang="pt-BR" sz="18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2. Planejamento do Projeto ou Software</a:t>
            </a:r>
            <a:endParaRPr lang="pt-BR" sz="1800" b="1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algn="l">
              <a:lnSpc>
                <a:spcPct val="115000"/>
              </a:lnSpc>
              <a:spcAft>
                <a:spcPts val="800"/>
              </a:spcAft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O objetivo é fazer prototipação do sistema para filtrar erros e adicionar novas funções caso encontrada a necessidade.</a:t>
            </a:r>
            <a:endParaRPr lang="pt-BR" sz="16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089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D1042E3B-68F5-547C-0EDE-BC482FAB26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pPr algn="l">
              <a:lnSpc>
                <a:spcPct val="115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3. Revisão</a:t>
            </a:r>
            <a:endParaRPr lang="pt-BR" sz="1800" b="1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algn="l">
              <a:lnSpc>
                <a:spcPct val="115000"/>
              </a:lnSpc>
              <a:spcAft>
                <a:spcPts val="800"/>
              </a:spcAft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Momento de analisar os objetivos definidos o que já se foi feito no projeto se for encontrada problemas no desenvolvimento retomaremos as etapas anteriores para correção.</a:t>
            </a:r>
            <a:endParaRPr lang="pt-BR" sz="1600" dirty="0">
              <a:latin typeface="Aptos" panose="020B0004020202020204" pitchFamily="34" charset="0"/>
              <a:ea typeface="Arial" panose="020B0604020202020204" pitchFamily="34" charset="0"/>
              <a:cs typeface="Aptos" panose="020B0004020202020204" pitchFamily="34" charset="0"/>
            </a:endParaRPr>
          </a:p>
          <a:p>
            <a:pPr algn="l">
              <a:lnSpc>
                <a:spcPct val="115000"/>
              </a:lnSpc>
              <a:spcAft>
                <a:spcPts val="800"/>
              </a:spcAft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 </a:t>
            </a:r>
            <a:r>
              <a:rPr lang="pt-BR" sz="18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4. Análise de Requisitos ou Prototipação </a:t>
            </a:r>
            <a:endParaRPr lang="pt-BR" sz="1800" b="1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algn="l">
              <a:lnSpc>
                <a:spcPct val="115000"/>
              </a:lnSpc>
              <a:spcAft>
                <a:spcPts val="800"/>
              </a:spcAft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Faremos pesquisas/entrevistas com os clientes para definir prazo e o que será necessário para o sistema e seu desenvolvimento, visando conseguir fazer um protótipo do sistema.</a:t>
            </a:r>
            <a:endParaRPr lang="pt-BR" sz="16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algn="l">
              <a:lnSpc>
                <a:spcPct val="115000"/>
              </a:lnSpc>
              <a:spcAft>
                <a:spcPts val="800"/>
              </a:spcAft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 </a:t>
            </a:r>
            <a:r>
              <a:rPr lang="pt-BR" sz="16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5. </a:t>
            </a:r>
            <a:r>
              <a:rPr lang="pt-BR" sz="18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Revisão</a:t>
            </a:r>
            <a:endParaRPr lang="pt-BR" sz="1600" b="1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algn="l">
              <a:lnSpc>
                <a:spcPct val="115000"/>
              </a:lnSpc>
              <a:spcAft>
                <a:spcPts val="800"/>
              </a:spcAft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Será analisado o progresso do projeto até o momento para correção de erros que quando encontrados o projeto deverá voltar para a etapa de desenvolvimento, tendo sempre em visão a manutenção do produto após o seu lançamento.</a:t>
            </a:r>
            <a:endParaRPr lang="pt-BR" sz="16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algn="l"/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015987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7188FC-591A-2521-0F70-AF1B41BAB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2812" y="4653353"/>
            <a:ext cx="9144000" cy="385595"/>
          </a:xfrm>
        </p:spPr>
        <p:txBody>
          <a:bodyPr anchor="t">
            <a:noAutofit/>
          </a:bodyPr>
          <a:lstStyle/>
          <a:p>
            <a:r>
              <a:rPr lang="pt-BR" sz="2400" b="1" dirty="0"/>
              <a:t>8. Diagrama de Fluxo de Dados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403C720-AD09-F39F-1572-06C8EB0C4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656" y="1143802"/>
            <a:ext cx="5754688" cy="32480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264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D8C423E-7B64-7047-74E6-F37CDC1B2AD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81100" y="559503"/>
            <a:ext cx="9391650" cy="5186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531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531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531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531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531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531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531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531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531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753100" algn="r"/>
              </a:tabLst>
            </a:pPr>
            <a:r>
              <a:rPr kumimoji="0" lang="pt-BR" altLang="pt-BR" sz="2000" b="1" i="0" strike="noStrike" cap="none" normalizeH="0" baseline="0" dirty="0">
                <a:ln>
                  <a:noFill/>
                </a:ln>
                <a:effectLst/>
              </a:rPr>
              <a:t>Sumário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753100" algn="r"/>
              </a:tabLst>
            </a:pPr>
            <a:r>
              <a:rPr kumimoji="0" lang="pt-BR" altLang="pt-BR" sz="1600" b="0" i="0" strike="noStrike" cap="none" normalizeH="0" baseline="0" dirty="0">
                <a:ln>
                  <a:noFill/>
                </a:ln>
                <a:effectLst/>
              </a:rPr>
              <a:t>1. Introdução – Importância da Tecnologia no Setor Imobiliário __________________ 4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753100" algn="r"/>
              </a:tabLst>
            </a:pPr>
            <a:r>
              <a:rPr lang="pt-BR" altLang="pt-BR" sz="1600" dirty="0"/>
              <a:t>2. Problemática – Dependência de Terceiros e Limitações _____________________  5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753100" algn="r"/>
              </a:tabLst>
            </a:pPr>
            <a:r>
              <a:rPr kumimoji="0" lang="pt-BR" altLang="pt-BR" sz="1600" b="0" i="0" strike="noStrike" cap="none" normalizeH="0" baseline="0" dirty="0">
                <a:ln>
                  <a:noFill/>
                </a:ln>
                <a:effectLst/>
              </a:rPr>
              <a:t>3. Solução – Criação de um Site Próprio ___________________________________  6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753100" algn="r"/>
              </a:tabLst>
            </a:pPr>
            <a:r>
              <a:rPr lang="pt-BR" altLang="pt-BR" sz="1600" dirty="0"/>
              <a:t>4. Entrevista com o Grupo “E” ___________________________________________  7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753100" algn="r"/>
              </a:tabLst>
            </a:pPr>
            <a:r>
              <a:rPr kumimoji="0" lang="pt-BR" altLang="pt-BR" sz="1600" b="0" i="0" strike="noStrike" cap="none" normalizeH="0" baseline="0" dirty="0">
                <a:ln>
                  <a:noFill/>
                </a:ln>
                <a:effectLst/>
              </a:rPr>
              <a:t>  4.1. </a:t>
            </a:r>
            <a:r>
              <a:rPr lang="pt-BR" altLang="pt-BR" sz="1600" dirty="0"/>
              <a:t>Perguntas e Respostas da Entrevista _________________________________ 8 ao 10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753100" algn="r"/>
              </a:tabLst>
            </a:pPr>
            <a:r>
              <a:rPr kumimoji="0" lang="pt-BR" altLang="pt-BR" sz="1600" b="0" i="0" strike="noStrike" cap="none" normalizeH="0" baseline="0" dirty="0">
                <a:ln>
                  <a:noFill/>
                </a:ln>
                <a:effectLst/>
              </a:rPr>
              <a:t>5.1 Diagrama 4GT ____________________________________________________ 11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753100" algn="r"/>
              </a:tabLst>
            </a:pPr>
            <a:r>
              <a:rPr kumimoji="0" lang="pt-BR" altLang="pt-BR" sz="1600" b="0" i="0" strike="noStrike" cap="none" normalizeH="0" baseline="0" dirty="0">
                <a:ln>
                  <a:noFill/>
                </a:ln>
                <a:effectLst/>
              </a:rPr>
              <a:t>  5.1.1 Coleta de Requisitos _____________________________________________ 12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753100" algn="r"/>
              </a:tabLst>
            </a:pPr>
            <a:r>
              <a:rPr lang="pt-BR" altLang="pt-BR" sz="1600" dirty="0"/>
              <a:t>  5.1.2 Estratégia de Projeto _____________________________________________ 12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753100" algn="r"/>
              </a:tabLst>
            </a:pPr>
            <a:r>
              <a:rPr kumimoji="0" lang="pt-BR" altLang="pt-BR" sz="1600" b="0" i="0" strike="noStrike" cap="none" normalizeH="0" baseline="0" dirty="0">
                <a:ln>
                  <a:noFill/>
                </a:ln>
                <a:effectLst/>
              </a:rPr>
              <a:t>  5.1.3 Implementação usando 4GL _______________________________________ 12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753100" algn="r"/>
              </a:tabLst>
            </a:pPr>
            <a:r>
              <a:rPr lang="pt-BR" altLang="pt-BR" sz="1600" dirty="0"/>
              <a:t>  5.1.4 Testes ________________________________________________________ 12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753100" algn="r"/>
              </a:tabLst>
            </a:pPr>
            <a:r>
              <a:rPr kumimoji="0" lang="pt-BR" altLang="pt-BR" sz="1600" b="0" i="0" strike="noStrike" cap="none" normalizeH="0" baseline="0" dirty="0">
                <a:ln>
                  <a:noFill/>
                </a:ln>
                <a:effectLst/>
              </a:rPr>
              <a:t>8 Diagrama de Fluxo de Dados __________________________________________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753100" algn="r"/>
              </a:tabLst>
            </a:pPr>
            <a:endParaRPr kumimoji="0" lang="pt-BR" altLang="pt-BR" sz="1600" b="0" i="0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19886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DD95AD35-98BE-FAD5-1A86-8B7525F90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0"/>
            <a:ext cx="9144000" cy="6858000"/>
          </a:xfrm>
        </p:spPr>
        <p:txBody>
          <a:bodyPr anchor="ctr">
            <a:noAutofit/>
          </a:bodyPr>
          <a:lstStyle/>
          <a:p>
            <a:pPr marL="342900" indent="-34290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pt-BR" sz="1800" b="1" dirty="0"/>
              <a:t>Introdução – Importância da Tecnologia no Setor Imobiliário</a:t>
            </a:r>
            <a:endParaRPr lang="pt-BR" sz="1800" b="1" dirty="0">
              <a:latin typeface="Arial" panose="020B0604020202020204" pitchFamily="34" charset="0"/>
            </a:endParaRPr>
          </a:p>
          <a:p>
            <a:pPr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A busca por imóveis para compra, venda ou aluguel se tornou cada vez mais digitalizada, com os usuários recorrendo à internet para encontrar e oferecer propriedades de forma eficiente e prática. Diante dessa procura crescente, a criação de uma plataforma online especializada em cadastro de imóveis surge como uma solução inovadora e necessária.</a:t>
            </a:r>
            <a:endParaRPr lang="pt-BR" sz="16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A partir dessa implementação, as imobiliárias não foram as mesmas. A partir dos sites, pode ampliar a visibilidade e o alcance dos imóveis para os clientes, sendo uma importante vitrine que reflete a imagem da imobiliária, disponibilização de mais informações bem detalhadas, disponibilidade 24 horas por dia, melhoria e facilidade com a comunicação do cliente com o corretor e a possibilidade de análise do site, assim podendo melhorá-lo a partir da opinião dos clientes.</a:t>
            </a:r>
            <a:endParaRPr lang="pt-BR" sz="16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Em um mercado imobiliário competitivo, um site não é apenas uma ferramenta, mas uma extensão crucial da identidade da imobiliária. Ele não só amplia o alcance e a visibilidade da empresa, como também proporciona uma plataforma para apresentar propriedades de forma atraente e eficiente. É necessário o investimento em um site bem projetado para permitir uma conexão mais eficaz com clientes potenciais e fortalecendo a presença da marca no cenário digital. Em última análise, um site não é apenas uma vitrine, mas uma porta de entrada para novas oportunidades e crescimento sustentável.</a:t>
            </a:r>
            <a:endParaRPr lang="pt-BR" sz="16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145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D04DCF62-5DEA-B9DD-5F72-A9E4CF266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0"/>
            <a:ext cx="9144000" cy="6857999"/>
          </a:xfrm>
        </p:spPr>
        <p:txBody>
          <a:bodyPr anchor="ctr">
            <a:normAutofit/>
          </a:bodyPr>
          <a:lstStyle/>
          <a:p>
            <a:pPr algn="just">
              <a:lnSpc>
                <a:spcPct val="300000"/>
              </a:lnSpc>
            </a:pPr>
            <a:r>
              <a:rPr lang="pt-BR" sz="1800" b="1" dirty="0"/>
              <a:t>2. Problemática – Dependência de Terceiros e Limitações</a:t>
            </a:r>
            <a:endParaRPr lang="pt-BR" sz="1800" b="0" dirty="0">
              <a:effectLst/>
              <a:latin typeface="Arial" panose="020B0604020202020204" pitchFamily="34" charset="0"/>
              <a:ea typeface="Arial" panose="020B0604020202020204" pitchFamily="34" charset="0"/>
              <a:cs typeface="Aptos" panose="020B00040202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pt-BR" sz="1600" b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Um site bem estruturado e adaptado às necessidades específicas de uma imobiliária é de extrema importância. Contudo, quando um site é desenvolvido e gerenciado por outra parte, surgem desafios significativos que podem comprometer a eficácia da nossa presença online.</a:t>
            </a:r>
            <a:endParaRPr lang="pt-BR" sz="1600" dirty="0">
              <a:latin typeface="Arial" panose="020B0604020202020204" pitchFamily="34" charset="0"/>
              <a:ea typeface="Arial" panose="020B0604020202020204" pitchFamily="34" charset="0"/>
              <a:cs typeface="Aptos" panose="020B0004020202020204" pitchFamily="34" charset="0"/>
            </a:endParaRPr>
          </a:p>
          <a:p>
            <a:pPr algn="just">
              <a:lnSpc>
                <a:spcPct val="100000"/>
              </a:lnSpc>
            </a:pPr>
            <a:endParaRPr lang="pt-BR" sz="1600" b="1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pt-BR" sz="1600" b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Algumas dificuldades podem surgir em relação ao site imobiliário: quando há a falta de controle sobre o layout e funcionalidades, além dos desafios na implementação das melhorias em razão do site estar nas mãos de terceiros, o que gera um impacto negativo na experiência do usuário e extrema dependência de suporte externo.</a:t>
            </a:r>
          </a:p>
          <a:p>
            <a:pPr algn="just">
              <a:lnSpc>
                <a:spcPct val="100000"/>
              </a:lnSpc>
            </a:pPr>
            <a:endParaRPr lang="pt-BR" sz="1600" b="1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pt-BR" sz="1600" b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A ausência de controle sobre um site que não pertence à imobiliária representa um desafio significativo. A dificuldade em alterar o layout e personalizar o site conforme as necessidades específicas da empresa pode afetar negativamente a imagem da marca, a experiência do usuário e, por fim, o sucesso da imobiliária no mercado digital. Portanto, é crucial considerar soluções que permitam um maior controle e flexibilidade para garantir que o site atenda plenamente aos objetivos e expectativas da empresa.</a:t>
            </a:r>
            <a:endParaRPr lang="pt-BR" sz="1600" b="1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044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F031607-298A-571C-976E-F067FEC7C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pPr algn="l">
              <a:lnSpc>
                <a:spcPct val="150000"/>
              </a:lnSpc>
              <a:spcAft>
                <a:spcPts val="800"/>
              </a:spcAft>
            </a:pPr>
            <a:r>
              <a:rPr lang="pt-BR" sz="1800" b="1" dirty="0"/>
              <a:t>3. Solução – Criação de um Site Próprio</a:t>
            </a:r>
            <a:endParaRPr lang="pt-BR" sz="1800" dirty="0">
              <a:effectLst/>
              <a:latin typeface="Arial" panose="020B0604020202020204" pitchFamily="34" charset="0"/>
              <a:ea typeface="Arial" panose="020B0604020202020204" pitchFamily="34" charset="0"/>
              <a:cs typeface="Aptos" panose="020B0004020202020204" pitchFamily="34" charset="0"/>
            </a:endParaRPr>
          </a:p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Para superar os desafios associados à dependência de um site de terceiros e às limitações na customização, a criação de um site próprio para a imobiliária é a solução mais eficaz. Desenvolver um site oferece controle total sobre a apresentação, funcionalidade e estratégias de marketing da empresa, permitindo alinhar o site com os objetivos e a identidade da marca.</a:t>
            </a:r>
            <a:endParaRPr lang="pt-BR" sz="16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A posse de um site próprio proporciona alguns tópicos positivos, como o controle total do layout e design, tendo mais agilidade na sua melhora sem a dependência de terceiros, flexibilidade para implementar melhorias e atualizações, otimização da experiência do usuário, segurança e conformidade.</a:t>
            </a:r>
            <a:endParaRPr lang="pt-BR" sz="16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Desenvolver um site próprio para a imobiliária oferece uma série de vantagens significativas, desde o controle total sobre o layout e a funcionalidade até a capacidade de realizar melhorias contínuas e otimizar a experiência do usuário. Esta abordagem não apenas relaciona o site com os objetivos da empresa, mas também promove maior independência e flexibilidade para enfrentar os desafios e aproveitar as oportunidades do mercado digital.</a:t>
            </a:r>
            <a:endParaRPr lang="pt-BR" sz="16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121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4F64E2-2457-7EE9-9BE5-AF36DF28B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77837"/>
          </a:xfrm>
        </p:spPr>
        <p:txBody>
          <a:bodyPr anchor="t">
            <a:normAutofit/>
          </a:bodyPr>
          <a:lstStyle/>
          <a:p>
            <a:pPr algn="l"/>
            <a:r>
              <a:rPr lang="pt-BR" sz="2000" b="1" dirty="0"/>
              <a:t>4. Entrevista com o Grupo “E”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5CE2EC-BA5C-A681-A0A4-044C282317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00199"/>
            <a:ext cx="9144000" cy="4135437"/>
          </a:xfrm>
        </p:spPr>
        <p:txBody>
          <a:bodyPr anchor="t">
            <a:normAutofit/>
          </a:bodyPr>
          <a:lstStyle/>
          <a:p>
            <a:pPr algn="l">
              <a:lnSpc>
                <a:spcPct val="110000"/>
              </a:lnSpc>
              <a:spcAft>
                <a:spcPts val="800"/>
              </a:spcAft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Entrevistamos o grupo “E” com a finalidade de apresentar o nosso produto do site imobiliário, respondendo posteriormente as suas dúvidas e esclarecendo possíveis metas futuras do projeto. Seguem abaixo algumas das perguntas mais importantes feitas pelos entrevistados juntamente de suas respostas:</a:t>
            </a:r>
            <a:endParaRPr lang="pt-BR" sz="1600" dirty="0">
              <a:latin typeface="Aptos" panose="020B0004020202020204" pitchFamily="34" charset="0"/>
              <a:ea typeface="Arial" panose="020B0604020202020204" pitchFamily="34" charset="0"/>
              <a:cs typeface="Aptos" panose="020B0004020202020204" pitchFamily="34" charset="0"/>
            </a:endParaRPr>
          </a:p>
          <a:p>
            <a:pPr algn="l">
              <a:lnSpc>
                <a:spcPct val="110000"/>
              </a:lnSpc>
              <a:spcBef>
                <a:spcPts val="200"/>
              </a:spcBef>
            </a:pPr>
            <a:endParaRPr lang="pt-BR" sz="1600" dirty="0">
              <a:latin typeface="Aptos" panose="020B0004020202020204" pitchFamily="34" charset="0"/>
              <a:ea typeface="Aptos Display" panose="020B0004020202020204" pitchFamily="34" charset="0"/>
              <a:cs typeface="Aptos Display" panose="020B0004020202020204" pitchFamily="34" charset="0"/>
            </a:endParaRPr>
          </a:p>
          <a:p>
            <a:pPr algn="l">
              <a:lnSpc>
                <a:spcPct val="110000"/>
              </a:lnSpc>
              <a:spcBef>
                <a:spcPts val="200"/>
              </a:spcBef>
            </a:pPr>
            <a:r>
              <a:rPr lang="pt-BR" sz="1800" b="1" dirty="0">
                <a:effectLst/>
                <a:latin typeface="Arial" panose="020B0604020202020204" pitchFamily="34" charset="0"/>
                <a:ea typeface="Aptos Display" panose="020B0004020202020204" pitchFamily="34" charset="0"/>
                <a:cs typeface="Aptos Display" panose="020B0004020202020204" pitchFamily="34" charset="0"/>
              </a:rPr>
              <a:t>4.1 Perguntas e Respostas da Entrevista</a:t>
            </a:r>
            <a:endParaRPr lang="pt-BR" sz="1800" b="1" dirty="0">
              <a:latin typeface="Aptos Display" panose="020B0004020202020204" pitchFamily="34" charset="0"/>
              <a:ea typeface="Aptos Display" panose="020B0004020202020204" pitchFamily="34" charset="0"/>
              <a:cs typeface="Aptos Display" panose="020B0004020202020204" pitchFamily="34" charset="0"/>
            </a:endParaRPr>
          </a:p>
          <a:p>
            <a:pPr algn="l">
              <a:lnSpc>
                <a:spcPct val="110000"/>
              </a:lnSpc>
              <a:spcAft>
                <a:spcPts val="800"/>
              </a:spcAft>
            </a:pPr>
            <a:endParaRPr lang="pt-BR" sz="1600" dirty="0">
              <a:latin typeface="Aptos" panose="020B0004020202020204" pitchFamily="34" charset="0"/>
              <a:ea typeface="Arial" panose="020B0604020202020204" pitchFamily="34" charset="0"/>
              <a:cs typeface="Aptos" panose="020B0004020202020204" pitchFamily="34" charset="0"/>
            </a:endParaRPr>
          </a:p>
          <a:p>
            <a:pPr algn="l">
              <a:lnSpc>
                <a:spcPct val="110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1. Como funciona o seu site imobiliário?</a:t>
            </a:r>
            <a:endParaRPr lang="pt-BR" sz="1800" b="1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algn="l">
              <a:lnSpc>
                <a:spcPct val="110000"/>
              </a:lnSpc>
              <a:spcAft>
                <a:spcPts val="800"/>
              </a:spcAft>
            </a:pPr>
            <a:r>
              <a:rPr lang="pt-BR" sz="16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R: </a:t>
            </a: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A proposta do nosso site é a de, como o nome descreve, alocar os seus imóveis para locação ou venda. Dentro do site, também há disponível as redes sociais da imobiliária, como Facebook e Instagram, onde também publicamos para aumentar a visualização dos imóveis.</a:t>
            </a:r>
            <a:endParaRPr lang="pt-BR" sz="16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algn="l">
              <a:lnSpc>
                <a:spcPct val="15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1257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491D92A5-4CF7-6D58-BF7A-3F1BA33F1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22363"/>
            <a:ext cx="9144000" cy="4613273"/>
          </a:xfrm>
        </p:spPr>
        <p:txBody>
          <a:bodyPr anchor="ctr">
            <a:noAutofit/>
          </a:bodyPr>
          <a:lstStyle/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2. Como são colocados os imóveis no site?</a:t>
            </a:r>
            <a:endParaRPr lang="pt-BR" sz="1800" b="1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pt-BR" sz="16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R: </a:t>
            </a: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Primeiramente, solicitamos algumas informações do imóvel, como valor de aluguel, área construída, quantidade de dormitórios ou suítes, banheiros e garagem, assim como os seus dados pessoais. A partir disso, marcamos um horário de sua preferência para tirar as fotos do imóvel e, no site, você é cadastrado como proprietário e acrescentamos as informações fornecidas do imóvel junto de suas fotos.</a:t>
            </a:r>
            <a:endParaRPr lang="pt-BR" sz="16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3. Há alguma taxa ou valor para colocar o imóvel no site?</a:t>
            </a:r>
            <a:endParaRPr lang="pt-BR" sz="1800" b="1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pt-BR" sz="16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R: </a:t>
            </a: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Não, nós não cobramos nenhuma taxa ou valor para se colocar os imóveis no site, assim como também não será cobrado para retirá-los, caso desejem.</a:t>
            </a:r>
            <a:endParaRPr lang="pt-BR" sz="16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22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31F8F129-C69E-4EE1-297D-D02C737CB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22363"/>
            <a:ext cx="9144000" cy="4613273"/>
          </a:xfrm>
        </p:spPr>
        <p:txBody>
          <a:bodyPr anchor="ctr">
            <a:noAutofit/>
          </a:bodyPr>
          <a:lstStyle/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4. Onde são guardadas as informações?</a:t>
            </a:r>
            <a:endParaRPr lang="pt-BR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pt-BR" sz="16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R: </a:t>
            </a: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Nós possuímos um banco de dados específico para imobiliárias. Nelas são guardados os seus dados, no caso como proprietário e as informações do imóvel. Também temos os dados do corretor responsável pela locação e pela venda.</a:t>
            </a:r>
            <a:endParaRPr lang="pt-BR" sz="1600" b="1" dirty="0">
              <a:effectLst/>
              <a:latin typeface="Arial" panose="020B0604020202020204" pitchFamily="34" charset="0"/>
              <a:ea typeface="Arial" panose="020B0604020202020204" pitchFamily="34" charset="0"/>
              <a:cs typeface="Aptos" panose="020B0004020202020204" pitchFamily="34" charset="0"/>
            </a:endParaRPr>
          </a:p>
          <a:p>
            <a:pPr algn="l">
              <a:lnSpc>
                <a:spcPct val="120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5. Em caso de interesse de um cliente pelo imóvel, quais são as garantias da locação ou venda da sua imobiliária?</a:t>
            </a:r>
            <a:endParaRPr lang="pt-BR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algn="l">
              <a:lnSpc>
                <a:spcPct val="120000"/>
              </a:lnSpc>
              <a:spcAft>
                <a:spcPts val="800"/>
              </a:spcAft>
            </a:pPr>
            <a:r>
              <a:rPr lang="pt-BR" sz="16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R: </a:t>
            </a: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ptos" panose="020B0004020202020204" pitchFamily="34" charset="0"/>
              </a:rPr>
              <a:t>Na nossa imobiliária, aceitamos fiador, seguro fiança e, caso você aceite, há a possibilidade do depósito caução. A respeito do depósito caução, nós sempre consultamos previamente o proprietário para ver se ele aceita ou não.</a:t>
            </a:r>
            <a:endParaRPr lang="pt-BR" sz="16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9211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2248</Words>
  <Application>Microsoft Office PowerPoint</Application>
  <PresentationFormat>Widescreen</PresentationFormat>
  <Paragraphs>112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8" baseType="lpstr">
      <vt:lpstr>Aptos</vt:lpstr>
      <vt:lpstr>Aptos Display</vt:lpstr>
      <vt:lpstr>Arial</vt:lpstr>
      <vt:lpstr>Tema do Office</vt:lpstr>
      <vt:lpstr>FACULDADE UNIFAAT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4. Entrevista com o Grupo “E”</vt:lpstr>
      <vt:lpstr>Apresentação do PowerPoint</vt:lpstr>
      <vt:lpstr>Apresentação do PowerPoint</vt:lpstr>
      <vt:lpstr>Apresentação do PowerPoint</vt:lpstr>
      <vt:lpstr>5.1 Diagrama 4GT</vt:lpstr>
      <vt:lpstr>Apresentação do PowerPoint</vt:lpstr>
      <vt:lpstr>Apresentação do PowerPoint</vt:lpstr>
      <vt:lpstr>5.2 Diagrama</vt:lpstr>
      <vt:lpstr>Apresentação do PowerPoint</vt:lpstr>
      <vt:lpstr>Apresentação do PowerPoint</vt:lpstr>
      <vt:lpstr>6. Diagrama</vt:lpstr>
      <vt:lpstr>Apresentação do PowerPoint</vt:lpstr>
      <vt:lpstr>Apresentação do PowerPoint</vt:lpstr>
      <vt:lpstr>Apresentação do PowerPoint</vt:lpstr>
      <vt:lpstr>7. Diagrama de Desenvolvimento</vt:lpstr>
      <vt:lpstr>Apresentação do PowerPoint</vt:lpstr>
      <vt:lpstr>Apresentação do PowerPoint</vt:lpstr>
      <vt:lpstr>8. Diagrama de Fluxo de Dados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FACULDADE UNIFAAT</dc:title>
  <dc:creator>Bruno Rocha</dc:creator>
  <cp:lastModifiedBy>Bruno Rocha</cp:lastModifiedBy>
  <cp:revision>4</cp:revision>
  <dcterms:created xsi:type="dcterms:W3CDTF">2024-11-09T19:36:12Z</dcterms:created>
  <dcterms:modified xsi:type="dcterms:W3CDTF">2024-11-09T22:45:28Z</dcterms:modified>
</cp:coreProperties>
</file>