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12"/>
  </p:notesMasterIdLst>
  <p:sldIdLst>
    <p:sldId id="257" r:id="rId3"/>
    <p:sldId id="258" r:id="rId4"/>
    <p:sldId id="259" r:id="rId5"/>
    <p:sldId id="260" r:id="rId6"/>
    <p:sldId id="263" r:id="rId7"/>
    <p:sldId id="261" r:id="rId8"/>
    <p:sldId id="262" r:id="rId9"/>
    <p:sldId id="265" r:id="rId10"/>
    <p:sldId id="26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5"/>
    <p:restoredTop sz="78527" autoAdjust="0"/>
  </p:normalViewPr>
  <p:slideViewPr>
    <p:cSldViewPr>
      <p:cViewPr varScale="1">
        <p:scale>
          <a:sx n="109" d="100"/>
          <a:sy n="109" d="100"/>
        </p:scale>
        <p:origin x="271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B8B29-E2B8-4E8E-9084-532B63162A7D}" type="datetimeFigureOut">
              <a:rPr lang="en-GB" smtClean="0"/>
              <a:t>10/11/2016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E40CF-A015-4B45-8897-F8E9000D6324}" type="slidenum">
              <a:rPr lang="en-GB" smtClean="0"/>
              <a:t>‹#›</a:t>
            </a:fld>
            <a:endParaRPr lang="en-GB"/>
          </a:p>
        </p:txBody>
      </p:sp>
    </p:spTree>
    <p:extLst>
      <p:ext uri="{BB962C8B-B14F-4D97-AF65-F5344CB8AC3E}">
        <p14:creationId xmlns:p14="http://schemas.microsoft.com/office/powerpoint/2010/main" val="192342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9pPr>
          </a:lstStyle>
          <a:p>
            <a:fld id="{E9AE3A5D-37C7-4DA0-8A41-16ADF5643F7E}" type="slidenum">
              <a:rPr lang="en-US" altLang="en-US" sz="1300">
                <a:solidFill>
                  <a:srgbClr val="000000"/>
                </a:solidFill>
                <a:latin typeface="Times New Roman" panose="02020603050405020304" pitchFamily="18" charset="0"/>
              </a:rPr>
              <a:pPr/>
              <a:t>2</a:t>
            </a:fld>
            <a:endParaRPr lang="en-US" altLang="en-US" sz="1300">
              <a:solidFill>
                <a:srgbClr val="000000"/>
              </a:solidFill>
              <a:latin typeface="Times New Roman" panose="02020603050405020304" pitchFamily="18" charset="0"/>
            </a:endParaRPr>
          </a:p>
        </p:txBody>
      </p:sp>
      <p:sp>
        <p:nvSpPr>
          <p:cNvPr id="69637" name="Header Placeholder 4"/>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15900" indent="-212725">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9pPr>
          </a:lstStyle>
          <a:p>
            <a:r>
              <a:rPr lang="en-GB" altLang="en-US" sz="1200" smtClean="0">
                <a:solidFill>
                  <a:srgbClr val="009999"/>
                </a:solidFill>
                <a:latin typeface="Times New Roman" panose="02020603050405020304" pitchFamily="18" charset="0"/>
              </a:rPr>
              <a:t>IBM Integration Bus V10.Next Beta Workshop</a:t>
            </a:r>
          </a:p>
        </p:txBody>
      </p:sp>
    </p:spTree>
    <p:extLst>
      <p:ext uri="{BB962C8B-B14F-4D97-AF65-F5344CB8AC3E}">
        <p14:creationId xmlns:p14="http://schemas.microsoft.com/office/powerpoint/2010/main" val="192274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9pPr>
          </a:lstStyle>
          <a:p>
            <a:fld id="{E4400916-4C6B-443F-B953-D582C1755293}" type="slidenum">
              <a:rPr lang="en-US" altLang="en-US" sz="1300">
                <a:solidFill>
                  <a:srgbClr val="000000"/>
                </a:solidFill>
                <a:latin typeface="Times New Roman" panose="02020603050405020304" pitchFamily="18" charset="0"/>
              </a:rPr>
              <a:pPr/>
              <a:t>3</a:t>
            </a:fld>
            <a:endParaRPr lang="en-US" altLang="en-US" sz="1300">
              <a:solidFill>
                <a:srgbClr val="000000"/>
              </a:solidFill>
              <a:latin typeface="Times New Roman" panose="02020603050405020304" pitchFamily="18" charset="0"/>
            </a:endParaRPr>
          </a:p>
        </p:txBody>
      </p:sp>
      <p:sp>
        <p:nvSpPr>
          <p:cNvPr id="70659" name="Rectangle 8"/>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2725">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sz="2200">
                <a:solidFill>
                  <a:schemeClr val="bg1"/>
                </a:solidFill>
                <a:latin typeface="Arial" panose="020B0604020202020204" pitchFamily="34" charset="0"/>
                <a:ea typeface="Microsoft YaHei" panose="020B0503020204020204" pitchFamily="34" charset="-122"/>
              </a:defRPr>
            </a:lvl9pPr>
          </a:lstStyle>
          <a:p>
            <a:r>
              <a:rPr lang="en-GB" altLang="en-US" sz="1200" smtClean="0">
                <a:solidFill>
                  <a:srgbClr val="009999"/>
                </a:solidFill>
                <a:latin typeface="Times New Roman" panose="02020603050405020304" pitchFamily="18" charset="0"/>
              </a:rPr>
              <a:t>IBM Integration Bus V10.Next Beta Workshop</a:t>
            </a:r>
          </a:p>
        </p:txBody>
      </p:sp>
      <p:sp>
        <p:nvSpPr>
          <p:cNvPr id="70660" name="Rectangle 1"/>
          <p:cNvSpPr>
            <a:spLocks noGrp="1" noRot="1" noChangeAspect="1" noChangeArrowheads="1" noTextEdit="1"/>
          </p:cNvSpPr>
          <p:nvPr>
            <p:ph type="sldImg"/>
          </p:nvPr>
        </p:nvSpPr>
        <p:spPr>
          <a:xfrm>
            <a:off x="1257300" y="720725"/>
            <a:ext cx="4797425" cy="3598863"/>
          </a:xfrm>
          <a:solidFill>
            <a:srgbClr val="FFFFFF"/>
          </a:solidFill>
          <a:ln/>
        </p:spPr>
      </p:sp>
      <p:sp>
        <p:nvSpPr>
          <p:cNvPr id="70661" name="Rectangle 2"/>
          <p:cNvSpPr>
            <a:spLocks noGrp="1" noChangeArrowheads="1"/>
          </p:cNvSpPr>
          <p:nvPr>
            <p:ph type="body" idx="1"/>
          </p:nvPr>
        </p:nvSpPr>
        <p:spPr>
          <a:xfrm>
            <a:off x="731838" y="4560888"/>
            <a:ext cx="5848350" cy="431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dirty="0" smtClean="0"/>
              <a:t>In the first version of the IBM </a:t>
            </a:r>
            <a:r>
              <a:rPr lang="en-US" altLang="en-US" dirty="0" err="1" smtClean="0"/>
              <a:t>Blockchain</a:t>
            </a:r>
            <a:r>
              <a:rPr lang="en-US" altLang="en-US" dirty="0" smtClean="0"/>
              <a:t> Asset Transfer Demo, the Fabric used to construct the demo does not have any “Member Services” feature. For example there was no way of defining a role for a user or to restrict what that user could do within the demo. </a:t>
            </a:r>
          </a:p>
          <a:p>
            <a:endParaRPr lang="en-US" altLang="en-US" dirty="0" smtClean="0"/>
          </a:p>
          <a:p>
            <a:r>
              <a:rPr lang="en-US" altLang="en-US" dirty="0" smtClean="0"/>
              <a:t>The IBM </a:t>
            </a:r>
            <a:r>
              <a:rPr lang="en-US" altLang="en-US" dirty="0" err="1" smtClean="0"/>
              <a:t>Blockchain</a:t>
            </a:r>
            <a:r>
              <a:rPr lang="en-US" altLang="en-US" dirty="0" smtClean="0"/>
              <a:t> Asset Transfer Demo uses a Smart Contract to assign Accounts used in the demo to have specific roles and in turn define what the Account was allowed to do in terms of business logic. So for example a Manufacturer can transfer a vehicle to a Dealer, but not directly to a Lease Company.</a:t>
            </a:r>
          </a:p>
          <a:p>
            <a:endParaRPr lang="en-US" altLang="en-US" dirty="0" smtClean="0"/>
          </a:p>
          <a:p>
            <a:r>
              <a:rPr lang="en-US" altLang="en-US" dirty="0" smtClean="0"/>
              <a:t>A second Smart Contract is used within the demo to define a Vehicle. Attributes of a “Vehicle Template” for example the assumption is made that all vehicles have a VIN, Owner, Registration Plate, Make and Model. An additional field is also implemented to indicate if a vehicle is scrapped. Each vehicle in the demo is represented using an instance of the “Vehicle Template” Smart Contract. When you transfer a vehicle in the demo you change the specific instance of the “Vehicle Template”. </a:t>
            </a:r>
          </a:p>
          <a:p>
            <a:endParaRPr lang="en-US" altLang="en-US" dirty="0" smtClean="0"/>
          </a:p>
          <a:p>
            <a:r>
              <a:rPr lang="en-US" altLang="en-US" dirty="0" smtClean="0"/>
              <a:t>The “Vehicle Template” Smart Contract is the place where “logs” are defined and coded. Examples include Create, Transfer, Update and </a:t>
            </a:r>
            <a:r>
              <a:rPr lang="en-US" altLang="en-US" dirty="0" err="1" smtClean="0"/>
              <a:t>Scap</a:t>
            </a:r>
            <a:r>
              <a:rPr lang="en-US" altLang="en-US" dirty="0" smtClean="0"/>
              <a:t>.</a:t>
            </a:r>
          </a:p>
          <a:p>
            <a:endParaRPr lang="en-US" altLang="en-US" dirty="0" smtClean="0"/>
          </a:p>
        </p:txBody>
      </p:sp>
    </p:spTree>
    <p:extLst>
      <p:ext uri="{BB962C8B-B14F-4D97-AF65-F5344CB8AC3E}">
        <p14:creationId xmlns:p14="http://schemas.microsoft.com/office/powerpoint/2010/main" val="324472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“clone” the original or a fork to your local machine</a:t>
            </a:r>
            <a:endParaRPr lang="en-GB" dirty="0"/>
          </a:p>
        </p:txBody>
      </p:sp>
      <p:sp>
        <p:nvSpPr>
          <p:cNvPr id="4" name="Slide Number Placeholder 3"/>
          <p:cNvSpPr>
            <a:spLocks noGrp="1"/>
          </p:cNvSpPr>
          <p:nvPr>
            <p:ph type="sldNum" sz="quarter" idx="10"/>
          </p:nvPr>
        </p:nvSpPr>
        <p:spPr/>
        <p:txBody>
          <a:bodyPr/>
          <a:lstStyle/>
          <a:p>
            <a:fld id="{448E40CF-A015-4B45-8897-F8E9000D6324}" type="slidenum">
              <a:rPr lang="en-GB" smtClean="0"/>
              <a:t>7</a:t>
            </a:fld>
            <a:endParaRPr lang="en-GB"/>
          </a:p>
        </p:txBody>
      </p:sp>
    </p:spTree>
    <p:extLst>
      <p:ext uri="{BB962C8B-B14F-4D97-AF65-F5344CB8AC3E}">
        <p14:creationId xmlns:p14="http://schemas.microsoft.com/office/powerpoint/2010/main" val="211248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e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BLUE 2 - Title slide image example">
    <p:spTree>
      <p:nvGrpSpPr>
        <p:cNvPr id="1" name=""/>
        <p:cNvGrpSpPr/>
        <p:nvPr/>
      </p:nvGrpSpPr>
      <p:grpSpPr>
        <a:xfrm>
          <a:off x="0" y="0"/>
          <a:ext cx="0" cy="0"/>
          <a:chOff x="0" y="0"/>
          <a:chExt cx="0" cy="0"/>
        </a:xfrm>
      </p:grpSpPr>
      <p:pic>
        <p:nvPicPr>
          <p:cNvPr id="5" name="Picture 6" descr="photo 4x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46" descr="blue-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050" y="6419850"/>
            <a:ext cx="6302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029200" y="4525963"/>
            <a:ext cx="3978275" cy="1454150"/>
          </a:xfrm>
          <a:prstGeom prst="rect">
            <a:avLst/>
          </a:prstGeom>
          <a:noFill/>
        </p:spPr>
        <p:txBody>
          <a:bodyPr lIns="0" tIns="0" rIns="0" bIns="0">
            <a:spAutoFit/>
          </a:bodyPr>
          <a:lstStyle/>
          <a:p>
            <a:pPr marL="117475" indent="-117475" fontAlgn="auto">
              <a:spcBef>
                <a:spcPts val="0"/>
              </a:spcBef>
              <a:spcAft>
                <a:spcPts val="0"/>
              </a:spcAft>
              <a:buFont typeface="Arial" pitchFamily="34" charset="0"/>
              <a:buNone/>
              <a:defRPr/>
            </a:pPr>
            <a:r>
              <a:rPr lang="en-US" sz="1050" b="1" dirty="0">
                <a:solidFill>
                  <a:schemeClr val="tx1">
                    <a:lumMod val="90000"/>
                    <a:lumOff val="10000"/>
                  </a:schemeClr>
                </a:solidFill>
                <a:latin typeface="+mn-lt"/>
                <a:ea typeface="+mn-ea"/>
                <a:cs typeface="+mn-cs"/>
              </a:rPr>
              <a:t>Instructions on how to replace photo/image on cover</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Open Slide Master view</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Click on white gradated overlay and send to back</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Select grey logo pattern and delete</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Insert photo or other graphic no larger than 10” wide by 4” tall</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Move photo to top edge of slide</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Send photo to back</a:t>
            </a:r>
          </a:p>
          <a:p>
            <a:pPr marL="117475" indent="-117475" fontAlgn="auto">
              <a:spcBef>
                <a:spcPts val="0"/>
              </a:spcBef>
              <a:spcAft>
                <a:spcPts val="0"/>
              </a:spcAft>
              <a:buFont typeface="Arial" pitchFamily="34" charset="0"/>
              <a:buChar char="•"/>
              <a:defRPr/>
            </a:pPr>
            <a:r>
              <a:rPr lang="en-US" sz="1050" dirty="0">
                <a:solidFill>
                  <a:schemeClr val="tx1">
                    <a:lumMod val="90000"/>
                    <a:lumOff val="10000"/>
                  </a:schemeClr>
                </a:solidFill>
                <a:latin typeface="+mn-lt"/>
                <a:ea typeface="+mn-ea"/>
                <a:cs typeface="+mn-cs"/>
              </a:rPr>
              <a:t>Delete these instructions</a:t>
            </a:r>
          </a:p>
          <a:p>
            <a:pPr fontAlgn="auto">
              <a:spcBef>
                <a:spcPts val="0"/>
              </a:spcBef>
              <a:spcAft>
                <a:spcPts val="0"/>
              </a:spcAft>
              <a:defRPr/>
            </a:pPr>
            <a:endParaRPr lang="en-US" sz="1050" dirty="0">
              <a:solidFill>
                <a:schemeClr val="tx2"/>
              </a:solidFill>
              <a:latin typeface="+mn-lt"/>
              <a:ea typeface="+mn-ea"/>
              <a:cs typeface="+mn-cs"/>
            </a:endParaRPr>
          </a:p>
        </p:txBody>
      </p:sp>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tx1">
                    <a:lumMod val="90000"/>
                    <a:lumOff val="1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9552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GREEN1 - last slide IBMR">
    <p:bg>
      <p:bgPr>
        <a:solidFill>
          <a:schemeClr val="accent2"/>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rgbClr val="FFFFFF">
                    <a:alpha val="80000"/>
                  </a:srgbClr>
                </a:solidFill>
                <a:cs typeface="+mn-cs"/>
              </a:rPr>
              <a:t>©2015 IBM Corporation</a:t>
            </a:r>
          </a:p>
        </p:txBody>
      </p:sp>
    </p:spTree>
    <p:extLst>
      <p:ext uri="{BB962C8B-B14F-4D97-AF65-F5344CB8AC3E}">
        <p14:creationId xmlns:p14="http://schemas.microsoft.com/office/powerpoint/2010/main" val="199804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YELLOW 3 - Title slide logos">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yellow-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5088"/>
            <a:ext cx="6318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8775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_YELLOW 3 - Title slide">
    <p:bg>
      <p:bgPr>
        <a:solidFill>
          <a:schemeClr val="accent3"/>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41811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YELLOW3 - last slide IBMR">
    <p:bg>
      <p:bgPr>
        <a:solidFill>
          <a:schemeClr val="accent3"/>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chemeClr val="bg1"/>
                </a:solidFill>
                <a:cs typeface="+mn-cs"/>
              </a:rPr>
              <a:t>©2015 IBM Corporation</a:t>
            </a:r>
          </a:p>
        </p:txBody>
      </p:sp>
    </p:spTree>
    <p:extLst>
      <p:ext uri="{BB962C8B-B14F-4D97-AF65-F5344CB8AC3E}">
        <p14:creationId xmlns:p14="http://schemas.microsoft.com/office/powerpoint/2010/main" val="50708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ORANGE 1 - Title slide logos">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orange-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8263"/>
            <a:ext cx="63023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04529"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4"/>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86971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ORANGE 1 - Section page">
    <p:bg>
      <p:bgPr>
        <a:solidFill>
          <a:schemeClr val="accent4"/>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254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ORANGE1 - last slide IBMR">
    <p:bg>
      <p:bgPr>
        <a:solidFill>
          <a:schemeClr val="accent4"/>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smtClean="0">
                <a:solidFill>
                  <a:srgbClr val="F2F2F2"/>
                </a:solidFill>
                <a:cs typeface="+mn-cs"/>
              </a:rPr>
              <a:t>©2015 IBM Corporation</a:t>
            </a:r>
          </a:p>
        </p:txBody>
      </p:sp>
    </p:spTree>
    <p:extLst>
      <p:ext uri="{BB962C8B-B14F-4D97-AF65-F5344CB8AC3E}">
        <p14:creationId xmlns:p14="http://schemas.microsoft.com/office/powerpoint/2010/main" val="1550961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RED 1 - Title page logos">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red-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8263"/>
            <a:ext cx="63023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5" cy="677108"/>
          </a:xfrm>
          <a:prstGeom prst="rect">
            <a:avLst/>
          </a:prstGeom>
        </p:spPr>
        <p:txBody>
          <a:bodyPr lIns="0" tIns="0" rIns="0" bIns="0" anchor="b" anchorCtr="0"/>
          <a:lstStyle>
            <a:lvl1pPr>
              <a:defRPr sz="480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823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RED 1 - Section page">
    <p:bg>
      <p:bgPr>
        <a:solidFill>
          <a:schemeClr val="accent5"/>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71705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RED1 - last slide IBMR">
    <p:bg>
      <p:bgPr>
        <a:solidFill>
          <a:schemeClr val="accent5"/>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rgbClr val="FFFFFF">
                    <a:alpha val="80000"/>
                  </a:srgbClr>
                </a:solidFill>
                <a:cs typeface="+mn-cs"/>
              </a:rPr>
              <a:t>©2015 IBM Corporation</a:t>
            </a:r>
          </a:p>
        </p:txBody>
      </p:sp>
    </p:spTree>
    <p:extLst>
      <p:ext uri="{BB962C8B-B14F-4D97-AF65-F5344CB8AC3E}">
        <p14:creationId xmlns:p14="http://schemas.microsoft.com/office/powerpoint/2010/main" val="4877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UE 2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46" descr="blue-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050" y="6419850"/>
            <a:ext cx="6302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336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1 - Title page logos">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purple-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9850"/>
            <a:ext cx="6318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0734"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25921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URPLE 1 - Section page">
    <p:bg>
      <p:bgPr>
        <a:solidFill>
          <a:schemeClr val="accent6"/>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26838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URPLE1 - last slide IBMR">
    <p:bg>
      <p:bgPr>
        <a:solidFill>
          <a:schemeClr val="accent6"/>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chemeClr val="bg1">
                    <a:alpha val="80000"/>
                  </a:schemeClr>
                </a:solidFill>
                <a:cs typeface="+mn-cs"/>
              </a:rPr>
              <a:t>©2015 IBM Corporation</a:t>
            </a:r>
          </a:p>
        </p:txBody>
      </p:sp>
    </p:spTree>
    <p:extLst>
      <p:ext uri="{BB962C8B-B14F-4D97-AF65-F5344CB8AC3E}">
        <p14:creationId xmlns:p14="http://schemas.microsoft.com/office/powerpoint/2010/main" val="1478589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3C948973-160A-E048-AB3B-517C9FC1A221}" type="datetimeFigureOut">
              <a:rPr lang="en-US"/>
              <a:pPr>
                <a:defRPr/>
              </a:pPr>
              <a:t>11/10/16</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C239F10-5423-CC45-9D2E-658C29999F6B}" type="slidenum">
              <a:rPr lang="en-GB" altLang="en-US"/>
              <a:pPr/>
              <a:t>‹#›</a:t>
            </a:fld>
            <a:endParaRPr lang="en-GB" altLang="en-US"/>
          </a:p>
        </p:txBody>
      </p:sp>
    </p:spTree>
    <p:extLst>
      <p:ext uri="{BB962C8B-B14F-4D97-AF65-F5344CB8AC3E}">
        <p14:creationId xmlns:p14="http://schemas.microsoft.com/office/powerpoint/2010/main" val="2116783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xfrm>
            <a:off x="328613" y="6524625"/>
            <a:ext cx="2124075" cy="228600"/>
          </a:xfrm>
          <a:prstGeom prst="rect">
            <a:avLst/>
          </a:prstGeom>
          <a:ln/>
        </p:spPr>
        <p:txBody>
          <a:bodyPr/>
          <a:lstStyle>
            <a:lvl1pPr>
              <a:defRPr/>
            </a:lvl1pPr>
          </a:lstStyle>
          <a:p>
            <a:fld id="{C0E3676C-31E2-47C8-9119-700C1902B936}" type="slidenum">
              <a:rPr lang="en-US" altLang="en-US"/>
              <a:pPr/>
              <a:t>‹#›</a:t>
            </a:fld>
            <a:endParaRPr lang="en-US" altLang="en-US"/>
          </a:p>
        </p:txBody>
      </p:sp>
    </p:spTree>
    <p:extLst>
      <p:ext uri="{BB962C8B-B14F-4D97-AF65-F5344CB8AC3E}">
        <p14:creationId xmlns:p14="http://schemas.microsoft.com/office/powerpoint/2010/main" val="3897701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a:xfrm>
            <a:off x="342489" y="300858"/>
            <a:ext cx="8436385" cy="914400"/>
          </a:xfrm>
          <a:prstGeom prst="rect">
            <a:avLst/>
          </a:prstGeom>
        </p:spPr>
        <p:txBody>
          <a:bodyPr lIns="0" tIns="0" rIns="0" bIns="0"/>
          <a:lstStyle/>
          <a:p>
            <a:r>
              <a:rPr lang="en-US" smtClean="0"/>
              <a:t>Click to edit Master title style</a:t>
            </a:r>
            <a:endParaRPr lang="en-US" dirty="0"/>
          </a:p>
        </p:txBody>
      </p:sp>
    </p:spTree>
    <p:extLst>
      <p:ext uri="{BB962C8B-B14F-4D97-AF65-F5344CB8AC3E}">
        <p14:creationId xmlns:p14="http://schemas.microsoft.com/office/powerpoint/2010/main" val="354458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643" y="1831144"/>
            <a:ext cx="8442931" cy="4357003"/>
          </a:xfrm>
        </p:spPr>
        <p:txBody>
          <a:bodyPr>
            <a:normAutofit/>
          </a:bodyPr>
          <a:lstStyle>
            <a:lvl1pPr marL="228600" marR="0" indent="-228600" algn="l" defTabSz="914400" rtl="0" eaLnBrk="1" fontAlgn="auto" latinLnBrk="0" hangingPunct="1">
              <a:lnSpc>
                <a:spcPct val="100000"/>
              </a:lnSpc>
              <a:spcBef>
                <a:spcPts val="900"/>
              </a:spcBef>
              <a:spcAft>
                <a:spcPts val="0"/>
              </a:spcAft>
              <a:buClrTx/>
              <a:buSzTx/>
              <a:buFont typeface="Wingdings" pitchFamily="2" charset="2"/>
              <a:buChar char="§"/>
              <a:tabLst/>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6" name="Title 10"/>
          <p:cNvSpPr>
            <a:spLocks noGrp="1"/>
          </p:cNvSpPr>
          <p:nvPr>
            <p:ph type="title"/>
          </p:nvPr>
        </p:nvSpPr>
        <p:spPr>
          <a:xfrm>
            <a:off x="342489" y="300858"/>
            <a:ext cx="8436385" cy="914400"/>
          </a:xfrm>
          <a:prstGeom prst="rect">
            <a:avLst/>
          </a:prstGeom>
        </p:spPr>
        <p:txBody>
          <a:bodyPr lIns="0" tIns="0" rIns="0" bIns="0"/>
          <a:lstStyle/>
          <a:p>
            <a:r>
              <a:rPr lang="en-US" smtClean="0"/>
              <a:t>Click to edit Master title style</a:t>
            </a:r>
            <a:endParaRPr lang="en-US" dirty="0"/>
          </a:p>
        </p:txBody>
      </p:sp>
    </p:spTree>
    <p:extLst>
      <p:ext uri="{BB962C8B-B14F-4D97-AF65-F5344CB8AC3E}">
        <p14:creationId xmlns:p14="http://schemas.microsoft.com/office/powerpoint/2010/main" val="261532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8342" y="1831563"/>
            <a:ext cx="4232700" cy="4354303"/>
          </a:xfrm>
        </p:spPr>
        <p:txBody>
          <a:bodyPr rIns="91440">
            <a:normAutofit/>
          </a:bodyPr>
          <a:lstStyle>
            <a:lvl1pPr marL="228600" indent="-228600">
              <a:spcBef>
                <a:spcPts val="900"/>
              </a:spcBef>
              <a:buFont typeface="Wingdings" pitchFamily="2" charset="2"/>
              <a:buChar char="§"/>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564684" y="1827209"/>
            <a:ext cx="4206875" cy="4355000"/>
          </a:xfrm>
        </p:spPr>
        <p:txBody>
          <a:bodyPr>
            <a:normAutofit/>
          </a:bodyPr>
          <a:lstStyle>
            <a:lvl1pPr marL="228600" indent="-228600">
              <a:spcBef>
                <a:spcPts val="900"/>
              </a:spcBef>
              <a:buFont typeface="Wingdings" pitchFamily="2" charset="2"/>
              <a:buChar char="§"/>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Title 10"/>
          <p:cNvSpPr>
            <a:spLocks noGrp="1"/>
          </p:cNvSpPr>
          <p:nvPr>
            <p:ph type="title"/>
          </p:nvPr>
        </p:nvSpPr>
        <p:spPr>
          <a:xfrm>
            <a:off x="342489" y="300858"/>
            <a:ext cx="8436385" cy="914400"/>
          </a:xfrm>
          <a:prstGeom prst="rect">
            <a:avLst/>
          </a:prstGeom>
        </p:spPr>
        <p:txBody>
          <a:bodyPr lIns="0" tIns="0" rIns="0" bIns="0"/>
          <a:lstStyle/>
          <a:p>
            <a:r>
              <a:rPr lang="en-US" smtClean="0"/>
              <a:t>Click to edit Master title style</a:t>
            </a:r>
            <a:endParaRPr lang="en-US" dirty="0"/>
          </a:p>
        </p:txBody>
      </p:sp>
    </p:spTree>
    <p:extLst>
      <p:ext uri="{BB962C8B-B14F-4D97-AF65-F5344CB8AC3E}">
        <p14:creationId xmlns:p14="http://schemas.microsoft.com/office/powerpoint/2010/main" val="1822479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8" name="Text Placeholder 6"/>
          <p:cNvSpPr>
            <a:spLocks noGrp="1"/>
          </p:cNvSpPr>
          <p:nvPr>
            <p:ph type="body" sz="quarter" idx="12"/>
          </p:nvPr>
        </p:nvSpPr>
        <p:spPr>
          <a:xfrm>
            <a:off x="3105150" y="1821485"/>
            <a:ext cx="5661454" cy="4343400"/>
          </a:xfrm>
        </p:spPr>
        <p:txBody>
          <a:bodyPr tIns="73152"/>
          <a:lstStyle>
            <a:lvl1pPr marL="0" indent="0">
              <a:lnSpc>
                <a:spcPct val="100000"/>
              </a:lnSpc>
              <a:spcBef>
                <a:spcPts val="900"/>
              </a:spcBef>
              <a:buNone/>
              <a:defRPr sz="1200"/>
            </a:lvl1pPr>
          </a:lstStyle>
          <a:p>
            <a:pPr lvl="0"/>
            <a:r>
              <a:rPr lang="en-US" smtClean="0"/>
              <a:t>Click to edit Master text styles</a:t>
            </a:r>
          </a:p>
        </p:txBody>
      </p:sp>
      <p:sp>
        <p:nvSpPr>
          <p:cNvPr id="13" name="Text Placeholder 12"/>
          <p:cNvSpPr>
            <a:spLocks noGrp="1"/>
          </p:cNvSpPr>
          <p:nvPr>
            <p:ph type="body" sz="quarter" idx="13"/>
          </p:nvPr>
        </p:nvSpPr>
        <p:spPr>
          <a:xfrm>
            <a:off x="347472" y="1828884"/>
            <a:ext cx="2743200" cy="4355276"/>
          </a:xfrm>
        </p:spPr>
        <p:txBody>
          <a:bodyPr/>
          <a:lstStyle>
            <a:lvl1pPr marL="0" indent="0">
              <a:spcBef>
                <a:spcPts val="0"/>
              </a:spcBef>
              <a:buNone/>
              <a:defRPr sz="1800"/>
            </a:lvl1pPr>
          </a:lstStyle>
          <a:p>
            <a:pPr lvl="0"/>
            <a:r>
              <a:rPr lang="en-US" smtClean="0"/>
              <a:t>Click to edit Master text styles</a:t>
            </a:r>
          </a:p>
        </p:txBody>
      </p:sp>
      <p:sp>
        <p:nvSpPr>
          <p:cNvPr id="5" name="Title 10"/>
          <p:cNvSpPr>
            <a:spLocks noGrp="1"/>
          </p:cNvSpPr>
          <p:nvPr>
            <p:ph type="title"/>
          </p:nvPr>
        </p:nvSpPr>
        <p:spPr>
          <a:xfrm>
            <a:off x="342489" y="300858"/>
            <a:ext cx="8436385" cy="914400"/>
          </a:xfrm>
          <a:prstGeom prst="rect">
            <a:avLst/>
          </a:prstGeom>
        </p:spPr>
        <p:txBody>
          <a:bodyPr lIns="0" tIns="0" rIns="0" bIns="0"/>
          <a:lstStyle/>
          <a:p>
            <a:r>
              <a:rPr lang="en-US" smtClean="0"/>
              <a:t>Click to edit Master title style</a:t>
            </a:r>
            <a:endParaRPr lang="en-US" dirty="0"/>
          </a:p>
        </p:txBody>
      </p:sp>
    </p:spTree>
    <p:extLst>
      <p:ext uri="{BB962C8B-B14F-4D97-AF65-F5344CB8AC3E}">
        <p14:creationId xmlns:p14="http://schemas.microsoft.com/office/powerpoint/2010/main" val="858926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STYLE - white IBV lockup">
    <p:spTree>
      <p:nvGrpSpPr>
        <p:cNvPr id="1" name=""/>
        <p:cNvGrpSpPr/>
        <p:nvPr/>
      </p:nvGrpSpPr>
      <p:grpSpPr>
        <a:xfrm>
          <a:off x="0" y="0"/>
          <a:ext cx="0" cy="0"/>
          <a:chOff x="0" y="0"/>
          <a:chExt cx="0" cy="0"/>
        </a:xfrm>
      </p:grpSpPr>
      <p:pic>
        <p:nvPicPr>
          <p:cNvPr id="4" name="Content Placeholder 2"/>
          <p:cNvPicPr>
            <a:picLocks noChangeAspect="1"/>
          </p:cNvPicPr>
          <p:nvPr userDrawn="1"/>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78875" y="6170613"/>
            <a:ext cx="2047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txBox="1">
            <a:spLocks/>
          </p:cNvSpPr>
          <p:nvPr userDrawn="1"/>
        </p:nvSpPr>
        <p:spPr>
          <a:xfrm>
            <a:off x="358775" y="6577013"/>
            <a:ext cx="333375" cy="165100"/>
          </a:xfrm>
          <a:prstGeom prst="rect">
            <a:avLst/>
          </a:prstGeom>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8202337-4447-F64F-8CA6-F26445A4B257}" type="slidenum">
              <a:rPr lang="en-US" altLang="en-US" sz="800">
                <a:solidFill>
                  <a:srgbClr val="F2F2F2"/>
                </a:solidFill>
                <a:ea typeface="ＭＳ Ｐゴシック" charset="-128"/>
              </a:rPr>
              <a:pPr/>
              <a:t>‹#›</a:t>
            </a:fld>
            <a:endParaRPr lang="en-US" altLang="en-US" sz="800">
              <a:solidFill>
                <a:srgbClr val="F2F2F2"/>
              </a:solidFill>
              <a:ea typeface="ＭＳ Ｐゴシック" charset="-128"/>
            </a:endParaRPr>
          </a:p>
        </p:txBody>
      </p:sp>
      <p:sp>
        <p:nvSpPr>
          <p:cNvPr id="7" name="Date Placeholder 5"/>
          <p:cNvSpPr txBox="1">
            <a:spLocks/>
          </p:cNvSpPr>
          <p:nvPr userDrawn="1"/>
        </p:nvSpPr>
        <p:spPr>
          <a:xfrm>
            <a:off x="744538"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chemeClr val="bg1"/>
                </a:solidFill>
                <a:cs typeface="+mn-cs"/>
              </a:rPr>
              <a:t>©2015 IBM Corporation</a:t>
            </a:r>
          </a:p>
        </p:txBody>
      </p:sp>
      <p:sp>
        <p:nvSpPr>
          <p:cNvPr id="8" name="Date Placeholder 2"/>
          <p:cNvSpPr txBox="1">
            <a:spLocks/>
          </p:cNvSpPr>
          <p:nvPr userDrawn="1"/>
        </p:nvSpPr>
        <p:spPr>
          <a:xfrm>
            <a:off x="2090738" y="6577013"/>
            <a:ext cx="1004887" cy="138112"/>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9CC3CF4-A92B-4148-9785-EB4D496C09A1}" type="datetime3">
              <a:rPr lang="en-US" smtClean="0">
                <a:solidFill>
                  <a:schemeClr val="bg1"/>
                </a:solidFill>
              </a:rPr>
              <a:pPr fontAlgn="auto">
                <a:spcBef>
                  <a:spcPts val="0"/>
                </a:spcBef>
                <a:spcAft>
                  <a:spcPts val="0"/>
                </a:spcAft>
                <a:defRPr/>
              </a:pPr>
              <a:t>10 November 2016</a:t>
            </a:fld>
            <a:endParaRPr lang="en-US" dirty="0" smtClean="0">
              <a:solidFill>
                <a:schemeClr val="bg1"/>
              </a:solidFill>
            </a:endParaRPr>
          </a:p>
        </p:txBody>
      </p:sp>
      <p:sp>
        <p:nvSpPr>
          <p:cNvPr id="3" name="Subtitle 2"/>
          <p:cNvSpPr>
            <a:spLocks noGrp="1"/>
          </p:cNvSpPr>
          <p:nvPr>
            <p:ph type="subTitle" idx="1"/>
          </p:nvPr>
        </p:nvSpPr>
        <p:spPr>
          <a:xfrm>
            <a:off x="1371600" y="2525176"/>
            <a:ext cx="6400800" cy="1752600"/>
          </a:xfrm>
        </p:spPr>
        <p:txBody>
          <a:bodyPr>
            <a:normAutofit/>
          </a:bodyPr>
          <a:lstStyle>
            <a:lvl1pPr marL="137160" indent="-137160" algn="l">
              <a:lnSpc>
                <a:spcPts val="3600"/>
              </a:lnSpc>
              <a:spcBef>
                <a:spcPts val="1800"/>
              </a:spcBef>
              <a:buNone/>
              <a:defRPr sz="32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6008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UE 2 - Section page">
    <p:bg>
      <p:bgPr>
        <a:solidFill>
          <a:schemeClr val="bg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07955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quote layou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525176"/>
            <a:ext cx="6400800" cy="1752600"/>
          </a:xfrm>
        </p:spPr>
        <p:txBody>
          <a:bodyPr>
            <a:normAutofit/>
          </a:bodyPr>
          <a:lstStyle>
            <a:lvl1pPr marL="137160" indent="-137160" algn="l">
              <a:lnSpc>
                <a:spcPts val="3600"/>
              </a:lnSpc>
              <a:spcBef>
                <a:spcPts val="1800"/>
              </a:spcBef>
              <a:buNone/>
              <a:defRPr sz="32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895178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4572000"/>
          </a:xfrm>
        </p:spPr>
        <p:txBody>
          <a:bodyPr tIns="914400" rtlCol="0" anchor="ctr">
            <a:normAutofit/>
          </a:bodyPr>
          <a:lstStyle>
            <a:lvl1pPr algn="ctr">
              <a:buNone/>
              <a:defRPr/>
            </a:lvl1pPr>
          </a:lstStyle>
          <a:p>
            <a:pPr lvl="0"/>
            <a:r>
              <a:rPr lang="en-US" noProof="0" smtClean="0"/>
              <a:t>Click icon to add picture</a:t>
            </a:r>
            <a:endParaRPr lang="en-US" noProof="0"/>
          </a:p>
        </p:txBody>
      </p:sp>
      <p:sp>
        <p:nvSpPr>
          <p:cNvPr id="2" name="Title 1"/>
          <p:cNvSpPr>
            <a:spLocks noGrp="1"/>
          </p:cNvSpPr>
          <p:nvPr>
            <p:ph type="title"/>
          </p:nvPr>
        </p:nvSpPr>
        <p:spPr>
          <a:xfrm>
            <a:off x="353547" y="4895849"/>
            <a:ext cx="8438993" cy="548640"/>
          </a:xfrm>
          <a:prstGeom prst="rect">
            <a:avLst/>
          </a:prstGeom>
        </p:spPr>
        <p:txBody>
          <a:bodyPr lIns="0" tIns="0" rIns="0" bIns="0"/>
          <a:lstStyle>
            <a:lvl1pPr>
              <a:defRPr sz="2800">
                <a:solidFill>
                  <a:srgbClr val="00B0DA"/>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58444" y="5300878"/>
            <a:ext cx="8217524" cy="914400"/>
          </a:xfrm>
        </p:spPr>
        <p:txBody>
          <a:bodyPr anchor="b"/>
          <a:lstStyle>
            <a:lvl1pPr marL="0" indent="0">
              <a:spcBef>
                <a:spcPts val="900"/>
              </a:spcBef>
              <a:buNone/>
              <a:defRPr sz="1600" kern="1200">
                <a:solidFill>
                  <a:srgbClr val="6D6E70"/>
                </a:solidFill>
              </a:defRPr>
            </a:lvl1pPr>
          </a:lstStyle>
          <a:p>
            <a:pPr lvl="0"/>
            <a:r>
              <a:rPr lang="en-US" smtClean="0"/>
              <a:t>Click to edit Master text styles</a:t>
            </a:r>
          </a:p>
        </p:txBody>
      </p:sp>
    </p:spTree>
    <p:extLst>
      <p:ext uri="{BB962C8B-B14F-4D97-AF65-F5344CB8AC3E}">
        <p14:creationId xmlns:p14="http://schemas.microsoft.com/office/powerpoint/2010/main" val="16849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UE2 - last slide IBMR">
    <p:bg>
      <p:bgPr>
        <a:solidFill>
          <a:schemeClr val="bg2"/>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rgbClr val="FFFFFF">
                    <a:alpha val="80000"/>
                  </a:srgbClr>
                </a:solidFill>
                <a:cs typeface="+mn-cs"/>
              </a:rPr>
              <a:t>©2015 IBM Corporation</a:t>
            </a:r>
          </a:p>
        </p:txBody>
      </p:sp>
    </p:spTree>
    <p:extLst>
      <p:ext uri="{BB962C8B-B14F-4D97-AF65-F5344CB8AC3E}">
        <p14:creationId xmlns:p14="http://schemas.microsoft.com/office/powerpoint/2010/main" val="57368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EAL 1 - Title slide logos ">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teal-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8263"/>
            <a:ext cx="63023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1714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EAL 1 - Section page">
    <p:bg>
      <p:bgPr>
        <a:solidFill>
          <a:schemeClr val="accent1"/>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9167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AL1 - last slide IBMR">
    <p:bg>
      <p:bgPr>
        <a:solidFill>
          <a:schemeClr val="accent1"/>
        </a:solid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038" y="2960688"/>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5"/>
          <p:cNvSpPr txBox="1">
            <a:spLocks/>
          </p:cNvSpPr>
          <p:nvPr/>
        </p:nvSpPr>
        <p:spPr>
          <a:xfrm>
            <a:off x="365125"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rgbClr val="FFFFFF">
                    <a:alpha val="80000"/>
                  </a:srgbClr>
                </a:solidFill>
                <a:cs typeface="+mn-cs"/>
              </a:rPr>
              <a:t>©2015 IBM Corporation</a:t>
            </a:r>
          </a:p>
        </p:txBody>
      </p:sp>
    </p:spTree>
    <p:extLst>
      <p:ext uri="{BB962C8B-B14F-4D97-AF65-F5344CB8AC3E}">
        <p14:creationId xmlns:p14="http://schemas.microsoft.com/office/powerpoint/2010/main" val="72430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GREEN 1 - Title slide logos">
    <p:spTree>
      <p:nvGrpSpPr>
        <p:cNvPr id="1" name=""/>
        <p:cNvGrpSpPr/>
        <p:nvPr/>
      </p:nvGrpSpPr>
      <p:grpSpPr>
        <a:xfrm>
          <a:off x="0" y="0"/>
          <a:ext cx="0" cy="0"/>
          <a:chOff x="0" y="0"/>
          <a:chExt cx="0" cy="0"/>
        </a:xfrm>
      </p:grpSpPr>
      <p:pic>
        <p:nvPicPr>
          <p:cNvPr id="5" name="Picture 8" descr="cover-wallpaper.jpg"/>
          <p:cNvPicPr>
            <a:picLocks noChangeAspect="1"/>
          </p:cNvPicPr>
          <p:nvPr/>
        </p:nvPicPr>
        <p:blipFill>
          <a:blip r:embed="rId2">
            <a:extLst>
              <a:ext uri="{28A0092B-C50C-407E-A947-70E740481C1C}">
                <a14:useLocalDpi xmlns:a14="http://schemas.microsoft.com/office/drawing/2010/main" val="0"/>
              </a:ext>
            </a:extLst>
          </a:blip>
          <a:srcRect b="13901"/>
          <a:stretch>
            <a:fillRect/>
          </a:stretch>
        </p:blipFill>
        <p:spPr bwMode="auto">
          <a:xfrm>
            <a:off x="0" y="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0"/>
            <a:ext cx="9144000" cy="3657600"/>
          </a:xfrm>
          <a:prstGeom prst="rect">
            <a:avLst/>
          </a:prstGeom>
          <a:gradFill>
            <a:gsLst>
              <a:gs pos="0">
                <a:schemeClr val="bg1">
                  <a:alpha val="0"/>
                </a:schemeClr>
              </a:gs>
              <a:gs pos="100000">
                <a:schemeClr val="bg1"/>
              </a:gs>
              <a:gs pos="77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5" descr="green-tri-colo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5463" y="6418263"/>
            <a:ext cx="63023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tx1"/>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5166360"/>
            <a:ext cx="8413115"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800">
                <a:solidFill>
                  <a:schemeClr val="accent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071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GREEN 1 - Section page">
    <p:bg>
      <p:bgPr>
        <a:solidFill>
          <a:schemeClr val="accent2"/>
        </a:solidFill>
        <a:effectLst/>
      </p:bgPr>
    </p:bg>
    <p:spTree>
      <p:nvGrpSpPr>
        <p:cNvPr id="1" name=""/>
        <p:cNvGrpSpPr/>
        <p:nvPr/>
      </p:nvGrpSpPr>
      <p:grpSpPr>
        <a:xfrm>
          <a:off x="0" y="0"/>
          <a:ext cx="0" cy="0"/>
          <a:chOff x="0" y="0"/>
          <a:chExt cx="0" cy="0"/>
        </a:xfrm>
      </p:grpSpPr>
      <p:pic>
        <p:nvPicPr>
          <p:cNvPr id="4" name="Picture 5" descr="faded-logo-wall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38327" y="3663565"/>
            <a:ext cx="8440547" cy="338328"/>
          </a:xfrm>
        </p:spPr>
        <p:txBody>
          <a:bodyPr/>
          <a:lstStyle>
            <a:lvl1pPr marL="0" indent="0">
              <a:spcBef>
                <a:spcPts val="1320"/>
              </a:spcBef>
              <a:buNone/>
              <a:defRPr sz="2200">
                <a:solidFill>
                  <a:schemeClr val="bg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320040" y="2975743"/>
            <a:ext cx="8466786" cy="677108"/>
          </a:xfrm>
          <a:prstGeom prst="rect">
            <a:avLst/>
          </a:prstGeom>
        </p:spPr>
        <p:txBody>
          <a:bodyPr lIns="0" tIns="0" rIns="0" bIns="0" anchor="b" anchorCtr="0"/>
          <a:lstStyle>
            <a:lvl1pPr>
              <a:defRPr sz="45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28142821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theme" Target="../theme/theme2.xml"/><Relationship Id="rId9"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47663" y="1828800"/>
            <a:ext cx="84201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28" name="Date Placeholder 5"/>
          <p:cNvSpPr txBox="1">
            <a:spLocks/>
          </p:cNvSpPr>
          <p:nvPr/>
        </p:nvSpPr>
        <p:spPr>
          <a:xfrm>
            <a:off x="744538"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smtClean="0">
                <a:solidFill>
                  <a:schemeClr val="tx2"/>
                </a:solidFill>
                <a:cs typeface="+mn-cs"/>
              </a:rPr>
              <a:t>©2015 IBM Corporation</a:t>
            </a:r>
          </a:p>
        </p:txBody>
      </p:sp>
      <p:sp>
        <p:nvSpPr>
          <p:cNvPr id="48" name="Slide Number Placeholder 4"/>
          <p:cNvSpPr txBox="1">
            <a:spLocks/>
          </p:cNvSpPr>
          <p:nvPr/>
        </p:nvSpPr>
        <p:spPr>
          <a:xfrm>
            <a:off x="358775" y="6577013"/>
            <a:ext cx="333375" cy="165100"/>
          </a:xfrm>
          <a:prstGeom prst="rect">
            <a:avLst/>
          </a:prstGeom>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375D213-CCE1-DF41-A749-0488F764C620}" type="slidenum">
              <a:rPr lang="en-US" altLang="en-US" sz="800">
                <a:solidFill>
                  <a:schemeClr val="tx2"/>
                </a:solidFill>
                <a:ea typeface="ＭＳ Ｐゴシック" charset="-128"/>
              </a:rPr>
              <a:pPr/>
              <a:t>‹#›</a:t>
            </a:fld>
            <a:endParaRPr lang="en-US" altLang="en-US" sz="800">
              <a:solidFill>
                <a:schemeClr val="tx2"/>
              </a:solidFill>
              <a:ea typeface="ＭＳ Ｐゴシック" charset="-128"/>
            </a:endParaRPr>
          </a:p>
        </p:txBody>
      </p:sp>
      <p:pic>
        <p:nvPicPr>
          <p:cNvPr id="1029" name="Picture 21"/>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8778875" y="6172200"/>
            <a:ext cx="2047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7" r:id="rId24"/>
  </p:sldLayoutIdLst>
  <p:txStyles>
    <p:titleStyle>
      <a:lvl1pPr algn="l" rtl="0" fontAlgn="base">
        <a:lnSpc>
          <a:spcPct val="90000"/>
        </a:lnSpc>
        <a:spcBef>
          <a:spcPct val="0"/>
        </a:spcBef>
        <a:spcAft>
          <a:spcPct val="0"/>
        </a:spcAft>
        <a:defRPr sz="2800" kern="1200">
          <a:solidFill>
            <a:schemeClr val="tx1"/>
          </a:solidFill>
          <a:latin typeface="+mj-lt"/>
          <a:ea typeface="ＭＳ Ｐゴシック" charset="-128"/>
          <a:cs typeface="+mj-cs"/>
        </a:defRPr>
      </a:lvl1pPr>
      <a:lvl2pPr algn="l" rtl="0" fontAlgn="base">
        <a:lnSpc>
          <a:spcPct val="90000"/>
        </a:lnSpc>
        <a:spcBef>
          <a:spcPct val="0"/>
        </a:spcBef>
        <a:spcAft>
          <a:spcPct val="0"/>
        </a:spcAft>
        <a:defRPr sz="2800">
          <a:solidFill>
            <a:schemeClr val="tx1"/>
          </a:solidFill>
          <a:latin typeface="Arial" pitchFamily="34" charset="0"/>
          <a:ea typeface="ＭＳ Ｐゴシック" charset="-128"/>
        </a:defRPr>
      </a:lvl2pPr>
      <a:lvl3pPr algn="l" rtl="0" fontAlgn="base">
        <a:lnSpc>
          <a:spcPct val="90000"/>
        </a:lnSpc>
        <a:spcBef>
          <a:spcPct val="0"/>
        </a:spcBef>
        <a:spcAft>
          <a:spcPct val="0"/>
        </a:spcAft>
        <a:defRPr sz="2800">
          <a:solidFill>
            <a:schemeClr val="tx1"/>
          </a:solidFill>
          <a:latin typeface="Arial" pitchFamily="34" charset="0"/>
          <a:ea typeface="ＭＳ Ｐゴシック" charset="-128"/>
        </a:defRPr>
      </a:lvl3pPr>
      <a:lvl4pPr algn="l" rtl="0" fontAlgn="base">
        <a:lnSpc>
          <a:spcPct val="90000"/>
        </a:lnSpc>
        <a:spcBef>
          <a:spcPct val="0"/>
        </a:spcBef>
        <a:spcAft>
          <a:spcPct val="0"/>
        </a:spcAft>
        <a:defRPr sz="2800">
          <a:solidFill>
            <a:schemeClr val="tx1"/>
          </a:solidFill>
          <a:latin typeface="Arial" pitchFamily="34" charset="0"/>
          <a:ea typeface="ＭＳ Ｐゴシック" charset="-128"/>
        </a:defRPr>
      </a:lvl4pPr>
      <a:lvl5pPr algn="l" rtl="0" fontAlgn="base">
        <a:lnSpc>
          <a:spcPct val="90000"/>
        </a:lnSpc>
        <a:spcBef>
          <a:spcPct val="0"/>
        </a:spcBef>
        <a:spcAft>
          <a:spcPct val="0"/>
        </a:spcAft>
        <a:defRPr sz="2800">
          <a:solidFill>
            <a:schemeClr val="tx1"/>
          </a:solidFill>
          <a:latin typeface="Arial" pitchFamily="34" charset="0"/>
          <a:ea typeface="ＭＳ Ｐゴシック" charset="-128"/>
        </a:defRPr>
      </a:lvl5pPr>
      <a:lvl6pPr marL="457200" algn="l" rtl="0" eaLnBrk="1" fontAlgn="base" hangingPunct="1">
        <a:lnSpc>
          <a:spcPct val="90000"/>
        </a:lnSpc>
        <a:spcBef>
          <a:spcPct val="0"/>
        </a:spcBef>
        <a:spcAft>
          <a:spcPct val="0"/>
        </a:spcAft>
        <a:defRPr sz="2800">
          <a:solidFill>
            <a:schemeClr val="tx1"/>
          </a:solidFill>
          <a:latin typeface="Arial" pitchFamily="34" charset="0"/>
        </a:defRPr>
      </a:lvl6pPr>
      <a:lvl7pPr marL="914400" algn="l" rtl="0" eaLnBrk="1" fontAlgn="base" hangingPunct="1">
        <a:lnSpc>
          <a:spcPct val="90000"/>
        </a:lnSpc>
        <a:spcBef>
          <a:spcPct val="0"/>
        </a:spcBef>
        <a:spcAft>
          <a:spcPct val="0"/>
        </a:spcAft>
        <a:defRPr sz="2800">
          <a:solidFill>
            <a:schemeClr val="tx1"/>
          </a:solidFill>
          <a:latin typeface="Arial" pitchFamily="34" charset="0"/>
        </a:defRPr>
      </a:lvl7pPr>
      <a:lvl8pPr marL="1371600" algn="l" rtl="0" eaLnBrk="1" fontAlgn="base" hangingPunct="1">
        <a:lnSpc>
          <a:spcPct val="90000"/>
        </a:lnSpc>
        <a:spcBef>
          <a:spcPct val="0"/>
        </a:spcBef>
        <a:spcAft>
          <a:spcPct val="0"/>
        </a:spcAft>
        <a:defRPr sz="2800">
          <a:solidFill>
            <a:schemeClr val="tx1"/>
          </a:solidFill>
          <a:latin typeface="Arial" pitchFamily="34" charset="0"/>
        </a:defRPr>
      </a:lvl8pPr>
      <a:lvl9pPr marL="1828800" algn="l" rtl="0" eaLnBrk="1" fontAlgn="base" hangingPunct="1">
        <a:lnSpc>
          <a:spcPct val="90000"/>
        </a:lnSpc>
        <a:spcBef>
          <a:spcPct val="0"/>
        </a:spcBef>
        <a:spcAft>
          <a:spcPct val="0"/>
        </a:spcAft>
        <a:defRPr sz="2800">
          <a:solidFill>
            <a:schemeClr val="tx1"/>
          </a:solidFill>
          <a:latin typeface="Arial" pitchFamily="34" charset="0"/>
        </a:defRPr>
      </a:lvl9pPr>
    </p:titleStyle>
    <p:bodyStyle>
      <a:lvl1pPr marL="228600" indent="-228600" algn="l" rtl="0" fontAlgn="base">
        <a:spcBef>
          <a:spcPts val="900"/>
        </a:spcBef>
        <a:spcAft>
          <a:spcPct val="0"/>
        </a:spcAft>
        <a:buFont typeface="Wingdings" charset="2"/>
        <a:buChar char="§"/>
        <a:defRPr sz="1600" kern="1200">
          <a:solidFill>
            <a:schemeClr val="tx2"/>
          </a:solidFill>
          <a:latin typeface="+mn-lt"/>
          <a:ea typeface="ＭＳ Ｐゴシック" charset="-128"/>
          <a:cs typeface="+mn-cs"/>
        </a:defRPr>
      </a:lvl1pPr>
      <a:lvl2pPr marL="457200" indent="-228600" algn="l" rtl="0" fontAlgn="base">
        <a:spcBef>
          <a:spcPct val="0"/>
        </a:spcBef>
        <a:spcAft>
          <a:spcPct val="0"/>
        </a:spcAft>
        <a:buFont typeface="Arial" charset="0"/>
        <a:buChar char="–"/>
        <a:defRPr sz="1600" kern="1200">
          <a:solidFill>
            <a:schemeClr val="tx2"/>
          </a:solidFill>
          <a:latin typeface="+mn-lt"/>
          <a:ea typeface="ＭＳ Ｐゴシック" charset="-128"/>
          <a:cs typeface="+mn-cs"/>
        </a:defRPr>
      </a:lvl2pPr>
      <a:lvl3pPr marL="685800" indent="-228600" algn="l" rtl="0" fontAlgn="base">
        <a:spcBef>
          <a:spcPct val="0"/>
        </a:spcBef>
        <a:spcAft>
          <a:spcPct val="0"/>
        </a:spcAft>
        <a:buFont typeface="Wingdings" charset="2"/>
        <a:buChar char="§"/>
        <a:defRPr sz="1600" kern="1200">
          <a:solidFill>
            <a:schemeClr val="tx2"/>
          </a:solidFill>
          <a:latin typeface="+mn-lt"/>
          <a:ea typeface="ＭＳ Ｐゴシック" charset="-128"/>
          <a:cs typeface="+mn-cs"/>
        </a:defRPr>
      </a:lvl3pPr>
      <a:lvl4pPr marL="1600200" indent="-228600" algn="l" rtl="0" fontAlgn="base">
        <a:spcBef>
          <a:spcPct val="20000"/>
        </a:spcBef>
        <a:spcAft>
          <a:spcPct val="0"/>
        </a:spcAft>
        <a:buFont typeface="Arial" charset="0"/>
        <a:buChar char="–"/>
        <a:defRPr sz="2000" kern="1200">
          <a:solidFill>
            <a:schemeClr val="tx2"/>
          </a:solidFill>
          <a:latin typeface="+mn-lt"/>
          <a:ea typeface="ＭＳ Ｐゴシック" charset="-128"/>
          <a:cs typeface="+mn-cs"/>
        </a:defRPr>
      </a:lvl4pPr>
      <a:lvl5pPr marL="2057400" indent="-228600" algn="l" rtl="0" fontAlgn="base">
        <a:spcBef>
          <a:spcPct val="20000"/>
        </a:spcBef>
        <a:spcAft>
          <a:spcPct val="0"/>
        </a:spcAft>
        <a:buFont typeface="Arial" charset="0"/>
        <a:buChar char="»"/>
        <a:defRPr sz="2000" kern="1200">
          <a:solidFill>
            <a:schemeClr val="tx2"/>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350838" y="1828800"/>
            <a:ext cx="84201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pic>
        <p:nvPicPr>
          <p:cNvPr id="2051" name="Picture 2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778875" y="6172200"/>
            <a:ext cx="2047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Date Placeholder 5"/>
          <p:cNvSpPr txBox="1">
            <a:spLocks/>
          </p:cNvSpPr>
          <p:nvPr/>
        </p:nvSpPr>
        <p:spPr>
          <a:xfrm>
            <a:off x="744538" y="6577013"/>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fontAlgn="auto">
              <a:spcBef>
                <a:spcPts val="0"/>
              </a:spcBef>
              <a:spcAft>
                <a:spcPts val="0"/>
              </a:spcAft>
              <a:defRPr/>
            </a:pPr>
            <a:r>
              <a:rPr lang="en-US" sz="800" dirty="0" smtClean="0">
                <a:solidFill>
                  <a:schemeClr val="tx2"/>
                </a:solidFill>
                <a:cs typeface="+mn-cs"/>
              </a:rPr>
              <a:t>©2015 IBM Corporation</a:t>
            </a:r>
          </a:p>
        </p:txBody>
      </p:sp>
      <p:sp>
        <p:nvSpPr>
          <p:cNvPr id="31" name="Date Placeholder 2"/>
          <p:cNvSpPr txBox="1">
            <a:spLocks/>
          </p:cNvSpPr>
          <p:nvPr/>
        </p:nvSpPr>
        <p:spPr>
          <a:xfrm>
            <a:off x="2090738" y="6577013"/>
            <a:ext cx="1004887" cy="138112"/>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7C9968D1-C8E5-4FE3-AED4-7D4518C301B3}" type="datetime3">
              <a:rPr lang="en-US" smtClean="0">
                <a:solidFill>
                  <a:schemeClr val="tx2"/>
                </a:solidFill>
              </a:rPr>
              <a:pPr fontAlgn="auto">
                <a:spcBef>
                  <a:spcPts val="0"/>
                </a:spcBef>
                <a:spcAft>
                  <a:spcPts val="0"/>
                </a:spcAft>
                <a:defRPr/>
              </a:pPr>
              <a:t>10 November 2016</a:t>
            </a:fld>
            <a:endParaRPr lang="en-US" dirty="0" smtClean="0">
              <a:solidFill>
                <a:schemeClr val="tx2"/>
              </a:solidFill>
            </a:endParaRPr>
          </a:p>
        </p:txBody>
      </p:sp>
      <p:sp>
        <p:nvSpPr>
          <p:cNvPr id="32" name="Slide Number Placeholder 4"/>
          <p:cNvSpPr txBox="1">
            <a:spLocks/>
          </p:cNvSpPr>
          <p:nvPr/>
        </p:nvSpPr>
        <p:spPr>
          <a:xfrm>
            <a:off x="358775" y="6577013"/>
            <a:ext cx="333375" cy="165100"/>
          </a:xfrm>
          <a:prstGeom prst="rect">
            <a:avLst/>
          </a:prstGeom>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E034540-4C82-B644-8FA2-3EABD0DF8EAD}" type="slidenum">
              <a:rPr lang="en-US" altLang="en-US" sz="800">
                <a:solidFill>
                  <a:schemeClr val="tx2"/>
                </a:solidFill>
                <a:ea typeface="ＭＳ Ｐゴシック" charset="-128"/>
              </a:rPr>
              <a:pPr/>
              <a:t>‹#›</a:t>
            </a:fld>
            <a:endParaRPr lang="en-US" altLang="en-US" sz="800">
              <a:solidFill>
                <a:schemeClr val="tx2"/>
              </a:solidFill>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46" r:id="rId5"/>
    <p:sldLayoutId id="2147483721" r:id="rId6"/>
    <p:sldLayoutId id="2147483722" r:id="rId7"/>
  </p:sldLayoutIdLst>
  <p:hf sldNum="0" hdr="0" ftr="0"/>
  <p:txStyles>
    <p:titleStyle>
      <a:lvl1pPr algn="l" rtl="0" fontAlgn="base">
        <a:lnSpc>
          <a:spcPct val="90000"/>
        </a:lnSpc>
        <a:spcBef>
          <a:spcPct val="0"/>
        </a:spcBef>
        <a:spcAft>
          <a:spcPct val="0"/>
        </a:spcAft>
        <a:defRPr sz="2800" kern="1200">
          <a:solidFill>
            <a:schemeClr val="tx1"/>
          </a:solidFill>
          <a:latin typeface="+mj-lt"/>
          <a:ea typeface="ＭＳ Ｐゴシック" charset="-128"/>
          <a:cs typeface="+mj-cs"/>
        </a:defRPr>
      </a:lvl1pPr>
      <a:lvl2pPr algn="l" rtl="0" fontAlgn="base">
        <a:lnSpc>
          <a:spcPct val="90000"/>
        </a:lnSpc>
        <a:spcBef>
          <a:spcPct val="0"/>
        </a:spcBef>
        <a:spcAft>
          <a:spcPct val="0"/>
        </a:spcAft>
        <a:defRPr sz="2800">
          <a:solidFill>
            <a:schemeClr val="tx1"/>
          </a:solidFill>
          <a:latin typeface="Arial" pitchFamily="34" charset="0"/>
          <a:ea typeface="ＭＳ Ｐゴシック" charset="-128"/>
        </a:defRPr>
      </a:lvl2pPr>
      <a:lvl3pPr algn="l" rtl="0" fontAlgn="base">
        <a:lnSpc>
          <a:spcPct val="90000"/>
        </a:lnSpc>
        <a:spcBef>
          <a:spcPct val="0"/>
        </a:spcBef>
        <a:spcAft>
          <a:spcPct val="0"/>
        </a:spcAft>
        <a:defRPr sz="2800">
          <a:solidFill>
            <a:schemeClr val="tx1"/>
          </a:solidFill>
          <a:latin typeface="Arial" pitchFamily="34" charset="0"/>
          <a:ea typeface="ＭＳ Ｐゴシック" charset="-128"/>
        </a:defRPr>
      </a:lvl3pPr>
      <a:lvl4pPr algn="l" rtl="0" fontAlgn="base">
        <a:lnSpc>
          <a:spcPct val="90000"/>
        </a:lnSpc>
        <a:spcBef>
          <a:spcPct val="0"/>
        </a:spcBef>
        <a:spcAft>
          <a:spcPct val="0"/>
        </a:spcAft>
        <a:defRPr sz="2800">
          <a:solidFill>
            <a:schemeClr val="tx1"/>
          </a:solidFill>
          <a:latin typeface="Arial" pitchFamily="34" charset="0"/>
          <a:ea typeface="ＭＳ Ｐゴシック" charset="-128"/>
        </a:defRPr>
      </a:lvl4pPr>
      <a:lvl5pPr algn="l" rtl="0" fontAlgn="base">
        <a:lnSpc>
          <a:spcPct val="90000"/>
        </a:lnSpc>
        <a:spcBef>
          <a:spcPct val="0"/>
        </a:spcBef>
        <a:spcAft>
          <a:spcPct val="0"/>
        </a:spcAft>
        <a:defRPr sz="2800">
          <a:solidFill>
            <a:schemeClr val="tx1"/>
          </a:solidFill>
          <a:latin typeface="Arial" pitchFamily="34" charset="0"/>
          <a:ea typeface="ＭＳ Ｐゴシック" charset="-128"/>
        </a:defRPr>
      </a:lvl5pPr>
      <a:lvl6pPr marL="457200" algn="l" rtl="0" eaLnBrk="1" fontAlgn="base" hangingPunct="1">
        <a:lnSpc>
          <a:spcPct val="90000"/>
        </a:lnSpc>
        <a:spcBef>
          <a:spcPct val="0"/>
        </a:spcBef>
        <a:spcAft>
          <a:spcPct val="0"/>
        </a:spcAft>
        <a:defRPr sz="2800">
          <a:solidFill>
            <a:schemeClr val="tx1"/>
          </a:solidFill>
          <a:latin typeface="Arial" pitchFamily="34" charset="0"/>
        </a:defRPr>
      </a:lvl6pPr>
      <a:lvl7pPr marL="914400" algn="l" rtl="0" eaLnBrk="1" fontAlgn="base" hangingPunct="1">
        <a:lnSpc>
          <a:spcPct val="90000"/>
        </a:lnSpc>
        <a:spcBef>
          <a:spcPct val="0"/>
        </a:spcBef>
        <a:spcAft>
          <a:spcPct val="0"/>
        </a:spcAft>
        <a:defRPr sz="2800">
          <a:solidFill>
            <a:schemeClr val="tx1"/>
          </a:solidFill>
          <a:latin typeface="Arial" pitchFamily="34" charset="0"/>
        </a:defRPr>
      </a:lvl7pPr>
      <a:lvl8pPr marL="1371600" algn="l" rtl="0" eaLnBrk="1" fontAlgn="base" hangingPunct="1">
        <a:lnSpc>
          <a:spcPct val="90000"/>
        </a:lnSpc>
        <a:spcBef>
          <a:spcPct val="0"/>
        </a:spcBef>
        <a:spcAft>
          <a:spcPct val="0"/>
        </a:spcAft>
        <a:defRPr sz="2800">
          <a:solidFill>
            <a:schemeClr val="tx1"/>
          </a:solidFill>
          <a:latin typeface="Arial" pitchFamily="34" charset="0"/>
        </a:defRPr>
      </a:lvl8pPr>
      <a:lvl9pPr marL="1828800" algn="l" rtl="0" eaLnBrk="1" fontAlgn="base" hangingPunct="1">
        <a:lnSpc>
          <a:spcPct val="90000"/>
        </a:lnSpc>
        <a:spcBef>
          <a:spcPct val="0"/>
        </a:spcBef>
        <a:spcAft>
          <a:spcPct val="0"/>
        </a:spcAft>
        <a:defRPr sz="2800">
          <a:solidFill>
            <a:schemeClr val="tx1"/>
          </a:solidFill>
          <a:latin typeface="Arial" pitchFamily="34" charset="0"/>
        </a:defRPr>
      </a:lvl9pPr>
    </p:titleStyle>
    <p:bodyStyle>
      <a:lvl1pPr marL="228600" indent="-228600" algn="l" rtl="0" fontAlgn="base">
        <a:spcBef>
          <a:spcPts val="900"/>
        </a:spcBef>
        <a:spcAft>
          <a:spcPct val="0"/>
        </a:spcAft>
        <a:buFont typeface="Wingdings" charset="2"/>
        <a:buChar char="§"/>
        <a:defRPr sz="1600" kern="1200">
          <a:solidFill>
            <a:schemeClr val="tx2"/>
          </a:solidFill>
          <a:latin typeface="+mn-lt"/>
          <a:ea typeface="ＭＳ Ｐゴシック" charset="-128"/>
          <a:cs typeface="+mn-cs"/>
        </a:defRPr>
      </a:lvl1pPr>
      <a:lvl2pPr marL="457200" indent="-228600" algn="l" rtl="0" fontAlgn="base">
        <a:spcBef>
          <a:spcPct val="0"/>
        </a:spcBef>
        <a:spcAft>
          <a:spcPct val="0"/>
        </a:spcAft>
        <a:buFont typeface="Arial" charset="0"/>
        <a:buChar char="–"/>
        <a:defRPr sz="1600" kern="1200">
          <a:solidFill>
            <a:schemeClr val="tx2"/>
          </a:solidFill>
          <a:latin typeface="+mn-lt"/>
          <a:ea typeface="ＭＳ Ｐゴシック" charset="-128"/>
          <a:cs typeface="+mn-cs"/>
        </a:defRPr>
      </a:lvl2pPr>
      <a:lvl3pPr marL="685800" indent="-228600" algn="l" rtl="0" fontAlgn="base">
        <a:spcBef>
          <a:spcPct val="0"/>
        </a:spcBef>
        <a:spcAft>
          <a:spcPct val="0"/>
        </a:spcAft>
        <a:buFont typeface="Wingdings" charset="2"/>
        <a:buChar char="§"/>
        <a:defRPr sz="1600" kern="1200">
          <a:solidFill>
            <a:schemeClr val="tx2"/>
          </a:solidFill>
          <a:latin typeface="+mn-lt"/>
          <a:ea typeface="ＭＳ Ｐゴシック" charset="-128"/>
          <a:cs typeface="+mn-cs"/>
        </a:defRPr>
      </a:lvl3pPr>
      <a:lvl4pPr marL="1600200" indent="-228600" algn="l" rtl="0" fontAlgn="base">
        <a:spcBef>
          <a:spcPct val="20000"/>
        </a:spcBef>
        <a:spcAft>
          <a:spcPct val="0"/>
        </a:spcAft>
        <a:buFont typeface="Arial" charset="0"/>
        <a:buChar char="–"/>
        <a:defRPr sz="2000" kern="1200">
          <a:solidFill>
            <a:schemeClr val="tx2"/>
          </a:solidFill>
          <a:latin typeface="+mn-lt"/>
          <a:ea typeface="ＭＳ Ｐゴシック" charset="-128"/>
          <a:cs typeface="+mn-cs"/>
        </a:defRPr>
      </a:lvl4pPr>
      <a:lvl5pPr marL="2057400" indent="-228600" algn="l" rtl="0" fontAlgn="base">
        <a:spcBef>
          <a:spcPct val="20000"/>
        </a:spcBef>
        <a:spcAft>
          <a:spcPct val="0"/>
        </a:spcAft>
        <a:buFont typeface="Arial" charset="0"/>
        <a:buChar char="»"/>
        <a:defRPr sz="2000" kern="1200">
          <a:solidFill>
            <a:schemeClr val="tx2"/>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https://golang.org/d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yperledger/fabric" TargetMode="External"/><Relationship Id="rId4" Type="http://schemas.openxmlformats.org/officeDocument/2006/relationships/hyperlink" Target="https://github.com/IBM-Blockchain/learn-chaincode" TargetMode="External"/><Relationship Id="rId5" Type="http://schemas.openxmlformats.org/officeDocument/2006/relationships/image" Target="../media/image17.png"/><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http://hyperledger-fabric.readthedocs.io/en/v0.6/fabric/examples/chainc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4"/>
          <p:cNvSpPr>
            <a:spLocks noGrp="1"/>
          </p:cNvSpPr>
          <p:nvPr>
            <p:ph type="body" sz="quarter" idx="10"/>
          </p:nvPr>
        </p:nvSpPr>
        <p:spPr>
          <a:xfrm>
            <a:off x="338138" y="3663950"/>
            <a:ext cx="8440737" cy="338138"/>
          </a:xfrm>
        </p:spPr>
        <p:txBody>
          <a:bodyPr/>
          <a:lstStyle/>
          <a:p>
            <a:pPr>
              <a:spcBef>
                <a:spcPts val="1325"/>
              </a:spcBef>
            </a:pPr>
            <a:r>
              <a:rPr lang="en-GB" altLang="en-US" dirty="0" err="1" smtClean="0"/>
              <a:t>Blockchain</a:t>
            </a:r>
            <a:r>
              <a:rPr lang="en-GB" altLang="en-US" dirty="0" smtClean="0"/>
              <a:t> Unchained</a:t>
            </a:r>
            <a:endParaRPr lang="en-GB" altLang="en-US" dirty="0"/>
          </a:p>
        </p:txBody>
      </p:sp>
      <p:sp>
        <p:nvSpPr>
          <p:cNvPr id="27651" name="Title 3"/>
          <p:cNvSpPr>
            <a:spLocks noGrp="1"/>
          </p:cNvSpPr>
          <p:nvPr>
            <p:ph type="title"/>
          </p:nvPr>
        </p:nvSpPr>
        <p:spPr bwMode="auto">
          <a:xfrm>
            <a:off x="320675" y="2974975"/>
            <a:ext cx="8466138" cy="67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GB" altLang="en-US" dirty="0" smtClean="0"/>
              <a:t>Introduction to Chaincode Development</a:t>
            </a:r>
            <a:endParaRPr lang="en-GB"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23528" y="-13672"/>
            <a:ext cx="865346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9pPr>
          </a:lstStyle>
          <a:p>
            <a:pPr>
              <a:buSzPct val="100000"/>
            </a:pPr>
            <a:r>
              <a:rPr lang="en-GB" altLang="en-US" sz="2800" b="1" dirty="0">
                <a:solidFill>
                  <a:srgbClr val="000000"/>
                </a:solidFill>
              </a:rPr>
              <a:t>Smart C</a:t>
            </a:r>
            <a:r>
              <a:rPr lang="en-GB" altLang="en-US" sz="2800" b="1" dirty="0" smtClean="0">
                <a:solidFill>
                  <a:srgbClr val="000000"/>
                </a:solidFill>
              </a:rPr>
              <a:t>ontracts Overview 1</a:t>
            </a:r>
            <a:endParaRPr lang="en-GB" altLang="en-US" sz="2800" b="1" dirty="0">
              <a:solidFill>
                <a:srgbClr val="000000"/>
              </a:solidFill>
            </a:endParaRPr>
          </a:p>
        </p:txBody>
      </p:sp>
      <p:sp>
        <p:nvSpPr>
          <p:cNvPr id="41987" name="Text Box 2"/>
          <p:cNvSpPr txBox="1">
            <a:spLocks noChangeArrowheads="1"/>
          </p:cNvSpPr>
          <p:nvPr/>
        </p:nvSpPr>
        <p:spPr bwMode="auto">
          <a:xfrm>
            <a:off x="242888" y="1206500"/>
            <a:ext cx="865028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rIns="0"/>
          <a:lstStyle>
            <a:lvl1pPr marL="338138" indent="-338138">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1pPr>
            <a:lvl2pP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2pPr>
            <a:lvl3pP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3pPr>
            <a:lvl4pP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4pPr>
            <a:lvl5pP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sz="2200">
                <a:solidFill>
                  <a:schemeClr val="bg1"/>
                </a:solidFill>
                <a:latin typeface="Arial" panose="020B0604020202020204" pitchFamily="34" charset="0"/>
                <a:ea typeface="Microsoft YaHei" panose="020B0503020204020204" pitchFamily="34" charset="-122"/>
              </a:defRPr>
            </a:lvl9pPr>
          </a:lstStyle>
          <a:p>
            <a:pPr>
              <a:spcBef>
                <a:spcPts val="600"/>
              </a:spcBef>
              <a:buClr>
                <a:schemeClr val="tx1"/>
              </a:buClr>
              <a:buSzPct val="100000"/>
              <a:buFont typeface="Wingdings" panose="05000000000000000000" pitchFamily="2" charset="2"/>
              <a:buChar char=""/>
            </a:pPr>
            <a:r>
              <a:rPr lang="en-GB" altLang="en-US" sz="2400" dirty="0">
                <a:solidFill>
                  <a:schemeClr val="tx1"/>
                </a:solidFill>
              </a:rPr>
              <a:t>Defines conditions under which transactions are valid</a:t>
            </a:r>
          </a:p>
          <a:p>
            <a:pPr>
              <a:spcBef>
                <a:spcPts val="600"/>
              </a:spcBef>
              <a:buClr>
                <a:schemeClr val="tx1"/>
              </a:buClr>
              <a:buSzPct val="100000"/>
              <a:buFont typeface="Wingdings" panose="05000000000000000000" pitchFamily="2" charset="2"/>
              <a:buChar char=""/>
            </a:pPr>
            <a:endParaRPr lang="en-GB" altLang="en-US" sz="2400" dirty="0">
              <a:solidFill>
                <a:srgbClr val="000000"/>
              </a:solidFill>
            </a:endParaRPr>
          </a:p>
          <a:p>
            <a:pPr>
              <a:spcBef>
                <a:spcPts val="600"/>
              </a:spcBef>
              <a:buClr>
                <a:schemeClr val="tx1"/>
              </a:buClr>
              <a:buSzPct val="100000"/>
              <a:buFont typeface="Wingdings" panose="05000000000000000000" pitchFamily="2" charset="2"/>
              <a:buChar char=""/>
            </a:pPr>
            <a:r>
              <a:rPr lang="en-GB" altLang="en-US" sz="2400" dirty="0">
                <a:solidFill>
                  <a:schemeClr val="tx1"/>
                </a:solidFill>
              </a:rPr>
              <a:t>Consist of </a:t>
            </a:r>
            <a:r>
              <a:rPr lang="en-GB" altLang="en-US" sz="2400" b="1" dirty="0">
                <a:solidFill>
                  <a:srgbClr val="00B0F0"/>
                </a:solidFill>
              </a:rPr>
              <a:t>code</a:t>
            </a:r>
            <a:r>
              <a:rPr lang="en-GB" altLang="en-US" sz="2400" dirty="0">
                <a:solidFill>
                  <a:srgbClr val="000000"/>
                </a:solidFill>
              </a:rPr>
              <a:t> </a:t>
            </a:r>
            <a:r>
              <a:rPr lang="en-GB" altLang="en-US" sz="2400" dirty="0">
                <a:solidFill>
                  <a:schemeClr val="tx1"/>
                </a:solidFill>
              </a:rPr>
              <a:t>and</a:t>
            </a:r>
            <a:r>
              <a:rPr lang="en-GB" altLang="en-US" sz="2400" dirty="0">
                <a:solidFill>
                  <a:srgbClr val="000000"/>
                </a:solidFill>
              </a:rPr>
              <a:t> </a:t>
            </a:r>
            <a:r>
              <a:rPr lang="en-GB" altLang="en-US" sz="2400" b="1" dirty="0">
                <a:solidFill>
                  <a:srgbClr val="00B0F0"/>
                </a:solidFill>
              </a:rPr>
              <a:t>data</a:t>
            </a:r>
          </a:p>
          <a:p>
            <a:pPr marL="0" indent="0">
              <a:spcBef>
                <a:spcPts val="600"/>
              </a:spcBef>
              <a:buClr>
                <a:schemeClr val="tx1"/>
              </a:buClr>
              <a:buSzPct val="100000"/>
            </a:pPr>
            <a:endParaRPr lang="en-GB" altLang="en-US" sz="2400" dirty="0">
              <a:solidFill>
                <a:schemeClr val="tx1"/>
              </a:solidFill>
            </a:endParaRPr>
          </a:p>
          <a:p>
            <a:pPr>
              <a:spcBef>
                <a:spcPts val="600"/>
              </a:spcBef>
              <a:buClr>
                <a:schemeClr val="tx1"/>
              </a:buClr>
              <a:buSzPct val="100000"/>
              <a:buFont typeface="Wingdings" panose="05000000000000000000" pitchFamily="2" charset="2"/>
              <a:buChar char=""/>
            </a:pPr>
            <a:r>
              <a:rPr lang="en-GB" altLang="en-US" sz="2400" dirty="0" smtClean="0">
                <a:solidFill>
                  <a:schemeClr val="tx1"/>
                </a:solidFill>
              </a:rPr>
              <a:t>“</a:t>
            </a:r>
            <a:r>
              <a:rPr lang="en-GB" altLang="en-US" sz="2400" dirty="0" err="1" smtClean="0">
                <a:solidFill>
                  <a:schemeClr val="tx1"/>
                </a:solidFill>
              </a:rPr>
              <a:t>Chaincode</a:t>
            </a:r>
            <a:r>
              <a:rPr lang="en-GB" altLang="en-US" sz="2400" dirty="0" smtClean="0">
                <a:solidFill>
                  <a:schemeClr val="tx1"/>
                </a:solidFill>
              </a:rPr>
              <a:t>” is the term used to describe a smart contract in Hyperledger</a:t>
            </a:r>
            <a:endParaRPr lang="en-GB" altLang="en-US" sz="2400" dirty="0">
              <a:solidFill>
                <a:schemeClr val="tx1"/>
              </a:solidFill>
            </a:endParaRPr>
          </a:p>
        </p:txBody>
      </p:sp>
    </p:spTree>
    <p:extLst>
      <p:ext uri="{BB962C8B-B14F-4D97-AF65-F5344CB8AC3E}">
        <p14:creationId xmlns:p14="http://schemas.microsoft.com/office/powerpoint/2010/main" val="108558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000250"/>
            <a:ext cx="229711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1"/>
          <p:cNvSpPr txBox="1">
            <a:spLocks noChangeArrowheads="1"/>
          </p:cNvSpPr>
          <p:nvPr/>
        </p:nvSpPr>
        <p:spPr bwMode="auto">
          <a:xfrm>
            <a:off x="265113" y="46038"/>
            <a:ext cx="865346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r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bg1"/>
                </a:solidFill>
                <a:latin typeface="Arial" panose="020B0604020202020204" pitchFamily="34" charset="0"/>
                <a:ea typeface="Microsoft YaHei" panose="020B0503020204020204" pitchFamily="34" charset="-122"/>
              </a:defRPr>
            </a:lvl9pPr>
          </a:lstStyle>
          <a:p>
            <a:pPr>
              <a:buSzPct val="100000"/>
            </a:pPr>
            <a:r>
              <a:rPr lang="en-GB" altLang="en-US" sz="2800" b="1" dirty="0">
                <a:solidFill>
                  <a:srgbClr val="000000"/>
                </a:solidFill>
              </a:rPr>
              <a:t>Smart contracts </a:t>
            </a:r>
            <a:r>
              <a:rPr lang="en-GB" altLang="en-US" sz="2800" b="1" dirty="0" smtClean="0">
                <a:solidFill>
                  <a:srgbClr val="000000"/>
                </a:solidFill>
              </a:rPr>
              <a:t>Overview 2</a:t>
            </a:r>
            <a:endParaRPr lang="en-GB" altLang="en-US" sz="2800" b="1" dirty="0">
              <a:solidFill>
                <a:srgbClr val="000000"/>
              </a:solidFill>
            </a:endParaRPr>
          </a:p>
        </p:txBody>
      </p:sp>
      <p:sp>
        <p:nvSpPr>
          <p:cNvPr id="45060" name="Rounded Rectangular Callout 28"/>
          <p:cNvSpPr>
            <a:spLocks noChangeArrowheads="1"/>
          </p:cNvSpPr>
          <p:nvPr/>
        </p:nvSpPr>
        <p:spPr bwMode="auto">
          <a:xfrm>
            <a:off x="195263" y="1247775"/>
            <a:ext cx="3168650" cy="2197100"/>
          </a:xfrm>
          <a:prstGeom prst="wedgeRoundRectCallout">
            <a:avLst>
              <a:gd name="adj1" fmla="val 65722"/>
              <a:gd name="adj2" fmla="val 31745"/>
              <a:gd name="adj3" fmla="val 16667"/>
            </a:avLst>
          </a:prstGeom>
          <a:ln w="28575">
            <a:headEnd/>
            <a:tailEnd/>
          </a:ln>
        </p:spPr>
        <p:style>
          <a:lnRef idx="2">
            <a:schemeClr val="accent1"/>
          </a:lnRef>
          <a:fillRef idx="1">
            <a:schemeClr val="lt1"/>
          </a:fillRef>
          <a:effectRef idx="0">
            <a:schemeClr val="accent1"/>
          </a:effectRef>
          <a:fontRef idx="minor">
            <a:schemeClr val="dk1"/>
          </a:fontRef>
        </p:style>
        <p:txBody>
          <a:bodyPr/>
          <a:lstStyle/>
          <a:p>
            <a:pPr>
              <a:spcBef>
                <a:spcPts val="350"/>
              </a:spcBef>
              <a:buSzPct val="45000"/>
              <a:defRPr/>
            </a:pPr>
            <a:r>
              <a:rPr lang="en-GB" altLang="en-US" sz="1800" b="1" dirty="0" smtClean="0">
                <a:solidFill>
                  <a:schemeClr val="tx1"/>
                </a:solidFill>
              </a:rPr>
              <a:t>Used </a:t>
            </a:r>
            <a:r>
              <a:rPr lang="en-GB" altLang="en-US" sz="1800" b="1" dirty="0">
                <a:solidFill>
                  <a:schemeClr val="tx1"/>
                </a:solidFill>
              </a:rPr>
              <a:t>to define Trusted participant (roles)</a:t>
            </a:r>
            <a:r>
              <a:rPr lang="en-GB" altLang="en-US" sz="1800" dirty="0">
                <a:solidFill>
                  <a:schemeClr val="tx1"/>
                </a:solidFill>
              </a:rPr>
              <a:t>, </a:t>
            </a:r>
            <a:r>
              <a:rPr lang="en-GB" altLang="en-US" sz="1800" dirty="0" smtClean="0">
                <a:solidFill>
                  <a:schemeClr val="tx1"/>
                </a:solidFill>
              </a:rPr>
              <a:t>e.g.</a:t>
            </a:r>
            <a:endParaRPr lang="en-GB" altLang="en-US" sz="1800" dirty="0">
              <a:solidFill>
                <a:schemeClr val="tx1"/>
              </a:solidFill>
            </a:endParaRPr>
          </a:p>
          <a:p>
            <a:pPr>
              <a:spcBef>
                <a:spcPts val="350"/>
              </a:spcBef>
              <a:buSzPct val="45000"/>
              <a:defRPr/>
            </a:pPr>
            <a:r>
              <a:rPr lang="en-GB" altLang="en-US" sz="1800" dirty="0">
                <a:solidFill>
                  <a:schemeClr val="tx1"/>
                </a:solidFill>
              </a:rPr>
              <a:t>a) Manufacturer</a:t>
            </a:r>
          </a:p>
          <a:p>
            <a:pPr>
              <a:spcBef>
                <a:spcPts val="350"/>
              </a:spcBef>
              <a:buSzPct val="45000"/>
              <a:defRPr/>
            </a:pPr>
            <a:r>
              <a:rPr lang="en-GB" altLang="en-US" sz="1800" dirty="0">
                <a:solidFill>
                  <a:schemeClr val="tx1"/>
                </a:solidFill>
              </a:rPr>
              <a:t>b) Dealer</a:t>
            </a:r>
          </a:p>
          <a:p>
            <a:pPr>
              <a:spcBef>
                <a:spcPts val="350"/>
              </a:spcBef>
              <a:buSzPct val="45000"/>
              <a:defRPr/>
            </a:pPr>
            <a:r>
              <a:rPr lang="en-GB" altLang="en-US" sz="1800" dirty="0">
                <a:solidFill>
                  <a:schemeClr val="tx1"/>
                </a:solidFill>
              </a:rPr>
              <a:t>c) Lease Company</a:t>
            </a:r>
          </a:p>
          <a:p>
            <a:pPr>
              <a:spcBef>
                <a:spcPts val="350"/>
              </a:spcBef>
              <a:buSzPct val="45000"/>
              <a:defRPr/>
            </a:pPr>
            <a:r>
              <a:rPr lang="en-GB" altLang="en-US" sz="1800" dirty="0">
                <a:solidFill>
                  <a:schemeClr val="tx1"/>
                </a:solidFill>
              </a:rPr>
              <a:t>d) Regulator etc </a:t>
            </a:r>
          </a:p>
        </p:txBody>
      </p:sp>
      <p:sp>
        <p:nvSpPr>
          <p:cNvPr id="45061" name="Rounded Rectangular Callout 28"/>
          <p:cNvSpPr>
            <a:spLocks noChangeArrowheads="1"/>
          </p:cNvSpPr>
          <p:nvPr/>
        </p:nvSpPr>
        <p:spPr bwMode="auto">
          <a:xfrm>
            <a:off x="5602288" y="1497013"/>
            <a:ext cx="3316287" cy="2808287"/>
          </a:xfrm>
          <a:prstGeom prst="wedgeRoundRectCallout">
            <a:avLst>
              <a:gd name="adj1" fmla="val -70356"/>
              <a:gd name="adj2" fmla="val 690"/>
              <a:gd name="adj3" fmla="val 16667"/>
            </a:avLst>
          </a:prstGeom>
          <a:ln w="28575">
            <a:headEnd/>
            <a:tailEnd/>
          </a:ln>
        </p:spPr>
        <p:style>
          <a:lnRef idx="2">
            <a:schemeClr val="accent1"/>
          </a:lnRef>
          <a:fillRef idx="1">
            <a:schemeClr val="lt1"/>
          </a:fillRef>
          <a:effectRef idx="0">
            <a:schemeClr val="accent1"/>
          </a:effectRef>
          <a:fontRef idx="minor">
            <a:schemeClr val="dk1"/>
          </a:fontRef>
        </p:style>
        <p:txBody>
          <a:bodyPr/>
          <a:lstStyle/>
          <a:p>
            <a:pPr>
              <a:spcBef>
                <a:spcPts val="350"/>
              </a:spcBef>
              <a:buSzPct val="45000"/>
              <a:defRPr/>
            </a:pPr>
            <a:r>
              <a:rPr lang="en-GB" altLang="en-US" sz="1800" b="1" dirty="0" smtClean="0">
                <a:solidFill>
                  <a:schemeClr val="tx1"/>
                </a:solidFill>
              </a:rPr>
              <a:t>Used </a:t>
            </a:r>
            <a:r>
              <a:rPr lang="en-GB" altLang="en-US" sz="1800" b="1" dirty="0">
                <a:solidFill>
                  <a:schemeClr val="tx1"/>
                </a:solidFill>
              </a:rPr>
              <a:t>to define a Vehicle </a:t>
            </a:r>
            <a:r>
              <a:rPr lang="en-GB" altLang="en-US" sz="1800" dirty="0">
                <a:solidFill>
                  <a:schemeClr val="tx1"/>
                </a:solidFill>
              </a:rPr>
              <a:t>(in the </a:t>
            </a:r>
            <a:r>
              <a:rPr lang="en-GB" altLang="en-US" sz="1800" dirty="0" smtClean="0">
                <a:solidFill>
                  <a:schemeClr val="tx1"/>
                </a:solidFill>
              </a:rPr>
              <a:t>Car Leasing demo</a:t>
            </a:r>
            <a:r>
              <a:rPr lang="en-GB" altLang="en-US" sz="1800" dirty="0">
                <a:solidFill>
                  <a:schemeClr val="tx1"/>
                </a:solidFill>
              </a:rPr>
              <a:t>) </a:t>
            </a:r>
          </a:p>
          <a:p>
            <a:pPr>
              <a:spcBef>
                <a:spcPts val="350"/>
              </a:spcBef>
              <a:buSzPct val="45000"/>
              <a:defRPr/>
            </a:pPr>
            <a:r>
              <a:rPr lang="en-GB" altLang="en-US" sz="1800" dirty="0">
                <a:solidFill>
                  <a:schemeClr val="tx1"/>
                </a:solidFill>
              </a:rPr>
              <a:t>	a) VIN</a:t>
            </a:r>
          </a:p>
          <a:p>
            <a:pPr>
              <a:spcBef>
                <a:spcPts val="350"/>
              </a:spcBef>
              <a:buSzPct val="45000"/>
              <a:defRPr/>
            </a:pPr>
            <a:r>
              <a:rPr lang="en-GB" altLang="en-US" sz="1800" dirty="0">
                <a:solidFill>
                  <a:schemeClr val="tx1"/>
                </a:solidFill>
              </a:rPr>
              <a:t>	b) Owner details </a:t>
            </a:r>
          </a:p>
          <a:p>
            <a:pPr>
              <a:spcBef>
                <a:spcPts val="350"/>
              </a:spcBef>
              <a:buSzPct val="45000"/>
              <a:defRPr/>
            </a:pPr>
            <a:r>
              <a:rPr lang="en-GB" altLang="en-US" sz="1800" dirty="0">
                <a:solidFill>
                  <a:schemeClr val="tx1"/>
                </a:solidFill>
              </a:rPr>
              <a:t>	c) Registration </a:t>
            </a:r>
          </a:p>
          <a:p>
            <a:pPr>
              <a:spcBef>
                <a:spcPts val="350"/>
              </a:spcBef>
              <a:buSzPct val="45000"/>
              <a:defRPr/>
            </a:pPr>
            <a:r>
              <a:rPr lang="en-GB" altLang="en-US" sz="1800" dirty="0">
                <a:solidFill>
                  <a:schemeClr val="tx1"/>
                </a:solidFill>
              </a:rPr>
              <a:t>	d) Make</a:t>
            </a:r>
          </a:p>
          <a:p>
            <a:pPr>
              <a:spcBef>
                <a:spcPts val="350"/>
              </a:spcBef>
              <a:buSzPct val="45000"/>
              <a:defRPr/>
            </a:pPr>
            <a:r>
              <a:rPr lang="en-GB" altLang="en-US" sz="1800" dirty="0">
                <a:solidFill>
                  <a:schemeClr val="tx1"/>
                </a:solidFill>
              </a:rPr>
              <a:t>	e) Model</a:t>
            </a:r>
          </a:p>
          <a:p>
            <a:pPr>
              <a:spcBef>
                <a:spcPts val="350"/>
              </a:spcBef>
              <a:buSzPct val="45000"/>
              <a:defRPr/>
            </a:pPr>
            <a:r>
              <a:rPr lang="en-GB" altLang="en-US" sz="1800" dirty="0">
                <a:solidFill>
                  <a:schemeClr val="tx1"/>
                </a:solidFill>
              </a:rPr>
              <a:t>	f) Scrapped Status</a:t>
            </a:r>
          </a:p>
        </p:txBody>
      </p:sp>
      <p:sp>
        <p:nvSpPr>
          <p:cNvPr id="45062" name="Rounded Rectangular Callout 28"/>
          <p:cNvSpPr>
            <a:spLocks noChangeArrowheads="1"/>
          </p:cNvSpPr>
          <p:nvPr/>
        </p:nvSpPr>
        <p:spPr bwMode="auto">
          <a:xfrm>
            <a:off x="298450" y="4305300"/>
            <a:ext cx="3529013" cy="2052638"/>
          </a:xfrm>
          <a:prstGeom prst="wedgeRoundRectCallout">
            <a:avLst>
              <a:gd name="adj1" fmla="val 54083"/>
              <a:gd name="adj2" fmla="val -101301"/>
              <a:gd name="adj3" fmla="val 16667"/>
            </a:avLst>
          </a:prstGeom>
          <a:ln w="28575">
            <a:headEnd/>
            <a:tailEnd/>
          </a:ln>
        </p:spPr>
        <p:style>
          <a:lnRef idx="2">
            <a:schemeClr val="accent1"/>
          </a:lnRef>
          <a:fillRef idx="1">
            <a:schemeClr val="lt1"/>
          </a:fillRef>
          <a:effectRef idx="0">
            <a:schemeClr val="accent1"/>
          </a:effectRef>
          <a:fontRef idx="minor">
            <a:schemeClr val="dk1"/>
          </a:fontRef>
        </p:style>
        <p:txBody>
          <a:bodyPr/>
          <a:lstStyle/>
          <a:p>
            <a:pPr>
              <a:spcBef>
                <a:spcPts val="350"/>
              </a:spcBef>
              <a:buSzPct val="45000"/>
              <a:defRPr/>
            </a:pPr>
            <a:r>
              <a:rPr lang="en-GB" altLang="en-US" sz="1800" b="1" dirty="0" smtClean="0">
                <a:solidFill>
                  <a:schemeClr val="tx1"/>
                </a:solidFill>
              </a:rPr>
              <a:t>Where </a:t>
            </a:r>
            <a:r>
              <a:rPr lang="en-GB" altLang="en-US" sz="1800" b="1" dirty="0">
                <a:solidFill>
                  <a:schemeClr val="tx1"/>
                </a:solidFill>
              </a:rPr>
              <a:t>Logs are defined. </a:t>
            </a:r>
            <a:r>
              <a:rPr lang="en-GB" altLang="en-US" sz="1800" dirty="0">
                <a:solidFill>
                  <a:schemeClr val="tx1"/>
                </a:solidFill>
              </a:rPr>
              <a:t>Examples: </a:t>
            </a:r>
          </a:p>
          <a:p>
            <a:pPr>
              <a:spcBef>
                <a:spcPts val="350"/>
              </a:spcBef>
              <a:buSzPct val="45000"/>
              <a:defRPr/>
            </a:pPr>
            <a:r>
              <a:rPr lang="en-GB" altLang="en-US" sz="1800" dirty="0">
                <a:solidFill>
                  <a:schemeClr val="tx1"/>
                </a:solidFill>
              </a:rPr>
              <a:t>	a) Create Vehicle</a:t>
            </a:r>
          </a:p>
          <a:p>
            <a:pPr>
              <a:spcBef>
                <a:spcPts val="350"/>
              </a:spcBef>
              <a:buSzPct val="45000"/>
              <a:defRPr/>
            </a:pPr>
            <a:r>
              <a:rPr lang="en-GB" altLang="en-US" sz="1800" dirty="0">
                <a:solidFill>
                  <a:schemeClr val="tx1"/>
                </a:solidFill>
              </a:rPr>
              <a:t>	b) Transfer Vehicle</a:t>
            </a:r>
          </a:p>
          <a:p>
            <a:pPr>
              <a:spcBef>
                <a:spcPts val="350"/>
              </a:spcBef>
              <a:buSzPct val="45000"/>
              <a:defRPr/>
            </a:pPr>
            <a:r>
              <a:rPr lang="en-GB" altLang="en-US" sz="1800" dirty="0">
                <a:solidFill>
                  <a:schemeClr val="tx1"/>
                </a:solidFill>
              </a:rPr>
              <a:t>	c) Update Vehicle</a:t>
            </a:r>
          </a:p>
          <a:p>
            <a:pPr>
              <a:spcBef>
                <a:spcPts val="350"/>
              </a:spcBef>
              <a:buSzPct val="45000"/>
              <a:defRPr/>
            </a:pPr>
            <a:r>
              <a:rPr lang="en-GB" altLang="en-US" sz="1800" dirty="0">
                <a:solidFill>
                  <a:schemeClr val="tx1"/>
                </a:solidFill>
              </a:rPr>
              <a:t>	d) Scrap Vehicle</a:t>
            </a:r>
          </a:p>
        </p:txBody>
      </p:sp>
      <p:sp>
        <p:nvSpPr>
          <p:cNvPr id="45063" name="Rounded Rectangular Callout 28"/>
          <p:cNvSpPr>
            <a:spLocks noChangeArrowheads="1"/>
          </p:cNvSpPr>
          <p:nvPr/>
        </p:nvSpPr>
        <p:spPr bwMode="auto">
          <a:xfrm>
            <a:off x="4932363" y="5135563"/>
            <a:ext cx="3527425" cy="436562"/>
          </a:xfrm>
          <a:prstGeom prst="wedgeRoundRectCallout">
            <a:avLst>
              <a:gd name="adj1" fmla="val -51593"/>
              <a:gd name="adj2" fmla="val -301653"/>
              <a:gd name="adj3" fmla="val 16667"/>
            </a:avLst>
          </a:prstGeom>
          <a:ln w="28575">
            <a:headEnd/>
            <a:tailEnd/>
          </a:ln>
        </p:spPr>
        <p:style>
          <a:lnRef idx="2">
            <a:schemeClr val="accent1"/>
          </a:lnRef>
          <a:fillRef idx="1">
            <a:schemeClr val="lt1"/>
          </a:fillRef>
          <a:effectRef idx="0">
            <a:schemeClr val="accent1"/>
          </a:effectRef>
          <a:fontRef idx="minor">
            <a:schemeClr val="dk1"/>
          </a:fontRef>
        </p:style>
        <p:txBody>
          <a:bodyPr/>
          <a:lstStyle/>
          <a:p>
            <a:pPr>
              <a:spcBef>
                <a:spcPts val="350"/>
              </a:spcBef>
              <a:buSzPct val="45000"/>
              <a:defRPr/>
            </a:pPr>
            <a:r>
              <a:rPr lang="en-GB" altLang="en-US" sz="1800" dirty="0" smtClean="0">
                <a:solidFill>
                  <a:schemeClr val="tx1"/>
                </a:solidFill>
              </a:rPr>
              <a:t>Restricts </a:t>
            </a:r>
            <a:r>
              <a:rPr lang="en-GB" altLang="en-US" sz="1800" dirty="0">
                <a:solidFill>
                  <a:schemeClr val="tx1"/>
                </a:solidFill>
              </a:rPr>
              <a:t>“who” can do “what”</a:t>
            </a:r>
          </a:p>
        </p:txBody>
      </p:sp>
    </p:spTree>
    <p:extLst>
      <p:ext uri="{BB962C8B-B14F-4D97-AF65-F5344CB8AC3E}">
        <p14:creationId xmlns:p14="http://schemas.microsoft.com/office/powerpoint/2010/main" val="34956693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3500438"/>
            <a:ext cx="112156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itle 2"/>
          <p:cNvSpPr>
            <a:spLocks noGrp="1"/>
          </p:cNvSpPr>
          <p:nvPr>
            <p:ph type="title"/>
          </p:nvPr>
        </p:nvSpPr>
        <p:spPr/>
        <p:txBody>
          <a:bodyPr/>
          <a:lstStyle/>
          <a:p>
            <a:r>
              <a:rPr lang="en-GB" altLang="en-US" b="1" dirty="0" smtClean="0"/>
              <a:t>Example of What </a:t>
            </a:r>
            <a:r>
              <a:rPr lang="en-GB" altLang="en-US" b="1" dirty="0" err="1" smtClean="0"/>
              <a:t>Chaincode</a:t>
            </a:r>
            <a:r>
              <a:rPr lang="en-GB" altLang="en-US" b="1" dirty="0" smtClean="0"/>
              <a:t> looks like</a:t>
            </a:r>
          </a:p>
        </p:txBody>
      </p:sp>
      <p:sp>
        <p:nvSpPr>
          <p:cNvPr id="44036" name="Content Placeholder 3"/>
          <p:cNvSpPr>
            <a:spLocks noGrp="1"/>
          </p:cNvSpPr>
          <p:nvPr>
            <p:ph idx="1"/>
          </p:nvPr>
        </p:nvSpPr>
        <p:spPr>
          <a:xfrm>
            <a:off x="357188" y="1143000"/>
            <a:ext cx="8455025" cy="3656013"/>
          </a:xfrm>
        </p:spPr>
        <p:txBody>
          <a:bodyPr/>
          <a:lstStyle/>
          <a:p>
            <a:r>
              <a:rPr lang="en-GB" altLang="en-US" dirty="0" smtClean="0"/>
              <a:t>Code shows the smart contract checking if:</a:t>
            </a:r>
          </a:p>
          <a:p>
            <a:r>
              <a:rPr lang="en-GB" altLang="en-US" dirty="0" smtClean="0"/>
              <a:t>Owner = originator making the call</a:t>
            </a:r>
          </a:p>
          <a:p>
            <a:r>
              <a:rPr lang="en-GB" altLang="en-US" dirty="0" smtClean="0"/>
              <a:t>Caller is an authority</a:t>
            </a:r>
          </a:p>
          <a:p>
            <a:r>
              <a:rPr lang="en-GB" altLang="en-US" dirty="0" smtClean="0"/>
              <a:t>Recipient has to be the correct role (manufacturer)</a:t>
            </a:r>
          </a:p>
          <a:p>
            <a:r>
              <a:rPr lang="en-GB" altLang="en-US" dirty="0" smtClean="0"/>
              <a:t>Car is not scrapped</a:t>
            </a:r>
          </a:p>
          <a:p>
            <a:endParaRPr lang="en-GB" altLang="en-US" dirty="0" smtClean="0"/>
          </a:p>
        </p:txBody>
      </p:sp>
    </p:spTree>
    <p:extLst>
      <p:ext uri="{BB962C8B-B14F-4D97-AF65-F5344CB8AC3E}">
        <p14:creationId xmlns:p14="http://schemas.microsoft.com/office/powerpoint/2010/main" val="517064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GB" b="1" dirty="0" smtClean="0"/>
              <a:t>Go Overview</a:t>
            </a:r>
            <a:endParaRPr lang="en-GB" b="1" dirty="0"/>
          </a:p>
        </p:txBody>
      </p:sp>
      <p:sp>
        <p:nvSpPr>
          <p:cNvPr id="3" name="Content Placeholder 2"/>
          <p:cNvSpPr>
            <a:spLocks noGrp="1"/>
          </p:cNvSpPr>
          <p:nvPr>
            <p:ph idx="1"/>
          </p:nvPr>
        </p:nvSpPr>
        <p:spPr>
          <a:xfrm>
            <a:off x="347663" y="1340768"/>
            <a:ext cx="8420100" cy="4763170"/>
          </a:xfrm>
        </p:spPr>
        <p:txBody>
          <a:bodyPr/>
          <a:lstStyle/>
          <a:p>
            <a:r>
              <a:rPr lang="en-GB" dirty="0" err="1" smtClean="0"/>
              <a:t>Chaincode</a:t>
            </a:r>
            <a:r>
              <a:rPr lang="en-GB" dirty="0" smtClean="0"/>
              <a:t> is currently written in </a:t>
            </a:r>
            <a:r>
              <a:rPr lang="en-GB" dirty="0" err="1" smtClean="0"/>
              <a:t>GoLang</a:t>
            </a:r>
            <a:endParaRPr lang="en-GB" dirty="0" smtClean="0"/>
          </a:p>
          <a:p>
            <a:pPr lvl="1"/>
            <a:r>
              <a:rPr lang="en-GB" dirty="0" smtClean="0"/>
              <a:t>Other </a:t>
            </a:r>
            <a:r>
              <a:rPr lang="en-GB" smtClean="0"/>
              <a:t>languages are expected </a:t>
            </a:r>
            <a:r>
              <a:rPr lang="en-GB" dirty="0" smtClean="0"/>
              <a:t>to be added over time </a:t>
            </a:r>
            <a:endParaRPr lang="en-GB" dirty="0"/>
          </a:p>
          <a:p>
            <a:r>
              <a:rPr lang="en-GB" dirty="0"/>
              <a:t>Go is an open source programming language that makes it easy to build simple, reliable, and efficient software. </a:t>
            </a:r>
            <a:endParaRPr lang="en-GB" dirty="0" smtClean="0"/>
          </a:p>
          <a:p>
            <a:r>
              <a:rPr lang="en-GB" dirty="0" smtClean="0"/>
              <a:t>Available for Windows, Linux and Mac</a:t>
            </a:r>
          </a:p>
          <a:p>
            <a:r>
              <a:rPr lang="en-GB" dirty="0" smtClean="0"/>
              <a:t>Download </a:t>
            </a:r>
            <a:r>
              <a:rPr lang="en-GB" dirty="0"/>
              <a:t>from </a:t>
            </a:r>
            <a:r>
              <a:rPr lang="en-GB" dirty="0">
                <a:hlinkClick r:id="rId2"/>
              </a:rPr>
              <a:t>https://golang.org/dl</a:t>
            </a:r>
            <a:r>
              <a:rPr lang="en-GB" dirty="0" smtClean="0">
                <a:hlinkClick r:id="rId2"/>
              </a:rPr>
              <a:t>/</a:t>
            </a:r>
            <a:endParaRPr lang="en-GB" dirty="0" smtClean="0"/>
          </a:p>
          <a:p>
            <a:r>
              <a:rPr lang="en-GB" dirty="0" smtClean="0"/>
              <a:t>Some quotes about Go</a:t>
            </a:r>
          </a:p>
          <a:p>
            <a:pPr lvl="1"/>
            <a:r>
              <a:rPr lang="en-GB" i="1" dirty="0" smtClean="0"/>
              <a:t>“Simple</a:t>
            </a:r>
            <a:r>
              <a:rPr lang="en-GB" i="1" dirty="0"/>
              <a:t>, minimal </a:t>
            </a:r>
            <a:r>
              <a:rPr lang="en-GB" i="1" dirty="0" smtClean="0"/>
              <a:t>syntax”</a:t>
            </a:r>
            <a:endParaRPr lang="en-GB" i="1" dirty="0"/>
          </a:p>
          <a:p>
            <a:pPr lvl="1"/>
            <a:r>
              <a:rPr lang="en-GB" i="1" dirty="0" smtClean="0"/>
              <a:t>“Garbage </a:t>
            </a:r>
            <a:r>
              <a:rPr lang="en-GB" i="1" dirty="0"/>
              <a:t>collection </a:t>
            </a:r>
            <a:r>
              <a:rPr lang="en-GB" i="1" dirty="0" smtClean="0"/>
              <a:t>built-in”</a:t>
            </a:r>
            <a:endParaRPr lang="en-GB" i="1" dirty="0"/>
          </a:p>
          <a:p>
            <a:pPr lvl="1"/>
            <a:r>
              <a:rPr lang="en-GB" i="1" dirty="0" smtClean="0"/>
              <a:t>“A </a:t>
            </a:r>
            <a:r>
              <a:rPr lang="en-GB" i="1" dirty="0"/>
              <a:t>flexible interface </a:t>
            </a:r>
            <a:r>
              <a:rPr lang="en-GB" i="1" dirty="0" smtClean="0"/>
              <a:t>system”</a:t>
            </a:r>
            <a:endParaRPr lang="en-GB" i="1" dirty="0"/>
          </a:p>
          <a:p>
            <a:pPr lvl="1"/>
            <a:r>
              <a:rPr lang="en-GB" i="1" dirty="0" smtClean="0"/>
              <a:t>“Easy </a:t>
            </a:r>
            <a:r>
              <a:rPr lang="en-GB" i="1" dirty="0"/>
              <a:t>concurrency support via </a:t>
            </a:r>
            <a:r>
              <a:rPr lang="en-GB" i="1" dirty="0" err="1" smtClean="0"/>
              <a:t>goroutines</a:t>
            </a:r>
            <a:r>
              <a:rPr lang="en-GB" i="1" dirty="0" smtClean="0"/>
              <a:t>”</a:t>
            </a:r>
            <a:endParaRPr lang="en-GB" i="1" dirty="0"/>
          </a:p>
          <a:p>
            <a:pPr lvl="1"/>
            <a:r>
              <a:rPr lang="en-GB" i="1" dirty="0" smtClean="0"/>
              <a:t>“Fast </a:t>
            </a:r>
            <a:r>
              <a:rPr lang="en-GB" i="1" dirty="0"/>
              <a:t>compilation </a:t>
            </a:r>
            <a:r>
              <a:rPr lang="en-GB" i="1" dirty="0" smtClean="0"/>
              <a:t>times”</a:t>
            </a:r>
            <a:endParaRPr lang="en-GB" i="1" dirty="0"/>
          </a:p>
          <a:p>
            <a:pPr lvl="1"/>
            <a:r>
              <a:rPr lang="en-GB" i="1" dirty="0" smtClean="0"/>
              <a:t>“Simple </a:t>
            </a:r>
            <a:r>
              <a:rPr lang="en-GB" i="1" dirty="0"/>
              <a:t>compile build/run </a:t>
            </a:r>
            <a:r>
              <a:rPr lang="en-GB" i="1" dirty="0" smtClean="0"/>
              <a:t>procedures”</a:t>
            </a:r>
            <a:endParaRPr lang="en-GB" i="1" dirty="0"/>
          </a:p>
          <a:p>
            <a:pPr lvl="1"/>
            <a:r>
              <a:rPr lang="en-GB" i="1" dirty="0" smtClean="0"/>
              <a:t>“Statically </a:t>
            </a:r>
            <a:r>
              <a:rPr lang="en-GB" i="1" dirty="0"/>
              <a:t>linked binaries that are simple to </a:t>
            </a:r>
            <a:r>
              <a:rPr lang="en-GB" i="1" dirty="0" smtClean="0"/>
              <a:t>deploy”</a:t>
            </a:r>
            <a:endParaRPr lang="en-GB" i="1" dirty="0"/>
          </a:p>
          <a:p>
            <a:pPr lvl="1"/>
            <a:r>
              <a:rPr lang="en-GB" i="1" dirty="0" smtClean="0"/>
              <a:t>“Fun </a:t>
            </a:r>
            <a:r>
              <a:rPr lang="en-GB" i="1" dirty="0"/>
              <a:t>to </a:t>
            </a:r>
            <a:r>
              <a:rPr lang="en-GB" i="1" dirty="0" smtClean="0"/>
              <a:t>write, fast to run”	</a:t>
            </a:r>
          </a:p>
          <a:p>
            <a:pPr lvl="1"/>
            <a:r>
              <a:rPr lang="en-GB" i="1" dirty="0" smtClean="0"/>
              <a:t>“Go is familiar </a:t>
            </a:r>
            <a:r>
              <a:rPr lang="en-GB" i="1" dirty="0"/>
              <a:t>to most developers </a:t>
            </a:r>
            <a:r>
              <a:rPr lang="en-GB" i="1" dirty="0" smtClean="0"/>
              <a:t>making </a:t>
            </a:r>
            <a:r>
              <a:rPr lang="en-GB" i="1" dirty="0"/>
              <a:t>on-boarding </a:t>
            </a:r>
            <a:r>
              <a:rPr lang="en-GB" i="1" dirty="0" smtClean="0"/>
              <a:t>easier.”</a:t>
            </a:r>
          </a:p>
          <a:p>
            <a:pPr lvl="1"/>
            <a:r>
              <a:rPr lang="en-GB" i="1" dirty="0" smtClean="0"/>
              <a:t>“Go </a:t>
            </a:r>
            <a:r>
              <a:rPr lang="en-GB" i="1" dirty="0"/>
              <a:t>is, in essence, a perfected version of </a:t>
            </a:r>
            <a:r>
              <a:rPr lang="en-GB" i="1" dirty="0" smtClean="0"/>
              <a:t>C”</a:t>
            </a:r>
            <a:endParaRPr lang="en-GB" i="1" dirty="0"/>
          </a:p>
          <a:p>
            <a:endParaRPr lang="en-GB" dirty="0"/>
          </a:p>
          <a:p>
            <a:endParaRPr lang="en-GB" dirty="0"/>
          </a:p>
        </p:txBody>
      </p:sp>
    </p:spTree>
    <p:extLst>
      <p:ext uri="{BB962C8B-B14F-4D97-AF65-F5344CB8AC3E}">
        <p14:creationId xmlns:p14="http://schemas.microsoft.com/office/powerpoint/2010/main" val="170484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Deploying </a:t>
            </a:r>
            <a:r>
              <a:rPr lang="en-GB" b="1" dirty="0" err="1" smtClean="0"/>
              <a:t>Chaincode</a:t>
            </a:r>
            <a:r>
              <a:rPr lang="en-GB" b="1" dirty="0" smtClean="0"/>
              <a:t> to </a:t>
            </a:r>
            <a:r>
              <a:rPr lang="en-GB" b="1" dirty="0" err="1" smtClean="0"/>
              <a:t>Bluemix</a:t>
            </a:r>
            <a:endParaRPr lang="en-GB" b="1" dirty="0"/>
          </a:p>
        </p:txBody>
      </p:sp>
      <p:sp>
        <p:nvSpPr>
          <p:cNvPr id="3" name="Content Placeholder 2"/>
          <p:cNvSpPr>
            <a:spLocks noGrp="1"/>
          </p:cNvSpPr>
          <p:nvPr>
            <p:ph idx="1"/>
          </p:nvPr>
        </p:nvSpPr>
        <p:spPr>
          <a:xfrm>
            <a:off x="347663" y="836712"/>
            <a:ext cx="8420100" cy="5267226"/>
          </a:xfrm>
        </p:spPr>
        <p:txBody>
          <a:bodyPr/>
          <a:lstStyle/>
          <a:p>
            <a:r>
              <a:rPr lang="en-GB" dirty="0">
                <a:solidFill>
                  <a:srgbClr val="3B4B54"/>
                </a:solidFill>
                <a:latin typeface="HelveticaNeue-Light"/>
              </a:rPr>
              <a:t>The </a:t>
            </a:r>
            <a:r>
              <a:rPr lang="en-GB" dirty="0" err="1">
                <a:solidFill>
                  <a:srgbClr val="3B4B54"/>
                </a:solidFill>
                <a:latin typeface="HelveticaNeue-Light"/>
              </a:rPr>
              <a:t>Blockchain</a:t>
            </a:r>
            <a:r>
              <a:rPr lang="en-GB" dirty="0">
                <a:solidFill>
                  <a:srgbClr val="3B4B54"/>
                </a:solidFill>
                <a:latin typeface="HelveticaNeue-Light"/>
              </a:rPr>
              <a:t> service currently requires </a:t>
            </a:r>
            <a:r>
              <a:rPr lang="en-GB" dirty="0" err="1">
                <a:solidFill>
                  <a:srgbClr val="3B4B54"/>
                </a:solidFill>
                <a:latin typeface="HelveticaNeue-Light"/>
              </a:rPr>
              <a:t>chaincode</a:t>
            </a:r>
            <a:r>
              <a:rPr lang="en-GB" dirty="0">
                <a:solidFill>
                  <a:srgbClr val="3B4B54"/>
                </a:solidFill>
                <a:latin typeface="HelveticaNeue-Light"/>
              </a:rPr>
              <a:t> to be in a </a:t>
            </a:r>
            <a:r>
              <a:rPr lang="en-GB" dirty="0">
                <a:solidFill>
                  <a:schemeClr val="tx1"/>
                </a:solidFill>
                <a:latin typeface="HelveticaNeue"/>
              </a:rPr>
              <a:t>GitHub</a:t>
            </a:r>
            <a:r>
              <a:rPr lang="en-GB" dirty="0">
                <a:solidFill>
                  <a:srgbClr val="3B4B54"/>
                </a:solidFill>
                <a:latin typeface="HelveticaNeue-Light"/>
              </a:rPr>
              <a:t> repository</a:t>
            </a:r>
            <a:r>
              <a:rPr lang="en-GB" dirty="0" smtClean="0">
                <a:solidFill>
                  <a:srgbClr val="3B4B54"/>
                </a:solidFill>
                <a:latin typeface="HelveticaNeue-Light"/>
              </a:rPr>
              <a:t>.</a:t>
            </a:r>
          </a:p>
          <a:p>
            <a:r>
              <a:rPr lang="en-GB" dirty="0"/>
              <a:t>In order to deploy </a:t>
            </a:r>
            <a:r>
              <a:rPr lang="en-GB" dirty="0" err="1"/>
              <a:t>chaincode</a:t>
            </a:r>
            <a:r>
              <a:rPr lang="en-GB" dirty="0"/>
              <a:t> through the REST interface, you will need to have the </a:t>
            </a:r>
            <a:r>
              <a:rPr lang="en-GB" dirty="0" err="1"/>
              <a:t>chaincode</a:t>
            </a:r>
            <a:r>
              <a:rPr lang="en-GB" dirty="0"/>
              <a:t> stored in a public git repository. </a:t>
            </a:r>
            <a:endParaRPr lang="en-GB" dirty="0" smtClean="0"/>
          </a:p>
          <a:p>
            <a:r>
              <a:rPr lang="en-GB" dirty="0" smtClean="0"/>
              <a:t>When </a:t>
            </a:r>
            <a:r>
              <a:rPr lang="en-GB" dirty="0"/>
              <a:t>you send a deploy request to a peer, you send it the </a:t>
            </a:r>
            <a:r>
              <a:rPr lang="en-GB" dirty="0" err="1"/>
              <a:t>url</a:t>
            </a:r>
            <a:r>
              <a:rPr lang="en-GB" dirty="0"/>
              <a:t> to your </a:t>
            </a:r>
            <a:r>
              <a:rPr lang="en-GB" dirty="0" err="1"/>
              <a:t>chaincode</a:t>
            </a:r>
            <a:r>
              <a:rPr lang="en-GB" dirty="0"/>
              <a:t> repository, as well as the parameters necessary to initialize the </a:t>
            </a:r>
            <a:r>
              <a:rPr lang="en-GB" dirty="0" err="1"/>
              <a:t>chaincode</a:t>
            </a:r>
            <a:r>
              <a:rPr lang="en-GB" dirty="0"/>
              <a:t>.</a:t>
            </a:r>
          </a:p>
          <a:p>
            <a:r>
              <a:rPr lang="en-GB" b="1" dirty="0"/>
              <a:t>Before you deploy</a:t>
            </a:r>
            <a:r>
              <a:rPr lang="en-GB" dirty="0"/>
              <a:t> the code, make sure it builds locally!</a:t>
            </a:r>
          </a:p>
          <a:p>
            <a:endParaRPr lang="en-GB" dirty="0"/>
          </a:p>
        </p:txBody>
      </p:sp>
      <p:sp>
        <p:nvSpPr>
          <p:cNvPr id="9" name="Rectangle 8"/>
          <p:cNvSpPr/>
          <p:nvPr/>
        </p:nvSpPr>
        <p:spPr>
          <a:xfrm>
            <a:off x="457200" y="2564904"/>
            <a:ext cx="8310563" cy="3970318"/>
          </a:xfrm>
          <a:prstGeom prst="rect">
            <a:avLst/>
          </a:prstGeom>
        </p:spPr>
        <p:txBody>
          <a:bodyPr wrap="square">
            <a:spAutoFit/>
          </a:bodyPr>
          <a:lstStyle/>
          <a:p>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jsonrpc</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"2.0"</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"method"</a:t>
            </a:r>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"deploy"</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params</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"type"</a:t>
            </a:r>
            <a:r>
              <a:rPr lang="en-GB" sz="1400" dirty="0">
                <a:solidFill>
                  <a:srgbClr val="000000"/>
                </a:solidFill>
                <a:highlight>
                  <a:srgbClr val="FFFFFF"/>
                </a:highlight>
                <a:latin typeface="Consolas" panose="020B0609020204030204" pitchFamily="49" charset="0"/>
              </a:rPr>
              <a:t>: 1,</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chaincodeID</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"path"</a:t>
            </a:r>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"https://github.com/</a:t>
            </a:r>
            <a:r>
              <a:rPr lang="en-GB" sz="1400" dirty="0" err="1">
                <a:solidFill>
                  <a:srgbClr val="A31515"/>
                </a:solidFill>
                <a:highlight>
                  <a:srgbClr val="FFFFFF"/>
                </a:highlight>
                <a:latin typeface="Consolas" panose="020B0609020204030204" pitchFamily="49" charset="0"/>
              </a:rPr>
              <a:t>ibm-blockchain</a:t>
            </a:r>
            <a:r>
              <a:rPr lang="en-GB" sz="1400" dirty="0">
                <a:solidFill>
                  <a:srgbClr val="A31515"/>
                </a:solidFill>
                <a:highlight>
                  <a:srgbClr val="FFFFFF"/>
                </a:highlight>
                <a:latin typeface="Consolas" panose="020B0609020204030204" pitchFamily="49" charset="0"/>
              </a:rPr>
              <a:t>/learn-</a:t>
            </a:r>
            <a:r>
              <a:rPr lang="en-GB" sz="1400" dirty="0" err="1">
                <a:solidFill>
                  <a:srgbClr val="A31515"/>
                </a:solidFill>
                <a:highlight>
                  <a:srgbClr val="FFFFFF"/>
                </a:highlight>
                <a:latin typeface="Consolas" panose="020B0609020204030204" pitchFamily="49" charset="0"/>
              </a:rPr>
              <a:t>chaincode</a:t>
            </a:r>
            <a:r>
              <a:rPr lang="en-GB" sz="1400" dirty="0">
                <a:solidFill>
                  <a:srgbClr val="A31515"/>
                </a:solidFill>
                <a:highlight>
                  <a:srgbClr val="FFFFFF"/>
                </a:highlight>
                <a:latin typeface="Consolas" panose="020B0609020204030204" pitchFamily="49" charset="0"/>
              </a:rPr>
              <a:t>/finished"</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ctorMsg</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"function"</a:t>
            </a:r>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a:t>
            </a:r>
            <a:r>
              <a:rPr lang="en-GB" sz="1400" dirty="0" err="1">
                <a:solidFill>
                  <a:srgbClr val="A31515"/>
                </a:solidFill>
                <a:highlight>
                  <a:srgbClr val="FFFFFF"/>
                </a:highlight>
                <a:latin typeface="Consolas" panose="020B0609020204030204" pitchFamily="49" charset="0"/>
              </a:rPr>
              <a:t>init</a:t>
            </a:r>
            <a:r>
              <a:rPr lang="en-GB" sz="1400" dirty="0">
                <a:solidFill>
                  <a:srgbClr val="A31515"/>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args</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"hi there"</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a:t>
            </a:r>
            <a:r>
              <a:rPr lang="en-GB" sz="1400" dirty="0" err="1">
                <a:solidFill>
                  <a:srgbClr val="2E75B6"/>
                </a:solidFill>
                <a:highlight>
                  <a:srgbClr val="FFFFFF"/>
                </a:highlight>
                <a:latin typeface="Consolas" panose="020B0609020204030204" pitchFamily="49" charset="0"/>
              </a:rPr>
              <a:t>secureContext</a:t>
            </a:r>
            <a:r>
              <a:rPr lang="en-GB" sz="1400" dirty="0">
                <a:solidFill>
                  <a:srgbClr val="2E75B6"/>
                </a:solidFill>
                <a:highlight>
                  <a:srgbClr val="FFFFFF"/>
                </a:highlight>
                <a:latin typeface="Consolas" panose="020B0609020204030204" pitchFamily="49" charset="0"/>
              </a:rPr>
              <a:t>"</a:t>
            </a:r>
            <a:r>
              <a:rPr lang="en-GB" sz="1400" dirty="0">
                <a:solidFill>
                  <a:srgbClr val="000000"/>
                </a:solidFill>
                <a:highlight>
                  <a:srgbClr val="FFFFFF"/>
                </a:highlight>
                <a:latin typeface="Consolas" panose="020B0609020204030204" pitchFamily="49" charset="0"/>
              </a:rPr>
              <a:t>: </a:t>
            </a:r>
            <a:r>
              <a:rPr lang="en-GB" sz="1400" dirty="0">
                <a:solidFill>
                  <a:srgbClr val="A31515"/>
                </a:solidFill>
                <a:highlight>
                  <a:srgbClr val="FFFFFF"/>
                </a:highlight>
                <a:latin typeface="Consolas" panose="020B0609020204030204" pitchFamily="49" charset="0"/>
              </a:rPr>
              <a:t>"user_type1_xxxxxxxxx"</a:t>
            </a:r>
            <a:endParaRPr lang="en-GB" sz="1400" dirty="0">
              <a:solidFill>
                <a:srgbClr val="000000"/>
              </a:solidFill>
              <a:highlight>
                <a:srgbClr val="FFFFFF"/>
              </a:highlight>
              <a:latin typeface="Consolas" panose="020B0609020204030204" pitchFamily="49" charset="0"/>
            </a:endParaRP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2E75B6"/>
                </a:solidFill>
                <a:highlight>
                  <a:srgbClr val="FFFFFF"/>
                </a:highlight>
                <a:latin typeface="Consolas" panose="020B0609020204030204" pitchFamily="49" charset="0"/>
              </a:rPr>
              <a:t>"id"</a:t>
            </a:r>
            <a:r>
              <a:rPr lang="en-GB" sz="1400" dirty="0">
                <a:solidFill>
                  <a:srgbClr val="000000"/>
                </a:solidFill>
                <a:highlight>
                  <a:srgbClr val="FFFFFF"/>
                </a:highlight>
                <a:latin typeface="Consolas" panose="020B0609020204030204" pitchFamily="49" charset="0"/>
              </a:rPr>
              <a:t>: 1</a:t>
            </a:r>
          </a:p>
          <a:p>
            <a:r>
              <a:rPr lang="en-GB"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53544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Workflow</a:t>
            </a:r>
            <a:endParaRPr lang="en-GB" dirty="0"/>
          </a:p>
        </p:txBody>
      </p:sp>
      <p:sp>
        <p:nvSpPr>
          <p:cNvPr id="3" name="Content Placeholder 2"/>
          <p:cNvSpPr>
            <a:spLocks noGrp="1"/>
          </p:cNvSpPr>
          <p:nvPr>
            <p:ph idx="1"/>
          </p:nvPr>
        </p:nvSpPr>
        <p:spPr>
          <a:xfrm>
            <a:off x="347663" y="764704"/>
            <a:ext cx="8420100" cy="5339234"/>
          </a:xfrm>
        </p:spPr>
        <p:txBody>
          <a:bodyPr/>
          <a:lstStyle/>
          <a:p>
            <a:r>
              <a:rPr lang="en-GB" b="1" i="1" dirty="0" smtClean="0"/>
              <a:t>“GitHub </a:t>
            </a:r>
            <a:r>
              <a:rPr lang="en-GB" b="1" i="1" dirty="0"/>
              <a:t>is how people build software. With a community of more than 15 million people, developers can discover, use, and contribute to over 38 million projects using a powerful collaborative </a:t>
            </a:r>
            <a:r>
              <a:rPr lang="en-GB" b="1" i="1" dirty="0" smtClean="0"/>
              <a:t>development </a:t>
            </a:r>
            <a:r>
              <a:rPr lang="en-GB" b="1" i="1" dirty="0"/>
              <a:t>workflow</a:t>
            </a:r>
            <a:r>
              <a:rPr lang="en-GB" b="1" i="1" dirty="0" smtClean="0"/>
              <a:t>.”</a:t>
            </a:r>
          </a:p>
          <a:p>
            <a:r>
              <a:rPr lang="en-GB" dirty="0" smtClean="0">
                <a:hlinkClick r:id="rId3"/>
              </a:rPr>
              <a:t>https</a:t>
            </a:r>
            <a:r>
              <a:rPr lang="en-GB" dirty="0">
                <a:hlinkClick r:id="rId3"/>
              </a:rPr>
              <a:t>://</a:t>
            </a:r>
            <a:r>
              <a:rPr lang="en-GB" dirty="0" smtClean="0">
                <a:hlinkClick r:id="rId3"/>
              </a:rPr>
              <a:t>github.com/hyperledger/fabric</a:t>
            </a:r>
            <a:endParaRPr lang="en-GB" dirty="0" smtClean="0"/>
          </a:p>
          <a:p>
            <a:r>
              <a:rPr lang="en-GB" dirty="0">
                <a:hlinkClick r:id="rId4"/>
              </a:rPr>
              <a:t>https://github.com/IBM-Blockchain/learn-chaincode</a:t>
            </a:r>
            <a:endParaRPr lang="en-GB"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2276872"/>
            <a:ext cx="4287983" cy="4469031"/>
          </a:xfrm>
          <a:prstGeom prst="rect">
            <a:avLst/>
          </a:prstGeom>
        </p:spPr>
      </p:pic>
    </p:spTree>
    <p:extLst>
      <p:ext uri="{BB962C8B-B14F-4D97-AF65-F5344CB8AC3E}">
        <p14:creationId xmlns:p14="http://schemas.microsoft.com/office/powerpoint/2010/main" val="307779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Practices to Avoided to prevent Malfunctioning or Non-Deterministic Code</a:t>
            </a:r>
            <a:endParaRPr lang="en-US" dirty="0"/>
          </a:p>
        </p:txBody>
      </p:sp>
      <p:sp>
        <p:nvSpPr>
          <p:cNvPr id="3" name="Content Placeholder 2"/>
          <p:cNvSpPr>
            <a:spLocks noGrp="1"/>
          </p:cNvSpPr>
          <p:nvPr>
            <p:ph idx="1"/>
          </p:nvPr>
        </p:nvSpPr>
        <p:spPr>
          <a:xfrm>
            <a:off x="539552" y="1772816"/>
            <a:ext cx="8420100" cy="4275138"/>
          </a:xfrm>
        </p:spPr>
        <p:txBody>
          <a:bodyPr/>
          <a:lstStyle/>
          <a:p>
            <a:pPr marL="0" indent="0">
              <a:buNone/>
            </a:pPr>
            <a:r>
              <a:rPr lang="en-US" sz="1800" dirty="0" smtClean="0"/>
              <a:t>• </a:t>
            </a:r>
            <a:r>
              <a:rPr lang="en-US" sz="1800" dirty="0"/>
              <a:t>Iterating using </a:t>
            </a:r>
            <a:r>
              <a:rPr lang="en-US" sz="1800" dirty="0" err="1"/>
              <a:t>GetRows</a:t>
            </a:r>
            <a:r>
              <a:rPr lang="en-US" sz="1800" dirty="0"/>
              <a:t/>
            </a:r>
            <a:br>
              <a:rPr lang="en-US" sz="1800" dirty="0"/>
            </a:br>
            <a:r>
              <a:rPr lang="en-US" sz="1800" dirty="0"/>
              <a:t>• Using associative arrays with iteration (the order is randomized in Go)</a:t>
            </a:r>
            <a:r>
              <a:rPr lang="en-US" sz="1800" dirty="0"/>
              <a:t/>
            </a:r>
            <a:br>
              <a:rPr lang="en-US" sz="1800" dirty="0"/>
            </a:br>
            <a:r>
              <a:rPr lang="en-US" sz="1800" dirty="0"/>
              <a:t>• Reading list of items from KVS table (the order is not guaranteed). Use ordering</a:t>
            </a:r>
            <a:r>
              <a:rPr lang="en-US" sz="1800" dirty="0"/>
              <a:t/>
            </a:r>
            <a:br>
              <a:rPr lang="en-US" sz="1800" dirty="0"/>
            </a:br>
            <a:r>
              <a:rPr lang="en-US" sz="1800" dirty="0"/>
              <a:t>• Writing thread-unsafe chaincode where invoke and query may be called in parallel</a:t>
            </a:r>
            <a:r>
              <a:rPr lang="en-US" sz="1800" dirty="0"/>
              <a:t/>
            </a:r>
            <a:br>
              <a:rPr lang="en-US" sz="1800" dirty="0"/>
            </a:br>
            <a:r>
              <a:rPr lang="en-US" sz="1800" dirty="0"/>
              <a:t>• Substituting global memory or cache storage for ledger state variables in the chaincode</a:t>
            </a:r>
            <a:r>
              <a:rPr lang="en-US" sz="1800" dirty="0"/>
              <a:t/>
            </a:r>
            <a:br>
              <a:rPr lang="en-US" sz="1800" dirty="0"/>
            </a:br>
            <a:r>
              <a:rPr lang="en-US" sz="1800" dirty="0"/>
              <a:t>• Accessing external services (e.g. databases) directly from the chaincode</a:t>
            </a:r>
            <a:r>
              <a:rPr lang="en-US" sz="1800" dirty="0"/>
              <a:t/>
            </a:r>
            <a:br>
              <a:rPr lang="en-US" sz="1800" dirty="0"/>
            </a:br>
            <a:r>
              <a:rPr lang="en-US" sz="1800" dirty="0"/>
              <a:t>• Using libraries or </a:t>
            </a:r>
            <a:r>
              <a:rPr lang="en-US" sz="1800" dirty="0" err="1"/>
              <a:t>globabl</a:t>
            </a:r>
            <a:r>
              <a:rPr lang="en-US" sz="1800" dirty="0"/>
              <a:t> variables that could introduce non-determinism (e.g. “random” or “time”)</a:t>
            </a:r>
            <a:r>
              <a:rPr lang="en-US" sz="1800" dirty="0"/>
              <a:t/>
            </a:r>
            <a:br>
              <a:rPr lang="en-US" sz="1800" dirty="0"/>
            </a:br>
            <a:r>
              <a:rPr lang="en-US" sz="1800" dirty="0"/>
              <a:t>• For templates of deterministic and properly-written chaincode, see the </a:t>
            </a:r>
            <a:r>
              <a:rPr lang="en-US" sz="1800" dirty="0">
                <a:hlinkClick r:id="rId2"/>
              </a:rPr>
              <a:t>examples</a:t>
            </a:r>
            <a:r>
              <a:rPr lang="en-US" sz="1800" dirty="0"/>
              <a:t> library. This directory contains samples written in Go and Java.</a:t>
            </a:r>
            <a:endParaRPr lang="en-US" sz="1800" dirty="0"/>
          </a:p>
        </p:txBody>
      </p:sp>
    </p:spTree>
    <p:extLst>
      <p:ext uri="{BB962C8B-B14F-4D97-AF65-F5344CB8AC3E}">
        <p14:creationId xmlns:p14="http://schemas.microsoft.com/office/powerpoint/2010/main" val="442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Now get hands on in Lab 3</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79594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LORED THEME TEMPLATES">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600" dirty="0" smtClean="0">
            <a:solidFill>
              <a:schemeClr val="tx2"/>
            </a:solidFill>
          </a:defRPr>
        </a:defPPr>
      </a:lstStyle>
    </a:txDef>
  </a:objectDefaults>
  <a:extraClrSchemeLst/>
</a:theme>
</file>

<file path=ppt/theme/theme2.xml><?xml version="1.0" encoding="utf-8"?>
<a:theme xmlns:a="http://schemas.openxmlformats.org/drawingml/2006/main" name="1_Custom Design">
  <a:themeElements>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rmAutofit/>
      </a:bodyPr>
      <a:lstStyle>
        <a:defPPr marL="228600" indent="-228600">
          <a:spcBef>
            <a:spcPts val="900"/>
          </a:spcBef>
          <a:buFont typeface="Wingdings" pitchFamily="2" charset="2"/>
          <a:buChar char="§"/>
          <a:defRPr sz="1600" dirty="0"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 4x3 Presentation Template_02-17-15</Template>
  <TotalTime>4228</TotalTime>
  <Words>668</Words>
  <Application>Microsoft Macintosh PowerPoint</Application>
  <PresentationFormat>On-screen Show (4:3)</PresentationFormat>
  <Paragraphs>93</Paragraphs>
  <Slides>9</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Calibri</vt:lpstr>
      <vt:lpstr>Consolas</vt:lpstr>
      <vt:lpstr>HelveticaNeue</vt:lpstr>
      <vt:lpstr>HelveticaNeue-Light</vt:lpstr>
      <vt:lpstr>Microsoft YaHei</vt:lpstr>
      <vt:lpstr>MS PGothic</vt:lpstr>
      <vt:lpstr>ＭＳ Ｐゴシック</vt:lpstr>
      <vt:lpstr>Times New Roman</vt:lpstr>
      <vt:lpstr>Wingdings</vt:lpstr>
      <vt:lpstr>Arial</vt:lpstr>
      <vt:lpstr>COLORED THEME TEMPLATES</vt:lpstr>
      <vt:lpstr>1_Custom Design</vt:lpstr>
      <vt:lpstr>Introduction to Chaincode Development</vt:lpstr>
      <vt:lpstr>PowerPoint Presentation</vt:lpstr>
      <vt:lpstr>PowerPoint Presentation</vt:lpstr>
      <vt:lpstr>Example of What Chaincode looks like</vt:lpstr>
      <vt:lpstr>Go Overview</vt:lpstr>
      <vt:lpstr>Deploying Chaincode to Bluemix</vt:lpstr>
      <vt:lpstr>GitHub Workflow</vt:lpstr>
      <vt:lpstr>Recommended Practices to Avoided to prevent Malfunctioning or Non-Deterministic Code</vt:lpstr>
      <vt:lpstr>Now get hands on in Lab 3</vt:lpstr>
    </vt:vector>
  </TitlesOfParts>
  <Company>IBM Corporation</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Tools</dc:title>
  <dc:creator>Ant</dc:creator>
  <cp:lastModifiedBy>ANTHONY Cole</cp:lastModifiedBy>
  <cp:revision>23</cp:revision>
  <dcterms:created xsi:type="dcterms:W3CDTF">2016-04-25T12:10:01Z</dcterms:created>
  <dcterms:modified xsi:type="dcterms:W3CDTF">2016-11-10T15:46:31Z</dcterms:modified>
</cp:coreProperties>
</file>