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5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aleway Medium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rina" initials="K" lastIdx="15" clrIdx="0">
    <p:extLst>
      <p:ext uri="{19B8F6BF-5375-455C-9EA6-DF929625EA0E}">
        <p15:presenceInfo xmlns:p15="http://schemas.microsoft.com/office/powerpoint/2012/main" userId="Kate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1" autoAdjust="0"/>
  </p:normalViewPr>
  <p:slideViewPr>
    <p:cSldViewPr snapToGrid="0">
      <p:cViewPr varScale="1">
        <p:scale>
          <a:sx n="119" d="100"/>
          <a:sy n="119" d="100"/>
        </p:scale>
        <p:origin x="8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3T20:40:39.931" idx="15">
    <p:pos x="10" y="10"/>
    <p:text>Write it more briefly and in a bullet point form.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statistics-explained/index.php?title=File:Share_of_energy_from_renewable_sources,_2021_(%25_of_gross_final_energy_consumption).p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ositionen.wienenergie.at/grafiken/stromerzeugung-in-osterreich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wind-turbine_522304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4253f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4253f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https://ec.europa.eu/eurostat/statistics-explained/index.php?title=File:Share_of_energy_from_renewable_sources,_2021_(%25_of_gross_final_energy_consumption).png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https://positionen.wienenergie.at/grafiken/stromerzeugung-in-osterreich/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https://positionen.wienenergie.at/grafiken/anteile-globaler-stromerzeugungskapazitaeten/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d4253f2e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d4253f2e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https://www.flaticon.com/free-icon/wind-turbine_5223040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4253f2e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4253f2e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d4253f2e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d4253f2e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d4253f2e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d4253f2e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d4253f2e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d4253f2e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d4253f2e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d4253f2e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461B-F0F9-5A16-770D-380516B5F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A20B1E-0CA2-8443-2093-EF8D830F4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6FF58-1EDD-FCCD-76DE-F486A9F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6BACC-8293-FB90-4AFA-A9DB6307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89207-8CEA-8476-8CF6-AA817707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7523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E151E-FBF4-81E8-61EB-51A13C6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1906E7-0F3B-0835-285F-8A92F6B04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EB332-0388-625A-52BC-160A8553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5D802-1135-6BB9-54F3-769A0434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ECC97-480F-934C-6C19-482AB22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9711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BE91C9-E47A-9FA9-14DD-5A321E41F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46837E-0EA4-04EA-4D32-364E26104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F678A-CAF4-C861-9F14-7DC10C34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DEF96-F316-D9F8-2A76-29CDD21E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7BD33-4285-3326-CA96-362FE03E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421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F5FE3-C278-5874-9EAF-8775F0E8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DAA12-5EB6-37A5-9EA6-A8834027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8CF1D-F387-C12D-A0E1-C25C7FEA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DFE1A-2459-C303-63ED-56D5D1B8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42E4A-735F-A423-988B-689DF2A1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446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8434-DAAA-CDAA-6EDA-A4A74F4B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DDD5-EA15-FC64-624D-531480BDD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3F1F4-16C1-9164-C4EE-669B773B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464B8-E76A-E0E4-EA19-B22826BA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D8FF0-A919-E0E4-156C-415D6CFE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214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AC6C4-0DDD-1790-48B2-3089EEB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2363D-4BBB-4D79-EB03-9EC3487D7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0B89E0-CE5C-BBB5-EB64-3774992E0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5242F-35B0-EF94-9D06-3FEB6FC0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B34F8-6496-2B7C-F5F5-75CFBBAE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58EEA1-AAB9-F794-F097-13D0F03F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643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877EF-3D67-E14B-F332-5DBFD66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E86-B1C0-C9B9-CF1E-3F9CB9C4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664109-AB95-C6EA-B070-E322B044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DB920E-82CC-4EFB-6B1D-EE6D41811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981C41-7DA7-407E-E4B1-7CA943399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D36370-DF32-76AD-9D3B-706F44E9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439184-638E-4D21-1026-56107D90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664F5C-A819-1D6E-1043-19E4DEB1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0607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9F8C2-985D-4A0B-6944-2CD7B75E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7A7D1E-59F8-376E-5E0D-1E84D840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3886D0-F94B-55CB-F4B9-73BE6D04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574020-57D3-555A-7265-C191C93F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873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A03CF7-1735-8DB7-0158-00E5679F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50F841-58DD-2822-12BF-70C06F5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FBDBAB-17DC-5B92-CBD3-43F382F8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7694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6D893-28F8-4E53-3CAF-06F3CB35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AE537-98AC-764A-67D0-0F3BC36E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B5E656-1F56-A7DF-56D2-8027C2676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31359-54F3-84D6-0FD2-DDD618F9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C67F37-CA0A-8C33-6AE0-C7F8D68D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66947C-CA20-7D40-B5D5-B827E5E2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1694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8F550-6275-77CF-7AAF-FB41C44E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422FB8-2119-6D9E-CCA7-36858970A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0AE09B-058B-4F49-06BC-7B71F9612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15F81D-A517-04B2-6BE4-619D1B6F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1B177-25B6-7DAF-80F7-07B2A89B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0656D-0E29-6FCA-75D9-6A40B8D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8586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38F121-69A3-D803-09AB-5DC33AF8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6F27A-6266-E666-37D3-5A5A284B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EA420-53B0-B87E-3581-B417B0B0E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C47E6-AD1D-6642-C0F4-146570682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9942E-2FDA-6EA3-E655-9E5AC2B9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73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75" y="340200"/>
            <a:ext cx="3480850" cy="9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2DEECB-9D61-66E4-1960-82CC9B8B5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3474"/>
            <a:ext cx="9154343" cy="51969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3D5-B02F-A676-0153-D09DB73A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66" y="152729"/>
            <a:ext cx="7886700" cy="587082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 err="1">
                <a:solidFill>
                  <a:srgbClr val="3000FF"/>
                </a:solidFill>
                <a:effectLst/>
                <a:latin typeface="Raleway" panose="020B0604020202020204" pitchFamily="2" charset="0"/>
              </a:rPr>
              <a:t>Questions</a:t>
            </a:r>
            <a:r>
              <a:rPr lang="es-ES" sz="2400" b="1" i="0" u="none" strike="noStrike" dirty="0">
                <a:solidFill>
                  <a:srgbClr val="3000FF"/>
                </a:solidFill>
                <a:effectLst/>
                <a:latin typeface="Raleway" panose="020B0604020202020204" pitchFamily="2" charset="0"/>
              </a:rPr>
              <a:t> and </a:t>
            </a:r>
            <a:r>
              <a:rPr lang="es-ES" sz="2400" b="1" i="0" u="none" strike="noStrike" dirty="0" err="1">
                <a:solidFill>
                  <a:srgbClr val="3000FF"/>
                </a:solidFill>
                <a:effectLst/>
                <a:latin typeface="Raleway" panose="020B0604020202020204" pitchFamily="2" charset="0"/>
              </a:rPr>
              <a:t>Comments</a:t>
            </a:r>
            <a:endParaRPr lang="es-E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80954-9FD1-EC05-408D-FA0C4FC6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05" y="1093258"/>
            <a:ext cx="2956984" cy="29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D43CD3-30E0-4F49-9991-A856A3A8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18" y="3742467"/>
            <a:ext cx="2853267" cy="124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6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287300" y="2308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Major (Potencial) contributions</a:t>
            </a:r>
            <a:endParaRPr dirty="0"/>
          </a:p>
        </p:txBody>
      </p:sp>
      <p:sp>
        <p:nvSpPr>
          <p:cNvPr id="140" name="Google Shape;140;p20"/>
          <p:cNvSpPr txBox="1"/>
          <p:nvPr/>
        </p:nvSpPr>
        <p:spPr>
          <a:xfrm>
            <a:off x="337200" y="889800"/>
            <a:ext cx="82992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Enhanced understanding of extreme event patterns</a:t>
            </a:r>
            <a:r>
              <a:rPr lang="es" sz="13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understanding the intricate relationships between different variables that contribute to extreme events in a wind farm. Can aid in predicting and mitigating the impact of extreme events.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700" y="1498450"/>
            <a:ext cx="2013126" cy="201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37200" y="1731538"/>
            <a:ext cx="5817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600" b="1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Optimized wind farm layou</a:t>
            </a:r>
            <a:r>
              <a:rPr lang="es" sz="130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t: Minimizing the impact of extreme events on the overall performance, efficiency, and longevity of the wind farm.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37200" y="2486900"/>
            <a:ext cx="55905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600" b="1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Improved predictive maintenance</a:t>
            </a:r>
            <a:r>
              <a:rPr lang="es" sz="130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Recognizing patterns in extreme events can help anticipate potential issues, turned off and perform maintenance on turbines before they 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37200" y="3385100"/>
            <a:ext cx="82992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600" b="1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Better energy production forecasting</a:t>
            </a:r>
            <a:r>
              <a:rPr lang="es" sz="130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Can develop more accurate forecasting models for energy production. Better grid management, reduced reliance on backup power sources.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37200" y="4053200"/>
            <a:ext cx="87840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600" b="1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Policy and regulatory improvements</a:t>
            </a:r>
            <a:r>
              <a:rPr lang="es" sz="130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The insights gained from Interaction K-means analysis can inform policymakers and regulators in developing guidelines and standards for wind farm design, operation, and maintenance. This can lead to more resilient and efficient wind energy infrastructure.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30550" y="140529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3200"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230550" y="670191"/>
            <a:ext cx="881185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Renewable energies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have experienced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rapid growth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recent years due to technological advancements, cost reductions, and increasing awareness of climate change.</a:t>
            </a: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Global share of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renewable energy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electricity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generation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reached 32% in 2021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and is projected to increase further. We refer to renewables: solar, wind, hydro, geothermal, and bioenergy</a:t>
            </a: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962" y="2426403"/>
            <a:ext cx="2638648" cy="175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43" y="2426403"/>
            <a:ext cx="2638669" cy="175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9375" y="2296908"/>
            <a:ext cx="2638624" cy="18881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230550" y="4279328"/>
            <a:ext cx="8520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 this reason, it is necessary to study possible problems we may encounter, as in this case  extreme events.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Explain the problem</a:t>
            </a:r>
            <a:endParaRPr sz="2400" b="1" dirty="0">
              <a:solidFill>
                <a:srgbClr val="3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583500" y="988810"/>
            <a:ext cx="7977000" cy="461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renewable energy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becomes more prevalent, it's crucial to understand possible challenges and risks associated with it like: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Enhance the resilience of renewable energy systems to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    extreme events and  climate-related risks.</a:t>
            </a: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Extreme events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have many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faces, scales and effect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can be a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challenge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to the operation and maintenance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of renewable energy infrastructure.</a:t>
            </a: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Identifying </a:t>
            </a:r>
            <a:r>
              <a:rPr lang="es" sz="1600" dirty="0">
                <a:solidFill>
                  <a:srgbClr val="003368"/>
                </a:solidFill>
                <a:latin typeface="Raleway Medium"/>
                <a:sym typeface="Raleway Medium"/>
              </a:rPr>
              <a:t>and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 understanding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extreme events,</a:t>
            </a: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their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causes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the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main variables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can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help</a:t>
            </a:r>
            <a:endParaRPr sz="1600" b="1" dirty="0">
              <a:solidFill>
                <a:srgbClr val="3000FF"/>
              </a:solidFill>
              <a:latin typeface="Raleway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develop strategies to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minimize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potential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impacts</a:t>
            </a:r>
            <a:endParaRPr sz="1600" b="1" dirty="0">
              <a:solidFill>
                <a:srgbClr val="3000FF"/>
              </a:solidFill>
              <a:latin typeface="Raleway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on renewable energy systems.</a:t>
            </a:r>
            <a:endParaRPr sz="1100" dirty="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650" y="1962150"/>
            <a:ext cx="3308350" cy="327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11700" y="241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3200" dirty="0"/>
          </a:p>
        </p:txBody>
      </p:sp>
      <p:sp>
        <p:nvSpPr>
          <p:cNvPr id="111" name="Google Shape;111;p16"/>
          <p:cNvSpPr txBox="1"/>
          <p:nvPr/>
        </p:nvSpPr>
        <p:spPr>
          <a:xfrm>
            <a:off x="258226" y="1002104"/>
            <a:ext cx="88323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aim is to </a:t>
            </a:r>
            <a:r>
              <a:rPr lang="es" sz="1600" b="1" dirty="0">
                <a:solidFill>
                  <a:srgbClr val="3000FF"/>
                </a:solidFill>
                <a:latin typeface="Raleway"/>
                <a:sym typeface="Raleway Medium"/>
              </a:rPr>
              <a:t>study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how different variables </a:t>
            </a:r>
            <a:r>
              <a:rPr lang="es" sz="1600" dirty="0">
                <a:solidFill>
                  <a:srgbClr val="003368"/>
                </a:solidFill>
                <a:latin typeface="Raleway Medium"/>
                <a:sym typeface="Raleway"/>
              </a:rPr>
              <a:t>can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 help </a:t>
            </a:r>
            <a:r>
              <a:rPr lang="es" sz="1600" dirty="0">
                <a:solidFill>
                  <a:srgbClr val="003368"/>
                </a:solidFill>
                <a:latin typeface="Raleway Medium"/>
                <a:sym typeface="Raleway"/>
              </a:rPr>
              <a:t>us to study 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extreme events</a:t>
            </a:r>
            <a:r>
              <a:rPr lang="es" sz="1600" dirty="0">
                <a:solidFill>
                  <a:srgbClr val="3000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s-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</a:t>
            </a:r>
            <a:r>
              <a:rPr lang="es" sz="1600" dirty="0">
                <a:solidFill>
                  <a:srgbClr val="003368"/>
                </a:solidFill>
                <a:latin typeface="Raleway Medium"/>
                <a:sym typeface="Raleway Medium"/>
              </a:rPr>
              <a:t>sing </a:t>
            </a:r>
          </a:p>
          <a:p>
            <a:r>
              <a:rPr lang="en-US" sz="1600" dirty="0">
                <a:solidFill>
                  <a:srgbClr val="003368"/>
                </a:solidFill>
                <a:latin typeface="Raleway Medium"/>
              </a:rPr>
              <a:t>a general method for clustering of temporal data which was applied in psychiatry.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 a reference we have the paper, “</a:t>
            </a:r>
            <a:r>
              <a:rPr lang="es" sz="1400" i="1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Mining Interaction Patterns among Brain Regions by Clustering”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which seeks to 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identify brain areas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with a 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similar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intrinsic interaction pattern 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by clustering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to study psychiatric disorders. </a:t>
            </a: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Through this approach, we can see a similarity: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Areas of the brain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 Medium"/>
                <a:cs typeface="Raleway Medium"/>
                <a:sym typeface="Raleway"/>
              </a:rPr>
              <a:t>V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ariables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sz="1600" b="1" dirty="0">
                <a:solidFill>
                  <a:srgbClr val="3000FF"/>
                </a:solidFill>
                <a:latin typeface="Raleway"/>
                <a:ea typeface="Raleway Medium"/>
                <a:cs typeface="Raleway Medium"/>
                <a:sym typeface="Raleway"/>
              </a:rPr>
              <a:t>Type pair of 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patient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(</a:t>
            </a:r>
            <a:r>
              <a:rPr lang="es-ES" sz="1600" dirty="0" err="1">
                <a:solidFill>
                  <a:srgbClr val="003368"/>
                </a:solidFill>
                <a:latin typeface="Raleway Medium"/>
              </a:rPr>
              <a:t>Healthy</a:t>
            </a:r>
            <a:r>
              <a:rPr lang="es-ES" sz="16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1600" dirty="0" err="1">
                <a:solidFill>
                  <a:srgbClr val="003368"/>
                </a:solidFill>
                <a:latin typeface="Raleway Medium"/>
              </a:rPr>
              <a:t>person</a:t>
            </a:r>
            <a:r>
              <a:rPr lang="es-ES" sz="1600" dirty="0">
                <a:solidFill>
                  <a:srgbClr val="003368"/>
                </a:solidFill>
                <a:latin typeface="Raleway Medium"/>
              </a:rPr>
              <a:t>)</a:t>
            </a:r>
            <a:r>
              <a:rPr lang="es" sz="1600" dirty="0">
                <a:solidFill>
                  <a:srgbClr val="003368"/>
                </a:solidFill>
                <a:latin typeface="Raleway Medium"/>
                <a:sym typeface="Raleway Medium"/>
              </a:rPr>
              <a:t> </a:t>
            </a:r>
            <a:r>
              <a:rPr lang="es" sz="16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 the</a:t>
            </a:r>
            <a:endParaRPr lang="es" sz="1600" b="1" dirty="0">
              <a:solidFill>
                <a:srgbClr val="3000FF"/>
              </a:solidFill>
              <a:latin typeface="Raleway"/>
              <a:ea typeface="Raleway Medium"/>
              <a:cs typeface="Raleway Medium"/>
              <a:sym typeface="Raleway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      pair </a:t>
            </a:r>
            <a:r>
              <a:rPr lang="en-US" sz="1600" b="1" dirty="0">
                <a:solidFill>
                  <a:srgbClr val="3000FF"/>
                </a:solidFill>
                <a:latin typeface="Raleway"/>
              </a:rPr>
              <a:t>high extreme </a:t>
            </a:r>
            <a:r>
              <a:rPr lang="en-US" sz="1600" dirty="0">
                <a:solidFill>
                  <a:srgbClr val="003368"/>
                </a:solidFill>
                <a:latin typeface="Raleway Medium"/>
              </a:rPr>
              <a:t>wind and </a:t>
            </a:r>
            <a:r>
              <a:rPr lang="en-US" sz="1600" b="1" dirty="0">
                <a:solidFill>
                  <a:srgbClr val="3000FF"/>
                </a:solidFill>
                <a:latin typeface="Raleway"/>
              </a:rPr>
              <a:t>moderate wind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3000FF"/>
                </a:solidFill>
                <a:latin typeface="Raleway"/>
              </a:rPr>
              <a:t>      </a:t>
            </a:r>
            <a:r>
              <a:rPr lang="en-US" sz="1600" dirty="0">
                <a:solidFill>
                  <a:srgbClr val="003368"/>
                </a:solidFill>
                <a:latin typeface="Raleway Medium"/>
              </a:rPr>
              <a:t>scenario</a:t>
            </a:r>
            <a:r>
              <a:rPr lang="es" sz="1600" dirty="0">
                <a:solidFill>
                  <a:srgbClr val="003368"/>
                </a:solidFill>
                <a:latin typeface="Raleway Medium"/>
                <a:sym typeface="Raleway Medium"/>
              </a:rPr>
              <a:t>.</a:t>
            </a:r>
            <a:endParaRPr sz="1600" dirty="0">
              <a:solidFill>
                <a:srgbClr val="003368"/>
              </a:solidFill>
              <a:latin typeface="Raleway Medium"/>
              <a:sym typeface="Robo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39" y="2716464"/>
            <a:ext cx="3711635" cy="20247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10E2374-465E-02E3-289D-CB172544A4CA}"/>
              </a:ext>
            </a:extLst>
          </p:cNvPr>
          <p:cNvSpPr txBox="1"/>
          <p:nvPr/>
        </p:nvSpPr>
        <p:spPr>
          <a:xfrm>
            <a:off x="152084" y="4573261"/>
            <a:ext cx="4203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rgbClr val="003368"/>
                </a:solidFill>
                <a:latin typeface="Raleway Medium"/>
              </a:rPr>
              <a:t>C.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Plant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A.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Zherdin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C.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Sorg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A. Meyer-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Baese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and A. M.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Wohlschläger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"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Mining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Interaction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Patterns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among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Brain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Regions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by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Clustering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," in IEEE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Transactions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on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Knowledge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and Data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Engineering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vol. 26, no. 9, pp. 2237-2249, Sept. 2014,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doi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: 10.1109/TKDE.2013.61.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17381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  <a:endParaRPr sz="3200" dirty="0"/>
          </a:p>
        </p:txBody>
      </p:sp>
      <p:sp>
        <p:nvSpPr>
          <p:cNvPr id="118" name="Google Shape;118;p17"/>
          <p:cNvSpPr txBox="1"/>
          <p:nvPr/>
        </p:nvSpPr>
        <p:spPr>
          <a:xfrm>
            <a:off x="185100" y="741725"/>
            <a:ext cx="8958900" cy="531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Dataset consists of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 hourly data for 20 years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from a wind farm with 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38 wind turbines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In it we have data such as: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Relative humidity, boundary layer height, geopotential.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Dew point temp and relative humidity at 2m.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Temperature, Wind speed at 100m, 135m.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Cloud coverage, Ozone and potential vorticity.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And we seek to study different extreme events and make different division: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28575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high wind speed scenario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with 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≥ 15 m/s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maximum value of wind speed before the wind turbines must be turned off </a:t>
            </a:r>
          </a:p>
          <a:p>
            <a:pPr marL="28575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Low wind speed scenario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with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 ≤ 2 m/s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as minimum value of wind speed.</a:t>
            </a:r>
          </a:p>
          <a:p>
            <a:pPr marL="28575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Moderate wind speed scenario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wind we consider wind with speed: 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6 m/s ≤ ws ≤ 8 m/s 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375" y="1029920"/>
            <a:ext cx="1520865" cy="2253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575" y="1377770"/>
            <a:ext cx="1376250" cy="15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0650" y="1377782"/>
            <a:ext cx="1581650" cy="165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231489" y="18790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Research questions</a:t>
            </a:r>
            <a:endParaRPr sz="3200" dirty="0"/>
          </a:p>
        </p:txBody>
      </p:sp>
      <p:sp>
        <p:nvSpPr>
          <p:cNvPr id="127" name="Google Shape;127;p18"/>
          <p:cNvSpPr txBox="1"/>
          <p:nvPr/>
        </p:nvSpPr>
        <p:spPr>
          <a:xfrm>
            <a:off x="455400" y="1032687"/>
            <a:ext cx="8233200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this section, we explain the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 research questions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posed so far: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Identifying the extreme events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calm periods of wind for the last 20 years in the wind farm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indent="-317500">
              <a:buSzPts val="1400"/>
              <a:buFont typeface="Roboto"/>
              <a:buChar char="-"/>
            </a:pPr>
            <a:r>
              <a:rPr lang="en-US" sz="1400" b="1" dirty="0">
                <a:solidFill>
                  <a:srgbClr val="3000FF"/>
                </a:solidFill>
                <a:latin typeface="Raleway"/>
              </a:rPr>
              <a:t>What</a:t>
            </a:r>
            <a:r>
              <a:rPr lang="en-US" sz="1400" dirty="0">
                <a:solidFill>
                  <a:srgbClr val="003368"/>
                </a:solidFill>
                <a:latin typeface="Raleway Medium"/>
              </a:rPr>
              <a:t> other variables and with </a:t>
            </a:r>
            <a:r>
              <a:rPr lang="en-US" sz="1400" b="1" dirty="0">
                <a:solidFill>
                  <a:srgbClr val="3000FF"/>
                </a:solidFill>
                <a:latin typeface="Raleway"/>
              </a:rPr>
              <a:t>which values of coefficients contribute </a:t>
            </a:r>
            <a:r>
              <a:rPr lang="en-US" sz="1400" dirty="0">
                <a:solidFill>
                  <a:srgbClr val="003368"/>
                </a:solidFill>
                <a:latin typeface="Raleway Medium"/>
              </a:rPr>
              <a:t>to the extreme wind?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Find the 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similar intrinsic interaction pattern between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the different 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variables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Which variables interact with each other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 these scenarios, and what are the differences among the variables in these scenarios?</a:t>
            </a: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What range of time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series should we split to improve the results of our model ? Starting with </a:t>
            </a:r>
            <a:r>
              <a:rPr lang="es" sz="1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4 days (96 rows/hours)</a:t>
            </a:r>
            <a:r>
              <a:rPr lang="es" sz="14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221600" y="17762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Method: Interaction K-means (IKM)</a:t>
            </a:r>
            <a:endParaRPr sz="2400"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502350" y="1035134"/>
            <a:ext cx="81393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Clustering algorithm that extends K-means by </a:t>
            </a:r>
            <a:r>
              <a:rPr lang="es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taking into account interaction between variables</a:t>
            </a:r>
            <a:r>
              <a:rPr lang="es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This</a:t>
            </a:r>
            <a:r>
              <a:rPr lang="es" sz="16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algorithm considers the relationships between different variables</a:t>
            </a:r>
            <a:r>
              <a:rPr lang="es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such as wind speed, wind direction, temperature, pressure… which can collectively influence the performance of extreme events.</a:t>
            </a:r>
            <a:endParaRPr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By considering interactions between variables, IKM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algorithm can help identify patterns and relationships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</a:t>
            </a:r>
            <a:r>
              <a:rPr lang="es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ith extreme events.</a:t>
            </a:r>
            <a:endParaRPr dirty="0">
              <a:solidFill>
                <a:srgbClr val="003368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125" y="2981675"/>
            <a:ext cx="2912875" cy="21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78829E4-A99F-31C3-6600-D9E7E3BFCE35}"/>
              </a:ext>
            </a:extLst>
          </p:cNvPr>
          <p:cNvSpPr txBox="1"/>
          <p:nvPr/>
        </p:nvSpPr>
        <p:spPr>
          <a:xfrm>
            <a:off x="221600" y="4550375"/>
            <a:ext cx="4203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rgbClr val="003368"/>
                </a:solidFill>
                <a:latin typeface="Raleway Medium"/>
              </a:rPr>
              <a:t>C.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Plant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A.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Zherdin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C.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Sorg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A. Meyer-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Baese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and A. M.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Wohlschläger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"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Mining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Interaction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Patterns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among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Brain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Regions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by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Clustering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," in IEEE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Transactions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on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Knowledge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 and Data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Engineering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, vol. 26, no. 9, pp. 2237-2249, Sept. 2014, </a:t>
            </a:r>
            <a:r>
              <a:rPr lang="es-ES" sz="700" dirty="0" err="1">
                <a:solidFill>
                  <a:srgbClr val="003368"/>
                </a:solidFill>
                <a:latin typeface="Raleway Medium"/>
              </a:rPr>
              <a:t>doi</a:t>
            </a:r>
            <a:r>
              <a:rPr lang="es-ES" sz="700" dirty="0">
                <a:solidFill>
                  <a:srgbClr val="003368"/>
                </a:solidFill>
                <a:latin typeface="Raleway Medium"/>
              </a:rPr>
              <a:t>: 10.1109/TKDE.2013.61.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uilding Machine Learning Models Overview | Krasamo">
            <a:extLst>
              <a:ext uri="{FF2B5EF4-FFF2-40B4-BE49-F238E27FC236}">
                <a16:creationId xmlns:a16="http://schemas.microsoft.com/office/drawing/2014/main" id="{E6624FDB-1783-CD14-1309-83EA99E97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9091" r="22769"/>
          <a:stretch/>
        </p:blipFill>
        <p:spPr bwMode="auto">
          <a:xfrm>
            <a:off x="5195968" y="2560225"/>
            <a:ext cx="3948032" cy="31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5774BBE8-7E34-E67E-DD58-91A987E0A441}"/>
              </a:ext>
            </a:extLst>
          </p:cNvPr>
          <p:cNvSpPr txBox="1">
            <a:spLocks/>
          </p:cNvSpPr>
          <p:nvPr/>
        </p:nvSpPr>
        <p:spPr>
          <a:xfrm>
            <a:off x="208341" y="150210"/>
            <a:ext cx="5214430" cy="5668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400" b="1" dirty="0">
                <a:solidFill>
                  <a:srgbClr val="3000FF"/>
                </a:solidFill>
                <a:latin typeface="Raleway"/>
                <a:sym typeface="Raleway"/>
              </a:rPr>
              <a:t>Method: Interaction K-means</a:t>
            </a:r>
            <a:endParaRPr lang="en-US" sz="2400" b="1" dirty="0">
              <a:solidFill>
                <a:srgbClr val="3000FF"/>
              </a:solidFill>
              <a:latin typeface="Raleway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3958FA-47E2-48E8-6D32-0C6F1878B034}"/>
              </a:ext>
            </a:extLst>
          </p:cNvPr>
          <p:cNvSpPr txBox="1"/>
          <p:nvPr/>
        </p:nvSpPr>
        <p:spPr>
          <a:xfrm>
            <a:off x="272510" y="1021556"/>
            <a:ext cx="8598980" cy="3790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003368"/>
                </a:solidFill>
                <a:latin typeface="Raleway Medium"/>
                <a:sym typeface="Raleway"/>
              </a:rPr>
              <a:t>For this reason, and because of the results observed in the paper “</a:t>
            </a:r>
            <a:r>
              <a:rPr lang="en-US" sz="2100" dirty="0">
                <a:solidFill>
                  <a:srgbClr val="003368"/>
                </a:solidFill>
                <a:latin typeface="Raleway Medium"/>
              </a:rPr>
              <a:t>Mining Interaction Patterns among Brain Regions by Clustering</a:t>
            </a:r>
            <a:r>
              <a:rPr lang="en-US" sz="2100" dirty="0">
                <a:solidFill>
                  <a:srgbClr val="003368"/>
                </a:solidFill>
                <a:latin typeface="Raleway Medium"/>
                <a:sym typeface="Raleway"/>
              </a:rPr>
              <a:t>”, it was decided to apply the interactive k-mean algorithm to the data. In which we can highlight: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dirty="0">
              <a:solidFill>
                <a:srgbClr val="003368"/>
              </a:solidFill>
              <a:latin typeface="Raleway Medium"/>
              <a:sym typeface="Raleway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3368"/>
                </a:solidFill>
                <a:latin typeface="Raleway Medium"/>
                <a:sym typeface="Raleway"/>
              </a:rPr>
              <a:t>It </a:t>
            </a:r>
            <a:r>
              <a:rPr lang="en-US" sz="2100" b="1" dirty="0">
                <a:solidFill>
                  <a:srgbClr val="3000FF"/>
                </a:solidFill>
                <a:latin typeface="Raleway"/>
                <a:sym typeface="Raleway"/>
              </a:rPr>
              <a:t>assumes</a:t>
            </a:r>
            <a:r>
              <a:rPr lang="en-US" sz="2100" b="1" dirty="0">
                <a:solidFill>
                  <a:srgbClr val="3000FF"/>
                </a:solidFill>
                <a:latin typeface="Raleway"/>
                <a:sym typeface="Raleway Medium"/>
              </a:rPr>
              <a:t> </a:t>
            </a:r>
            <a:r>
              <a:rPr lang="en-US" sz="2100" dirty="0">
                <a:solidFill>
                  <a:srgbClr val="003368"/>
                </a:solidFill>
                <a:latin typeface="Raleway Medium"/>
                <a:sym typeface="Raleway Medium"/>
              </a:rPr>
              <a:t>that</a:t>
            </a:r>
            <a:r>
              <a:rPr lang="en-US" sz="2100" b="1" dirty="0">
                <a:solidFill>
                  <a:srgbClr val="3000FF"/>
                </a:solidFill>
                <a:latin typeface="Raleway"/>
                <a:sym typeface="Raleway"/>
              </a:rPr>
              <a:t> variables</a:t>
            </a:r>
            <a:r>
              <a:rPr lang="en-US" sz="2100" b="1" dirty="0">
                <a:solidFill>
                  <a:srgbClr val="3000FF"/>
                </a:solidFill>
                <a:latin typeface="Raleway"/>
                <a:sym typeface="Raleway Medium"/>
              </a:rPr>
              <a:t> </a:t>
            </a:r>
            <a:r>
              <a:rPr lang="en-US" sz="2100" dirty="0">
                <a:solidFill>
                  <a:srgbClr val="003368"/>
                </a:solidFill>
                <a:latin typeface="Raleway Medium"/>
                <a:sym typeface="Raleway Medium"/>
              </a:rPr>
              <a:t>are</a:t>
            </a:r>
            <a:r>
              <a:rPr lang="en-US" sz="2100" dirty="0">
                <a:solidFill>
                  <a:srgbClr val="003368"/>
                </a:solidFill>
                <a:latin typeface="Raleway Medium"/>
                <a:sym typeface="Raleway"/>
              </a:rPr>
              <a:t> </a:t>
            </a:r>
            <a:r>
              <a:rPr lang="en-US" sz="2100" b="1" dirty="0">
                <a:solidFill>
                  <a:srgbClr val="3000FF"/>
                </a:solidFill>
                <a:latin typeface="Raleway"/>
                <a:sym typeface="Raleway"/>
              </a:rPr>
              <a:t>independent</a:t>
            </a:r>
            <a:r>
              <a:rPr lang="en-US" sz="2100" dirty="0">
                <a:solidFill>
                  <a:srgbClr val="003368"/>
                </a:solidFill>
                <a:latin typeface="Raleway Medium"/>
                <a:sym typeface="Raleway Medium"/>
              </a:rPr>
              <a:t> and does not account for interactions between them.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3368"/>
                </a:solidFill>
                <a:latin typeface="Raleway Medium"/>
                <a:sym typeface="Raleway"/>
              </a:rPr>
              <a:t>Is </a:t>
            </a:r>
            <a:r>
              <a:rPr lang="en-US" sz="2100" b="1" dirty="0">
                <a:solidFill>
                  <a:srgbClr val="3000FF"/>
                </a:solidFill>
                <a:latin typeface="Raleway"/>
                <a:sym typeface="Raleway"/>
              </a:rPr>
              <a:t>Addresses this limitation</a:t>
            </a:r>
            <a:r>
              <a:rPr lang="en-US" sz="2100" b="1" dirty="0">
                <a:solidFill>
                  <a:srgbClr val="3000FF"/>
                </a:solidFill>
                <a:latin typeface="Raleway"/>
                <a:sym typeface="Raleway Medium"/>
              </a:rPr>
              <a:t> </a:t>
            </a:r>
            <a:r>
              <a:rPr lang="en-US" sz="2100" dirty="0">
                <a:solidFill>
                  <a:srgbClr val="003368"/>
                </a:solidFill>
                <a:latin typeface="Raleway Medium"/>
                <a:sym typeface="Raleway Medium"/>
              </a:rPr>
              <a:t>by</a:t>
            </a:r>
            <a:r>
              <a:rPr lang="en-US" sz="2100" dirty="0">
                <a:solidFill>
                  <a:srgbClr val="003368"/>
                </a:solidFill>
                <a:latin typeface="Raleway Medium"/>
                <a:sym typeface="Raleway"/>
              </a:rPr>
              <a:t> </a:t>
            </a:r>
            <a:r>
              <a:rPr lang="en-US" sz="2100" b="1" dirty="0">
                <a:solidFill>
                  <a:srgbClr val="3000FF"/>
                </a:solidFill>
                <a:latin typeface="Raleway"/>
                <a:sym typeface="Raleway"/>
              </a:rPr>
              <a:t>incorporating pairwise interaction terms between variables </a:t>
            </a:r>
            <a:r>
              <a:rPr lang="en-US" sz="2100" dirty="0">
                <a:solidFill>
                  <a:srgbClr val="003368"/>
                </a:solidFill>
                <a:latin typeface="Raleway Medium"/>
                <a:sym typeface="Raleway Medium"/>
              </a:rPr>
              <a:t>in the objective function.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3368"/>
              </a:solidFill>
              <a:latin typeface="Raleway Medium"/>
              <a:sym typeface="Raleway Mediu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>
                <a:solidFill>
                  <a:srgbClr val="003368"/>
                </a:solidFill>
                <a:latin typeface="Raleway Medium"/>
                <a:sym typeface="Raleway Medium"/>
              </a:rPr>
              <a:t>In addition to the proposed model, other models are being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>
                <a:solidFill>
                  <a:srgbClr val="003368"/>
                </a:solidFill>
                <a:latin typeface="Raleway Medium"/>
                <a:sym typeface="Raleway Medium"/>
              </a:rPr>
              <a:t>considered for comparison, such 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03368"/>
              </a:solidFill>
              <a:latin typeface="Raleway Medium"/>
              <a:sym typeface="Raleway Medium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3000FF"/>
                </a:solidFill>
                <a:latin typeface="Raleway"/>
                <a:sym typeface="Raleway Medium"/>
              </a:rPr>
              <a:t>Linear K-means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3000FF"/>
                </a:solidFill>
                <a:latin typeface="Raleway"/>
                <a:sym typeface="Raleway Medium"/>
              </a:rPr>
              <a:t>Nonlinear K-means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3000FF"/>
                </a:solidFill>
                <a:latin typeface="Raleway"/>
                <a:sym typeface="Raleway Medium"/>
              </a:rPr>
              <a:t>SF (</a:t>
            </a:r>
            <a:r>
              <a:rPr lang="es-ES" sz="1400" b="1" dirty="0" err="1">
                <a:solidFill>
                  <a:srgbClr val="3000FF"/>
                </a:solidFill>
                <a:latin typeface="Raleway"/>
              </a:rPr>
              <a:t>structure-based</a:t>
            </a:r>
            <a:r>
              <a:rPr lang="es-ES" sz="1400" b="1" dirty="0">
                <a:solidFill>
                  <a:srgbClr val="3000FF"/>
                </a:solidFill>
                <a:latin typeface="Raleway"/>
              </a:rPr>
              <a:t> </a:t>
            </a:r>
            <a:r>
              <a:rPr lang="es-ES" sz="1400" b="1" dirty="0" err="1">
                <a:solidFill>
                  <a:srgbClr val="3000FF"/>
                </a:solidFill>
                <a:latin typeface="Raleway"/>
              </a:rPr>
              <a:t>statistical</a:t>
            </a:r>
            <a:r>
              <a:rPr lang="es-ES" sz="1400" b="1" dirty="0">
                <a:solidFill>
                  <a:srgbClr val="3000FF"/>
                </a:solidFill>
                <a:latin typeface="Raleway"/>
              </a:rPr>
              <a:t> </a:t>
            </a:r>
            <a:r>
              <a:rPr lang="es-ES" sz="1400" b="1" dirty="0" err="1">
                <a:solidFill>
                  <a:srgbClr val="3000FF"/>
                </a:solidFill>
                <a:latin typeface="Raleway"/>
              </a:rPr>
              <a:t>features</a:t>
            </a:r>
            <a:r>
              <a:rPr lang="es-ES" sz="1400" b="1" dirty="0">
                <a:solidFill>
                  <a:srgbClr val="3000FF"/>
                </a:solidFill>
                <a:latin typeface="Raleway"/>
              </a:rPr>
              <a:t> </a:t>
            </a:r>
            <a:r>
              <a:rPr lang="es-ES" sz="1400" b="1" dirty="0" err="1">
                <a:solidFill>
                  <a:srgbClr val="3000FF"/>
                </a:solidFill>
                <a:latin typeface="Raleway"/>
              </a:rPr>
              <a:t>clustering</a:t>
            </a:r>
            <a:r>
              <a:rPr lang="es-ES" sz="2100" b="1" dirty="0">
                <a:solidFill>
                  <a:srgbClr val="3000FF"/>
                </a:solidFill>
                <a:latin typeface="Raleway"/>
              </a:rPr>
              <a:t>)</a:t>
            </a:r>
            <a:endParaRPr lang="en-US" sz="2100" b="1" dirty="0">
              <a:solidFill>
                <a:srgbClr val="3000FF"/>
              </a:solidFill>
              <a:latin typeface="Raleway"/>
              <a:sym typeface="Raleway Medium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3000FF"/>
                </a:solidFill>
                <a:latin typeface="Raleway"/>
                <a:sym typeface="Raleway Medium"/>
              </a:rPr>
              <a:t>ICACLUS </a:t>
            </a:r>
            <a:r>
              <a:rPr lang="en-US" sz="1400" b="1" dirty="0">
                <a:solidFill>
                  <a:srgbClr val="3000FF"/>
                </a:solidFill>
                <a:latin typeface="Raleway"/>
                <a:sym typeface="Raleway Medium"/>
              </a:rPr>
              <a:t>(independent component analysis)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607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1FAA8-EF3B-68EF-23B6-8378344C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1" y="85714"/>
            <a:ext cx="7886700" cy="722631"/>
          </a:xfrm>
        </p:spPr>
        <p:txBody>
          <a:bodyPr>
            <a:normAutofit/>
          </a:bodyPr>
          <a:lstStyle/>
          <a:p>
            <a:r>
              <a:rPr lang="es" sz="2400" b="1" dirty="0">
                <a:solidFill>
                  <a:srgbClr val="3000FF"/>
                </a:solidFill>
                <a:latin typeface="Raleway"/>
                <a:ea typeface="Raleway"/>
                <a:cs typeface="Raleway"/>
                <a:sym typeface="Raleway"/>
              </a:rPr>
              <a:t>Major (Potential) contributions</a:t>
            </a:r>
            <a:endParaRPr lang="es-ES" sz="2400" dirty="0"/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204EF469-40AB-F837-07C1-6419F7ECFF72}"/>
              </a:ext>
            </a:extLst>
          </p:cNvPr>
          <p:cNvGrpSpPr/>
          <p:nvPr/>
        </p:nvGrpSpPr>
        <p:grpSpPr>
          <a:xfrm>
            <a:off x="6416606" y="2329523"/>
            <a:ext cx="2086044" cy="1183061"/>
            <a:chOff x="8921977" y="1579575"/>
            <a:chExt cx="3118408" cy="1577416"/>
          </a:xfrm>
        </p:grpSpPr>
        <p:sp>
          <p:nvSpPr>
            <p:cNvPr id="4" name="TextBox 25">
              <a:extLst>
                <a:ext uri="{FF2B5EF4-FFF2-40B4-BE49-F238E27FC236}">
                  <a16:creationId xmlns:a16="http://schemas.microsoft.com/office/drawing/2014/main" id="{C43D00C7-CB6E-E1FA-F495-2258FB96D693}"/>
                </a:ext>
              </a:extLst>
            </p:cNvPr>
            <p:cNvSpPr txBox="1"/>
            <p:nvPr/>
          </p:nvSpPr>
          <p:spPr>
            <a:xfrm>
              <a:off x="8921977" y="1579575"/>
              <a:ext cx="3118408" cy="34881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" sz="1100" b="1" dirty="0">
                  <a:solidFill>
                    <a:srgbClr val="3000FF"/>
                  </a:solidFill>
                  <a:latin typeface="Raleway"/>
                  <a:sym typeface="Raleway"/>
                </a:rPr>
                <a:t>2. Optimized wind farm layou</a:t>
              </a:r>
              <a:r>
                <a:rPr lang="es" sz="1100" b="1" dirty="0">
                  <a:solidFill>
                    <a:srgbClr val="3000FF"/>
                  </a:solidFill>
                  <a:latin typeface="Raleway"/>
                  <a:sym typeface="Raleway Medium"/>
                </a:rPr>
                <a:t>t</a:t>
              </a:r>
              <a:endParaRPr lang="en-US" sz="1100" b="1" noProof="1">
                <a:solidFill>
                  <a:srgbClr val="3000FF"/>
                </a:solidFill>
                <a:latin typeface="Raleway"/>
              </a:endParaRPr>
            </a:p>
          </p:txBody>
        </p:sp>
        <p:sp>
          <p:nvSpPr>
            <p:cNvPr id="5" name="TextBox 26">
              <a:extLst>
                <a:ext uri="{FF2B5EF4-FFF2-40B4-BE49-F238E27FC236}">
                  <a16:creationId xmlns:a16="http://schemas.microsoft.com/office/drawing/2014/main" id="{50B0174C-8397-7382-5CBF-DD23AB52DE3E}"/>
                </a:ext>
              </a:extLst>
            </p:cNvPr>
            <p:cNvSpPr txBox="1"/>
            <p:nvPr/>
          </p:nvSpPr>
          <p:spPr>
            <a:xfrm>
              <a:off x="8921977" y="1925883"/>
              <a:ext cx="2926080" cy="123110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Minimizing the impact of extreme events of the wind farm in:</a:t>
              </a:r>
            </a:p>
            <a:p>
              <a:pPr algn="just"/>
              <a:endParaRPr lang="es" sz="9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Performance,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Efficiency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Longevity</a:t>
              </a:r>
              <a:endPara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4DBAE04D-096D-E1A5-8E9B-FB499C04AEAF}"/>
              </a:ext>
            </a:extLst>
          </p:cNvPr>
          <p:cNvGrpSpPr/>
          <p:nvPr/>
        </p:nvGrpSpPr>
        <p:grpSpPr>
          <a:xfrm>
            <a:off x="5999147" y="3625135"/>
            <a:ext cx="2719403" cy="936838"/>
            <a:chOff x="8921977" y="3960534"/>
            <a:chExt cx="4065211" cy="1249118"/>
          </a:xfrm>
        </p:grpSpPr>
        <p:sp>
          <p:nvSpPr>
            <p:cNvPr id="7" name="TextBox 32">
              <a:extLst>
                <a:ext uri="{FF2B5EF4-FFF2-40B4-BE49-F238E27FC236}">
                  <a16:creationId xmlns:a16="http://schemas.microsoft.com/office/drawing/2014/main" id="{EC68E243-96EF-09AA-4CA0-4A0EEF650A98}"/>
                </a:ext>
              </a:extLst>
            </p:cNvPr>
            <p:cNvSpPr txBox="1"/>
            <p:nvPr/>
          </p:nvSpPr>
          <p:spPr>
            <a:xfrm>
              <a:off x="8921977" y="3960534"/>
              <a:ext cx="3524135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" sz="1100" b="1" dirty="0">
                  <a:solidFill>
                    <a:srgbClr val="3000FF"/>
                  </a:solidFill>
                  <a:latin typeface="Raleway"/>
                  <a:ea typeface="Raleway"/>
                  <a:cs typeface="Raleway"/>
                  <a:sym typeface="Raleway"/>
                </a:rPr>
                <a:t>3. Improved predictive maintenance</a:t>
              </a:r>
              <a:endParaRPr lang="en-US" sz="1100" b="1" noProof="1"/>
            </a:p>
          </p:txBody>
        </p:sp>
        <p:sp>
          <p:nvSpPr>
            <p:cNvPr id="8" name="TextBox 35">
              <a:extLst>
                <a:ext uri="{FF2B5EF4-FFF2-40B4-BE49-F238E27FC236}">
                  <a16:creationId xmlns:a16="http://schemas.microsoft.com/office/drawing/2014/main" id="{8BE6CF20-0EED-812F-BBA0-FA370715A6D8}"/>
                </a:ext>
              </a:extLst>
            </p:cNvPr>
            <p:cNvSpPr txBox="1"/>
            <p:nvPr/>
          </p:nvSpPr>
          <p:spPr>
            <a:xfrm>
              <a:off x="8921977" y="4532544"/>
              <a:ext cx="4065211" cy="67710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Recognizing patterns for anticipate potential issues like turned off and perform maintenance on turbines before they fail</a:t>
              </a:r>
              <a:endPara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E8A1C37E-427F-2102-AF83-789A34CEA754}"/>
              </a:ext>
            </a:extLst>
          </p:cNvPr>
          <p:cNvGrpSpPr/>
          <p:nvPr/>
        </p:nvGrpSpPr>
        <p:grpSpPr>
          <a:xfrm>
            <a:off x="358531" y="1523745"/>
            <a:ext cx="2510806" cy="1313865"/>
            <a:chOff x="-494364" y="2750875"/>
            <a:chExt cx="3753382" cy="1751821"/>
          </a:xfrm>
        </p:grpSpPr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1057FE0E-4EA2-3430-97DE-C5993ED5F842}"/>
                </a:ext>
              </a:extLst>
            </p:cNvPr>
            <p:cNvSpPr txBox="1"/>
            <p:nvPr/>
          </p:nvSpPr>
          <p:spPr>
            <a:xfrm>
              <a:off x="-494364" y="2750875"/>
              <a:ext cx="3753380" cy="33855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s" sz="1050" b="1" dirty="0">
                  <a:solidFill>
                    <a:srgbClr val="3000FF"/>
                  </a:solidFill>
                  <a:latin typeface="Raleway"/>
                  <a:ea typeface="Raleway"/>
                  <a:cs typeface="Raleway"/>
                  <a:sym typeface="Raleway"/>
                </a:rPr>
                <a:t>5. Policy and regulatory improvements</a:t>
              </a:r>
              <a:endParaRPr lang="en-US" sz="1050" b="1" noProof="1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2F0A13F3-FB9D-F6EF-B210-646368938763}"/>
                </a:ext>
              </a:extLst>
            </p:cNvPr>
            <p:cNvSpPr txBox="1"/>
            <p:nvPr/>
          </p:nvSpPr>
          <p:spPr>
            <a:xfrm>
              <a:off x="-471710" y="3086923"/>
              <a:ext cx="3730728" cy="14157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The insights gained from Interaction K-means analysis can:</a:t>
              </a:r>
            </a:p>
            <a:p>
              <a:pPr algn="just"/>
              <a:endParaRPr lang="es" sz="900" dirty="0">
                <a:solidFill>
                  <a:srgbClr val="003368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 Inform policymakers, regulators in developing guidelines and standards for wind farm design, operation, and maintenance.</a:t>
              </a:r>
              <a:endPara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70">
            <a:extLst>
              <a:ext uri="{FF2B5EF4-FFF2-40B4-BE49-F238E27FC236}">
                <a16:creationId xmlns:a16="http://schemas.microsoft.com/office/drawing/2014/main" id="{AA57151C-CE45-514B-E9E1-26FBDC8E302E}"/>
              </a:ext>
            </a:extLst>
          </p:cNvPr>
          <p:cNvGrpSpPr/>
          <p:nvPr/>
        </p:nvGrpSpPr>
        <p:grpSpPr>
          <a:xfrm>
            <a:off x="133351" y="3696400"/>
            <a:ext cx="2680512" cy="906059"/>
            <a:chOff x="-538158" y="4765192"/>
            <a:chExt cx="4007073" cy="1208077"/>
          </a:xfrm>
        </p:grpSpPr>
        <p:sp>
          <p:nvSpPr>
            <p:cNvPr id="13" name="TextBox 71">
              <a:extLst>
                <a:ext uri="{FF2B5EF4-FFF2-40B4-BE49-F238E27FC236}">
                  <a16:creationId xmlns:a16="http://schemas.microsoft.com/office/drawing/2014/main" id="{B5D9A750-4662-1646-3542-6C82013261F3}"/>
                </a:ext>
              </a:extLst>
            </p:cNvPr>
            <p:cNvSpPr txBox="1"/>
            <p:nvPr/>
          </p:nvSpPr>
          <p:spPr>
            <a:xfrm>
              <a:off x="-538158" y="4765192"/>
              <a:ext cx="4007073" cy="34881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s" sz="1100" b="1" dirty="0">
                  <a:solidFill>
                    <a:srgbClr val="3000FF"/>
                  </a:solidFill>
                  <a:latin typeface="Raleway"/>
                  <a:ea typeface="Raleway"/>
                  <a:cs typeface="Raleway"/>
                  <a:sym typeface="Raleway"/>
                </a:rPr>
                <a:t>4. Better energy production forecasting</a:t>
              </a:r>
              <a:endParaRPr lang="en-US" sz="1100" b="1" noProof="1"/>
            </a:p>
          </p:txBody>
        </p:sp>
        <p:sp>
          <p:nvSpPr>
            <p:cNvPr id="14" name="TextBox 72">
              <a:extLst>
                <a:ext uri="{FF2B5EF4-FFF2-40B4-BE49-F238E27FC236}">
                  <a16:creationId xmlns:a16="http://schemas.microsoft.com/office/drawing/2014/main" id="{47EA4E94-55F3-E016-0917-8B7ED8011C04}"/>
                </a:ext>
              </a:extLst>
            </p:cNvPr>
            <p:cNvSpPr txBox="1"/>
            <p:nvPr/>
          </p:nvSpPr>
          <p:spPr>
            <a:xfrm>
              <a:off x="-471710" y="5111495"/>
              <a:ext cx="3730727" cy="86177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For develop more accurate forecasting models for energy production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Better grid management, reduced reliance on backup power sources.</a:t>
              </a:r>
              <a:endPara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" name="Group 73">
            <a:extLst>
              <a:ext uri="{FF2B5EF4-FFF2-40B4-BE49-F238E27FC236}">
                <a16:creationId xmlns:a16="http://schemas.microsoft.com/office/drawing/2014/main" id="{DC04A69B-1ED6-629C-0102-619277DFEF56}"/>
              </a:ext>
            </a:extLst>
          </p:cNvPr>
          <p:cNvGrpSpPr/>
          <p:nvPr/>
        </p:nvGrpSpPr>
        <p:grpSpPr>
          <a:xfrm>
            <a:off x="5213704" y="940850"/>
            <a:ext cx="3930296" cy="906061"/>
            <a:chOff x="8921977" y="1579576"/>
            <a:chExt cx="5875364" cy="1208082"/>
          </a:xfrm>
        </p:grpSpPr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655F8774-B880-1FD9-A59E-244C01E5564A}"/>
                </a:ext>
              </a:extLst>
            </p:cNvPr>
            <p:cNvSpPr txBox="1"/>
            <p:nvPr/>
          </p:nvSpPr>
          <p:spPr>
            <a:xfrm>
              <a:off x="8921977" y="1579576"/>
              <a:ext cx="5875364" cy="34881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" sz="1100" b="1" dirty="0">
                  <a:solidFill>
                    <a:srgbClr val="3000FF"/>
                  </a:solidFill>
                  <a:latin typeface="Raleway"/>
                  <a:ea typeface="Raleway"/>
                  <a:cs typeface="Raleway"/>
                  <a:sym typeface="Raleway"/>
                </a:rPr>
                <a:t>1. Enhanced understanding patterns</a:t>
              </a:r>
              <a:endParaRPr lang="en-US" sz="1100" b="1" noProof="1"/>
            </a:p>
          </p:txBody>
        </p:sp>
        <p:sp>
          <p:nvSpPr>
            <p:cNvPr id="17" name="TextBox 75">
              <a:extLst>
                <a:ext uri="{FF2B5EF4-FFF2-40B4-BE49-F238E27FC236}">
                  <a16:creationId xmlns:a16="http://schemas.microsoft.com/office/drawing/2014/main" id="{024A8DD9-FDEB-45E7-780C-643C709F53D6}"/>
                </a:ext>
              </a:extLst>
            </p:cNvPr>
            <p:cNvSpPr txBox="1"/>
            <p:nvPr/>
          </p:nvSpPr>
          <p:spPr>
            <a:xfrm>
              <a:off x="8921977" y="1925883"/>
              <a:ext cx="4489451" cy="861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Understanding intricate relationships between variables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s" sz="900" dirty="0">
                  <a:solidFill>
                    <a:srgbClr val="003368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Can aid in predicting and mitigating the impact of extreme events.</a:t>
              </a:r>
              <a:endPara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7786EF45-4E59-F39A-718D-4CFFA3B20415}"/>
              </a:ext>
            </a:extLst>
          </p:cNvPr>
          <p:cNvGrpSpPr/>
          <p:nvPr/>
        </p:nvGrpSpPr>
        <p:grpSpPr>
          <a:xfrm>
            <a:off x="2929990" y="1492011"/>
            <a:ext cx="3069157" cy="3013672"/>
            <a:chOff x="2641270" y="1589488"/>
            <a:chExt cx="3861460" cy="3742255"/>
          </a:xfrm>
        </p:grpSpPr>
        <p:sp>
          <p:nvSpPr>
            <p:cNvPr id="19" name="Freeform: Shape 2">
              <a:extLst>
                <a:ext uri="{FF2B5EF4-FFF2-40B4-BE49-F238E27FC236}">
                  <a16:creationId xmlns:a16="http://schemas.microsoft.com/office/drawing/2014/main" id="{19A87709-2CF6-ACE2-0B56-8947C837CD52}"/>
                </a:ext>
              </a:extLst>
            </p:cNvPr>
            <p:cNvSpPr/>
            <p:nvPr/>
          </p:nvSpPr>
          <p:spPr>
            <a:xfrm>
              <a:off x="3911885" y="1589488"/>
              <a:ext cx="600313" cy="981104"/>
            </a:xfrm>
            <a:custGeom>
              <a:avLst/>
              <a:gdLst>
                <a:gd name="connsiteX0" fmla="*/ 800417 w 800417"/>
                <a:gd name="connsiteY0" fmla="*/ 0 h 1308139"/>
                <a:gd name="connsiteX1" fmla="*/ 800417 w 800417"/>
                <a:gd name="connsiteY1" fmla="*/ 662064 h 1308139"/>
                <a:gd name="connsiteX2" fmla="*/ 659344 w 800417"/>
                <a:gd name="connsiteY2" fmla="*/ 931322 h 1308139"/>
                <a:gd name="connsiteX3" fmla="*/ 114653 w 800417"/>
                <a:gd name="connsiteY3" fmla="*/ 1308139 h 1308139"/>
                <a:gd name="connsiteX4" fmla="*/ 0 w 800417"/>
                <a:gd name="connsiteY4" fmla="*/ 874334 h 1308139"/>
                <a:gd name="connsiteX5" fmla="*/ 800417 w 800417"/>
                <a:gd name="connsiteY5" fmla="*/ 0 h 130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417" h="1308139">
                  <a:moveTo>
                    <a:pt x="800417" y="0"/>
                  </a:moveTo>
                  <a:lnTo>
                    <a:pt x="800417" y="662064"/>
                  </a:lnTo>
                  <a:cubicBezTo>
                    <a:pt x="800417" y="769561"/>
                    <a:pt x="747834" y="870276"/>
                    <a:pt x="659344" y="931322"/>
                  </a:cubicBezTo>
                  <a:lnTo>
                    <a:pt x="114653" y="1308139"/>
                  </a:lnTo>
                  <a:cubicBezTo>
                    <a:pt x="41726" y="1180293"/>
                    <a:pt x="0" y="1032037"/>
                    <a:pt x="0" y="874334"/>
                  </a:cubicBezTo>
                  <a:cubicBezTo>
                    <a:pt x="0" y="415455"/>
                    <a:pt x="352035" y="39365"/>
                    <a:pt x="80041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id="{D3A400FB-3BBD-6179-CB9B-D452422F6A7B}"/>
                </a:ext>
              </a:extLst>
            </p:cNvPr>
            <p:cNvSpPr/>
            <p:nvPr/>
          </p:nvSpPr>
          <p:spPr>
            <a:xfrm>
              <a:off x="4629207" y="1589488"/>
              <a:ext cx="600313" cy="981359"/>
            </a:xfrm>
            <a:custGeom>
              <a:avLst/>
              <a:gdLst>
                <a:gd name="connsiteX0" fmla="*/ 0 w 800417"/>
                <a:gd name="connsiteY0" fmla="*/ 0 h 1308479"/>
                <a:gd name="connsiteX1" fmla="*/ 800417 w 800417"/>
                <a:gd name="connsiteY1" fmla="*/ 874682 h 1308479"/>
                <a:gd name="connsiteX2" fmla="*/ 685765 w 800417"/>
                <a:gd name="connsiteY2" fmla="*/ 1308479 h 1308479"/>
                <a:gd name="connsiteX3" fmla="*/ 141074 w 800417"/>
                <a:gd name="connsiteY3" fmla="*/ 931686 h 1308479"/>
                <a:gd name="connsiteX4" fmla="*/ 0 w 800417"/>
                <a:gd name="connsiteY4" fmla="*/ 662357 h 1308479"/>
                <a:gd name="connsiteX5" fmla="*/ 0 w 800417"/>
                <a:gd name="connsiteY5" fmla="*/ 0 h 130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417" h="1308479">
                  <a:moveTo>
                    <a:pt x="0" y="0"/>
                  </a:moveTo>
                  <a:cubicBezTo>
                    <a:pt x="448382" y="39315"/>
                    <a:pt x="800417" y="415442"/>
                    <a:pt x="800417" y="874682"/>
                  </a:cubicBezTo>
                  <a:cubicBezTo>
                    <a:pt x="800417" y="1032426"/>
                    <a:pt x="758692" y="1180600"/>
                    <a:pt x="685765" y="1308479"/>
                  </a:cubicBezTo>
                  <a:lnTo>
                    <a:pt x="141074" y="931686"/>
                  </a:lnTo>
                  <a:cubicBezTo>
                    <a:pt x="52917" y="870623"/>
                    <a:pt x="0" y="769882"/>
                    <a:pt x="0" y="6623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F3B1EAF1-4322-317C-3FEE-6210721B2C28}"/>
                </a:ext>
              </a:extLst>
            </p:cNvPr>
            <p:cNvSpPr/>
            <p:nvPr/>
          </p:nvSpPr>
          <p:spPr>
            <a:xfrm>
              <a:off x="4064506" y="2367872"/>
              <a:ext cx="1012901" cy="534863"/>
            </a:xfrm>
            <a:custGeom>
              <a:avLst/>
              <a:gdLst>
                <a:gd name="connsiteX0" fmla="*/ 675111 w 1350534"/>
                <a:gd name="connsiteY0" fmla="*/ 0 h 713151"/>
                <a:gd name="connsiteX1" fmla="*/ 861466 w 1350534"/>
                <a:gd name="connsiteY1" fmla="*/ 58249 h 713151"/>
                <a:gd name="connsiteX2" fmla="*/ 1350534 w 1350534"/>
                <a:gd name="connsiteY2" fmla="*/ 396384 h 713151"/>
                <a:gd name="connsiteX3" fmla="*/ 675267 w 1350534"/>
                <a:gd name="connsiteY3" fmla="*/ 713151 h 713151"/>
                <a:gd name="connsiteX4" fmla="*/ 0 w 1350534"/>
                <a:gd name="connsiteY4" fmla="*/ 396384 h 713151"/>
                <a:gd name="connsiteX5" fmla="*/ 488756 w 1350534"/>
                <a:gd name="connsiteY5" fmla="*/ 58249 h 713151"/>
                <a:gd name="connsiteX6" fmla="*/ 675111 w 1350534"/>
                <a:gd name="connsiteY6" fmla="*/ 0 h 71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0534" h="713151">
                  <a:moveTo>
                    <a:pt x="675111" y="0"/>
                  </a:moveTo>
                  <a:cubicBezTo>
                    <a:pt x="740231" y="0"/>
                    <a:pt x="805350" y="19417"/>
                    <a:pt x="861466" y="58249"/>
                  </a:cubicBezTo>
                  <a:lnTo>
                    <a:pt x="1350534" y="396384"/>
                  </a:lnTo>
                  <a:cubicBezTo>
                    <a:pt x="1189408" y="590039"/>
                    <a:pt x="946625" y="713151"/>
                    <a:pt x="675267" y="713151"/>
                  </a:cubicBezTo>
                  <a:cubicBezTo>
                    <a:pt x="403597" y="713151"/>
                    <a:pt x="161126" y="589700"/>
                    <a:pt x="0" y="396384"/>
                  </a:cubicBezTo>
                  <a:lnTo>
                    <a:pt x="488756" y="58249"/>
                  </a:lnTo>
                  <a:cubicBezTo>
                    <a:pt x="544872" y="19417"/>
                    <a:pt x="609992" y="0"/>
                    <a:pt x="675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74ACB4D6-67C6-718A-451D-B3E8CDDA67A2}"/>
                </a:ext>
              </a:extLst>
            </p:cNvPr>
            <p:cNvSpPr/>
            <p:nvPr/>
          </p:nvSpPr>
          <p:spPr>
            <a:xfrm>
              <a:off x="5355872" y="2504180"/>
              <a:ext cx="1092785" cy="565948"/>
            </a:xfrm>
            <a:custGeom>
              <a:avLst/>
              <a:gdLst>
                <a:gd name="connsiteX0" fmla="*/ 622488 w 1457047"/>
                <a:gd name="connsiteY0" fmla="*/ 465 h 754597"/>
                <a:gd name="connsiteX1" fmla="*/ 1457047 w 1457047"/>
                <a:gd name="connsiteY1" fmla="*/ 530887 h 754597"/>
                <a:gd name="connsiteX2" fmla="*/ 828246 w 1457047"/>
                <a:gd name="connsiteY2" fmla="*/ 738100 h 754597"/>
                <a:gd name="connsiteX3" fmla="*/ 528362 w 1457047"/>
                <a:gd name="connsiteY3" fmla="*/ 688386 h 754597"/>
                <a:gd name="connsiteX4" fmla="*/ 0 w 1457047"/>
                <a:gd name="connsiteY4" fmla="*/ 288996 h 754597"/>
                <a:gd name="connsiteX5" fmla="*/ 376127 w 1457047"/>
                <a:gd name="connsiteY5" fmla="*/ 44332 h 754597"/>
                <a:gd name="connsiteX6" fmla="*/ 622488 w 1457047"/>
                <a:gd name="connsiteY6" fmla="*/ 465 h 75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047" h="754597">
                  <a:moveTo>
                    <a:pt x="622488" y="465"/>
                  </a:moveTo>
                  <a:cubicBezTo>
                    <a:pt x="977034" y="-11125"/>
                    <a:pt x="1312649" y="194891"/>
                    <a:pt x="1457047" y="530887"/>
                  </a:cubicBezTo>
                  <a:lnTo>
                    <a:pt x="828246" y="738100"/>
                  </a:lnTo>
                  <a:cubicBezTo>
                    <a:pt x="726149" y="771744"/>
                    <a:pt x="614037" y="753325"/>
                    <a:pt x="528362" y="688386"/>
                  </a:cubicBezTo>
                  <a:lnTo>
                    <a:pt x="0" y="288996"/>
                  </a:lnTo>
                  <a:cubicBezTo>
                    <a:pt x="98598" y="179720"/>
                    <a:pt x="226347" y="93690"/>
                    <a:pt x="376127" y="44332"/>
                  </a:cubicBezTo>
                  <a:cubicBezTo>
                    <a:pt x="457844" y="17403"/>
                    <a:pt x="540670" y="3140"/>
                    <a:pt x="622488" y="46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849D06CA-C2B5-08DC-95F1-362FBFBAC3E0}"/>
                </a:ext>
              </a:extLst>
            </p:cNvPr>
            <p:cNvSpPr/>
            <p:nvPr/>
          </p:nvSpPr>
          <p:spPr>
            <a:xfrm>
              <a:off x="2693374" y="2508187"/>
              <a:ext cx="1091627" cy="566366"/>
            </a:xfrm>
            <a:custGeom>
              <a:avLst/>
              <a:gdLst>
                <a:gd name="connsiteX0" fmla="*/ 830695 w 1455502"/>
                <a:gd name="connsiteY0" fmla="*/ 279 h 755155"/>
                <a:gd name="connsiteX1" fmla="*/ 1077543 w 1455502"/>
                <a:gd name="connsiteY1" fmla="*/ 42334 h 755155"/>
                <a:gd name="connsiteX2" fmla="*/ 1455502 w 1455502"/>
                <a:gd name="connsiteY2" fmla="*/ 284145 h 755155"/>
                <a:gd name="connsiteX3" fmla="*/ 930196 w 1455502"/>
                <a:gd name="connsiteY3" fmla="*/ 687525 h 755155"/>
                <a:gd name="connsiteX4" fmla="*/ 630630 w 1455502"/>
                <a:gd name="connsiteY4" fmla="*/ 739483 h 755155"/>
                <a:gd name="connsiteX5" fmla="*/ 0 w 1455502"/>
                <a:gd name="connsiteY5" fmla="*/ 536941 h 755155"/>
                <a:gd name="connsiteX6" fmla="*/ 830695 w 1455502"/>
                <a:gd name="connsiteY6" fmla="*/ 279 h 75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502" h="755155">
                  <a:moveTo>
                    <a:pt x="830695" y="279"/>
                  </a:moveTo>
                  <a:cubicBezTo>
                    <a:pt x="912575" y="2349"/>
                    <a:pt x="995561" y="16003"/>
                    <a:pt x="1077543" y="42334"/>
                  </a:cubicBezTo>
                  <a:cubicBezTo>
                    <a:pt x="1227732" y="90570"/>
                    <a:pt x="1356048" y="175607"/>
                    <a:pt x="1455502" y="284145"/>
                  </a:cubicBezTo>
                  <a:lnTo>
                    <a:pt x="930196" y="687525"/>
                  </a:lnTo>
                  <a:cubicBezTo>
                    <a:pt x="845101" y="752787"/>
                    <a:pt x="733004" y="772363"/>
                    <a:pt x="630630" y="739483"/>
                  </a:cubicBezTo>
                  <a:lnTo>
                    <a:pt x="0" y="536941"/>
                  </a:lnTo>
                  <a:cubicBezTo>
                    <a:pt x="141816" y="199850"/>
                    <a:pt x="475880" y="-8693"/>
                    <a:pt x="830695" y="27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8C415C8B-16BF-7573-E3D2-6D26F4E16C14}"/>
                </a:ext>
              </a:extLst>
            </p:cNvPr>
            <p:cNvSpPr/>
            <p:nvPr/>
          </p:nvSpPr>
          <p:spPr>
            <a:xfrm>
              <a:off x="3404864" y="2813090"/>
              <a:ext cx="552762" cy="964382"/>
            </a:xfrm>
            <a:custGeom>
              <a:avLst/>
              <a:gdLst>
                <a:gd name="connsiteX0" fmla="*/ 599615 w 737016"/>
                <a:gd name="connsiteY0" fmla="*/ 0 h 1285842"/>
                <a:gd name="connsiteX1" fmla="*/ 694720 w 737016"/>
                <a:gd name="connsiteY1" fmla="*/ 739785 h 1285842"/>
                <a:gd name="connsiteX2" fmla="*/ 186635 w 737016"/>
                <a:gd name="connsiteY2" fmla="*/ 1285842 h 1285842"/>
                <a:gd name="connsiteX3" fmla="*/ 14155 w 737016"/>
                <a:gd name="connsiteY3" fmla="*/ 717100 h 1285842"/>
                <a:gd name="connsiteX4" fmla="*/ 128126 w 737016"/>
                <a:gd name="connsiteY4" fmla="*/ 362243 h 1285842"/>
                <a:gd name="connsiteX5" fmla="*/ 599615 w 737016"/>
                <a:gd name="connsiteY5" fmla="*/ 0 h 128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016" h="1285842">
                  <a:moveTo>
                    <a:pt x="599615" y="0"/>
                  </a:moveTo>
                  <a:cubicBezTo>
                    <a:pt x="734724" y="212626"/>
                    <a:pt x="777698" y="481426"/>
                    <a:pt x="694720" y="739785"/>
                  </a:cubicBezTo>
                  <a:cubicBezTo>
                    <a:pt x="611646" y="998442"/>
                    <a:pt x="419963" y="1191548"/>
                    <a:pt x="186635" y="1285842"/>
                  </a:cubicBezTo>
                  <a:lnTo>
                    <a:pt x="14155" y="717100"/>
                  </a:lnTo>
                  <a:cubicBezTo>
                    <a:pt x="-25471" y="586494"/>
                    <a:pt x="19861" y="445349"/>
                    <a:pt x="128126" y="362243"/>
                  </a:cubicBezTo>
                  <a:lnTo>
                    <a:pt x="599615" y="0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45A5B402-2FEA-D437-F702-B84C6D466236}"/>
                </a:ext>
              </a:extLst>
            </p:cNvPr>
            <p:cNvSpPr/>
            <p:nvPr/>
          </p:nvSpPr>
          <p:spPr>
            <a:xfrm>
              <a:off x="5186540" y="2813809"/>
              <a:ext cx="553528" cy="962012"/>
            </a:xfrm>
            <a:custGeom>
              <a:avLst/>
              <a:gdLst>
                <a:gd name="connsiteX0" fmla="*/ 133827 w 738037"/>
                <a:gd name="connsiteY0" fmla="*/ 0 h 1282683"/>
                <a:gd name="connsiteX1" fmla="*/ 607943 w 738037"/>
                <a:gd name="connsiteY1" fmla="*/ 358372 h 1282683"/>
                <a:gd name="connsiteX2" fmla="*/ 724594 w 738037"/>
                <a:gd name="connsiteY2" fmla="*/ 712357 h 1282683"/>
                <a:gd name="connsiteX3" fmla="*/ 556516 w 738037"/>
                <a:gd name="connsiteY3" fmla="*/ 1282683 h 1282683"/>
                <a:gd name="connsiteX4" fmla="*/ 44318 w 738037"/>
                <a:gd name="connsiteY4" fmla="*/ 740484 h 1282683"/>
                <a:gd name="connsiteX5" fmla="*/ 133827 w 738037"/>
                <a:gd name="connsiteY5" fmla="*/ 0 h 128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8037" h="1282683">
                  <a:moveTo>
                    <a:pt x="133827" y="0"/>
                  </a:moveTo>
                  <a:lnTo>
                    <a:pt x="607943" y="358372"/>
                  </a:lnTo>
                  <a:cubicBezTo>
                    <a:pt x="716833" y="440658"/>
                    <a:pt x="763231" y="581456"/>
                    <a:pt x="724594" y="712357"/>
                  </a:cubicBezTo>
                  <a:lnTo>
                    <a:pt x="556516" y="1282683"/>
                  </a:lnTo>
                  <a:cubicBezTo>
                    <a:pt x="322160" y="1190262"/>
                    <a:pt x="129247" y="998208"/>
                    <a:pt x="44318" y="740484"/>
                  </a:cubicBezTo>
                  <a:cubicBezTo>
                    <a:pt x="-40709" y="482462"/>
                    <a:pt x="652" y="213536"/>
                    <a:pt x="1338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0EF8648E-2D0F-FBF8-5511-B5B1F09B5A5F}"/>
                </a:ext>
              </a:extLst>
            </p:cNvPr>
            <p:cNvSpPr/>
            <p:nvPr/>
          </p:nvSpPr>
          <p:spPr>
            <a:xfrm>
              <a:off x="5714196" y="3013477"/>
              <a:ext cx="788534" cy="808676"/>
            </a:xfrm>
            <a:custGeom>
              <a:avLst/>
              <a:gdLst>
                <a:gd name="connsiteX0" fmla="*/ 1028111 w 1051379"/>
                <a:gd name="connsiteY0" fmla="*/ 0 h 1078235"/>
                <a:gd name="connsiteX1" fmla="*/ 447887 w 1051379"/>
                <a:gd name="connsiteY1" fmla="*/ 1033962 h 1078235"/>
                <a:gd name="connsiteX2" fmla="*/ 0 w 1051379"/>
                <a:gd name="connsiteY2" fmla="*/ 1060839 h 1078235"/>
                <a:gd name="connsiteX3" fmla="*/ 187387 w 1051379"/>
                <a:gd name="connsiteY3" fmla="*/ 425584 h 1078235"/>
                <a:gd name="connsiteX4" fmla="*/ 399031 w 1051379"/>
                <a:gd name="connsiteY4" fmla="*/ 207304 h 1078235"/>
                <a:gd name="connsiteX5" fmla="*/ 1028111 w 1051379"/>
                <a:gd name="connsiteY5" fmla="*/ 0 h 107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1379" h="1078235">
                  <a:moveTo>
                    <a:pt x="1028111" y="0"/>
                  </a:moveTo>
                  <a:cubicBezTo>
                    <a:pt x="1131105" y="438160"/>
                    <a:pt x="884055" y="890229"/>
                    <a:pt x="447887" y="1033962"/>
                  </a:cubicBezTo>
                  <a:cubicBezTo>
                    <a:pt x="298068" y="1083332"/>
                    <a:pt x="144280" y="1090078"/>
                    <a:pt x="0" y="1060839"/>
                  </a:cubicBezTo>
                  <a:lnTo>
                    <a:pt x="187387" y="425584"/>
                  </a:lnTo>
                  <a:cubicBezTo>
                    <a:pt x="217790" y="322745"/>
                    <a:pt x="296908" y="240957"/>
                    <a:pt x="399031" y="207304"/>
                  </a:cubicBezTo>
                  <a:lnTo>
                    <a:pt x="10281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C367FFBA-4967-C23B-6188-EDCC93562B8C}"/>
                </a:ext>
              </a:extLst>
            </p:cNvPr>
            <p:cNvSpPr/>
            <p:nvPr/>
          </p:nvSpPr>
          <p:spPr>
            <a:xfrm>
              <a:off x="2641270" y="3022297"/>
              <a:ext cx="793157" cy="803746"/>
            </a:xfrm>
            <a:custGeom>
              <a:avLst/>
              <a:gdLst>
                <a:gd name="connsiteX0" fmla="*/ 21764 w 1057542"/>
                <a:gd name="connsiteY0" fmla="*/ 0 h 1071661"/>
                <a:gd name="connsiteX1" fmla="*/ 652115 w 1057542"/>
                <a:gd name="connsiteY1" fmla="*/ 202452 h 1071661"/>
                <a:gd name="connsiteX2" fmla="*/ 865337 w 1057542"/>
                <a:gd name="connsiteY2" fmla="*/ 419105 h 1071661"/>
                <a:gd name="connsiteX3" fmla="*/ 1057542 w 1057542"/>
                <a:gd name="connsiteY3" fmla="*/ 1052931 h 1071661"/>
                <a:gd name="connsiteX4" fmla="*/ 609457 w 1057542"/>
                <a:gd name="connsiteY4" fmla="*/ 1029438 h 1071661"/>
                <a:gd name="connsiteX5" fmla="*/ 21764 w 1057542"/>
                <a:gd name="connsiteY5" fmla="*/ 0 h 107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7542" h="1071661">
                  <a:moveTo>
                    <a:pt x="21764" y="0"/>
                  </a:moveTo>
                  <a:lnTo>
                    <a:pt x="652115" y="202452"/>
                  </a:lnTo>
                  <a:cubicBezTo>
                    <a:pt x="754463" y="235324"/>
                    <a:pt x="834274" y="316185"/>
                    <a:pt x="865337" y="419105"/>
                  </a:cubicBezTo>
                  <a:lnTo>
                    <a:pt x="1057542" y="1052931"/>
                  </a:lnTo>
                  <a:cubicBezTo>
                    <a:pt x="913520" y="1083271"/>
                    <a:pt x="759606" y="1077662"/>
                    <a:pt x="609457" y="1029438"/>
                  </a:cubicBezTo>
                  <a:cubicBezTo>
                    <a:pt x="172559" y="889118"/>
                    <a:pt x="-77867" y="438941"/>
                    <a:pt x="2176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05</a:t>
              </a:r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D61ED8AA-5F21-84FE-3534-571C15B3E5F8}"/>
                </a:ext>
              </a:extLst>
            </p:cNvPr>
            <p:cNvSpPr/>
            <p:nvPr/>
          </p:nvSpPr>
          <p:spPr>
            <a:xfrm>
              <a:off x="3631736" y="4014688"/>
              <a:ext cx="834143" cy="600134"/>
            </a:xfrm>
            <a:custGeom>
              <a:avLst/>
              <a:gdLst>
                <a:gd name="connsiteX0" fmla="*/ 280477 w 1112191"/>
                <a:gd name="connsiteY0" fmla="*/ 1006 h 800179"/>
                <a:gd name="connsiteX1" fmla="*/ 735794 w 1112191"/>
                <a:gd name="connsiteY1" fmla="*/ 155049 h 800179"/>
                <a:gd name="connsiteX2" fmla="*/ 1112191 w 1112191"/>
                <a:gd name="connsiteY2" fmla="*/ 798984 h 800179"/>
                <a:gd name="connsiteX3" fmla="*/ 517872 w 1112191"/>
                <a:gd name="connsiteY3" fmla="*/ 800179 h 800179"/>
                <a:gd name="connsiteX4" fmla="*/ 210938 w 1112191"/>
                <a:gd name="connsiteY4" fmla="*/ 588746 h 800179"/>
                <a:gd name="connsiteX5" fmla="*/ 0 w 1112191"/>
                <a:gd name="connsiteY5" fmla="*/ 32843 h 800179"/>
                <a:gd name="connsiteX6" fmla="*/ 280477 w 1112191"/>
                <a:gd name="connsiteY6" fmla="*/ 1006 h 80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191" h="800179">
                  <a:moveTo>
                    <a:pt x="280477" y="1006"/>
                  </a:moveTo>
                  <a:cubicBezTo>
                    <a:pt x="438370" y="8563"/>
                    <a:pt x="596127" y="58839"/>
                    <a:pt x="735794" y="155049"/>
                  </a:cubicBezTo>
                  <a:cubicBezTo>
                    <a:pt x="959519" y="309164"/>
                    <a:pt x="1089167" y="548379"/>
                    <a:pt x="1112191" y="798984"/>
                  </a:cubicBezTo>
                  <a:lnTo>
                    <a:pt x="517872" y="800179"/>
                  </a:lnTo>
                  <a:cubicBezTo>
                    <a:pt x="381388" y="800471"/>
                    <a:pt x="259304" y="716373"/>
                    <a:pt x="210938" y="588746"/>
                  </a:cubicBezTo>
                  <a:lnTo>
                    <a:pt x="0" y="32843"/>
                  </a:lnTo>
                  <a:cubicBezTo>
                    <a:pt x="90956" y="7315"/>
                    <a:pt x="185741" y="-3529"/>
                    <a:pt x="280477" y="10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E28FB830-F54A-53C0-19B3-9846948611EF}"/>
                </a:ext>
              </a:extLst>
            </p:cNvPr>
            <p:cNvSpPr/>
            <p:nvPr/>
          </p:nvSpPr>
          <p:spPr>
            <a:xfrm>
              <a:off x="4679299" y="4015627"/>
              <a:ext cx="835225" cy="599543"/>
            </a:xfrm>
            <a:custGeom>
              <a:avLst/>
              <a:gdLst>
                <a:gd name="connsiteX0" fmla="*/ 833370 w 1113633"/>
                <a:gd name="connsiteY0" fmla="*/ 917 h 799391"/>
                <a:gd name="connsiteX1" fmla="*/ 1113633 w 1113633"/>
                <a:gd name="connsiteY1" fmla="*/ 33207 h 799391"/>
                <a:gd name="connsiteX2" fmla="*/ 901906 w 1113633"/>
                <a:gd name="connsiteY2" fmla="*/ 588534 h 799391"/>
                <a:gd name="connsiteX3" fmla="*/ 594574 w 1113633"/>
                <a:gd name="connsiteY3" fmla="*/ 799389 h 799391"/>
                <a:gd name="connsiteX4" fmla="*/ 0 w 1113633"/>
                <a:gd name="connsiteY4" fmla="*/ 797252 h 799391"/>
                <a:gd name="connsiteX5" fmla="*/ 377610 w 1113633"/>
                <a:gd name="connsiteY5" fmla="*/ 154027 h 799391"/>
                <a:gd name="connsiteX6" fmla="*/ 833370 w 1113633"/>
                <a:gd name="connsiteY6" fmla="*/ 917 h 79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3633" h="799391">
                  <a:moveTo>
                    <a:pt x="833370" y="917"/>
                  </a:moveTo>
                  <a:cubicBezTo>
                    <a:pt x="928088" y="-3409"/>
                    <a:pt x="1022798" y="7613"/>
                    <a:pt x="1113633" y="33207"/>
                  </a:cubicBezTo>
                  <a:lnTo>
                    <a:pt x="901906" y="588534"/>
                  </a:lnTo>
                  <a:cubicBezTo>
                    <a:pt x="853299" y="716070"/>
                    <a:pt x="731057" y="799938"/>
                    <a:pt x="594574" y="799389"/>
                  </a:cubicBezTo>
                  <a:lnTo>
                    <a:pt x="0" y="797252"/>
                  </a:lnTo>
                  <a:cubicBezTo>
                    <a:pt x="23305" y="546411"/>
                    <a:pt x="153852" y="307543"/>
                    <a:pt x="377610" y="154027"/>
                  </a:cubicBezTo>
                  <a:cubicBezTo>
                    <a:pt x="517620" y="57968"/>
                    <a:pt x="675506" y="8127"/>
                    <a:pt x="833370" y="9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E0930BC9-9520-34F1-DF7A-70A39A4CC5B7}"/>
                </a:ext>
              </a:extLst>
            </p:cNvPr>
            <p:cNvSpPr/>
            <p:nvPr/>
          </p:nvSpPr>
          <p:spPr>
            <a:xfrm>
              <a:off x="3152066" y="4079476"/>
              <a:ext cx="563708" cy="1099938"/>
            </a:xfrm>
            <a:custGeom>
              <a:avLst/>
              <a:gdLst>
                <a:gd name="connsiteX0" fmla="*/ 495615 w 751610"/>
                <a:gd name="connsiteY0" fmla="*/ 0 h 1466584"/>
                <a:gd name="connsiteX1" fmla="*/ 730429 w 751610"/>
                <a:gd name="connsiteY1" fmla="*/ 619293 h 1466584"/>
                <a:gd name="connsiteX2" fmla="*/ 693819 w 751610"/>
                <a:gd name="connsiteY2" fmla="*/ 921120 h 1466584"/>
                <a:gd name="connsiteX3" fmla="*/ 318073 w 751610"/>
                <a:gd name="connsiteY3" fmla="*/ 1466584 h 1466584"/>
                <a:gd name="connsiteX4" fmla="*/ 155109 w 751610"/>
                <a:gd name="connsiteY4" fmla="*/ 292200 h 1466584"/>
                <a:gd name="connsiteX5" fmla="*/ 495615 w 751610"/>
                <a:gd name="connsiteY5" fmla="*/ 0 h 14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610" h="1466584">
                  <a:moveTo>
                    <a:pt x="495615" y="0"/>
                  </a:moveTo>
                  <a:lnTo>
                    <a:pt x="730429" y="619293"/>
                  </a:lnTo>
                  <a:cubicBezTo>
                    <a:pt x="768388" y="719590"/>
                    <a:pt x="754817" y="832571"/>
                    <a:pt x="693819" y="921120"/>
                  </a:cubicBezTo>
                  <a:lnTo>
                    <a:pt x="318073" y="1466584"/>
                  </a:lnTo>
                  <a:cubicBezTo>
                    <a:pt x="-28876" y="1179846"/>
                    <a:pt x="-105412" y="670393"/>
                    <a:pt x="155109" y="292200"/>
                  </a:cubicBezTo>
                  <a:cubicBezTo>
                    <a:pt x="244596" y="162294"/>
                    <a:pt x="363014" y="63941"/>
                    <a:pt x="49561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D34AF227-3941-2329-6BE1-C74DFBBF902B}"/>
                </a:ext>
              </a:extLst>
            </p:cNvPr>
            <p:cNvSpPr/>
            <p:nvPr/>
          </p:nvSpPr>
          <p:spPr>
            <a:xfrm>
              <a:off x="5429843" y="4080813"/>
              <a:ext cx="563600" cy="1099977"/>
            </a:xfrm>
            <a:custGeom>
              <a:avLst/>
              <a:gdLst>
                <a:gd name="connsiteX0" fmla="*/ 257500 w 751467"/>
                <a:gd name="connsiteY0" fmla="*/ 0 h 1466636"/>
                <a:gd name="connsiteX1" fmla="*/ 597460 w 751467"/>
                <a:gd name="connsiteY1" fmla="*/ 292848 h 1466636"/>
                <a:gd name="connsiteX2" fmla="*/ 432088 w 751467"/>
                <a:gd name="connsiteY2" fmla="*/ 1466636 h 1466636"/>
                <a:gd name="connsiteX3" fmla="*/ 57535 w 751467"/>
                <a:gd name="connsiteY3" fmla="*/ 920707 h 1466636"/>
                <a:gd name="connsiteX4" fmla="*/ 21534 w 751467"/>
                <a:gd name="connsiteY4" fmla="*/ 618870 h 1466636"/>
                <a:gd name="connsiteX5" fmla="*/ 257500 w 751467"/>
                <a:gd name="connsiteY5" fmla="*/ 0 h 146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467" h="1466636">
                  <a:moveTo>
                    <a:pt x="257500" y="0"/>
                  </a:moveTo>
                  <a:cubicBezTo>
                    <a:pt x="389962" y="64164"/>
                    <a:pt x="508242" y="162808"/>
                    <a:pt x="597460" y="292848"/>
                  </a:cubicBezTo>
                  <a:cubicBezTo>
                    <a:pt x="857064" y="671233"/>
                    <a:pt x="779548" y="1180510"/>
                    <a:pt x="432088" y="1466636"/>
                  </a:cubicBezTo>
                  <a:lnTo>
                    <a:pt x="57535" y="920707"/>
                  </a:lnTo>
                  <a:cubicBezTo>
                    <a:pt x="-3280" y="832066"/>
                    <a:pt x="-16898" y="719270"/>
                    <a:pt x="21534" y="618870"/>
                  </a:cubicBezTo>
                  <a:lnTo>
                    <a:pt x="25750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03</a:t>
              </a:r>
            </a:p>
          </p:txBody>
        </p:sp>
        <p:sp>
          <p:nvSpPr>
            <p:cNvPr id="32" name="Freeform: Shape 21">
              <a:extLst>
                <a:ext uri="{FF2B5EF4-FFF2-40B4-BE49-F238E27FC236}">
                  <a16:creationId xmlns:a16="http://schemas.microsoft.com/office/drawing/2014/main" id="{67F4585B-B5CF-9D16-AE0F-E4FC93EF44FC}"/>
                </a:ext>
              </a:extLst>
            </p:cNvPr>
            <p:cNvSpPr/>
            <p:nvPr/>
          </p:nvSpPr>
          <p:spPr>
            <a:xfrm>
              <a:off x="4678129" y="4728743"/>
              <a:ext cx="979295" cy="603000"/>
            </a:xfrm>
            <a:custGeom>
              <a:avLst/>
              <a:gdLst>
                <a:gd name="connsiteX0" fmla="*/ 0 w 1305726"/>
                <a:gd name="connsiteY0" fmla="*/ 0 h 804000"/>
                <a:gd name="connsiteX1" fmla="*/ 662311 w 1305726"/>
                <a:gd name="connsiteY1" fmla="*/ 2548 h 804000"/>
                <a:gd name="connsiteX2" fmla="*/ 931007 w 1305726"/>
                <a:gd name="connsiteY2" fmla="*/ 144822 h 804000"/>
                <a:gd name="connsiteX3" fmla="*/ 1305726 w 1305726"/>
                <a:gd name="connsiteY3" fmla="*/ 690993 h 804000"/>
                <a:gd name="connsiteX4" fmla="*/ 150874 w 1305726"/>
                <a:gd name="connsiteY4" fmla="*/ 422566 h 804000"/>
                <a:gd name="connsiteX5" fmla="*/ 0 w 1305726"/>
                <a:gd name="connsiteY5" fmla="*/ 0 h 8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726" h="804000">
                  <a:moveTo>
                    <a:pt x="0" y="0"/>
                  </a:moveTo>
                  <a:lnTo>
                    <a:pt x="662311" y="2548"/>
                  </a:lnTo>
                  <a:cubicBezTo>
                    <a:pt x="769549" y="3025"/>
                    <a:pt x="870176" y="56158"/>
                    <a:pt x="931007" y="144822"/>
                  </a:cubicBezTo>
                  <a:lnTo>
                    <a:pt x="1305726" y="690993"/>
                  </a:lnTo>
                  <a:cubicBezTo>
                    <a:pt x="913754" y="912240"/>
                    <a:pt x="410682" y="801249"/>
                    <a:pt x="150874" y="422566"/>
                  </a:cubicBezTo>
                  <a:cubicBezTo>
                    <a:pt x="61632" y="292492"/>
                    <a:pt x="12212" y="146705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" name="Freeform: Shape 22">
              <a:extLst>
                <a:ext uri="{FF2B5EF4-FFF2-40B4-BE49-F238E27FC236}">
                  <a16:creationId xmlns:a16="http://schemas.microsoft.com/office/drawing/2014/main" id="{81598BBA-26DE-EC9B-426F-892263B923BE}"/>
                </a:ext>
              </a:extLst>
            </p:cNvPr>
            <p:cNvSpPr/>
            <p:nvPr/>
          </p:nvSpPr>
          <p:spPr>
            <a:xfrm>
              <a:off x="3486982" y="4729602"/>
              <a:ext cx="980123" cy="601547"/>
            </a:xfrm>
            <a:custGeom>
              <a:avLst/>
              <a:gdLst>
                <a:gd name="connsiteX0" fmla="*/ 1306831 w 1306831"/>
                <a:gd name="connsiteY0" fmla="*/ 0 h 802062"/>
                <a:gd name="connsiteX1" fmla="*/ 1155157 w 1306831"/>
                <a:gd name="connsiteY1" fmla="*/ 422288 h 802062"/>
                <a:gd name="connsiteX2" fmla="*/ 0 w 1306831"/>
                <a:gd name="connsiteY2" fmla="*/ 688253 h 802062"/>
                <a:gd name="connsiteX3" fmla="*/ 375580 w 1306831"/>
                <a:gd name="connsiteY3" fmla="*/ 143030 h 802062"/>
                <a:gd name="connsiteX4" fmla="*/ 644504 w 1306831"/>
                <a:gd name="connsiteY4" fmla="*/ 1320 h 802062"/>
                <a:gd name="connsiteX5" fmla="*/ 1306831 w 1306831"/>
                <a:gd name="connsiteY5" fmla="*/ 0 h 80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831" h="802062">
                  <a:moveTo>
                    <a:pt x="1306831" y="0"/>
                  </a:moveTo>
                  <a:cubicBezTo>
                    <a:pt x="1294362" y="146654"/>
                    <a:pt x="1244621" y="292416"/>
                    <a:pt x="1155157" y="422288"/>
                  </a:cubicBezTo>
                  <a:cubicBezTo>
                    <a:pt x="894842" y="800184"/>
                    <a:pt x="391582" y="910196"/>
                    <a:pt x="0" y="688253"/>
                  </a:cubicBezTo>
                  <a:lnTo>
                    <a:pt x="375580" y="143030"/>
                  </a:lnTo>
                  <a:cubicBezTo>
                    <a:pt x="436562" y="54504"/>
                    <a:pt x="536999" y="1393"/>
                    <a:pt x="644504" y="1320"/>
                  </a:cubicBezTo>
                  <a:lnTo>
                    <a:pt x="130683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04</a:t>
              </a:r>
            </a:p>
          </p:txBody>
        </p:sp>
        <p:pic>
          <p:nvPicPr>
            <p:cNvPr id="34" name="Graphic 76" descr="Mining tools with solid fill">
              <a:extLst>
                <a:ext uri="{FF2B5EF4-FFF2-40B4-BE49-F238E27FC236}">
                  <a16:creationId xmlns:a16="http://schemas.microsoft.com/office/drawing/2014/main" id="{44594410-C985-D5AA-D95B-80222A89F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25289" y="4417919"/>
              <a:ext cx="386053" cy="386053"/>
            </a:xfrm>
            <a:prstGeom prst="rect">
              <a:avLst/>
            </a:prstGeom>
          </p:spPr>
        </p:pic>
        <p:pic>
          <p:nvPicPr>
            <p:cNvPr id="35" name="Graphic 77" descr="Chat with solid fill">
              <a:extLst>
                <a:ext uri="{FF2B5EF4-FFF2-40B4-BE49-F238E27FC236}">
                  <a16:creationId xmlns:a16="http://schemas.microsoft.com/office/drawing/2014/main" id="{3B4DCCEC-0ED7-1262-370A-22626406D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7866" y="2603850"/>
              <a:ext cx="386053" cy="386053"/>
            </a:xfrm>
            <a:prstGeom prst="rect">
              <a:avLst/>
            </a:prstGeom>
          </p:spPr>
        </p:pic>
        <p:pic>
          <p:nvPicPr>
            <p:cNvPr id="36" name="Graphic 78" descr="Magnifying glass with solid fill">
              <a:extLst>
                <a:ext uri="{FF2B5EF4-FFF2-40B4-BE49-F238E27FC236}">
                  <a16:creationId xmlns:a16="http://schemas.microsoft.com/office/drawing/2014/main" id="{0DCABFA6-6E02-14FE-2326-F8009E0E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36336" y="1837163"/>
              <a:ext cx="386053" cy="386053"/>
            </a:xfrm>
            <a:prstGeom prst="rect">
              <a:avLst/>
            </a:prstGeom>
          </p:spPr>
        </p:pic>
        <p:pic>
          <p:nvPicPr>
            <p:cNvPr id="37" name="Graphic 79" descr="Single gear with solid fill">
              <a:extLst>
                <a:ext uri="{FF2B5EF4-FFF2-40B4-BE49-F238E27FC236}">
                  <a16:creationId xmlns:a16="http://schemas.microsoft.com/office/drawing/2014/main" id="{45CF7F85-D915-1C9A-E235-88BB2B956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38449" y="4833952"/>
              <a:ext cx="386053" cy="386053"/>
            </a:xfrm>
            <a:prstGeom prst="rect">
              <a:avLst/>
            </a:prstGeom>
          </p:spPr>
        </p:pic>
        <p:pic>
          <p:nvPicPr>
            <p:cNvPr id="38" name="Graphic 80" descr="Good Idea with solid fill">
              <a:extLst>
                <a:ext uri="{FF2B5EF4-FFF2-40B4-BE49-F238E27FC236}">
                  <a16:creationId xmlns:a16="http://schemas.microsoft.com/office/drawing/2014/main" id="{A9D2BA90-DF6F-E504-135D-34B88567C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93442" y="3269796"/>
              <a:ext cx="386053" cy="386053"/>
            </a:xfrm>
            <a:prstGeom prst="rect">
              <a:avLst/>
            </a:prstGeom>
          </p:spPr>
        </p:pic>
      </p:grpSp>
      <p:pic>
        <p:nvPicPr>
          <p:cNvPr id="44" name="Google Shape;141;p20">
            <a:extLst>
              <a:ext uri="{FF2B5EF4-FFF2-40B4-BE49-F238E27FC236}">
                <a16:creationId xmlns:a16="http://schemas.microsoft.com/office/drawing/2014/main" id="{346DCA2D-3DFD-CA0B-FFD8-AA81CC8C78E4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19128" y="2512520"/>
            <a:ext cx="1092336" cy="109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21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314</TotalTime>
  <Words>1216</Words>
  <Application>Microsoft Office PowerPoint</Application>
  <PresentationFormat>Presentación en pantalla (16:9)</PresentationFormat>
  <Paragraphs>114</Paragraphs>
  <Slides>11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Calibri Light</vt:lpstr>
      <vt:lpstr>Arial</vt:lpstr>
      <vt:lpstr>Calibri</vt:lpstr>
      <vt:lpstr>Raleway</vt:lpstr>
      <vt:lpstr>Roboto</vt:lpstr>
      <vt:lpstr>Raleway Medium</vt:lpstr>
      <vt:lpstr>Tema de Office</vt:lpstr>
      <vt:lpstr>Presentación de PowerPoint</vt:lpstr>
      <vt:lpstr>Introduction</vt:lpstr>
      <vt:lpstr>Explain the problem </vt:lpstr>
      <vt:lpstr>Motivation</vt:lpstr>
      <vt:lpstr>Data</vt:lpstr>
      <vt:lpstr>Research questions</vt:lpstr>
      <vt:lpstr>Method: Interaction K-means (IKM)</vt:lpstr>
      <vt:lpstr>Presentación de PowerPoint</vt:lpstr>
      <vt:lpstr>Major (Potential) contributions</vt:lpstr>
      <vt:lpstr>Questions and Comments</vt:lpstr>
      <vt:lpstr>Major (Potencial)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wind related time series in a wind turbine farm</dc:title>
  <dc:creator>Katerina</dc:creator>
  <cp:lastModifiedBy>_mj7hcwuls@univie.onmicrosoft.com</cp:lastModifiedBy>
  <cp:revision>24</cp:revision>
  <dcterms:modified xsi:type="dcterms:W3CDTF">2023-05-05T11:29:11Z</dcterms:modified>
</cp:coreProperties>
</file>