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5" r:id="rId2"/>
    <p:sldId id="260" r:id="rId3"/>
    <p:sldId id="266" r:id="rId4"/>
    <p:sldId id="267" r:id="rId5"/>
    <p:sldId id="268" r:id="rId6"/>
    <p:sldId id="269" r:id="rId7"/>
    <p:sldId id="271" r:id="rId8"/>
    <p:sldId id="270" r:id="rId9"/>
    <p:sldId id="272" r:id="rId10"/>
    <p:sldId id="273" r:id="rId11"/>
    <p:sldId id="274" r:id="rId12"/>
    <p:sldId id="279" r:id="rId13"/>
    <p:sldId id="275" r:id="rId14"/>
    <p:sldId id="276" r:id="rId15"/>
    <p:sldId id="278" r:id="rId16"/>
    <p:sldId id="277" r:id="rId17"/>
    <p:sldId id="264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Bp3+63KxC81d/Yygdnn5EtmbR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0"/>
    <p:restoredTop sz="94680"/>
  </p:normalViewPr>
  <p:slideViewPr>
    <p:cSldViewPr snapToGrid="0">
      <p:cViewPr varScale="1">
        <p:scale>
          <a:sx n="96" d="100"/>
          <a:sy n="96" d="100"/>
        </p:scale>
        <p:origin x="1266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D8BF1E6-F9FF-D268-C3BB-FDADBF37E4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206932-53A7-3AE5-E414-49C5DC0789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2286-19E5-4680-8E66-FB34E52F246B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BE702C-0ED9-088A-9894-156CA2E1C8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4FF750-FDC4-4491-6C47-092EAC210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331E-9660-4A7F-AB26-AAECF6A8F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162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userDrawn="1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4;p1">
            <a:extLst>
              <a:ext uri="{FF2B5EF4-FFF2-40B4-BE49-F238E27FC236}">
                <a16:creationId xmlns:a16="http://schemas.microsoft.com/office/drawing/2014/main" id="{79C3ED46-6D99-9241-0C28-2A2F3FADE097}"/>
              </a:ext>
            </a:extLst>
          </p:cNvPr>
          <p:cNvSpPr/>
          <p:nvPr userDrawn="1"/>
        </p:nvSpPr>
        <p:spPr>
          <a:xfrm>
            <a:off x="0" y="5588436"/>
            <a:ext cx="12192000" cy="1269564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none" strike="noStrike" cap="none">
              <a:solidFill>
                <a:schemeClr val="lt1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  <a:sym typeface="Arial"/>
            </a:endParaRPr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433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 dirty="0"/>
              <a:t>Week n  :  [Topic]</a:t>
            </a:r>
            <a:endParaRPr dirty="0"/>
          </a:p>
        </p:txBody>
      </p:sp>
      <p:sp>
        <p:nvSpPr>
          <p:cNvPr id="3" name="Google Shape;85;p1">
            <a:extLst>
              <a:ext uri="{FF2B5EF4-FFF2-40B4-BE49-F238E27FC236}">
                <a16:creationId xmlns:a16="http://schemas.microsoft.com/office/drawing/2014/main" id="{B8503421-739E-BB42-0A81-FB290F2FAFBF}"/>
              </a:ext>
            </a:extLst>
          </p:cNvPr>
          <p:cNvSpPr/>
          <p:nvPr userDrawn="1"/>
        </p:nvSpPr>
        <p:spPr>
          <a:xfrm>
            <a:off x="0" y="0"/>
            <a:ext cx="12192000" cy="126956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none" strike="noStrike" cap="none">
              <a:solidFill>
                <a:schemeClr val="lt1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  <a:sym typeface="Arial"/>
            </a:endParaRPr>
          </a:p>
        </p:txBody>
      </p:sp>
      <p:grpSp>
        <p:nvGrpSpPr>
          <p:cNvPr id="6" name="Google Shape;88;p1">
            <a:extLst>
              <a:ext uri="{FF2B5EF4-FFF2-40B4-BE49-F238E27FC236}">
                <a16:creationId xmlns:a16="http://schemas.microsoft.com/office/drawing/2014/main" id="{71E0527E-9F33-3628-D4D6-D65C3B6FD3ED}"/>
              </a:ext>
            </a:extLst>
          </p:cNvPr>
          <p:cNvGrpSpPr/>
          <p:nvPr userDrawn="1"/>
        </p:nvGrpSpPr>
        <p:grpSpPr>
          <a:xfrm>
            <a:off x="2495600" y="3365764"/>
            <a:ext cx="7179549" cy="63236"/>
            <a:chOff x="2348800" y="3279055"/>
            <a:chExt cx="7179549" cy="63236"/>
          </a:xfrm>
        </p:grpSpPr>
        <p:sp>
          <p:nvSpPr>
            <p:cNvPr id="7" name="Google Shape;89;p1">
              <a:extLst>
                <a:ext uri="{FF2B5EF4-FFF2-40B4-BE49-F238E27FC236}">
                  <a16:creationId xmlns:a16="http://schemas.microsoft.com/office/drawing/2014/main" id="{02B24015-E1B0-5712-F85A-7AC5CC5E9E0D}"/>
                </a:ext>
              </a:extLst>
            </p:cNvPr>
            <p:cNvSpPr/>
            <p:nvPr/>
          </p:nvSpPr>
          <p:spPr>
            <a:xfrm>
              <a:off x="2348800" y="3279055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u="none" strike="noStrike" cap="none">
                <a:solidFill>
                  <a:schemeClr val="lt1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endParaRPr>
            </a:p>
          </p:txBody>
        </p:sp>
        <p:sp>
          <p:nvSpPr>
            <p:cNvPr id="8" name="Google Shape;90;p1">
              <a:extLst>
                <a:ext uri="{FF2B5EF4-FFF2-40B4-BE49-F238E27FC236}">
                  <a16:creationId xmlns:a16="http://schemas.microsoft.com/office/drawing/2014/main" id="{14089D31-4B8F-C595-C7C2-C47F60D8BE3E}"/>
                </a:ext>
              </a:extLst>
            </p:cNvPr>
            <p:cNvSpPr/>
            <p:nvPr/>
          </p:nvSpPr>
          <p:spPr>
            <a:xfrm>
              <a:off x="5938575" y="3280561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u="none" strike="noStrike" cap="none">
                <a:solidFill>
                  <a:schemeClr val="lt1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endParaRPr>
            </a:p>
          </p:txBody>
        </p:sp>
      </p:grpSp>
      <p:pic>
        <p:nvPicPr>
          <p:cNvPr id="10" name="Google Shape;92;p1">
            <a:extLst>
              <a:ext uri="{FF2B5EF4-FFF2-40B4-BE49-F238E27FC236}">
                <a16:creationId xmlns:a16="http://schemas.microsoft.com/office/drawing/2014/main" id="{0336E007-EF7F-C16B-9686-C06C00368F6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133703" y="1300664"/>
            <a:ext cx="1058297" cy="1052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93;p1" descr="가짜연구소 운영 (Pseudo Lab for operator) · GitHub">
            <a:extLst>
              <a:ext uri="{FF2B5EF4-FFF2-40B4-BE49-F238E27FC236}">
                <a16:creationId xmlns:a16="http://schemas.microsoft.com/office/drawing/2014/main" id="{583EF2CB-0C45-9CA3-92C0-495A36BC3589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075406" y="1300664"/>
            <a:ext cx="1058297" cy="105829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95;p1">
            <a:extLst>
              <a:ext uri="{FF2B5EF4-FFF2-40B4-BE49-F238E27FC236}">
                <a16:creationId xmlns:a16="http://schemas.microsoft.com/office/drawing/2014/main" id="{252C71F9-5092-8F83-1FF9-3D83C4D0F321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Marketing Science : Marketing Data Analytics &amp; Bayesian Statistics</a:t>
            </a:r>
            <a:endParaRPr sz="700" b="1" u="none" strike="noStrike" cap="none" dirty="0">
              <a:solidFill>
                <a:srgbClr val="595959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  <a:sym typeface="Arial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21255A-C229-30C6-98E2-9BEC3F2B1C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66694" y="6350000"/>
            <a:ext cx="2625067" cy="508000"/>
          </a:xfrm>
        </p:spPr>
        <p:txBody>
          <a:bodyPr>
            <a:normAutofit/>
          </a:bodyPr>
          <a:lstStyle>
            <a:lvl1pPr marL="50800" indent="0" algn="r">
              <a:buNone/>
              <a:defRPr sz="18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권남택 </a:t>
            </a:r>
            <a:r>
              <a:rPr kumimoji="1" lang="en-US" altLang="ko-KR" dirty="0"/>
              <a:t>| </a:t>
            </a:r>
            <a:r>
              <a:rPr kumimoji="1" lang="en-US" altLang="ko-KR" dirty="0" err="1"/>
              <a:t>Netmarble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2C6779-3D57-5F05-07FB-BE6A916E5B98}"/>
              </a:ext>
            </a:extLst>
          </p:cNvPr>
          <p:cNvSpPr txBox="1"/>
          <p:nvPr userDrawn="1"/>
        </p:nvSpPr>
        <p:spPr>
          <a:xfrm>
            <a:off x="2376340" y="2694521"/>
            <a:ext cx="7439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i="0" u="none" strike="noStrike" dirty="0">
                <a:solidFill>
                  <a:srgbClr val="000000"/>
                </a:solidFill>
                <a:effectLst/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『Marketing Science』</a:t>
            </a:r>
            <a:endParaRPr kumimoji="1" lang="ko-KR" altLang="en-US" sz="3200" b="1" i="0" dirty="0">
              <a:latin typeface="NanumSquareRoundOTF Bold" panose="020B0600000101010101" pitchFamily="34" charset="-127"/>
              <a:ea typeface="NanumSquareRoundOTF Bold" panose="020B0600000101010101" pitchFamily="34" charset="-127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 슬라이드(필요시 사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B0F9E94C-3AD9-D2C6-F44E-75511E6728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414" y="33800"/>
            <a:ext cx="832334" cy="8277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0A9FC-2C7F-C6BA-789E-7643D626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fld id="{0D200F16-87CA-8049-8FD3-58C2E7ABDFA4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E25FD8-4F4B-9108-EF18-2A8DC1F30C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5717" y="196618"/>
            <a:ext cx="1166763" cy="7025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2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sp>
        <p:nvSpPr>
          <p:cNvPr id="3" name="텍스트 개체 틀 14">
            <a:extLst>
              <a:ext uri="{FF2B5EF4-FFF2-40B4-BE49-F238E27FC236}">
                <a16:creationId xmlns:a16="http://schemas.microsoft.com/office/drawing/2014/main" id="{352BCEAC-075A-5C5C-B8D6-80868C96F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0288" y="1878661"/>
            <a:ext cx="4466146" cy="421456"/>
          </a:xfrm>
        </p:spPr>
        <p:txBody>
          <a:bodyPr>
            <a:noAutofit/>
          </a:bodyPr>
          <a:lstStyle>
            <a:lvl1pPr marL="0" indent="0">
              <a:buNone/>
              <a:defRPr sz="3000"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첫 번째</a:t>
            </a:r>
            <a:endParaRPr kumimoji="1" lang="ko-Kore-KR" altLang="en-US" dirty="0"/>
          </a:p>
        </p:txBody>
      </p:sp>
      <p:sp>
        <p:nvSpPr>
          <p:cNvPr id="8" name="텍스트 개체 틀 14">
            <a:extLst>
              <a:ext uri="{FF2B5EF4-FFF2-40B4-BE49-F238E27FC236}">
                <a16:creationId xmlns:a16="http://schemas.microsoft.com/office/drawing/2014/main" id="{5A52843E-F59F-A2B3-F900-6DAF43D6D9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0288" y="2631907"/>
            <a:ext cx="4466146" cy="421456"/>
          </a:xfrm>
        </p:spPr>
        <p:txBody>
          <a:bodyPr>
            <a:noAutofit/>
          </a:bodyPr>
          <a:lstStyle>
            <a:lvl1pPr marL="0" indent="0">
              <a:buNone/>
              <a:defRPr sz="3000"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두 번째</a:t>
            </a:r>
            <a:endParaRPr kumimoji="1" lang="ko-Kore-KR" altLang="en-US" dirty="0"/>
          </a:p>
        </p:txBody>
      </p:sp>
      <p:sp>
        <p:nvSpPr>
          <p:cNvPr id="14" name="텍스트 개체 틀 14">
            <a:extLst>
              <a:ext uri="{FF2B5EF4-FFF2-40B4-BE49-F238E27FC236}">
                <a16:creationId xmlns:a16="http://schemas.microsoft.com/office/drawing/2014/main" id="{D1CFA02C-5D05-D1E3-6A28-92432D0586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90288" y="3383182"/>
            <a:ext cx="4466146" cy="421456"/>
          </a:xfrm>
        </p:spPr>
        <p:txBody>
          <a:bodyPr>
            <a:noAutofit/>
          </a:bodyPr>
          <a:lstStyle>
            <a:lvl1pPr marL="0" indent="0">
              <a:buNone/>
              <a:defRPr sz="3000"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세 번째</a:t>
            </a:r>
            <a:endParaRPr kumimoji="1" lang="ko-Kore-KR" altLang="en-US" dirty="0"/>
          </a:p>
        </p:txBody>
      </p:sp>
      <p:sp>
        <p:nvSpPr>
          <p:cNvPr id="16" name="텍스트 개체 틀 14">
            <a:extLst>
              <a:ext uri="{FF2B5EF4-FFF2-40B4-BE49-F238E27FC236}">
                <a16:creationId xmlns:a16="http://schemas.microsoft.com/office/drawing/2014/main" id="{1BFCC33D-2370-7779-FB37-5910FC178F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90288" y="4143493"/>
            <a:ext cx="4521326" cy="421456"/>
          </a:xfrm>
        </p:spPr>
        <p:txBody>
          <a:bodyPr>
            <a:noAutofit/>
          </a:bodyPr>
          <a:lstStyle>
            <a:lvl1pPr marL="0" indent="0">
              <a:buNone/>
              <a:defRPr sz="3000"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네 번째</a:t>
            </a:r>
            <a:endParaRPr kumimoji="1" lang="ko-Kore-KR" altLang="en-US" dirty="0"/>
          </a:p>
        </p:txBody>
      </p:sp>
      <p:sp>
        <p:nvSpPr>
          <p:cNvPr id="18" name="내용 개체 틀 33">
            <a:extLst>
              <a:ext uri="{FF2B5EF4-FFF2-40B4-BE49-F238E27FC236}">
                <a16:creationId xmlns:a16="http://schemas.microsoft.com/office/drawing/2014/main" id="{BB526763-2ABB-284A-053C-F3347AA0B5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105714" y="1878661"/>
            <a:ext cx="4731095" cy="3844222"/>
          </a:xfrm>
        </p:spPr>
        <p:txBody>
          <a:bodyPr/>
          <a:lstStyle>
            <a:lvl1pPr marL="0" indent="0">
              <a:buNone/>
              <a:defRPr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pPr lvl="0"/>
            <a:endParaRPr kumimoji="1" lang="ko-Kore-KR" altLang="en-US" dirty="0"/>
          </a:p>
        </p:txBody>
      </p:sp>
      <p:sp>
        <p:nvSpPr>
          <p:cNvPr id="7" name="Google Shape;95;p1">
            <a:extLst>
              <a:ext uri="{FF2B5EF4-FFF2-40B4-BE49-F238E27FC236}">
                <a16:creationId xmlns:a16="http://schemas.microsoft.com/office/drawing/2014/main" id="{59D77AAB-EED8-0371-EADE-D880F3853B05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Marketing Science : Marketing Data Analytics &amp; Bayesian Statistics</a:t>
            </a:r>
          </a:p>
        </p:txBody>
      </p:sp>
      <p:grpSp>
        <p:nvGrpSpPr>
          <p:cNvPr id="9" name="Google Shape;128;p3">
            <a:extLst>
              <a:ext uri="{FF2B5EF4-FFF2-40B4-BE49-F238E27FC236}">
                <a16:creationId xmlns:a16="http://schemas.microsoft.com/office/drawing/2014/main" id="{0379C54D-ADCC-FA3D-7BC3-1861EE403D40}"/>
              </a:ext>
            </a:extLst>
          </p:cNvPr>
          <p:cNvGrpSpPr/>
          <p:nvPr userDrawn="1"/>
        </p:nvGrpSpPr>
        <p:grpSpPr>
          <a:xfrm>
            <a:off x="341956" y="244201"/>
            <a:ext cx="220753" cy="422456"/>
            <a:chOff x="663505" y="75363"/>
            <a:chExt cx="290780" cy="422030"/>
          </a:xfrm>
        </p:grpSpPr>
        <p:sp>
          <p:nvSpPr>
            <p:cNvPr id="10" name="Google Shape;129;p3">
              <a:extLst>
                <a:ext uri="{FF2B5EF4-FFF2-40B4-BE49-F238E27FC236}">
                  <a16:creationId xmlns:a16="http://schemas.microsoft.com/office/drawing/2014/main" id="{A45A238E-5DE7-B58F-91EC-B39938219F49}"/>
                </a:ext>
              </a:extLst>
            </p:cNvPr>
            <p:cNvSpPr/>
            <p:nvPr/>
          </p:nvSpPr>
          <p:spPr>
            <a:xfrm>
              <a:off x="808895" y="75363"/>
              <a:ext cx="145390" cy="4220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30;p3">
              <a:extLst>
                <a:ext uri="{FF2B5EF4-FFF2-40B4-BE49-F238E27FC236}">
                  <a16:creationId xmlns:a16="http://schemas.microsoft.com/office/drawing/2014/main" id="{D136F12C-7C94-5867-5B51-742618D65D3C}"/>
                </a:ext>
              </a:extLst>
            </p:cNvPr>
            <p:cNvSpPr/>
            <p:nvPr/>
          </p:nvSpPr>
          <p:spPr>
            <a:xfrm>
              <a:off x="663505" y="75363"/>
              <a:ext cx="145388" cy="4220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131;p3">
            <a:extLst>
              <a:ext uri="{FF2B5EF4-FFF2-40B4-BE49-F238E27FC236}">
                <a16:creationId xmlns:a16="http://schemas.microsoft.com/office/drawing/2014/main" id="{629745D4-EE78-0FF6-CAE0-1480CAAA2C81}"/>
              </a:ext>
            </a:extLst>
          </p:cNvPr>
          <p:cNvGrpSpPr/>
          <p:nvPr userDrawn="1"/>
        </p:nvGrpSpPr>
        <p:grpSpPr>
          <a:xfrm>
            <a:off x="366250" y="736939"/>
            <a:ext cx="7179549" cy="63729"/>
            <a:chOff x="92945" y="614997"/>
            <a:chExt cx="7179549" cy="63729"/>
          </a:xfrm>
        </p:grpSpPr>
        <p:sp>
          <p:nvSpPr>
            <p:cNvPr id="15" name="Google Shape;132;p3">
              <a:extLst>
                <a:ext uri="{FF2B5EF4-FFF2-40B4-BE49-F238E27FC236}">
                  <a16:creationId xmlns:a16="http://schemas.microsoft.com/office/drawing/2014/main" id="{9B610E0E-B34E-3941-6CDA-0CA210C05204}"/>
                </a:ext>
              </a:extLst>
            </p:cNvPr>
            <p:cNvSpPr/>
            <p:nvPr/>
          </p:nvSpPr>
          <p:spPr>
            <a:xfrm>
              <a:off x="92945" y="614997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33;p3">
              <a:extLst>
                <a:ext uri="{FF2B5EF4-FFF2-40B4-BE49-F238E27FC236}">
                  <a16:creationId xmlns:a16="http://schemas.microsoft.com/office/drawing/2014/main" id="{BA66A4BF-1813-31C9-4E06-A4688336529F}"/>
                </a:ext>
              </a:extLst>
            </p:cNvPr>
            <p:cNvSpPr/>
            <p:nvPr/>
          </p:nvSpPr>
          <p:spPr>
            <a:xfrm>
              <a:off x="3682720" y="616996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401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B0F9E94C-3AD9-D2C6-F44E-75511E6728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414" y="33800"/>
            <a:ext cx="832334" cy="827700"/>
          </a:xfrm>
          <a:prstGeom prst="rect">
            <a:avLst/>
          </a:prstGeom>
        </p:spPr>
      </p:pic>
      <p:sp>
        <p:nvSpPr>
          <p:cNvPr id="10" name="제목 개체 틀 1">
            <a:extLst>
              <a:ext uri="{FF2B5EF4-FFF2-40B4-BE49-F238E27FC236}">
                <a16:creationId xmlns:a16="http://schemas.microsoft.com/office/drawing/2014/main" id="{DB7B8FA8-9CD1-27A4-BF5D-1789F69142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709" y="244701"/>
            <a:ext cx="11481618" cy="421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0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0A9FC-2C7F-C6BA-789E-7643D626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fld id="{0D200F16-87CA-8049-8FD3-58C2E7ABDFA4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grpSp>
        <p:nvGrpSpPr>
          <p:cNvPr id="2" name="Google Shape;128;p3">
            <a:extLst>
              <a:ext uri="{FF2B5EF4-FFF2-40B4-BE49-F238E27FC236}">
                <a16:creationId xmlns:a16="http://schemas.microsoft.com/office/drawing/2014/main" id="{03CF9EAA-F2AB-6588-D771-674D6019B57E}"/>
              </a:ext>
            </a:extLst>
          </p:cNvPr>
          <p:cNvGrpSpPr/>
          <p:nvPr userDrawn="1"/>
        </p:nvGrpSpPr>
        <p:grpSpPr>
          <a:xfrm>
            <a:off x="341956" y="244201"/>
            <a:ext cx="220753" cy="422456"/>
            <a:chOff x="663505" y="75363"/>
            <a:chExt cx="290780" cy="422030"/>
          </a:xfrm>
        </p:grpSpPr>
        <p:sp>
          <p:nvSpPr>
            <p:cNvPr id="3" name="Google Shape;129;p3">
              <a:extLst>
                <a:ext uri="{FF2B5EF4-FFF2-40B4-BE49-F238E27FC236}">
                  <a16:creationId xmlns:a16="http://schemas.microsoft.com/office/drawing/2014/main" id="{0C98B06D-ACB8-82FF-48E6-9339EDD98CCE}"/>
                </a:ext>
              </a:extLst>
            </p:cNvPr>
            <p:cNvSpPr/>
            <p:nvPr/>
          </p:nvSpPr>
          <p:spPr>
            <a:xfrm>
              <a:off x="808895" y="75363"/>
              <a:ext cx="145390" cy="4220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30;p3">
              <a:extLst>
                <a:ext uri="{FF2B5EF4-FFF2-40B4-BE49-F238E27FC236}">
                  <a16:creationId xmlns:a16="http://schemas.microsoft.com/office/drawing/2014/main" id="{84E15D12-3E36-214E-5B58-1929F1132FE1}"/>
                </a:ext>
              </a:extLst>
            </p:cNvPr>
            <p:cNvSpPr/>
            <p:nvPr/>
          </p:nvSpPr>
          <p:spPr>
            <a:xfrm>
              <a:off x="663505" y="75363"/>
              <a:ext cx="145388" cy="4220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Google Shape;131;p3">
            <a:extLst>
              <a:ext uri="{FF2B5EF4-FFF2-40B4-BE49-F238E27FC236}">
                <a16:creationId xmlns:a16="http://schemas.microsoft.com/office/drawing/2014/main" id="{9459AEBB-15FE-FB57-616C-4166016A7FC9}"/>
              </a:ext>
            </a:extLst>
          </p:cNvPr>
          <p:cNvGrpSpPr/>
          <p:nvPr userDrawn="1"/>
        </p:nvGrpSpPr>
        <p:grpSpPr>
          <a:xfrm>
            <a:off x="366250" y="736939"/>
            <a:ext cx="7179549" cy="63729"/>
            <a:chOff x="92945" y="614997"/>
            <a:chExt cx="7179549" cy="63729"/>
          </a:xfrm>
        </p:grpSpPr>
        <p:sp>
          <p:nvSpPr>
            <p:cNvPr id="9" name="Google Shape;132;p3">
              <a:extLst>
                <a:ext uri="{FF2B5EF4-FFF2-40B4-BE49-F238E27FC236}">
                  <a16:creationId xmlns:a16="http://schemas.microsoft.com/office/drawing/2014/main" id="{3E3C3D28-62AE-6A09-07C4-5DE0E69FE21A}"/>
                </a:ext>
              </a:extLst>
            </p:cNvPr>
            <p:cNvSpPr/>
            <p:nvPr/>
          </p:nvSpPr>
          <p:spPr>
            <a:xfrm>
              <a:off x="92945" y="614997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33;p3">
              <a:extLst>
                <a:ext uri="{FF2B5EF4-FFF2-40B4-BE49-F238E27FC236}">
                  <a16:creationId xmlns:a16="http://schemas.microsoft.com/office/drawing/2014/main" id="{B86D03B9-A249-1DDE-BB19-B4B4691CB149}"/>
                </a:ext>
              </a:extLst>
            </p:cNvPr>
            <p:cNvSpPr/>
            <p:nvPr/>
          </p:nvSpPr>
          <p:spPr>
            <a:xfrm>
              <a:off x="3682720" y="616996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95;p1">
            <a:extLst>
              <a:ext uri="{FF2B5EF4-FFF2-40B4-BE49-F238E27FC236}">
                <a16:creationId xmlns:a16="http://schemas.microsoft.com/office/drawing/2014/main" id="{0C8F92A7-FDDB-36B0-AA62-DB3212B8330F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Marketing Science : Marketing Data Analytics &amp; Bayesian Statistics</a:t>
            </a:r>
          </a:p>
        </p:txBody>
      </p:sp>
    </p:spTree>
    <p:extLst>
      <p:ext uri="{BB962C8B-B14F-4D97-AF65-F5344CB8AC3E}">
        <p14:creationId xmlns:p14="http://schemas.microsoft.com/office/powerpoint/2010/main" val="151321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D44B942-DAF0-1601-B4C5-9B01F68361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414" y="33800"/>
            <a:ext cx="832334" cy="8277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0A9FC-2C7F-C6BA-789E-7643D626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fld id="{0D200F16-87CA-8049-8FD3-58C2E7ABDFA4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제목 개체 틀 1">
            <a:extLst>
              <a:ext uri="{FF2B5EF4-FFF2-40B4-BE49-F238E27FC236}">
                <a16:creationId xmlns:a16="http://schemas.microsoft.com/office/drawing/2014/main" id="{CF41BC66-7E58-549C-DAF0-9DC474A4A3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709" y="244701"/>
            <a:ext cx="11481618" cy="421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0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grpSp>
        <p:nvGrpSpPr>
          <p:cNvPr id="11" name="Google Shape;128;p3">
            <a:extLst>
              <a:ext uri="{FF2B5EF4-FFF2-40B4-BE49-F238E27FC236}">
                <a16:creationId xmlns:a16="http://schemas.microsoft.com/office/drawing/2014/main" id="{1D077882-36BB-5B3D-36FD-40F33491575D}"/>
              </a:ext>
            </a:extLst>
          </p:cNvPr>
          <p:cNvGrpSpPr/>
          <p:nvPr userDrawn="1"/>
        </p:nvGrpSpPr>
        <p:grpSpPr>
          <a:xfrm>
            <a:off x="341956" y="244201"/>
            <a:ext cx="220753" cy="422456"/>
            <a:chOff x="663505" y="75363"/>
            <a:chExt cx="290780" cy="422030"/>
          </a:xfrm>
        </p:grpSpPr>
        <p:sp>
          <p:nvSpPr>
            <p:cNvPr id="12" name="Google Shape;129;p3">
              <a:extLst>
                <a:ext uri="{FF2B5EF4-FFF2-40B4-BE49-F238E27FC236}">
                  <a16:creationId xmlns:a16="http://schemas.microsoft.com/office/drawing/2014/main" id="{FC27CAD4-B4F9-C140-14DC-4FA16FDF064A}"/>
                </a:ext>
              </a:extLst>
            </p:cNvPr>
            <p:cNvSpPr/>
            <p:nvPr/>
          </p:nvSpPr>
          <p:spPr>
            <a:xfrm>
              <a:off x="808895" y="75363"/>
              <a:ext cx="145390" cy="4220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0;p3">
              <a:extLst>
                <a:ext uri="{FF2B5EF4-FFF2-40B4-BE49-F238E27FC236}">
                  <a16:creationId xmlns:a16="http://schemas.microsoft.com/office/drawing/2014/main" id="{E3A7FFE9-D79D-64E7-5191-3D6119A10840}"/>
                </a:ext>
              </a:extLst>
            </p:cNvPr>
            <p:cNvSpPr/>
            <p:nvPr/>
          </p:nvSpPr>
          <p:spPr>
            <a:xfrm>
              <a:off x="663505" y="75363"/>
              <a:ext cx="145388" cy="4220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131;p3">
            <a:extLst>
              <a:ext uri="{FF2B5EF4-FFF2-40B4-BE49-F238E27FC236}">
                <a16:creationId xmlns:a16="http://schemas.microsoft.com/office/drawing/2014/main" id="{C55E5CBF-FCE5-BD80-4E88-58CDD57B8952}"/>
              </a:ext>
            </a:extLst>
          </p:cNvPr>
          <p:cNvGrpSpPr/>
          <p:nvPr userDrawn="1"/>
        </p:nvGrpSpPr>
        <p:grpSpPr>
          <a:xfrm>
            <a:off x="366250" y="736939"/>
            <a:ext cx="7179549" cy="63729"/>
            <a:chOff x="92945" y="614997"/>
            <a:chExt cx="7179549" cy="63729"/>
          </a:xfrm>
        </p:grpSpPr>
        <p:sp>
          <p:nvSpPr>
            <p:cNvPr id="15" name="Google Shape;132;p3">
              <a:extLst>
                <a:ext uri="{FF2B5EF4-FFF2-40B4-BE49-F238E27FC236}">
                  <a16:creationId xmlns:a16="http://schemas.microsoft.com/office/drawing/2014/main" id="{B8E20860-0BA2-1E2B-73C7-60459ED317E2}"/>
                </a:ext>
              </a:extLst>
            </p:cNvPr>
            <p:cNvSpPr/>
            <p:nvPr/>
          </p:nvSpPr>
          <p:spPr>
            <a:xfrm>
              <a:off x="92945" y="614997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33;p3">
              <a:extLst>
                <a:ext uri="{FF2B5EF4-FFF2-40B4-BE49-F238E27FC236}">
                  <a16:creationId xmlns:a16="http://schemas.microsoft.com/office/drawing/2014/main" id="{474D6BD7-4198-D5E0-8FF0-81CF746E2D3B}"/>
                </a:ext>
              </a:extLst>
            </p:cNvPr>
            <p:cNvSpPr/>
            <p:nvPr/>
          </p:nvSpPr>
          <p:spPr>
            <a:xfrm>
              <a:off x="3682720" y="616996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95;p1">
            <a:extLst>
              <a:ext uri="{FF2B5EF4-FFF2-40B4-BE49-F238E27FC236}">
                <a16:creationId xmlns:a16="http://schemas.microsoft.com/office/drawing/2014/main" id="{111A16C7-79DB-C610-6AC9-4E4D0616E312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Marketing Science : Marketing Data Analytics &amp; Bayesian Statistics</a:t>
            </a:r>
          </a:p>
        </p:txBody>
      </p:sp>
    </p:spTree>
    <p:extLst>
      <p:ext uri="{BB962C8B-B14F-4D97-AF65-F5344CB8AC3E}">
        <p14:creationId xmlns:p14="http://schemas.microsoft.com/office/powerpoint/2010/main" val="331346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8E80B06-603C-DB2A-CE7D-1F0BCC2017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414" y="33800"/>
            <a:ext cx="832334" cy="8277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0A9FC-2C7F-C6BA-789E-7643D626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fld id="{0D200F16-87CA-8049-8FD3-58C2E7ABDFA4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10" name="제목 개체 틀 1">
            <a:extLst>
              <a:ext uri="{FF2B5EF4-FFF2-40B4-BE49-F238E27FC236}">
                <a16:creationId xmlns:a16="http://schemas.microsoft.com/office/drawing/2014/main" id="{C4F1FAE1-81D2-B29C-C635-CF6BCD0F5E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709" y="244701"/>
            <a:ext cx="11481618" cy="421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0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grpSp>
        <p:nvGrpSpPr>
          <p:cNvPr id="12" name="Google Shape;128;p3">
            <a:extLst>
              <a:ext uri="{FF2B5EF4-FFF2-40B4-BE49-F238E27FC236}">
                <a16:creationId xmlns:a16="http://schemas.microsoft.com/office/drawing/2014/main" id="{06CE7F3E-8D77-56D4-D472-B47A8FB2DAB5}"/>
              </a:ext>
            </a:extLst>
          </p:cNvPr>
          <p:cNvGrpSpPr/>
          <p:nvPr userDrawn="1"/>
        </p:nvGrpSpPr>
        <p:grpSpPr>
          <a:xfrm>
            <a:off x="341956" y="244201"/>
            <a:ext cx="220753" cy="422456"/>
            <a:chOff x="663505" y="75363"/>
            <a:chExt cx="290780" cy="422030"/>
          </a:xfrm>
        </p:grpSpPr>
        <p:sp>
          <p:nvSpPr>
            <p:cNvPr id="13" name="Google Shape;129;p3">
              <a:extLst>
                <a:ext uri="{FF2B5EF4-FFF2-40B4-BE49-F238E27FC236}">
                  <a16:creationId xmlns:a16="http://schemas.microsoft.com/office/drawing/2014/main" id="{E096EFFE-7CC9-6764-A416-CFC1EA0357A5}"/>
                </a:ext>
              </a:extLst>
            </p:cNvPr>
            <p:cNvSpPr/>
            <p:nvPr/>
          </p:nvSpPr>
          <p:spPr>
            <a:xfrm>
              <a:off x="808895" y="75363"/>
              <a:ext cx="145390" cy="4220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30;p3">
              <a:extLst>
                <a:ext uri="{FF2B5EF4-FFF2-40B4-BE49-F238E27FC236}">
                  <a16:creationId xmlns:a16="http://schemas.microsoft.com/office/drawing/2014/main" id="{83EA65B6-EFCE-7D52-9F7B-C7D2B9C489C1}"/>
                </a:ext>
              </a:extLst>
            </p:cNvPr>
            <p:cNvSpPr/>
            <p:nvPr/>
          </p:nvSpPr>
          <p:spPr>
            <a:xfrm>
              <a:off x="663505" y="75363"/>
              <a:ext cx="145388" cy="4220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31;p3">
            <a:extLst>
              <a:ext uri="{FF2B5EF4-FFF2-40B4-BE49-F238E27FC236}">
                <a16:creationId xmlns:a16="http://schemas.microsoft.com/office/drawing/2014/main" id="{A48CA1EB-A66E-1C09-85D1-365D697CDC8E}"/>
              </a:ext>
            </a:extLst>
          </p:cNvPr>
          <p:cNvGrpSpPr/>
          <p:nvPr userDrawn="1"/>
        </p:nvGrpSpPr>
        <p:grpSpPr>
          <a:xfrm>
            <a:off x="366250" y="736939"/>
            <a:ext cx="7179549" cy="63729"/>
            <a:chOff x="92945" y="614997"/>
            <a:chExt cx="7179549" cy="63729"/>
          </a:xfrm>
        </p:grpSpPr>
        <p:sp>
          <p:nvSpPr>
            <p:cNvPr id="16" name="Google Shape;132;p3">
              <a:extLst>
                <a:ext uri="{FF2B5EF4-FFF2-40B4-BE49-F238E27FC236}">
                  <a16:creationId xmlns:a16="http://schemas.microsoft.com/office/drawing/2014/main" id="{5D3A2E38-F845-E948-8387-C6C9B3070405}"/>
                </a:ext>
              </a:extLst>
            </p:cNvPr>
            <p:cNvSpPr/>
            <p:nvPr/>
          </p:nvSpPr>
          <p:spPr>
            <a:xfrm>
              <a:off x="92945" y="614997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33;p3">
              <a:extLst>
                <a:ext uri="{FF2B5EF4-FFF2-40B4-BE49-F238E27FC236}">
                  <a16:creationId xmlns:a16="http://schemas.microsoft.com/office/drawing/2014/main" id="{C196729D-722E-3F03-E133-DE29890A4BFA}"/>
                </a:ext>
              </a:extLst>
            </p:cNvPr>
            <p:cNvSpPr/>
            <p:nvPr/>
          </p:nvSpPr>
          <p:spPr>
            <a:xfrm>
              <a:off x="3682720" y="616996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95;p1">
            <a:extLst>
              <a:ext uri="{FF2B5EF4-FFF2-40B4-BE49-F238E27FC236}">
                <a16:creationId xmlns:a16="http://schemas.microsoft.com/office/drawing/2014/main" id="{F2B1768D-A269-3052-7660-3C9EA12886FF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Marketing Science : Marketing Data Analytics &amp; Bayesian Statistics</a:t>
            </a:r>
          </a:p>
        </p:txBody>
      </p:sp>
    </p:spTree>
    <p:extLst>
      <p:ext uri="{BB962C8B-B14F-4D97-AF65-F5344CB8AC3E}">
        <p14:creationId xmlns:p14="http://schemas.microsoft.com/office/powerpoint/2010/main" val="265412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1_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" name="Google Shape;85;p1">
            <a:extLst>
              <a:ext uri="{FF2B5EF4-FFF2-40B4-BE49-F238E27FC236}">
                <a16:creationId xmlns:a16="http://schemas.microsoft.com/office/drawing/2014/main" id="{B8503421-739E-BB42-0A81-FB290F2FAFBF}"/>
              </a:ext>
            </a:extLst>
          </p:cNvPr>
          <p:cNvSpPr/>
          <p:nvPr userDrawn="1"/>
        </p:nvSpPr>
        <p:spPr>
          <a:xfrm>
            <a:off x="0" y="0"/>
            <a:ext cx="12192000" cy="126956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none" strike="noStrike" cap="none">
              <a:solidFill>
                <a:schemeClr val="lt1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  <a:sym typeface="Arial"/>
            </a:endParaRPr>
          </a:p>
        </p:txBody>
      </p:sp>
      <p:grpSp>
        <p:nvGrpSpPr>
          <p:cNvPr id="6" name="Google Shape;88;p1">
            <a:extLst>
              <a:ext uri="{FF2B5EF4-FFF2-40B4-BE49-F238E27FC236}">
                <a16:creationId xmlns:a16="http://schemas.microsoft.com/office/drawing/2014/main" id="{71E0527E-9F33-3628-D4D6-D65C3B6FD3ED}"/>
              </a:ext>
            </a:extLst>
          </p:cNvPr>
          <p:cNvGrpSpPr/>
          <p:nvPr userDrawn="1"/>
        </p:nvGrpSpPr>
        <p:grpSpPr>
          <a:xfrm>
            <a:off x="2495600" y="3365764"/>
            <a:ext cx="7179549" cy="63236"/>
            <a:chOff x="2348800" y="3279055"/>
            <a:chExt cx="7179549" cy="63236"/>
          </a:xfrm>
        </p:grpSpPr>
        <p:sp>
          <p:nvSpPr>
            <p:cNvPr id="7" name="Google Shape;89;p1">
              <a:extLst>
                <a:ext uri="{FF2B5EF4-FFF2-40B4-BE49-F238E27FC236}">
                  <a16:creationId xmlns:a16="http://schemas.microsoft.com/office/drawing/2014/main" id="{02B24015-E1B0-5712-F85A-7AC5CC5E9E0D}"/>
                </a:ext>
              </a:extLst>
            </p:cNvPr>
            <p:cNvSpPr/>
            <p:nvPr/>
          </p:nvSpPr>
          <p:spPr>
            <a:xfrm>
              <a:off x="2348800" y="3279055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u="none" strike="noStrike" cap="none">
                <a:solidFill>
                  <a:schemeClr val="lt1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endParaRPr>
            </a:p>
          </p:txBody>
        </p:sp>
        <p:sp>
          <p:nvSpPr>
            <p:cNvPr id="8" name="Google Shape;90;p1">
              <a:extLst>
                <a:ext uri="{FF2B5EF4-FFF2-40B4-BE49-F238E27FC236}">
                  <a16:creationId xmlns:a16="http://schemas.microsoft.com/office/drawing/2014/main" id="{14089D31-4B8F-C595-C7C2-C47F60D8BE3E}"/>
                </a:ext>
              </a:extLst>
            </p:cNvPr>
            <p:cNvSpPr/>
            <p:nvPr/>
          </p:nvSpPr>
          <p:spPr>
            <a:xfrm>
              <a:off x="5938575" y="3280561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u="none" strike="noStrike" cap="none">
                <a:solidFill>
                  <a:schemeClr val="lt1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endParaRPr>
            </a:p>
          </p:txBody>
        </p:sp>
      </p:grpSp>
      <p:pic>
        <p:nvPicPr>
          <p:cNvPr id="10" name="Google Shape;92;p1">
            <a:extLst>
              <a:ext uri="{FF2B5EF4-FFF2-40B4-BE49-F238E27FC236}">
                <a16:creationId xmlns:a16="http://schemas.microsoft.com/office/drawing/2014/main" id="{0336E007-EF7F-C16B-9686-C06C00368F6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133703" y="1300664"/>
            <a:ext cx="1058297" cy="1052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93;p1" descr="가짜연구소 운영 (Pseudo Lab for operator) · GitHub">
            <a:extLst>
              <a:ext uri="{FF2B5EF4-FFF2-40B4-BE49-F238E27FC236}">
                <a16:creationId xmlns:a16="http://schemas.microsoft.com/office/drawing/2014/main" id="{583EF2CB-0C45-9CA3-92C0-495A36BC3589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075406" y="1300664"/>
            <a:ext cx="1058297" cy="105829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95;p1">
            <a:extLst>
              <a:ext uri="{FF2B5EF4-FFF2-40B4-BE49-F238E27FC236}">
                <a16:creationId xmlns:a16="http://schemas.microsoft.com/office/drawing/2014/main" id="{252C71F9-5092-8F83-1FF9-3D83C4D0F321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Marketing Science : Marketing Data Analytics &amp; Bayesian Statistics</a:t>
            </a:r>
            <a:endParaRPr sz="700" b="1" u="none" strike="noStrike" cap="none" dirty="0">
              <a:solidFill>
                <a:srgbClr val="595959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  <a:sym typeface="Arial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21255A-C229-30C6-98E2-9BEC3F2B1C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18629" y="6350000"/>
            <a:ext cx="2173132" cy="508000"/>
          </a:xfrm>
        </p:spPr>
        <p:txBody>
          <a:bodyPr>
            <a:normAutofit/>
          </a:bodyPr>
          <a:lstStyle>
            <a:lvl1pPr marL="50800" indent="0" algn="r">
              <a:buNone/>
              <a:defRPr sz="18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이름 </a:t>
            </a:r>
            <a:r>
              <a:rPr kumimoji="1" lang="en-US" altLang="ko-KR" dirty="0"/>
              <a:t>|</a:t>
            </a:r>
            <a:r>
              <a:rPr kumimoji="1" lang="ko-KR" altLang="en-US" dirty="0"/>
              <a:t> 소속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2C6779-3D57-5F05-07FB-BE6A916E5B98}"/>
              </a:ext>
            </a:extLst>
          </p:cNvPr>
          <p:cNvSpPr txBox="1"/>
          <p:nvPr userDrawn="1"/>
        </p:nvSpPr>
        <p:spPr>
          <a:xfrm>
            <a:off x="2376340" y="2694521"/>
            <a:ext cx="7439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i="0" u="none" strike="noStrike" dirty="0">
                <a:solidFill>
                  <a:srgbClr val="000000"/>
                </a:solidFill>
                <a:effectLst/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감사합니다</a:t>
            </a:r>
            <a:r>
              <a:rPr kumimoji="1" lang="en-US" altLang="ko-KR" sz="3200" b="1" i="0" u="none" strike="noStrike" dirty="0">
                <a:solidFill>
                  <a:srgbClr val="000000"/>
                </a:solidFill>
                <a:effectLst/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.</a:t>
            </a:r>
            <a:endParaRPr kumimoji="1" lang="ko-KR" altLang="en-US" sz="3200" b="1" i="0" dirty="0">
              <a:latin typeface="NanumSquareRoundOTF Bold" panose="020B0600000101010101" pitchFamily="34" charset="-127"/>
              <a:ea typeface="NanumSquareRoundOTF Bold" panose="020B0600000101010101" pitchFamily="34" charset="-127"/>
            </a:endParaRPr>
          </a:p>
        </p:txBody>
      </p:sp>
      <p:sp>
        <p:nvSpPr>
          <p:cNvPr id="20" name="Google Shape;84;p1">
            <a:extLst>
              <a:ext uri="{FF2B5EF4-FFF2-40B4-BE49-F238E27FC236}">
                <a16:creationId xmlns:a16="http://schemas.microsoft.com/office/drawing/2014/main" id="{609EEF83-C275-D696-2D02-540E3ABB06B8}"/>
              </a:ext>
            </a:extLst>
          </p:cNvPr>
          <p:cNvSpPr/>
          <p:nvPr userDrawn="1"/>
        </p:nvSpPr>
        <p:spPr>
          <a:xfrm>
            <a:off x="0" y="5588436"/>
            <a:ext cx="12192000" cy="1269564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none" strike="noStrike" cap="none">
              <a:solidFill>
                <a:schemeClr val="lt1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700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96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kumimoji="1" lang="ko-KR" altLang="en-US" dirty="0"/>
              <a:t>마스터 제목 스타일 편집</a:t>
            </a:r>
            <a:endParaRPr dirty="0"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endParaRPr dirty="0"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9239993" y="63801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NanumSquareRoundOTF Bold" panose="020B0600000101010101" pitchFamily="34" charset="-127"/>
          <a:ea typeface="NanumSquareRoundOTF Bold" panose="020B0600000101010101" pitchFamily="34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NanumSquareRoundOTF Regular" panose="020B0600000101010101" pitchFamily="34" charset="-127"/>
          <a:ea typeface="NanumSquareRoundOTF Regular" panose="020B0600000101010101" pitchFamily="34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NanumSquareRoundOTF Regular" panose="020B0600000101010101" pitchFamily="34" charset="-127"/>
          <a:ea typeface="NanumSquareRoundOTF Regular" panose="020B0600000101010101" pitchFamily="34" charset="-127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NanumSquareRoundOTF Regular" panose="020B0600000101010101" pitchFamily="34" charset="-127"/>
          <a:ea typeface="NanumSquareRoundOTF Regular" panose="020B0600000101010101" pitchFamily="34" charset="-127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9964B16D-0264-20AD-1E56-C497DC458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Week 1  :</a:t>
            </a:r>
            <a:r>
              <a:rPr lang="ko-KR" altLang="en-US" dirty="0"/>
              <a:t>  </a:t>
            </a:r>
            <a:r>
              <a:rPr lang="en-US" altLang="ko-KR" dirty="0"/>
              <a:t>OT</a:t>
            </a:r>
          </a:p>
        </p:txBody>
      </p:sp>
      <p:sp>
        <p:nvSpPr>
          <p:cNvPr id="3" name="텍스트 개체 틀 4">
            <a:extLst>
              <a:ext uri="{FF2B5EF4-FFF2-40B4-BE49-F238E27FC236}">
                <a16:creationId xmlns:a16="http://schemas.microsoft.com/office/drawing/2014/main" id="{822AEBFC-CCAC-7128-4831-780C4DD544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66694" y="6350000"/>
            <a:ext cx="2625067" cy="508000"/>
          </a:xfrm>
        </p:spPr>
        <p:txBody>
          <a:bodyPr>
            <a:normAutofit/>
          </a:bodyPr>
          <a:lstStyle>
            <a:lvl1pPr marL="50800" indent="0" algn="r">
              <a:buNone/>
              <a:defRPr sz="18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권남택 </a:t>
            </a:r>
            <a:r>
              <a:rPr kumimoji="1" lang="en-US" altLang="ko-KR" dirty="0"/>
              <a:t>| </a:t>
            </a:r>
            <a:r>
              <a:rPr kumimoji="1" lang="en-US" altLang="ko-KR" dirty="0" err="1"/>
              <a:t>Netmarble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580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7A5AB-E7DA-54F0-E025-36B0485CC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77B2C-0255-6DBD-2589-435DBBB8B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6" y="283457"/>
            <a:ext cx="5692683" cy="345320"/>
          </a:xfrm>
        </p:spPr>
        <p:txBody>
          <a:bodyPr/>
          <a:lstStyle/>
          <a:p>
            <a:r>
              <a:rPr kumimoji="1"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Marketing Science </a:t>
            </a:r>
            <a:r>
              <a:rPr kumimoji="1"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</a:t>
            </a:r>
            <a:r>
              <a:rPr kumimoji="1"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Rule</a:t>
            </a:r>
            <a:endParaRPr kumimoji="1"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0FF4B70-BAAA-63AB-5EC2-5714336A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9</a:t>
            </a:fld>
            <a:endParaRPr kumimoji="1" lang="ko-KR" altLang="en-US" dirty="0"/>
          </a:p>
        </p:txBody>
      </p:sp>
      <p:sp>
        <p:nvSpPr>
          <p:cNvPr id="3" name="AutoShape 2" descr="네오플 - 나무위키">
            <a:extLst>
              <a:ext uri="{FF2B5EF4-FFF2-40B4-BE49-F238E27FC236}">
                <a16:creationId xmlns:a16="http://schemas.microsoft.com/office/drawing/2014/main" id="{88705871-9C7D-B3AE-7A0B-1901EF0649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C14B82-DD43-08B3-7A57-78C1335ED122}"/>
              </a:ext>
            </a:extLst>
          </p:cNvPr>
          <p:cNvSpPr txBox="1"/>
          <p:nvPr/>
        </p:nvSpPr>
        <p:spPr>
          <a:xfrm>
            <a:off x="387625" y="1527044"/>
            <a:ext cx="7464288" cy="379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잘 지키기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실명 및 </a:t>
            </a:r>
            <a:r>
              <a:rPr lang="ko-KR" alt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웹캠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서로의 질문과 의견을 존중하며 활발하게 토론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 내용 잘 학습해오기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이해에 어려움이 있다면 팀원들에게 도움 요청하기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013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5D82F-1CC9-10DB-02B4-5C0C4055A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B5B14-A07B-4BEA-0FF3-F3D0F5DD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6" y="283457"/>
            <a:ext cx="5692683" cy="345320"/>
          </a:xfrm>
        </p:spPr>
        <p:txBody>
          <a:bodyPr/>
          <a:lstStyle/>
          <a:p>
            <a:r>
              <a:rPr kumimoji="1"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Marketing Science </a:t>
            </a:r>
            <a:r>
              <a:rPr kumimoji="1"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</a:t>
            </a:r>
            <a:r>
              <a:rPr kumimoji="1"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Rule</a:t>
            </a:r>
            <a:endParaRPr kumimoji="1"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9F83282D-54D8-781B-E263-CE7DEAF4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10</a:t>
            </a:fld>
            <a:endParaRPr kumimoji="1" lang="ko-KR" altLang="en-US" dirty="0"/>
          </a:p>
        </p:txBody>
      </p:sp>
      <p:sp>
        <p:nvSpPr>
          <p:cNvPr id="3" name="AutoShape 2" descr="네오플 - 나무위키">
            <a:extLst>
              <a:ext uri="{FF2B5EF4-FFF2-40B4-BE49-F238E27FC236}">
                <a16:creationId xmlns:a16="http://schemas.microsoft.com/office/drawing/2014/main" id="{7BEFAC57-1805-F696-3450-15C2DCAD17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87C58-DA11-8214-4557-A668A9746425}"/>
              </a:ext>
            </a:extLst>
          </p:cNvPr>
          <p:cNvSpPr txBox="1"/>
          <p:nvPr/>
        </p:nvSpPr>
        <p:spPr>
          <a:xfrm>
            <a:off x="724449" y="1288464"/>
            <a:ext cx="10438302" cy="3422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u="sng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자신의 관점을 충분히 담아서 발표하기</a:t>
            </a:r>
            <a:endParaRPr lang="en-US" altLang="ko-KR" sz="18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회사별로 마케팅 팀에서 커버하는 범위와 롤이 다르고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b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그에 따라 분석가의 업무 및 관점에도 차이가 발생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lvl="1">
              <a:lnSpc>
                <a:spcPct val="150000"/>
              </a:lnSpc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- ex.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복수의 게임에 대한 초기 </a:t>
            </a:r>
            <a:r>
              <a:rPr lang="ko-KR" alt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모객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및 단기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ROAS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를 관리하는 경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회사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 별로 주요하게 보는 방식에 대해 이해함으로써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b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분석을 통한 액션아이템을 자신의 케이스에 맞게 적용 가능할지 판단 가능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6700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2194A-D55A-8FF8-69E7-AC840250C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D21E6-13F6-41BF-C7B8-74F46E1F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6" y="283457"/>
            <a:ext cx="5692683" cy="345320"/>
          </a:xfrm>
        </p:spPr>
        <p:txBody>
          <a:bodyPr/>
          <a:lstStyle/>
          <a:p>
            <a:r>
              <a:rPr kumimoji="1"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Marketing Science </a:t>
            </a:r>
            <a:r>
              <a:rPr kumimoji="1"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</a:t>
            </a:r>
            <a:r>
              <a:rPr kumimoji="1"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Rule</a:t>
            </a:r>
            <a:endParaRPr kumimoji="1"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7B6367B-E71A-5965-27F4-38345B59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11</a:t>
            </a:fld>
            <a:endParaRPr kumimoji="1" lang="ko-KR" altLang="en-US" dirty="0"/>
          </a:p>
        </p:txBody>
      </p:sp>
      <p:sp>
        <p:nvSpPr>
          <p:cNvPr id="3" name="AutoShape 2" descr="네오플 - 나무위키">
            <a:extLst>
              <a:ext uri="{FF2B5EF4-FFF2-40B4-BE49-F238E27FC236}">
                <a16:creationId xmlns:a16="http://schemas.microsoft.com/office/drawing/2014/main" id="{5C7CE1B8-F8BA-5C79-177A-116776E8D8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0B13F-CC66-96AA-C224-60642722B9AD}"/>
              </a:ext>
            </a:extLst>
          </p:cNvPr>
          <p:cNvSpPr txBox="1"/>
          <p:nvPr/>
        </p:nvSpPr>
        <p:spPr>
          <a:xfrm>
            <a:off x="724449" y="1288464"/>
            <a:ext cx="10438302" cy="1760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u="sng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자신의 관점을 충분히 담아서 발표하기</a:t>
            </a:r>
            <a:endParaRPr lang="en-US" altLang="ko-KR" sz="18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Ex.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Interrupted Time Series -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신규 상품의 효과 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Paid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All-in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유저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인게임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상품과 마케팅 액션의 연계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… </a:t>
            </a:r>
          </a:p>
        </p:txBody>
      </p:sp>
      <p:pic>
        <p:nvPicPr>
          <p:cNvPr id="1026" name="Picture 2" descr="나 혼자만 레벨업:어라이즈">
            <a:extLst>
              <a:ext uri="{FF2B5EF4-FFF2-40B4-BE49-F238E27FC236}">
                <a16:creationId xmlns:a16="http://schemas.microsoft.com/office/drawing/2014/main" id="{12EBC876-C2A6-B58F-B584-11F26B780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541644"/>
            <a:ext cx="4515678" cy="253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1. Hypothetical Example of a Simple Interrupted Time Series Design. |  Download Scientific Diagram">
            <a:extLst>
              <a:ext uri="{FF2B5EF4-FFF2-40B4-BE49-F238E27FC236}">
                <a16:creationId xmlns:a16="http://schemas.microsoft.com/office/drawing/2014/main" id="{8765F6AA-3323-0E48-18F5-1BBD259B01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1. Hypothetical Example of a Simple Interrupted Time Series Design. |  Download Scientific Diagram">
            <a:extLst>
              <a:ext uri="{FF2B5EF4-FFF2-40B4-BE49-F238E27FC236}">
                <a16:creationId xmlns:a16="http://schemas.microsoft.com/office/drawing/2014/main" id="{651F8901-93A0-7D7E-0C23-5772F27E6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923" y="3537058"/>
            <a:ext cx="4515679" cy="253409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573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74B5E-EEEC-1740-39E9-7932C4FBF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88123-C12D-23EE-82FC-13C25D659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7" y="283457"/>
            <a:ext cx="2952796" cy="345320"/>
          </a:xfrm>
        </p:spPr>
        <p:txBody>
          <a:bodyPr/>
          <a:lstStyle/>
          <a:p>
            <a:r>
              <a:rPr kumimoji="1"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일정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EAD0AC4-FED4-4353-3789-A177FEE36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56333"/>
              </p:ext>
            </p:extLst>
          </p:nvPr>
        </p:nvGraphicFramePr>
        <p:xfrm>
          <a:off x="1587387" y="1376662"/>
          <a:ext cx="9017225" cy="4390218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085800">
                  <a:extLst>
                    <a:ext uri="{9D8B030D-6E8A-4147-A177-3AD203B41FA5}">
                      <a16:colId xmlns:a16="http://schemas.microsoft.com/office/drawing/2014/main" val="872194747"/>
                    </a:ext>
                  </a:extLst>
                </a:gridCol>
                <a:gridCol w="1262270">
                  <a:extLst>
                    <a:ext uri="{9D8B030D-6E8A-4147-A177-3AD203B41FA5}">
                      <a16:colId xmlns:a16="http://schemas.microsoft.com/office/drawing/2014/main" val="778213044"/>
                    </a:ext>
                  </a:extLst>
                </a:gridCol>
                <a:gridCol w="3935895">
                  <a:extLst>
                    <a:ext uri="{9D8B030D-6E8A-4147-A177-3AD203B41FA5}">
                      <a16:colId xmlns:a16="http://schemas.microsoft.com/office/drawing/2014/main" val="1398959835"/>
                    </a:ext>
                  </a:extLst>
                </a:gridCol>
                <a:gridCol w="929815">
                  <a:extLst>
                    <a:ext uri="{9D8B030D-6E8A-4147-A177-3AD203B41FA5}">
                      <a16:colId xmlns:a16="http://schemas.microsoft.com/office/drawing/2014/main" val="4190761770"/>
                    </a:ext>
                  </a:extLst>
                </a:gridCol>
                <a:gridCol w="1803445">
                  <a:extLst>
                    <a:ext uri="{9D8B030D-6E8A-4147-A177-3AD203B41FA5}">
                      <a16:colId xmlns:a16="http://schemas.microsoft.com/office/drawing/2014/main" val="3128793337"/>
                    </a:ext>
                  </a:extLst>
                </a:gridCol>
              </a:tblGrid>
              <a:tr h="31358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주차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날짜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내용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자료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발표자</a:t>
                      </a:r>
                    </a:p>
                  </a:txBody>
                  <a:tcPr marL="62354" marR="62354" marT="28779" marB="28779" anchor="ctr"/>
                </a:tc>
                <a:extLst>
                  <a:ext uri="{0D108BD9-81ED-4DB2-BD59-A6C34878D82A}">
                    <a16:rowId xmlns:a16="http://schemas.microsoft.com/office/drawing/2014/main" val="1131179777"/>
                  </a:ext>
                </a:extLst>
              </a:tr>
              <a:tr h="3135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Week 1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2025/03/03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OT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권남택</a:t>
                      </a:r>
                    </a:p>
                  </a:txBody>
                  <a:tcPr marL="62354" marR="62354" marT="28779" marB="28779" anchor="ctr"/>
                </a:tc>
                <a:extLst>
                  <a:ext uri="{0D108BD9-81ED-4DB2-BD59-A6C34878D82A}">
                    <a16:rowId xmlns:a16="http://schemas.microsoft.com/office/drawing/2014/main" val="2941779307"/>
                  </a:ext>
                </a:extLst>
              </a:tr>
              <a:tr h="3135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Week 2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2025/03/10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베이지안 리뷰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권남택</a:t>
                      </a:r>
                    </a:p>
                  </a:txBody>
                  <a:tcPr marL="62354" marR="62354" marT="28779" marB="28779" anchor="ctr"/>
                </a:tc>
                <a:extLst>
                  <a:ext uri="{0D108BD9-81ED-4DB2-BD59-A6C34878D82A}">
                    <a16:rowId xmlns:a16="http://schemas.microsoft.com/office/drawing/2014/main" val="2810890525"/>
                  </a:ext>
                </a:extLst>
              </a:tr>
              <a:tr h="313587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Week 3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2025/03/17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인과추론 리뷰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신진수</a:t>
                      </a:r>
                    </a:p>
                  </a:txBody>
                  <a:tcPr marL="62354" marR="62354" marT="28779" marB="28779" anchor="ctr"/>
                </a:tc>
                <a:extLst>
                  <a:ext uri="{0D108BD9-81ED-4DB2-BD59-A6C34878D82A}">
                    <a16:rowId xmlns:a16="http://schemas.microsoft.com/office/drawing/2014/main" val="1472646354"/>
                  </a:ext>
                </a:extLst>
              </a:tr>
              <a:tr h="313587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Week 4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2025/03/29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⭐가짜연구소 </a:t>
                      </a:r>
                      <a:r>
                        <a:rPr lang="ko-KR" altLang="en-US" sz="1100" dirty="0" err="1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인과추론팀</a:t>
                      </a:r>
                      <a:r>
                        <a:rPr lang="ko-KR" altLang="en-US" sz="1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Meet Up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</a:p>
                  </a:txBody>
                  <a:tcPr marL="62354" marR="62354" marT="28779" marB="28779" anchor="ctr"/>
                </a:tc>
                <a:extLst>
                  <a:ext uri="{0D108BD9-81ED-4DB2-BD59-A6C34878D82A}">
                    <a16:rowId xmlns:a16="http://schemas.microsoft.com/office/drawing/2014/main" val="2713109068"/>
                  </a:ext>
                </a:extLst>
              </a:tr>
              <a:tr h="313587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Week 5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2025/03/31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PyMC</a:t>
                      </a:r>
                      <a:r>
                        <a:rPr lang="en-US" sz="1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Basic + </a:t>
                      </a:r>
                      <a:r>
                        <a:rPr lang="en-US" sz="1100" dirty="0" err="1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MarTech</a:t>
                      </a:r>
                      <a:r>
                        <a:rPr lang="en-US" sz="1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Day(</a:t>
                      </a:r>
                      <a:r>
                        <a:rPr lang="ko-KR" altLang="en-US" sz="1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미정</a:t>
                      </a:r>
                      <a:r>
                        <a:rPr lang="en-US" altLang="ko-KR" sz="1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Ch.4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권남택</a:t>
                      </a:r>
                    </a:p>
                  </a:txBody>
                  <a:tcPr marL="62354" marR="62354" marT="28779" marB="28779" anchor="ctr"/>
                </a:tc>
                <a:extLst>
                  <a:ext uri="{0D108BD9-81ED-4DB2-BD59-A6C34878D82A}">
                    <a16:rowId xmlns:a16="http://schemas.microsoft.com/office/drawing/2014/main" val="1743588305"/>
                  </a:ext>
                </a:extLst>
              </a:tr>
              <a:tr h="313587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Week 6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2025/04/07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Various Attribution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Ch.11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미정</a:t>
                      </a:r>
                    </a:p>
                  </a:txBody>
                  <a:tcPr marL="62354" marR="62354" marT="28779" marB="28779" anchor="ctr"/>
                </a:tc>
                <a:extLst>
                  <a:ext uri="{0D108BD9-81ED-4DB2-BD59-A6C34878D82A}">
                    <a16:rowId xmlns:a16="http://schemas.microsoft.com/office/drawing/2014/main" val="4196194820"/>
                  </a:ext>
                </a:extLst>
              </a:tr>
              <a:tr h="313587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Week 7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2025/04/14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Experiment and Quasi-Experiment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Ch.13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미정</a:t>
                      </a:r>
                    </a:p>
                  </a:txBody>
                  <a:tcPr marL="62354" marR="62354" marT="28779" marB="28779" anchor="ctr"/>
                </a:tc>
                <a:extLst>
                  <a:ext uri="{0D108BD9-81ED-4DB2-BD59-A6C34878D82A}">
                    <a16:rowId xmlns:a16="http://schemas.microsoft.com/office/drawing/2014/main" val="2972980448"/>
                  </a:ext>
                </a:extLst>
              </a:tr>
              <a:tr h="313587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Week 8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2025/04/21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Segmentation &amp; RFM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Ch.7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미정</a:t>
                      </a:r>
                    </a:p>
                  </a:txBody>
                  <a:tcPr marL="62354" marR="62354" marT="28779" marB="28779" anchor="ctr"/>
                </a:tc>
                <a:extLst>
                  <a:ext uri="{0D108BD9-81ED-4DB2-BD59-A6C34878D82A}">
                    <a16:rowId xmlns:a16="http://schemas.microsoft.com/office/drawing/2014/main" val="198986633"/>
                  </a:ext>
                </a:extLst>
              </a:tr>
              <a:tr h="313587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Week 9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2025/04/28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⭐가짜연구소 </a:t>
                      </a:r>
                      <a:r>
                        <a:rPr lang="en-US" sz="1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Magical Week </a:t>
                      </a:r>
                      <a:r>
                        <a:rPr lang="ko-KR" altLang="en-US" sz="1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휴식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</a:p>
                  </a:txBody>
                  <a:tcPr marL="62354" marR="62354" marT="28779" marB="28779" anchor="ctr"/>
                </a:tc>
                <a:extLst>
                  <a:ext uri="{0D108BD9-81ED-4DB2-BD59-A6C34878D82A}">
                    <a16:rowId xmlns:a16="http://schemas.microsoft.com/office/drawing/2014/main" val="2384792354"/>
                  </a:ext>
                </a:extLst>
              </a:tr>
              <a:tr h="313587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Week 10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2025/05/05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Customer Lifetime Value with </a:t>
                      </a:r>
                      <a:r>
                        <a:rPr lang="en-US" sz="1100" dirty="0" err="1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PyMC</a:t>
                      </a:r>
                      <a:endParaRPr lang="en-US" sz="11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Ch.8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미정</a:t>
                      </a:r>
                    </a:p>
                  </a:txBody>
                  <a:tcPr marL="62354" marR="62354" marT="28779" marB="28779" anchor="ctr"/>
                </a:tc>
                <a:extLst>
                  <a:ext uri="{0D108BD9-81ED-4DB2-BD59-A6C34878D82A}">
                    <a16:rowId xmlns:a16="http://schemas.microsoft.com/office/drawing/2014/main" val="1735430321"/>
                  </a:ext>
                </a:extLst>
              </a:tr>
              <a:tr h="313587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Week 11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2025/05/12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Customer Survey Analysis</a:t>
                      </a:r>
                      <a:endParaRPr lang="en-US" altLang="ko-KR" sz="11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Ch.9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미정</a:t>
                      </a:r>
                    </a:p>
                  </a:txBody>
                  <a:tcPr marL="62354" marR="62354" marT="28779" marB="28779" anchor="ctr"/>
                </a:tc>
                <a:extLst>
                  <a:ext uri="{0D108BD9-81ED-4DB2-BD59-A6C34878D82A}">
                    <a16:rowId xmlns:a16="http://schemas.microsoft.com/office/drawing/2014/main" val="4292246004"/>
                  </a:ext>
                </a:extLst>
              </a:tr>
              <a:tr h="313587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Week 12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2025/05/19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MMM Fundamental with Robyn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Ch.12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미정</a:t>
                      </a:r>
                    </a:p>
                  </a:txBody>
                  <a:tcPr marL="62354" marR="62354" marT="28779" marB="28779" anchor="ctr"/>
                </a:tc>
                <a:extLst>
                  <a:ext uri="{0D108BD9-81ED-4DB2-BD59-A6C34878D82A}">
                    <a16:rowId xmlns:a16="http://schemas.microsoft.com/office/drawing/2014/main" val="439687962"/>
                  </a:ext>
                </a:extLst>
              </a:tr>
              <a:tr h="313587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Week 13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2025/05/26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Modern MMM with </a:t>
                      </a:r>
                      <a:r>
                        <a:rPr lang="en-US" sz="1100" dirty="0" err="1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PyMC</a:t>
                      </a:r>
                      <a:r>
                        <a:rPr lang="en-US" sz="1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&amp; Meridian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Ch.12</a:t>
                      </a:r>
                    </a:p>
                  </a:txBody>
                  <a:tcPr marL="62354" marR="62354" marT="28779" marB="287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미정</a:t>
                      </a:r>
                    </a:p>
                  </a:txBody>
                  <a:tcPr marL="62354" marR="62354" marT="28779" marB="28779" anchor="ctr"/>
                </a:tc>
                <a:extLst>
                  <a:ext uri="{0D108BD9-81ED-4DB2-BD59-A6C34878D82A}">
                    <a16:rowId xmlns:a16="http://schemas.microsoft.com/office/drawing/2014/main" val="225102103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89D28FA-C6B8-FFDF-A50D-27E82C3F0E51}"/>
              </a:ext>
            </a:extLst>
          </p:cNvPr>
          <p:cNvSpPr txBox="1"/>
          <p:nvPr/>
        </p:nvSpPr>
        <p:spPr>
          <a:xfrm>
            <a:off x="2607364" y="6033390"/>
            <a:ext cx="6977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 발표 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희망 토픽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1,2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지망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Discord DM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전송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2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주차에 선정 예정</a:t>
            </a:r>
          </a:p>
        </p:txBody>
      </p:sp>
    </p:spTree>
    <p:extLst>
      <p:ext uri="{BB962C8B-B14F-4D97-AF65-F5344CB8AC3E}">
        <p14:creationId xmlns:p14="http://schemas.microsoft.com/office/powerpoint/2010/main" val="1824670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AB367-40AE-8AA1-1518-1E34D3B1B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39E42-7C2D-26D1-B1CF-63CCEF79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7" y="283457"/>
            <a:ext cx="2952796" cy="345320"/>
          </a:xfrm>
        </p:spPr>
        <p:txBody>
          <a:bodyPr/>
          <a:lstStyle/>
          <a:p>
            <a:r>
              <a:rPr kumimoji="1"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오늘의 </a:t>
            </a:r>
            <a:r>
              <a:rPr kumimoji="1"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TODO</a:t>
            </a:r>
            <a:endParaRPr kumimoji="1"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BC44B-B33F-0C08-6471-ADBF52948C81}"/>
              </a:ext>
            </a:extLst>
          </p:cNvPr>
          <p:cNvSpPr txBox="1"/>
          <p:nvPr/>
        </p:nvSpPr>
        <p:spPr>
          <a:xfrm>
            <a:off x="724449" y="1288464"/>
            <a:ext cx="10438302" cy="2556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u="sng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아이스 브레이킹</a:t>
            </a:r>
            <a:endParaRPr lang="en-US" altLang="ko-KR" sz="18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lvl="1">
              <a:lnSpc>
                <a:spcPct val="150000"/>
              </a:lnSpc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일수록 좋습니다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소속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관심있는 토픽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최근에 회사에서 담당하고 있는 업무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스터디 참여 이유 및 소감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기타 등등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이름순으로 진행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338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6F1E6-457C-2634-67D4-0FD363390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2491E-E1A5-38B3-AA05-1DA4C3780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7" y="283457"/>
            <a:ext cx="2952796" cy="345320"/>
          </a:xfrm>
        </p:spPr>
        <p:txBody>
          <a:bodyPr/>
          <a:lstStyle/>
          <a:p>
            <a:r>
              <a:rPr kumimoji="1"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오늘의 </a:t>
            </a:r>
            <a:r>
              <a:rPr kumimoji="1"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TODO</a:t>
            </a:r>
            <a:endParaRPr kumimoji="1"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4840C6-8DD5-B42E-BF31-34705A88D2FC}"/>
              </a:ext>
            </a:extLst>
          </p:cNvPr>
          <p:cNvSpPr txBox="1"/>
          <p:nvPr/>
        </p:nvSpPr>
        <p:spPr>
          <a:xfrm>
            <a:off x="694632" y="1288464"/>
            <a:ext cx="10438302" cy="158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u="sng" dirty="0" err="1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깃헙</a:t>
            </a:r>
            <a:r>
              <a:rPr lang="ko-KR" altLang="en-US" sz="2000" u="sng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u="sng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자기소개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부탁드립니다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§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30D861-520A-4938-E008-1A131C6572E4}"/>
              </a:ext>
            </a:extLst>
          </p:cNvPr>
          <p:cNvSpPr txBox="1"/>
          <p:nvPr/>
        </p:nvSpPr>
        <p:spPr>
          <a:xfrm>
            <a:off x="555717" y="3786499"/>
            <a:ext cx="10438302" cy="158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u="sng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소통 채널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소통 채널은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Discord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공유는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Discord / GitHub</a:t>
            </a:r>
          </a:p>
        </p:txBody>
      </p:sp>
    </p:spTree>
    <p:extLst>
      <p:ext uri="{BB962C8B-B14F-4D97-AF65-F5344CB8AC3E}">
        <p14:creationId xmlns:p14="http://schemas.microsoft.com/office/powerpoint/2010/main" val="1532912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A86AF-61B3-01B5-443F-89B0066F3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FAC0B-052D-4A3E-8944-322A66F6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7" y="283457"/>
            <a:ext cx="2952796" cy="345320"/>
          </a:xfrm>
        </p:spPr>
        <p:txBody>
          <a:bodyPr/>
          <a:lstStyle/>
          <a:p>
            <a:r>
              <a:rPr kumimoji="1"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오늘의 </a:t>
            </a:r>
            <a:r>
              <a:rPr kumimoji="1"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TODO</a:t>
            </a:r>
            <a:endParaRPr kumimoji="1"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6272B-E430-31D0-4833-344449EB7A13}"/>
              </a:ext>
            </a:extLst>
          </p:cNvPr>
          <p:cNvSpPr txBox="1"/>
          <p:nvPr/>
        </p:nvSpPr>
        <p:spPr>
          <a:xfrm>
            <a:off x="876849" y="5373447"/>
            <a:ext cx="10438302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제안 및 건의사항 있으면 편하게 말씀해주세요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148" name="Picture 4" descr="카톡, 인스타에서 쓰기 좋은 무한도전 웃긴짤 모음 30개(박명수짤, 우정짤)ㅣ친구랑 쓰는 질문 다이어리 앱, 마인드브릿지💌">
            <a:extLst>
              <a:ext uri="{FF2B5EF4-FFF2-40B4-BE49-F238E27FC236}">
                <a16:creationId xmlns:a16="http://schemas.microsoft.com/office/drawing/2014/main" id="{9C45B9F7-F39C-A4AE-E539-24D3078BB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585" y="1754166"/>
            <a:ext cx="5434830" cy="305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749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131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72F66-CB90-073C-6F28-9A6E2359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7" y="283457"/>
            <a:ext cx="2952796" cy="345320"/>
          </a:xfrm>
        </p:spPr>
        <p:txBody>
          <a:bodyPr/>
          <a:lstStyle/>
          <a:p>
            <a:r>
              <a:rPr kumimoji="1" lang="ko-KR" altLang="en-US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빌더</a:t>
            </a:r>
            <a:r>
              <a:rPr kumimoji="1"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소개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EF399D6-7A7A-23BC-EFE8-08577C02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1</a:t>
            </a:fld>
            <a:endParaRPr kumimoji="1" lang="ko-KR" altLang="en-US" dirty="0"/>
          </a:p>
        </p:txBody>
      </p:sp>
      <p:pic>
        <p:nvPicPr>
          <p:cNvPr id="10" name="그림 9" descr="의류, 사람, 크리스마스, 크리스마스 트리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C9EBEAF-870B-5EF8-333E-7A7CD3102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17" y="1686070"/>
            <a:ext cx="3028901" cy="40385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67B430-DAFA-884F-BDA4-536382AEB4AD}"/>
              </a:ext>
            </a:extLst>
          </p:cNvPr>
          <p:cNvSpPr txBox="1"/>
          <p:nvPr/>
        </p:nvSpPr>
        <p:spPr>
          <a:xfrm>
            <a:off x="4810538" y="1506854"/>
            <a:ext cx="6957392" cy="4622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넷마블 마케팅데이터분석팀 소속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통계학과 학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석사 졸업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대학원에서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베이지안 </a:t>
            </a:r>
            <a:r>
              <a:rPr lang="ko-KR" alt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트리앙상블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모형을 통한 교란 보정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3">
              <a:lnSpc>
                <a:spcPct val="150000"/>
              </a:lnSpc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-  Confounder Selection / HTE / BART / …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iOS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성과추정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PC/MO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통합적 성과측정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관심 주제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베이지안 추론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MMM, AI Agent, …</a:t>
            </a:r>
          </a:p>
          <a:p>
            <a:pPr lvl="2">
              <a:lnSpc>
                <a:spcPct val="150000"/>
              </a:lnSpc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-  PS5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축구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7252C-B45D-E64D-EB62-6E6678AD400E}"/>
              </a:ext>
            </a:extLst>
          </p:cNvPr>
          <p:cNvSpPr txBox="1"/>
          <p:nvPr/>
        </p:nvSpPr>
        <p:spPr>
          <a:xfrm>
            <a:off x="519664" y="1337577"/>
            <a:ext cx="2703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u="sng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권남택 </a:t>
            </a:r>
            <a:r>
              <a:rPr lang="en-US" altLang="ko-KR" sz="1600" b="1" u="sng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(Namtaek Kwon)</a:t>
            </a:r>
            <a:endParaRPr lang="ko-KR" altLang="en-US" b="1" u="sng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367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20D56-9D9D-FF05-57B9-CAFCDF963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A462F-D2C8-9C67-6C65-D74668B9F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7" y="283457"/>
            <a:ext cx="2952796" cy="345320"/>
          </a:xfrm>
        </p:spPr>
        <p:txBody>
          <a:bodyPr/>
          <a:lstStyle/>
          <a:p>
            <a:r>
              <a:rPr kumimoji="1" lang="ko-KR" altLang="en-US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인과추론팀</a:t>
            </a:r>
            <a:r>
              <a:rPr kumimoji="1"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소개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9D706677-AD22-10B6-A9EF-FAA161B7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2</a:t>
            </a:fld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8530DC-CC0A-E6EB-160E-86E557358B80}"/>
              </a:ext>
            </a:extLst>
          </p:cNvPr>
          <p:cNvSpPr txBox="1"/>
          <p:nvPr/>
        </p:nvSpPr>
        <p:spPr>
          <a:xfrm>
            <a:off x="4810538" y="1676131"/>
            <a:ext cx="7096540" cy="2545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KRAFTON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24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및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인과추론으로 네트워킹하기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행사 주최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한국어 자료가 부족한 인과추론 주제에 대해 번역서 출간</a:t>
            </a:r>
            <a:b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실무로 통하는 인과추론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with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934C87-231B-5CEE-D246-B6DA06CD83B6}"/>
              </a:ext>
            </a:extLst>
          </p:cNvPr>
          <p:cNvSpPr txBox="1"/>
          <p:nvPr/>
        </p:nvSpPr>
        <p:spPr>
          <a:xfrm>
            <a:off x="519664" y="1337577"/>
            <a:ext cx="2703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u="sng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신진수 </a:t>
            </a:r>
            <a:r>
              <a:rPr lang="en-US" altLang="ko-KR" sz="1600" b="1" u="sng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1600" b="1" u="sng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Jinsoo</a:t>
            </a:r>
            <a:r>
              <a:rPr lang="en-US" altLang="ko-KR" sz="1600" b="1" u="sng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Shin)</a:t>
            </a:r>
            <a:endParaRPr lang="ko-KR" altLang="en-US" b="1" u="sng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1C1CE6-60BD-7883-6696-66890CF5F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17" y="1676131"/>
            <a:ext cx="3829948" cy="395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31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1AB56-7468-E7E0-3EC2-16DD8DE03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69E4D-0EC9-2164-F02E-BDBF22DFE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7" y="283457"/>
            <a:ext cx="2952796" cy="345320"/>
          </a:xfrm>
        </p:spPr>
        <p:txBody>
          <a:bodyPr/>
          <a:lstStyle/>
          <a:p>
            <a:r>
              <a:rPr kumimoji="1" lang="ko-KR" altLang="en-US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인과추론팀의</a:t>
            </a:r>
            <a:r>
              <a:rPr kumimoji="1"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목표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8DDA01F-3804-22DC-1E12-A1182071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3</a:t>
            </a:fld>
            <a:endParaRPr kumimoji="1" lang="ko-KR" altLang="en-US" dirty="0"/>
          </a:p>
        </p:txBody>
      </p:sp>
      <p:sp>
        <p:nvSpPr>
          <p:cNvPr id="3" name="AutoShape 2" descr="네오플 - 나무위키">
            <a:extLst>
              <a:ext uri="{FF2B5EF4-FFF2-40B4-BE49-F238E27FC236}">
                <a16:creationId xmlns:a16="http://schemas.microsoft.com/office/drawing/2014/main" id="{6E90FB10-0FEC-B18A-E52C-122FAB9434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ADD7B-4671-CB08-FDDA-4E650598D68C}"/>
              </a:ext>
            </a:extLst>
          </p:cNvPr>
          <p:cNvSpPr txBox="1"/>
          <p:nvPr/>
        </p:nvSpPr>
        <p:spPr>
          <a:xfrm>
            <a:off x="724449" y="1288464"/>
            <a:ext cx="1043830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u="sng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000" u="sng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가짜연구소 인과추론팀 자체의 </a:t>
            </a:r>
            <a:r>
              <a:rPr lang="en-US" altLang="ko-KR" sz="2000" u="sng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Visibility</a:t>
            </a:r>
            <a:r>
              <a:rPr lang="ko-KR" altLang="en-US" sz="2000" u="sng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극대화</a:t>
            </a:r>
            <a:endParaRPr lang="en-US" altLang="ko-KR" sz="2000" u="sng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2025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여름 인과추론 세미나 진행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(with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박지용 교수님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개별 구성원에게 컨텐츠 작성하는 법 강의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(from </a:t>
            </a:r>
            <a:r>
              <a:rPr lang="ko-KR" alt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신진수님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u="sng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000" u="sng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b="1" u="sng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인과추론 </a:t>
            </a:r>
            <a:r>
              <a:rPr lang="en-US" altLang="ko-KR" sz="2000" b="1" u="sng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</a:t>
            </a:r>
            <a:r>
              <a:rPr lang="ko-KR" altLang="en-US" sz="2000" b="1" u="sng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b="1" i="0" u="sng" dirty="0">
                <a:solidFill>
                  <a:srgbClr val="00206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온라인 통제실험에 대한 </a:t>
            </a:r>
            <a:r>
              <a:rPr lang="ko-KR" altLang="en-US" sz="2000" u="sng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자체 컨텐츠 제작</a:t>
            </a:r>
            <a:endParaRPr lang="en-US" altLang="ko-KR" sz="2000" u="sng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실무로 통하는 인과추론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with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 강의 제작 완료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(25.04)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프로젝트에 대한 </a:t>
            </a:r>
            <a:r>
              <a:rPr lang="en-US" altLang="ko-KR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Gitbook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제작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오픈 소스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(Causal ML / Lang2SQL)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 사례 만들기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u="sng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2000" u="sng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인과추론과 온라인 실험을 넘어</a:t>
            </a:r>
            <a:r>
              <a:rPr lang="en-US" altLang="ko-KR" sz="2000" u="sng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2000" u="sng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새로운 문화를 만드는 조직으로</a:t>
            </a:r>
            <a:r>
              <a:rPr lang="en-US" altLang="ko-KR" sz="2000" u="sng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문화 및 전략을 공유하는 행사인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인과추론팀 </a:t>
            </a:r>
            <a:r>
              <a:rPr lang="en-US" altLang="ko-KR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MeetUp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(3.29)”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인과추론팀 독서 모임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이외 그룹을 장려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빌더 워크샵을 통한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반기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연간 회고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4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1B0C9-C60C-5D48-F233-446495F3B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9BDCC-10D8-1115-683F-6956032BD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7" y="283457"/>
            <a:ext cx="2952796" cy="345320"/>
          </a:xfrm>
        </p:spPr>
        <p:txBody>
          <a:bodyPr/>
          <a:lstStyle/>
          <a:p>
            <a:r>
              <a:rPr kumimoji="1" lang="ko-KR" altLang="en-US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인과추론팀의</a:t>
            </a:r>
            <a:r>
              <a:rPr kumimoji="1"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목표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783D749-3F57-52E6-FE18-E189E478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4</a:t>
            </a:fld>
            <a:endParaRPr kumimoji="1" lang="ko-KR" altLang="en-US" dirty="0"/>
          </a:p>
        </p:txBody>
      </p:sp>
      <p:sp>
        <p:nvSpPr>
          <p:cNvPr id="3" name="AutoShape 2" descr="네오플 - 나무위키">
            <a:extLst>
              <a:ext uri="{FF2B5EF4-FFF2-40B4-BE49-F238E27FC236}">
                <a16:creationId xmlns:a16="http://schemas.microsoft.com/office/drawing/2014/main" id="{0B9E27ED-37FF-C33B-CBEC-63DAD427EF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F471D-94FF-8F97-9299-B5620C12B53A}"/>
              </a:ext>
            </a:extLst>
          </p:cNvPr>
          <p:cNvSpPr txBox="1"/>
          <p:nvPr/>
        </p:nvSpPr>
        <p:spPr>
          <a:xfrm>
            <a:off x="724449" y="1288464"/>
            <a:ext cx="1043830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u="sng" dirty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000" u="sng" dirty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가짜연구소 인과추론팀 자체의 </a:t>
            </a:r>
            <a:r>
              <a:rPr lang="en-US" altLang="ko-KR" sz="2000" u="sng" dirty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Visibility</a:t>
            </a:r>
            <a:r>
              <a:rPr lang="ko-KR" altLang="en-US" sz="2000" u="sng" dirty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극대화</a:t>
            </a:r>
            <a:endParaRPr lang="en-US" altLang="ko-KR" sz="2000" u="sng" dirty="0">
              <a:solidFill>
                <a:schemeClr val="accent5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2025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여름 인과추론 세미나 진행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(with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박지용 교수님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개별 구성원에게 컨텐츠 작성하는 법 강의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(from </a:t>
            </a:r>
            <a:r>
              <a:rPr lang="ko-KR" alt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신진수님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u="sng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000" u="sng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b="1" u="sng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인과추론 </a:t>
            </a:r>
            <a:r>
              <a:rPr lang="en-US" altLang="ko-KR" sz="2000" b="1" u="sng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</a:t>
            </a:r>
            <a:r>
              <a:rPr lang="ko-KR" altLang="en-US" sz="2000" b="1" u="sng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b="1" i="0" u="sng" dirty="0">
                <a:solidFill>
                  <a:srgbClr val="00206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온라인 통제실험에 대한 </a:t>
            </a:r>
            <a:r>
              <a:rPr lang="ko-KR" altLang="en-US" sz="2000" u="sng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자체 컨텐츠 제작</a:t>
            </a:r>
            <a:endParaRPr lang="en-US" altLang="ko-KR" sz="2000" u="sng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실무로 통하는 인과추론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with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파이썬 강의 제작 완료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(25.04)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프로젝트에 대한 </a:t>
            </a:r>
            <a:r>
              <a:rPr lang="en-US" altLang="ko-KR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Gitbook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제작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오픈 소스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(Causal ML / Lang2SQL)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 사례 만들기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u="sng" dirty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2000" u="sng" dirty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인과추론과 온라인 실험을 넘어</a:t>
            </a:r>
            <a:r>
              <a:rPr lang="en-US" altLang="ko-KR" sz="2000" u="sng" dirty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2000" u="sng" dirty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새로운 문화를 만드는 조직으로</a:t>
            </a:r>
            <a:r>
              <a:rPr lang="en-US" altLang="ko-KR" sz="2000" u="sng" dirty="0">
                <a:solidFill>
                  <a:schemeClr val="accent5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문화 및 전략을 공유하는 행사인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인과추론팀 </a:t>
            </a:r>
            <a:r>
              <a:rPr lang="en-US" altLang="ko-KR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MeetUp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(3.29)”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인과추론팀 독서 모임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이외 그룹을 장려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빌더 워크샵을 통한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반기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연간 회고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262079-59C6-235B-DD6B-78CCB0B9138B}"/>
              </a:ext>
            </a:extLst>
          </p:cNvPr>
          <p:cNvSpPr/>
          <p:nvPr/>
        </p:nvSpPr>
        <p:spPr>
          <a:xfrm>
            <a:off x="139147" y="1003852"/>
            <a:ext cx="11579087" cy="134178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A82653-DECF-A451-0614-56F189D41884}"/>
              </a:ext>
            </a:extLst>
          </p:cNvPr>
          <p:cNvSpPr/>
          <p:nvPr/>
        </p:nvSpPr>
        <p:spPr>
          <a:xfrm>
            <a:off x="154056" y="4227753"/>
            <a:ext cx="11579087" cy="134178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72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6FEC2-DF4D-A6EF-F832-60A0A9894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B78FE-BF2E-5F21-9CD1-A8137CC6B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6" y="283457"/>
            <a:ext cx="5692683" cy="345320"/>
          </a:xfrm>
        </p:spPr>
        <p:txBody>
          <a:bodyPr/>
          <a:lstStyle/>
          <a:p>
            <a:r>
              <a:rPr kumimoji="1"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Marketing Science </a:t>
            </a:r>
            <a:r>
              <a:rPr kumimoji="1"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목표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2C05175-282B-030A-617D-DBC5F545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5</a:t>
            </a:fld>
            <a:endParaRPr kumimoji="1" lang="ko-KR" altLang="en-US" dirty="0"/>
          </a:p>
        </p:txBody>
      </p:sp>
      <p:sp>
        <p:nvSpPr>
          <p:cNvPr id="3" name="AutoShape 2" descr="네오플 - 나무위키">
            <a:extLst>
              <a:ext uri="{FF2B5EF4-FFF2-40B4-BE49-F238E27FC236}">
                <a16:creationId xmlns:a16="http://schemas.microsoft.com/office/drawing/2014/main" id="{D3714CE3-F7F7-18E3-CE39-E1C085BDED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8C6D5A-F5B4-EBED-DA51-0C4A6735C301}"/>
              </a:ext>
            </a:extLst>
          </p:cNvPr>
          <p:cNvSpPr txBox="1"/>
          <p:nvPr/>
        </p:nvSpPr>
        <p:spPr>
          <a:xfrm>
            <a:off x="724449" y="1288464"/>
            <a:ext cx="10438302" cy="4299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u="sng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차원 목표  </a:t>
            </a:r>
            <a:r>
              <a:rPr lang="en-US" altLang="ko-KR" sz="2000" u="sng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 Marketing Science</a:t>
            </a:r>
            <a:r>
              <a:rPr lang="ko-KR" altLang="en-US" sz="2000" u="sng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대한 자체 컨텐츠 제작</a:t>
            </a:r>
            <a:r>
              <a:rPr lang="en-US" altLang="ko-KR" sz="2000" u="sng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</a:p>
          <a:p>
            <a:pPr>
              <a:lnSpc>
                <a:spcPct val="150000"/>
              </a:lnSpc>
            </a:pPr>
            <a:endParaRPr lang="en-US" altLang="ko-KR" sz="2000" u="sng" dirty="0">
              <a:solidFill>
                <a:schemeClr val="accent5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마케팅 데이터분석에 대한 한국어 자료가 매우 적음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lvl="1">
              <a:lnSpc>
                <a:spcPct val="150000"/>
              </a:lnSpc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-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분석을 위한 기본적인 가이드 및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Best Practice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참고하기 어려운 상황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관련되어 잘 정리된 영어 자료도 파편화되어 있으며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b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최근에 </a:t>
            </a:r>
            <a:r>
              <a:rPr lang="en-US" altLang="ko-KR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PyMC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-Marketing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같은 프로젝트가 이를 </a:t>
            </a:r>
            <a:r>
              <a:rPr lang="ko-KR" alt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통합중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프로젝트를 통해 관련 내용을 정리 및 배포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i="1" dirty="0">
                <a:solidFill>
                  <a:schemeClr val="accent3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(Necessary)</a:t>
            </a:r>
            <a:b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en-US" altLang="ko-KR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GitBook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통한 자료 배포  </a:t>
            </a:r>
            <a:r>
              <a:rPr lang="en-US" altLang="ko-KR" sz="1600" i="1" dirty="0">
                <a:solidFill>
                  <a:schemeClr val="accent3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1876621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2F5B4-BE70-F6B1-5DB7-96B6804BC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989A9-6AC8-EC41-57F7-BAA513A4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6" y="283457"/>
            <a:ext cx="5692683" cy="345320"/>
          </a:xfrm>
        </p:spPr>
        <p:txBody>
          <a:bodyPr/>
          <a:lstStyle/>
          <a:p>
            <a:r>
              <a:rPr kumimoji="1"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Marketing Science </a:t>
            </a:r>
            <a:r>
              <a:rPr kumimoji="1"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목표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CE21EE8-9322-6D1F-B9BF-8980B8EC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6</a:t>
            </a:fld>
            <a:endParaRPr kumimoji="1" lang="ko-KR" altLang="en-US" dirty="0"/>
          </a:p>
        </p:txBody>
      </p:sp>
      <p:sp>
        <p:nvSpPr>
          <p:cNvPr id="3" name="AutoShape 2" descr="네오플 - 나무위키">
            <a:extLst>
              <a:ext uri="{FF2B5EF4-FFF2-40B4-BE49-F238E27FC236}">
                <a16:creationId xmlns:a16="http://schemas.microsoft.com/office/drawing/2014/main" id="{548FE7E1-7674-F2C0-BA1B-D388751D3E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FD0521-4A54-FB0F-8EF8-4C264A4A761E}"/>
              </a:ext>
            </a:extLst>
          </p:cNvPr>
          <p:cNvSpPr txBox="1"/>
          <p:nvPr/>
        </p:nvSpPr>
        <p:spPr>
          <a:xfrm>
            <a:off x="724449" y="1288464"/>
            <a:ext cx="10438302" cy="425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u="sng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 차원 목표  </a:t>
            </a:r>
            <a:r>
              <a:rPr lang="en-US" altLang="ko-KR" sz="2000" u="sng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 Impact</a:t>
            </a:r>
            <a:r>
              <a:rPr lang="ko-KR" altLang="en-US" sz="2000" u="sng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줄 수 있는 분석가</a:t>
            </a:r>
            <a:endParaRPr lang="en-US" altLang="ko-KR" sz="18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lvl="1">
              <a:lnSpc>
                <a:spcPct val="150000"/>
              </a:lnSpc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마케팅 데이터분석가들의 고민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 a.k.a.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서포터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도구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)? 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딜러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숟가락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)?</a:t>
            </a:r>
          </a:p>
          <a:p>
            <a:pPr marL="457200" lvl="2">
              <a:lnSpc>
                <a:spcPct val="150000"/>
              </a:lnSpc>
            </a:pPr>
            <a:r>
              <a:rPr lang="en-US" altLang="ko-KR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- </a:t>
            </a: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마케팅 의사결정을 </a:t>
            </a:r>
            <a:r>
              <a:rPr lang="ko-KR" altLang="en-US" sz="1800" dirty="0">
                <a:solidFill>
                  <a:schemeClr val="accent3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지원</a:t>
            </a: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하는 것을 넘어서 </a:t>
            </a:r>
            <a:r>
              <a:rPr lang="ko-KR" altLang="en-US" sz="18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지배</a:t>
            </a:r>
            <a:r>
              <a:rPr lang="ko-KR" altLang="en-US" sz="1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하자</a:t>
            </a:r>
            <a:endParaRPr lang="en-US" altLang="ko-KR" sz="1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lvl="1">
              <a:lnSpc>
                <a:spcPct val="150000"/>
              </a:lnSpc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베이지안 방법론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툴과 친해지기 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(e.g. </a:t>
            </a:r>
            <a:r>
              <a:rPr lang="en-US" altLang="ko-KR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PyMC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Numpyro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…)</a:t>
            </a:r>
          </a:p>
          <a:p>
            <a:pPr marL="457200" lvl="1">
              <a:lnSpc>
                <a:spcPct val="150000"/>
              </a:lnSpc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-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적재적소에 필요한 방법론을 사용하는데 문제가 없는 분석가</a:t>
            </a:r>
          </a:p>
          <a:p>
            <a:pPr marL="457200" lvl="1">
              <a:lnSpc>
                <a:spcPct val="150000"/>
              </a:lnSpc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인과적 관점에서의 마케팅 분석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lvl="1">
              <a:lnSpc>
                <a:spcPct val="150000"/>
              </a:lnSpc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액션과의 연결을 위한 과제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59867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5211E-D036-3B2D-A5E4-7BD30FB8D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66FBC-67EE-43FA-3040-F8E58DD6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6" y="283457"/>
            <a:ext cx="5692683" cy="345320"/>
          </a:xfrm>
        </p:spPr>
        <p:txBody>
          <a:bodyPr/>
          <a:lstStyle/>
          <a:p>
            <a:r>
              <a:rPr kumimoji="1"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Marketing Science </a:t>
            </a:r>
            <a:r>
              <a:rPr kumimoji="1"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09A5C406-338F-04C1-F45E-7AC8C77C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7</a:t>
            </a:fld>
            <a:endParaRPr kumimoji="1" lang="ko-KR" altLang="en-US" dirty="0"/>
          </a:p>
        </p:txBody>
      </p:sp>
      <p:sp>
        <p:nvSpPr>
          <p:cNvPr id="3" name="AutoShape 2" descr="네오플 - 나무위키">
            <a:extLst>
              <a:ext uri="{FF2B5EF4-FFF2-40B4-BE49-F238E27FC236}">
                <a16:creationId xmlns:a16="http://schemas.microsoft.com/office/drawing/2014/main" id="{2136CDAA-44B5-5072-D459-B031CC9C01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57D86F-E42E-6943-957B-BA36DC50BCB8}"/>
              </a:ext>
            </a:extLst>
          </p:cNvPr>
          <p:cNvSpPr txBox="1"/>
          <p:nvPr/>
        </p:nvSpPr>
        <p:spPr>
          <a:xfrm>
            <a:off x="387625" y="1527044"/>
            <a:ext cx="7464288" cy="3750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기본교재 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 Data Analytics for Marketing</a:t>
            </a:r>
            <a:b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- A Practical Guide to </a:t>
            </a:r>
            <a:r>
              <a:rPr lang="en-US" altLang="ko-KR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Anlayzing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Marketing Data using Python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학습방식 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b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교재 기반으로 특정 방법론에 대한 학습 및 정리</a:t>
            </a:r>
            <a:b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600" u="sng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해당 방법론을 적용한 실무사례 및 연구사례 정리</a:t>
            </a:r>
            <a:br>
              <a:rPr lang="en-US" altLang="ko-KR" sz="1600" u="sng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-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광고주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MMP /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매체사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들의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open/closed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모든 사례 가능</a:t>
            </a:r>
            <a:b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- ex. CLV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모델링 결과를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적용해 마케팅 성과를 개선한 사례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발표방식 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 PPT &amp; PDF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DC257E-72D4-B041-8156-94F9F7D31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850" y="1418375"/>
            <a:ext cx="3467064" cy="432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DB136-FD2B-586C-0831-53AD79BBF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F8B26-76E6-1033-1321-8B79E2D8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16" y="283457"/>
            <a:ext cx="5692683" cy="345320"/>
          </a:xfrm>
        </p:spPr>
        <p:txBody>
          <a:bodyPr/>
          <a:lstStyle/>
          <a:p>
            <a:r>
              <a:rPr kumimoji="1"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Marketing Science </a:t>
            </a:r>
            <a:r>
              <a:rPr kumimoji="1"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정보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9F9F81B6-ECBC-C313-466A-9B7707FC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8</a:t>
            </a:fld>
            <a:endParaRPr kumimoji="1" lang="ko-KR" altLang="en-US" dirty="0"/>
          </a:p>
        </p:txBody>
      </p:sp>
      <p:sp>
        <p:nvSpPr>
          <p:cNvPr id="3" name="AutoShape 2" descr="네오플 - 나무위키">
            <a:extLst>
              <a:ext uri="{FF2B5EF4-FFF2-40B4-BE49-F238E27FC236}">
                <a16:creationId xmlns:a16="http://schemas.microsoft.com/office/drawing/2014/main" id="{472C54F8-DDA8-1E3C-E00B-4D2449A116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66D65-C7A2-F027-204B-9D5DD601E3FF}"/>
              </a:ext>
            </a:extLst>
          </p:cNvPr>
          <p:cNvSpPr txBox="1"/>
          <p:nvPr/>
        </p:nvSpPr>
        <p:spPr>
          <a:xfrm>
            <a:off x="387625" y="1527044"/>
            <a:ext cx="7464288" cy="4996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모임시간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매주 월요일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20:00 ~ 21:30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- 30 / 30 / 30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나눠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Light-Talk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디스커션으로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구성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모임장소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온라인 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가짜연구소 </a:t>
            </a:r>
            <a:r>
              <a:rPr lang="ko-KR" alt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디스코드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Room-DH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-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오프라인 모임은 스터디 종료 후에 계획 중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- 3.29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토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인과추론팀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행사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5.17 (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토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Pseudo Con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행사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결과물 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가짜연구소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Causal Inference Team GitHub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공유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(PDF)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- GitHub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올라갈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PDF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이므로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필요한 경우 일부 슬라이드 제외 가능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-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 자료는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Pull-Request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- GitHub Star Please…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디스코드 로고 3D 소셜 미디어 아이콘 | 프리미엄 AI 생성 벡터">
            <a:extLst>
              <a:ext uri="{FF2B5EF4-FFF2-40B4-BE49-F238E27FC236}">
                <a16:creationId xmlns:a16="http://schemas.microsoft.com/office/drawing/2014/main" id="{3E51F410-6B52-B469-C33C-C94B6E80D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993" y="2571087"/>
            <a:ext cx="1715826" cy="171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Enterprise Server | Slack Marketplace">
            <a:extLst>
              <a:ext uri="{FF2B5EF4-FFF2-40B4-BE49-F238E27FC236}">
                <a16:creationId xmlns:a16="http://schemas.microsoft.com/office/drawing/2014/main" id="{EC68690B-BD0A-3A63-021E-3B1AED4B3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21" y="4468774"/>
            <a:ext cx="1211169" cy="121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530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995</Words>
  <Application>Microsoft Office PowerPoint</Application>
  <PresentationFormat>와이드스크린</PresentationFormat>
  <Paragraphs>211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NanumSquareRoundOTF Bold</vt:lpstr>
      <vt:lpstr>NanumSquareRoundOTF Regular</vt:lpstr>
      <vt:lpstr>나눔스퀘어</vt:lpstr>
      <vt:lpstr>나눔스퀘어 Bold</vt:lpstr>
      <vt:lpstr>나눔스퀘어 ExtraBold</vt:lpstr>
      <vt:lpstr>Malgun Gothic</vt:lpstr>
      <vt:lpstr>Arial</vt:lpstr>
      <vt:lpstr>Wingdings</vt:lpstr>
      <vt:lpstr>Office 테마</vt:lpstr>
      <vt:lpstr>PowerPoint 프레젠테이션</vt:lpstr>
      <vt:lpstr>빌더 소개</vt:lpstr>
      <vt:lpstr>인과추론팀 소개</vt:lpstr>
      <vt:lpstr>인과추론팀의 목표</vt:lpstr>
      <vt:lpstr>인과추론팀의 목표</vt:lpstr>
      <vt:lpstr>Marketing Science 프로젝트 목표</vt:lpstr>
      <vt:lpstr>Marketing Science 프로젝트 목표</vt:lpstr>
      <vt:lpstr>Marketing Science 프로젝트</vt:lpstr>
      <vt:lpstr>Marketing Science 프로젝트 정보</vt:lpstr>
      <vt:lpstr>Marketing Science 프로젝트 Rule</vt:lpstr>
      <vt:lpstr>Marketing Science 프로젝트 Rule</vt:lpstr>
      <vt:lpstr>Marketing Science 프로젝트 Rule</vt:lpstr>
      <vt:lpstr>프로젝트 일정</vt:lpstr>
      <vt:lpstr>오늘의 TODO</vt:lpstr>
      <vt:lpstr>오늘의 TODO</vt:lpstr>
      <vt:lpstr>오늘의 TODO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 JINSOO</dc:creator>
  <cp:lastModifiedBy>남택 권</cp:lastModifiedBy>
  <cp:revision>65</cp:revision>
  <dcterms:created xsi:type="dcterms:W3CDTF">2022-03-11T15:20:14Z</dcterms:created>
  <dcterms:modified xsi:type="dcterms:W3CDTF">2025-03-03T06:32:42Z</dcterms:modified>
</cp:coreProperties>
</file>