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65" r:id="rId2"/>
    <p:sldId id="260" r:id="rId3"/>
    <p:sldId id="267" r:id="rId4"/>
    <p:sldId id="261" r:id="rId5"/>
    <p:sldId id="268" r:id="rId6"/>
    <p:sldId id="269" r:id="rId7"/>
    <p:sldId id="270" r:id="rId8"/>
    <p:sldId id="271" r:id="rId9"/>
    <p:sldId id="266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62" r:id="rId19"/>
    <p:sldId id="280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8" r:id="rId36"/>
    <p:sldId id="297" r:id="rId37"/>
    <p:sldId id="299" r:id="rId3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jBp3+63KxC81d/Yygdnn5EtmbR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A0A"/>
    <a:srgbClr val="2D2D2D"/>
    <a:srgbClr val="88888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64"/>
    <p:restoredTop sz="94678"/>
  </p:normalViewPr>
  <p:slideViewPr>
    <p:cSldViewPr snapToGrid="0">
      <p:cViewPr varScale="1">
        <p:scale>
          <a:sx n="30" d="100"/>
          <a:sy n="30" d="100"/>
        </p:scale>
        <p:origin x="200" y="20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492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customschemas.google.com/relationships/presentationmetadata" Target="meta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D8BF1E6-F9FF-D268-C3BB-FDADBF37E4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206932-53A7-3AE5-E414-49C5DC0789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52286-19E5-4680-8E66-FB34E52F246B}" type="datetimeFigureOut">
              <a:rPr lang="ko-KR" altLang="en-US" smtClean="0"/>
              <a:t>2025. 5. 4.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BE702C-0ED9-088A-9894-156CA2E1C8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4FF750-FDC4-4491-6C47-092EAC2104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8331E-9660-4A7F-AB26-AAECF6A8F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6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07163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166DC-AE99-0C89-7067-09F0AB91B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A81C15-1239-038C-4ED4-05F455F80E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2BB899-0065-45F5-5E71-2E43FB5A48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811380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9728B-62CA-79FA-796B-B24CE992D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C39F60-E13B-3B31-5884-5E39AC9F53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6CB1A4-E4E7-A7DC-2D03-BC12834978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191703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A0F5E-333F-B304-885A-9624C647F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350B7B-AC2C-30C1-376C-BBD15DB09C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DD7F49-8AAE-6512-100C-1EF7F68FFC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580500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50411-C64F-5E81-821C-5CD62DF30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0CD4F1-29E8-EECF-62B0-7BC09E65EF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767DBC-25DB-9949-0483-275B0D705C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178472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B6A02-157D-D6F9-8011-15CFC0BDB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6DDAFD-ACD9-8931-3319-86686C770B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599468-B286-CFC7-A798-459F6488F2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51241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0DF21-E1D2-1DCA-094C-84167FA57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DBD47C-A3A7-AFD2-F330-37426C2C88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722B56-0F48-D7EB-0E9B-51E91A3415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307671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0C1C1-93F6-8B22-7A26-B5ABC4DAF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CDD5C6-6BB1-CD96-F562-4315D49D7D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DE2989-237C-30B2-6700-883F38ED1F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319593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46849-04F9-800C-71F5-D89FEC5D1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A97E03-A1D6-C5BC-19C3-279316A546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05399C-76C6-F665-E0A0-C05E89DFEB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52679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0D0EA-DD76-82C9-5A2F-7E406FFBD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AF169C-1435-9CDA-A869-7BECC512A6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810DE9-3721-B404-59AA-C9760AC85B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9139734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289E1-CF3B-F054-D57D-CC4ACE17D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531E3E-F91B-3D14-F3C7-B1AE9FA1C8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989E48-DA6E-B3FF-90D6-DA5C66474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799933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6468610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9CDDF-7607-DFA8-CE20-906DC1DF8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A496D5-68A3-0CCC-4E37-FB389755A4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8409F3-CCAD-9435-45DE-7020DA460F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0217959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A573F-309B-F45E-644D-69136BC2A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298948-0937-7DA4-1411-22DFCCED9C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0F65F7-499C-3483-AC2A-DE451E87E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9397119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CAFA7-4A51-6A90-263B-881D9A376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122E2E-49ED-9581-96AF-E8719A787D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AFEA7B-6A05-06CB-8EA9-6A0D6CBD43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6621601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9ABCB-F417-87DB-E960-B093084C3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2B9934-A1B9-D564-2A1E-6434170415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FDE91B-5C27-AAB9-F6A6-72B5D33CA3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1605549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DDF5C-E49B-78E9-9262-AB5B21459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44A3D0-F762-A80F-BCE8-F8957219DF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0BCF1A-BA93-C2F6-3F51-E2DA90069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8543244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734FC-6074-B41A-B3A0-4A44EAFD1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BAE416-62FA-9A71-C9F3-68833BA06C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7952D7-F233-6369-9D7A-C12964B7EB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3591331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5FE65-EC2E-56FC-D154-2AD01FB9C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6A2D76-D6B7-4D0D-02D8-FDE1B9EA8F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4D420D-98E4-7C0A-0C96-62AD08445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8960375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CC899-0278-78F8-948C-F9A3FA31D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65D620-AAA5-2062-B8D0-FAA03142CE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902AB3-4638-413B-FF70-34C9384E42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5158230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A7107-2686-BF08-4F2D-5303B0956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EAB993-43C9-F152-348D-C802A3A70D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991424-408B-04C4-08F1-9DB72BBF67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2487245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AB3C2-36C3-FFE3-7F14-D8D808ACA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BDBA3C-9520-A1D0-E42F-693ABA18E6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8B578B-01D1-D9FA-C3A7-8BFE613E5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28970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04659-951F-D171-18D5-0C373E459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1A67B9-6498-D1F8-1C62-F3770C25CC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817F70-92E4-BD1E-3957-42928F7671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436346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A03D2-A778-BBBA-44F3-76C215F11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E55165-8070-1566-948D-4363031315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F9B493-9AD1-3536-0160-021978D38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069699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05C98-90E4-5E40-4489-C9418311E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83586F-1B19-E7BB-88C6-FF0A87A5BA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048E61-C120-A9A9-DC02-FACA532470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691972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D419A-8772-99CE-D7E4-CA4896F0D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61CCEC-0771-6A75-0E17-F7248E1D60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29C706-92DA-F22F-3191-EDFF4D6D9E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174710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C61F7-54B2-50AF-AFB8-39A93431A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AB1209-1DC1-6644-6F74-CC7C6B3D1A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E7A821-6388-2E23-A4A7-70E5166DBF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134769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A1E5C-0565-1FD9-0387-FE61D0BF4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54F9BE-DF7C-6CB3-D6DE-2E8D432847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6D80A1-A0C1-38E2-5A32-AE5828185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677626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8A556-B69C-68FD-BA9D-6046719A9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A11D11-C846-D046-9DFC-1295E9D332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34F6B7-8884-0B5E-9F94-D0A01467A9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20944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userDrawn="1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84;p1">
            <a:extLst>
              <a:ext uri="{FF2B5EF4-FFF2-40B4-BE49-F238E27FC236}">
                <a16:creationId xmlns:a16="http://schemas.microsoft.com/office/drawing/2014/main" id="{609EEF83-C275-D696-2D02-540E3ABB06B8}"/>
              </a:ext>
            </a:extLst>
          </p:cNvPr>
          <p:cNvSpPr/>
          <p:nvPr userDrawn="1"/>
        </p:nvSpPr>
        <p:spPr>
          <a:xfrm>
            <a:off x="0" y="5588436"/>
            <a:ext cx="12192000" cy="1269564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u="none" strike="noStrike" cap="none" dirty="0">
              <a:solidFill>
                <a:schemeClr val="lt1"/>
              </a:solidFill>
              <a:latin typeface="NanumSquareRoundOTF Bold" panose="020B0600000101010101" pitchFamily="34" charset="-127"/>
              <a:ea typeface="NanumSquareRoundOTF Bold" panose="020B0600000101010101" pitchFamily="34" charset="-127"/>
              <a:sym typeface="Arial"/>
            </a:endParaRPr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33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i="0">
                <a:latin typeface="NanumSquareRoundOTF Bold" panose="020B0600000101010101" pitchFamily="34" charset="-127"/>
                <a:ea typeface="NanumSquareRoundOTF Bold" panose="020B0600000101010101" pitchFamily="34" charset="-127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dirty="0"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" name="Google Shape;85;p1">
            <a:extLst>
              <a:ext uri="{FF2B5EF4-FFF2-40B4-BE49-F238E27FC236}">
                <a16:creationId xmlns:a16="http://schemas.microsoft.com/office/drawing/2014/main" id="{B8503421-739E-BB42-0A81-FB290F2FAFBF}"/>
              </a:ext>
            </a:extLst>
          </p:cNvPr>
          <p:cNvSpPr/>
          <p:nvPr userDrawn="1"/>
        </p:nvSpPr>
        <p:spPr>
          <a:xfrm>
            <a:off x="0" y="0"/>
            <a:ext cx="12192000" cy="126956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u="none" strike="noStrike" cap="none">
              <a:solidFill>
                <a:schemeClr val="lt1"/>
              </a:solidFill>
              <a:latin typeface="NanumSquareRoundOTF Bold" panose="020B0600000101010101" pitchFamily="34" charset="-127"/>
              <a:ea typeface="NanumSquareRoundOTF Bold" panose="020B0600000101010101" pitchFamily="34" charset="-127"/>
              <a:sym typeface="Arial"/>
            </a:endParaRPr>
          </a:p>
        </p:txBody>
      </p:sp>
      <p:grpSp>
        <p:nvGrpSpPr>
          <p:cNvPr id="6" name="Google Shape;88;p1">
            <a:extLst>
              <a:ext uri="{FF2B5EF4-FFF2-40B4-BE49-F238E27FC236}">
                <a16:creationId xmlns:a16="http://schemas.microsoft.com/office/drawing/2014/main" id="{71E0527E-9F33-3628-D4D6-D65C3B6FD3ED}"/>
              </a:ext>
            </a:extLst>
          </p:cNvPr>
          <p:cNvGrpSpPr/>
          <p:nvPr userDrawn="1"/>
        </p:nvGrpSpPr>
        <p:grpSpPr>
          <a:xfrm>
            <a:off x="2495600" y="3365764"/>
            <a:ext cx="7179549" cy="63236"/>
            <a:chOff x="2348800" y="3279055"/>
            <a:chExt cx="7179549" cy="63236"/>
          </a:xfrm>
        </p:grpSpPr>
        <p:sp>
          <p:nvSpPr>
            <p:cNvPr id="7" name="Google Shape;89;p1">
              <a:extLst>
                <a:ext uri="{FF2B5EF4-FFF2-40B4-BE49-F238E27FC236}">
                  <a16:creationId xmlns:a16="http://schemas.microsoft.com/office/drawing/2014/main" id="{02B24015-E1B0-5712-F85A-7AC5CC5E9E0D}"/>
                </a:ext>
              </a:extLst>
            </p:cNvPr>
            <p:cNvSpPr/>
            <p:nvPr/>
          </p:nvSpPr>
          <p:spPr>
            <a:xfrm>
              <a:off x="2348800" y="3279055"/>
              <a:ext cx="3589775" cy="617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u="none" strike="noStrike" cap="none">
                <a:solidFill>
                  <a:schemeClr val="lt1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endParaRPr>
            </a:p>
          </p:txBody>
        </p:sp>
        <p:sp>
          <p:nvSpPr>
            <p:cNvPr id="8" name="Google Shape;90;p1">
              <a:extLst>
                <a:ext uri="{FF2B5EF4-FFF2-40B4-BE49-F238E27FC236}">
                  <a16:creationId xmlns:a16="http://schemas.microsoft.com/office/drawing/2014/main" id="{14089D31-4B8F-C595-C7C2-C47F60D8BE3E}"/>
                </a:ext>
              </a:extLst>
            </p:cNvPr>
            <p:cNvSpPr/>
            <p:nvPr/>
          </p:nvSpPr>
          <p:spPr>
            <a:xfrm>
              <a:off x="5938575" y="3280561"/>
              <a:ext cx="3589774" cy="617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u="none" strike="noStrike" cap="none">
                <a:solidFill>
                  <a:schemeClr val="lt1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endParaRPr>
            </a:p>
          </p:txBody>
        </p:sp>
      </p:grpSp>
      <p:pic>
        <p:nvPicPr>
          <p:cNvPr id="10" name="Google Shape;92;p1">
            <a:extLst>
              <a:ext uri="{FF2B5EF4-FFF2-40B4-BE49-F238E27FC236}">
                <a16:creationId xmlns:a16="http://schemas.microsoft.com/office/drawing/2014/main" id="{0336E007-EF7F-C16B-9686-C06C00368F6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133703" y="1300664"/>
            <a:ext cx="1058297" cy="1052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93;p1" descr="가짜연구소 운영 (Pseudo Lab for operator) · GitHub">
            <a:extLst>
              <a:ext uri="{FF2B5EF4-FFF2-40B4-BE49-F238E27FC236}">
                <a16:creationId xmlns:a16="http://schemas.microsoft.com/office/drawing/2014/main" id="{583EF2CB-0C45-9CA3-92C0-495A36BC3589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075406" y="1300664"/>
            <a:ext cx="1058297" cy="105829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95;p1">
            <a:extLst>
              <a:ext uri="{FF2B5EF4-FFF2-40B4-BE49-F238E27FC236}">
                <a16:creationId xmlns:a16="http://schemas.microsoft.com/office/drawing/2014/main" id="{252C71F9-5092-8F83-1FF9-3D83C4D0F321}"/>
              </a:ext>
            </a:extLst>
          </p:cNvPr>
          <p:cNvSpPr txBox="1"/>
          <p:nvPr userDrawn="1"/>
        </p:nvSpPr>
        <p:spPr>
          <a:xfrm>
            <a:off x="2495600" y="6658698"/>
            <a:ext cx="72008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700" b="1" u="none" strike="noStrike" cap="none" dirty="0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Causal inference with </a:t>
            </a:r>
            <a:r>
              <a:rPr lang="en-US" altLang="ko-KR" sz="700" b="1" u="none" strike="noStrike" cap="none" dirty="0" err="1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causalML</a:t>
            </a:r>
            <a:endParaRPr lang="ko-KR" altLang="en-US" sz="1000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21255A-C229-30C6-98E2-9BEC3F2B1C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18629" y="6350000"/>
            <a:ext cx="2173132" cy="508000"/>
          </a:xfrm>
        </p:spPr>
        <p:txBody>
          <a:bodyPr>
            <a:normAutofit/>
          </a:bodyPr>
          <a:lstStyle>
            <a:lvl1pPr marL="50800" indent="0" algn="r">
              <a:buNone/>
              <a:defRPr sz="1800" b="1" i="0">
                <a:latin typeface="NanumSquareRoundOTF Bold" panose="020B0600000101010101" pitchFamily="34" charset="-127"/>
                <a:ea typeface="NanumSquareRoundOTF Bold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이름 </a:t>
            </a:r>
            <a:r>
              <a:rPr kumimoji="1" lang="en-US" altLang="ko-KR" dirty="0"/>
              <a:t>|</a:t>
            </a:r>
            <a:r>
              <a:rPr kumimoji="1" lang="ko-KR" altLang="en-US" dirty="0"/>
              <a:t> 소속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 슬라이드(필요시 사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B0F9E94C-3AD9-D2C6-F44E-75511E6728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414" y="33800"/>
            <a:ext cx="832334" cy="82770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0A9FC-2C7F-C6BA-789E-7643D626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fld id="{0D200F16-87CA-8049-8FD3-58C2E7ABDFA4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E25FD8-4F4B-9108-EF18-2A8DC1F30C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5717" y="196618"/>
            <a:ext cx="1166763" cy="7025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200" b="1" i="0">
                <a:latin typeface="NanumSquareRoundOTF Bold" panose="020B0600000101010101" pitchFamily="34" charset="-127"/>
                <a:ea typeface="NanumSquareRoundOTF Bold" panose="020B0600000101010101" pitchFamily="34" charset="-127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  <p:sp>
        <p:nvSpPr>
          <p:cNvPr id="3" name="텍스트 개체 틀 14">
            <a:extLst>
              <a:ext uri="{FF2B5EF4-FFF2-40B4-BE49-F238E27FC236}">
                <a16:creationId xmlns:a16="http://schemas.microsoft.com/office/drawing/2014/main" id="{352BCEAC-075A-5C5C-B8D6-80868C96F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0288" y="1878661"/>
            <a:ext cx="4466146" cy="421456"/>
          </a:xfrm>
        </p:spPr>
        <p:txBody>
          <a:bodyPr>
            <a:noAutofit/>
          </a:bodyPr>
          <a:lstStyle>
            <a:lvl1pPr marL="0" indent="0">
              <a:buNone/>
              <a:defRPr sz="3000"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첫 번째</a:t>
            </a:r>
            <a:endParaRPr kumimoji="1" lang="ko-Kore-KR" altLang="en-US" dirty="0"/>
          </a:p>
        </p:txBody>
      </p:sp>
      <p:sp>
        <p:nvSpPr>
          <p:cNvPr id="8" name="텍스트 개체 틀 14">
            <a:extLst>
              <a:ext uri="{FF2B5EF4-FFF2-40B4-BE49-F238E27FC236}">
                <a16:creationId xmlns:a16="http://schemas.microsoft.com/office/drawing/2014/main" id="{5A52843E-F59F-A2B3-F900-6DAF43D6D9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90288" y="2631907"/>
            <a:ext cx="4466146" cy="421456"/>
          </a:xfrm>
        </p:spPr>
        <p:txBody>
          <a:bodyPr>
            <a:noAutofit/>
          </a:bodyPr>
          <a:lstStyle>
            <a:lvl1pPr marL="0" indent="0">
              <a:buNone/>
              <a:defRPr sz="3000"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두 번째</a:t>
            </a:r>
            <a:endParaRPr kumimoji="1" lang="ko-Kore-KR" altLang="en-US" dirty="0"/>
          </a:p>
        </p:txBody>
      </p:sp>
      <p:sp>
        <p:nvSpPr>
          <p:cNvPr id="14" name="텍스트 개체 틀 14">
            <a:extLst>
              <a:ext uri="{FF2B5EF4-FFF2-40B4-BE49-F238E27FC236}">
                <a16:creationId xmlns:a16="http://schemas.microsoft.com/office/drawing/2014/main" id="{D1CFA02C-5D05-D1E3-6A28-92432D0586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90288" y="3383182"/>
            <a:ext cx="4466146" cy="421456"/>
          </a:xfrm>
        </p:spPr>
        <p:txBody>
          <a:bodyPr>
            <a:noAutofit/>
          </a:bodyPr>
          <a:lstStyle>
            <a:lvl1pPr marL="0" indent="0">
              <a:buNone/>
              <a:defRPr sz="3000"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세 번째</a:t>
            </a:r>
            <a:endParaRPr kumimoji="1" lang="ko-Kore-KR" altLang="en-US" dirty="0"/>
          </a:p>
        </p:txBody>
      </p:sp>
      <p:sp>
        <p:nvSpPr>
          <p:cNvPr id="16" name="텍스트 개체 틀 14">
            <a:extLst>
              <a:ext uri="{FF2B5EF4-FFF2-40B4-BE49-F238E27FC236}">
                <a16:creationId xmlns:a16="http://schemas.microsoft.com/office/drawing/2014/main" id="{1BFCC33D-2370-7779-FB37-5910FC178F0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90288" y="4143493"/>
            <a:ext cx="4521326" cy="421456"/>
          </a:xfrm>
        </p:spPr>
        <p:txBody>
          <a:bodyPr>
            <a:noAutofit/>
          </a:bodyPr>
          <a:lstStyle>
            <a:lvl1pPr marL="0" indent="0">
              <a:buNone/>
              <a:defRPr sz="3000"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네 번째</a:t>
            </a:r>
            <a:endParaRPr kumimoji="1" lang="ko-Kore-KR" altLang="en-US" dirty="0"/>
          </a:p>
        </p:txBody>
      </p:sp>
      <p:sp>
        <p:nvSpPr>
          <p:cNvPr id="18" name="내용 개체 틀 33">
            <a:extLst>
              <a:ext uri="{FF2B5EF4-FFF2-40B4-BE49-F238E27FC236}">
                <a16:creationId xmlns:a16="http://schemas.microsoft.com/office/drawing/2014/main" id="{BB526763-2ABB-284A-053C-F3347AA0B52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105714" y="1878661"/>
            <a:ext cx="4731095" cy="3844222"/>
          </a:xfrm>
        </p:spPr>
        <p:txBody>
          <a:bodyPr/>
          <a:lstStyle>
            <a:lvl1pPr marL="0" indent="0">
              <a:buNone/>
              <a:defRPr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pPr lvl="0"/>
            <a:endParaRPr kumimoji="1" lang="ko-Kore-KR" altLang="en-US" dirty="0"/>
          </a:p>
        </p:txBody>
      </p:sp>
      <p:sp>
        <p:nvSpPr>
          <p:cNvPr id="7" name="Google Shape;95;p1">
            <a:extLst>
              <a:ext uri="{FF2B5EF4-FFF2-40B4-BE49-F238E27FC236}">
                <a16:creationId xmlns:a16="http://schemas.microsoft.com/office/drawing/2014/main" id="{59D77AAB-EED8-0371-EADE-D880F3853B05}"/>
              </a:ext>
            </a:extLst>
          </p:cNvPr>
          <p:cNvSpPr txBox="1"/>
          <p:nvPr userDrawn="1"/>
        </p:nvSpPr>
        <p:spPr>
          <a:xfrm>
            <a:off x="2495600" y="6658698"/>
            <a:ext cx="72008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700" b="1" u="none" strike="noStrike" cap="none" dirty="0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Causal inference with </a:t>
            </a:r>
            <a:r>
              <a:rPr lang="en-US" altLang="ko-KR" sz="700" b="1" u="none" strike="noStrike" cap="none" dirty="0" err="1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causalML</a:t>
            </a:r>
            <a:endParaRPr lang="ko-KR" altLang="en-US" sz="1000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grpSp>
        <p:nvGrpSpPr>
          <p:cNvPr id="9" name="Google Shape;128;p3">
            <a:extLst>
              <a:ext uri="{FF2B5EF4-FFF2-40B4-BE49-F238E27FC236}">
                <a16:creationId xmlns:a16="http://schemas.microsoft.com/office/drawing/2014/main" id="{0379C54D-ADCC-FA3D-7BC3-1861EE403D40}"/>
              </a:ext>
            </a:extLst>
          </p:cNvPr>
          <p:cNvGrpSpPr/>
          <p:nvPr userDrawn="1"/>
        </p:nvGrpSpPr>
        <p:grpSpPr>
          <a:xfrm>
            <a:off x="341956" y="244201"/>
            <a:ext cx="220753" cy="422456"/>
            <a:chOff x="663505" y="75363"/>
            <a:chExt cx="290780" cy="422030"/>
          </a:xfrm>
        </p:grpSpPr>
        <p:sp>
          <p:nvSpPr>
            <p:cNvPr id="10" name="Google Shape;129;p3">
              <a:extLst>
                <a:ext uri="{FF2B5EF4-FFF2-40B4-BE49-F238E27FC236}">
                  <a16:creationId xmlns:a16="http://schemas.microsoft.com/office/drawing/2014/main" id="{A45A238E-5DE7-B58F-91EC-B39938219F49}"/>
                </a:ext>
              </a:extLst>
            </p:cNvPr>
            <p:cNvSpPr/>
            <p:nvPr/>
          </p:nvSpPr>
          <p:spPr>
            <a:xfrm>
              <a:off x="808895" y="75363"/>
              <a:ext cx="145390" cy="4220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30;p3">
              <a:extLst>
                <a:ext uri="{FF2B5EF4-FFF2-40B4-BE49-F238E27FC236}">
                  <a16:creationId xmlns:a16="http://schemas.microsoft.com/office/drawing/2014/main" id="{D136F12C-7C94-5867-5B51-742618D65D3C}"/>
                </a:ext>
              </a:extLst>
            </p:cNvPr>
            <p:cNvSpPr/>
            <p:nvPr/>
          </p:nvSpPr>
          <p:spPr>
            <a:xfrm>
              <a:off x="663505" y="75363"/>
              <a:ext cx="145388" cy="4220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131;p3">
            <a:extLst>
              <a:ext uri="{FF2B5EF4-FFF2-40B4-BE49-F238E27FC236}">
                <a16:creationId xmlns:a16="http://schemas.microsoft.com/office/drawing/2014/main" id="{629745D4-EE78-0FF6-CAE0-1480CAAA2C81}"/>
              </a:ext>
            </a:extLst>
          </p:cNvPr>
          <p:cNvGrpSpPr/>
          <p:nvPr userDrawn="1"/>
        </p:nvGrpSpPr>
        <p:grpSpPr>
          <a:xfrm>
            <a:off x="366250" y="736939"/>
            <a:ext cx="7179549" cy="63729"/>
            <a:chOff x="92945" y="614997"/>
            <a:chExt cx="7179549" cy="63729"/>
          </a:xfrm>
        </p:grpSpPr>
        <p:sp>
          <p:nvSpPr>
            <p:cNvPr id="15" name="Google Shape;132;p3">
              <a:extLst>
                <a:ext uri="{FF2B5EF4-FFF2-40B4-BE49-F238E27FC236}">
                  <a16:creationId xmlns:a16="http://schemas.microsoft.com/office/drawing/2014/main" id="{9B610E0E-B34E-3941-6CDA-0CA210C05204}"/>
                </a:ext>
              </a:extLst>
            </p:cNvPr>
            <p:cNvSpPr/>
            <p:nvPr/>
          </p:nvSpPr>
          <p:spPr>
            <a:xfrm>
              <a:off x="92945" y="614997"/>
              <a:ext cx="3589775" cy="617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33;p3">
              <a:extLst>
                <a:ext uri="{FF2B5EF4-FFF2-40B4-BE49-F238E27FC236}">
                  <a16:creationId xmlns:a16="http://schemas.microsoft.com/office/drawing/2014/main" id="{BA66A4BF-1813-31C9-4E06-A4688336529F}"/>
                </a:ext>
              </a:extLst>
            </p:cNvPr>
            <p:cNvSpPr/>
            <p:nvPr/>
          </p:nvSpPr>
          <p:spPr>
            <a:xfrm>
              <a:off x="3682720" y="616996"/>
              <a:ext cx="3589774" cy="617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401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B0F9E94C-3AD9-D2C6-F44E-75511E6728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414" y="33800"/>
            <a:ext cx="832334" cy="827700"/>
          </a:xfrm>
          <a:prstGeom prst="rect">
            <a:avLst/>
          </a:prstGeom>
        </p:spPr>
      </p:pic>
      <p:sp>
        <p:nvSpPr>
          <p:cNvPr id="10" name="제목 개체 틀 1">
            <a:extLst>
              <a:ext uri="{FF2B5EF4-FFF2-40B4-BE49-F238E27FC236}">
                <a16:creationId xmlns:a16="http://schemas.microsoft.com/office/drawing/2014/main" id="{DB7B8FA8-9CD1-27A4-BF5D-1789F69142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709" y="244701"/>
            <a:ext cx="11481618" cy="4214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000" b="1" i="0">
                <a:latin typeface="NanumSquareRoundOTF Bold" panose="020B0600000101010101" pitchFamily="34" charset="-127"/>
                <a:ea typeface="NanumSquareRoundOTF Bold" panose="020B0600000101010101" pitchFamily="34" charset="-127"/>
              </a:defRPr>
            </a:lvl1pPr>
          </a:lstStyle>
          <a:p>
            <a:r>
              <a:rPr lang="ko-KR" altLang="en-US" dirty="0"/>
              <a:t>슬라이드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0A9FC-2C7F-C6BA-789E-7643D626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fld id="{0D200F16-87CA-8049-8FD3-58C2E7ABDFA4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grpSp>
        <p:nvGrpSpPr>
          <p:cNvPr id="2" name="Google Shape;128;p3">
            <a:extLst>
              <a:ext uri="{FF2B5EF4-FFF2-40B4-BE49-F238E27FC236}">
                <a16:creationId xmlns:a16="http://schemas.microsoft.com/office/drawing/2014/main" id="{03CF9EAA-F2AB-6588-D771-674D6019B57E}"/>
              </a:ext>
            </a:extLst>
          </p:cNvPr>
          <p:cNvGrpSpPr/>
          <p:nvPr userDrawn="1"/>
        </p:nvGrpSpPr>
        <p:grpSpPr>
          <a:xfrm>
            <a:off x="341956" y="244201"/>
            <a:ext cx="220753" cy="422456"/>
            <a:chOff x="663505" y="75363"/>
            <a:chExt cx="290780" cy="422030"/>
          </a:xfrm>
        </p:grpSpPr>
        <p:sp>
          <p:nvSpPr>
            <p:cNvPr id="3" name="Google Shape;129;p3">
              <a:extLst>
                <a:ext uri="{FF2B5EF4-FFF2-40B4-BE49-F238E27FC236}">
                  <a16:creationId xmlns:a16="http://schemas.microsoft.com/office/drawing/2014/main" id="{0C98B06D-ACB8-82FF-48E6-9339EDD98CCE}"/>
                </a:ext>
              </a:extLst>
            </p:cNvPr>
            <p:cNvSpPr/>
            <p:nvPr/>
          </p:nvSpPr>
          <p:spPr>
            <a:xfrm>
              <a:off x="808895" y="75363"/>
              <a:ext cx="145390" cy="4220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30;p3">
              <a:extLst>
                <a:ext uri="{FF2B5EF4-FFF2-40B4-BE49-F238E27FC236}">
                  <a16:creationId xmlns:a16="http://schemas.microsoft.com/office/drawing/2014/main" id="{84E15D12-3E36-214E-5B58-1929F1132FE1}"/>
                </a:ext>
              </a:extLst>
            </p:cNvPr>
            <p:cNvSpPr/>
            <p:nvPr/>
          </p:nvSpPr>
          <p:spPr>
            <a:xfrm>
              <a:off x="663505" y="75363"/>
              <a:ext cx="145388" cy="4220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" name="Google Shape;131;p3">
            <a:extLst>
              <a:ext uri="{FF2B5EF4-FFF2-40B4-BE49-F238E27FC236}">
                <a16:creationId xmlns:a16="http://schemas.microsoft.com/office/drawing/2014/main" id="{9459AEBB-15FE-FB57-616C-4166016A7FC9}"/>
              </a:ext>
            </a:extLst>
          </p:cNvPr>
          <p:cNvGrpSpPr/>
          <p:nvPr userDrawn="1"/>
        </p:nvGrpSpPr>
        <p:grpSpPr>
          <a:xfrm>
            <a:off x="366250" y="736939"/>
            <a:ext cx="7179549" cy="63729"/>
            <a:chOff x="92945" y="614997"/>
            <a:chExt cx="7179549" cy="63729"/>
          </a:xfrm>
        </p:grpSpPr>
        <p:sp>
          <p:nvSpPr>
            <p:cNvPr id="9" name="Google Shape;132;p3">
              <a:extLst>
                <a:ext uri="{FF2B5EF4-FFF2-40B4-BE49-F238E27FC236}">
                  <a16:creationId xmlns:a16="http://schemas.microsoft.com/office/drawing/2014/main" id="{3E3C3D28-62AE-6A09-07C4-5DE0E69FE21A}"/>
                </a:ext>
              </a:extLst>
            </p:cNvPr>
            <p:cNvSpPr/>
            <p:nvPr/>
          </p:nvSpPr>
          <p:spPr>
            <a:xfrm>
              <a:off x="92945" y="614997"/>
              <a:ext cx="3589775" cy="617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33;p3">
              <a:extLst>
                <a:ext uri="{FF2B5EF4-FFF2-40B4-BE49-F238E27FC236}">
                  <a16:creationId xmlns:a16="http://schemas.microsoft.com/office/drawing/2014/main" id="{B86D03B9-A249-1DDE-BB19-B4B4691CB149}"/>
                </a:ext>
              </a:extLst>
            </p:cNvPr>
            <p:cNvSpPr/>
            <p:nvPr/>
          </p:nvSpPr>
          <p:spPr>
            <a:xfrm>
              <a:off x="3682720" y="616996"/>
              <a:ext cx="3589774" cy="617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95;p1">
            <a:extLst>
              <a:ext uri="{FF2B5EF4-FFF2-40B4-BE49-F238E27FC236}">
                <a16:creationId xmlns:a16="http://schemas.microsoft.com/office/drawing/2014/main" id="{0C8F92A7-FDDB-36B0-AA62-DB3212B8330F}"/>
              </a:ext>
            </a:extLst>
          </p:cNvPr>
          <p:cNvSpPr txBox="1"/>
          <p:nvPr userDrawn="1"/>
        </p:nvSpPr>
        <p:spPr>
          <a:xfrm>
            <a:off x="2495600" y="6658698"/>
            <a:ext cx="72008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700" b="1" u="none" strike="noStrike" cap="none" dirty="0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Causal inference with </a:t>
            </a:r>
            <a:r>
              <a:rPr lang="en-US" altLang="ko-KR" sz="700" b="1" u="none" strike="noStrike" cap="none" dirty="0" err="1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causalML</a:t>
            </a:r>
            <a:endParaRPr lang="ko-KR" altLang="en-US" sz="1000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1321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D44B942-DAF0-1601-B4C5-9B01F68361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414" y="33800"/>
            <a:ext cx="832334" cy="82770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0A9FC-2C7F-C6BA-789E-7643D626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fld id="{0D200F16-87CA-8049-8FD3-58C2E7ABDFA4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9" name="제목 개체 틀 1">
            <a:extLst>
              <a:ext uri="{FF2B5EF4-FFF2-40B4-BE49-F238E27FC236}">
                <a16:creationId xmlns:a16="http://schemas.microsoft.com/office/drawing/2014/main" id="{CF41BC66-7E58-549C-DAF0-9DC474A4A3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709" y="244701"/>
            <a:ext cx="11481618" cy="4214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000" b="1" i="0">
                <a:latin typeface="NanumSquareRoundOTF Bold" panose="020B0600000101010101" pitchFamily="34" charset="-127"/>
                <a:ea typeface="NanumSquareRoundOTF Bold" panose="020B0600000101010101" pitchFamily="34" charset="-127"/>
              </a:defRPr>
            </a:lvl1pPr>
          </a:lstStyle>
          <a:p>
            <a:r>
              <a:rPr lang="ko-KR" altLang="en-US" dirty="0"/>
              <a:t>슬라이드 제목</a:t>
            </a:r>
          </a:p>
        </p:txBody>
      </p:sp>
      <p:grpSp>
        <p:nvGrpSpPr>
          <p:cNvPr id="11" name="Google Shape;128;p3">
            <a:extLst>
              <a:ext uri="{FF2B5EF4-FFF2-40B4-BE49-F238E27FC236}">
                <a16:creationId xmlns:a16="http://schemas.microsoft.com/office/drawing/2014/main" id="{1D077882-36BB-5B3D-36FD-40F33491575D}"/>
              </a:ext>
            </a:extLst>
          </p:cNvPr>
          <p:cNvGrpSpPr/>
          <p:nvPr userDrawn="1"/>
        </p:nvGrpSpPr>
        <p:grpSpPr>
          <a:xfrm>
            <a:off x="341956" y="244201"/>
            <a:ext cx="220753" cy="422456"/>
            <a:chOff x="663505" y="75363"/>
            <a:chExt cx="290780" cy="422030"/>
          </a:xfrm>
        </p:grpSpPr>
        <p:sp>
          <p:nvSpPr>
            <p:cNvPr id="12" name="Google Shape;129;p3">
              <a:extLst>
                <a:ext uri="{FF2B5EF4-FFF2-40B4-BE49-F238E27FC236}">
                  <a16:creationId xmlns:a16="http://schemas.microsoft.com/office/drawing/2014/main" id="{FC27CAD4-B4F9-C140-14DC-4FA16FDF064A}"/>
                </a:ext>
              </a:extLst>
            </p:cNvPr>
            <p:cNvSpPr/>
            <p:nvPr/>
          </p:nvSpPr>
          <p:spPr>
            <a:xfrm>
              <a:off x="808895" y="75363"/>
              <a:ext cx="145390" cy="4220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0;p3">
              <a:extLst>
                <a:ext uri="{FF2B5EF4-FFF2-40B4-BE49-F238E27FC236}">
                  <a16:creationId xmlns:a16="http://schemas.microsoft.com/office/drawing/2014/main" id="{E3A7FFE9-D79D-64E7-5191-3D6119A10840}"/>
                </a:ext>
              </a:extLst>
            </p:cNvPr>
            <p:cNvSpPr/>
            <p:nvPr/>
          </p:nvSpPr>
          <p:spPr>
            <a:xfrm>
              <a:off x="663505" y="75363"/>
              <a:ext cx="145388" cy="4220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Google Shape;131;p3">
            <a:extLst>
              <a:ext uri="{FF2B5EF4-FFF2-40B4-BE49-F238E27FC236}">
                <a16:creationId xmlns:a16="http://schemas.microsoft.com/office/drawing/2014/main" id="{C55E5CBF-FCE5-BD80-4E88-58CDD57B8952}"/>
              </a:ext>
            </a:extLst>
          </p:cNvPr>
          <p:cNvGrpSpPr/>
          <p:nvPr userDrawn="1"/>
        </p:nvGrpSpPr>
        <p:grpSpPr>
          <a:xfrm>
            <a:off x="366250" y="736939"/>
            <a:ext cx="7179549" cy="63729"/>
            <a:chOff x="92945" y="614997"/>
            <a:chExt cx="7179549" cy="63729"/>
          </a:xfrm>
        </p:grpSpPr>
        <p:sp>
          <p:nvSpPr>
            <p:cNvPr id="15" name="Google Shape;132;p3">
              <a:extLst>
                <a:ext uri="{FF2B5EF4-FFF2-40B4-BE49-F238E27FC236}">
                  <a16:creationId xmlns:a16="http://schemas.microsoft.com/office/drawing/2014/main" id="{B8E20860-0BA2-1E2B-73C7-60459ED317E2}"/>
                </a:ext>
              </a:extLst>
            </p:cNvPr>
            <p:cNvSpPr/>
            <p:nvPr/>
          </p:nvSpPr>
          <p:spPr>
            <a:xfrm>
              <a:off x="92945" y="614997"/>
              <a:ext cx="3589775" cy="617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33;p3">
              <a:extLst>
                <a:ext uri="{FF2B5EF4-FFF2-40B4-BE49-F238E27FC236}">
                  <a16:creationId xmlns:a16="http://schemas.microsoft.com/office/drawing/2014/main" id="{474D6BD7-4198-D5E0-8FF0-81CF746E2D3B}"/>
                </a:ext>
              </a:extLst>
            </p:cNvPr>
            <p:cNvSpPr/>
            <p:nvPr/>
          </p:nvSpPr>
          <p:spPr>
            <a:xfrm>
              <a:off x="3682720" y="616996"/>
              <a:ext cx="3589774" cy="617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95;p1">
            <a:extLst>
              <a:ext uri="{FF2B5EF4-FFF2-40B4-BE49-F238E27FC236}">
                <a16:creationId xmlns:a16="http://schemas.microsoft.com/office/drawing/2014/main" id="{111A16C7-79DB-C610-6AC9-4E4D0616E312}"/>
              </a:ext>
            </a:extLst>
          </p:cNvPr>
          <p:cNvSpPr txBox="1"/>
          <p:nvPr userDrawn="1"/>
        </p:nvSpPr>
        <p:spPr>
          <a:xfrm>
            <a:off x="2495600" y="6658698"/>
            <a:ext cx="72008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700" b="1" u="none" strike="noStrike" cap="none" dirty="0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Causal inference with </a:t>
            </a:r>
            <a:r>
              <a:rPr lang="en-US" altLang="ko-KR" sz="700" b="1" u="none" strike="noStrike" cap="none" dirty="0" err="1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causalML</a:t>
            </a:r>
            <a:endParaRPr lang="ko-KR" altLang="en-US" sz="1000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1346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8E80B06-603C-DB2A-CE7D-1F0BCC2017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414" y="33800"/>
            <a:ext cx="832334" cy="82770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0A9FC-2C7F-C6BA-789E-7643D626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fld id="{0D200F16-87CA-8049-8FD3-58C2E7ABDFA4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10" name="제목 개체 틀 1">
            <a:extLst>
              <a:ext uri="{FF2B5EF4-FFF2-40B4-BE49-F238E27FC236}">
                <a16:creationId xmlns:a16="http://schemas.microsoft.com/office/drawing/2014/main" id="{C4F1FAE1-81D2-B29C-C635-CF6BCD0F5E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709" y="244701"/>
            <a:ext cx="11481618" cy="4214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000" b="1" i="0">
                <a:latin typeface="NanumSquareRoundOTF Bold" panose="020B0600000101010101" pitchFamily="34" charset="-127"/>
                <a:ea typeface="NanumSquareRoundOTF Bold" panose="020B0600000101010101" pitchFamily="34" charset="-127"/>
              </a:defRPr>
            </a:lvl1pPr>
          </a:lstStyle>
          <a:p>
            <a:r>
              <a:rPr lang="ko-KR" altLang="en-US" dirty="0"/>
              <a:t>슬라이드 제목</a:t>
            </a:r>
          </a:p>
        </p:txBody>
      </p:sp>
      <p:grpSp>
        <p:nvGrpSpPr>
          <p:cNvPr id="12" name="Google Shape;128;p3">
            <a:extLst>
              <a:ext uri="{FF2B5EF4-FFF2-40B4-BE49-F238E27FC236}">
                <a16:creationId xmlns:a16="http://schemas.microsoft.com/office/drawing/2014/main" id="{06CE7F3E-8D77-56D4-D472-B47A8FB2DAB5}"/>
              </a:ext>
            </a:extLst>
          </p:cNvPr>
          <p:cNvGrpSpPr/>
          <p:nvPr userDrawn="1"/>
        </p:nvGrpSpPr>
        <p:grpSpPr>
          <a:xfrm>
            <a:off x="341956" y="244201"/>
            <a:ext cx="220753" cy="422456"/>
            <a:chOff x="663505" y="75363"/>
            <a:chExt cx="290780" cy="422030"/>
          </a:xfrm>
        </p:grpSpPr>
        <p:sp>
          <p:nvSpPr>
            <p:cNvPr id="13" name="Google Shape;129;p3">
              <a:extLst>
                <a:ext uri="{FF2B5EF4-FFF2-40B4-BE49-F238E27FC236}">
                  <a16:creationId xmlns:a16="http://schemas.microsoft.com/office/drawing/2014/main" id="{E096EFFE-7CC9-6764-A416-CFC1EA0357A5}"/>
                </a:ext>
              </a:extLst>
            </p:cNvPr>
            <p:cNvSpPr/>
            <p:nvPr/>
          </p:nvSpPr>
          <p:spPr>
            <a:xfrm>
              <a:off x="808895" y="75363"/>
              <a:ext cx="145390" cy="4220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30;p3">
              <a:extLst>
                <a:ext uri="{FF2B5EF4-FFF2-40B4-BE49-F238E27FC236}">
                  <a16:creationId xmlns:a16="http://schemas.microsoft.com/office/drawing/2014/main" id="{83EA65B6-EFCE-7D52-9F7B-C7D2B9C489C1}"/>
                </a:ext>
              </a:extLst>
            </p:cNvPr>
            <p:cNvSpPr/>
            <p:nvPr/>
          </p:nvSpPr>
          <p:spPr>
            <a:xfrm>
              <a:off x="663505" y="75363"/>
              <a:ext cx="145388" cy="4220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" name="Google Shape;131;p3">
            <a:extLst>
              <a:ext uri="{FF2B5EF4-FFF2-40B4-BE49-F238E27FC236}">
                <a16:creationId xmlns:a16="http://schemas.microsoft.com/office/drawing/2014/main" id="{A48CA1EB-A66E-1C09-85D1-365D697CDC8E}"/>
              </a:ext>
            </a:extLst>
          </p:cNvPr>
          <p:cNvGrpSpPr/>
          <p:nvPr userDrawn="1"/>
        </p:nvGrpSpPr>
        <p:grpSpPr>
          <a:xfrm>
            <a:off x="366250" y="736939"/>
            <a:ext cx="7179549" cy="63729"/>
            <a:chOff x="92945" y="614997"/>
            <a:chExt cx="7179549" cy="63729"/>
          </a:xfrm>
        </p:grpSpPr>
        <p:sp>
          <p:nvSpPr>
            <p:cNvPr id="16" name="Google Shape;132;p3">
              <a:extLst>
                <a:ext uri="{FF2B5EF4-FFF2-40B4-BE49-F238E27FC236}">
                  <a16:creationId xmlns:a16="http://schemas.microsoft.com/office/drawing/2014/main" id="{5D3A2E38-F845-E948-8387-C6C9B3070405}"/>
                </a:ext>
              </a:extLst>
            </p:cNvPr>
            <p:cNvSpPr/>
            <p:nvPr/>
          </p:nvSpPr>
          <p:spPr>
            <a:xfrm>
              <a:off x="92945" y="614997"/>
              <a:ext cx="3589775" cy="617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33;p3">
              <a:extLst>
                <a:ext uri="{FF2B5EF4-FFF2-40B4-BE49-F238E27FC236}">
                  <a16:creationId xmlns:a16="http://schemas.microsoft.com/office/drawing/2014/main" id="{C196729D-722E-3F03-E133-DE29890A4BFA}"/>
                </a:ext>
              </a:extLst>
            </p:cNvPr>
            <p:cNvSpPr/>
            <p:nvPr/>
          </p:nvSpPr>
          <p:spPr>
            <a:xfrm>
              <a:off x="3682720" y="616996"/>
              <a:ext cx="3589774" cy="617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95;p1">
            <a:extLst>
              <a:ext uri="{FF2B5EF4-FFF2-40B4-BE49-F238E27FC236}">
                <a16:creationId xmlns:a16="http://schemas.microsoft.com/office/drawing/2014/main" id="{F2B1768D-A269-3052-7660-3C9EA12886FF}"/>
              </a:ext>
            </a:extLst>
          </p:cNvPr>
          <p:cNvSpPr txBox="1"/>
          <p:nvPr userDrawn="1"/>
        </p:nvSpPr>
        <p:spPr>
          <a:xfrm>
            <a:off x="2495600" y="6658698"/>
            <a:ext cx="72008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700" b="1" u="none" strike="noStrike" cap="none" dirty="0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Causal inference with </a:t>
            </a:r>
            <a:r>
              <a:rPr lang="en-US" altLang="ko-KR" sz="700" b="1" u="none" strike="noStrike" cap="none" dirty="0" err="1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causalML</a:t>
            </a:r>
            <a:endParaRPr lang="ko-KR" altLang="en-US" sz="1000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65412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 userDrawn="1">
  <p:cSld name="1_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84;p1">
            <a:extLst>
              <a:ext uri="{FF2B5EF4-FFF2-40B4-BE49-F238E27FC236}">
                <a16:creationId xmlns:a16="http://schemas.microsoft.com/office/drawing/2014/main" id="{609EEF83-C275-D696-2D02-540E3ABB06B8}"/>
              </a:ext>
            </a:extLst>
          </p:cNvPr>
          <p:cNvSpPr/>
          <p:nvPr userDrawn="1"/>
        </p:nvSpPr>
        <p:spPr>
          <a:xfrm>
            <a:off x="0" y="5590165"/>
            <a:ext cx="12192000" cy="1269564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u="none" strike="noStrike" cap="none">
              <a:solidFill>
                <a:schemeClr val="lt1"/>
              </a:solidFill>
              <a:latin typeface="NanumSquareRoundOTF Bold" panose="020B0600000101010101" pitchFamily="34" charset="-127"/>
              <a:ea typeface="NanumSquareRoundOTF Bold" panose="020B0600000101010101" pitchFamily="34" charset="-127"/>
              <a:sym typeface="Arial"/>
            </a:endParaRPr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" name="Google Shape;85;p1">
            <a:extLst>
              <a:ext uri="{FF2B5EF4-FFF2-40B4-BE49-F238E27FC236}">
                <a16:creationId xmlns:a16="http://schemas.microsoft.com/office/drawing/2014/main" id="{B8503421-739E-BB42-0A81-FB290F2FAFBF}"/>
              </a:ext>
            </a:extLst>
          </p:cNvPr>
          <p:cNvSpPr/>
          <p:nvPr userDrawn="1"/>
        </p:nvSpPr>
        <p:spPr>
          <a:xfrm>
            <a:off x="0" y="0"/>
            <a:ext cx="12192000" cy="126956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u="none" strike="noStrike" cap="none">
              <a:solidFill>
                <a:schemeClr val="lt1"/>
              </a:solidFill>
              <a:latin typeface="NanumSquareRoundOTF Bold" panose="020B0600000101010101" pitchFamily="34" charset="-127"/>
              <a:ea typeface="NanumSquareRoundOTF Bold" panose="020B0600000101010101" pitchFamily="34" charset="-127"/>
              <a:sym typeface="Arial"/>
            </a:endParaRPr>
          </a:p>
        </p:txBody>
      </p:sp>
      <p:grpSp>
        <p:nvGrpSpPr>
          <p:cNvPr id="6" name="Google Shape;88;p1">
            <a:extLst>
              <a:ext uri="{FF2B5EF4-FFF2-40B4-BE49-F238E27FC236}">
                <a16:creationId xmlns:a16="http://schemas.microsoft.com/office/drawing/2014/main" id="{71E0527E-9F33-3628-D4D6-D65C3B6FD3ED}"/>
              </a:ext>
            </a:extLst>
          </p:cNvPr>
          <p:cNvGrpSpPr/>
          <p:nvPr userDrawn="1"/>
        </p:nvGrpSpPr>
        <p:grpSpPr>
          <a:xfrm>
            <a:off x="2495600" y="3365764"/>
            <a:ext cx="7179549" cy="63236"/>
            <a:chOff x="2348800" y="3279055"/>
            <a:chExt cx="7179549" cy="63236"/>
          </a:xfrm>
        </p:grpSpPr>
        <p:sp>
          <p:nvSpPr>
            <p:cNvPr id="7" name="Google Shape;89;p1">
              <a:extLst>
                <a:ext uri="{FF2B5EF4-FFF2-40B4-BE49-F238E27FC236}">
                  <a16:creationId xmlns:a16="http://schemas.microsoft.com/office/drawing/2014/main" id="{02B24015-E1B0-5712-F85A-7AC5CC5E9E0D}"/>
                </a:ext>
              </a:extLst>
            </p:cNvPr>
            <p:cNvSpPr/>
            <p:nvPr/>
          </p:nvSpPr>
          <p:spPr>
            <a:xfrm>
              <a:off x="2348800" y="3279055"/>
              <a:ext cx="3589775" cy="617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u="none" strike="noStrike" cap="none">
                <a:solidFill>
                  <a:schemeClr val="lt1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endParaRPr>
            </a:p>
          </p:txBody>
        </p:sp>
        <p:sp>
          <p:nvSpPr>
            <p:cNvPr id="8" name="Google Shape;90;p1">
              <a:extLst>
                <a:ext uri="{FF2B5EF4-FFF2-40B4-BE49-F238E27FC236}">
                  <a16:creationId xmlns:a16="http://schemas.microsoft.com/office/drawing/2014/main" id="{14089D31-4B8F-C595-C7C2-C47F60D8BE3E}"/>
                </a:ext>
              </a:extLst>
            </p:cNvPr>
            <p:cNvSpPr/>
            <p:nvPr/>
          </p:nvSpPr>
          <p:spPr>
            <a:xfrm>
              <a:off x="5938575" y="3280561"/>
              <a:ext cx="3589774" cy="617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u="none" strike="noStrike" cap="none">
                <a:solidFill>
                  <a:schemeClr val="lt1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endParaRPr>
            </a:p>
          </p:txBody>
        </p:sp>
      </p:grpSp>
      <p:pic>
        <p:nvPicPr>
          <p:cNvPr id="10" name="Google Shape;92;p1">
            <a:extLst>
              <a:ext uri="{FF2B5EF4-FFF2-40B4-BE49-F238E27FC236}">
                <a16:creationId xmlns:a16="http://schemas.microsoft.com/office/drawing/2014/main" id="{0336E007-EF7F-C16B-9686-C06C00368F6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133703" y="1300664"/>
            <a:ext cx="1058297" cy="1052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93;p1" descr="가짜연구소 운영 (Pseudo Lab for operator) · GitHub">
            <a:extLst>
              <a:ext uri="{FF2B5EF4-FFF2-40B4-BE49-F238E27FC236}">
                <a16:creationId xmlns:a16="http://schemas.microsoft.com/office/drawing/2014/main" id="{583EF2CB-0C45-9CA3-92C0-495A36BC3589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075406" y="1300664"/>
            <a:ext cx="1058297" cy="105829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95;p1">
            <a:extLst>
              <a:ext uri="{FF2B5EF4-FFF2-40B4-BE49-F238E27FC236}">
                <a16:creationId xmlns:a16="http://schemas.microsoft.com/office/drawing/2014/main" id="{252C71F9-5092-8F83-1FF9-3D83C4D0F321}"/>
              </a:ext>
            </a:extLst>
          </p:cNvPr>
          <p:cNvSpPr txBox="1"/>
          <p:nvPr userDrawn="1"/>
        </p:nvSpPr>
        <p:spPr>
          <a:xfrm>
            <a:off x="2495600" y="6658698"/>
            <a:ext cx="72008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700" b="1" u="none" strike="noStrike" cap="none" dirty="0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Causal inference with </a:t>
            </a:r>
            <a:r>
              <a:rPr lang="en-US" altLang="ko-KR" sz="700" b="1" u="none" strike="noStrike" cap="none" dirty="0" err="1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causalML</a:t>
            </a:r>
            <a:endParaRPr lang="ko-KR" altLang="en-US" sz="1000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21255A-C229-30C6-98E2-9BEC3F2B1C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18629" y="6350000"/>
            <a:ext cx="2173132" cy="508000"/>
          </a:xfrm>
        </p:spPr>
        <p:txBody>
          <a:bodyPr>
            <a:normAutofit/>
          </a:bodyPr>
          <a:lstStyle>
            <a:lvl1pPr marL="50800" indent="0" algn="r">
              <a:buNone/>
              <a:defRPr sz="1800" b="1" i="0">
                <a:latin typeface="NanumSquareRoundOTF Bold" panose="020B0600000101010101" pitchFamily="34" charset="-127"/>
                <a:ea typeface="NanumSquareRoundOTF Bold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이름 </a:t>
            </a:r>
            <a:r>
              <a:rPr kumimoji="1" lang="en-US" altLang="ko-KR" dirty="0"/>
              <a:t>|</a:t>
            </a:r>
            <a:r>
              <a:rPr kumimoji="1" lang="ko-KR" altLang="en-US" dirty="0"/>
              <a:t> 소속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2C6779-3D57-5F05-07FB-BE6A916E5B98}"/>
              </a:ext>
            </a:extLst>
          </p:cNvPr>
          <p:cNvSpPr txBox="1"/>
          <p:nvPr userDrawn="1"/>
        </p:nvSpPr>
        <p:spPr>
          <a:xfrm>
            <a:off x="2376340" y="2694521"/>
            <a:ext cx="7439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b="1" i="0" u="none" strike="noStrike" dirty="0">
                <a:solidFill>
                  <a:srgbClr val="000000"/>
                </a:solidFill>
                <a:effectLst/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감사합니다</a:t>
            </a:r>
            <a:r>
              <a:rPr kumimoji="1" lang="en-US" altLang="ko-KR" sz="3200" b="1" i="0" u="none" strike="noStrike" dirty="0">
                <a:solidFill>
                  <a:srgbClr val="000000"/>
                </a:solidFill>
                <a:effectLst/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.</a:t>
            </a:r>
            <a:endParaRPr kumimoji="1" lang="ko-KR" altLang="en-US" sz="3200" b="1" i="0" dirty="0">
              <a:latin typeface="NanumSquareRoundOTF Bold" panose="020B0600000101010101" pitchFamily="34" charset="-127"/>
              <a:ea typeface="NanumSquareRound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700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196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kumimoji="1" lang="ko-KR" altLang="en-US" dirty="0"/>
              <a:t>마스터 제목 스타일 편집</a:t>
            </a:r>
            <a:endParaRPr dirty="0"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endParaRPr dirty="0"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9239993" y="63801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0000"/>
          </a:solidFill>
          <a:latin typeface="NanumSquareRoundOTF Bold" panose="020B0600000101010101" pitchFamily="34" charset="-127"/>
          <a:ea typeface="NanumSquareRoundOTF Bold" panose="020B0600000101010101" pitchFamily="34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NanumSquareRoundOTF Regular" panose="020B0600000101010101" pitchFamily="34" charset="-127"/>
          <a:ea typeface="NanumSquareRoundOTF Regular" panose="020B0600000101010101" pitchFamily="34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NanumSquareRoundOTF Regular" panose="020B0600000101010101" pitchFamily="34" charset="-127"/>
          <a:ea typeface="NanumSquareRoundOTF Regular" panose="020B0600000101010101" pitchFamily="34" charset="-127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NanumSquareRoundOTF Regular" panose="020B0600000101010101" pitchFamily="34" charset="-127"/>
          <a:ea typeface="NanumSquareRoundOTF Regular" panose="020B0600000101010101" pitchFamily="34" charset="-127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5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.png"/><Relationship Id="rId5" Type="http://schemas.openxmlformats.org/officeDocument/2006/relationships/image" Target="../media/image53.png"/><Relationship Id="rId10" Type="http://schemas.openxmlformats.org/officeDocument/2006/relationships/image" Target="../media/image61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.png"/><Relationship Id="rId5" Type="http://schemas.openxmlformats.org/officeDocument/2006/relationships/image" Target="../media/image59.png"/><Relationship Id="rId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9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9964B16D-0264-20AD-1E56-C497DC458E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인과추론과 패널데이터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이중차분법</a:t>
            </a:r>
            <a:endParaRPr kumimoji="1"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DC746-9C1A-B419-2CCC-6B20CBE778F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018629" y="6350000"/>
            <a:ext cx="2173132" cy="508000"/>
          </a:xfrm>
        </p:spPr>
        <p:txBody>
          <a:bodyPr>
            <a:normAutofit fontScale="92500" lnSpcReduction="20000"/>
          </a:bodyPr>
          <a:lstStyle/>
          <a:p>
            <a:pPr marL="50800" indent="0">
              <a:buNone/>
            </a:pPr>
            <a:r>
              <a:rPr kumimoji="1"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김정현</a:t>
            </a:r>
          </a:p>
        </p:txBody>
      </p:sp>
      <p:sp>
        <p:nvSpPr>
          <p:cNvPr id="4" name="부제목 1">
            <a:extLst>
              <a:ext uri="{FF2B5EF4-FFF2-40B4-BE49-F238E27FC236}">
                <a16:creationId xmlns:a16="http://schemas.microsoft.com/office/drawing/2014/main" id="{73443981-B05A-FF3A-F7D3-7689B7DB3D34}"/>
              </a:ext>
            </a:extLst>
          </p:cNvPr>
          <p:cNvSpPr txBox="1">
            <a:spLocks/>
          </p:cNvSpPr>
          <p:nvPr/>
        </p:nvSpPr>
        <p:spPr>
          <a:xfrm>
            <a:off x="1524000" y="2498756"/>
            <a:ext cx="9144000" cy="757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cs typeface="Malgun Gothic"/>
                <a:sym typeface="Malgun Gothic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r>
              <a:rPr kumimoji="1"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kumimoji="1" lang="ko-KR" altLang="en-US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</a:t>
            </a:r>
            <a:r>
              <a:rPr kumimoji="1"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1" lang="ko-KR" altLang="en-US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4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이중차분법</a:t>
            </a:r>
            <a:endParaRPr kumimoji="1"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7580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01326-7C21-FE13-C81D-868E209A5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E7BD5-CB7C-B004-CD20-2DBA58234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8.2.</a:t>
            </a:r>
            <a:r>
              <a:rPr kumimoji="1" lang="ko-KR" altLang="en-US" dirty="0"/>
              <a:t> 표준 </a:t>
            </a:r>
            <a:r>
              <a:rPr kumimoji="1" lang="ko-KR" altLang="en-US" dirty="0" err="1"/>
              <a:t>이중차분법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2F1CF2-F969-B06A-4FB6-0B07AEAF355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6250" y="957099"/>
            <a:ext cx="11396817" cy="5417570"/>
          </a:xfrm>
        </p:spPr>
        <p:txBody>
          <a:bodyPr/>
          <a:lstStyle/>
          <a:p>
            <a:r>
              <a:rPr kumimoji="1" lang="en-US" altLang="ko-KR" dirty="0"/>
              <a:t>DID </a:t>
            </a:r>
            <a:r>
              <a:rPr kumimoji="1" lang="ko-KR" altLang="en-US" dirty="0" err="1"/>
              <a:t>추정량</a:t>
            </a: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E5A3B9-7BD7-7901-66BE-61090769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pPr/>
              <a:t>9</a:t>
            </a:fld>
            <a:endParaRPr kumimoji="1" lang="ko-KR" alt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35F3A32-AC97-0150-3CB9-AA804AF9F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6096" y="2260830"/>
            <a:ext cx="6747397" cy="405423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007E205F-060A-3ADF-0CE1-CD64D30480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9799" y="3258751"/>
            <a:ext cx="5321300" cy="165100"/>
          </a:xfrm>
          <a:prstGeom prst="rect">
            <a:avLst/>
          </a:prstGeom>
        </p:spPr>
      </p:pic>
      <p:sp>
        <p:nvSpPr>
          <p:cNvPr id="22" name="Down Arrow 21">
            <a:extLst>
              <a:ext uri="{FF2B5EF4-FFF2-40B4-BE49-F238E27FC236}">
                <a16:creationId xmlns:a16="http://schemas.microsoft.com/office/drawing/2014/main" id="{31CBD453-C582-D1F6-9C63-5B894A64B1FD}"/>
              </a:ext>
            </a:extLst>
          </p:cNvPr>
          <p:cNvSpPr/>
          <p:nvPr/>
        </p:nvSpPr>
        <p:spPr>
          <a:xfrm>
            <a:off x="4706907" y="2693149"/>
            <a:ext cx="360813" cy="4726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7C7D10-F6C6-DD69-977C-31616545815B}"/>
              </a:ext>
            </a:extLst>
          </p:cNvPr>
          <p:cNvSpPr/>
          <p:nvPr/>
        </p:nvSpPr>
        <p:spPr>
          <a:xfrm>
            <a:off x="4473608" y="2666253"/>
            <a:ext cx="83371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0335F32-60A3-75A8-E6CA-D05BDC0182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8732" y="3910445"/>
            <a:ext cx="7677693" cy="124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06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86691-041F-267C-262E-0969C0D93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5EB06-A922-2C41-EAFB-7E7ADA3CC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8.2.</a:t>
            </a:r>
            <a:r>
              <a:rPr kumimoji="1" lang="ko-KR" altLang="en-US" dirty="0"/>
              <a:t> 표준 </a:t>
            </a:r>
            <a:r>
              <a:rPr kumimoji="1" lang="ko-KR" altLang="en-US" dirty="0" err="1"/>
              <a:t>이중차분법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7EC178-2D85-ED7D-C14A-B09F88664A9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6250" y="957099"/>
            <a:ext cx="11396817" cy="5417570"/>
          </a:xfrm>
        </p:spPr>
        <p:txBody>
          <a:bodyPr/>
          <a:lstStyle/>
          <a:p>
            <a:r>
              <a:rPr kumimoji="1" lang="en-US" altLang="ko-KR" dirty="0"/>
              <a:t>DID </a:t>
            </a:r>
            <a:r>
              <a:rPr kumimoji="1" lang="ko-KR" altLang="en-US" dirty="0" err="1"/>
              <a:t>추정량</a:t>
            </a:r>
            <a:r>
              <a:rPr kumimoji="1" lang="en-US" altLang="ko-KR" dirty="0"/>
              <a:t> in code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4C1C28-71F9-070E-1346-1465A0368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pPr/>
              <a:t>10</a:t>
            </a:fld>
            <a:endParaRPr kumimoji="1" lang="ko-KR" alt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60CDB3F-B1D0-B65D-2923-8E415E609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1559" y="1892840"/>
            <a:ext cx="6747397" cy="40542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6C3B87E-F44D-1755-6462-B239DE206E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75262" y="2890761"/>
            <a:ext cx="5321300" cy="165100"/>
          </a:xfrm>
          <a:prstGeom prst="rect">
            <a:avLst/>
          </a:prstGeom>
        </p:spPr>
      </p:pic>
      <p:sp>
        <p:nvSpPr>
          <p:cNvPr id="8" name="Down Arrow 7">
            <a:extLst>
              <a:ext uri="{FF2B5EF4-FFF2-40B4-BE49-F238E27FC236}">
                <a16:creationId xmlns:a16="http://schemas.microsoft.com/office/drawing/2014/main" id="{F770649C-C475-467F-2BE5-0728FED937C6}"/>
              </a:ext>
            </a:extLst>
          </p:cNvPr>
          <p:cNvSpPr/>
          <p:nvPr/>
        </p:nvSpPr>
        <p:spPr>
          <a:xfrm>
            <a:off x="4372370" y="2325159"/>
            <a:ext cx="360813" cy="4726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C765F1-4DCC-CB2B-C32E-EE8AB93E361D}"/>
              </a:ext>
            </a:extLst>
          </p:cNvPr>
          <p:cNvSpPr/>
          <p:nvPr/>
        </p:nvSpPr>
        <p:spPr>
          <a:xfrm>
            <a:off x="4139071" y="2298263"/>
            <a:ext cx="83371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6A6F48-6627-5441-A3C9-708031E3D3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8300" y="3748485"/>
            <a:ext cx="3492500" cy="1752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0816D4-228D-9450-3844-652625900D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22850" y="3824442"/>
            <a:ext cx="60960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51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FEBD1-6CE7-05DC-4633-741B7E06C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9A109-F336-C3C1-AD8D-1FC713A24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8.2.</a:t>
            </a:r>
            <a:r>
              <a:rPr kumimoji="1" lang="ko-KR" altLang="en-US" dirty="0"/>
              <a:t> 표준 </a:t>
            </a:r>
            <a:r>
              <a:rPr kumimoji="1" lang="ko-KR" altLang="en-US" dirty="0" err="1"/>
              <a:t>이중차분법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23DEA6-5432-1A19-6322-7B34792FDB6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6250" y="957099"/>
            <a:ext cx="11396817" cy="5417570"/>
          </a:xfrm>
        </p:spPr>
        <p:txBody>
          <a:bodyPr/>
          <a:lstStyle/>
          <a:p>
            <a:r>
              <a:rPr kumimoji="1" lang="ko-KR" altLang="en-US" dirty="0" err="1"/>
              <a:t>이중차분법을</a:t>
            </a:r>
            <a:r>
              <a:rPr kumimoji="1" lang="ko-KR" altLang="en-US" dirty="0"/>
              <a:t> 접근하는 다양한 방법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결과 변화의 측면 </a:t>
            </a:r>
            <a:r>
              <a:rPr kumimoji="1" lang="en-US" altLang="ko-KR" dirty="0"/>
              <a:t>(</a:t>
            </a:r>
            <a:r>
              <a:rPr kumimoji="1" lang="ko-KR" altLang="en-US" dirty="0"/>
              <a:t>델타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en-US" altLang="ko-KR" dirty="0"/>
              <a:t>OLS</a:t>
            </a:r>
            <a:r>
              <a:rPr kumimoji="1" lang="ko-KR" altLang="en-US" dirty="0"/>
              <a:t>의 측면 </a:t>
            </a:r>
            <a:r>
              <a:rPr kumimoji="1" lang="en-US" altLang="ko-KR" dirty="0"/>
              <a:t>(</a:t>
            </a:r>
            <a:r>
              <a:rPr kumimoji="1" lang="ko-KR" altLang="en-US" dirty="0"/>
              <a:t>포화모델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ko-KR" altLang="en-US" dirty="0"/>
              <a:t>고정효과의 측면 </a:t>
            </a:r>
            <a:r>
              <a:rPr kumimoji="1" lang="en-US" altLang="ko-KR" dirty="0"/>
              <a:t>(</a:t>
            </a:r>
            <a:r>
              <a:rPr kumimoji="1" lang="ko-KR" altLang="en-US" dirty="0"/>
              <a:t>이원고정효과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TWFE)</a:t>
            </a:r>
          </a:p>
          <a:p>
            <a:pPr lvl="1"/>
            <a:r>
              <a:rPr kumimoji="1" lang="ko-KR" altLang="en-US" dirty="0"/>
              <a:t>블록 디자인의 측면 </a:t>
            </a:r>
            <a:r>
              <a:rPr kumimoji="1" lang="en-US" altLang="ko-KR" dirty="0"/>
              <a:t>(</a:t>
            </a:r>
            <a:r>
              <a:rPr kumimoji="1" lang="ko-KR" altLang="en-US" dirty="0"/>
              <a:t>블록 단위 집계의 측면</a:t>
            </a:r>
            <a:r>
              <a:rPr kumimoji="1" lang="en-US" altLang="ko-KR" dirty="0"/>
              <a:t>)</a:t>
            </a:r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53F3F2-54CC-1BB5-9878-1393F9547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pPr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9481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56BFD-B452-6B2E-7BD9-099154F43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2081B-6EAD-9E33-33F1-1B7FFCD09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8.2.</a:t>
            </a:r>
            <a:r>
              <a:rPr kumimoji="1" lang="ko-KR" altLang="en-US" dirty="0"/>
              <a:t> 표준 </a:t>
            </a:r>
            <a:r>
              <a:rPr kumimoji="1" lang="ko-KR" altLang="en-US" dirty="0" err="1"/>
              <a:t>이중차분법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8CF70A-E65F-DD5B-EB69-D26DB5564EC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6250" y="957099"/>
            <a:ext cx="11396817" cy="5417570"/>
          </a:xfrm>
        </p:spPr>
        <p:txBody>
          <a:bodyPr/>
          <a:lstStyle/>
          <a:p>
            <a:r>
              <a:rPr kumimoji="1" lang="ko-KR" altLang="en-US" dirty="0"/>
              <a:t>결과 변화의 측면</a:t>
            </a: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A7A167-3E67-036A-6511-4CAB7D703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pPr/>
              <a:t>12</a:t>
            </a:fld>
            <a:endParaRPr kumimoji="1" lang="ko-KR" alt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9749C4B5-8E50-166E-FF84-B85D74C3FD89}"/>
              </a:ext>
            </a:extLst>
          </p:cNvPr>
          <p:cNvSpPr/>
          <p:nvPr/>
        </p:nvSpPr>
        <p:spPr>
          <a:xfrm>
            <a:off x="7761249" y="2152185"/>
            <a:ext cx="959005" cy="167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D3EE3E4A-924A-048F-F492-4C33D370F591}"/>
              </a:ext>
            </a:extLst>
          </p:cNvPr>
          <p:cNvSpPr/>
          <p:nvPr/>
        </p:nvSpPr>
        <p:spPr>
          <a:xfrm>
            <a:off x="7996140" y="2694517"/>
            <a:ext cx="959005" cy="167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5FCA03-5292-AC43-4E86-4CB864E565E6}"/>
              </a:ext>
            </a:extLst>
          </p:cNvPr>
          <p:cNvSpPr txBox="1"/>
          <p:nvPr/>
        </p:nvSpPr>
        <p:spPr>
          <a:xfrm>
            <a:off x="8806656" y="2087381"/>
            <a:ext cx="23807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dirty="0"/>
              <a:t>실험군의 시간에 따른 변화</a:t>
            </a:r>
            <a:endParaRPr kumimoji="1"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1613A6-BC14-4E1F-5735-3353A8DB3CF8}"/>
              </a:ext>
            </a:extLst>
          </p:cNvPr>
          <p:cNvSpPr txBox="1"/>
          <p:nvPr/>
        </p:nvSpPr>
        <p:spPr>
          <a:xfrm>
            <a:off x="8955145" y="2624262"/>
            <a:ext cx="23807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dirty="0"/>
              <a:t>대조군의 시간에 따른 변화</a:t>
            </a:r>
            <a:endParaRPr kumimoji="1" lang="en-US" altLang="ko-K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A0DAB2-B618-7040-7EEC-2B5062E30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401" y="4097425"/>
            <a:ext cx="5239990" cy="6834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6400F5-5873-5521-99E5-63C4FE69F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648" y="1987021"/>
            <a:ext cx="6682366" cy="10804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F86ED5-6091-52BA-DEE5-A312B0B163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0409" y="3509832"/>
            <a:ext cx="5013652" cy="244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169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EBDA5-000E-17E4-531C-C4E962E72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1929F-C186-B9A3-00E0-E834F9B85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8.2.</a:t>
            </a:r>
            <a:r>
              <a:rPr kumimoji="1" lang="ko-KR" altLang="en-US" dirty="0"/>
              <a:t> 표준 </a:t>
            </a:r>
            <a:r>
              <a:rPr kumimoji="1" lang="ko-KR" altLang="en-US" dirty="0" err="1"/>
              <a:t>이중차분법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48433B-ECE9-EBA9-017D-A322C4C3F3E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6250" y="957099"/>
            <a:ext cx="11396817" cy="5417570"/>
          </a:xfrm>
        </p:spPr>
        <p:txBody>
          <a:bodyPr/>
          <a:lstStyle/>
          <a:p>
            <a:r>
              <a:rPr kumimoji="1" lang="ko-KR" altLang="en-US" dirty="0"/>
              <a:t>선형회귀의 측면</a:t>
            </a: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599183-5FBD-C9F7-A11B-1AD99482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pPr/>
              <a:t>13</a:t>
            </a:fld>
            <a:endParaRPr kumimoji="1"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B58852-56F5-2089-19DD-42E410CED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28" y="2263503"/>
            <a:ext cx="5744880" cy="32898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A5CF3E-E5D9-381C-A180-F1153A72E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6011" y="1599269"/>
            <a:ext cx="4667964" cy="4637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809DC3-0F4C-1933-5417-B260AA0EAC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1803" y="4227116"/>
            <a:ext cx="781658" cy="6869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09BA447-AF1C-2783-6526-190BADAD1ABF}"/>
              </a:ext>
            </a:extLst>
          </p:cNvPr>
          <p:cNvSpPr txBox="1"/>
          <p:nvPr/>
        </p:nvSpPr>
        <p:spPr>
          <a:xfrm>
            <a:off x="7883461" y="4201240"/>
            <a:ext cx="271306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dirty="0"/>
              <a:t>실험군과 대조군 간의 차이와 시간 추세를 모두 고려한 </a:t>
            </a:r>
            <a:r>
              <a:rPr kumimoji="1" lang="en-US" altLang="ko-KR" dirty="0"/>
              <a:t>DID </a:t>
            </a:r>
            <a:r>
              <a:rPr kumimoji="1" lang="ko-KR" altLang="en-US" dirty="0" err="1"/>
              <a:t>추정량</a:t>
            </a:r>
            <a:r>
              <a:rPr kumimoji="1" lang="en-US" altLang="ko-KR" dirty="0"/>
              <a:t>!</a:t>
            </a:r>
            <a:endParaRPr lang="en-KR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C8B89B-66A1-CD07-F41E-22B07B423A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1802" y="2263502"/>
            <a:ext cx="2845085" cy="98367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8AEDCC7-9698-21BE-D4AC-0EAD27845B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1802" y="3386371"/>
            <a:ext cx="45339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1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55BAE-B63B-A6DB-6B45-18FCD28D1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B4A30-142A-3B00-9EA3-50D1C694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8.2.</a:t>
            </a:r>
            <a:r>
              <a:rPr kumimoji="1" lang="ko-KR" altLang="en-US" dirty="0"/>
              <a:t> 표준 </a:t>
            </a:r>
            <a:r>
              <a:rPr kumimoji="1" lang="ko-KR" altLang="en-US" dirty="0" err="1"/>
              <a:t>이중차분법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112396-04AC-67F6-CB70-90FFD8B4587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6250" y="957099"/>
            <a:ext cx="11396817" cy="5417570"/>
          </a:xfrm>
        </p:spPr>
        <p:txBody>
          <a:bodyPr/>
          <a:lstStyle/>
          <a:p>
            <a:r>
              <a:rPr kumimoji="1" lang="ko-KR" altLang="en-US" dirty="0"/>
              <a:t>고정효과의 측면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이원고정효과 </a:t>
            </a:r>
            <a:r>
              <a:rPr kumimoji="1" lang="en-US" altLang="ko-KR" dirty="0"/>
              <a:t>(TWFE)</a:t>
            </a:r>
          </a:p>
          <a:p>
            <a:pPr lvl="2"/>
            <a:r>
              <a:rPr kumimoji="1" lang="ko-KR" altLang="en-US" dirty="0"/>
              <a:t>패널데이터는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시간</a:t>
            </a:r>
            <a:r>
              <a:rPr kumimoji="1" lang="en-US" altLang="ko-KR" dirty="0"/>
              <a:t>’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따라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대상</a:t>
            </a:r>
            <a:r>
              <a:rPr kumimoji="1" lang="en-US" altLang="ko-KR" dirty="0"/>
              <a:t>’</a:t>
            </a:r>
            <a:r>
              <a:rPr kumimoji="1" lang="ko-KR" altLang="en-US" dirty="0"/>
              <a:t>을 반복하여 측정하는 것</a:t>
            </a:r>
            <a:r>
              <a:rPr kumimoji="1" lang="en-US" altLang="ko-KR" dirty="0"/>
              <a:t>.</a:t>
            </a:r>
          </a:p>
          <a:p>
            <a:pPr lvl="2"/>
            <a:r>
              <a:rPr kumimoji="1" lang="ko-KR" altLang="en-US" dirty="0"/>
              <a:t>그렇기에 처치 효과</a:t>
            </a:r>
            <a:r>
              <a:rPr kumimoji="1" lang="en-US" altLang="ko-KR" dirty="0"/>
              <a:t>,</a:t>
            </a:r>
            <a:r>
              <a:rPr kumimoji="1" lang="ko-KR" altLang="en-US" dirty="0"/>
              <a:t> 대상 효과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시간 효과로 분리 가능</a:t>
            </a: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6DF18E-F593-C30F-8B0C-114E662B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pPr/>
              <a:t>14</a:t>
            </a:fld>
            <a:endParaRPr kumimoji="1"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198426-192F-557D-8A94-19144A6A5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565" y="3762143"/>
            <a:ext cx="3263591" cy="183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44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3E81F-2A12-5397-89C3-BC8C3D687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3D60-0948-EDEE-8727-0A0E0B77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8.2.</a:t>
            </a:r>
            <a:r>
              <a:rPr kumimoji="1" lang="ko-KR" altLang="en-US" dirty="0"/>
              <a:t> 표준 </a:t>
            </a:r>
            <a:r>
              <a:rPr kumimoji="1" lang="ko-KR" altLang="en-US" dirty="0" err="1"/>
              <a:t>이중차분법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11E4C0-1210-B787-D6AB-DCDAEA81FC6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6250" y="957099"/>
            <a:ext cx="11396817" cy="5417570"/>
          </a:xfrm>
        </p:spPr>
        <p:txBody>
          <a:bodyPr/>
          <a:lstStyle/>
          <a:p>
            <a:r>
              <a:rPr kumimoji="1" lang="ko-KR" altLang="en-US" dirty="0"/>
              <a:t>블록 디자인의 측면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블록 단위로 처치 </a:t>
            </a:r>
            <a:r>
              <a:rPr kumimoji="1" lang="en-US" altLang="ko-KR" dirty="0"/>
              <a:t>/</a:t>
            </a:r>
            <a:r>
              <a:rPr kumimoji="1" lang="ko-KR" altLang="en-US" dirty="0"/>
              <a:t> 시간을 나눠본다면</a:t>
            </a:r>
            <a:r>
              <a:rPr kumimoji="1" lang="en-US" altLang="ko-KR" dirty="0"/>
              <a:t>?</a:t>
            </a:r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B5F0C2-EA17-BD4A-D7B9-B2FC04D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pPr/>
              <a:t>15</a:t>
            </a:fld>
            <a:endParaRPr kumimoji="1"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ABA5DA-E63D-B305-834A-2EA00B7D9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744" y="2203450"/>
            <a:ext cx="5417324" cy="3295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566BC4-5BCF-B1B9-2F09-A479D5077689}"/>
              </a:ext>
            </a:extLst>
          </p:cNvPr>
          <p:cNvSpPr txBox="1"/>
          <p:nvPr/>
        </p:nvSpPr>
        <p:spPr>
          <a:xfrm>
            <a:off x="6934590" y="3158640"/>
            <a:ext cx="482847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검은색</a:t>
            </a:r>
            <a:r>
              <a:rPr lang="en-US" altLang="ko-KR" dirty="0"/>
              <a:t>:</a:t>
            </a:r>
            <a:r>
              <a:rPr lang="ko-KR" altLang="en-US" dirty="0"/>
              <a:t> 해당 도시</a:t>
            </a:r>
            <a:r>
              <a:rPr lang="en-US" altLang="ko-KR" dirty="0"/>
              <a:t>-</a:t>
            </a:r>
            <a:r>
              <a:rPr lang="ko-KR" altLang="en-US" dirty="0"/>
              <a:t>날짜 쌍은 </a:t>
            </a:r>
            <a:r>
              <a:rPr lang="ko-KR" altLang="en-US" dirty="0" err="1"/>
              <a:t>통제군</a:t>
            </a:r>
            <a:r>
              <a:rPr lang="en-US" altLang="ko-KR" dirty="0"/>
              <a:t>(</a:t>
            </a:r>
            <a:r>
              <a:rPr lang="en-US" dirty="0"/>
              <a:t>Control group) </a:t>
            </a:r>
            <a:r>
              <a:rPr lang="ko-KR" altLang="en-US" dirty="0"/>
              <a:t>상태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흰색</a:t>
            </a:r>
            <a:r>
              <a:rPr lang="en-US" altLang="ko-KR" dirty="0"/>
              <a:t>:</a:t>
            </a:r>
            <a:r>
              <a:rPr lang="ko-KR" altLang="en-US" dirty="0"/>
              <a:t> 해당 도시</a:t>
            </a:r>
            <a:r>
              <a:rPr lang="en-US" altLang="ko-KR" dirty="0"/>
              <a:t>-</a:t>
            </a:r>
            <a:r>
              <a:rPr lang="ko-KR" altLang="en-US" dirty="0"/>
              <a:t>날짜 쌍은 </a:t>
            </a:r>
            <a:r>
              <a:rPr lang="ko-KR" altLang="en-US" dirty="0" err="1"/>
              <a:t>처치군</a:t>
            </a:r>
            <a:r>
              <a:rPr lang="en-US" altLang="ko-KR" dirty="0"/>
              <a:t>(</a:t>
            </a:r>
            <a:r>
              <a:rPr lang="en-US" dirty="0"/>
              <a:t>Treated group) </a:t>
            </a:r>
            <a:r>
              <a:rPr lang="ko-KR" altLang="en-US" dirty="0"/>
              <a:t>상태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실험설계에서 대상 </a:t>
            </a:r>
            <a:r>
              <a:rPr lang="en-US" altLang="ko-KR" dirty="0"/>
              <a:t>(city)</a:t>
            </a:r>
            <a:r>
              <a:rPr lang="ko-KR" altLang="en-US" dirty="0" err="1"/>
              <a:t>를</a:t>
            </a:r>
            <a:r>
              <a:rPr lang="ko-KR" altLang="en-US" dirty="0"/>
              <a:t> 블록 단위로 나눠서 그룹화 가능하다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FCD5FD-6657-46EB-9960-710C458A2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129" y="4015186"/>
            <a:ext cx="3436939" cy="192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01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30FF4-E3E4-FD21-0C88-41E582CEA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F568A-5D9A-B236-E8C6-F905D2ED6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8.2.</a:t>
            </a:r>
            <a:r>
              <a:rPr kumimoji="1" lang="ko-KR" altLang="en-US" dirty="0"/>
              <a:t> 표준 </a:t>
            </a:r>
            <a:r>
              <a:rPr kumimoji="1" lang="ko-KR" altLang="en-US" dirty="0" err="1"/>
              <a:t>이중차분법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2B139A-0AB3-8B91-0619-3461BED547E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6250" y="957099"/>
            <a:ext cx="11396817" cy="5417570"/>
          </a:xfrm>
        </p:spPr>
        <p:txBody>
          <a:bodyPr/>
          <a:lstStyle/>
          <a:p>
            <a:r>
              <a:rPr kumimoji="1" lang="ko-KR" altLang="en-US" dirty="0"/>
              <a:t>신뢰구간 구하기</a:t>
            </a:r>
            <a:endParaRPr kumimoji="1" lang="en-US" altLang="ko-KR" dirty="0"/>
          </a:p>
          <a:p>
            <a:pPr lvl="1"/>
            <a:r>
              <a:rPr lang="en-US" dirty="0"/>
              <a:t>DID</a:t>
            </a:r>
            <a:r>
              <a:rPr lang="ko-KR" altLang="en-US" dirty="0"/>
              <a:t>나 패널데이터 분석에서는 동일한 실험 단위가 여러 시점에 반복 관측</a:t>
            </a:r>
            <a:r>
              <a:rPr lang="en-US" altLang="ko-KR" dirty="0"/>
              <a:t>.</a:t>
            </a:r>
          </a:p>
          <a:p>
            <a:pPr lvl="1"/>
            <a:r>
              <a:rPr kumimoji="1" lang="ko-KR" altLang="en-US" dirty="0"/>
              <a:t>관측 값들 간의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독립성</a:t>
            </a:r>
            <a:r>
              <a:rPr kumimoji="1" lang="en-US" altLang="ko-KR" dirty="0"/>
              <a:t>’</a:t>
            </a:r>
            <a:r>
              <a:rPr kumimoji="1" lang="ko-KR" altLang="en-US" dirty="0"/>
              <a:t>이라는 가정이 위배됨 </a:t>
            </a:r>
            <a:r>
              <a:rPr kumimoji="1" lang="en-US" altLang="ko-KR" dirty="0"/>
              <a:t>(</a:t>
            </a:r>
            <a:r>
              <a:rPr kumimoji="1" lang="ko-KR" altLang="en-US" dirty="0"/>
              <a:t>즉 </a:t>
            </a:r>
            <a:r>
              <a:rPr kumimoji="1" lang="en-US" altLang="ko-KR" dirty="0" err="1"/>
              <a:t>iid</a:t>
            </a:r>
            <a:r>
              <a:rPr kumimoji="1" lang="ko-KR" altLang="en-US" dirty="0"/>
              <a:t> 위배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ko-KR" altLang="en-US" dirty="0"/>
              <a:t>전통적인 신뢰구간 계산법은 </a:t>
            </a:r>
            <a:r>
              <a:rPr kumimoji="1" lang="en-US" altLang="ko-KR" dirty="0" err="1"/>
              <a:t>iid</a:t>
            </a:r>
            <a:r>
              <a:rPr kumimoji="1" lang="ko-KR" altLang="en-US" dirty="0"/>
              <a:t> 가정 아래 계산되므로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반복 관측이 섞인 경우 오차 과소 추정 가능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DE2CE4-6F93-4CE0-FABA-C05B0DEF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pPr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3331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F37E8AF-2E7F-7BDE-6276-0F58A42D58A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6251" y="983225"/>
            <a:ext cx="5580000" cy="5417570"/>
          </a:xfrm>
        </p:spPr>
        <p:txBody>
          <a:bodyPr/>
          <a:lstStyle/>
          <a:p>
            <a:r>
              <a:rPr kumimoji="1" lang="ko-KR" altLang="en-US" dirty="0"/>
              <a:t>대안</a:t>
            </a:r>
            <a:r>
              <a:rPr kumimoji="1" lang="en-US" altLang="ko-KR" dirty="0"/>
              <a:t>1.</a:t>
            </a:r>
            <a:r>
              <a:rPr kumimoji="1" lang="ko-KR" altLang="en-US" dirty="0"/>
              <a:t> 군집표준오차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도시별로 군집화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집계 데이터로도 수행 가능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E96D23-91FB-20F6-B998-77E3EEB2614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83068" y="979861"/>
            <a:ext cx="5580000" cy="5417570"/>
          </a:xfrm>
        </p:spPr>
        <p:txBody>
          <a:bodyPr/>
          <a:lstStyle/>
          <a:p>
            <a:r>
              <a:rPr kumimoji="1" lang="ko-KR" altLang="en-US" dirty="0"/>
              <a:t>대안</a:t>
            </a:r>
            <a:r>
              <a:rPr kumimoji="1" lang="en-US" altLang="ko-KR" dirty="0"/>
              <a:t>2.</a:t>
            </a:r>
            <a:r>
              <a:rPr kumimoji="1" lang="ko-KR" altLang="en-US" dirty="0"/>
              <a:t> 블록 부트스트랩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전체 실험 대상 복원추출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9DBB2A7-A7CC-B36A-31AC-A7DDD69B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8.2.</a:t>
            </a:r>
            <a:r>
              <a:rPr kumimoji="1" lang="ko-KR" altLang="en-US" dirty="0"/>
              <a:t> 표준 </a:t>
            </a:r>
            <a:r>
              <a:rPr kumimoji="1" lang="ko-KR" altLang="en-US" dirty="0" err="1"/>
              <a:t>이중차분법</a:t>
            </a:r>
            <a:endParaRPr kumimoji="1"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160564-E544-A35A-DB77-E104888C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pPr/>
              <a:t>17</a:t>
            </a:fld>
            <a:endParaRPr kumimoji="1"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FC5466-7A71-7654-23C5-3EE3B7226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55" y="2426289"/>
            <a:ext cx="5114191" cy="11786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B8051B-2DEE-4CF9-7C08-D5F7A39F2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300" y="2426289"/>
            <a:ext cx="5001545" cy="12191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80B1DF-9568-1F0D-C397-D61063AB8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300" y="3959120"/>
            <a:ext cx="30480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C284D3-1568-B309-8FB7-14D28C3DD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709" y="3826456"/>
            <a:ext cx="3441700" cy="762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B051B5-8C1E-C610-4DF5-D6DE159211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709" y="4848761"/>
            <a:ext cx="5150637" cy="132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75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51E5C-5EAA-98B3-1BBA-1AEE145A3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B0DFB-7264-13E8-F3E0-264B32DE1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8.3.</a:t>
            </a:r>
            <a:r>
              <a:rPr kumimoji="1" lang="ko-KR" altLang="en-US" dirty="0"/>
              <a:t> 식별 가정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7B5BF1-AC0D-A2DB-F1F7-A9A4F03288A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6250" y="957099"/>
            <a:ext cx="11396817" cy="5417570"/>
          </a:xfrm>
        </p:spPr>
        <p:txBody>
          <a:bodyPr/>
          <a:lstStyle/>
          <a:p>
            <a:r>
              <a:rPr kumimoji="1" lang="ko-KR" altLang="en-US" dirty="0"/>
              <a:t>평행 추세</a:t>
            </a: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F13D78-5373-B843-C4FE-7274ED686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pPr/>
              <a:t>18</a:t>
            </a:fld>
            <a:endParaRPr kumimoji="1"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ECB7FF57-B5F7-CD02-7662-9A4DFCE7C403}"/>
              </a:ext>
            </a:extLst>
          </p:cNvPr>
          <p:cNvSpPr txBox="1">
            <a:spLocks/>
          </p:cNvSpPr>
          <p:nvPr/>
        </p:nvSpPr>
        <p:spPr>
          <a:xfrm>
            <a:off x="6245750" y="1649975"/>
            <a:ext cx="5580000" cy="448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r>
              <a:rPr kumimoji="1" lang="ko-KR" altLang="en-US" dirty="0"/>
              <a:t>평행 추세 가정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처치가 없으면 평균적으로</a:t>
            </a:r>
            <a:endParaRPr kumimoji="1" lang="en-US" altLang="ko-KR" dirty="0"/>
          </a:p>
          <a:p>
            <a:pPr marL="533400" lvl="1" indent="0">
              <a:buNone/>
            </a:pPr>
            <a:r>
              <a:rPr kumimoji="1" lang="ko-KR" altLang="en-US" dirty="0"/>
              <a:t>실험군과 대조군의 결과 추세가 동일할 것</a:t>
            </a:r>
            <a:r>
              <a:rPr kumimoji="1" lang="en-US" altLang="ko-KR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8B0402-1D1F-AC71-582F-A2B5A54C2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393" y="5475008"/>
            <a:ext cx="8967026" cy="6799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6EAA97-1BD0-1923-16BA-DE90E7A44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85" y="1796806"/>
            <a:ext cx="5135411" cy="3609673"/>
          </a:xfrm>
          <a:prstGeom prst="rect">
            <a:avLst/>
          </a:prstGeom>
        </p:spPr>
      </p:pic>
      <p:sp>
        <p:nvSpPr>
          <p:cNvPr id="11" name="Down Arrow 10">
            <a:extLst>
              <a:ext uri="{FF2B5EF4-FFF2-40B4-BE49-F238E27FC236}">
                <a16:creationId xmlns:a16="http://schemas.microsoft.com/office/drawing/2014/main" id="{6C8515DE-6A2A-5E2D-8081-6644ADB6CFF3}"/>
              </a:ext>
            </a:extLst>
          </p:cNvPr>
          <p:cNvSpPr/>
          <p:nvPr/>
        </p:nvSpPr>
        <p:spPr>
          <a:xfrm rot="16200000">
            <a:off x="2597035" y="3854929"/>
            <a:ext cx="360813" cy="642487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F18E409B-5CFE-7CDD-8EBD-7ED44974B80D}"/>
              </a:ext>
            </a:extLst>
          </p:cNvPr>
          <p:cNvSpPr/>
          <p:nvPr/>
        </p:nvSpPr>
        <p:spPr>
          <a:xfrm rot="16200000">
            <a:off x="2634527" y="2721570"/>
            <a:ext cx="360813" cy="64248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3" name="Equal 12">
            <a:extLst>
              <a:ext uri="{FF2B5EF4-FFF2-40B4-BE49-F238E27FC236}">
                <a16:creationId xmlns:a16="http://schemas.microsoft.com/office/drawing/2014/main" id="{FFDECB44-8887-13A9-89C0-78B86EA6713B}"/>
              </a:ext>
            </a:extLst>
          </p:cNvPr>
          <p:cNvSpPr/>
          <p:nvPr/>
        </p:nvSpPr>
        <p:spPr>
          <a:xfrm rot="5400000">
            <a:off x="2479893" y="3332556"/>
            <a:ext cx="642487" cy="442664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DE2479-D300-5D52-AE37-C03AB3D17C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8541" y="6004961"/>
            <a:ext cx="1370775" cy="3615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EF61E2E-1E81-094E-4C2A-08170C1D214F}"/>
              </a:ext>
            </a:extLst>
          </p:cNvPr>
          <p:cNvSpPr txBox="1"/>
          <p:nvPr/>
        </p:nvSpPr>
        <p:spPr>
          <a:xfrm>
            <a:off x="1662055" y="6058707"/>
            <a:ext cx="22214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dirty="0"/>
              <a:t>조금 더 강하게 표현하면</a:t>
            </a:r>
            <a:r>
              <a:rPr kumimoji="1" lang="en-US" altLang="ko-KR" dirty="0"/>
              <a:t>:</a:t>
            </a:r>
            <a:endParaRPr lang="en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FB4B7D-798E-3063-0213-8C1D926E9983}"/>
              </a:ext>
            </a:extLst>
          </p:cNvPr>
          <p:cNvSpPr txBox="1"/>
          <p:nvPr/>
        </p:nvSpPr>
        <p:spPr>
          <a:xfrm>
            <a:off x="1662055" y="5661101"/>
            <a:ext cx="12560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dirty="0" err="1"/>
              <a:t>기대값</a:t>
            </a:r>
            <a:r>
              <a:rPr kumimoji="1" lang="ko-KR" altLang="en-US" dirty="0"/>
              <a:t> 기준</a:t>
            </a:r>
            <a:r>
              <a:rPr kumimoji="1" lang="en-US" altLang="ko-KR" dirty="0"/>
              <a:t>: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957879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72F66-CB90-073C-6F28-9A6E2359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7" y="196618"/>
            <a:ext cx="2566624" cy="702574"/>
          </a:xfrm>
        </p:spPr>
        <p:txBody>
          <a:bodyPr/>
          <a:lstStyle/>
          <a:p>
            <a:r>
              <a:rPr kumimoji="1" lang="ko-KR" altLang="en-US" dirty="0"/>
              <a:t>발표자 소개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DA01EA-6594-4142-188B-C55B99F620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73847" y="2069750"/>
            <a:ext cx="4466146" cy="421456"/>
          </a:xfrm>
        </p:spPr>
        <p:txBody>
          <a:bodyPr/>
          <a:lstStyle/>
          <a:p>
            <a:r>
              <a:rPr kumimoji="1" lang="ko-KR" altLang="en-US" dirty="0"/>
              <a:t>김정현 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Junghyun</a:t>
            </a:r>
            <a:r>
              <a:rPr kumimoji="1" lang="en-US" altLang="ko-KR" dirty="0"/>
              <a:t> Kim)</a:t>
            </a:r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417559-E3CA-A6AC-754F-47AACB4522D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773845" y="3259947"/>
            <a:ext cx="7209347" cy="2063507"/>
          </a:xfrm>
        </p:spPr>
        <p:txBody>
          <a:bodyPr>
            <a:normAutofit/>
          </a:bodyPr>
          <a:lstStyle/>
          <a:p>
            <a:r>
              <a:rPr kumimoji="1" lang="ko-KR" altLang="en-US" sz="2400" dirty="0"/>
              <a:t>스타트업 데이터팀 인턴 </a:t>
            </a:r>
            <a:r>
              <a:rPr kumimoji="1" lang="en-US" altLang="ko-KR" sz="2400" dirty="0"/>
              <a:t>(2023.06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~2024.01)</a:t>
            </a:r>
          </a:p>
          <a:p>
            <a:r>
              <a:rPr kumimoji="1" lang="ko-KR" altLang="en-US" sz="2400" dirty="0"/>
              <a:t>통계학과 석사 </a:t>
            </a:r>
            <a:r>
              <a:rPr kumimoji="1" lang="en-US" altLang="ko-KR" sz="2400" dirty="0"/>
              <a:t>(2025.02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~ </a:t>
            </a:r>
            <a:r>
              <a:rPr kumimoji="1" lang="ko-KR" altLang="en-US" sz="2400" dirty="0"/>
              <a:t>현재</a:t>
            </a:r>
            <a:r>
              <a:rPr kumimoji="1" lang="en-US" altLang="ko-KR" sz="2400" dirty="0"/>
              <a:t>)</a:t>
            </a:r>
          </a:p>
          <a:p>
            <a:pPr marL="50800" indent="0">
              <a:buNone/>
            </a:pPr>
            <a:r>
              <a:rPr kumimoji="1" lang="en-US" altLang="ko-KR" sz="2000" dirty="0"/>
              <a:t>-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Focuses on Statistical Machine Learning, Causal Inference</a:t>
            </a:r>
            <a:r>
              <a:rPr kumimoji="1" lang="ko-KR" altLang="en-US" sz="2000" dirty="0"/>
              <a:t> </a:t>
            </a:r>
            <a:endParaRPr kumimoji="1" lang="en-US" altLang="ko-KR" sz="2000" dirty="0"/>
          </a:p>
          <a:p>
            <a:pPr marL="50800" indent="0">
              <a:buNone/>
            </a:pPr>
            <a:endParaRPr kumimoji="1" lang="en-US" altLang="ko-KR" dirty="0"/>
          </a:p>
          <a:p>
            <a:pPr marL="50800" indent="0">
              <a:buNone/>
            </a:pP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EF399D6-7A7A-23BC-EFE8-08577C02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pPr/>
              <a:t>1</a:t>
            </a:fld>
            <a:endParaRPr kumimoji="1" lang="ko-KR" altLang="en-US" dirty="0"/>
          </a:p>
        </p:txBody>
      </p:sp>
      <p:pic>
        <p:nvPicPr>
          <p:cNvPr id="6" name="Picture 5" descr="A person in a suit&#10;&#10;AI-generated content may be incorrect.">
            <a:extLst>
              <a:ext uri="{FF2B5EF4-FFF2-40B4-BE49-F238E27FC236}">
                <a16:creationId xmlns:a16="http://schemas.microsoft.com/office/drawing/2014/main" id="{18CF0FE6-1F4C-5083-17CC-4E1B233BE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359" y="2014012"/>
            <a:ext cx="2460116" cy="330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76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C405C6-DEED-E98C-F443-1C5AB3517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31FE4-E25B-DCA1-F372-F2AC0328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8.3. </a:t>
            </a:r>
            <a:r>
              <a:rPr kumimoji="1" lang="ko-KR" altLang="en-US" dirty="0"/>
              <a:t>식별 가정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8C7E41-653A-9BFA-DB09-0FB6648C83D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6250" y="957099"/>
            <a:ext cx="11396817" cy="5417570"/>
          </a:xfrm>
        </p:spPr>
        <p:txBody>
          <a:bodyPr/>
          <a:lstStyle/>
          <a:p>
            <a:r>
              <a:rPr kumimoji="1" lang="ko-KR" altLang="en-US" dirty="0"/>
              <a:t>비기대과정과 </a:t>
            </a:r>
            <a:r>
              <a:rPr kumimoji="1" lang="en-US" altLang="ko-KR" dirty="0"/>
              <a:t>SUTVA</a:t>
            </a:r>
          </a:p>
          <a:p>
            <a:pPr lvl="1"/>
            <a:r>
              <a:rPr lang="en-US" dirty="0"/>
              <a:t>Recall. SUTVA</a:t>
            </a:r>
            <a:r>
              <a:rPr lang="ko-KR" altLang="en-US" dirty="0"/>
              <a:t>는 한 단위의 처치가 다른 단위의 결과에 영향을 주지 않아야 한다는 가정</a:t>
            </a:r>
            <a:endParaRPr lang="en-US" altLang="ko-KR" dirty="0"/>
          </a:p>
          <a:p>
            <a:pPr marL="533400" lvl="1" indent="0">
              <a:buNone/>
            </a:pPr>
            <a:r>
              <a:rPr lang="en-US" altLang="ko-KR" dirty="0"/>
              <a:t>	</a:t>
            </a:r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en-US" altLang="ko-KR" sz="2000" dirty="0"/>
              <a:t>e.g. </a:t>
            </a:r>
            <a:r>
              <a:rPr lang="ko-KR" altLang="en-US" sz="2000" dirty="0"/>
              <a:t>도시 </a:t>
            </a:r>
            <a:r>
              <a:rPr lang="en-US" altLang="ko-KR" sz="2000" dirty="0"/>
              <a:t>A</a:t>
            </a:r>
            <a:r>
              <a:rPr lang="ko-KR" altLang="en-US" sz="2000" dirty="0"/>
              <a:t>의 오프라인 마케팅이 도시 </a:t>
            </a:r>
            <a:r>
              <a:rPr lang="en-US" altLang="ko-KR" sz="2000" dirty="0"/>
              <a:t>B</a:t>
            </a:r>
            <a:r>
              <a:rPr lang="ko-KR" altLang="en-US" sz="2000" dirty="0"/>
              <a:t>의 다운로드 수에 영향을 주지 않아야 한다</a:t>
            </a:r>
            <a:r>
              <a:rPr lang="en-US" altLang="ko-KR" sz="2000" dirty="0"/>
              <a:t>.</a:t>
            </a:r>
            <a:endParaRPr lang="en-US" altLang="ko-KR" dirty="0"/>
          </a:p>
          <a:p>
            <a:pPr lvl="1"/>
            <a:r>
              <a:rPr lang="ko-KR" altLang="en-US" dirty="0"/>
              <a:t>그러나 현실에서는 </a:t>
            </a:r>
            <a:r>
              <a:rPr lang="en-US" altLang="ko-KR" dirty="0"/>
              <a:t>..</a:t>
            </a:r>
          </a:p>
          <a:p>
            <a:pPr lvl="2"/>
            <a:r>
              <a:rPr lang="ko-KR" altLang="en-US" dirty="0"/>
              <a:t>파급효과 발생 가능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‘</a:t>
            </a:r>
            <a:r>
              <a:rPr lang="ko-KR" altLang="en-US" dirty="0" err="1"/>
              <a:t>블랙프라이데이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처치</a:t>
            </a:r>
            <a:r>
              <a:rPr lang="en-US" altLang="ko-KR" dirty="0"/>
              <a:t>)’</a:t>
            </a:r>
            <a:r>
              <a:rPr lang="ko-KR" altLang="en-US" dirty="0" err="1"/>
              <a:t>를</a:t>
            </a:r>
            <a:r>
              <a:rPr lang="ko-KR" altLang="en-US" dirty="0"/>
              <a:t> 이미 알고 처치 전에 판매가 급증한다면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marL="1016000" lvl="2" indent="0">
              <a:buNone/>
            </a:pPr>
            <a:endParaRPr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95976F-BEEA-69DD-8E98-BC9AB5EC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pPr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867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FC3DC-B9E3-3338-A963-B005A6C4B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02873-396D-A761-299C-F03F1F7C3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8.3. </a:t>
            </a:r>
            <a:r>
              <a:rPr kumimoji="1" lang="ko-KR" altLang="en-US" dirty="0"/>
              <a:t>식별 가정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BAC230-0101-177F-AA53-52AA801FCB4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6250" y="957099"/>
            <a:ext cx="11396817" cy="5417570"/>
          </a:xfrm>
        </p:spPr>
        <p:txBody>
          <a:bodyPr/>
          <a:lstStyle/>
          <a:p>
            <a:r>
              <a:rPr kumimoji="1" lang="ko-KR" altLang="en-US" dirty="0" err="1"/>
              <a:t>강외생성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고정 효과 모델에서의 </a:t>
            </a:r>
            <a:r>
              <a:rPr kumimoji="1" lang="ko-KR" altLang="en-US" dirty="0" err="1"/>
              <a:t>잔차에</a:t>
            </a:r>
            <a:r>
              <a:rPr kumimoji="1" lang="ko-KR" altLang="en-US" dirty="0"/>
              <a:t> 대한 가정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marL="533400" lvl="1" indent="0">
              <a:buNone/>
            </a:pPr>
            <a:endParaRPr kumimoji="1" lang="en-US" altLang="ko-KR" dirty="0"/>
          </a:p>
          <a:p>
            <a:pPr marL="533400" lvl="1" indent="0">
              <a:buNone/>
            </a:pPr>
            <a:endParaRPr kumimoji="1" lang="en-US" altLang="ko-KR" dirty="0"/>
          </a:p>
          <a:p>
            <a:pPr lvl="2"/>
            <a:r>
              <a:rPr lang="ko-KR" altLang="en-US" dirty="0"/>
              <a:t>시간에 따라 변하는 교란 요인 없음</a:t>
            </a:r>
            <a:endParaRPr lang="en-US" altLang="ko-KR" dirty="0"/>
          </a:p>
          <a:p>
            <a:pPr lvl="3"/>
            <a:r>
              <a:rPr lang="ko-KR" altLang="en-US" dirty="0"/>
              <a:t>시간이 지남에 따라 모든 집단이 똑같은 외부환경의 변화를 </a:t>
            </a:r>
            <a:r>
              <a:rPr lang="ko-KR" altLang="en-US" dirty="0" err="1"/>
              <a:t>겪어야함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피드백 없음</a:t>
            </a:r>
            <a:endParaRPr lang="en-US" altLang="ko-KR" dirty="0"/>
          </a:p>
          <a:p>
            <a:pPr lvl="3"/>
            <a:r>
              <a:rPr lang="ko-KR" altLang="en-US" dirty="0"/>
              <a:t>현재의 결과가 미래의 처치 여부에 영향 </a:t>
            </a:r>
            <a:r>
              <a:rPr lang="en-US" altLang="ko-KR" dirty="0"/>
              <a:t>X</a:t>
            </a:r>
          </a:p>
          <a:p>
            <a:pPr lvl="2"/>
            <a:r>
              <a:rPr lang="ko-KR" altLang="en-US" dirty="0"/>
              <a:t>이월 효과 없음</a:t>
            </a:r>
            <a:endParaRPr lang="en-US" altLang="ko-KR" dirty="0"/>
          </a:p>
          <a:p>
            <a:pPr lvl="3"/>
            <a:r>
              <a:rPr lang="ko-KR" altLang="en-US" dirty="0"/>
              <a:t>이전 시점의 처치가 현재의 결과에 영향</a:t>
            </a:r>
            <a:r>
              <a:rPr lang="en-US" altLang="ko-KR" dirty="0"/>
              <a:t> X</a:t>
            </a:r>
          </a:p>
          <a:p>
            <a:pPr lvl="1"/>
            <a:endParaRPr lang="en-US" altLang="ko-KR" dirty="0"/>
          </a:p>
          <a:p>
            <a:pPr marL="1016000" lvl="2" indent="0">
              <a:buNone/>
            </a:pPr>
            <a:endParaRPr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B229FD-4F6D-7051-8E9A-6EB8EB84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pPr/>
              <a:t>20</a:t>
            </a:fld>
            <a:endParaRPr kumimoji="1"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478A8F-EC66-3760-8D1E-DFD1899AF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546" y="2194484"/>
            <a:ext cx="5048255" cy="49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24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E6C0A-BF07-1D78-780E-0E2D8DDF0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D7B76-BAFF-2BF7-8819-18D5946E8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8.4. </a:t>
            </a:r>
            <a:r>
              <a:rPr kumimoji="1" lang="ko-KR" altLang="en-US" dirty="0"/>
              <a:t>시간에 따른 효과 변동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420285-F773-75E4-26BD-2A743DAC8B4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6250" y="957099"/>
            <a:ext cx="11396817" cy="5417570"/>
          </a:xfrm>
        </p:spPr>
        <p:txBody>
          <a:bodyPr/>
          <a:lstStyle/>
          <a:p>
            <a:r>
              <a:rPr kumimoji="1" lang="ko-KR" altLang="en-US" dirty="0"/>
              <a:t>시간에 따라 효과가 변할 수 있다</a:t>
            </a:r>
            <a:r>
              <a:rPr kumimoji="1" lang="en-US" altLang="ko-KR" dirty="0"/>
              <a:t>!</a:t>
            </a:r>
          </a:p>
          <a:p>
            <a:pPr lvl="1"/>
            <a:r>
              <a:rPr kumimoji="1" lang="ko-KR" altLang="en-US" dirty="0"/>
              <a:t>전체적인 처치효과가 나타나기까지는 어느 정도 시간이 걸릴 수 있음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en-US" altLang="ko-KR" dirty="0"/>
              <a:t>Solution. </a:t>
            </a:r>
            <a:r>
              <a:rPr kumimoji="1" lang="ko-KR" altLang="en-US" b="1" u="sng" dirty="0"/>
              <a:t>시간에 따른</a:t>
            </a:r>
            <a:r>
              <a:rPr kumimoji="1" lang="en-US" altLang="ko-KR" dirty="0"/>
              <a:t> ATT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추정하자</a:t>
            </a:r>
            <a:r>
              <a:rPr kumimoji="1" lang="en-US" altLang="ko-KR" dirty="0"/>
              <a:t>!</a:t>
            </a:r>
          </a:p>
          <a:p>
            <a:pPr lvl="2"/>
            <a:r>
              <a:rPr kumimoji="1" lang="ko-KR" altLang="en-US" dirty="0"/>
              <a:t>모든 시간대를 반복하며 해당 시간대만이 처치 이후 기간인 것처럼 </a:t>
            </a:r>
            <a:r>
              <a:rPr kumimoji="1" lang="ko-KR" altLang="en-US" dirty="0" err="1"/>
              <a:t>이중차분법을</a:t>
            </a:r>
            <a:r>
              <a:rPr kumimoji="1" lang="ko-KR" altLang="en-US" dirty="0"/>
              <a:t> 적용</a:t>
            </a:r>
            <a:r>
              <a:rPr kumimoji="1" lang="en-US" altLang="ko-KR" dirty="0"/>
              <a:t>.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1016000" lvl="2" indent="0">
              <a:buNone/>
            </a:pPr>
            <a:endParaRPr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C04F9A-226D-17DA-2DF3-41FE3277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pPr/>
              <a:t>21</a:t>
            </a:fld>
            <a:endParaRPr kumimoji="1"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A25F96-23E8-1937-C44D-231B3C5DA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723" y="3089917"/>
            <a:ext cx="6086077" cy="30932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021E41-21DD-CDF4-68F1-10F31D6CC8ED}"/>
              </a:ext>
            </a:extLst>
          </p:cNvPr>
          <p:cNvSpPr txBox="1"/>
          <p:nvPr/>
        </p:nvSpPr>
        <p:spPr>
          <a:xfrm>
            <a:off x="7507111" y="3089917"/>
            <a:ext cx="399626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dirty="0"/>
              <a:t>인수로 받은 데이터가 처치 후 기간이라면 필터는 아무것도 하지 않음</a:t>
            </a:r>
            <a:r>
              <a:rPr kumimoji="1" lang="en-US" altLang="ko-KR" dirty="0"/>
              <a:t>.</a:t>
            </a:r>
          </a:p>
          <a:p>
            <a:endParaRPr kumimoji="1" lang="en-US" dirty="0"/>
          </a:p>
          <a:p>
            <a:r>
              <a:rPr kumimoji="1" lang="ko-KR" altLang="en-US" dirty="0"/>
              <a:t>인수로 받은 데이터가 처치 전 기간이라면 이후 날짜는 제외</a:t>
            </a:r>
            <a:r>
              <a:rPr kumimoji="1" lang="en-US" altLang="ko-KR" dirty="0"/>
              <a:t>.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948158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EC675-1CAF-6215-6886-A560F2CE8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58C51-39A5-E6AF-DBDF-5F8CB05D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8.4. </a:t>
            </a:r>
            <a:r>
              <a:rPr kumimoji="1" lang="ko-KR" altLang="en-US" dirty="0"/>
              <a:t>시간에 따른 효과 변동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40D69B-29D9-B5BA-8680-6FF012D9B67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6250" y="957099"/>
            <a:ext cx="11396817" cy="5417570"/>
          </a:xfrm>
        </p:spPr>
        <p:txBody>
          <a:bodyPr/>
          <a:lstStyle/>
          <a:p>
            <a:r>
              <a:rPr kumimoji="1" lang="ko-KR" altLang="en-US" dirty="0"/>
              <a:t>가정 확인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처치 이전에는 </a:t>
            </a:r>
            <a:r>
              <a:rPr kumimoji="1" lang="en-US" altLang="ko-KR" dirty="0"/>
              <a:t>ATT</a:t>
            </a:r>
            <a:r>
              <a:rPr kumimoji="1" lang="ko-KR" altLang="en-US" dirty="0"/>
              <a:t>가 거의 </a:t>
            </a:r>
            <a:r>
              <a:rPr kumimoji="1" lang="en-US" altLang="ko-KR" dirty="0"/>
              <a:t>0</a:t>
            </a:r>
          </a:p>
          <a:p>
            <a:pPr lvl="1"/>
            <a:r>
              <a:rPr kumimoji="1" lang="ko-KR" altLang="en-US" dirty="0"/>
              <a:t>처치 이후부터 추정치가 상승함</a:t>
            </a:r>
            <a:r>
              <a:rPr kumimoji="1" lang="en-US" altLang="ko-KR" dirty="0"/>
              <a:t>.</a:t>
            </a:r>
          </a:p>
          <a:p>
            <a:pPr marL="533400" lvl="1" indent="0">
              <a:buNone/>
            </a:pPr>
            <a:endParaRPr kumimoji="1" lang="en-US" altLang="ko-KR" dirty="0"/>
          </a:p>
          <a:p>
            <a:pPr marL="533400" lvl="1" indent="0">
              <a:buNone/>
            </a:pPr>
            <a:r>
              <a:rPr kumimoji="1" lang="en-US" altLang="ko-KR" dirty="0"/>
              <a:t>-&gt;</a:t>
            </a:r>
            <a:r>
              <a:rPr kumimoji="1" lang="ko-KR" altLang="en-US" dirty="0"/>
              <a:t>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처치가 일어나기 전 두 그룹 간의 결과는 같은 경향을 보인다</a:t>
            </a:r>
            <a:r>
              <a:rPr kumimoji="1" lang="en-US" altLang="ko-KR" dirty="0"/>
              <a:t>.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1016000" lvl="2" indent="0">
              <a:buNone/>
            </a:pPr>
            <a:endParaRPr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0F5E9E-C1E9-D404-5D33-ACA09612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pPr/>
              <a:t>22</a:t>
            </a:fld>
            <a:endParaRPr kumimoji="1"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0F259F-3063-3658-2971-D30DF3153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072" y="3267768"/>
            <a:ext cx="5179076" cy="263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73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B9F48-BCDE-BF63-735B-662AA60F2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DA27B-FFA1-D066-75AB-F51F7A06F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8.5.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8.6. </a:t>
            </a:r>
            <a:r>
              <a:rPr kumimoji="1" lang="ko-KR" altLang="en-US" dirty="0" err="1"/>
              <a:t>공변량과</a:t>
            </a:r>
            <a:r>
              <a:rPr kumimoji="1" lang="ko-KR" altLang="en-US" dirty="0"/>
              <a:t> 이중 강건 추정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541CC2-EE25-DDF6-F19E-0299F9111E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6250" y="957099"/>
            <a:ext cx="11396817" cy="5417570"/>
          </a:xfrm>
        </p:spPr>
        <p:txBody>
          <a:bodyPr/>
          <a:lstStyle/>
          <a:p>
            <a:r>
              <a:rPr kumimoji="1" lang="ko-KR" altLang="en-US" dirty="0"/>
              <a:t>이전에 배웠던 방법론들과 </a:t>
            </a:r>
            <a:r>
              <a:rPr kumimoji="1" lang="ko-KR" altLang="en-US" dirty="0" err="1"/>
              <a:t>이중차분법의</a:t>
            </a:r>
            <a:r>
              <a:rPr kumimoji="1" lang="ko-KR" altLang="en-US" dirty="0"/>
              <a:t> 결합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공변량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기존의 </a:t>
            </a:r>
            <a:r>
              <a:rPr kumimoji="1" lang="ko-KR" altLang="en-US" dirty="0" err="1"/>
              <a:t>평행추세가정에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공변량을</a:t>
            </a:r>
            <a:r>
              <a:rPr kumimoji="1" lang="ko-KR" altLang="en-US" dirty="0"/>
              <a:t> 조건부로 둠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이중 강건 추정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기본 결과 모델 대신 델타 결과 모델로 변경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ATT </a:t>
            </a:r>
            <a:r>
              <a:rPr kumimoji="1" lang="ko-KR" altLang="en-US" dirty="0"/>
              <a:t>바탕으로 </a:t>
            </a:r>
            <a:r>
              <a:rPr kumimoji="1" lang="ko-KR" altLang="en-US" dirty="0" err="1"/>
              <a:t>실험군</a:t>
            </a:r>
            <a:r>
              <a:rPr kumimoji="1" lang="ko-KR" altLang="en-US" dirty="0"/>
              <a:t> 재구성</a:t>
            </a:r>
            <a:endParaRPr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D4D62E-B733-F90B-CF2D-ADE60843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pPr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659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A4A32-781E-CB72-55DB-35608DCEF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C0691-507B-F591-2C1E-DAF9B0C0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8.5.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8.6. </a:t>
            </a:r>
            <a:r>
              <a:rPr kumimoji="1" lang="ko-KR" altLang="en-US" dirty="0" err="1"/>
              <a:t>공변량과</a:t>
            </a:r>
            <a:r>
              <a:rPr kumimoji="1" lang="ko-KR" altLang="en-US" dirty="0"/>
              <a:t> 이중 강건 추정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8F1612-BE98-2EE3-66DE-4C071EE6D58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6250" y="957099"/>
            <a:ext cx="11396817" cy="5417570"/>
          </a:xfrm>
        </p:spPr>
        <p:txBody>
          <a:bodyPr/>
          <a:lstStyle/>
          <a:p>
            <a:r>
              <a:rPr kumimoji="1" lang="ko-KR" altLang="en-US" dirty="0" err="1"/>
              <a:t>이중차분법과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공변량</a:t>
            </a:r>
            <a:endParaRPr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CD1D62-B9F5-7059-DE42-892BAB305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pPr/>
              <a:t>24</a:t>
            </a:fld>
            <a:endParaRPr kumimoji="1"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FF9B86-22BA-03F5-6980-43A05E036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01" y="1955799"/>
            <a:ext cx="7544692" cy="4226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341C89-C3C8-BFFB-D300-A33AFEFA7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001" y="2750595"/>
            <a:ext cx="6840244" cy="30487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4A2BEE-1C92-52F8-FEC1-06EF1FFF6F43}"/>
              </a:ext>
            </a:extLst>
          </p:cNvPr>
          <p:cNvSpPr txBox="1"/>
          <p:nvPr/>
        </p:nvSpPr>
        <p:spPr>
          <a:xfrm>
            <a:off x="7829996" y="2750595"/>
            <a:ext cx="327827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kumimoji="1" lang="ko-KR" altLang="en-US" dirty="0" err="1"/>
              <a:t>공변량을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고려해야하는</a:t>
            </a:r>
            <a:r>
              <a:rPr kumimoji="1" lang="ko-KR" altLang="en-US" dirty="0"/>
              <a:t> 상황인가</a:t>
            </a:r>
            <a:r>
              <a:rPr kumimoji="1" lang="en-US" altLang="ko-KR" dirty="0"/>
              <a:t>?</a:t>
            </a:r>
          </a:p>
          <a:p>
            <a:pPr lvl="1"/>
            <a:endParaRPr kumimoji="1" lang="en-US" altLang="ko-KR" dirty="0"/>
          </a:p>
          <a:p>
            <a:pPr marL="285750" lvl="1" indent="-285750">
              <a:buFontTx/>
              <a:buChar char="-"/>
            </a:pPr>
            <a:r>
              <a:rPr kumimoji="1" lang="en-US" altLang="ko-KR" dirty="0"/>
              <a:t>Region (</a:t>
            </a:r>
            <a:r>
              <a:rPr kumimoji="1" lang="ko-KR" altLang="en-US" dirty="0" err="1"/>
              <a:t>공변량</a:t>
            </a:r>
            <a:r>
              <a:rPr kumimoji="1" lang="en-US" altLang="ko-KR" dirty="0"/>
              <a:t>)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download (</a:t>
            </a:r>
            <a:r>
              <a:rPr kumimoji="1" lang="ko-KR" altLang="en-US" dirty="0"/>
              <a:t>결과</a:t>
            </a:r>
            <a:r>
              <a:rPr kumimoji="1" lang="en-US" altLang="ko-KR" dirty="0"/>
              <a:t>)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영향을 줌</a:t>
            </a:r>
            <a:r>
              <a:rPr kumimoji="1" lang="en-US" altLang="ko-KR" dirty="0"/>
              <a:t>.</a:t>
            </a:r>
          </a:p>
          <a:p>
            <a:pPr marL="285750" lvl="1" indent="-285750">
              <a:buFontTx/>
              <a:buChar char="-"/>
            </a:pPr>
            <a:endParaRPr kumimoji="1" lang="en-US" altLang="ko-KR" dirty="0"/>
          </a:p>
          <a:p>
            <a:pPr marL="285750" lvl="1" indent="-285750">
              <a:buFontTx/>
              <a:buChar char="-"/>
            </a:pPr>
            <a:r>
              <a:rPr kumimoji="1" lang="en-US" altLang="ko-KR" dirty="0"/>
              <a:t>Region(</a:t>
            </a:r>
            <a:r>
              <a:rPr kumimoji="1" lang="ko-KR" altLang="en-US" dirty="0" err="1"/>
              <a:t>공변량</a:t>
            </a:r>
            <a:r>
              <a:rPr kumimoji="1" lang="en-US" altLang="ko-KR" dirty="0"/>
              <a:t>)</a:t>
            </a:r>
            <a:r>
              <a:rPr kumimoji="1" lang="ko-KR" altLang="en-US" dirty="0"/>
              <a:t>이 처치 여부 </a:t>
            </a:r>
            <a:r>
              <a:rPr kumimoji="1" lang="en-US" altLang="ko-KR" dirty="0"/>
              <a:t>(D)</a:t>
            </a:r>
            <a:r>
              <a:rPr kumimoji="1" lang="ko-KR" altLang="en-US" dirty="0"/>
              <a:t>에도 영향을 줌</a:t>
            </a:r>
            <a:r>
              <a:rPr kumimoji="1" lang="en-US" altLang="ko-KR" dirty="0"/>
              <a:t>. (</a:t>
            </a:r>
            <a:r>
              <a:rPr kumimoji="1" lang="ko-KR" altLang="en-US" dirty="0"/>
              <a:t>특히 </a:t>
            </a:r>
            <a:r>
              <a:rPr kumimoji="1" lang="en-US" altLang="ko-KR" dirty="0"/>
              <a:t>W</a:t>
            </a:r>
            <a:r>
              <a:rPr kumimoji="1" lang="ko-KR" altLang="en-US" dirty="0"/>
              <a:t>지역</a:t>
            </a:r>
            <a:r>
              <a:rPr kumimoji="1" lang="en-US" altLang="ko-KR" dirty="0"/>
              <a:t>)</a:t>
            </a:r>
          </a:p>
          <a:p>
            <a:pPr marL="285750" lvl="1" indent="-285750">
              <a:buFontTx/>
              <a:buChar char="-"/>
            </a:pPr>
            <a:endParaRPr kumimoji="1" lang="en-US" altLang="ko-KR" dirty="0"/>
          </a:p>
          <a:p>
            <a:pPr marL="285750" lvl="1" indent="-285750">
              <a:buFontTx/>
              <a:buChar char="-"/>
            </a:pPr>
            <a:endParaRPr kumimoji="1" lang="en-US" altLang="ko-KR" dirty="0"/>
          </a:p>
          <a:p>
            <a:pPr lvl="1"/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Region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Confounder.</a:t>
            </a:r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+</a:t>
            </a:r>
            <a:r>
              <a:rPr kumimoji="1" lang="ko-KR" altLang="en-US" dirty="0"/>
              <a:t> 지역 내에서는 평행추세 가정 만족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9420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69094-EA69-A168-46D2-45E1B14FF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90456-7CC6-5653-994C-6F4A9A244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8.5.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8.6. </a:t>
            </a:r>
            <a:r>
              <a:rPr kumimoji="1" lang="ko-KR" altLang="en-US" dirty="0" err="1"/>
              <a:t>공변량과</a:t>
            </a:r>
            <a:r>
              <a:rPr kumimoji="1" lang="ko-KR" altLang="en-US" dirty="0"/>
              <a:t> 이중 강건 추정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57E33F-4D10-1628-6D9D-3818060646C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6250" y="957099"/>
            <a:ext cx="11396817" cy="5417570"/>
          </a:xfrm>
        </p:spPr>
        <p:txBody>
          <a:bodyPr/>
          <a:lstStyle/>
          <a:p>
            <a:r>
              <a:rPr kumimoji="1" lang="ko-KR" altLang="en-US" dirty="0" err="1"/>
              <a:t>이중차분법과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공변량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단순하게 </a:t>
            </a:r>
            <a:r>
              <a:rPr kumimoji="1" lang="en-US" altLang="ko-KR" dirty="0"/>
              <a:t>region</a:t>
            </a:r>
            <a:r>
              <a:rPr kumimoji="1" lang="ko-KR" altLang="en-US" dirty="0"/>
              <a:t>을 회귀모델에 추가 </a:t>
            </a:r>
            <a:r>
              <a:rPr kumimoji="1" lang="en-US" altLang="ko-KR" dirty="0"/>
              <a:t>?</a:t>
            </a:r>
            <a:endParaRPr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AD48C2-675E-7007-916B-7B9D7AB2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pPr/>
              <a:t>25</a:t>
            </a:fld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3C0FBF-393F-57AA-5F2F-4DDD460A6D1E}"/>
              </a:ext>
            </a:extLst>
          </p:cNvPr>
          <p:cNvSpPr txBox="1"/>
          <p:nvPr/>
        </p:nvSpPr>
        <p:spPr>
          <a:xfrm>
            <a:off x="921195" y="3088314"/>
            <a:ext cx="69088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kumimoji="1" lang="ko-KR" altLang="en-US" dirty="0"/>
              <a:t>이렇게 구할 수 없는 이유</a:t>
            </a:r>
            <a:r>
              <a:rPr kumimoji="1" lang="en-US" altLang="ko-KR" dirty="0"/>
              <a:t>:</a:t>
            </a:r>
          </a:p>
          <a:p>
            <a:pPr lvl="1"/>
            <a:endParaRPr kumimoji="1" lang="en-US" altLang="ko-KR" dirty="0"/>
          </a:p>
          <a:p>
            <a:pPr marL="285750" lvl="1" indent="-285750">
              <a:buFontTx/>
              <a:buChar char="-"/>
            </a:pPr>
            <a:r>
              <a:rPr lang="ko-KR" altLang="en-US" dirty="0"/>
              <a:t>시간에 따라 고정된 </a:t>
            </a:r>
            <a:r>
              <a:rPr lang="ko-KR" altLang="en-US" dirty="0" err="1"/>
              <a:t>공변량</a:t>
            </a:r>
            <a:r>
              <a:rPr lang="en-US" altLang="ko-KR" dirty="0"/>
              <a:t>(</a:t>
            </a:r>
            <a:r>
              <a:rPr lang="en-US" dirty="0"/>
              <a:t>region</a:t>
            </a:r>
            <a:r>
              <a:rPr lang="en-US" altLang="ko-KR" dirty="0"/>
              <a:t>)</a:t>
            </a:r>
            <a:r>
              <a:rPr lang="ko-KR" altLang="en-US" dirty="0"/>
              <a:t>은 대상 고정효과</a:t>
            </a:r>
            <a:r>
              <a:rPr lang="en-US" altLang="ko-KR" dirty="0"/>
              <a:t>(</a:t>
            </a:r>
            <a:r>
              <a:rPr lang="en-US" dirty="0"/>
              <a:t>city)</a:t>
            </a:r>
            <a:r>
              <a:rPr lang="ko-KR" altLang="en-US" dirty="0" err="1"/>
              <a:t>에</a:t>
            </a:r>
            <a:r>
              <a:rPr lang="ko-KR" altLang="en-US" dirty="0"/>
              <a:t> 흡수되므로</a:t>
            </a:r>
            <a:r>
              <a:rPr lang="en-US" altLang="ko-KR" dirty="0"/>
              <a:t>, </a:t>
            </a:r>
            <a:r>
              <a:rPr lang="ko-KR" altLang="en-US" dirty="0"/>
              <a:t>굳이 회귀식에 다시 넣을 필요 없다</a:t>
            </a:r>
            <a:r>
              <a:rPr lang="en-US" altLang="ko-KR" dirty="0"/>
              <a:t>. </a:t>
            </a:r>
          </a:p>
          <a:p>
            <a:pPr marL="285750" lvl="1" indent="-285750">
              <a:buFontTx/>
              <a:buChar char="-"/>
            </a:pPr>
            <a:endParaRPr kumimoji="1" lang="en-US" altLang="ko-KR" dirty="0"/>
          </a:p>
          <a:p>
            <a:pPr marL="285750" lvl="1" indent="-285750">
              <a:buFontTx/>
              <a:buChar char="-"/>
            </a:pPr>
            <a:endParaRPr kumimoji="1" lang="en-US" altLang="ko-KR" dirty="0"/>
          </a:p>
          <a:p>
            <a:pPr lvl="1"/>
            <a:r>
              <a:rPr kumimoji="1" lang="en-US" altLang="ko-KR" dirty="0"/>
              <a:t>e.g. City 1, 2 -&gt; N, City 3, 4 -&gt; S</a:t>
            </a:r>
            <a:r>
              <a:rPr kumimoji="1" lang="ko-KR" altLang="en-US" dirty="0"/>
              <a:t>라면</a:t>
            </a:r>
            <a:r>
              <a:rPr kumimoji="1" lang="en-US" altLang="ko-KR" dirty="0"/>
              <a:t>, </a:t>
            </a:r>
            <a:r>
              <a:rPr kumimoji="1" lang="ko-KR" altLang="en-US" dirty="0"/>
              <a:t>각 도시는 </a:t>
            </a:r>
            <a:r>
              <a:rPr kumimoji="1" lang="en-US" altLang="ko-KR" dirty="0"/>
              <a:t>dummy</a:t>
            </a:r>
            <a:r>
              <a:rPr kumimoji="1" lang="ko-KR" altLang="en-US" dirty="0"/>
              <a:t> 변수로 분리되며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region</a:t>
            </a:r>
            <a:r>
              <a:rPr kumimoji="1" lang="ko-KR" altLang="en-US" dirty="0"/>
              <a:t>이 주는 효과를 이미 포함하게 됨</a:t>
            </a:r>
            <a:r>
              <a:rPr kumimoji="1" lang="en-US" altLang="ko-KR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0AD9C1-E73A-C43A-5491-D82293175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196" y="2008803"/>
            <a:ext cx="69088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44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66178-840C-AE6A-B74D-01FB9DD16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51AE8-7573-24D5-7636-55DA0202B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8.5.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8.6. </a:t>
            </a:r>
            <a:r>
              <a:rPr kumimoji="1" lang="ko-KR" altLang="en-US" dirty="0" err="1"/>
              <a:t>공변량과</a:t>
            </a:r>
            <a:r>
              <a:rPr kumimoji="1" lang="ko-KR" altLang="en-US" dirty="0"/>
              <a:t> 이중 강건 추정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B7693B-8830-9F93-C27D-65B7C5E8657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6250" y="957099"/>
            <a:ext cx="11396817" cy="5417570"/>
          </a:xfrm>
        </p:spPr>
        <p:txBody>
          <a:bodyPr/>
          <a:lstStyle/>
          <a:p>
            <a:r>
              <a:rPr kumimoji="1" lang="ko-KR" altLang="en-US" dirty="0" err="1"/>
              <a:t>이중차분법과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공변량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지역별 대조군 추세를 따로 </a:t>
            </a:r>
            <a:r>
              <a:rPr kumimoji="1" lang="ko-KR" altLang="en-US" dirty="0" err="1"/>
              <a:t>추정해야함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가정에 의함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en-US" altLang="ko-KR" dirty="0"/>
              <a:t>post * treated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지역 </a:t>
            </a:r>
            <a:r>
              <a:rPr kumimoji="1" lang="en-US" altLang="ko-KR" dirty="0"/>
              <a:t>(Region)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대해 추정</a:t>
            </a: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AF309C-47EA-7980-D29D-56B267655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pPr/>
              <a:t>26</a:t>
            </a:fld>
            <a:endParaRPr kumimoji="1"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3CBFA0-D14E-ED22-0FFC-9829E3D3A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524" y="3006372"/>
            <a:ext cx="7544692" cy="4226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050470-6BD9-5BBC-F934-9001E36C7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116" y="3882674"/>
            <a:ext cx="75311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72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89C2A-669F-A100-E022-D81CD9BD7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27DAB-0F02-FDE5-AC08-FE2A3E00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8.5.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8.6. </a:t>
            </a:r>
            <a:r>
              <a:rPr kumimoji="1" lang="ko-KR" altLang="en-US" dirty="0" err="1"/>
              <a:t>공변량과</a:t>
            </a:r>
            <a:r>
              <a:rPr kumimoji="1" lang="ko-KR" altLang="en-US" dirty="0"/>
              <a:t> 이중 강건 추정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88A5F2-5AEC-D9C1-8F67-59855A00685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6250" y="957099"/>
            <a:ext cx="11396817" cy="5417570"/>
          </a:xfrm>
        </p:spPr>
        <p:txBody>
          <a:bodyPr/>
          <a:lstStyle/>
          <a:p>
            <a:r>
              <a:rPr kumimoji="1" lang="ko-KR" altLang="en-US" dirty="0" err="1"/>
              <a:t>이중차분법과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공변량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결과 해석 </a:t>
            </a:r>
            <a:r>
              <a:rPr kumimoji="1" lang="en-US" altLang="ko-KR" dirty="0"/>
              <a:t>(</a:t>
            </a:r>
            <a:r>
              <a:rPr kumimoji="1" lang="ko-KR" altLang="en-US" dirty="0"/>
              <a:t>기준그룹 동부지역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ko-KR" altLang="en-US" dirty="0"/>
              <a:t>이후 지역별 도시 수를 가중치로 사용하여 </a:t>
            </a:r>
            <a:r>
              <a:rPr kumimoji="1" lang="en-US" altLang="ko-KR" dirty="0"/>
              <a:t>ATT </a:t>
            </a:r>
            <a:r>
              <a:rPr kumimoji="1" lang="ko-KR" altLang="en-US" dirty="0"/>
              <a:t>집계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FB04C7-AB22-4894-17C7-16A1EEA1C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pPr/>
              <a:t>27</a:t>
            </a:fld>
            <a:endParaRPr kumimoji="1"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9B753C-4930-59FD-3B0D-2D671A537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42" y="3234267"/>
            <a:ext cx="3860800" cy="127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F928C1-B127-4AF2-D73D-70B6CC2A3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033" y="2683228"/>
            <a:ext cx="57150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02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032B9-B2C3-2D14-D0C7-5B8701CEE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B0757-79C8-C372-2F9B-3B9C42985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8.5.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8.6. </a:t>
            </a:r>
            <a:r>
              <a:rPr kumimoji="1" lang="ko-KR" altLang="en-US" dirty="0" err="1"/>
              <a:t>공변량과</a:t>
            </a:r>
            <a:r>
              <a:rPr kumimoji="1" lang="ko-KR" altLang="en-US" dirty="0"/>
              <a:t> 이중 강건 추정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EC33E3-F860-5D67-E6D3-137CA066568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6250" y="957099"/>
            <a:ext cx="11396817" cy="5417570"/>
          </a:xfrm>
        </p:spPr>
        <p:txBody>
          <a:bodyPr/>
          <a:lstStyle/>
          <a:p>
            <a:r>
              <a:rPr kumimoji="1" lang="ko-KR" altLang="en-US" dirty="0" err="1"/>
              <a:t>이중차분법과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공변량</a:t>
            </a:r>
            <a:endParaRPr kumimoji="1" lang="en-US" altLang="ko-KR" dirty="0"/>
          </a:p>
          <a:p>
            <a:pPr lvl="1"/>
            <a:r>
              <a:rPr lang="ko-KR" altLang="en-US" dirty="0"/>
              <a:t>상호작용 효과 반영한 식 변형 가능 </a:t>
            </a:r>
            <a:r>
              <a:rPr lang="en-US" altLang="ko-KR" dirty="0"/>
              <a:t>-&gt;</a:t>
            </a:r>
            <a:r>
              <a:rPr lang="ko-KR" altLang="en-US" dirty="0"/>
              <a:t> 주요 상호작용 효과만 남길 수 있음</a:t>
            </a:r>
            <a:r>
              <a:rPr lang="en-US" altLang="ko-KR" dirty="0"/>
              <a:t>.</a:t>
            </a:r>
          </a:p>
          <a:p>
            <a:pPr lvl="2"/>
            <a:r>
              <a:rPr lang="en-US" b="1" dirty="0"/>
              <a:t>post × treated (DID </a:t>
            </a:r>
            <a:r>
              <a:rPr lang="ko-KR" altLang="en-US" b="1" dirty="0"/>
              <a:t>효과</a:t>
            </a:r>
            <a:r>
              <a:rPr lang="en-US" altLang="ko-KR" b="1" dirty="0"/>
              <a:t>)</a:t>
            </a:r>
          </a:p>
          <a:p>
            <a:pPr lvl="2"/>
            <a:r>
              <a:rPr lang="en-US" b="1" dirty="0"/>
              <a:t>post × region (</a:t>
            </a:r>
            <a:r>
              <a:rPr lang="ko-KR" altLang="en-US" b="1" dirty="0" err="1"/>
              <a:t>공변량</a:t>
            </a:r>
            <a:r>
              <a:rPr lang="ko-KR" altLang="en-US" b="1" dirty="0"/>
              <a:t> 고려 </a:t>
            </a:r>
            <a:r>
              <a:rPr lang="en-US" altLang="ko-KR" b="1" dirty="0"/>
              <a:t>-</a:t>
            </a:r>
            <a:r>
              <a:rPr lang="ko-KR" altLang="en-US" b="1" dirty="0"/>
              <a:t> 시간별 지역 추세</a:t>
            </a:r>
            <a:r>
              <a:rPr lang="en-US" altLang="ko-KR" b="1" dirty="0"/>
              <a:t>)</a:t>
            </a:r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1C6705-CD89-F20D-6D71-D809CCF5C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pPr/>
              <a:t>28</a:t>
            </a:fld>
            <a:endParaRPr kumimoji="1"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28E9D-923F-5ED3-1207-DD8BBCC6B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880" y="2914650"/>
            <a:ext cx="4358064" cy="8982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6BC074-87B4-CDD8-5877-618D4A3B2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55" y="2914650"/>
            <a:ext cx="5666469" cy="8982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CBC9B9-8C09-9726-8841-5CD4E1EF2F7F}"/>
              </a:ext>
            </a:extLst>
          </p:cNvPr>
          <p:cNvSpPr txBox="1"/>
          <p:nvPr/>
        </p:nvSpPr>
        <p:spPr>
          <a:xfrm>
            <a:off x="793056" y="4031092"/>
            <a:ext cx="240734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/>
              <a:t>C(region) + post + treated </a:t>
            </a:r>
          </a:p>
          <a:p>
            <a:pPr lvl="2"/>
            <a:r>
              <a:rPr lang="en-US" dirty="0"/>
              <a:t>+ </a:t>
            </a:r>
            <a:r>
              <a:rPr lang="en-US" dirty="0" err="1"/>
              <a:t>post:treated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+ </a:t>
            </a:r>
            <a:r>
              <a:rPr lang="en-US" dirty="0" err="1"/>
              <a:t>post:C</a:t>
            </a:r>
            <a:r>
              <a:rPr lang="en-US" dirty="0"/>
              <a:t>(region) </a:t>
            </a:r>
          </a:p>
          <a:p>
            <a:pPr lvl="2"/>
            <a:r>
              <a:rPr lang="en-US" dirty="0"/>
              <a:t>+ </a:t>
            </a:r>
            <a:r>
              <a:rPr lang="en-US" dirty="0" err="1"/>
              <a:t>treated:C</a:t>
            </a:r>
            <a:r>
              <a:rPr lang="en-US" dirty="0"/>
              <a:t>(region) </a:t>
            </a:r>
          </a:p>
          <a:p>
            <a:pPr lvl="2"/>
            <a:r>
              <a:rPr lang="en-US" b="1" u="sng" dirty="0"/>
              <a:t>+ </a:t>
            </a:r>
            <a:r>
              <a:rPr lang="en-US" b="1" u="sng" dirty="0" err="1"/>
              <a:t>post:treated:C</a:t>
            </a:r>
            <a:r>
              <a:rPr lang="en-US" b="1" u="sng" dirty="0"/>
              <a:t>(region)</a:t>
            </a:r>
            <a:endParaRPr lang="en-US" altLang="ko-KR" b="1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804F77-57BB-8EFD-9A38-F87A01A3F744}"/>
              </a:ext>
            </a:extLst>
          </p:cNvPr>
          <p:cNvSpPr txBox="1"/>
          <p:nvPr/>
        </p:nvSpPr>
        <p:spPr>
          <a:xfrm>
            <a:off x="7040880" y="4103819"/>
            <a:ext cx="240734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dirty="0"/>
              <a:t>post + treated + C(region) </a:t>
            </a:r>
          </a:p>
          <a:p>
            <a:pPr lvl="2"/>
            <a:r>
              <a:rPr lang="en-US" b="1" u="sng" dirty="0"/>
              <a:t>+ </a:t>
            </a:r>
            <a:r>
              <a:rPr lang="en-US" b="1" u="sng" dirty="0" err="1"/>
              <a:t>post:treated</a:t>
            </a:r>
            <a:r>
              <a:rPr lang="en-US" b="1" u="sng" dirty="0"/>
              <a:t> </a:t>
            </a:r>
          </a:p>
          <a:p>
            <a:pPr lvl="2"/>
            <a:r>
              <a:rPr lang="en-US" dirty="0"/>
              <a:t>+ </a:t>
            </a:r>
            <a:r>
              <a:rPr lang="en-US" dirty="0" err="1"/>
              <a:t>post:C</a:t>
            </a:r>
            <a:r>
              <a:rPr lang="en-US" dirty="0"/>
              <a:t>(region)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0F7F6A-A32F-98C7-7784-F29A2EA9127A}"/>
              </a:ext>
            </a:extLst>
          </p:cNvPr>
          <p:cNvSpPr txBox="1"/>
          <p:nvPr/>
        </p:nvSpPr>
        <p:spPr>
          <a:xfrm>
            <a:off x="7040880" y="5133425"/>
            <a:ext cx="435806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=&gt;</a:t>
            </a:r>
            <a:r>
              <a:rPr lang="ko-KR" altLang="en-US" dirty="0"/>
              <a:t> </a:t>
            </a:r>
            <a:r>
              <a:rPr lang="ko-KR" altLang="en-US" dirty="0" err="1"/>
              <a:t>공변량</a:t>
            </a:r>
            <a:r>
              <a:rPr lang="en-US" altLang="ko-KR" dirty="0"/>
              <a:t>(</a:t>
            </a:r>
            <a:r>
              <a:rPr lang="en-US" dirty="0"/>
              <a:t>region)</a:t>
            </a:r>
            <a:r>
              <a:rPr lang="ko-KR" altLang="en-US" dirty="0"/>
              <a:t>과 시간</a:t>
            </a:r>
            <a:r>
              <a:rPr lang="en-US" altLang="ko-KR" dirty="0"/>
              <a:t>(</a:t>
            </a:r>
            <a:r>
              <a:rPr lang="en-US" dirty="0"/>
              <a:t>post)</a:t>
            </a:r>
            <a:r>
              <a:rPr lang="ko-KR" altLang="en-US" dirty="0"/>
              <a:t>의 상호작용을 조정하면서도</a:t>
            </a:r>
            <a:r>
              <a:rPr lang="en-US" altLang="ko-KR" dirty="0"/>
              <a:t>, </a:t>
            </a:r>
            <a:r>
              <a:rPr lang="ko-KR" altLang="en-US" dirty="0"/>
              <a:t>전체 집단에 대해 하나의 </a:t>
            </a:r>
            <a:r>
              <a:rPr lang="en-US" dirty="0"/>
              <a:t>DID </a:t>
            </a:r>
            <a:r>
              <a:rPr lang="ko-KR" altLang="en-US" dirty="0"/>
              <a:t>효과를 추정 </a:t>
            </a:r>
            <a:endParaRPr lang="en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B877F7-6FF4-3F54-7E06-40F81F321033}"/>
              </a:ext>
            </a:extLst>
          </p:cNvPr>
          <p:cNvSpPr txBox="1"/>
          <p:nvPr/>
        </p:nvSpPr>
        <p:spPr>
          <a:xfrm>
            <a:off x="793057" y="5200643"/>
            <a:ext cx="43580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=&gt;</a:t>
            </a:r>
            <a:r>
              <a:rPr lang="ko-KR" altLang="en-US" dirty="0"/>
              <a:t> 지역별 </a:t>
            </a:r>
            <a:r>
              <a:rPr lang="en-US" altLang="ko-KR" dirty="0"/>
              <a:t>DID</a:t>
            </a:r>
            <a:r>
              <a:rPr lang="ko-KR" altLang="en-US" dirty="0"/>
              <a:t> 효과 계산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795198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72F66-CB90-073C-6F28-9A6E2359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목차</a:t>
            </a:r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417559-E3CA-A6AC-754F-47AACB4522D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93473" y="1460383"/>
            <a:ext cx="4466146" cy="3748193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패널데이터 알아보기</a:t>
            </a:r>
            <a:endParaRPr kumimoji="1" lang="en-US" altLang="ko-KR" dirty="0"/>
          </a:p>
          <a:p>
            <a:r>
              <a:rPr kumimoji="1" lang="ko-KR" altLang="en-US" dirty="0"/>
              <a:t>표준 </a:t>
            </a:r>
            <a:r>
              <a:rPr kumimoji="1" lang="ko-KR" altLang="en-US" dirty="0" err="1"/>
              <a:t>이중차분법</a:t>
            </a:r>
            <a:endParaRPr kumimoji="1" lang="en-US" altLang="ko-KR" dirty="0"/>
          </a:p>
          <a:p>
            <a:r>
              <a:rPr kumimoji="1" lang="ko-KR" altLang="en-US" dirty="0"/>
              <a:t>식별 가정</a:t>
            </a:r>
            <a:endParaRPr kumimoji="1" lang="en-US" altLang="ko-KR" dirty="0"/>
          </a:p>
          <a:p>
            <a:r>
              <a:rPr kumimoji="1" lang="ko-KR" altLang="en-US" dirty="0"/>
              <a:t>시간에 따른 효과 변동</a:t>
            </a:r>
            <a:endParaRPr kumimoji="1" lang="en-US" altLang="ko-KR" dirty="0"/>
          </a:p>
          <a:p>
            <a:r>
              <a:rPr kumimoji="1" lang="ko-KR" altLang="en-US" dirty="0" err="1"/>
              <a:t>이중차분법과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공변량</a:t>
            </a:r>
            <a:endParaRPr kumimoji="1" lang="en-US" altLang="ko-KR" dirty="0"/>
          </a:p>
          <a:p>
            <a:r>
              <a:rPr kumimoji="1" lang="ko-KR" altLang="en-US" dirty="0"/>
              <a:t>이중 강건 </a:t>
            </a:r>
            <a:r>
              <a:rPr kumimoji="1" lang="ko-KR" altLang="en-US" dirty="0" err="1"/>
              <a:t>이중차분법</a:t>
            </a:r>
            <a:endParaRPr kumimoji="1" lang="en-US" altLang="ko-KR" dirty="0"/>
          </a:p>
          <a:p>
            <a:r>
              <a:rPr kumimoji="1" lang="ko-KR" altLang="en-US" dirty="0"/>
              <a:t>처치의 시차도입</a:t>
            </a:r>
            <a:endParaRPr kumimoji="1"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EF399D6-7A7A-23BC-EFE8-08577C02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pPr/>
              <a:t>2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02628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BC285-3D3B-C942-30AF-FE129B806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2C8B4-EE36-2CC0-F7CE-1288875E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8.5.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8.6. </a:t>
            </a:r>
            <a:r>
              <a:rPr kumimoji="1" lang="ko-KR" altLang="en-US" dirty="0" err="1"/>
              <a:t>공변량과</a:t>
            </a:r>
            <a:r>
              <a:rPr kumimoji="1" lang="ko-KR" altLang="en-US" dirty="0"/>
              <a:t> 이중 강건 추정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4B3B3F-61A9-44F9-92AA-015922B11E6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6250" y="957099"/>
            <a:ext cx="11396817" cy="5417570"/>
          </a:xfrm>
        </p:spPr>
        <p:txBody>
          <a:bodyPr/>
          <a:lstStyle/>
          <a:p>
            <a:r>
              <a:rPr kumimoji="1" lang="ko-KR" altLang="en-US" dirty="0"/>
              <a:t>이중 강건 </a:t>
            </a:r>
            <a:r>
              <a:rPr kumimoji="1" lang="ko-KR" altLang="en-US" dirty="0" err="1"/>
              <a:t>이중차분법</a:t>
            </a:r>
            <a:endParaRPr kumimoji="1" lang="en-US" altLang="ko-KR" dirty="0"/>
          </a:p>
          <a:p>
            <a:pPr lvl="1"/>
            <a:r>
              <a:rPr lang="en-US" altLang="ko-KR" dirty="0"/>
              <a:t>(1)</a:t>
            </a:r>
            <a:r>
              <a:rPr lang="ko-KR" altLang="en-US" dirty="0"/>
              <a:t> 성향점수 모델</a:t>
            </a:r>
            <a:endParaRPr lang="en-US" altLang="ko-KR" dirty="0"/>
          </a:p>
          <a:p>
            <a:pPr lvl="2"/>
            <a:r>
              <a:rPr lang="ko-KR" altLang="en-US" dirty="0"/>
              <a:t>실험 대상이 실험군에 속할 확률을 계산</a:t>
            </a:r>
            <a:endParaRPr lang="en-US" altLang="ko-KR" dirty="0"/>
          </a:p>
          <a:p>
            <a:pPr lvl="2"/>
            <a:r>
              <a:rPr lang="ko-KR" altLang="en-US" dirty="0"/>
              <a:t>실험군에 속할 확률은 날짜와 상관없으므로</a:t>
            </a:r>
            <a:r>
              <a:rPr lang="en-US" altLang="ko-KR" dirty="0"/>
              <a:t>,</a:t>
            </a:r>
            <a:r>
              <a:rPr lang="ko-KR" altLang="en-US" dirty="0"/>
              <a:t> 한 시점의 데이터만 사용해도 됨</a:t>
            </a:r>
            <a:r>
              <a:rPr lang="en-US" altLang="ko-KR" dirty="0"/>
              <a:t>.</a:t>
            </a:r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E0B09A-FC7C-2BD7-6AA1-4F99751D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pPr/>
              <a:t>29</a:t>
            </a:fld>
            <a:endParaRPr kumimoji="1"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5A829C-F6E9-8B74-BB80-4BCD539C8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358" y="3196876"/>
            <a:ext cx="69342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89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1F014-69BE-7D35-5CC2-D3C584641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A1C57-D0F3-A3EF-9BCC-5DF4988E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8.5.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8.6. </a:t>
            </a:r>
            <a:r>
              <a:rPr kumimoji="1" lang="ko-KR" altLang="en-US" dirty="0" err="1"/>
              <a:t>공변량과</a:t>
            </a:r>
            <a:r>
              <a:rPr kumimoji="1" lang="ko-KR" altLang="en-US" dirty="0"/>
              <a:t> 이중 강건 추정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EBD783-2C3C-D925-76BD-01B8EE796A0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6250" y="957099"/>
            <a:ext cx="11396817" cy="5417570"/>
          </a:xfrm>
        </p:spPr>
        <p:txBody>
          <a:bodyPr/>
          <a:lstStyle/>
          <a:p>
            <a:r>
              <a:rPr kumimoji="1" lang="ko-KR" altLang="en-US" dirty="0"/>
              <a:t>이중 강건 </a:t>
            </a:r>
            <a:r>
              <a:rPr kumimoji="1" lang="ko-KR" altLang="en-US" dirty="0" err="1"/>
              <a:t>이중차분법</a:t>
            </a:r>
            <a:endParaRPr kumimoji="1" lang="en-US" altLang="ko-KR" dirty="0"/>
          </a:p>
          <a:p>
            <a:pPr lvl="1"/>
            <a:r>
              <a:rPr lang="en-US" altLang="ko-KR" dirty="0"/>
              <a:t>(2)</a:t>
            </a:r>
            <a:r>
              <a:rPr lang="ko-KR" altLang="en-US" dirty="0"/>
              <a:t> 델타 결과 모델</a:t>
            </a:r>
            <a:endParaRPr lang="en-US" altLang="ko-KR" dirty="0"/>
          </a:p>
          <a:p>
            <a:pPr lvl="2"/>
            <a:r>
              <a:rPr lang="ko-KR" altLang="en-US" dirty="0"/>
              <a:t>델타 </a:t>
            </a:r>
            <a:r>
              <a:rPr lang="en-US" altLang="ko-KR" dirty="0"/>
              <a:t>y</a:t>
            </a:r>
            <a:r>
              <a:rPr lang="ko-KR" altLang="en-US" dirty="0" err="1"/>
              <a:t>에</a:t>
            </a:r>
            <a:r>
              <a:rPr lang="ko-KR" altLang="en-US" dirty="0"/>
              <a:t> 대한 결과 모델 적합</a:t>
            </a:r>
            <a:endParaRPr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583A13-182B-1266-F484-E45E63FB8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pPr/>
              <a:t>30</a:t>
            </a:fld>
            <a:endParaRPr kumimoji="1"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65984-DD6C-0D97-6A20-23E988DFE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698" y="2702183"/>
            <a:ext cx="66421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991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761C6-F5D1-4181-89EB-1BEEC4B3D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58F7C-2F54-9E73-1FDA-5C57D9F2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8.5.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8.6. </a:t>
            </a:r>
            <a:r>
              <a:rPr kumimoji="1" lang="ko-KR" altLang="en-US" dirty="0" err="1"/>
              <a:t>공변량과</a:t>
            </a:r>
            <a:r>
              <a:rPr kumimoji="1" lang="ko-KR" altLang="en-US" dirty="0"/>
              <a:t> 이중 강건 추정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1B6AA-C36E-87EA-DE82-CCF28DAB3C8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6250" y="957099"/>
            <a:ext cx="11396817" cy="5417570"/>
          </a:xfrm>
        </p:spPr>
        <p:txBody>
          <a:bodyPr/>
          <a:lstStyle/>
          <a:p>
            <a:r>
              <a:rPr kumimoji="1" lang="ko-KR" altLang="en-US" dirty="0"/>
              <a:t>이중 강건 </a:t>
            </a:r>
            <a:r>
              <a:rPr kumimoji="1" lang="ko-KR" altLang="en-US" dirty="0" err="1"/>
              <a:t>이중차분법</a:t>
            </a:r>
            <a:endParaRPr kumimoji="1" lang="en-US" altLang="ko-KR" dirty="0"/>
          </a:p>
          <a:p>
            <a:pPr lvl="1"/>
            <a:r>
              <a:rPr lang="en-US" altLang="ko-KR" dirty="0"/>
              <a:t>(3)</a:t>
            </a:r>
            <a:r>
              <a:rPr lang="ko-KR" altLang="en-US" dirty="0"/>
              <a:t> 식 유도</a:t>
            </a:r>
            <a:endParaRPr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5F0956-495C-C5CD-525C-A759A750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pPr/>
              <a:t>31</a:t>
            </a:fld>
            <a:endParaRPr kumimoji="1"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486793-8C2C-F37A-EBDD-888D9BA37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345" y="2260950"/>
            <a:ext cx="2893413" cy="25243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267159-9BE1-BAAF-A159-52CDC88EEF21}"/>
              </a:ext>
            </a:extLst>
          </p:cNvPr>
          <p:cNvSpPr txBox="1"/>
          <p:nvPr/>
        </p:nvSpPr>
        <p:spPr>
          <a:xfrm>
            <a:off x="4041819" y="2415505"/>
            <a:ext cx="42965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altLang="ko-KR" dirty="0"/>
              <a:t>ATT = </a:t>
            </a:r>
            <a:r>
              <a:rPr lang="ko-KR" altLang="en-US" dirty="0" err="1"/>
              <a:t>실험군</a:t>
            </a:r>
            <a:r>
              <a:rPr lang="ko-KR" altLang="en-US" dirty="0"/>
              <a:t> 평균 변화량 </a:t>
            </a:r>
            <a:r>
              <a:rPr lang="en-US" altLang="ko-KR" dirty="0"/>
              <a:t>–</a:t>
            </a:r>
            <a:r>
              <a:rPr lang="ko-KR" altLang="en-US" dirty="0"/>
              <a:t> 대조군 평균 변화량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B28DCC-24C4-0ECD-2909-588A5A1071A0}"/>
              </a:ext>
            </a:extLst>
          </p:cNvPr>
          <p:cNvSpPr txBox="1"/>
          <p:nvPr/>
        </p:nvSpPr>
        <p:spPr>
          <a:xfrm>
            <a:off x="4041818" y="2909957"/>
            <a:ext cx="42965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ko-KR" altLang="en-US" dirty="0" err="1"/>
              <a:t>실험군</a:t>
            </a:r>
            <a:r>
              <a:rPr lang="ko-KR" altLang="en-US" dirty="0"/>
              <a:t> 변화량 </a:t>
            </a:r>
            <a:r>
              <a:rPr lang="en-US" altLang="ko-KR" dirty="0"/>
              <a:t>=</a:t>
            </a:r>
            <a:r>
              <a:rPr lang="ko-KR" altLang="en-US" dirty="0"/>
              <a:t> 관측 변화량 </a:t>
            </a:r>
            <a:r>
              <a:rPr lang="en-US" altLang="ko-KR" dirty="0"/>
              <a:t>–</a:t>
            </a:r>
            <a:r>
              <a:rPr lang="ko-KR" altLang="en-US" dirty="0"/>
              <a:t> 결과모델 변화량 </a:t>
            </a:r>
            <a:r>
              <a:rPr lang="en-US" altLang="ko-KR" dirty="0"/>
              <a:t>(</a:t>
            </a:r>
            <a:r>
              <a:rPr lang="ko-KR" altLang="en-US" dirty="0"/>
              <a:t>우리의 목표는</a:t>
            </a:r>
            <a:r>
              <a:rPr lang="en-US" altLang="ko-KR" dirty="0"/>
              <a:t> ATT</a:t>
            </a:r>
            <a:r>
              <a:rPr lang="ko-KR" altLang="en-US" dirty="0"/>
              <a:t>이므로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treated</a:t>
            </a:r>
            <a:r>
              <a:rPr lang="ko-KR" altLang="en-US" dirty="0"/>
              <a:t>만 고려</a:t>
            </a:r>
            <a:r>
              <a:rPr lang="en-US" altLang="ko-KR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79F26-0E02-9D93-0603-C79CC48C9103}"/>
              </a:ext>
            </a:extLst>
          </p:cNvPr>
          <p:cNvSpPr txBox="1"/>
          <p:nvPr/>
        </p:nvSpPr>
        <p:spPr>
          <a:xfrm>
            <a:off x="4041818" y="3619852"/>
            <a:ext cx="42965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ko-KR" altLang="en-US" dirty="0"/>
              <a:t>대조군 가중치 </a:t>
            </a:r>
            <a:r>
              <a:rPr lang="en-US" altLang="ko-KR" dirty="0"/>
              <a:t>(IPW)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A09F08-7423-4357-8881-2DE48D6A33E3}"/>
              </a:ext>
            </a:extLst>
          </p:cNvPr>
          <p:cNvSpPr txBox="1"/>
          <p:nvPr/>
        </p:nvSpPr>
        <p:spPr>
          <a:xfrm>
            <a:off x="4041817" y="4072185"/>
            <a:ext cx="42965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ko-KR" altLang="en-US" dirty="0"/>
              <a:t>대조군의 </a:t>
            </a:r>
            <a:r>
              <a:rPr lang="en-US" altLang="ko-KR" dirty="0"/>
              <a:t>(</a:t>
            </a:r>
            <a:r>
              <a:rPr lang="ko-KR" altLang="en-US" dirty="0"/>
              <a:t>보정된</a:t>
            </a:r>
            <a:r>
              <a:rPr lang="en-US" altLang="ko-KR" dirty="0"/>
              <a:t>)</a:t>
            </a:r>
            <a:r>
              <a:rPr lang="ko-KR" altLang="en-US" dirty="0"/>
              <a:t> 변화량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관측 변화량 </a:t>
            </a:r>
            <a:r>
              <a:rPr lang="en-US" altLang="ko-KR" dirty="0"/>
              <a:t>–</a:t>
            </a:r>
            <a:r>
              <a:rPr lang="ko-KR" altLang="en-US" dirty="0"/>
              <a:t> 예측 변화량</a:t>
            </a:r>
            <a:r>
              <a:rPr lang="en-US" altLang="ko-KR" dirty="0"/>
              <a:t>)</a:t>
            </a:r>
            <a:r>
              <a:rPr lang="ko-KR" altLang="en-US" dirty="0"/>
              <a:t> * 가중치</a:t>
            </a:r>
            <a:endParaRPr lang="en-US" altLang="ko-KR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5B87E0-1510-7E7A-CC60-DC4DFF334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744" y="4595405"/>
            <a:ext cx="5102911" cy="169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986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BF629-3192-A52C-0C68-F2625A116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71E48-4599-01C1-5BEC-646886B4D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8.7.</a:t>
            </a:r>
            <a:r>
              <a:rPr kumimoji="1" lang="ko-KR" altLang="en-US" dirty="0"/>
              <a:t> 처치의 시차 도입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B4B12E-DB58-1895-E780-6A8397C5468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6250" y="957099"/>
            <a:ext cx="11396817" cy="5417570"/>
          </a:xfrm>
        </p:spPr>
        <p:txBody>
          <a:bodyPr/>
          <a:lstStyle/>
          <a:p>
            <a:r>
              <a:rPr kumimoji="1" lang="ko-KR" altLang="en-US" dirty="0"/>
              <a:t>다시 블록 디자인을 활용</a:t>
            </a:r>
            <a:r>
              <a:rPr kumimoji="1" lang="en-US" altLang="ko-KR" dirty="0"/>
              <a:t>.</a:t>
            </a:r>
          </a:p>
          <a:p>
            <a:pPr lvl="1"/>
            <a:r>
              <a:rPr lang="ko-KR" altLang="en-US" b="0" i="0" dirty="0">
                <a:solidFill>
                  <a:srgbClr val="222832"/>
                </a:solidFill>
                <a:effectLst/>
                <a:latin typeface="-apple-system"/>
              </a:rPr>
              <a:t>이때 처치 받는 시점이 그룹을 구분하는 기준이므로</a:t>
            </a:r>
            <a:r>
              <a:rPr lang="en-US" altLang="ko-KR" b="0" i="0" dirty="0">
                <a:solidFill>
                  <a:srgbClr val="222832"/>
                </a:solidFill>
                <a:effectLst/>
                <a:latin typeface="-apple-system"/>
              </a:rPr>
              <a:t>, </a:t>
            </a:r>
            <a:r>
              <a:rPr lang="en-US" altLang="ko-KR" dirty="0">
                <a:solidFill>
                  <a:srgbClr val="222832"/>
                </a:solidFill>
                <a:latin typeface="-apple-system"/>
              </a:rPr>
              <a:t>’</a:t>
            </a:r>
            <a:r>
              <a:rPr lang="ko-KR" altLang="en-US" dirty="0">
                <a:solidFill>
                  <a:srgbClr val="222832"/>
                </a:solidFill>
                <a:latin typeface="-apple-system"/>
              </a:rPr>
              <a:t>코호트</a:t>
            </a:r>
            <a:r>
              <a:rPr lang="en-US" altLang="ko-KR" dirty="0">
                <a:solidFill>
                  <a:srgbClr val="222832"/>
                </a:solidFill>
                <a:latin typeface="-apple-system"/>
              </a:rPr>
              <a:t>’</a:t>
            </a:r>
            <a:r>
              <a:rPr lang="ko-KR" altLang="en-US" dirty="0" err="1">
                <a:solidFill>
                  <a:srgbClr val="222832"/>
                </a:solidFill>
                <a:latin typeface="-apple-system"/>
              </a:rPr>
              <a:t>라고</a:t>
            </a:r>
            <a:r>
              <a:rPr lang="ko-KR" altLang="en-US" dirty="0">
                <a:solidFill>
                  <a:srgbClr val="222832"/>
                </a:solidFill>
                <a:latin typeface="-apple-system"/>
              </a:rPr>
              <a:t> 부름</a:t>
            </a:r>
            <a:r>
              <a:rPr lang="en-US" altLang="ko-KR" dirty="0">
                <a:solidFill>
                  <a:srgbClr val="222832"/>
                </a:solidFill>
                <a:latin typeface="-apple-system"/>
              </a:rPr>
              <a:t>.</a:t>
            </a:r>
          </a:p>
          <a:p>
            <a:pPr lvl="1"/>
            <a:r>
              <a:rPr kumimoji="1" lang="ko-KR" altLang="en-US" dirty="0">
                <a:solidFill>
                  <a:srgbClr val="222832"/>
                </a:solidFill>
                <a:latin typeface="-apple-system"/>
              </a:rPr>
              <a:t>점진적 처치를 받는 것이 특징</a:t>
            </a:r>
            <a:r>
              <a:rPr kumimoji="1" lang="en-US" altLang="ko-KR" dirty="0">
                <a:solidFill>
                  <a:srgbClr val="222832"/>
                </a:solidFill>
                <a:latin typeface="-apple-system"/>
              </a:rPr>
              <a:t>.</a:t>
            </a:r>
          </a:p>
          <a:p>
            <a:pPr marL="533400" lvl="1" indent="0">
              <a:buNone/>
            </a:pPr>
            <a:r>
              <a:rPr kumimoji="1" lang="en-US" altLang="ko-KR" dirty="0">
                <a:solidFill>
                  <a:srgbClr val="222832"/>
                </a:solidFill>
                <a:latin typeface="-apple-system"/>
              </a:rPr>
              <a:t>	</a:t>
            </a:r>
            <a:r>
              <a:rPr kumimoji="1" lang="en-US" altLang="ko-KR" sz="2000" dirty="0">
                <a:solidFill>
                  <a:srgbClr val="222832"/>
                </a:solidFill>
                <a:latin typeface="-apple-system"/>
              </a:rPr>
              <a:t>e.g. </a:t>
            </a:r>
            <a:r>
              <a:rPr lang="ko-KR" altLang="en-US" sz="2000" dirty="0"/>
              <a:t>마케팅 캠페인</a:t>
            </a:r>
            <a:r>
              <a:rPr lang="en-US" altLang="ko-KR" sz="2000" dirty="0"/>
              <a:t>, </a:t>
            </a:r>
            <a:r>
              <a:rPr lang="ko-KR" altLang="en-US" sz="2000" dirty="0"/>
              <a:t>정책 도입</a:t>
            </a:r>
            <a:r>
              <a:rPr lang="en-US" altLang="ko-KR" sz="2000" dirty="0"/>
              <a:t>, </a:t>
            </a:r>
            <a:r>
              <a:rPr lang="ko-KR" altLang="en-US" sz="2000" dirty="0"/>
              <a:t>앱 업데이트 등은 지역이나 시점별로 순차적으로 </a:t>
            </a:r>
            <a:r>
              <a:rPr lang="ko-KR" altLang="en-US" sz="2000" dirty="0" err="1"/>
              <a:t>일어남</a:t>
            </a:r>
            <a:endParaRPr lang="ko-KR" altLang="en-US" sz="2000" dirty="0"/>
          </a:p>
          <a:p>
            <a:pPr marL="533400" lvl="1" indent="0">
              <a:buNone/>
            </a:pP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39FFDE-A15A-56E4-45F1-C3ECEEB9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pPr/>
              <a:t>32</a:t>
            </a:fld>
            <a:endParaRPr kumimoji="1"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86BE5B-7E64-48FF-4E25-42C17B010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660" y="3429000"/>
            <a:ext cx="4331240" cy="243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844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1424D-8474-35DE-B981-7A0A8ECB3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836B0-901F-9EB8-33CA-CABA08ED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8.7.</a:t>
            </a:r>
            <a:r>
              <a:rPr kumimoji="1" lang="ko-KR" altLang="en-US" dirty="0"/>
              <a:t> 처치의 시차 도입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33C6EC-BE01-6388-D665-380B4E82562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6250" y="957099"/>
            <a:ext cx="11396817" cy="5417570"/>
          </a:xfrm>
        </p:spPr>
        <p:txBody>
          <a:bodyPr/>
          <a:lstStyle/>
          <a:p>
            <a:r>
              <a:rPr kumimoji="1" lang="en-US" altLang="ko-KR" dirty="0"/>
              <a:t>West Region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공변량</a:t>
            </a:r>
            <a:r>
              <a:rPr kumimoji="1" lang="ko-KR" altLang="en-US" dirty="0"/>
              <a:t> 고려</a:t>
            </a:r>
            <a:r>
              <a:rPr kumimoji="1" lang="en-US" altLang="ko-KR" dirty="0"/>
              <a:t> X)</a:t>
            </a:r>
            <a:r>
              <a:rPr kumimoji="1" lang="ko-KR" altLang="en-US" dirty="0"/>
              <a:t>만 우선 보면 </a:t>
            </a:r>
            <a:r>
              <a:rPr kumimoji="1" lang="en-US" altLang="ko-KR" dirty="0"/>
              <a:t>..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8F0CFF-5410-6D03-6C18-CDFE2D23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pPr/>
              <a:t>33</a:t>
            </a:fld>
            <a:endParaRPr kumimoji="1"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B5AF6E-7967-C424-B8FD-180CC02BC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93" y="1695342"/>
            <a:ext cx="6807200" cy="4521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537E85D-EDF5-0935-7FAB-8A97BEB04419}"/>
              </a:ext>
            </a:extLst>
          </p:cNvPr>
          <p:cNvSpPr/>
          <p:nvPr/>
        </p:nvSpPr>
        <p:spPr>
          <a:xfrm>
            <a:off x="2274849" y="2977376"/>
            <a:ext cx="379141" cy="451624"/>
          </a:xfrm>
          <a:prstGeom prst="rect">
            <a:avLst/>
          </a:prstGeom>
          <a:noFill/>
          <a:ln>
            <a:solidFill>
              <a:srgbClr val="DDDD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E80A35-8088-4D7B-417B-F4B0BF111FA1}"/>
              </a:ext>
            </a:extLst>
          </p:cNvPr>
          <p:cNvSpPr/>
          <p:nvPr/>
        </p:nvSpPr>
        <p:spPr>
          <a:xfrm>
            <a:off x="3507301" y="2845692"/>
            <a:ext cx="379141" cy="451624"/>
          </a:xfrm>
          <a:prstGeom prst="rect">
            <a:avLst/>
          </a:prstGeom>
          <a:noFill/>
          <a:ln>
            <a:solidFill>
              <a:srgbClr val="8888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E1C8D8-3BA0-6A5A-F35B-818B823B66CF}"/>
              </a:ext>
            </a:extLst>
          </p:cNvPr>
          <p:cNvSpPr/>
          <p:nvPr/>
        </p:nvSpPr>
        <p:spPr>
          <a:xfrm>
            <a:off x="4624680" y="2623930"/>
            <a:ext cx="379141" cy="353446"/>
          </a:xfrm>
          <a:prstGeom prst="rect">
            <a:avLst/>
          </a:prstGeom>
          <a:noFill/>
          <a:ln>
            <a:solidFill>
              <a:srgbClr val="0A0A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CED7C7-7AB6-7B81-0E51-76FCFFB86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7680" y="1855650"/>
            <a:ext cx="3525520" cy="10984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42FB68-A0E4-8A66-043B-4DC368D992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7680" y="3203188"/>
            <a:ext cx="3251200" cy="50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C9453E7-93B6-177D-A18E-45676C0706B8}"/>
              </a:ext>
            </a:extLst>
          </p:cNvPr>
          <p:cNvSpPr txBox="1"/>
          <p:nvPr/>
        </p:nvSpPr>
        <p:spPr>
          <a:xfrm>
            <a:off x="8063154" y="4002130"/>
            <a:ext cx="329572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시간에 걸쳐 처치효과가 동일하다는 가정도 추가로 필요하지만</a:t>
            </a:r>
            <a:r>
              <a:rPr lang="en-US" altLang="ko-KR" sz="1400" dirty="0"/>
              <a:t>,</a:t>
            </a:r>
            <a:r>
              <a:rPr lang="ko-KR" altLang="en-US" sz="1400" dirty="0"/>
              <a:t> 시각화 결과를 보면 이를 위배</a:t>
            </a:r>
            <a:r>
              <a:rPr lang="en-US" altLang="ko-KR" sz="1400" dirty="0"/>
              <a:t>.</a:t>
            </a:r>
            <a:endParaRPr lang="en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9161E8-8136-3774-2CFF-558817677BD9}"/>
              </a:ext>
            </a:extLst>
          </p:cNvPr>
          <p:cNvSpPr txBox="1"/>
          <p:nvPr/>
        </p:nvSpPr>
        <p:spPr>
          <a:xfrm>
            <a:off x="8063153" y="4932097"/>
            <a:ext cx="32957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=&gt;</a:t>
            </a:r>
            <a:r>
              <a:rPr lang="ko-KR" altLang="en-US" sz="1400" b="1" dirty="0"/>
              <a:t> 해결책</a:t>
            </a:r>
            <a:r>
              <a:rPr lang="en-US" altLang="ko-KR" sz="1400" b="1" dirty="0"/>
              <a:t>:</a:t>
            </a:r>
            <a:r>
              <a:rPr lang="ko-KR" altLang="en-US" b="1" dirty="0"/>
              <a:t> 더 유연한 모델을 사용</a:t>
            </a:r>
            <a:endParaRPr lang="en-KR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2B17343-72B8-DF40-7289-BA133030FB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3240" y="5251416"/>
            <a:ext cx="1727200" cy="279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916B33-08FA-9500-9AB6-49194E37BC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3153" y="1518699"/>
            <a:ext cx="16637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495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32AA5-4073-E5C2-E968-36E86A50D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BAEFB-1FCF-30A2-1F22-1006DA84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8.7.</a:t>
            </a:r>
            <a:r>
              <a:rPr kumimoji="1" lang="ko-KR" altLang="en-US" dirty="0"/>
              <a:t> 처치의 시차 도입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2416C-F9A6-11A4-96E0-13D7D2BFDD0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6250" y="957099"/>
            <a:ext cx="11396817" cy="5417570"/>
          </a:xfrm>
        </p:spPr>
        <p:txBody>
          <a:bodyPr/>
          <a:lstStyle/>
          <a:p>
            <a:r>
              <a:rPr kumimoji="1" lang="ko-KR" altLang="en-US" dirty="0"/>
              <a:t>다양한 </a:t>
            </a:r>
            <a:r>
              <a:rPr kumimoji="1" lang="en-US" altLang="ko-KR" dirty="0"/>
              <a:t>tau</a:t>
            </a:r>
            <a:r>
              <a:rPr kumimoji="1" lang="ko-KR" altLang="en-US" dirty="0"/>
              <a:t> 값 설정</a:t>
            </a:r>
            <a:r>
              <a:rPr kumimoji="1" lang="en-US" altLang="ko-KR" dirty="0"/>
              <a:t>: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E91C6B-2FD8-EB66-0D97-7F29CBA1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pPr/>
              <a:t>34</a:t>
            </a:fld>
            <a:endParaRPr kumimoji="1"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A5F7CF-221E-FFCB-2F1D-10BCD1A25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361" y="1888921"/>
            <a:ext cx="2634777" cy="4262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820A70-F46B-EE4D-8A77-CB478E226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438" y="1881557"/>
            <a:ext cx="2938633" cy="4262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FF3AE9D-BCE8-2751-1CD9-7FBBCB34E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1438" y="2424691"/>
            <a:ext cx="5168322" cy="16102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AE3071-C040-4E8F-1ADC-34A3B9BC4D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4713" y="3341668"/>
            <a:ext cx="2802527" cy="4252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0CE905D-695B-62D1-9FC2-54B1418AAB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8361" y="2424691"/>
            <a:ext cx="4703264" cy="50650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51DA266-3A47-F7C7-6061-A54C61BC46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8361" y="3857243"/>
            <a:ext cx="4703264" cy="50392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B52331D-8EB5-611D-774D-9E28FCFCA57F}"/>
              </a:ext>
            </a:extLst>
          </p:cNvPr>
          <p:cNvSpPr txBox="1"/>
          <p:nvPr/>
        </p:nvSpPr>
        <p:spPr>
          <a:xfrm>
            <a:off x="755209" y="1610748"/>
            <a:ext cx="9724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b="1" dirty="0"/>
              <a:t>기존 모델</a:t>
            </a:r>
            <a:endParaRPr lang="en-KR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828BDF-932C-F24F-8394-668FEEEFA9C1}"/>
              </a:ext>
            </a:extLst>
          </p:cNvPr>
          <p:cNvSpPr txBox="1"/>
          <p:nvPr/>
        </p:nvSpPr>
        <p:spPr>
          <a:xfrm>
            <a:off x="6439255" y="1644668"/>
            <a:ext cx="32279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b="1" dirty="0"/>
              <a:t>모든 실험대상에 대해 다른 효과</a:t>
            </a:r>
            <a:endParaRPr lang="en-KR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283501-DA7D-C077-D1A6-75E0D5A844BB}"/>
              </a:ext>
            </a:extLst>
          </p:cNvPr>
          <p:cNvSpPr txBox="1"/>
          <p:nvPr/>
        </p:nvSpPr>
        <p:spPr>
          <a:xfrm>
            <a:off x="6439255" y="3142598"/>
            <a:ext cx="32279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b="1" dirty="0"/>
              <a:t>코호트에 대해 다른 효과</a:t>
            </a:r>
            <a:endParaRPr lang="en-KR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24559F-9EFB-88CF-FCC3-BAAE72DB5AB4}"/>
              </a:ext>
            </a:extLst>
          </p:cNvPr>
          <p:cNvSpPr txBox="1"/>
          <p:nvPr/>
        </p:nvSpPr>
        <p:spPr>
          <a:xfrm>
            <a:off x="6439255" y="4754507"/>
            <a:ext cx="32279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b="1" dirty="0"/>
              <a:t>코호트보다 큰 기간만 고려</a:t>
            </a:r>
            <a:endParaRPr lang="en-KR" b="1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A8400C4-AB77-EB8D-4608-8A1FA30A6A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64712" y="5052472"/>
            <a:ext cx="2658425" cy="3217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81CF1F-0E6C-7814-93C8-A1FCA37001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88361" y="5394797"/>
            <a:ext cx="3408001" cy="125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895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ED540-FB77-7EA0-AE03-DA3C623DF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EF403-FF08-2261-DC0E-CA7DA63B2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8.7.</a:t>
            </a:r>
            <a:r>
              <a:rPr kumimoji="1" lang="ko-KR" altLang="en-US" dirty="0"/>
              <a:t> 처치의 시차 도입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89F54-CA1D-2DBC-F6C8-E77C1CD965A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6250" y="957099"/>
            <a:ext cx="11396817" cy="5417570"/>
          </a:xfrm>
        </p:spPr>
        <p:txBody>
          <a:bodyPr/>
          <a:lstStyle/>
          <a:p>
            <a:r>
              <a:rPr kumimoji="1" lang="ko-KR" altLang="en-US" dirty="0"/>
              <a:t>시간의 이질적 효과까지 고려한 모델 </a:t>
            </a:r>
            <a:r>
              <a:rPr kumimoji="1" lang="en-US" altLang="ko-KR" dirty="0"/>
              <a:t>&amp;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공변량</a:t>
            </a:r>
            <a:r>
              <a:rPr kumimoji="1" lang="ko-KR" altLang="en-US" dirty="0"/>
              <a:t> 추가</a:t>
            </a:r>
            <a:r>
              <a:rPr kumimoji="1" lang="en-US" altLang="ko-KR" dirty="0"/>
              <a:t>: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B4B0C3-E7EC-E792-CDB9-4D113B05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pPr/>
              <a:t>35</a:t>
            </a:fld>
            <a:endParaRPr kumimoji="1" lang="ko-KR" alt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73FE67E-95DF-D894-2DE2-83D03217E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056" y="2741997"/>
            <a:ext cx="5790058" cy="12852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CC59433-8135-0B55-7363-28409ED6C323}"/>
              </a:ext>
            </a:extLst>
          </p:cNvPr>
          <p:cNvSpPr txBox="1"/>
          <p:nvPr/>
        </p:nvSpPr>
        <p:spPr>
          <a:xfrm>
            <a:off x="825056" y="4167330"/>
            <a:ext cx="61007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treated:post:C</a:t>
            </a:r>
            <a:r>
              <a:rPr lang="en-US" b="1" dirty="0"/>
              <a:t>(cohort):C(date)</a:t>
            </a:r>
            <a:r>
              <a:rPr lang="ko-KR" altLang="en-US" b="1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시간과 </a:t>
            </a:r>
            <a:r>
              <a:rPr lang="ko-KR" altLang="en-US" dirty="0" err="1"/>
              <a:t>코호트별로</a:t>
            </a:r>
            <a:r>
              <a:rPr lang="ko-KR" altLang="en-US" dirty="0"/>
              <a:t> 분리된 </a:t>
            </a:r>
            <a:r>
              <a:rPr lang="en-US" altLang="ko-KR" dirty="0"/>
              <a:t>ATT</a:t>
            </a:r>
          </a:p>
          <a:p>
            <a:r>
              <a:rPr lang="en-US" b="1" dirty="0"/>
              <a:t>C(date):C(region)</a:t>
            </a:r>
            <a:r>
              <a:rPr lang="ko-KR" altLang="en-US" b="1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시간에 따라 변하는 </a:t>
            </a:r>
            <a:r>
              <a:rPr lang="ko-KR" altLang="en-US" dirty="0" err="1"/>
              <a:t>공변량</a:t>
            </a:r>
            <a:endParaRPr lang="en-US" altLang="ko-KR" dirty="0"/>
          </a:p>
          <a:p>
            <a:r>
              <a:rPr lang="en-US" altLang="ko-KR" b="1" dirty="0"/>
              <a:t>C(city)</a:t>
            </a:r>
            <a:r>
              <a:rPr lang="ko-KR" altLang="en-US" b="1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개체효과 </a:t>
            </a:r>
            <a:r>
              <a:rPr lang="en-US" altLang="ko-KR" dirty="0"/>
              <a:t>(</a:t>
            </a:r>
            <a:r>
              <a:rPr lang="ko-KR" altLang="en-US" dirty="0"/>
              <a:t>각 도시 고유의 특성</a:t>
            </a:r>
            <a:r>
              <a:rPr lang="en-US" altLang="ko-KR" dirty="0"/>
              <a:t>)</a:t>
            </a:r>
          </a:p>
          <a:p>
            <a:r>
              <a:rPr lang="en-US" altLang="ko-KR" b="1" dirty="0"/>
              <a:t>C(date)</a:t>
            </a:r>
            <a:r>
              <a:rPr lang="ko-KR" altLang="en-US" b="1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시간고정효과</a:t>
            </a:r>
            <a:endParaRPr lang="en-US" altLang="ko-KR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1D801C7-F94B-1B5F-9FD3-4305112D7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7890" y="2178584"/>
            <a:ext cx="3961942" cy="8165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57A790C-7F11-E68F-1AF1-1F2055EBB29C}"/>
              </a:ext>
            </a:extLst>
          </p:cNvPr>
          <p:cNvSpPr txBox="1"/>
          <p:nvPr/>
        </p:nvSpPr>
        <p:spPr>
          <a:xfrm>
            <a:off x="7274719" y="1865376"/>
            <a:ext cx="14835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[</a:t>
            </a:r>
            <a:r>
              <a:rPr lang="ko-KR" altLang="en-US" b="1" dirty="0" err="1"/>
              <a:t>공변량</a:t>
            </a:r>
            <a:r>
              <a:rPr lang="ko-KR" altLang="en-US" b="1" dirty="0"/>
              <a:t> 케이스</a:t>
            </a:r>
            <a:r>
              <a:rPr lang="en-US" altLang="ko-KR" b="1" dirty="0"/>
              <a:t>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AFD04D-8002-F6B2-6D2E-BF31E69B6FFB}"/>
              </a:ext>
            </a:extLst>
          </p:cNvPr>
          <p:cNvSpPr txBox="1"/>
          <p:nvPr/>
        </p:nvSpPr>
        <p:spPr>
          <a:xfrm>
            <a:off x="7274719" y="3775905"/>
            <a:ext cx="24836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시간의 이질적 효과 케이스</a:t>
            </a:r>
            <a:r>
              <a:rPr lang="en-US" altLang="ko-KR" b="1" dirty="0"/>
              <a:t>]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A07D5F2-F833-5EC2-7C77-6E404ABDB1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9315" y="4692137"/>
            <a:ext cx="4115177" cy="440912"/>
          </a:xfrm>
          <a:prstGeom prst="rect">
            <a:avLst/>
          </a:prstGeom>
        </p:spPr>
      </p:pic>
      <p:sp>
        <p:nvSpPr>
          <p:cNvPr id="37" name="Right Arrow 36">
            <a:extLst>
              <a:ext uri="{FF2B5EF4-FFF2-40B4-BE49-F238E27FC236}">
                <a16:creationId xmlns:a16="http://schemas.microsoft.com/office/drawing/2014/main" id="{D7C7DCD9-40DC-5D5D-8541-2814B6782710}"/>
              </a:ext>
            </a:extLst>
          </p:cNvPr>
          <p:cNvSpPr/>
          <p:nvPr/>
        </p:nvSpPr>
        <p:spPr>
          <a:xfrm rot="7784767">
            <a:off x="6692977" y="2741690"/>
            <a:ext cx="878679" cy="3339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54F3044A-A304-A547-6BC3-9AA10A498596}"/>
              </a:ext>
            </a:extLst>
          </p:cNvPr>
          <p:cNvSpPr/>
          <p:nvPr/>
        </p:nvSpPr>
        <p:spPr>
          <a:xfrm rot="13467739">
            <a:off x="6658116" y="3940081"/>
            <a:ext cx="878679" cy="3339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149EF8-636B-C170-C432-1016746BB502}"/>
              </a:ext>
            </a:extLst>
          </p:cNvPr>
          <p:cNvSpPr txBox="1"/>
          <p:nvPr/>
        </p:nvSpPr>
        <p:spPr>
          <a:xfrm>
            <a:off x="7647890" y="3102886"/>
            <a:ext cx="379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Post (date) * region</a:t>
            </a:r>
            <a:r>
              <a:rPr lang="ko-KR" altLang="en-US" dirty="0"/>
              <a:t>이 </a:t>
            </a:r>
            <a:r>
              <a:rPr lang="ko-KR" altLang="en-US" dirty="0" err="1"/>
              <a:t>공변량</a:t>
            </a:r>
            <a:r>
              <a:rPr lang="ko-KR" altLang="en-US" dirty="0"/>
              <a:t> 효과를 처리</a:t>
            </a:r>
            <a:endParaRPr lang="en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8622BD-ED26-BA58-ED40-E1BD606E6B8A}"/>
              </a:ext>
            </a:extLst>
          </p:cNvPr>
          <p:cNvSpPr txBox="1"/>
          <p:nvPr/>
        </p:nvSpPr>
        <p:spPr>
          <a:xfrm>
            <a:off x="7590740" y="5242993"/>
            <a:ext cx="37962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treated:post:C</a:t>
            </a:r>
            <a:r>
              <a:rPr lang="en-US" altLang="ko-KR" dirty="0"/>
              <a:t>(cohort):C(date) </a:t>
            </a:r>
            <a:r>
              <a:rPr lang="ko-KR" altLang="en-US" dirty="0"/>
              <a:t>이 시간에 따른 이질적 효과를 처리</a:t>
            </a:r>
            <a:endParaRPr lang="en-KR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CE3BC68-AB63-1755-0B43-21737AF4CF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0740" y="4132175"/>
            <a:ext cx="2802527" cy="42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469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90CEE-7ED3-C3E1-C7E6-5EBA8B01C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24038-9853-4FDD-F43D-3F63A3C04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8.8.</a:t>
            </a:r>
            <a:r>
              <a:rPr kumimoji="1" lang="ko-KR" altLang="en-US" dirty="0"/>
              <a:t> 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3DA9A-6E83-8B9A-5BFB-B09FD44C526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6250" y="957099"/>
            <a:ext cx="11396817" cy="5417570"/>
          </a:xfrm>
        </p:spPr>
        <p:txBody>
          <a:bodyPr/>
          <a:lstStyle/>
          <a:p>
            <a:r>
              <a:rPr kumimoji="1" lang="ko-KR" altLang="en-US" dirty="0"/>
              <a:t>패널데이터와 </a:t>
            </a:r>
            <a:r>
              <a:rPr kumimoji="1" lang="ko-KR" altLang="en-US" dirty="0" err="1"/>
              <a:t>이중차분법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ATT</a:t>
            </a:r>
            <a:r>
              <a:rPr kumimoji="1" lang="ko-KR" altLang="en-US" dirty="0"/>
              <a:t> </a:t>
            </a:r>
            <a:r>
              <a:rPr kumimoji="1" lang="en-US" altLang="ko-KR" dirty="0"/>
              <a:t>(DID)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추정하는 방법으로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패널데이터에 활용 가능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4</a:t>
            </a:r>
            <a:r>
              <a:rPr kumimoji="1" lang="ko-KR" altLang="en-US" dirty="0"/>
              <a:t>가지 관점 </a:t>
            </a:r>
            <a:r>
              <a:rPr kumimoji="1" lang="en-US" altLang="ko-KR" dirty="0"/>
              <a:t>(</a:t>
            </a:r>
            <a:r>
              <a:rPr kumimoji="1" lang="ko-KR" altLang="en-US" dirty="0"/>
              <a:t>결과 변화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OLS, </a:t>
            </a:r>
            <a:r>
              <a:rPr kumimoji="1" lang="ko-KR" altLang="en-US" dirty="0"/>
              <a:t>고정효과</a:t>
            </a:r>
            <a:r>
              <a:rPr kumimoji="1" lang="en-US" altLang="ko-KR" dirty="0"/>
              <a:t>,</a:t>
            </a:r>
            <a:r>
              <a:rPr kumimoji="1" lang="ko-KR" altLang="en-US" dirty="0"/>
              <a:t> 블록 디자인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ko-KR" altLang="en-US" dirty="0"/>
              <a:t>평행 추세 가정 및 </a:t>
            </a:r>
            <a:r>
              <a:rPr kumimoji="1" lang="en-US" altLang="ko-KR" dirty="0"/>
              <a:t>SUTVA</a:t>
            </a:r>
            <a:r>
              <a:rPr kumimoji="1" lang="ko-KR" altLang="en-US" dirty="0"/>
              <a:t> 등의 식별 가정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공변량과</a:t>
            </a:r>
            <a:r>
              <a:rPr kumimoji="1" lang="ko-KR" altLang="en-US" dirty="0"/>
              <a:t> 이중 강건을 일부 변형하여 도입 가능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시차 도입 </a:t>
            </a:r>
            <a:r>
              <a:rPr kumimoji="1" lang="ko-KR" altLang="en-US" dirty="0" err="1"/>
              <a:t>설계시</a:t>
            </a:r>
            <a:r>
              <a:rPr kumimoji="1" lang="ko-KR" altLang="en-US" dirty="0"/>
              <a:t> 효과 </a:t>
            </a:r>
            <a:r>
              <a:rPr kumimoji="1" lang="en-US" altLang="ko-KR" dirty="0"/>
              <a:t>(tau)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대한 고려 필요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B85B7E-1880-B6CA-0B71-998FF7930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pPr/>
              <a:t>36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374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A5BD2-9980-3105-FE85-EBF8C0F4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8.1.</a:t>
            </a:r>
            <a:r>
              <a:rPr kumimoji="1" lang="ko-KR" altLang="en-US" dirty="0"/>
              <a:t> 패널데이터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71C600-16E3-6ACE-A677-268BD3E79E9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6250" y="957099"/>
            <a:ext cx="11396817" cy="5417570"/>
          </a:xfrm>
        </p:spPr>
        <p:txBody>
          <a:bodyPr/>
          <a:lstStyle/>
          <a:p>
            <a:r>
              <a:rPr kumimoji="1" lang="ko-KR" altLang="en-US" dirty="0"/>
              <a:t>시간에 따라 반복해서 관측되는 데이터 구조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이때 반복되는 단위는 도시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사람</a:t>
            </a:r>
            <a:r>
              <a:rPr kumimoji="1" lang="en-US" altLang="ko-KR" dirty="0"/>
              <a:t>,</a:t>
            </a:r>
            <a:r>
              <a:rPr kumimoji="1" lang="ko-KR" altLang="en-US" dirty="0"/>
              <a:t> 기업 등이 될 수 있음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lvl="1"/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7CBF58-699E-C43A-25F2-7785852A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pPr/>
              <a:t>3</a:t>
            </a:fld>
            <a:endParaRPr kumimoji="1" lang="ko-KR" altLang="en-US"/>
          </a:p>
        </p:txBody>
      </p:sp>
      <p:pic>
        <p:nvPicPr>
          <p:cNvPr id="1026" name="Picture 2" descr="Sacha Epskamp on X: &quot;Different types of data often used in psychology:  single-measurement data (*not* always cross-sectional data!), N=1  time-series, and two types of N&gt;1 longitudinal data: panel (high sample,  low frequency)">
            <a:extLst>
              <a:ext uri="{FF2B5EF4-FFF2-40B4-BE49-F238E27FC236}">
                <a16:creationId xmlns:a16="http://schemas.microsoft.com/office/drawing/2014/main" id="{30308E5F-FF2F-B49E-F2C4-192910332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484" y="2668541"/>
            <a:ext cx="4544034" cy="338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8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02481-5A66-9B67-A83A-9C6DC9AF9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4AA94-7981-DD8A-7A7C-81B03A0D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8.1.</a:t>
            </a:r>
            <a:r>
              <a:rPr kumimoji="1" lang="ko-KR" altLang="en-US" dirty="0"/>
              <a:t> 패널데이터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59903-E0BA-0DB1-9538-A9BDFA7B3EB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6250" y="957099"/>
            <a:ext cx="11825750" cy="5417570"/>
          </a:xfrm>
        </p:spPr>
        <p:txBody>
          <a:bodyPr/>
          <a:lstStyle/>
          <a:p>
            <a:pPr marL="50800" indent="0">
              <a:buNone/>
            </a:pPr>
            <a:r>
              <a:rPr kumimoji="1" lang="en-US" altLang="ko-KR" b="1" dirty="0"/>
              <a:t>[</a:t>
            </a:r>
            <a:r>
              <a:rPr kumimoji="1" lang="ko-KR" altLang="en-US" b="1" dirty="0"/>
              <a:t>오늘의 데이터</a:t>
            </a:r>
            <a:r>
              <a:rPr kumimoji="1" lang="en-US" altLang="ko-KR" b="1" dirty="0"/>
              <a:t>]</a:t>
            </a:r>
          </a:p>
          <a:p>
            <a:r>
              <a:rPr kumimoji="1" lang="ko-KR" altLang="en-US" dirty="0"/>
              <a:t>오프라인 마케팅 데이터로 다운로드 수</a:t>
            </a:r>
            <a:r>
              <a:rPr kumimoji="1" lang="en-US" altLang="ko-KR" dirty="0"/>
              <a:t>(Y)</a:t>
            </a:r>
            <a:r>
              <a:rPr kumimoji="1" lang="ko-KR" altLang="en-US" dirty="0"/>
              <a:t>의 차이를 보고자 함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en-US" altLang="ko-KR" dirty="0"/>
              <a:t>Date (= t) -&gt; </a:t>
            </a:r>
            <a:r>
              <a:rPr kumimoji="1" lang="ko-KR" altLang="en-US" dirty="0"/>
              <a:t>날짜 </a:t>
            </a:r>
            <a:r>
              <a:rPr kumimoji="1" lang="en-US" altLang="ko-KR" dirty="0"/>
              <a:t>(t</a:t>
            </a:r>
            <a:r>
              <a:rPr kumimoji="1" lang="ko-KR" altLang="en-US" dirty="0"/>
              <a:t>로 표현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en-US" altLang="ko-KR" dirty="0"/>
              <a:t>Downloads -&gt; </a:t>
            </a:r>
            <a:r>
              <a:rPr kumimoji="1" lang="ko-KR" altLang="en-US" dirty="0"/>
              <a:t>다운로드 수 </a:t>
            </a:r>
            <a:r>
              <a:rPr kumimoji="1" lang="en-US" altLang="ko-KR" dirty="0"/>
              <a:t>(</a:t>
            </a:r>
            <a:r>
              <a:rPr kumimoji="1" lang="ko-KR" altLang="en-US" dirty="0"/>
              <a:t>결과변수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en-US" altLang="ko-KR" dirty="0"/>
              <a:t>Treated (= D)-&gt; </a:t>
            </a:r>
            <a:r>
              <a:rPr kumimoji="1" lang="ko-KR" altLang="en-US" dirty="0"/>
              <a:t>실험군으로 지정된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오프라인 마케팅 수행할 예정인 곳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en-US" altLang="ko-KR" dirty="0"/>
              <a:t>Post -&gt; </a:t>
            </a:r>
            <a:r>
              <a:rPr kumimoji="1" lang="ko-KR" altLang="en-US" dirty="0"/>
              <a:t>개입 시점 이후면 </a:t>
            </a:r>
            <a:r>
              <a:rPr kumimoji="1" lang="en-US" altLang="ko-KR" dirty="0"/>
              <a:t>1,</a:t>
            </a:r>
            <a:r>
              <a:rPr kumimoji="1" lang="ko-KR" altLang="en-US" dirty="0"/>
              <a:t> 이전이면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(=</a:t>
            </a:r>
            <a:r>
              <a:rPr kumimoji="1" lang="ko-KR" altLang="en-US" dirty="0"/>
              <a:t> 개입여부</a:t>
            </a:r>
            <a:r>
              <a:rPr kumimoji="1" lang="en-US" altLang="ko-KR" dirty="0"/>
              <a:t>) </a:t>
            </a:r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2C75A1-2915-46D5-4C4A-0B9BF8112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pPr/>
              <a:t>4</a:t>
            </a:fld>
            <a:endParaRPr kumimoji="1"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A8F695-B111-E99A-6362-163074F3F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789" y="3848709"/>
            <a:ext cx="7419650" cy="236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5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D4690-D309-E6A4-C3CC-B240E7251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6AF5C-2D56-79E7-D364-AFF8FBD5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8.1.</a:t>
            </a:r>
            <a:r>
              <a:rPr kumimoji="1" lang="ko-KR" altLang="en-US" dirty="0"/>
              <a:t> 패널데이터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49031-D48F-DC69-359C-7E16834110E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6250" y="957099"/>
            <a:ext cx="11396817" cy="5417570"/>
          </a:xfrm>
        </p:spPr>
        <p:txBody>
          <a:bodyPr/>
          <a:lstStyle/>
          <a:p>
            <a:r>
              <a:rPr kumimoji="1" lang="ko-KR" altLang="en-US" dirty="0"/>
              <a:t>이 데이터는 왜 패널 데이터인가</a:t>
            </a:r>
            <a:r>
              <a:rPr kumimoji="1" lang="en-US" altLang="ko-KR" dirty="0"/>
              <a:t>?</a:t>
            </a:r>
          </a:p>
          <a:p>
            <a:pPr lvl="1"/>
            <a:r>
              <a:rPr kumimoji="1" lang="en-US" altLang="ko-KR" dirty="0"/>
              <a:t>“5</a:t>
            </a:r>
            <a:r>
              <a:rPr kumimoji="1" lang="ko-KR" altLang="en-US" dirty="0"/>
              <a:t>번 도시</a:t>
            </a:r>
            <a:r>
              <a:rPr kumimoji="1" lang="en-US" altLang="ko-KR" dirty="0"/>
              <a:t>”</a:t>
            </a:r>
            <a:r>
              <a:rPr kumimoji="1" lang="ko-KR" altLang="en-US" dirty="0"/>
              <a:t>라는 하나의 개체가</a:t>
            </a:r>
            <a:r>
              <a:rPr kumimoji="1" lang="en-US" altLang="ko-KR" dirty="0"/>
              <a:t>,</a:t>
            </a:r>
          </a:p>
          <a:p>
            <a:pPr lvl="1"/>
            <a:r>
              <a:rPr kumimoji="1" lang="en-US" altLang="ko-KR" dirty="0"/>
              <a:t>5</a:t>
            </a:r>
            <a:r>
              <a:rPr kumimoji="1" lang="ko-KR" altLang="en-US" dirty="0"/>
              <a:t>월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일부터 여러 날짜에 걸쳐</a:t>
            </a:r>
            <a:r>
              <a:rPr kumimoji="1" lang="en-US" altLang="ko-KR" dirty="0"/>
              <a:t>,</a:t>
            </a:r>
          </a:p>
          <a:p>
            <a:pPr lvl="1"/>
            <a:r>
              <a:rPr kumimoji="1" lang="ko-KR" altLang="en-US" dirty="0"/>
              <a:t>동일한 항목 </a:t>
            </a:r>
            <a:r>
              <a:rPr kumimoji="1" lang="en-US" altLang="ko-KR" dirty="0"/>
              <a:t>(downloads)</a:t>
            </a:r>
            <a:r>
              <a:rPr kumimoji="1" lang="ko-KR" altLang="en-US" dirty="0"/>
              <a:t>을 반복해서 측정하는 구조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AD54D4-87AF-72C4-95BB-A65AF898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pPr/>
              <a:t>5</a:t>
            </a:fld>
            <a:endParaRPr kumimoji="1"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B732EA-4BE2-D1EF-1CB8-3B7601A28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020" y="3429000"/>
            <a:ext cx="7419650" cy="236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41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60F00-8084-6A2D-C915-0242361DD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3FB72-CAFE-15F6-C9E2-75E0D1DF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8.1.</a:t>
            </a:r>
            <a:r>
              <a:rPr kumimoji="1" lang="ko-KR" altLang="en-US" dirty="0"/>
              <a:t> 패널데이터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288A45-CC74-C9B4-DC2E-C1625A129A6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6250" y="957099"/>
            <a:ext cx="11396817" cy="5417570"/>
          </a:xfrm>
        </p:spPr>
        <p:txBody>
          <a:bodyPr/>
          <a:lstStyle/>
          <a:p>
            <a:r>
              <a:rPr kumimoji="1" lang="ko-KR" altLang="en-US" dirty="0"/>
              <a:t>캠페인에 미친 영향을 표현하기 위해서는</a:t>
            </a:r>
            <a:r>
              <a:rPr kumimoji="1" lang="en-US" altLang="ko-KR" dirty="0"/>
              <a:t>?</a:t>
            </a:r>
          </a:p>
          <a:p>
            <a:pPr lvl="1"/>
            <a:r>
              <a:rPr kumimoji="1" lang="ko-KR" altLang="en-US" dirty="0"/>
              <a:t>캠페인이 시작한 이후</a:t>
            </a:r>
            <a:r>
              <a:rPr kumimoji="1" lang="en-US" altLang="ko-KR" dirty="0"/>
              <a:t> (t &gt; </a:t>
            </a:r>
            <a:r>
              <a:rPr kumimoji="1" lang="en-US" altLang="ko-KR" dirty="0" err="1"/>
              <a:t>T_pre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캠페인이 </a:t>
            </a:r>
            <a:r>
              <a:rPr kumimoji="1" lang="en-US" altLang="ko-KR" dirty="0"/>
              <a:t>D = 1</a:t>
            </a:r>
            <a:r>
              <a:rPr kumimoji="1" lang="ko-KR" altLang="en-US" dirty="0"/>
              <a:t> 도시들에 미친 영향을 이해하는 것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8BB298-BE50-8ED7-BBD7-02DAC0BC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pPr/>
              <a:t>6</a:t>
            </a:fld>
            <a:endParaRPr kumimoji="1" lang="ko-KR" alt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C933587-3990-517F-2276-EAC68ADAB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2301" y="3665884"/>
            <a:ext cx="6747397" cy="405423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211055A-36B7-AE56-7DE2-75D9E95683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11759" y="4929974"/>
            <a:ext cx="3417841" cy="315120"/>
          </a:xfrm>
          <a:prstGeom prst="rect">
            <a:avLst/>
          </a:prstGeom>
        </p:spPr>
      </p:pic>
      <p:sp>
        <p:nvSpPr>
          <p:cNvPr id="20" name="Down Arrow 19">
            <a:extLst>
              <a:ext uri="{FF2B5EF4-FFF2-40B4-BE49-F238E27FC236}">
                <a16:creationId xmlns:a16="http://schemas.microsoft.com/office/drawing/2014/main" id="{DFBCDB61-97ED-6DA2-AE00-FE8721057C4C}"/>
              </a:ext>
            </a:extLst>
          </p:cNvPr>
          <p:cNvSpPr/>
          <p:nvPr/>
        </p:nvSpPr>
        <p:spPr>
          <a:xfrm>
            <a:off x="6123111" y="4098202"/>
            <a:ext cx="360813" cy="85866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384308-980F-CBB8-4628-259E7BADB9F7}"/>
              </a:ext>
            </a:extLst>
          </p:cNvPr>
          <p:cNvSpPr/>
          <p:nvPr/>
        </p:nvSpPr>
        <p:spPr>
          <a:xfrm>
            <a:off x="5889812" y="4071307"/>
            <a:ext cx="83371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30160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4BA99-A445-AD05-EF05-9E6127E1F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C5134-9123-43F3-0DF8-DB343856A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8.1.</a:t>
            </a:r>
            <a:r>
              <a:rPr kumimoji="1" lang="ko-KR" altLang="en-US" dirty="0"/>
              <a:t> 패널데이터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16EC50-4EB1-69EE-6BCB-BB48173B163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6250" y="957099"/>
            <a:ext cx="11396817" cy="5417570"/>
          </a:xfrm>
        </p:spPr>
        <p:txBody>
          <a:bodyPr/>
          <a:lstStyle/>
          <a:p>
            <a:r>
              <a:rPr kumimoji="1" lang="ko-KR" altLang="en-US" dirty="0"/>
              <a:t>캠페인에 미친 영향을 표현하기 위해서는</a:t>
            </a:r>
            <a:r>
              <a:rPr kumimoji="1" lang="en-US" altLang="ko-KR" dirty="0"/>
              <a:t>?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r>
              <a:rPr kumimoji="1" lang="en-US" altLang="ko-KR" dirty="0"/>
              <a:t>3</a:t>
            </a:r>
            <a:r>
              <a:rPr kumimoji="1" lang="ko-KR" altLang="en-US" dirty="0"/>
              <a:t>개의 셀을 활용하여 </a:t>
            </a:r>
            <a:r>
              <a:rPr kumimoji="1" lang="en-US" altLang="ko-KR" dirty="0"/>
              <a:t>Y(0)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관측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데이터 구조에 의해</a:t>
            </a:r>
            <a:endParaRPr kumimoji="1" lang="en-US" altLang="ko-KR" dirty="0"/>
          </a:p>
          <a:p>
            <a:pPr marL="533400" lvl="1" indent="0">
              <a:buNone/>
            </a:pPr>
            <a:r>
              <a:rPr kumimoji="1" lang="ko-KR" altLang="en-US" dirty="0"/>
              <a:t> </a:t>
            </a:r>
            <a:r>
              <a:rPr kumimoji="1" lang="en-US" altLang="ko-KR" dirty="0"/>
              <a:t>	Y(1)</a:t>
            </a:r>
            <a:r>
              <a:rPr kumimoji="1" lang="ko-KR" altLang="en-US" dirty="0"/>
              <a:t> 보다 </a:t>
            </a:r>
            <a:r>
              <a:rPr kumimoji="1" lang="en-US" altLang="ko-KR" b="1" dirty="0"/>
              <a:t>Y(0)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추정하기가 더 쉬움</a:t>
            </a:r>
            <a:r>
              <a:rPr kumimoji="1" lang="en-US" altLang="ko-KR" dirty="0"/>
              <a:t>!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7327DB-15E2-F145-0C77-4FA09EBB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pPr/>
              <a:t>7</a:t>
            </a:fld>
            <a:endParaRPr kumimoji="1" lang="ko-KR" altLang="en-US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8E3A6C29-785B-7543-83F9-51339A298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2205" y="2342028"/>
            <a:ext cx="3417841" cy="315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1074CA-5F5F-1390-EA45-FB2BDA5E1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339" y="2342028"/>
            <a:ext cx="5135411" cy="360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99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F1AE2-DE64-0D57-87DC-3871E8FD6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91856-F524-A7DC-5CA0-4BA0CA4B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8.2.</a:t>
            </a:r>
            <a:r>
              <a:rPr kumimoji="1" lang="ko-KR" altLang="en-US" dirty="0"/>
              <a:t> 표준 </a:t>
            </a:r>
            <a:r>
              <a:rPr kumimoji="1" lang="ko-KR" altLang="en-US" dirty="0" err="1"/>
              <a:t>이중차분법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2A204-353F-7C69-E3F3-7387853642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6250" y="957099"/>
            <a:ext cx="11396817" cy="5417570"/>
          </a:xfrm>
        </p:spPr>
        <p:txBody>
          <a:bodyPr/>
          <a:lstStyle/>
          <a:p>
            <a:r>
              <a:rPr kumimoji="1" lang="ko-KR" altLang="en-US" dirty="0"/>
              <a:t>관측된 </a:t>
            </a:r>
            <a:r>
              <a:rPr kumimoji="1" lang="ko-KR" altLang="en-US" dirty="0" err="1"/>
              <a:t>실험군</a:t>
            </a:r>
            <a:r>
              <a:rPr kumimoji="1" lang="ko-KR" altLang="en-US" dirty="0"/>
              <a:t> 기준 값에 대조군 결과 추세를 보정</a:t>
            </a: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07B40A-87D3-F332-BC07-9AB2F717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pPr/>
              <a:t>8</a:t>
            </a:fld>
            <a:endParaRPr kumimoji="1" lang="ko-KR" alt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763313D-221F-02AF-0216-0BBD7361BE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24032" y="2719715"/>
            <a:ext cx="3417841" cy="3151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B8E630-32E6-D560-0F3B-C7F829E8B9C5}"/>
              </a:ext>
            </a:extLst>
          </p:cNvPr>
          <p:cNvSpPr txBox="1"/>
          <p:nvPr/>
        </p:nvSpPr>
        <p:spPr>
          <a:xfrm>
            <a:off x="844826" y="2399164"/>
            <a:ext cx="1182757" cy="315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b="1" dirty="0"/>
              <a:t>Our Goal</a:t>
            </a:r>
            <a:endParaRPr lang="en-KR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A7F3F8-BF6C-B2E8-B9BF-596040BCA1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7719" y="2100990"/>
            <a:ext cx="5135411" cy="3609673"/>
          </a:xfrm>
          <a:prstGeom prst="rect">
            <a:avLst/>
          </a:prstGeom>
        </p:spPr>
      </p:pic>
      <p:sp>
        <p:nvSpPr>
          <p:cNvPr id="9" name="Down Arrow 8">
            <a:extLst>
              <a:ext uri="{FF2B5EF4-FFF2-40B4-BE49-F238E27FC236}">
                <a16:creationId xmlns:a16="http://schemas.microsoft.com/office/drawing/2014/main" id="{AEADA64A-ABAE-330F-6462-9317D40DDC10}"/>
              </a:ext>
            </a:extLst>
          </p:cNvPr>
          <p:cNvSpPr/>
          <p:nvPr/>
        </p:nvSpPr>
        <p:spPr>
          <a:xfrm rot="16200000">
            <a:off x="8738343" y="4126778"/>
            <a:ext cx="360813" cy="64248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32B46C-7F62-1992-C3C7-E37304DCB3D8}"/>
              </a:ext>
            </a:extLst>
          </p:cNvPr>
          <p:cNvSpPr/>
          <p:nvPr/>
        </p:nvSpPr>
        <p:spPr>
          <a:xfrm>
            <a:off x="7613779" y="2895936"/>
            <a:ext cx="1156996" cy="873631"/>
          </a:xfrm>
          <a:prstGeom prst="rect">
            <a:avLst/>
          </a:prstGeom>
          <a:noFill/>
          <a:ln w="762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F56E4E-30B4-5B06-D39A-5063BC9363BA}"/>
              </a:ext>
            </a:extLst>
          </p:cNvPr>
          <p:cNvSpPr txBox="1"/>
          <p:nvPr/>
        </p:nvSpPr>
        <p:spPr>
          <a:xfrm>
            <a:off x="6925453" y="2547225"/>
            <a:ext cx="13766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b="1" dirty="0" err="1"/>
              <a:t>실험군</a:t>
            </a:r>
            <a:r>
              <a:rPr kumimoji="1" lang="ko-KR" altLang="en-US" b="1" dirty="0"/>
              <a:t> </a:t>
            </a:r>
            <a:r>
              <a:rPr kumimoji="1" lang="ko-KR" altLang="en-US" b="1" dirty="0" err="1"/>
              <a:t>기준값</a:t>
            </a:r>
            <a:endParaRPr lang="en-KR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FB8180-93DD-8779-D540-D1EFE1B98B33}"/>
              </a:ext>
            </a:extLst>
          </p:cNvPr>
          <p:cNvSpPr txBox="1"/>
          <p:nvPr/>
        </p:nvSpPr>
        <p:spPr>
          <a:xfrm>
            <a:off x="8192277" y="4652653"/>
            <a:ext cx="16138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b="1" dirty="0"/>
              <a:t>대조군 결과 추세</a:t>
            </a:r>
            <a:endParaRPr lang="en-KR" b="1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DD2BA633-30C5-B43B-FD34-77A870891C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72464" y="4717139"/>
            <a:ext cx="5165255" cy="243291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91DE073-2543-70CF-C4D4-D63B495B58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84139" y="3945760"/>
            <a:ext cx="2497373" cy="2639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802A7E1-39F9-39EF-B293-5FB550F0E01A}"/>
              </a:ext>
            </a:extLst>
          </p:cNvPr>
          <p:cNvSpPr txBox="1"/>
          <p:nvPr/>
        </p:nvSpPr>
        <p:spPr>
          <a:xfrm>
            <a:off x="1194321" y="3568209"/>
            <a:ext cx="15717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b="1" dirty="0" err="1"/>
              <a:t>실험군</a:t>
            </a:r>
            <a:r>
              <a:rPr kumimoji="1" lang="ko-KR" altLang="en-US" b="1" dirty="0"/>
              <a:t> </a:t>
            </a:r>
            <a:r>
              <a:rPr kumimoji="1" lang="ko-KR" altLang="en-US" b="1" dirty="0" err="1"/>
              <a:t>기준값</a:t>
            </a:r>
            <a:endParaRPr lang="en-KR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D724BA-6A88-F323-792D-359675ACBC65}"/>
              </a:ext>
            </a:extLst>
          </p:cNvPr>
          <p:cNvSpPr txBox="1"/>
          <p:nvPr/>
        </p:nvSpPr>
        <p:spPr>
          <a:xfrm>
            <a:off x="1224032" y="4362026"/>
            <a:ext cx="15717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b="1" dirty="0"/>
              <a:t>대조군 결과추세</a:t>
            </a:r>
            <a:endParaRPr lang="en-KR" b="1" dirty="0"/>
          </a:p>
        </p:txBody>
      </p:sp>
    </p:spTree>
    <p:extLst>
      <p:ext uri="{BB962C8B-B14F-4D97-AF65-F5344CB8AC3E}">
        <p14:creationId xmlns:p14="http://schemas.microsoft.com/office/powerpoint/2010/main" val="1842588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1527</Words>
  <Application>Microsoft Macintosh PowerPoint</Application>
  <PresentationFormat>Widescreen</PresentationFormat>
  <Paragraphs>273</Paragraphs>
  <Slides>37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-apple-system</vt:lpstr>
      <vt:lpstr>Malgun Gothic</vt:lpstr>
      <vt:lpstr>나눔고딕</vt:lpstr>
      <vt:lpstr>NanumSquareRoundOTF Bold</vt:lpstr>
      <vt:lpstr>NanumSquareRoundOTF Regular</vt:lpstr>
      <vt:lpstr>Arial</vt:lpstr>
      <vt:lpstr>Office 테마</vt:lpstr>
      <vt:lpstr>PowerPoint Presentation</vt:lpstr>
      <vt:lpstr>발표자 소개</vt:lpstr>
      <vt:lpstr>목차</vt:lpstr>
      <vt:lpstr>8.1. 패널데이터</vt:lpstr>
      <vt:lpstr>8.1. 패널데이터</vt:lpstr>
      <vt:lpstr>8.1. 패널데이터</vt:lpstr>
      <vt:lpstr>8.1. 패널데이터</vt:lpstr>
      <vt:lpstr>8.1. 패널데이터</vt:lpstr>
      <vt:lpstr>8.2. 표준 이중차분법</vt:lpstr>
      <vt:lpstr>8.2. 표준 이중차분법</vt:lpstr>
      <vt:lpstr>8.2. 표준 이중차분법</vt:lpstr>
      <vt:lpstr>8.2. 표준 이중차분법</vt:lpstr>
      <vt:lpstr>8.2. 표준 이중차분법</vt:lpstr>
      <vt:lpstr>8.2. 표준 이중차분법</vt:lpstr>
      <vt:lpstr>8.2. 표준 이중차분법</vt:lpstr>
      <vt:lpstr>8.2. 표준 이중차분법</vt:lpstr>
      <vt:lpstr>8.2. 표준 이중차분법</vt:lpstr>
      <vt:lpstr>8.2. 표준 이중차분법</vt:lpstr>
      <vt:lpstr>8.3. 식별 가정</vt:lpstr>
      <vt:lpstr>8.3. 식별 가정</vt:lpstr>
      <vt:lpstr>8.3. 식별 가정</vt:lpstr>
      <vt:lpstr>8.4. 시간에 따른 효과 변동</vt:lpstr>
      <vt:lpstr>8.4. 시간에 따른 효과 변동</vt:lpstr>
      <vt:lpstr>8.5. ~ 8.6. 공변량과 이중 강건 추정</vt:lpstr>
      <vt:lpstr>8.5. ~ 8.6. 공변량과 이중 강건 추정</vt:lpstr>
      <vt:lpstr>8.5. ~ 8.6. 공변량과 이중 강건 추정</vt:lpstr>
      <vt:lpstr>8.5. ~ 8.6. 공변량과 이중 강건 추정</vt:lpstr>
      <vt:lpstr>8.5. ~ 8.6. 공변량과 이중 강건 추정</vt:lpstr>
      <vt:lpstr>8.5. ~ 8.6. 공변량과 이중 강건 추정</vt:lpstr>
      <vt:lpstr>8.5. ~ 8.6. 공변량과 이중 강건 추정</vt:lpstr>
      <vt:lpstr>8.5. ~ 8.6. 공변량과 이중 강건 추정</vt:lpstr>
      <vt:lpstr>8.5. ~ 8.6. 공변량과 이중 강건 추정</vt:lpstr>
      <vt:lpstr>8.7. 처치의 시차 도입</vt:lpstr>
      <vt:lpstr>8.7. 처치의 시차 도입</vt:lpstr>
      <vt:lpstr>8.7. 처치의 시차 도입</vt:lpstr>
      <vt:lpstr>8.7. 처치의 시차 도입</vt:lpstr>
      <vt:lpstr>8.8. 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 JINSOO</dc:creator>
  <cp:lastModifiedBy>정현 김</cp:lastModifiedBy>
  <cp:revision>34</cp:revision>
  <dcterms:created xsi:type="dcterms:W3CDTF">2022-03-11T15:20:14Z</dcterms:created>
  <dcterms:modified xsi:type="dcterms:W3CDTF">2025-05-04T11:06:20Z</dcterms:modified>
</cp:coreProperties>
</file>