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1" r:id="rId4"/>
    <p:sldId id="282" r:id="rId5"/>
    <p:sldId id="283" r:id="rId6"/>
    <p:sldId id="284" r:id="rId7"/>
    <p:sldId id="260" r:id="rId8"/>
    <p:sldId id="261" r:id="rId9"/>
    <p:sldId id="262" r:id="rId10"/>
    <p:sldId id="263" r:id="rId11"/>
    <p:sldId id="277" r:id="rId12"/>
    <p:sldId id="287" r:id="rId13"/>
    <p:sldId id="278" r:id="rId14"/>
    <p:sldId id="286" r:id="rId15"/>
    <p:sldId id="285" r:id="rId16"/>
    <p:sldId id="276" r:id="rId17"/>
    <p:sldId id="264" r:id="rId18"/>
    <p:sldId id="268" r:id="rId19"/>
    <p:sldId id="265" r:id="rId20"/>
    <p:sldId id="266" r:id="rId21"/>
    <p:sldId id="267" r:id="rId22"/>
    <p:sldId id="269" r:id="rId23"/>
    <p:sldId id="270" r:id="rId24"/>
    <p:sldId id="271" r:id="rId25"/>
    <p:sldId id="272" r:id="rId26"/>
    <p:sldId id="273" r:id="rId27"/>
    <p:sldId id="279" r:id="rId28"/>
    <p:sldId id="280" r:id="rId29"/>
    <p:sldId id="275" r:id="rId30"/>
    <p:sldId id="28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1EE7-222D-4D94-97CE-C2DC567C2436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30AC9-9D5F-43E2-8D2B-52744182B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4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0AC9-9D5F-43E2-8D2B-52744182BE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8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0AC9-9D5F-43E2-8D2B-52744182BE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0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0AC9-9D5F-43E2-8D2B-52744182BE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7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0AC9-9D5F-43E2-8D2B-52744182BED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3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0AC9-9D5F-43E2-8D2B-52744182BED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4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2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8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4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05D6-87B1-404B-AAB3-992BB89873F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C67A-48B7-460A-A827-571C3E46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0022" y="1302943"/>
            <a:ext cx="10597116" cy="2387600"/>
          </a:xfrm>
        </p:spPr>
        <p:txBody>
          <a:bodyPr>
            <a:noAutofit/>
          </a:bodyPr>
          <a:lstStyle/>
          <a:p>
            <a:r>
              <a:rPr lang="en-GB" altLang="zh-CN" sz="4000" dirty="0"/>
              <a:t>Domain Generalization in a Causal Perspective:</a:t>
            </a:r>
            <a:br>
              <a:rPr lang="en-GB" altLang="zh-CN" sz="4000" dirty="0"/>
            </a:br>
            <a:r>
              <a:rPr lang="en-GB" altLang="zh-CN" sz="4000" dirty="0" err="1"/>
              <a:t>Deconfounding</a:t>
            </a:r>
            <a:r>
              <a:rPr lang="en-GB" altLang="zh-CN" sz="4000" dirty="0"/>
              <a:t> the Domain Biases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4525" y="4021641"/>
            <a:ext cx="9144000" cy="1655762"/>
          </a:xfrm>
        </p:spPr>
        <p:txBody>
          <a:bodyPr/>
          <a:lstStyle/>
          <a:p>
            <a:r>
              <a:rPr lang="en-GB" altLang="zh-CN" dirty="0" smtClean="0"/>
              <a:t>Shiyang </a:t>
            </a:r>
            <a:r>
              <a:rPr lang="en-GB" altLang="zh-CN" dirty="0" smtClean="0"/>
              <a:t>Yan, </a:t>
            </a:r>
            <a:r>
              <a:rPr lang="en-GB" altLang="zh-CN" dirty="0" smtClean="0"/>
              <a:t>Michele </a:t>
            </a:r>
            <a:r>
              <a:rPr lang="en-GB" altLang="zh-CN" dirty="0" err="1" smtClean="0"/>
              <a:t>Sebag</a:t>
            </a:r>
            <a:endParaRPr lang="en-GB" altLang="zh-CN" dirty="0" smtClean="0"/>
          </a:p>
          <a:p>
            <a:r>
              <a:rPr lang="en-GB" altLang="zh-CN" dirty="0" err="1" smtClean="0"/>
              <a:t>Inria</a:t>
            </a:r>
            <a:r>
              <a:rPr lang="en-GB" altLang="zh-CN" dirty="0"/>
              <a:t>, </a:t>
            </a:r>
            <a:r>
              <a:rPr lang="en-GB" altLang="zh-CN" dirty="0" err="1" smtClean="0"/>
              <a:t>Saclay</a:t>
            </a:r>
            <a:r>
              <a:rPr lang="en-GB" altLang="zh-CN" dirty="0" smtClean="0"/>
              <a:t> --Île-de-France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63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Problem still exist due to lack of uniqueness, etc.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609" y="1350995"/>
            <a:ext cx="11155326" cy="54174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D’Amour</a:t>
            </a:r>
            <a:r>
              <a:rPr lang="en-US" altLang="zh-CN" dirty="0" smtClean="0"/>
              <a:t> </a:t>
            </a:r>
            <a:r>
              <a:rPr lang="en-US" altLang="zh-CN" dirty="0"/>
              <a:t>et al. </a:t>
            </a:r>
            <a:r>
              <a:rPr lang="en-US" altLang="zh-CN" dirty="0" smtClean="0"/>
              <a:t>show </a:t>
            </a:r>
            <a:r>
              <a:rPr lang="en-US" altLang="zh-CN" dirty="0"/>
              <a:t>that the </a:t>
            </a:r>
            <a:r>
              <a:rPr lang="en-US" altLang="zh-CN" dirty="0">
                <a:solidFill>
                  <a:srgbClr val="FF0000"/>
                </a:solidFill>
              </a:rPr>
              <a:t>lack of uniqueness </a:t>
            </a:r>
            <a:r>
              <a:rPr lang="en-US" altLang="zh-CN" dirty="0"/>
              <a:t>of the factorization </a:t>
            </a:r>
            <a:r>
              <a:rPr lang="en-US" altLang="zh-CN" dirty="0" smtClean="0"/>
              <a:t>process and </a:t>
            </a:r>
            <a:r>
              <a:rPr lang="en-US" altLang="zh-CN" dirty="0"/>
              <a:t>the factorized model would make the </a:t>
            </a:r>
            <a:r>
              <a:rPr lang="en-US" altLang="zh-CN" dirty="0" err="1"/>
              <a:t>deconfouder</a:t>
            </a:r>
            <a:r>
              <a:rPr lang="en-US" altLang="zh-CN" dirty="0"/>
              <a:t> </a:t>
            </a:r>
            <a:r>
              <a:rPr lang="en-US" altLang="zh-CN" dirty="0" smtClean="0"/>
              <a:t>theory impossible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b="1" dirty="0" smtClean="0"/>
              <a:t>One Counter </a:t>
            </a:r>
            <a:r>
              <a:rPr lang="en-US" altLang="zh-CN" b="1" dirty="0" smtClean="0"/>
              <a:t>example: </a:t>
            </a:r>
          </a:p>
          <a:p>
            <a:pPr marL="0" indent="0">
              <a:buNone/>
            </a:pPr>
            <a:r>
              <a:rPr lang="en-US" altLang="zh-CN" dirty="0" smtClean="0"/>
              <a:t> First let’s see </a:t>
            </a:r>
            <a:r>
              <a:rPr lang="en-US" altLang="zh-CN" dirty="0" smtClean="0">
                <a:solidFill>
                  <a:srgbClr val="FF0000"/>
                </a:solidFill>
              </a:rPr>
              <a:t>the Assumption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Deconfounder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b="1" dirty="0" smtClean="0"/>
              <a:t>There </a:t>
            </a:r>
            <a:r>
              <a:rPr lang="en-US" altLang="zh-CN" b="1" dirty="0"/>
              <a:t>exists an unobserved variable U such </a:t>
            </a:r>
            <a:r>
              <a:rPr lang="en-US" altLang="zh-CN" b="1" dirty="0" smtClean="0"/>
              <a:t>that:</a:t>
            </a:r>
          </a:p>
          <a:p>
            <a:pPr marL="571500" indent="-571500">
              <a:buAutoNum type="romanLcParenBoth"/>
            </a:pPr>
            <a:r>
              <a:rPr lang="en-US" altLang="zh-CN" b="1" dirty="0" smtClean="0"/>
              <a:t>U </a:t>
            </a:r>
            <a:r>
              <a:rPr lang="en-US" altLang="zh-CN" b="1" dirty="0"/>
              <a:t>blocks all backdoor paths from A to Y and </a:t>
            </a:r>
            <a:endParaRPr lang="en-US" altLang="zh-CN" b="1" dirty="0" smtClean="0"/>
          </a:p>
          <a:p>
            <a:pPr marL="571500" indent="-571500">
              <a:buAutoNum type="romanLcParenBoth"/>
            </a:pPr>
            <a:r>
              <a:rPr lang="en-US" altLang="zh-CN" b="1" dirty="0" smtClean="0"/>
              <a:t>U </a:t>
            </a:r>
            <a:r>
              <a:rPr lang="en-US" altLang="zh-CN" b="1" dirty="0"/>
              <a:t>factorizes the distribution of A</a:t>
            </a:r>
            <a:r>
              <a:rPr lang="en-US" altLang="zh-CN" b="1" dirty="0" smtClean="0"/>
              <a:t>.</a:t>
            </a:r>
          </a:p>
          <a:p>
            <a:pPr marL="571500" indent="-571500">
              <a:buAutoNum type="romanLcParenBoth"/>
            </a:pPr>
            <a:r>
              <a:rPr lang="en-US" altLang="zh-CN" b="1" dirty="0" smtClean="0"/>
              <a:t>Hence, U is the substitute confounder. </a:t>
            </a:r>
            <a:endParaRPr lang="en-US" altLang="zh-CN" b="1" dirty="0"/>
          </a:p>
          <a:p>
            <a:r>
              <a:rPr lang="en-US" altLang="zh-CN" dirty="0" smtClean="0"/>
              <a:t>consider all variables are linearly related, and all independent errors are Gaussian. Letting </a:t>
            </a:r>
          </a:p>
          <a:p>
            <a:pPr marL="0" indent="0">
              <a:buNone/>
            </a:pPr>
            <a:r>
              <a:rPr lang="en-US" altLang="zh-CN" dirty="0" smtClean="0"/>
              <a:t>   w∼ N(0,σ</a:t>
            </a:r>
            <a:r>
              <a:rPr lang="en-US" altLang="zh-CN" baseline="30000" dirty="0" smtClean="0"/>
              <a:t>2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) for each w ∈ {A,Y,U}, the structural equations for this setting are:</a:t>
            </a:r>
          </a:p>
          <a:p>
            <a:pPr marL="0" indent="0">
              <a:buNone/>
            </a:pPr>
            <a:r>
              <a:rPr lang="es-ES" altLang="zh-CN" dirty="0" smtClean="0"/>
              <a:t>    U :=</a:t>
            </a:r>
            <a:r>
              <a:rPr lang="en-US" altLang="zh-CN" dirty="0" smtClean="0"/>
              <a:t> w </a:t>
            </a:r>
            <a:r>
              <a:rPr lang="es-ES" altLang="zh-CN" baseline="-25000" dirty="0" smtClean="0"/>
              <a:t>U </a:t>
            </a:r>
            <a:r>
              <a:rPr lang="es-ES" altLang="zh-CN" baseline="-25000" dirty="0" smtClean="0">
                <a:solidFill>
                  <a:srgbClr val="7030A0"/>
                </a:solidFill>
              </a:rPr>
              <a:t>, </a:t>
            </a:r>
            <a:r>
              <a:rPr lang="es-ES" altLang="zh-CN" dirty="0" smtClean="0">
                <a:solidFill>
                  <a:srgbClr val="FF0000"/>
                </a:solidFill>
              </a:rPr>
              <a:t>(The confounder)</a:t>
            </a:r>
          </a:p>
          <a:p>
            <a:pPr marL="0" indent="0">
              <a:buNone/>
            </a:pPr>
            <a:r>
              <a:rPr lang="es-ES" altLang="zh-CN" dirty="0" smtClean="0"/>
              <a:t>    </a:t>
            </a:r>
            <a:r>
              <a:rPr lang="es-ES" altLang="zh-CN" dirty="0" smtClean="0"/>
              <a:t>A:= αU +</a:t>
            </a:r>
            <a:r>
              <a:rPr lang="en-US" altLang="zh-CN" dirty="0" smtClean="0"/>
              <a:t> w </a:t>
            </a:r>
            <a:r>
              <a:rPr lang="es-ES" altLang="zh-CN" baseline="-25000" dirty="0" smtClean="0"/>
              <a:t>A           </a:t>
            </a:r>
            <a:r>
              <a:rPr lang="es-ES" altLang="zh-CN" dirty="0" smtClean="0">
                <a:solidFill>
                  <a:srgbClr val="FF0000"/>
                </a:solidFill>
              </a:rPr>
              <a:t>(The causes)</a:t>
            </a:r>
            <a:endParaRPr lang="es-E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altLang="zh-CN" dirty="0" smtClean="0"/>
              <a:t>    Y :=βA+γU+</a:t>
            </a:r>
            <a:r>
              <a:rPr lang="en-US" altLang="zh-CN" dirty="0" smtClean="0"/>
              <a:t> w </a:t>
            </a:r>
            <a:r>
              <a:rPr lang="es-ES" altLang="zh-CN" baseline="-25000" dirty="0" smtClean="0"/>
              <a:t>Y    </a:t>
            </a:r>
            <a:r>
              <a:rPr lang="es-ES" altLang="zh-CN" dirty="0" smtClean="0">
                <a:solidFill>
                  <a:srgbClr val="FF0000"/>
                </a:solidFill>
              </a:rPr>
              <a:t>(The effects)</a:t>
            </a:r>
            <a:endParaRPr lang="es-E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Where </a:t>
            </a:r>
            <a:r>
              <a:rPr lang="es-ES" altLang="zh-CN" dirty="0"/>
              <a:t>w</a:t>
            </a:r>
            <a:r>
              <a:rPr lang="es-ES" altLang="zh-CN" baseline="-25000" dirty="0" smtClean="0"/>
              <a:t>*</a:t>
            </a:r>
            <a:r>
              <a:rPr lang="es-ES" altLang="zh-CN" dirty="0" smtClean="0"/>
              <a:t> is independent noise. </a:t>
            </a:r>
            <a:endParaRPr lang="es-ES" altLang="zh-CN" baseline="-25000" dirty="0" smtClean="0"/>
          </a:p>
          <a:p>
            <a:r>
              <a:rPr lang="en-US" altLang="zh-CN" dirty="0" smtClean="0"/>
              <a:t>This data-generating process satisfies </a:t>
            </a:r>
            <a:r>
              <a:rPr lang="en-US" altLang="zh-CN" dirty="0" smtClean="0">
                <a:solidFill>
                  <a:srgbClr val="FF0000"/>
                </a:solidFill>
              </a:rPr>
              <a:t>the Assumption.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5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Problem still exist due to lack of uniqueness, etc.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685"/>
            <a:ext cx="10515600" cy="51973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 will </a:t>
            </a:r>
            <a:r>
              <a:rPr lang="en-US" altLang="zh-CN" dirty="0"/>
              <a:t>focus specifically on estimating the conditional E[Y | do(A = a)], which is fully parameterized by β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marginal covariance matrix of the </a:t>
            </a:r>
            <a:r>
              <a:rPr lang="en-US" altLang="zh-CN" dirty="0">
                <a:solidFill>
                  <a:srgbClr val="FF0000"/>
                </a:solidFill>
              </a:rPr>
              <a:t>observable variables (</a:t>
            </a:r>
            <a:r>
              <a:rPr lang="en-US" altLang="zh-CN" dirty="0" smtClean="0">
                <a:solidFill>
                  <a:srgbClr val="FF0000"/>
                </a:solidFill>
              </a:rPr>
              <a:t>A,Y) </a:t>
            </a:r>
            <a:r>
              <a:rPr lang="en-US" altLang="zh-CN" dirty="0"/>
              <a:t>is </a:t>
            </a:r>
            <a:r>
              <a:rPr lang="en-US" altLang="zh-CN" dirty="0" smtClean="0"/>
              <a:t>a 2×2 matrix</a:t>
            </a:r>
            <a:r>
              <a:rPr lang="en-US" altLang="zh-CN" dirty="0"/>
              <a:t>. Its entries are defined by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l-GR" altLang="zh-CN" dirty="0" smtClean="0"/>
              <a:t>Σ</a:t>
            </a:r>
            <a:r>
              <a:rPr lang="en-US" altLang="zh-CN" dirty="0"/>
              <a:t>AA =</a:t>
            </a:r>
            <a:r>
              <a:rPr lang="el-GR" altLang="zh-CN" dirty="0"/>
              <a:t>αα</a:t>
            </a:r>
            <a:r>
              <a:rPr lang="el-GR" altLang="zh-CN" dirty="0">
                <a:solidFill>
                  <a:srgbClr val="FF0000"/>
                </a:solidFill>
              </a:rPr>
              <a:t>σ</a:t>
            </a:r>
            <a:r>
              <a:rPr lang="el-GR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baseline="-25000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 +</a:t>
            </a:r>
            <a:r>
              <a:rPr lang="en-US" altLang="zh-CN" dirty="0" err="1"/>
              <a:t>diag</a:t>
            </a:r>
            <a:r>
              <a:rPr lang="en-US" altLang="zh-CN" dirty="0"/>
              <a:t>(</a:t>
            </a:r>
            <a:r>
              <a:rPr lang="el-GR" altLang="zh-CN" dirty="0"/>
              <a:t>σ</a:t>
            </a:r>
            <a:r>
              <a:rPr lang="el-GR" altLang="zh-CN" baseline="30000" dirty="0"/>
              <a:t>2</a:t>
            </a:r>
            <a:r>
              <a:rPr lang="en-US" altLang="zh-CN" baseline="-25000" dirty="0"/>
              <a:t>A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l-GR" altLang="zh-CN" dirty="0" smtClean="0"/>
              <a:t>Σ</a:t>
            </a:r>
            <a:r>
              <a:rPr lang="en-US" altLang="zh-CN" dirty="0"/>
              <a:t>AY =</a:t>
            </a:r>
            <a:r>
              <a:rPr lang="el-GR" altLang="zh-CN" dirty="0"/>
              <a:t>Σ</a:t>
            </a:r>
            <a:r>
              <a:rPr lang="en-US" altLang="zh-CN" baseline="-25000" dirty="0"/>
              <a:t>AA</a:t>
            </a:r>
            <a:r>
              <a:rPr lang="el-GR" altLang="zh-CN" dirty="0"/>
              <a:t>β+γ</a:t>
            </a:r>
            <a:r>
              <a:rPr lang="el-GR" altLang="zh-CN" dirty="0">
                <a:solidFill>
                  <a:srgbClr val="FF0000"/>
                </a:solidFill>
              </a:rPr>
              <a:t>σ</a:t>
            </a:r>
            <a:r>
              <a:rPr lang="el-GR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baseline="-25000" dirty="0">
                <a:solidFill>
                  <a:srgbClr val="FF0000"/>
                </a:solidFill>
              </a:rPr>
              <a:t>U</a:t>
            </a:r>
            <a:r>
              <a:rPr lang="el-GR" altLang="zh-CN" dirty="0" smtClean="0"/>
              <a:t>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l-GR" altLang="zh-CN" dirty="0" smtClean="0"/>
              <a:t>Σ</a:t>
            </a:r>
            <a:r>
              <a:rPr lang="en-US" altLang="zh-CN" dirty="0"/>
              <a:t>YY =(</a:t>
            </a:r>
            <a:r>
              <a:rPr lang="el-GR" altLang="zh-CN" dirty="0"/>
              <a:t>βα+γ)</a:t>
            </a:r>
            <a:r>
              <a:rPr lang="el-GR" altLang="zh-CN" baseline="30000" dirty="0"/>
              <a:t>2</a:t>
            </a:r>
            <a:r>
              <a:rPr lang="el-GR" altLang="zh-CN" dirty="0">
                <a:solidFill>
                  <a:srgbClr val="FF0000"/>
                </a:solidFill>
              </a:rPr>
              <a:t>σ</a:t>
            </a:r>
            <a:r>
              <a:rPr lang="el-GR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baseline="-25000" dirty="0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+</a:t>
            </a:r>
            <a:r>
              <a:rPr lang="el-GR" altLang="zh-CN" dirty="0"/>
              <a:t>β</a:t>
            </a:r>
            <a:r>
              <a:rPr lang="en-US" altLang="zh-CN" dirty="0" err="1"/>
              <a:t>diag</a:t>
            </a:r>
            <a:r>
              <a:rPr lang="en-US" altLang="zh-CN" dirty="0"/>
              <a:t>(</a:t>
            </a:r>
            <a:r>
              <a:rPr lang="el-GR" altLang="zh-CN" dirty="0"/>
              <a:t>σ</a:t>
            </a:r>
            <a:r>
              <a:rPr lang="el-GR" altLang="zh-CN" baseline="30000" dirty="0"/>
              <a:t>2</a:t>
            </a:r>
            <a:r>
              <a:rPr lang="en-US" altLang="zh-CN" baseline="-25000" dirty="0"/>
              <a:t>A</a:t>
            </a:r>
            <a:r>
              <a:rPr lang="en-US" altLang="zh-CN" dirty="0"/>
              <a:t>)</a:t>
            </a:r>
            <a:r>
              <a:rPr lang="el-GR" altLang="zh-CN" dirty="0"/>
              <a:t>β +</a:t>
            </a:r>
            <a:r>
              <a:rPr lang="el-GR" altLang="zh-CN" dirty="0" smtClean="0"/>
              <a:t>σ</a:t>
            </a:r>
            <a:r>
              <a:rPr lang="el-GR" altLang="zh-CN" baseline="30000" dirty="0" smtClean="0"/>
              <a:t>2</a:t>
            </a:r>
            <a:r>
              <a:rPr lang="en-US" altLang="zh-CN" baseline="-25000" dirty="0" smtClean="0"/>
              <a:t>Y</a:t>
            </a:r>
          </a:p>
          <a:p>
            <a:r>
              <a:rPr lang="en-US" altLang="zh-CN" dirty="0"/>
              <a:t>In these equations, the quantity on the LHS is </a:t>
            </a:r>
            <a:r>
              <a:rPr lang="en-US" altLang="zh-CN" dirty="0" smtClean="0"/>
              <a:t>observable while </a:t>
            </a:r>
            <a:r>
              <a:rPr lang="en-US" altLang="zh-CN" dirty="0"/>
              <a:t>the </a:t>
            </a:r>
            <a:r>
              <a:rPr lang="en-US" altLang="zh-CN" dirty="0" smtClean="0"/>
              <a:t>parameters </a:t>
            </a:r>
            <a:r>
              <a:rPr lang="en-US" altLang="zh-CN" dirty="0"/>
              <a:t>on </a:t>
            </a:r>
            <a:r>
              <a:rPr lang="en-US" altLang="zh-CN" dirty="0" smtClean="0"/>
              <a:t>the </a:t>
            </a:r>
            <a:r>
              <a:rPr lang="en-US" altLang="zh-CN" dirty="0"/>
              <a:t>RHS are unobservable.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b="1" dirty="0" smtClean="0"/>
              <a:t>scale </a:t>
            </a:r>
            <a:r>
              <a:rPr lang="en-US" altLang="zh-CN" b="1" dirty="0"/>
              <a:t>of </a:t>
            </a:r>
            <a:r>
              <a:rPr lang="en-US" altLang="zh-CN" b="1" dirty="0" smtClean="0"/>
              <a:t>U 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l-GR" altLang="zh-CN" dirty="0" smtClean="0">
                <a:solidFill>
                  <a:srgbClr val="FF0000"/>
                </a:solidFill>
              </a:rPr>
              <a:t>σ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b="1" dirty="0" smtClean="0"/>
              <a:t> </a:t>
            </a:r>
            <a:r>
              <a:rPr lang="en-US" altLang="zh-CN" dirty="0"/>
              <a:t>is not identified given </a:t>
            </a:r>
            <a:r>
              <a:rPr lang="en-US" altLang="zh-CN" dirty="0" smtClean="0"/>
              <a:t>A.</a:t>
            </a:r>
          </a:p>
          <a:p>
            <a:r>
              <a:rPr lang="en-US" altLang="zh-CN" dirty="0" smtClean="0"/>
              <a:t>This </a:t>
            </a:r>
            <a:r>
              <a:rPr lang="en-US" altLang="zh-CN" dirty="0"/>
              <a:t>is a well-known </a:t>
            </a:r>
            <a:r>
              <a:rPr lang="en-US" altLang="zh-CN" dirty="0">
                <a:solidFill>
                  <a:srgbClr val="FF0000"/>
                </a:solidFill>
              </a:rPr>
              <a:t>non-identification </a:t>
            </a:r>
            <a:r>
              <a:rPr lang="en-US" altLang="zh-CN" dirty="0"/>
              <a:t>result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confirmatory factor </a:t>
            </a:r>
            <a:r>
              <a:rPr lang="en-US" altLang="zh-CN" dirty="0" smtClean="0"/>
              <a:t>analysis.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453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Problem still exist due to lack of uniqueness, etc.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609" y="1350995"/>
            <a:ext cx="11155326" cy="5417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Assumption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Deconfounder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b="1" dirty="0" smtClean="0"/>
              <a:t>There </a:t>
            </a:r>
            <a:r>
              <a:rPr lang="en-US" altLang="zh-CN" b="1" dirty="0"/>
              <a:t>exists an unobserved variable U such </a:t>
            </a:r>
            <a:r>
              <a:rPr lang="en-US" altLang="zh-CN" b="1" dirty="0" smtClean="0"/>
              <a:t>that:</a:t>
            </a:r>
          </a:p>
          <a:p>
            <a:pPr marL="571500" indent="-571500">
              <a:buAutoNum type="romanLcParenBoth"/>
            </a:pPr>
            <a:r>
              <a:rPr lang="en-US" altLang="zh-CN" b="1" dirty="0" smtClean="0"/>
              <a:t>U </a:t>
            </a:r>
            <a:r>
              <a:rPr lang="en-US" altLang="zh-CN" b="1" dirty="0"/>
              <a:t>blocks all backdoor paths from A to Y and </a:t>
            </a:r>
            <a:endParaRPr lang="en-US" altLang="zh-CN" b="1" dirty="0" smtClean="0"/>
          </a:p>
          <a:p>
            <a:pPr marL="571500" indent="-571500">
              <a:buAutoNum type="romanLcParenBoth"/>
            </a:pPr>
            <a:r>
              <a:rPr lang="en-US" altLang="zh-CN" b="1" dirty="0" smtClean="0"/>
              <a:t>U </a:t>
            </a:r>
            <a:r>
              <a:rPr lang="en-US" altLang="zh-CN" b="1" dirty="0"/>
              <a:t>factorizes the distribution of A</a:t>
            </a:r>
            <a:r>
              <a:rPr lang="en-US" altLang="zh-CN" b="1" dirty="0" smtClean="0"/>
              <a:t>.</a:t>
            </a:r>
          </a:p>
          <a:p>
            <a:pPr marL="571500" indent="-571500">
              <a:buAutoNum type="romanLcParenBoth"/>
            </a:pPr>
            <a:r>
              <a:rPr lang="en-US" altLang="zh-CN" b="1" dirty="0" smtClean="0"/>
              <a:t>Hence, U is the substitute confounder. </a:t>
            </a:r>
            <a:endParaRPr lang="en-US" altLang="zh-CN" b="1" dirty="0"/>
          </a:p>
          <a:p>
            <a:r>
              <a:rPr lang="en-US" altLang="zh-CN" dirty="0" smtClean="0"/>
              <a:t>consider all variables are linearly related, and all independent errors are Gaussian. Letting </a:t>
            </a:r>
          </a:p>
          <a:p>
            <a:pPr marL="0" indent="0">
              <a:buNone/>
            </a:pPr>
            <a:r>
              <a:rPr lang="en-US" altLang="zh-CN" dirty="0" smtClean="0"/>
              <a:t>   w∼ N(0,σ</a:t>
            </a:r>
            <a:r>
              <a:rPr lang="en-US" altLang="zh-CN" baseline="30000" dirty="0" smtClean="0"/>
              <a:t>2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) for each w ∈ {A,Y,U}, the structural equations for this setting are:</a:t>
            </a:r>
          </a:p>
          <a:p>
            <a:pPr marL="0" indent="0">
              <a:buNone/>
            </a:pPr>
            <a:r>
              <a:rPr lang="es-ES" altLang="zh-CN" dirty="0" smtClean="0"/>
              <a:t>    U :=</a:t>
            </a:r>
            <a:r>
              <a:rPr lang="en-US" altLang="zh-CN" dirty="0" smtClean="0"/>
              <a:t> w </a:t>
            </a:r>
            <a:r>
              <a:rPr lang="es-ES" altLang="zh-CN" baseline="-25000" dirty="0" smtClean="0"/>
              <a:t>U </a:t>
            </a:r>
            <a:r>
              <a:rPr lang="es-ES" altLang="zh-CN" baseline="-25000" dirty="0" smtClean="0">
                <a:solidFill>
                  <a:srgbClr val="7030A0"/>
                </a:solidFill>
              </a:rPr>
              <a:t>, </a:t>
            </a:r>
            <a:r>
              <a:rPr lang="es-ES" altLang="zh-CN" dirty="0" smtClean="0">
                <a:solidFill>
                  <a:srgbClr val="FF0000"/>
                </a:solidFill>
              </a:rPr>
              <a:t>(The confounder)</a:t>
            </a:r>
            <a:r>
              <a:rPr lang="es-ES" altLang="zh-CN" dirty="0">
                <a:solidFill>
                  <a:srgbClr val="7030A0"/>
                </a:solidFill>
              </a:rPr>
              <a:t> </a:t>
            </a:r>
            <a:r>
              <a:rPr lang="es-ES" altLang="zh-CN" dirty="0" smtClean="0">
                <a:solidFill>
                  <a:srgbClr val="7030A0"/>
                </a:solidFill>
              </a:rPr>
              <a:t>     (the </a:t>
            </a:r>
            <a:r>
              <a:rPr lang="es-ES" altLang="zh-CN" dirty="0">
                <a:solidFill>
                  <a:srgbClr val="7030A0"/>
                </a:solidFill>
              </a:rPr>
              <a:t>amplitude of the noise </a:t>
            </a:r>
            <a:r>
              <a:rPr lang="es-ES" altLang="zh-CN" dirty="0" smtClean="0">
                <a:solidFill>
                  <a:srgbClr val="7030A0"/>
                </a:solidFill>
              </a:rPr>
              <a:t>matter) </a:t>
            </a:r>
            <a:endParaRPr lang="es-ES" altLang="zh-CN" baseline="-25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altLang="zh-CN" dirty="0" smtClean="0"/>
              <a:t>    A:= αU +</a:t>
            </a:r>
            <a:r>
              <a:rPr lang="en-US" altLang="zh-CN" dirty="0" smtClean="0"/>
              <a:t> w </a:t>
            </a:r>
            <a:r>
              <a:rPr lang="es-ES" altLang="zh-CN" baseline="-25000" dirty="0" smtClean="0"/>
              <a:t>A           </a:t>
            </a:r>
            <a:r>
              <a:rPr lang="es-ES" altLang="zh-CN" dirty="0" smtClean="0">
                <a:solidFill>
                  <a:srgbClr val="FF0000"/>
                </a:solidFill>
              </a:rPr>
              <a:t>(The causes)</a:t>
            </a:r>
            <a:endParaRPr lang="es-E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altLang="zh-CN" dirty="0" smtClean="0"/>
              <a:t>    Y :=βA+γU+</a:t>
            </a:r>
            <a:r>
              <a:rPr lang="en-US" altLang="zh-CN" dirty="0" smtClean="0"/>
              <a:t> w </a:t>
            </a:r>
            <a:r>
              <a:rPr lang="es-ES" altLang="zh-CN" baseline="-25000" dirty="0" smtClean="0"/>
              <a:t>Y    </a:t>
            </a:r>
            <a:r>
              <a:rPr lang="es-ES" altLang="zh-CN" dirty="0" smtClean="0">
                <a:solidFill>
                  <a:srgbClr val="FF0000"/>
                </a:solidFill>
              </a:rPr>
              <a:t>(The effects)</a:t>
            </a:r>
            <a:endParaRPr lang="es-E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Where </a:t>
            </a:r>
            <a:r>
              <a:rPr lang="es-ES" altLang="zh-CN" dirty="0"/>
              <a:t>w</a:t>
            </a:r>
            <a:r>
              <a:rPr lang="es-ES" altLang="zh-CN" baseline="-25000" dirty="0" smtClean="0"/>
              <a:t>*</a:t>
            </a:r>
            <a:r>
              <a:rPr lang="es-ES" altLang="zh-CN" dirty="0" smtClean="0"/>
              <a:t> is independent noise. </a:t>
            </a:r>
            <a:endParaRPr lang="es-ES" altLang="zh-CN" baseline="-25000" dirty="0" smtClean="0"/>
          </a:p>
          <a:p>
            <a:r>
              <a:rPr lang="en-US" altLang="zh-CN" dirty="0" smtClean="0"/>
              <a:t>This data-generating process satisfies </a:t>
            </a:r>
            <a:r>
              <a:rPr lang="en-US" altLang="zh-CN" dirty="0" smtClean="0">
                <a:solidFill>
                  <a:srgbClr val="FF0000"/>
                </a:solidFill>
              </a:rPr>
              <a:t>the Assumption.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6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Problem still exist due to lack of uniqueness, etc</a:t>
            </a:r>
            <a:r>
              <a:rPr lang="en-US" altLang="zh-CN" sz="4000" dirty="0"/>
              <a:t>.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Nevertheless, </a:t>
            </a:r>
            <a:r>
              <a:rPr lang="en-US" altLang="zh-CN" sz="2400" dirty="0" smtClean="0"/>
              <a:t>(D’amour </a:t>
            </a:r>
            <a:r>
              <a:rPr lang="en-US" altLang="zh-CN" sz="2400" dirty="0" smtClean="0"/>
              <a:t>et al</a:t>
            </a:r>
            <a:r>
              <a:rPr lang="en-US" altLang="zh-CN" sz="2400" dirty="0" smtClean="0"/>
              <a:t>.)  </a:t>
            </a:r>
            <a:r>
              <a:rPr lang="en-US" altLang="zh-CN" sz="2400" dirty="0" smtClean="0"/>
              <a:t>provides several practical insights for this problem.</a:t>
            </a:r>
          </a:p>
          <a:p>
            <a:r>
              <a:rPr lang="en-US" altLang="zh-CN" sz="2400" dirty="0" smtClean="0"/>
              <a:t>Practical Insights: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lexible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nonparametric models </a:t>
            </a:r>
            <a:r>
              <a:rPr lang="en-US" altLang="zh-CN" sz="2400" dirty="0"/>
              <a:t>are likely to behave unpredictably when they are used to estimate causal effects in this setting. 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O</a:t>
            </a:r>
            <a:r>
              <a:rPr lang="en-US" altLang="zh-CN" sz="2400" dirty="0" smtClean="0"/>
              <a:t>ne </a:t>
            </a:r>
            <a:r>
              <a:rPr lang="en-US" altLang="zh-CN" sz="2400" dirty="0"/>
              <a:t>may be able to obtain numerically stable estimates of causal effects with </a:t>
            </a:r>
            <a:r>
              <a:rPr lang="en-US" altLang="zh-CN" sz="2400" dirty="0">
                <a:solidFill>
                  <a:srgbClr val="FF0000"/>
                </a:solidFill>
              </a:rPr>
              <a:t>parametric assumptions in this setting</a:t>
            </a:r>
            <a:r>
              <a:rPr lang="en-US" altLang="zh-CN" sz="2400" dirty="0"/>
              <a:t>, still suggest caution, unless one has strong </a:t>
            </a:r>
            <a:r>
              <a:rPr lang="en-US" altLang="zh-CN" sz="2400" b="1" dirty="0"/>
              <a:t>prior knowledge </a:t>
            </a:r>
            <a:r>
              <a:rPr lang="en-US" altLang="zh-CN" sz="2400" dirty="0"/>
              <a:t>that the parametric specification is correct</a:t>
            </a:r>
            <a:r>
              <a:rPr lang="en-US" altLang="zh-CN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Parametric assumptions can induce identification in this </a:t>
            </a:r>
            <a:r>
              <a:rPr lang="en-US" altLang="zh-CN" sz="2400" dirty="0" smtClean="0"/>
              <a:t>setting.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378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4000" dirty="0" smtClean="0"/>
              <a:t>Another perspective: </a:t>
            </a:r>
            <a:r>
              <a:rPr lang="en-GB" altLang="zh-CN" sz="2800" dirty="0" smtClean="0"/>
              <a:t>identifiability </a:t>
            </a:r>
            <a:r>
              <a:rPr lang="en-GB" altLang="zh-CN" sz="2800" dirty="0" smtClean="0"/>
              <a:t>condition of </a:t>
            </a:r>
            <a:r>
              <a:rPr lang="en-GB" altLang="zh-CN" sz="2800" dirty="0" smtClean="0"/>
              <a:t>factor models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322"/>
            <a:ext cx="11024286" cy="53616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err="1" smtClean="0">
                <a:sym typeface="Wingdings" panose="05000000000000000000" pitchFamily="2" charset="2"/>
              </a:rPr>
              <a:t>Hyvarinen</a:t>
            </a:r>
            <a:r>
              <a:rPr lang="en-US" altLang="zh-CN" dirty="0" smtClean="0">
                <a:sym typeface="Wingdings" panose="05000000000000000000" pitchFamily="2" charset="2"/>
              </a:rPr>
              <a:t> et al. 2019) states that the </a:t>
            </a:r>
            <a:r>
              <a:rPr lang="en-US" altLang="zh-CN" dirty="0">
                <a:sym typeface="Wingdings" panose="05000000000000000000" pitchFamily="2" charset="2"/>
              </a:rPr>
              <a:t>essential </a:t>
            </a:r>
            <a:r>
              <a:rPr lang="en-US" altLang="zh-CN" dirty="0" smtClean="0">
                <a:sym typeface="Wingdings" panose="05000000000000000000" pitchFamily="2" charset="2"/>
              </a:rPr>
              <a:t>difference </a:t>
            </a:r>
            <a:r>
              <a:rPr lang="en-US" altLang="zh-CN" dirty="0">
                <a:sym typeface="Wingdings" panose="05000000000000000000" pitchFamily="2" charset="2"/>
              </a:rPr>
              <a:t>to most methods </a:t>
            </a:r>
            <a:r>
              <a:rPr lang="en-US" altLang="zh-CN" dirty="0" smtClean="0">
                <a:sym typeface="Wingdings" panose="05000000000000000000" pitchFamily="2" charset="2"/>
              </a:rPr>
              <a:t>for unsupervised </a:t>
            </a:r>
            <a:r>
              <a:rPr lang="en-US" altLang="zh-CN" dirty="0">
                <a:sym typeface="Wingdings" panose="05000000000000000000" pitchFamily="2" charset="2"/>
              </a:rPr>
              <a:t>representation learning is that the </a:t>
            </a:r>
            <a:r>
              <a:rPr lang="en-US" altLang="zh-CN" dirty="0" smtClean="0">
                <a:sym typeface="Wingdings" panose="05000000000000000000" pitchFamily="2" charset="2"/>
              </a:rPr>
              <a:t>approach starts </a:t>
            </a:r>
            <a:r>
              <a:rPr lang="en-US" altLang="zh-CN" dirty="0">
                <a:sym typeface="Wingdings" panose="05000000000000000000" pitchFamily="2" charset="2"/>
              </a:rPr>
              <a:t>by </a:t>
            </a:r>
            <a:r>
              <a:rPr lang="en-US" altLang="zh-CN" dirty="0" smtClean="0">
                <a:sym typeface="Wingdings" panose="05000000000000000000" pitchFamily="2" charset="2"/>
              </a:rPr>
              <a:t>defining </a:t>
            </a:r>
            <a:r>
              <a:rPr lang="en-US" altLang="zh-CN" dirty="0">
                <a:sym typeface="Wingdings" panose="05000000000000000000" pitchFamily="2" charset="2"/>
              </a:rPr>
              <a:t>a generative model in </a:t>
            </a:r>
            <a:r>
              <a:rPr lang="en-US" altLang="zh-CN" dirty="0" smtClean="0">
                <a:sym typeface="Wingdings" panose="05000000000000000000" pitchFamily="2" charset="2"/>
              </a:rPr>
              <a:t>which the </a:t>
            </a:r>
            <a:r>
              <a:rPr lang="en-US" altLang="zh-CN" dirty="0">
                <a:sym typeface="Wingdings" panose="05000000000000000000" pitchFamily="2" charset="2"/>
              </a:rPr>
              <a:t>original latent variables can be recovered, i.e. </a:t>
            </a:r>
            <a:r>
              <a:rPr lang="en-US" altLang="zh-CN" dirty="0" smtClean="0">
                <a:sym typeface="Wingdings" panose="05000000000000000000" pitchFamily="2" charset="2"/>
              </a:rPr>
              <a:t>the model </a:t>
            </a:r>
            <a:r>
              <a:rPr lang="en-US" altLang="zh-CN" dirty="0">
                <a:sym typeface="Wingdings" panose="05000000000000000000" pitchFamily="2" charset="2"/>
              </a:rPr>
              <a:t>is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identifiable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by design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the observed data x are </a:t>
            </a:r>
            <a:r>
              <a:rPr lang="en-US" altLang="zh-CN" dirty="0" smtClean="0"/>
              <a:t>obtained as </a:t>
            </a:r>
            <a:r>
              <a:rPr lang="en-US" altLang="zh-CN" dirty="0" err="1"/>
              <a:t>i.i.d</a:t>
            </a:r>
            <a:r>
              <a:rPr lang="en-US" altLang="zh-CN" dirty="0"/>
              <a:t>. samples, i.e. there is no temporal or </a:t>
            </a:r>
            <a:r>
              <a:rPr lang="en-US" altLang="zh-CN" dirty="0" smtClean="0"/>
              <a:t>similar structure </a:t>
            </a:r>
            <a:r>
              <a:rPr lang="en-US" altLang="zh-CN" dirty="0"/>
              <a:t>in the data, the model is seriously </a:t>
            </a:r>
            <a:r>
              <a:rPr lang="en-US" altLang="zh-CN" dirty="0" err="1" smtClean="0"/>
              <a:t>unidentifi</a:t>
            </a:r>
            <a:r>
              <a:rPr lang="en-GB" altLang="zh-CN" dirty="0" smtClean="0"/>
              <a:t>able </a:t>
            </a:r>
            <a:r>
              <a:rPr lang="en-GB" altLang="zh-CN" dirty="0"/>
              <a:t>(</a:t>
            </a:r>
            <a:r>
              <a:rPr lang="en-GB" altLang="zh-CN" dirty="0" err="1" smtClean="0"/>
              <a:t>Hyvarinen</a:t>
            </a:r>
            <a:r>
              <a:rPr lang="en-GB" altLang="zh-CN" dirty="0" smtClean="0"/>
              <a:t> </a:t>
            </a:r>
            <a:r>
              <a:rPr lang="en-GB" altLang="zh-CN" dirty="0"/>
              <a:t>and </a:t>
            </a:r>
            <a:r>
              <a:rPr lang="en-GB" altLang="zh-CN" dirty="0" err="1"/>
              <a:t>Pajunen</a:t>
            </a:r>
            <a:r>
              <a:rPr lang="en-GB" altLang="zh-CN" dirty="0"/>
              <a:t>, 1999</a:t>
            </a:r>
            <a:r>
              <a:rPr lang="en-GB" altLang="zh-CN" dirty="0" smtClean="0"/>
              <a:t>).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err="1" smtClean="0">
                <a:sym typeface="Wingdings" panose="05000000000000000000" pitchFamily="2" charset="2"/>
              </a:rPr>
              <a:t>Hyvarinen</a:t>
            </a:r>
            <a:r>
              <a:rPr lang="en-US" altLang="zh-CN" dirty="0" smtClean="0">
                <a:sym typeface="Wingdings" panose="05000000000000000000" pitchFamily="2" charset="2"/>
              </a:rPr>
              <a:t> et al. 2019) propose that the </a:t>
            </a:r>
            <a:r>
              <a:rPr lang="en-US" altLang="zh-CN" dirty="0">
                <a:sym typeface="Wingdings" panose="05000000000000000000" pitchFamily="2" charset="2"/>
              </a:rPr>
              <a:t>independent </a:t>
            </a:r>
            <a:r>
              <a:rPr lang="en-US" altLang="zh-CN" dirty="0" smtClean="0">
                <a:sym typeface="Wingdings" panose="05000000000000000000" pitchFamily="2" charset="2"/>
              </a:rPr>
              <a:t>components are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dependent on some additional auxiliary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variable</a:t>
            </a:r>
            <a:r>
              <a:rPr lang="en-US" altLang="zh-CN" dirty="0" smtClean="0">
                <a:sym typeface="Wingdings" panose="05000000000000000000" pitchFamily="2" charset="2"/>
              </a:rPr>
              <a:t>, while </a:t>
            </a:r>
            <a:r>
              <a:rPr lang="en-US" altLang="zh-CN" dirty="0">
                <a:sym typeface="Wingdings" panose="05000000000000000000" pitchFamily="2" charset="2"/>
              </a:rPr>
              <a:t>being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conditionally mutually independent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given the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auxiliary variable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GB" altLang="zh-CN" dirty="0" smtClean="0">
                <a:sym typeface="Wingdings" panose="05000000000000000000" pitchFamily="2" charset="2"/>
              </a:rPr>
              <a:t>This statement motivate us to design the proposed neural model.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7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Recap the Flow 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smtClean="0">
                <a:sym typeface="Wingdings" panose="05000000000000000000" pitchFamily="2" charset="2"/>
              </a:rPr>
              <a:t>DG problem </a:t>
            </a:r>
            <a:r>
              <a:rPr lang="en-US" altLang="zh-CN" dirty="0" smtClean="0"/>
              <a:t>Unobserved Confounders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Seek solution from </a:t>
            </a:r>
            <a:r>
              <a:rPr lang="en-US" altLang="zh-CN" dirty="0" err="1" smtClean="0">
                <a:sym typeface="Wingdings" panose="05000000000000000000" pitchFamily="2" charset="2"/>
              </a:rPr>
              <a:t>Deconfounder</a:t>
            </a:r>
            <a:r>
              <a:rPr lang="en-US" altLang="zh-CN" dirty="0" smtClean="0">
                <a:sym typeface="Wingdings" panose="05000000000000000000" pitchFamily="2" charset="2"/>
              </a:rPr>
              <a:t> Theory.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Deconfounder</a:t>
            </a:r>
            <a:r>
              <a:rPr lang="en-US" altLang="zh-CN" dirty="0" smtClean="0">
                <a:sym typeface="Wingdings" panose="05000000000000000000" pitchFamily="2" charset="2"/>
              </a:rPr>
              <a:t> Theory not well established due to non-identifiability of Factor Model.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 Generalized </a:t>
            </a:r>
            <a:r>
              <a:rPr lang="en-US" altLang="zh-CN" dirty="0" smtClean="0">
                <a:sym typeface="Wingdings" panose="05000000000000000000" pitchFamily="2" charset="2"/>
              </a:rPr>
              <a:t>Contrastive </a:t>
            </a:r>
            <a:r>
              <a:rPr lang="en-US" altLang="zh-CN" dirty="0" smtClean="0">
                <a:sym typeface="Wingdings" panose="05000000000000000000" pitchFamily="2" charset="2"/>
              </a:rPr>
              <a:t>Learning (</a:t>
            </a:r>
            <a:r>
              <a:rPr lang="en-GB" altLang="zh-CN" dirty="0" err="1" smtClean="0"/>
              <a:t>Hyvarinen</a:t>
            </a:r>
            <a:r>
              <a:rPr lang="en-GB" altLang="zh-CN" dirty="0" smtClean="0"/>
              <a:t> et al. 2019</a:t>
            </a:r>
            <a:r>
              <a:rPr lang="en-US" altLang="zh-CN" dirty="0" smtClean="0">
                <a:sym typeface="Wingdings" panose="05000000000000000000" pitchFamily="2" charset="2"/>
              </a:rPr>
              <a:t>) meets identifiability condition, als</a:t>
            </a:r>
            <a:r>
              <a:rPr lang="en-US" altLang="zh-CN" dirty="0">
                <a:sym typeface="Wingdings" panose="05000000000000000000" pitchFamily="2" charset="2"/>
              </a:rPr>
              <a:t>o</a:t>
            </a:r>
            <a:r>
              <a:rPr lang="en-US" altLang="zh-CN" dirty="0" smtClean="0">
                <a:sym typeface="Wingdings" panose="05000000000000000000" pitchFamily="2" charset="2"/>
              </a:rPr>
              <a:t> following the practical insights of (D’amour et al.)  at the same time.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 Our specific solutions follows. </a:t>
            </a:r>
          </a:p>
        </p:txBody>
      </p:sp>
    </p:spTree>
    <p:extLst>
      <p:ext uri="{BB962C8B-B14F-4D97-AF65-F5344CB8AC3E}">
        <p14:creationId xmlns:p14="http://schemas.microsoft.com/office/powerpoint/2010/main" val="4083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748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The Corresponding </a:t>
            </a:r>
            <a:r>
              <a:rPr lang="en-US" altLang="zh-CN" sz="4000" dirty="0" smtClean="0"/>
              <a:t>Problem to Un-uniqueness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in the Domain </a:t>
            </a:r>
            <a:r>
              <a:rPr lang="en-US" altLang="zh-CN" sz="4000" dirty="0" smtClean="0"/>
              <a:t>Generalization Task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As we </a:t>
            </a:r>
            <a:r>
              <a:rPr lang="en-US" altLang="zh-CN" dirty="0" smtClean="0"/>
              <a:t>observe, modeling </a:t>
            </a:r>
            <a:r>
              <a:rPr lang="en-US" altLang="zh-CN" dirty="0"/>
              <a:t>the DG process with </a:t>
            </a:r>
            <a:r>
              <a:rPr lang="en-US" altLang="zh-CN" dirty="0" smtClean="0"/>
              <a:t>original </a:t>
            </a:r>
            <a:r>
              <a:rPr lang="en-US" altLang="zh-CN" dirty="0" err="1" smtClean="0"/>
              <a:t>deconfounder</a:t>
            </a:r>
            <a:r>
              <a:rPr lang="en-US" altLang="zh-CN" dirty="0" smtClean="0"/>
              <a:t> </a:t>
            </a:r>
            <a:r>
              <a:rPr lang="en-US" altLang="zh-CN" dirty="0"/>
              <a:t>theory will </a:t>
            </a:r>
            <a:r>
              <a:rPr lang="en-US" altLang="zh-CN" dirty="0" smtClean="0"/>
              <a:t>bring a </a:t>
            </a:r>
            <a:r>
              <a:rPr lang="en-US" altLang="zh-CN" dirty="0"/>
              <a:t>neglected variable D, which is the </a:t>
            </a:r>
            <a:r>
              <a:rPr lang="en-US" altLang="zh-CN" dirty="0" smtClean="0"/>
              <a:t>domain, </a:t>
            </a:r>
            <a:r>
              <a:rPr lang="en-US" altLang="zh-CN" dirty="0"/>
              <a:t>in </a:t>
            </a:r>
            <a:r>
              <a:rPr lang="en-US" altLang="zh-CN" dirty="0" smtClean="0"/>
              <a:t>the final </a:t>
            </a:r>
            <a:r>
              <a:rPr lang="en-US" altLang="zh-CN" dirty="0"/>
              <a:t>causal diagram, making the computation </a:t>
            </a:r>
            <a:r>
              <a:rPr lang="en-US" altLang="zh-CN" dirty="0" smtClean="0"/>
              <a:t>incorrect.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3037"/>
            <a:ext cx="8534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88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90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 Solution proposed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145" y="395608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actorization </a:t>
            </a:r>
            <a:r>
              <a:rPr lang="en-US" altLang="zh-CN" dirty="0"/>
              <a:t>in our case, only makes </a:t>
            </a:r>
            <a:r>
              <a:rPr lang="en-US" altLang="zh-CN" dirty="0" smtClean="0"/>
              <a:t>the {</a:t>
            </a:r>
            <a:r>
              <a:rPr lang="en-US" altLang="zh-CN" dirty="0" err="1" smtClean="0"/>
              <a:t>Z</a:t>
            </a:r>
            <a:r>
              <a:rPr lang="en-US" altLang="zh-CN" baseline="30000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/>
              <a:t>1,...,N</a:t>
            </a:r>
            <a:r>
              <a:rPr lang="en-US" altLang="zh-CN" dirty="0" smtClean="0"/>
              <a:t>} mutually </a:t>
            </a:r>
            <a:r>
              <a:rPr lang="en-US" altLang="zh-CN" dirty="0"/>
              <a:t>independent to each other, cannot eliminate </a:t>
            </a:r>
            <a:r>
              <a:rPr lang="en-US" altLang="zh-CN" dirty="0" smtClean="0"/>
              <a:t>the dependence </a:t>
            </a:r>
            <a:r>
              <a:rPr lang="en-US" altLang="zh-CN" dirty="0"/>
              <a:t>link </a:t>
            </a:r>
            <a:r>
              <a:rPr lang="en-US" altLang="zh-CN" dirty="0" smtClean="0"/>
              <a:t>between Z and D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We would like a </a:t>
            </a:r>
            <a:r>
              <a:rPr lang="en-US" altLang="zh-CN" dirty="0" smtClean="0">
                <a:solidFill>
                  <a:srgbClr val="FF0000"/>
                </a:solidFill>
              </a:rPr>
              <a:t>restricted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factorized </a:t>
            </a:r>
            <a:r>
              <a:rPr lang="en-US" altLang="zh-CN" dirty="0">
                <a:solidFill>
                  <a:srgbClr val="FF0000"/>
                </a:solidFill>
              </a:rPr>
              <a:t>model </a:t>
            </a:r>
            <a:r>
              <a:rPr lang="en-US" altLang="zh-CN" dirty="0"/>
              <a:t>to make the </a:t>
            </a:r>
            <a:r>
              <a:rPr lang="en-US" altLang="zh-CN" dirty="0" err="1"/>
              <a:t>deconfounder</a:t>
            </a:r>
            <a:r>
              <a:rPr lang="en-US" altLang="zh-CN" dirty="0"/>
              <a:t> theory </a:t>
            </a:r>
            <a:r>
              <a:rPr lang="en-US" altLang="zh-CN" dirty="0" smtClean="0"/>
              <a:t>condition well </a:t>
            </a:r>
            <a:r>
              <a:rPr lang="en-US" altLang="zh-CN" dirty="0"/>
              <a:t>satisfied, with </a:t>
            </a:r>
            <a:r>
              <a:rPr lang="en-US" altLang="zh-CN" dirty="0" smtClean="0"/>
              <a:t>a new restriction </a:t>
            </a:r>
            <a:r>
              <a:rPr lang="en-US" altLang="zh-CN" dirty="0"/>
              <a:t>that the </a:t>
            </a:r>
            <a:r>
              <a:rPr lang="en-US" altLang="zh-CN" dirty="0" smtClean="0"/>
              <a:t>derived factors </a:t>
            </a:r>
            <a:r>
              <a:rPr lang="en-US" altLang="zh-CN" dirty="0"/>
              <a:t>are </a:t>
            </a:r>
            <a:r>
              <a:rPr lang="en-US" altLang="zh-CN" dirty="0" smtClean="0"/>
              <a:t>invariant to 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45" y="1155732"/>
            <a:ext cx="9782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neural model’s schematic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1455022"/>
            <a:ext cx="11511516" cy="50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90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Methods we applied </a:t>
            </a:r>
            <a:r>
              <a:rPr lang="en-US" altLang="zh-CN" dirty="0" smtClean="0"/>
              <a:t>(Step 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 go to the initial step, apply Non-linear ICA via adversarial Learning (</a:t>
            </a:r>
            <a:r>
              <a:rPr lang="en-US" altLang="zh-CN" dirty="0" err="1" smtClean="0"/>
              <a:t>Brakel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Bengio</a:t>
            </a:r>
            <a:r>
              <a:rPr lang="en-US" altLang="zh-CN" dirty="0" smtClean="0"/>
              <a:t>, et al. 2017) to make mutually independent factors, </a:t>
            </a:r>
            <a:r>
              <a:rPr lang="en-US" altLang="zh-CN" dirty="0" smtClean="0"/>
              <a:t>which, </a:t>
            </a:r>
            <a:r>
              <a:rPr lang="en-US" altLang="zh-CN" dirty="0" smtClean="0"/>
              <a:t>corresponds to the practical implementation of the original </a:t>
            </a:r>
            <a:r>
              <a:rPr lang="en-US" altLang="zh-CN" dirty="0" err="1" smtClean="0"/>
              <a:t>deconfounder</a:t>
            </a:r>
            <a:r>
              <a:rPr lang="en-US" altLang="zh-CN" dirty="0" smtClean="0"/>
              <a:t> theory.</a:t>
            </a:r>
          </a:p>
          <a:p>
            <a:r>
              <a:rPr lang="en-US" altLang="zh-CN" dirty="0" smtClean="0"/>
              <a:t>The non-linear ICA via adversarial learning makes use of the permutation invariant property of the independent factorized distributions, i.e., </a:t>
            </a:r>
            <a:r>
              <a:rPr lang="en-US" altLang="zh-CN" dirty="0" smtClean="0">
                <a:solidFill>
                  <a:srgbClr val="FF0000"/>
                </a:solidFill>
              </a:rPr>
              <a:t>the order of the factors in multiplication does not matter if these factors are mutually independent, and vice versa. </a:t>
            </a:r>
          </a:p>
          <a:p>
            <a:r>
              <a:rPr lang="en-US" altLang="zh-CN" dirty="0" smtClean="0"/>
              <a:t>Adversarial learning is to match the distribution between the joint and the marginal distribution, realizing the order-invariant factors. </a:t>
            </a:r>
          </a:p>
        </p:txBody>
      </p:sp>
    </p:spTree>
    <p:extLst>
      <p:ext uri="{BB962C8B-B14F-4D97-AF65-F5344CB8AC3E}">
        <p14:creationId xmlns:p14="http://schemas.microsoft.com/office/powerpoint/2010/main" val="27880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169" y="339365"/>
            <a:ext cx="11095349" cy="716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Task to Tackle: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Domain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Generalization (DG)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Domain </a:t>
            </a:r>
            <a:r>
              <a:rPr lang="en-US" altLang="zh-CN" sz="2400" dirty="0" smtClean="0"/>
              <a:t>Generalization (DG) </a:t>
            </a:r>
            <a:r>
              <a:rPr lang="en-US" altLang="zh-CN" sz="2400" dirty="0" smtClean="0"/>
              <a:t>is a challenging transfer learning task, which aims to train a recognition model in several known domains, and test it in an unknown target domain.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 this presentation, we analyze the DG problem from </a:t>
            </a:r>
            <a:r>
              <a:rPr lang="en-US" altLang="zh-CN" sz="2400" b="1" dirty="0" smtClean="0"/>
              <a:t>a viewpoint of casual inference</a:t>
            </a:r>
            <a:r>
              <a:rPr lang="en-US" altLang="zh-CN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887" y="2204018"/>
            <a:ext cx="4397437" cy="369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90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Methods we applied </a:t>
            </a:r>
            <a:r>
              <a:rPr lang="en-US" altLang="zh-CN" dirty="0" smtClean="0"/>
              <a:t>(Step 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Second, we apply a new restriction to realize a domain-invariant factors. </a:t>
            </a:r>
          </a:p>
          <a:p>
            <a:r>
              <a:rPr lang="en-US" altLang="zh-CN" dirty="0" smtClean="0"/>
              <a:t>We propose </a:t>
            </a:r>
            <a:r>
              <a:rPr lang="en-US" altLang="zh-CN" dirty="0"/>
              <a:t>an adversarial contrastive </a:t>
            </a:r>
            <a:r>
              <a:rPr lang="en-US" altLang="zh-CN" dirty="0" smtClean="0"/>
              <a:t>learning pipeline</a:t>
            </a:r>
            <a:r>
              <a:rPr lang="en-US" altLang="zh-CN" dirty="0"/>
              <a:t>. Similar to the generalized contrastive </a:t>
            </a:r>
            <a:r>
              <a:rPr lang="en-US" altLang="zh-CN" dirty="0" smtClean="0"/>
              <a:t>learning for non-learn ICA, we </a:t>
            </a:r>
            <a:r>
              <a:rPr lang="en-US" altLang="zh-CN" dirty="0"/>
              <a:t>define a paired features and unpaired features, </a:t>
            </a:r>
            <a:r>
              <a:rPr lang="en-US" altLang="zh-CN" dirty="0" smtClean="0"/>
              <a:t>corresponding </a:t>
            </a:r>
            <a:r>
              <a:rPr lang="en-US" altLang="zh-CN" dirty="0"/>
              <a:t>to concatenation of the </a:t>
            </a:r>
            <a:r>
              <a:rPr lang="en-US" altLang="zh-CN" dirty="0">
                <a:solidFill>
                  <a:srgbClr val="FF0000"/>
                </a:solidFill>
              </a:rPr>
              <a:t>factors with domain labels</a:t>
            </a:r>
            <a:r>
              <a:rPr lang="en-US" altLang="zh-CN" dirty="0"/>
              <a:t>,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factors with </a:t>
            </a:r>
            <a:r>
              <a:rPr lang="en-US" altLang="zh-CN" dirty="0">
                <a:solidFill>
                  <a:srgbClr val="FF0000"/>
                </a:solidFill>
              </a:rPr>
              <a:t>permuted domain </a:t>
            </a:r>
            <a:r>
              <a:rPr lang="en-US" altLang="zh-CN" dirty="0" smtClean="0">
                <a:solidFill>
                  <a:srgbClr val="FF0000"/>
                </a:solidFill>
              </a:rPr>
              <a:t>labels</a:t>
            </a:r>
            <a:r>
              <a:rPr lang="en-US" altLang="zh-CN" dirty="0" smtClean="0"/>
              <a:t>, formally:</a:t>
            </a: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54" y="4741519"/>
            <a:ext cx="5090474" cy="19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 we applied </a:t>
            </a:r>
            <a:r>
              <a:rPr lang="en-US" altLang="zh-CN" dirty="0" smtClean="0"/>
              <a:t>(Step 3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199" y="1825625"/>
            <a:ext cx="10803903" cy="46788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Last, with the mutually independent and domain-independent factors obtained</a:t>
            </a:r>
            <a:r>
              <a:rPr lang="en-US" altLang="zh-CN" dirty="0"/>
              <a:t>, we fuse </a:t>
            </a:r>
            <a:r>
              <a:rPr lang="en-US" altLang="zh-CN" dirty="0" smtClean="0"/>
              <a:t>these proxy </a:t>
            </a:r>
            <a:r>
              <a:rPr lang="en-US" altLang="zh-CN" dirty="0"/>
              <a:t>confounders with the original region features to </a:t>
            </a:r>
            <a:r>
              <a:rPr lang="en-US" altLang="zh-CN" dirty="0" smtClean="0"/>
              <a:t>perform object </a:t>
            </a:r>
            <a:r>
              <a:rPr lang="en-US" altLang="zh-CN" dirty="0"/>
              <a:t>recognition. The feature fusion process is </a:t>
            </a:r>
            <a:r>
              <a:rPr lang="en-US" altLang="zh-CN" dirty="0" smtClean="0"/>
              <a:t>formally described </a:t>
            </a:r>
            <a:r>
              <a:rPr lang="en-US" altLang="zh-CN" dirty="0"/>
              <a:t>as </a:t>
            </a:r>
            <a:r>
              <a:rPr lang="en-US" altLang="zh-CN" dirty="0" smtClean="0"/>
              <a:t>following process:</a:t>
            </a:r>
          </a:p>
          <a:p>
            <a:endParaRPr lang="en-GB" altLang="zh-CN" dirty="0"/>
          </a:p>
          <a:p>
            <a:endParaRPr lang="en-GB" altLang="zh-CN" dirty="0" smtClean="0"/>
          </a:p>
          <a:p>
            <a:endParaRPr lang="en-GB" altLang="zh-CN" dirty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r>
              <a:rPr lang="en-GB" altLang="zh-CN" dirty="0" smtClean="0"/>
              <a:t>Where </a:t>
            </a:r>
            <a:r>
              <a:rPr lang="en-US" altLang="zh-CN" dirty="0" smtClean="0"/>
              <a:t>α is </a:t>
            </a:r>
            <a:r>
              <a:rPr lang="en-US" altLang="zh-CN" dirty="0"/>
              <a:t>the dot product of the region features and the </a:t>
            </a:r>
            <a:r>
              <a:rPr lang="en-US" altLang="zh-CN" dirty="0" smtClean="0"/>
              <a:t>proxy confounders</a:t>
            </a:r>
            <a:r>
              <a:rPr lang="en-US" altLang="zh-CN" dirty="0"/>
              <a:t>, which is subsequently processed via a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oftmax</a:t>
            </a:r>
            <a:r>
              <a:rPr lang="en-US" altLang="zh-CN" dirty="0" smtClean="0"/>
              <a:t>, and elementally </a:t>
            </a:r>
            <a:r>
              <a:rPr lang="en-US" altLang="zh-CN" dirty="0"/>
              <a:t>multiplied with the </a:t>
            </a:r>
            <a:r>
              <a:rPr lang="en-US" altLang="zh-CN" dirty="0" smtClean="0"/>
              <a:t>image features to form F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,  i.e</a:t>
            </a:r>
            <a:r>
              <a:rPr lang="en-US" altLang="zh-CN" dirty="0"/>
              <a:t>., the feature of </a:t>
            </a:r>
            <a:r>
              <a:rPr lang="en-US" altLang="zh-CN" dirty="0" smtClean="0"/>
              <a:t>confounders.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23" y="3154745"/>
            <a:ext cx="6447862" cy="21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 we applied </a:t>
            </a:r>
            <a:r>
              <a:rPr lang="en-US" altLang="zh-CN" dirty="0" smtClean="0"/>
              <a:t>(Step 4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199" y="1825625"/>
            <a:ext cx="10803903" cy="4678870"/>
          </a:xfrm>
        </p:spPr>
        <p:txBody>
          <a:bodyPr>
            <a:normAutofit/>
          </a:bodyPr>
          <a:lstStyle/>
          <a:p>
            <a:r>
              <a:rPr lang="en-US" altLang="zh-CN" dirty="0"/>
              <a:t>At last, we residual connect </a:t>
            </a:r>
            <a:r>
              <a:rPr lang="en-US" altLang="zh-CN" dirty="0" smtClean="0"/>
              <a:t>the F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 with </a:t>
            </a:r>
            <a:r>
              <a:rPr lang="en-US" altLang="zh-CN" dirty="0"/>
              <a:t>the original </a:t>
            </a:r>
            <a:r>
              <a:rPr lang="en-US" altLang="zh-CN" dirty="0" smtClean="0"/>
              <a:t>features X</a:t>
            </a:r>
            <a:r>
              <a:rPr lang="en-US" altLang="zh-CN" dirty="0"/>
              <a:t>, which is the final features before the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classifier</a:t>
            </a:r>
            <a:endParaRPr lang="en-GB" altLang="zh-CN" baseline="-25000" dirty="0"/>
          </a:p>
          <a:p>
            <a:r>
              <a:rPr lang="en-GB" altLang="zh-CN" dirty="0" smtClean="0"/>
              <a:t>The final loss functions can be expressed as:</a:t>
            </a:r>
          </a:p>
          <a:p>
            <a:pPr marL="0" indent="0">
              <a:buNone/>
            </a:pPr>
            <a:r>
              <a:rPr lang="en-GB" altLang="zh-CN" dirty="0" smtClean="0"/>
              <a:t>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4" y="3432597"/>
            <a:ext cx="5873105" cy="8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 altLang="zh-CN" dirty="0" smtClean="0"/>
              <a:t>An explanation of the neural </a:t>
            </a:r>
            <a:r>
              <a:rPr lang="en-GB" altLang="zh-CN" dirty="0" smtClean="0"/>
              <a:t>model.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From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D’Amour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et al. ‘s </a:t>
            </a:r>
            <a:r>
              <a:rPr lang="en-US" altLang="zh-CN" dirty="0" smtClean="0"/>
              <a:t>perspective, we alleviate the un-uniqueness issue of the </a:t>
            </a:r>
            <a:r>
              <a:rPr lang="en-US" altLang="zh-CN" dirty="0" err="1" smtClean="0"/>
              <a:t>deconfounder</a:t>
            </a:r>
            <a:r>
              <a:rPr lang="en-US" altLang="zh-CN" dirty="0" smtClean="0"/>
              <a:t> theory by using a </a:t>
            </a:r>
            <a:r>
              <a:rPr lang="en-US" altLang="zh-CN" dirty="0" smtClean="0">
                <a:solidFill>
                  <a:srgbClr val="FF0000"/>
                </a:solidFill>
              </a:rPr>
              <a:t>parametric model </a:t>
            </a:r>
            <a:r>
              <a:rPr lang="en-US" altLang="zh-CN" dirty="0" smtClean="0"/>
              <a:t>and a new restrictions (</a:t>
            </a:r>
            <a:r>
              <a:rPr lang="en-US" altLang="zh-CN" dirty="0" smtClean="0">
                <a:solidFill>
                  <a:srgbClr val="FF0000"/>
                </a:solidFill>
              </a:rPr>
              <a:t>prior </a:t>
            </a:r>
            <a:r>
              <a:rPr lang="en-US" altLang="zh-CN" dirty="0" smtClean="0">
                <a:solidFill>
                  <a:srgbClr val="FF0000"/>
                </a:solidFill>
              </a:rPr>
              <a:t>knowledge of the domains</a:t>
            </a:r>
            <a:r>
              <a:rPr lang="en-US" altLang="zh-CN" dirty="0" smtClean="0"/>
              <a:t>) </a:t>
            </a:r>
            <a:r>
              <a:rPr lang="en-US" altLang="zh-CN" dirty="0" smtClean="0"/>
              <a:t>on the factors.</a:t>
            </a:r>
          </a:p>
          <a:p>
            <a:endParaRPr lang="en-US" altLang="zh-CN" dirty="0"/>
          </a:p>
          <a:p>
            <a:r>
              <a:rPr lang="en-US" altLang="zh-CN" dirty="0" smtClean="0"/>
              <a:t>From the </a:t>
            </a:r>
            <a:r>
              <a:rPr lang="en-US" altLang="zh-CN" dirty="0" err="1" smtClean="0">
                <a:solidFill>
                  <a:srgbClr val="FF0000"/>
                </a:solidFill>
              </a:rPr>
              <a:t>Hyvarinen</a:t>
            </a:r>
            <a:r>
              <a:rPr lang="en-US" altLang="zh-CN" dirty="0" smtClean="0">
                <a:solidFill>
                  <a:srgbClr val="FF0000"/>
                </a:solidFill>
              </a:rPr>
              <a:t> et al.’s </a:t>
            </a:r>
            <a:r>
              <a:rPr lang="en-US" altLang="zh-CN" dirty="0" smtClean="0"/>
              <a:t>perspective, we improve the identifiability condition of the factor models by realizing an adversarial contrastive learning with </a:t>
            </a:r>
            <a:r>
              <a:rPr lang="en-US" altLang="zh-CN" dirty="0" smtClean="0">
                <a:solidFill>
                  <a:srgbClr val="FF0000"/>
                </a:solidFill>
              </a:rPr>
              <a:t>auxiliary</a:t>
            </a:r>
            <a:r>
              <a:rPr lang="en-US" altLang="zh-CN" dirty="0" smtClean="0"/>
              <a:t> domain labels.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91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 altLang="zh-CN" dirty="0" smtClean="0"/>
              <a:t>Experiments </a:t>
            </a:r>
            <a:br>
              <a:rPr lang="en-GB" altLang="zh-CN" dirty="0" smtClean="0"/>
            </a:br>
            <a:r>
              <a:rPr lang="en-GB" altLang="zh-CN" sz="2800" dirty="0" smtClean="0"/>
              <a:t>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493" y="159170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VLCS dataset (</a:t>
            </a:r>
            <a:r>
              <a:rPr lang="en-US" altLang="zh-CN" dirty="0" err="1"/>
              <a:t>Torralba</a:t>
            </a:r>
            <a:r>
              <a:rPr lang="en-US" altLang="zh-CN" dirty="0"/>
              <a:t> &amp; </a:t>
            </a:r>
            <a:r>
              <a:rPr lang="en-US" altLang="zh-CN" dirty="0" err="1"/>
              <a:t>Efros</a:t>
            </a:r>
            <a:r>
              <a:rPr lang="en-US" altLang="zh-CN" dirty="0"/>
              <a:t>, 2011), with 5 </a:t>
            </a:r>
            <a:r>
              <a:rPr lang="en-US" altLang="zh-CN" dirty="0" smtClean="0"/>
              <a:t>classes, involves </a:t>
            </a:r>
            <a:r>
              <a:rPr lang="en-US" altLang="zh-CN" dirty="0"/>
              <a:t>four datasets respectively shared by the </a:t>
            </a:r>
            <a:r>
              <a:rPr lang="en-US" altLang="zh-CN" dirty="0" smtClean="0"/>
              <a:t>PASCAL VOC </a:t>
            </a:r>
            <a:r>
              <a:rPr lang="en-US" altLang="zh-CN" dirty="0"/>
              <a:t>2007, </a:t>
            </a:r>
            <a:r>
              <a:rPr lang="en-US" altLang="zh-CN" dirty="0" err="1"/>
              <a:t>LabelMe</a:t>
            </a:r>
            <a:r>
              <a:rPr lang="en-US" altLang="zh-CN" dirty="0"/>
              <a:t>, Caltech and Sun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Office-Home dataset (</a:t>
            </a:r>
            <a:r>
              <a:rPr lang="en-US" altLang="zh-CN" dirty="0" err="1"/>
              <a:t>Saenko</a:t>
            </a:r>
            <a:r>
              <a:rPr lang="en-US" altLang="zh-CN" dirty="0"/>
              <a:t> et al., 2010), with </a:t>
            </a:r>
            <a:r>
              <a:rPr lang="en-US" altLang="zh-CN" dirty="0" smtClean="0"/>
              <a:t>65 classes</a:t>
            </a:r>
            <a:r>
              <a:rPr lang="en-US" altLang="zh-CN" dirty="0"/>
              <a:t>, includes 15,500 images of everyday objects in </a:t>
            </a:r>
            <a:r>
              <a:rPr lang="en-US" altLang="zh-CN" dirty="0" smtClean="0"/>
              <a:t>the office </a:t>
            </a:r>
            <a:r>
              <a:rPr lang="en-US" altLang="zh-CN" dirty="0"/>
              <a:t>and home scenarios, divided in four domains: </a:t>
            </a:r>
            <a:r>
              <a:rPr lang="en-US" altLang="zh-CN" dirty="0" smtClean="0"/>
              <a:t>Artistic </a:t>
            </a:r>
            <a:r>
              <a:rPr lang="en-US" altLang="zh-CN" dirty="0"/>
              <a:t>images (</a:t>
            </a:r>
            <a:r>
              <a:rPr lang="en-US" altLang="zh-CN" dirty="0" err="1"/>
              <a:t>Ar</a:t>
            </a:r>
            <a:r>
              <a:rPr lang="en-US" altLang="zh-CN" dirty="0"/>
              <a:t>), Clip Art (Cl), Product images (</a:t>
            </a:r>
            <a:r>
              <a:rPr lang="en-US" altLang="zh-CN" dirty="0" err="1"/>
              <a:t>Pr</a:t>
            </a:r>
            <a:r>
              <a:rPr lang="en-US" altLang="zh-CN" dirty="0"/>
              <a:t>) and </a:t>
            </a:r>
            <a:r>
              <a:rPr lang="en-US" altLang="zh-CN" dirty="0" smtClean="0"/>
              <a:t>Real-</a:t>
            </a:r>
            <a:r>
              <a:rPr lang="en-GB" altLang="zh-CN" dirty="0" smtClean="0"/>
              <a:t>World </a:t>
            </a:r>
            <a:r>
              <a:rPr lang="en-GB" altLang="zh-CN" dirty="0"/>
              <a:t>images (</a:t>
            </a:r>
            <a:r>
              <a:rPr lang="en-GB" altLang="zh-CN" dirty="0" err="1"/>
              <a:t>Rw</a:t>
            </a:r>
            <a:r>
              <a:rPr lang="en-GB" altLang="zh-CN" dirty="0" smtClean="0"/>
              <a:t>).</a:t>
            </a:r>
          </a:p>
          <a:p>
            <a:endParaRPr lang="en-GB" altLang="zh-CN" dirty="0"/>
          </a:p>
          <a:p>
            <a:r>
              <a:rPr lang="en-US" altLang="zh-CN" dirty="0"/>
              <a:t>The PACS dataset (Li et al., 2017), with 7 classes, </a:t>
            </a:r>
            <a:r>
              <a:rPr lang="en-US" altLang="zh-CN" dirty="0" smtClean="0"/>
              <a:t>includes 9,991 </a:t>
            </a:r>
            <a:r>
              <a:rPr lang="en-US" altLang="zh-CN" dirty="0"/>
              <a:t>images divided in four domains: Photo (P), Art </a:t>
            </a:r>
            <a:r>
              <a:rPr lang="en-US" altLang="zh-CN" dirty="0" smtClean="0"/>
              <a:t>Painting (A</a:t>
            </a:r>
            <a:r>
              <a:rPr lang="en-US" altLang="zh-CN" dirty="0"/>
              <a:t>), Cartoon (C), and Sketch (S</a:t>
            </a:r>
            <a:r>
              <a:rPr lang="en-US" altLang="zh-CN" dirty="0" smtClean="0"/>
              <a:t>). On each benchmark, the ADVICA classifier is trained on all </a:t>
            </a:r>
            <a:r>
              <a:rPr lang="en-US" altLang="zh-CN" dirty="0"/>
              <a:t>domains but one and tested on the remaining one.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2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273" y="293246"/>
            <a:ext cx="11353800" cy="1325563"/>
          </a:xfrm>
        </p:spPr>
        <p:txBody>
          <a:bodyPr/>
          <a:lstStyle/>
          <a:p>
            <a:r>
              <a:rPr lang="en-GB" altLang="zh-CN" dirty="0" smtClean="0"/>
              <a:t>Experiments </a:t>
            </a:r>
            <a:br>
              <a:rPr lang="en-GB" altLang="zh-CN" dirty="0" smtClean="0"/>
            </a:br>
            <a:r>
              <a:rPr lang="en-GB" altLang="zh-CN" sz="2400" dirty="0" smtClean="0"/>
              <a:t>Results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33" y="1411994"/>
            <a:ext cx="4907692" cy="2656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80" y="1411995"/>
            <a:ext cx="5553075" cy="25892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33" y="4136231"/>
            <a:ext cx="5655140" cy="25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 altLang="zh-CN" dirty="0" smtClean="0"/>
              <a:t>Experiments </a:t>
            </a:r>
            <a:br>
              <a:rPr lang="en-GB" altLang="zh-CN" dirty="0" smtClean="0"/>
            </a:br>
            <a:r>
              <a:rPr lang="en-GB" altLang="zh-CN" sz="2400" dirty="0" smtClean="0"/>
              <a:t>Ablation Studies and Analysis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9" y="1588057"/>
            <a:ext cx="6686550" cy="48264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8179" y="248094"/>
            <a:ext cx="48778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zh-CN" dirty="0"/>
              <a:t>The non-linear ICA standalone (Brakel &amp; Bengio, </a:t>
            </a:r>
            <a:r>
              <a:rPr lang="it-IT" altLang="zh-CN" dirty="0" smtClean="0"/>
              <a:t>2017) </a:t>
            </a:r>
            <a:r>
              <a:rPr lang="en-US" altLang="zh-CN" dirty="0" smtClean="0"/>
              <a:t>and </a:t>
            </a:r>
            <a:r>
              <a:rPr lang="en-US" altLang="zh-CN" dirty="0"/>
              <a:t>the generalized </a:t>
            </a:r>
            <a:r>
              <a:rPr lang="en-US" altLang="zh-CN" dirty="0" err="1"/>
              <a:t>constrastive</a:t>
            </a:r>
            <a:r>
              <a:rPr lang="en-US" altLang="zh-CN" dirty="0"/>
              <a:t> loss (GCL) standalone (</a:t>
            </a:r>
            <a:r>
              <a:rPr lang="en-US" altLang="zh-CN" dirty="0" err="1" smtClean="0"/>
              <a:t>Xiu</a:t>
            </a:r>
            <a:r>
              <a:rPr lang="en-US" altLang="zh-CN" dirty="0"/>
              <a:t> </a:t>
            </a:r>
            <a:r>
              <a:rPr lang="en-US" altLang="zh-CN" dirty="0" smtClean="0"/>
              <a:t>et </a:t>
            </a:r>
            <a:r>
              <a:rPr lang="en-US" altLang="zh-CN" dirty="0"/>
              <a:t>al., 2021) are </a:t>
            </a:r>
            <a:r>
              <a:rPr lang="en-US" altLang="zh-CN" dirty="0" smtClean="0"/>
              <a:t>respectively displayed </a:t>
            </a:r>
            <a:r>
              <a:rPr lang="en-US" altLang="zh-CN" dirty="0"/>
              <a:t>on the second </a:t>
            </a:r>
            <a:r>
              <a:rPr lang="en-US" altLang="zh-CN" dirty="0" smtClean="0"/>
              <a:t>and </a:t>
            </a:r>
            <a:r>
              <a:rPr lang="en-GB" altLang="zh-CN" dirty="0" smtClean="0"/>
              <a:t>third </a:t>
            </a:r>
            <a:r>
              <a:rPr lang="en-GB" altLang="zh-CN" dirty="0"/>
              <a:t>lines</a:t>
            </a:r>
            <a:r>
              <a:rPr lang="en-GB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higher performance of the ICA standalone compared to GCL is tentatively explained from the fact that the SHCs are more constrained, with a lower risk of </a:t>
            </a:r>
            <a:r>
              <a:rPr lang="en-US" altLang="zh-CN" dirty="0" err="1"/>
              <a:t>unidentifiability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Eventually</a:t>
            </a:r>
            <a:r>
              <a:rPr lang="en-US" altLang="zh-CN" dirty="0"/>
              <a:t>, the merits of combining both the ICA and the GCL in ADVICA, yielding the best average accuracy are tentatively explained as the combination of the losses mitigates the un-identifiability risk and enforces a higher robustness through domain invariance.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ablation studies on the training efficiency are </a:t>
            </a:r>
            <a:r>
              <a:rPr lang="en-US" altLang="zh-CN" dirty="0" smtClean="0"/>
              <a:t>shown in </a:t>
            </a:r>
            <a:r>
              <a:rPr lang="en-US" altLang="zh-CN" dirty="0"/>
              <a:t>Table 5. The ADVICA has </a:t>
            </a:r>
            <a:r>
              <a:rPr lang="en-US" altLang="zh-CN" dirty="0" smtClean="0"/>
              <a:t>a moderately </a:t>
            </a:r>
            <a:r>
              <a:rPr lang="en-US" altLang="zh-CN" dirty="0"/>
              <a:t>longer </a:t>
            </a:r>
            <a:r>
              <a:rPr lang="en-US" altLang="zh-CN" dirty="0" smtClean="0"/>
              <a:t>training time </a:t>
            </a:r>
            <a:r>
              <a:rPr lang="en-US" altLang="zh-CN" dirty="0"/>
              <a:t>than the ResNet-50 baseline.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460" y="-57685"/>
            <a:ext cx="11353800" cy="1325563"/>
          </a:xfrm>
        </p:spPr>
        <p:txBody>
          <a:bodyPr/>
          <a:lstStyle/>
          <a:p>
            <a:r>
              <a:rPr lang="en-GB" altLang="zh-CN" dirty="0" smtClean="0"/>
              <a:t>Experiments </a:t>
            </a:r>
            <a:br>
              <a:rPr lang="en-GB" altLang="zh-CN" dirty="0" smtClean="0"/>
            </a:br>
            <a:r>
              <a:rPr lang="en-GB" altLang="zh-CN" sz="2400" dirty="0" smtClean="0"/>
              <a:t>Ablation Studies and Analysis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60" y="1206407"/>
            <a:ext cx="4378177" cy="1918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982" y="89509"/>
            <a:ext cx="6221818" cy="46101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1855" y="3264593"/>
            <a:ext cx="478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training efficiency are </a:t>
            </a:r>
            <a:r>
              <a:rPr lang="en-US" altLang="zh-CN" dirty="0" smtClean="0"/>
              <a:t>shown in </a:t>
            </a:r>
            <a:r>
              <a:rPr lang="en-US" altLang="zh-CN" dirty="0"/>
              <a:t>Table 5.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ADVICA has a moderately longer </a:t>
            </a:r>
            <a:r>
              <a:rPr lang="en-US" altLang="zh-CN" dirty="0" smtClean="0"/>
              <a:t>training time </a:t>
            </a:r>
            <a:r>
              <a:rPr lang="en-US" altLang="zh-CN" dirty="0"/>
              <a:t>than the ResNet-50 </a:t>
            </a:r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6539" y="4707311"/>
            <a:ext cx="1179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last investigate the </a:t>
            </a:r>
            <a:r>
              <a:rPr lang="en-US" altLang="zh-CN" dirty="0" smtClean="0"/>
              <a:t>representation </a:t>
            </a:r>
            <a:r>
              <a:rPr lang="en-US" altLang="zh-CN" dirty="0"/>
              <a:t>learned </a:t>
            </a:r>
            <a:r>
              <a:rPr lang="en-US" altLang="zh-CN" dirty="0" smtClean="0"/>
              <a:t>by ADVICA</a:t>
            </a:r>
            <a:r>
              <a:rPr lang="en-US" altLang="zh-CN" dirty="0"/>
              <a:t>, compared to the baseline representation </a:t>
            </a:r>
            <a:r>
              <a:rPr lang="en-US" altLang="zh-CN" dirty="0" smtClean="0"/>
              <a:t>learned by </a:t>
            </a:r>
            <a:r>
              <a:rPr lang="en-US" altLang="zh-CN" dirty="0"/>
              <a:t>ResNet-50. 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Considering </a:t>
            </a:r>
            <a:r>
              <a:rPr lang="en-US" altLang="zh-CN" dirty="0"/>
              <a:t>the VOC2007 (Left) and </a:t>
            </a:r>
            <a:r>
              <a:rPr lang="en-US" altLang="zh-CN" dirty="0" err="1" smtClean="0"/>
              <a:t>LabelMe</a:t>
            </a:r>
            <a:r>
              <a:rPr lang="en-US" altLang="zh-CN" dirty="0"/>
              <a:t> </a:t>
            </a:r>
            <a:r>
              <a:rPr lang="en-US" altLang="zh-CN" dirty="0" smtClean="0"/>
              <a:t>(Right</a:t>
            </a:r>
            <a:r>
              <a:rPr lang="en-US" altLang="zh-CN" dirty="0"/>
              <a:t>) domains of the VLCS benchmark, we </a:t>
            </a:r>
            <a:r>
              <a:rPr lang="en-US" altLang="zh-CN" dirty="0" smtClean="0"/>
              <a:t>apply </a:t>
            </a:r>
            <a:r>
              <a:rPr lang="en-GB" altLang="zh-CN" dirty="0" smtClean="0"/>
              <a:t>t-SNE </a:t>
            </a:r>
            <a:r>
              <a:rPr lang="en-GB" altLang="zh-CN" dirty="0"/>
              <a:t>(Van der </a:t>
            </a:r>
            <a:r>
              <a:rPr lang="en-GB" altLang="zh-CN" dirty="0" err="1"/>
              <a:t>Maaten</a:t>
            </a:r>
            <a:r>
              <a:rPr lang="en-GB" altLang="zh-CN" dirty="0"/>
              <a:t> &amp; Hinton, 2008) on the X </a:t>
            </a:r>
            <a:r>
              <a:rPr lang="en-GB" altLang="zh-CN" dirty="0" smtClean="0"/>
              <a:t>representation </a:t>
            </a:r>
            <a:r>
              <a:rPr lang="en-US" altLang="zh-CN" dirty="0" smtClean="0"/>
              <a:t>of </a:t>
            </a:r>
            <a:r>
              <a:rPr lang="en-US" altLang="zh-CN" dirty="0"/>
              <a:t>the data, available in both ResNet-50 and </a:t>
            </a:r>
            <a:r>
              <a:rPr lang="en-US" altLang="zh-CN" dirty="0" smtClean="0"/>
              <a:t>ADVICA. The </a:t>
            </a:r>
            <a:r>
              <a:rPr lang="en-US" altLang="zh-CN" dirty="0"/>
              <a:t>ADVICA scheme induces well </a:t>
            </a:r>
            <a:r>
              <a:rPr lang="en-US" altLang="zh-CN" dirty="0" smtClean="0"/>
              <a:t>separated clusters </a:t>
            </a:r>
            <a:r>
              <a:rPr lang="en-US" altLang="zh-CN" dirty="0"/>
              <a:t>of points (Fig. 3, bottom), as opposed </a:t>
            </a:r>
            <a:r>
              <a:rPr lang="en-US" altLang="zh-CN" dirty="0" smtClean="0"/>
              <a:t>to ResNet-50 </a:t>
            </a:r>
            <a:r>
              <a:rPr lang="en-US" altLang="zh-CN" dirty="0"/>
              <a:t>standalone (Fig. 3, top).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202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637" y="254203"/>
            <a:ext cx="11353800" cy="1325563"/>
          </a:xfrm>
        </p:spPr>
        <p:txBody>
          <a:bodyPr/>
          <a:lstStyle/>
          <a:p>
            <a:r>
              <a:rPr lang="en-GB" altLang="zh-CN" dirty="0" smtClean="0"/>
              <a:t>Conclusions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2637" y="1555344"/>
            <a:ext cx="11447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proposed </a:t>
            </a:r>
            <a:r>
              <a:rPr lang="en-US" altLang="zh-CN" sz="2000" dirty="0"/>
              <a:t>ADVICA scheme extracts substitute </a:t>
            </a:r>
            <a:r>
              <a:rPr lang="en-US" altLang="zh-CN" sz="2000" dirty="0" smtClean="0"/>
              <a:t>hidden confounders </a:t>
            </a:r>
            <a:r>
              <a:rPr lang="en-US" altLang="zh-CN" sz="2000" dirty="0"/>
              <a:t>that are mutually independent along the </a:t>
            </a:r>
            <a:r>
              <a:rPr lang="en-US" altLang="zh-CN" sz="2000" dirty="0" smtClean="0"/>
              <a:t>nonlinear ICA </a:t>
            </a:r>
            <a:r>
              <a:rPr lang="en-US" altLang="zh-CN" sz="2000" dirty="0"/>
              <a:t>scheme (</a:t>
            </a:r>
            <a:r>
              <a:rPr lang="en-US" altLang="zh-CN" sz="2000" dirty="0" err="1"/>
              <a:t>Brakel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Bengio</a:t>
            </a:r>
            <a:r>
              <a:rPr lang="en-US" altLang="zh-CN" sz="2000" dirty="0"/>
              <a:t>, 2017), and it </a:t>
            </a:r>
            <a:r>
              <a:rPr lang="en-US" altLang="zh-CN" sz="2000" dirty="0" smtClean="0"/>
              <a:t>further enforces </a:t>
            </a:r>
            <a:r>
              <a:rPr lang="en-US" altLang="zh-CN" sz="2000" dirty="0"/>
              <a:t>their independence w.r.t. the domains through </a:t>
            </a:r>
            <a:r>
              <a:rPr lang="en-US" altLang="zh-CN" sz="2000" dirty="0" smtClean="0"/>
              <a:t>an adversarial </a:t>
            </a:r>
            <a:r>
              <a:rPr lang="en-US" altLang="zh-CN" sz="2000" dirty="0"/>
              <a:t>training scheme inspired from (</a:t>
            </a:r>
            <a:r>
              <a:rPr lang="en-US" altLang="zh-CN" sz="2000" dirty="0" err="1"/>
              <a:t>Hyvarinen</a:t>
            </a:r>
            <a:r>
              <a:rPr lang="en-US" altLang="zh-CN" sz="2000" dirty="0"/>
              <a:t> et al</a:t>
            </a:r>
            <a:r>
              <a:rPr lang="en-US" altLang="zh-CN" sz="2000" dirty="0" smtClean="0"/>
              <a:t>., 2019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Xiu</a:t>
            </a:r>
            <a:r>
              <a:rPr lang="en-US" altLang="zh-CN" sz="2000" dirty="0"/>
              <a:t> et al., 2021</a:t>
            </a:r>
            <a:r>
              <a:rPr lang="en-US" altLang="zh-CN" sz="2000" dirty="0" smtClean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ADVICA </a:t>
            </a:r>
            <a:r>
              <a:rPr lang="en-US" altLang="zh-CN" sz="2000" dirty="0"/>
              <a:t>is empirically validated comparatively to the </a:t>
            </a:r>
            <a:r>
              <a:rPr lang="en-US" altLang="zh-CN" sz="2000" dirty="0" smtClean="0"/>
              <a:t>state of </a:t>
            </a:r>
            <a:r>
              <a:rPr lang="en-US" altLang="zh-CN" sz="2000" dirty="0"/>
              <a:t>the art on three DG benchmarks, behaving on par or </a:t>
            </a:r>
            <a:r>
              <a:rPr lang="en-US" altLang="zh-CN" sz="2000" dirty="0" smtClean="0"/>
              <a:t>better than </a:t>
            </a:r>
            <a:r>
              <a:rPr lang="en-US" altLang="zh-CN" sz="2000" dirty="0"/>
              <a:t>the prominent approaches. The visual inspection of </a:t>
            </a:r>
            <a:r>
              <a:rPr lang="en-US" altLang="zh-CN" sz="2000" dirty="0" smtClean="0"/>
              <a:t>the data </a:t>
            </a:r>
            <a:r>
              <a:rPr lang="en-US" altLang="zh-CN" sz="2000" dirty="0"/>
              <a:t>representation derived from ADVICA (Fig. 3) </a:t>
            </a:r>
            <a:r>
              <a:rPr lang="en-US" altLang="zh-CN" sz="2000" dirty="0" smtClean="0"/>
              <a:t>suggests that </a:t>
            </a:r>
            <a:r>
              <a:rPr lang="en-US" altLang="zh-CN" sz="2000" dirty="0"/>
              <a:t>the overall scheme enables to forge consistent views </a:t>
            </a:r>
            <a:r>
              <a:rPr lang="en-US" altLang="zh-CN" sz="2000" dirty="0" smtClean="0"/>
              <a:t>of the </a:t>
            </a:r>
            <a:r>
              <a:rPr lang="en-US" altLang="zh-CN" sz="2000" dirty="0"/>
              <a:t>classes</a:t>
            </a:r>
            <a:r>
              <a:rPr lang="en-US" altLang="zh-CN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An appealing perspective opened by the present work is </a:t>
            </a:r>
            <a:r>
              <a:rPr lang="en-US" altLang="zh-CN" sz="2000" dirty="0" smtClean="0"/>
              <a:t>to inspect </a:t>
            </a:r>
            <a:r>
              <a:rPr lang="en-US" altLang="zh-CN" sz="2000" dirty="0"/>
              <a:t>and interpret the </a:t>
            </a:r>
            <a:r>
              <a:rPr lang="en-US" altLang="zh-CN" sz="2000" dirty="0" smtClean="0"/>
              <a:t>Substitute Hidden Confounder (SHCs) </a:t>
            </a:r>
            <a:r>
              <a:rPr lang="en-US" altLang="zh-CN" sz="2000" dirty="0"/>
              <a:t>per se, and try to relate </a:t>
            </a:r>
            <a:r>
              <a:rPr lang="en-US" altLang="zh-CN" sz="2000" dirty="0" smtClean="0"/>
              <a:t>them to </a:t>
            </a:r>
            <a:r>
              <a:rPr lang="en-US" altLang="zh-CN" sz="2000" dirty="0"/>
              <a:t>the specifics of the data distributions in each </a:t>
            </a:r>
            <a:r>
              <a:rPr lang="en-US" altLang="zh-CN" sz="2000" dirty="0" smtClean="0"/>
              <a:t>domain. Ultimately</a:t>
            </a:r>
            <a:r>
              <a:rPr lang="en-US" altLang="zh-CN" sz="2000" dirty="0"/>
              <a:t>, the challenge is to identify when a model is </a:t>
            </a:r>
            <a:r>
              <a:rPr lang="en-US" altLang="zh-CN" sz="2000" dirty="0" smtClean="0"/>
              <a:t>no longer </a:t>
            </a:r>
            <a:r>
              <a:rPr lang="en-US" altLang="zh-CN" sz="2000" dirty="0"/>
              <a:t>applicable to out-of-distribution data, and to </a:t>
            </a:r>
            <a:r>
              <a:rPr lang="en-US" altLang="zh-CN" sz="2000" dirty="0" smtClean="0"/>
              <a:t>devise indicators </a:t>
            </a:r>
            <a:r>
              <a:rPr lang="en-US" altLang="zh-CN" sz="2000" dirty="0"/>
              <a:t>characterizing when it is the case.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408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Key 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Y</a:t>
            </a:r>
            <a:r>
              <a:rPr lang="en-US" altLang="zh-CN" sz="2400" dirty="0"/>
              <a:t>. Wang and D. M. </a:t>
            </a:r>
            <a:r>
              <a:rPr lang="en-US" altLang="zh-CN" sz="2400" dirty="0" err="1"/>
              <a:t>Blei</a:t>
            </a:r>
            <a:r>
              <a:rPr lang="en-US" altLang="zh-CN" sz="2400" dirty="0"/>
              <a:t>, “The blessings of multiple causes</a:t>
            </a:r>
            <a:r>
              <a:rPr lang="en-US" altLang="zh-CN" sz="2400" dirty="0" smtClean="0"/>
              <a:t>,” Journal of the </a:t>
            </a:r>
            <a:r>
              <a:rPr lang="en-US" altLang="zh-CN" sz="2400" dirty="0"/>
              <a:t>American Statistical Association, vol. 114, no. 528, pp. </a:t>
            </a:r>
            <a:r>
              <a:rPr lang="en-US" altLang="zh-CN" sz="2400" dirty="0" smtClean="0"/>
              <a:t>1574–1596, 2019.</a:t>
            </a:r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D’Amour</a:t>
            </a:r>
            <a:r>
              <a:rPr lang="en-US" altLang="zh-CN" sz="2400" dirty="0"/>
              <a:t>, “On multi-cause causal inference with </a:t>
            </a:r>
            <a:r>
              <a:rPr lang="en-US" altLang="zh-CN" sz="2400" dirty="0" smtClean="0"/>
              <a:t>unobserved  confounding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Counter examples</a:t>
            </a:r>
            <a:r>
              <a:rPr lang="en-US" altLang="zh-CN" sz="2400" dirty="0"/>
              <a:t>, impossibility, </a:t>
            </a:r>
            <a:r>
              <a:rPr lang="en-US" altLang="zh-CN" sz="2400" dirty="0" smtClean="0"/>
              <a:t>and alternatives</a:t>
            </a:r>
            <a:r>
              <a:rPr lang="en-US" altLang="zh-CN" sz="2400" dirty="0"/>
              <a:t>,”</a:t>
            </a:r>
            <a:r>
              <a:rPr lang="en-US" altLang="zh-CN" sz="2400" dirty="0" err="1" smtClean="0"/>
              <a:t>arXiv</a:t>
            </a:r>
            <a:r>
              <a:rPr lang="en-US" altLang="zh-CN" sz="2400" dirty="0" smtClean="0"/>
              <a:t> preprint </a:t>
            </a:r>
            <a:r>
              <a:rPr lang="en-US" altLang="zh-CN" sz="2400" dirty="0"/>
              <a:t>arXiv:1902.10286, </a:t>
            </a:r>
            <a:r>
              <a:rPr lang="en-US" altLang="zh-CN" sz="2400" dirty="0" smtClean="0"/>
              <a:t>2019.</a:t>
            </a:r>
          </a:p>
          <a:p>
            <a:r>
              <a:rPr lang="en-US" altLang="zh-CN" sz="2400" dirty="0" smtClean="0"/>
              <a:t>P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Brakel</a:t>
            </a:r>
            <a:r>
              <a:rPr lang="en-US" altLang="zh-CN" sz="2400" dirty="0"/>
              <a:t> and Y. </a:t>
            </a:r>
            <a:r>
              <a:rPr lang="en-US" altLang="zh-CN" sz="2400" dirty="0" err="1"/>
              <a:t>Bengio</a:t>
            </a:r>
            <a:r>
              <a:rPr lang="en-US" altLang="zh-CN" sz="2400" dirty="0"/>
              <a:t>, “Learning independent features with </a:t>
            </a:r>
            <a:r>
              <a:rPr lang="en-US" altLang="zh-CN" sz="2400" dirty="0" smtClean="0"/>
              <a:t>adversarial nets </a:t>
            </a:r>
            <a:r>
              <a:rPr lang="en-US" altLang="zh-CN" sz="2400" dirty="0"/>
              <a:t>for non-linear </a:t>
            </a:r>
            <a:r>
              <a:rPr lang="en-US" altLang="zh-CN" sz="2400" dirty="0" err="1"/>
              <a:t>ica</a:t>
            </a:r>
            <a:r>
              <a:rPr lang="en-US" altLang="zh-CN" sz="2400" dirty="0" smtClean="0"/>
              <a:t>,” </a:t>
            </a:r>
            <a:r>
              <a:rPr lang="en-US" altLang="zh-CN" sz="2400" dirty="0" err="1" smtClean="0"/>
              <a:t>arXiv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preprint arXiv:1710.05050, </a:t>
            </a:r>
            <a:r>
              <a:rPr lang="en-US" altLang="zh-CN" sz="2400" dirty="0" smtClean="0"/>
              <a:t>2018.</a:t>
            </a:r>
          </a:p>
          <a:p>
            <a:r>
              <a:rPr lang="en-GB" altLang="zh-CN" sz="2400" dirty="0" err="1"/>
              <a:t>Xiu</a:t>
            </a:r>
            <a:r>
              <a:rPr lang="en-GB" altLang="zh-CN" sz="2400" dirty="0"/>
              <a:t>, </a:t>
            </a:r>
            <a:r>
              <a:rPr lang="en-GB" altLang="zh-CN" sz="2400" dirty="0" err="1"/>
              <a:t>Zidi</a:t>
            </a:r>
            <a:r>
              <a:rPr lang="en-GB" altLang="zh-CN" sz="2400" dirty="0"/>
              <a:t>, et al. "Supercharging Imbalanced Data Learning With Energy-based Contrastive Representation Transfer." </a:t>
            </a:r>
            <a:r>
              <a:rPr lang="en-GB" altLang="zh-CN" sz="2400" i="1" dirty="0" err="1"/>
              <a:t>arXiv</a:t>
            </a:r>
            <a:r>
              <a:rPr lang="en-GB" altLang="zh-CN" sz="2400" i="1" dirty="0"/>
              <a:t> e-prints</a:t>
            </a:r>
            <a:r>
              <a:rPr lang="en-GB" altLang="zh-CN" sz="2400" dirty="0"/>
              <a:t> (2020): arXiv-2011</a:t>
            </a:r>
            <a:r>
              <a:rPr lang="en-GB" altLang="zh-CN" sz="2400" dirty="0" smtClean="0"/>
              <a:t>.</a:t>
            </a:r>
          </a:p>
          <a:p>
            <a:r>
              <a:rPr lang="en-GB" altLang="zh-CN" sz="2400" dirty="0" err="1"/>
              <a:t>Khemakhem</a:t>
            </a:r>
            <a:r>
              <a:rPr lang="en-GB" altLang="zh-CN" sz="2400" dirty="0"/>
              <a:t>, </a:t>
            </a:r>
            <a:r>
              <a:rPr lang="en-GB" altLang="zh-CN" sz="2400" dirty="0" err="1"/>
              <a:t>Ilyes</a:t>
            </a:r>
            <a:r>
              <a:rPr lang="en-GB" altLang="zh-CN" sz="2400" dirty="0"/>
              <a:t>, </a:t>
            </a:r>
            <a:r>
              <a:rPr lang="en-GB" altLang="zh-CN" sz="2400" dirty="0" err="1"/>
              <a:t>Diederik</a:t>
            </a:r>
            <a:r>
              <a:rPr lang="en-GB" altLang="zh-CN" sz="2400" dirty="0"/>
              <a:t> </a:t>
            </a:r>
            <a:r>
              <a:rPr lang="en-GB" altLang="zh-CN" sz="2400" dirty="0" err="1"/>
              <a:t>Kingma</a:t>
            </a:r>
            <a:r>
              <a:rPr lang="en-GB" altLang="zh-CN" sz="2400" dirty="0"/>
              <a:t>, Ricardo Monti, and </a:t>
            </a:r>
            <a:r>
              <a:rPr lang="en-GB" altLang="zh-CN" sz="2400" dirty="0" err="1"/>
              <a:t>Aapo</a:t>
            </a:r>
            <a:r>
              <a:rPr lang="en-GB" altLang="zh-CN" sz="2400" dirty="0"/>
              <a:t> </a:t>
            </a:r>
            <a:r>
              <a:rPr lang="en-GB" altLang="zh-CN" sz="2400" dirty="0" err="1"/>
              <a:t>Hyvarinen</a:t>
            </a:r>
            <a:r>
              <a:rPr lang="en-GB" altLang="zh-CN" sz="2400" dirty="0"/>
              <a:t>. "</a:t>
            </a:r>
            <a:r>
              <a:rPr lang="en-GB" altLang="zh-CN" sz="2400" dirty="0" err="1"/>
              <a:t>Variational</a:t>
            </a:r>
            <a:r>
              <a:rPr lang="en-GB" altLang="zh-CN" sz="2400" dirty="0"/>
              <a:t> </a:t>
            </a:r>
            <a:r>
              <a:rPr lang="en-GB" altLang="zh-CN" sz="2400" dirty="0" err="1"/>
              <a:t>autoencoders</a:t>
            </a:r>
            <a:r>
              <a:rPr lang="en-GB" altLang="zh-CN" sz="2400" dirty="0"/>
              <a:t> and nonlinear </a:t>
            </a:r>
            <a:r>
              <a:rPr lang="en-GB" altLang="zh-CN" sz="2400" dirty="0" err="1"/>
              <a:t>ica</a:t>
            </a:r>
            <a:r>
              <a:rPr lang="en-GB" altLang="zh-CN" sz="2400" dirty="0"/>
              <a:t>: A unifying framework." In </a:t>
            </a:r>
            <a:r>
              <a:rPr lang="en-GB" altLang="zh-CN" sz="2400" i="1" dirty="0"/>
              <a:t>International Conference on Artificial Intelligence and Statistics</a:t>
            </a:r>
            <a:r>
              <a:rPr lang="en-GB" altLang="zh-CN" sz="2400" dirty="0"/>
              <a:t>, pp. 2207-2217. PMLR, 2020</a:t>
            </a:r>
            <a:r>
              <a:rPr lang="en-GB" altLang="zh-CN" sz="2400" dirty="0" smtClean="0"/>
              <a:t>.</a:t>
            </a:r>
          </a:p>
          <a:p>
            <a:r>
              <a:rPr lang="en-GB" altLang="zh-CN" sz="2400" dirty="0" err="1"/>
              <a:t>Hyvarinen</a:t>
            </a:r>
            <a:r>
              <a:rPr lang="en-GB" altLang="zh-CN" sz="2400" dirty="0"/>
              <a:t>, </a:t>
            </a:r>
            <a:r>
              <a:rPr lang="en-GB" altLang="zh-CN" sz="2400" dirty="0" err="1"/>
              <a:t>Aapo</a:t>
            </a:r>
            <a:r>
              <a:rPr lang="en-GB" altLang="zh-CN" sz="2400" dirty="0"/>
              <a:t>, Hiroaki Sasaki, and Richard Turner. "Nonlinear ICA using auxiliary variables and generalized contrastive learning." </a:t>
            </a:r>
            <a:r>
              <a:rPr lang="en-GB" altLang="zh-CN" sz="2400" i="1" dirty="0"/>
              <a:t>The 22nd International Conference on Artificial Intelligence and Statistics</a:t>
            </a:r>
            <a:r>
              <a:rPr lang="en-GB" altLang="zh-CN" sz="2400" dirty="0"/>
              <a:t>. PMLR, 2019.</a:t>
            </a:r>
            <a:endParaRPr lang="en-GB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5056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 Modeling </a:t>
            </a:r>
            <a:r>
              <a:rPr lang="en-US" altLang="zh-CN" sz="2400" dirty="0" smtClean="0"/>
              <a:t>why cause inference?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160" y="176566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Ladder of Causation: Causality </a:t>
            </a:r>
            <a:r>
              <a:rPr lang="en-US" altLang="zh-CN" dirty="0"/>
              <a:t>provides two distinct layers on top of traditional </a:t>
            </a:r>
            <a:r>
              <a:rPr lang="en-US" altLang="zh-CN" dirty="0" smtClean="0"/>
              <a:t>statistics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(Pearl </a:t>
            </a:r>
            <a:r>
              <a:rPr lang="en-US" altLang="zh-CN" dirty="0" smtClean="0"/>
              <a:t>et al</a:t>
            </a:r>
            <a:r>
              <a:rPr lang="en-US" altLang="zh-CN" dirty="0" smtClean="0"/>
              <a:t>.) </a:t>
            </a:r>
            <a:r>
              <a:rPr lang="en-US" altLang="zh-CN" dirty="0" smtClean="0"/>
              <a:t>characterizes </a:t>
            </a:r>
            <a:r>
              <a:rPr lang="en-US" altLang="zh-CN" dirty="0"/>
              <a:t>this relationship as the </a:t>
            </a:r>
            <a:r>
              <a:rPr lang="en-US" altLang="zh-CN" dirty="0">
                <a:solidFill>
                  <a:srgbClr val="FF0000"/>
                </a:solidFill>
              </a:rPr>
              <a:t>Ladder of </a:t>
            </a:r>
            <a:r>
              <a:rPr lang="en-US" altLang="zh-CN" dirty="0" smtClean="0">
                <a:solidFill>
                  <a:srgbClr val="FF0000"/>
                </a:solidFill>
              </a:rPr>
              <a:t>Causality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Ladder has three </a:t>
            </a:r>
            <a:r>
              <a:rPr lang="en-US" altLang="zh-CN" dirty="0" smtClean="0"/>
              <a:t>levels:</a:t>
            </a:r>
            <a:r>
              <a:rPr lang="en-US" altLang="zh-CN" dirty="0"/>
              <a:t> </a:t>
            </a:r>
            <a:r>
              <a:rPr lang="en-US" altLang="zh-CN" b="1" dirty="0" smtClean="0"/>
              <a:t>Seeing </a:t>
            </a:r>
            <a:r>
              <a:rPr lang="en-US" altLang="zh-CN" b="1" dirty="0"/>
              <a:t>(</a:t>
            </a:r>
            <a:r>
              <a:rPr lang="en-US" altLang="zh-CN" b="1" dirty="0" smtClean="0"/>
              <a:t>statistics, the current prediction model), </a:t>
            </a:r>
            <a:r>
              <a:rPr lang="en-US" altLang="zh-CN" b="1" dirty="0" smtClean="0">
                <a:solidFill>
                  <a:srgbClr val="FF0000"/>
                </a:solidFill>
              </a:rPr>
              <a:t>Doing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intervention, what we targets </a:t>
            </a:r>
            <a:r>
              <a:rPr lang="en-US" altLang="zh-CN" b="1" dirty="0" smtClean="0">
                <a:solidFill>
                  <a:srgbClr val="FF0000"/>
                </a:solidFill>
              </a:rPr>
              <a:t>at in this presentation)</a:t>
            </a:r>
            <a:r>
              <a:rPr lang="en-US" altLang="zh-CN" b="1" dirty="0" smtClean="0"/>
              <a:t>, </a:t>
            </a:r>
            <a:r>
              <a:rPr lang="en-US" altLang="zh-CN" b="1" dirty="0"/>
              <a:t>and Imagining (counterfactuals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Confounder is </a:t>
            </a:r>
            <a:r>
              <a:rPr lang="en-US" altLang="zh-CN" dirty="0" smtClean="0">
                <a:solidFill>
                  <a:srgbClr val="FF0000"/>
                </a:solidFill>
              </a:rPr>
              <a:t>an existing problem in current prediction model 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hat could be solved by intervention</a:t>
            </a:r>
            <a:r>
              <a:rPr lang="en-US" altLang="zh-CN" dirty="0" smtClean="0"/>
              <a:t>:  </a:t>
            </a:r>
            <a:r>
              <a:rPr lang="en-US" altLang="zh-CN" dirty="0"/>
              <a:t>is a variable that influences both the </a:t>
            </a:r>
            <a:r>
              <a:rPr lang="en-US" altLang="zh-CN" dirty="0" smtClean="0"/>
              <a:t>cause and effect, </a:t>
            </a:r>
            <a:r>
              <a:rPr lang="en-US" altLang="zh-CN" dirty="0"/>
              <a:t>causing a spurious association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Z is a confounder.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80" y="5098417"/>
            <a:ext cx="1342869" cy="12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1973" y="2751322"/>
            <a:ext cx="4357795" cy="1325563"/>
          </a:xfrm>
        </p:spPr>
        <p:txBody>
          <a:bodyPr>
            <a:normAutofit/>
          </a:bodyPr>
          <a:lstStyle/>
          <a:p>
            <a:r>
              <a:rPr lang="en-GB" altLang="zh-CN" sz="7200" dirty="0" smtClean="0"/>
              <a:t>Thank you!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402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 Modeling </a:t>
            </a:r>
            <a:r>
              <a:rPr lang="en-US" altLang="zh-CN" sz="2400" dirty="0"/>
              <a:t>Causal Theory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Basics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160" y="176566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dirty="0" smtClean="0"/>
              <a:t>Intervention: </a:t>
            </a:r>
            <a:r>
              <a:rPr lang="en-GB" altLang="zh-CN" dirty="0" smtClean="0">
                <a:solidFill>
                  <a:srgbClr val="FF0000"/>
                </a:solidFill>
              </a:rPr>
              <a:t>Back-door adjustment and Front-door adjustment.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Back-door </a:t>
            </a:r>
            <a:r>
              <a:rPr lang="en-US" altLang="zh-CN" dirty="0"/>
              <a:t>adjustment: Determine </a:t>
            </a:r>
            <a:r>
              <a:rPr lang="en-US" altLang="zh-CN" dirty="0" smtClean="0"/>
              <a:t>confounder X </a:t>
            </a:r>
            <a:r>
              <a:rPr lang="en-US" altLang="zh-CN" dirty="0"/>
              <a:t>(age, gender) drive both D (a </a:t>
            </a:r>
            <a:r>
              <a:rPr lang="en-US" altLang="zh-CN" dirty="0" smtClean="0"/>
              <a:t>drug, the cause) </a:t>
            </a:r>
            <a:r>
              <a:rPr lang="en-US" altLang="zh-CN" dirty="0"/>
              <a:t>and Y (</a:t>
            </a:r>
            <a:r>
              <a:rPr lang="en-US" altLang="zh-CN" dirty="0" smtClean="0"/>
              <a:t>health, the effect). 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ind </a:t>
            </a:r>
            <a:r>
              <a:rPr lang="en-US" altLang="zh-CN" dirty="0"/>
              <a:t>units with the </a:t>
            </a:r>
            <a:r>
              <a:rPr lang="en-US" altLang="zh-CN" dirty="0">
                <a:solidFill>
                  <a:srgbClr val="FF0000"/>
                </a:solidFill>
              </a:rPr>
              <a:t>same values for X (same age, same gender), </a:t>
            </a:r>
            <a:r>
              <a:rPr lang="en-US" altLang="zh-CN" dirty="0"/>
              <a:t>but different values for D, and compute the difference in Y. If there is a difference in Y between these units, it should be </a:t>
            </a:r>
            <a:r>
              <a:rPr lang="en-US" altLang="zh-CN" dirty="0">
                <a:solidFill>
                  <a:srgbClr val="FF0000"/>
                </a:solidFill>
              </a:rPr>
              <a:t>due to D</a:t>
            </a:r>
            <a:r>
              <a:rPr lang="en-US" altLang="zh-CN" dirty="0"/>
              <a:t>, and not due </a:t>
            </a:r>
            <a:r>
              <a:rPr lang="en-US" altLang="zh-CN" dirty="0" smtClean="0"/>
              <a:t>to X.</a:t>
            </a:r>
          </a:p>
          <a:p>
            <a:r>
              <a:rPr lang="en-GB" altLang="zh-CN" dirty="0" smtClean="0"/>
              <a:t>Here X, the confounder is measurable.</a:t>
            </a:r>
          </a:p>
          <a:p>
            <a:r>
              <a:rPr lang="en-GB" altLang="zh-CN" dirty="0" smtClean="0"/>
              <a:t>This is a kind of </a:t>
            </a:r>
            <a:r>
              <a:rPr lang="en-GB" altLang="zh-CN" dirty="0" smtClean="0">
                <a:solidFill>
                  <a:srgbClr val="FF0000"/>
                </a:solidFill>
              </a:rPr>
              <a:t>intervention</a:t>
            </a:r>
          </a:p>
          <a:p>
            <a:pPr marL="0" indent="0">
              <a:buNone/>
            </a:pPr>
            <a:r>
              <a:rPr lang="en-GB" altLang="zh-CN" dirty="0" smtClean="0"/>
              <a:t>   since we control the value of</a:t>
            </a:r>
          </a:p>
          <a:p>
            <a:pPr marL="0" indent="0">
              <a:buNone/>
            </a:pPr>
            <a:r>
              <a:rPr lang="en-GB" altLang="zh-CN" dirty="0" smtClean="0"/>
              <a:t> the confounder to find the true cause.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s://i.stack.imgur.com/iWq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95" y="4054019"/>
            <a:ext cx="3876505" cy="262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 Modeling </a:t>
            </a:r>
            <a:r>
              <a:rPr lang="en-US" altLang="zh-CN" sz="2400" dirty="0"/>
              <a:t>Causal Theory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Basics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160" y="176566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Front-door </a:t>
            </a:r>
            <a:r>
              <a:rPr lang="en-US" altLang="zh-CN" dirty="0"/>
              <a:t>Adjustment: </a:t>
            </a:r>
            <a:r>
              <a:rPr lang="en-US" altLang="zh-CN" dirty="0" smtClean="0"/>
              <a:t>to </a:t>
            </a:r>
            <a:r>
              <a:rPr lang="en-US" altLang="zh-CN" dirty="0"/>
              <a:t>understand precisely the mechanism by which D (let's now say it's </a:t>
            </a:r>
            <a:r>
              <a:rPr lang="en-US" altLang="zh-CN" dirty="0">
                <a:solidFill>
                  <a:srgbClr val="FF0000"/>
                </a:solidFill>
              </a:rPr>
              <a:t>smoking</a:t>
            </a:r>
            <a:r>
              <a:rPr lang="en-US" altLang="zh-CN" dirty="0"/>
              <a:t>) affects Y (</a:t>
            </a:r>
            <a:r>
              <a:rPr lang="en-US" altLang="zh-CN" dirty="0">
                <a:solidFill>
                  <a:srgbClr val="FF0000"/>
                </a:solidFill>
              </a:rPr>
              <a:t>lung cancer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r>
              <a:rPr lang="en-US" altLang="zh-CN" b="1" dirty="0" smtClean="0"/>
              <a:t>The problem is that U is unobservable.</a:t>
            </a:r>
          </a:p>
          <a:p>
            <a:r>
              <a:rPr lang="en-US" altLang="zh-CN" dirty="0" smtClean="0"/>
              <a:t>Let's </a:t>
            </a:r>
            <a:r>
              <a:rPr lang="en-US" altLang="zh-CN" dirty="0"/>
              <a:t>say it all flows through variable M (</a:t>
            </a:r>
            <a:r>
              <a:rPr lang="en-US" altLang="zh-CN" dirty="0">
                <a:solidFill>
                  <a:srgbClr val="FF0000"/>
                </a:solidFill>
              </a:rPr>
              <a:t>tar in lungs</a:t>
            </a:r>
            <a:r>
              <a:rPr lang="en-US" altLang="zh-CN" dirty="0"/>
              <a:t>): D (smoking) affects M (tar), and M (tar) affects Y; there is no direct effect. Then, to find the effect of D on Y, compute the effect of smoking on tar, and then the effect of tar </a:t>
            </a:r>
            <a:r>
              <a:rPr lang="en-US" altLang="zh-CN" dirty="0" smtClean="0"/>
              <a:t>on lung cancer.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67" y="4577087"/>
            <a:ext cx="3983324" cy="21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 Modeling  </a:t>
            </a:r>
            <a:r>
              <a:rPr lang="en-US" altLang="zh-CN" sz="2800" dirty="0" smtClean="0"/>
              <a:t>problem </a:t>
            </a:r>
            <a:r>
              <a:rPr lang="en-US" altLang="zh-CN" sz="2800" dirty="0" smtClean="0"/>
              <a:t>definition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zh-CN" dirty="0" smtClean="0"/>
              <a:t>In DG, we denote the inputs </a:t>
            </a:r>
            <a:r>
              <a:rPr lang="en-GB" altLang="zh-CN" dirty="0" smtClean="0"/>
              <a:t>as </a:t>
            </a:r>
            <a:r>
              <a:rPr lang="en-GB" altLang="zh-CN" dirty="0" smtClean="0">
                <a:solidFill>
                  <a:srgbClr val="FF0000"/>
                </a:solidFill>
              </a:rPr>
              <a:t>causes X.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We </a:t>
            </a:r>
            <a:r>
              <a:rPr lang="en-US" altLang="zh-CN" dirty="0" smtClean="0"/>
              <a:t>denote the actual output of the category classifier as </a:t>
            </a:r>
            <a:r>
              <a:rPr lang="en-US" altLang="zh-CN" dirty="0" smtClean="0">
                <a:solidFill>
                  <a:srgbClr val="FF0000"/>
                </a:solidFill>
              </a:rPr>
              <a:t>A, the effects.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 is </a:t>
            </a:r>
            <a:r>
              <a:rPr lang="en-US" altLang="zh-CN" dirty="0" smtClean="0"/>
              <a:t>also termed </a:t>
            </a:r>
            <a:r>
              <a:rPr lang="en-US" altLang="zh-CN" dirty="0" smtClean="0"/>
              <a:t>as the </a:t>
            </a:r>
            <a:r>
              <a:rPr lang="en-US" altLang="zh-CN" i="1" dirty="0" smtClean="0">
                <a:solidFill>
                  <a:srgbClr val="FF0000"/>
                </a:solidFill>
              </a:rPr>
              <a:t>potential outcome</a:t>
            </a:r>
            <a:r>
              <a:rPr lang="en-US" altLang="zh-CN" dirty="0" smtClean="0"/>
              <a:t>, and the remaining challenge is how to only use the training data to estimate it effectively.</a:t>
            </a:r>
          </a:p>
          <a:p>
            <a:r>
              <a:rPr lang="en-US" altLang="zh-CN" dirty="0" smtClean="0"/>
              <a:t>Usually, we would use Monte Carlo estimation to approximate A as E[A|X=x], for example, usual deep net training with stochastic gradient descent (SGD) is an example of Monte Carlo estimation.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unobserved confounder C</a:t>
            </a:r>
            <a:r>
              <a:rPr lang="en-US" altLang="zh-CN" dirty="0" smtClean="0"/>
              <a:t>, which affects the input images x and the potential outcome A. </a:t>
            </a:r>
          </a:p>
          <a:p>
            <a:r>
              <a:rPr lang="en-US" altLang="zh-CN" dirty="0" smtClean="0"/>
              <a:t>The style of the images affects both the inputs and the outputs, making the style as the confounder C.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9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 Modeling  </a:t>
            </a:r>
            <a:br>
              <a:rPr lang="en-US" altLang="zh-CN" dirty="0" smtClean="0"/>
            </a:br>
            <a:r>
              <a:rPr lang="en-US" altLang="zh-CN" sz="2800" dirty="0" smtClean="0"/>
              <a:t>backdoor adjustment in the existence of confounders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can say that the Monte </a:t>
            </a:r>
            <a:r>
              <a:rPr lang="en-US" altLang="zh-CN" dirty="0"/>
              <a:t>Carlo estimation </a:t>
            </a:r>
            <a:r>
              <a:rPr lang="en-US" altLang="zh-CN" dirty="0" smtClean="0"/>
              <a:t>of a recognition model is </a:t>
            </a:r>
            <a:r>
              <a:rPr lang="en-US" altLang="zh-CN" dirty="0"/>
              <a:t>biased, which </a:t>
            </a:r>
            <a:r>
              <a:rPr lang="en-US" altLang="zh-CN" dirty="0" smtClean="0"/>
              <a:t>is expressed as</a:t>
            </a:r>
            <a:r>
              <a:rPr lang="en-US" altLang="zh-CN" dirty="0"/>
              <a:t> </a:t>
            </a:r>
            <a:r>
              <a:rPr lang="en-US" altLang="zh-CN" dirty="0" smtClean="0"/>
              <a:t> E[A|X=x]  != A.</a:t>
            </a:r>
          </a:p>
          <a:p>
            <a:r>
              <a:rPr lang="en-US" altLang="zh-CN" dirty="0" smtClean="0"/>
              <a:t>In causal theory, the </a:t>
            </a:r>
            <a:r>
              <a:rPr lang="en-US" altLang="zh-CN" b="1" dirty="0" smtClean="0"/>
              <a:t>backdoor adjustment</a:t>
            </a:r>
            <a:r>
              <a:rPr lang="en-US" altLang="zh-CN" dirty="0" smtClean="0"/>
              <a:t>, which requires observing and measuring all the confounders C and associate them with each data sample, expressed as:</a:t>
            </a:r>
          </a:p>
          <a:p>
            <a:pPr marL="0" indent="0">
              <a:buNone/>
            </a:pPr>
            <a:r>
              <a:rPr lang="en-GB" altLang="zh-CN" dirty="0"/>
              <a:t> </a:t>
            </a:r>
            <a:r>
              <a:rPr lang="en-GB" altLang="zh-CN" dirty="0" smtClean="0"/>
              <a:t>                        E[Y|X=x, C=c</a:t>
            </a:r>
            <a:r>
              <a:rPr lang="en-GB" altLang="zh-CN" dirty="0"/>
              <a:t>] =</a:t>
            </a:r>
            <a:r>
              <a:rPr lang="en-GB" altLang="zh-CN" dirty="0" smtClean="0"/>
              <a:t>Y.</a:t>
            </a:r>
          </a:p>
          <a:p>
            <a:r>
              <a:rPr lang="en-GB" altLang="zh-CN" dirty="0" smtClean="0"/>
              <a:t>The confounder C </a:t>
            </a:r>
            <a:r>
              <a:rPr lang="en-GB" altLang="zh-CN" dirty="0" smtClean="0">
                <a:solidFill>
                  <a:srgbClr val="FF0000"/>
                </a:solidFill>
              </a:rPr>
              <a:t>is required to be measurable </a:t>
            </a:r>
            <a:r>
              <a:rPr lang="en-GB" altLang="zh-CN" dirty="0" smtClean="0"/>
              <a:t>in a </a:t>
            </a:r>
            <a:r>
              <a:rPr lang="en-GB" altLang="zh-CN" b="1" dirty="0" smtClean="0"/>
              <a:t>data sample </a:t>
            </a:r>
            <a:r>
              <a:rPr lang="en-GB" altLang="zh-CN" dirty="0" smtClean="0"/>
              <a:t>level, and be processed together with the input data x.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However, measuring the confounders in </a:t>
            </a:r>
            <a:r>
              <a:rPr lang="en-US" altLang="zh-CN" dirty="0" smtClean="0"/>
              <a:t>a data </a:t>
            </a:r>
            <a:r>
              <a:rPr lang="en-US" altLang="zh-CN" dirty="0" smtClean="0"/>
              <a:t>sample level is extremely hard.</a:t>
            </a:r>
            <a:endParaRPr lang="en-US" altLang="zh-CN" dirty="0"/>
          </a:p>
          <a:p>
            <a:r>
              <a:rPr lang="en-US" altLang="zh-CN" dirty="0" smtClean="0"/>
              <a:t>One reason is the confounders are unobservable. Another reason is that the confounders varies in difference scenarios. </a:t>
            </a:r>
          </a:p>
          <a:p>
            <a:r>
              <a:rPr lang="en-US" altLang="zh-CN" dirty="0" smtClean="0"/>
              <a:t>Think as the </a:t>
            </a:r>
            <a:r>
              <a:rPr lang="en-US" altLang="zh-CN" b="1" dirty="0" smtClean="0"/>
              <a:t>background</a:t>
            </a:r>
            <a:r>
              <a:rPr lang="en-US" altLang="zh-CN" dirty="0" smtClean="0"/>
              <a:t> is hard to measure and varies among different images. </a:t>
            </a:r>
          </a:p>
          <a:p>
            <a:r>
              <a:rPr lang="en-US" altLang="zh-CN" dirty="0" smtClean="0"/>
              <a:t>Luckily, the </a:t>
            </a:r>
            <a:r>
              <a:rPr lang="en-US" altLang="zh-CN" dirty="0" err="1" smtClean="0"/>
              <a:t>deconfounder</a:t>
            </a:r>
            <a:r>
              <a:rPr lang="en-US" altLang="zh-CN" dirty="0" smtClean="0"/>
              <a:t> theory (Wang and </a:t>
            </a:r>
            <a:r>
              <a:rPr lang="en-US" altLang="zh-CN" dirty="0" err="1" smtClean="0"/>
              <a:t>Blei</a:t>
            </a:r>
            <a:r>
              <a:rPr lang="en-US" altLang="zh-CN" dirty="0" smtClean="0"/>
              <a:t>, 2019) formulates a substitute confounder to perform causal inference.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defonfounder</a:t>
            </a:r>
            <a:r>
              <a:rPr lang="en-US" altLang="zh-CN" dirty="0" smtClean="0"/>
              <a:t> theory approximate the proxy confounder via factorization of multiple causes, more formally:</a:t>
            </a:r>
          </a:p>
          <a:p>
            <a:pPr marL="0" indent="0">
              <a:buNone/>
            </a:pPr>
            <a:r>
              <a:rPr lang="en-GB" altLang="zh-CN" dirty="0" smtClean="0"/>
              <a:t>                       P(x</a:t>
            </a:r>
            <a:r>
              <a:rPr lang="en-GB" altLang="zh-CN" baseline="30000" dirty="0" smtClean="0"/>
              <a:t>1</a:t>
            </a:r>
            <a:r>
              <a:rPr lang="en-GB" altLang="zh-CN" dirty="0"/>
              <a:t>,...,</a:t>
            </a:r>
            <a:r>
              <a:rPr lang="en-GB" altLang="zh-CN" dirty="0" err="1"/>
              <a:t>x</a:t>
            </a:r>
            <a:r>
              <a:rPr lang="en-GB" altLang="zh-CN" baseline="30000" dirty="0" err="1"/>
              <a:t>N</a:t>
            </a:r>
            <a:r>
              <a:rPr lang="en-GB" altLang="zh-CN" dirty="0" err="1"/>
              <a:t>|Z</a:t>
            </a:r>
            <a:r>
              <a:rPr lang="en-GB" altLang="zh-CN" dirty="0"/>
              <a:t>=z) </a:t>
            </a:r>
            <a:r>
              <a:rPr lang="en-GB" altLang="zh-CN" dirty="0" smtClean="0"/>
              <a:t>=∏</a:t>
            </a:r>
            <a:r>
              <a:rPr lang="en-GB" altLang="zh-CN" baseline="-25000" dirty="0" err="1" smtClean="0"/>
              <a:t>n</a:t>
            </a:r>
            <a:r>
              <a:rPr lang="en-GB" altLang="zh-CN" dirty="0" err="1" smtClean="0"/>
              <a:t>P</a:t>
            </a:r>
            <a:r>
              <a:rPr lang="en-GB" altLang="zh-CN" dirty="0" smtClean="0"/>
              <a:t>(</a:t>
            </a:r>
            <a:r>
              <a:rPr lang="en-GB" altLang="zh-CN" dirty="0" err="1" smtClean="0"/>
              <a:t>x</a:t>
            </a:r>
            <a:r>
              <a:rPr lang="en-GB" altLang="zh-CN" baseline="30000" dirty="0" err="1" smtClean="0"/>
              <a:t>n</a:t>
            </a:r>
            <a:r>
              <a:rPr lang="en-GB" altLang="zh-CN" dirty="0" err="1" smtClean="0"/>
              <a:t>|Z</a:t>
            </a:r>
            <a:r>
              <a:rPr lang="en-GB" altLang="zh-CN" dirty="0" smtClean="0"/>
              <a:t>=z</a:t>
            </a:r>
            <a:r>
              <a:rPr lang="en-GB" altLang="zh-CN" dirty="0" smtClean="0"/>
              <a:t>),</a:t>
            </a:r>
            <a:endParaRPr lang="en-GB" altLang="zh-CN" b="1" dirty="0"/>
          </a:p>
          <a:p>
            <a:pPr marL="0" indent="0">
              <a:buNone/>
            </a:pPr>
            <a:r>
              <a:rPr lang="en-GB" altLang="zh-CN" b="1" dirty="0" smtClean="0"/>
              <a:t>which </a:t>
            </a:r>
            <a:r>
              <a:rPr lang="en-GB" altLang="zh-CN" b="1" dirty="0" smtClean="0"/>
              <a:t>means that the z is a good substitute confounder if the generative </a:t>
            </a:r>
            <a:r>
              <a:rPr lang="en-GB" altLang="zh-CN" b="1" dirty="0" smtClean="0"/>
              <a:t>  learning </a:t>
            </a:r>
            <a:r>
              <a:rPr lang="en-GB" altLang="zh-CN" b="1" dirty="0" smtClean="0"/>
              <a:t>can factorize and represent the distribution effectively.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15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2064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Deconfounder</a:t>
            </a:r>
            <a:r>
              <a:rPr lang="en-US" altLang="zh-CN" dirty="0" smtClean="0"/>
              <a:t> theory Proof: </a:t>
            </a:r>
            <a:br>
              <a:rPr lang="en-US" altLang="zh-CN" dirty="0" smtClean="0"/>
            </a:br>
            <a:r>
              <a:rPr lang="en-US" altLang="zh-CN" sz="2800" dirty="0">
                <a:solidFill>
                  <a:srgbClr val="FF0000"/>
                </a:solidFill>
              </a:rPr>
              <a:t>T</a:t>
            </a:r>
            <a:r>
              <a:rPr lang="en-US" altLang="zh-CN" sz="2800" dirty="0" smtClean="0">
                <a:solidFill>
                  <a:srgbClr val="FF0000"/>
                </a:solidFill>
              </a:rPr>
              <a:t>hrough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contradiction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703" y="1457627"/>
            <a:ext cx="5878085" cy="2548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0326" y="4175562"/>
            <a:ext cx="10605155" cy="250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600" dirty="0"/>
              <a:t>The proof of the </a:t>
            </a:r>
            <a:r>
              <a:rPr lang="en-US" altLang="zh-CN" sz="2600" dirty="0" err="1"/>
              <a:t>deconfounder</a:t>
            </a:r>
            <a:r>
              <a:rPr lang="en-US" altLang="zh-CN" sz="2600" dirty="0"/>
              <a:t> theory via contradiction</a:t>
            </a:r>
            <a:r>
              <a:rPr lang="en-US" altLang="zh-CN" sz="2600" dirty="0" smtClean="0"/>
              <a:t>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600" dirty="0"/>
              <a:t>I</a:t>
            </a:r>
            <a:r>
              <a:rPr lang="en-US" altLang="zh-CN" sz="2600" dirty="0" smtClean="0"/>
              <a:t>f </a:t>
            </a:r>
            <a:r>
              <a:rPr lang="en-US" altLang="zh-CN" sz="2600" dirty="0"/>
              <a:t>there exists another unobserved </a:t>
            </a:r>
            <a:r>
              <a:rPr lang="en-US" altLang="zh-CN" sz="2600" dirty="0" smtClean="0"/>
              <a:t>confounder C</a:t>
            </a:r>
            <a:r>
              <a:rPr lang="en-US" altLang="zh-CN" sz="2600" dirty="0"/>
              <a:t>, </a:t>
            </a:r>
            <a:r>
              <a:rPr lang="en-US" altLang="zh-CN" sz="2600" dirty="0" smtClean="0"/>
              <a:t>according to the Graph Theory, the conditional </a:t>
            </a:r>
            <a:r>
              <a:rPr lang="en-US" altLang="zh-CN" sz="2600" dirty="0"/>
              <a:t>independence </a:t>
            </a:r>
            <a:r>
              <a:rPr lang="en-US" altLang="zh-CN" sz="2600" dirty="0" smtClean="0"/>
              <a:t>between x</a:t>
            </a:r>
            <a:r>
              <a:rPr lang="en-US" altLang="zh-CN" sz="2600" baseline="30000" dirty="0" smtClean="0"/>
              <a:t>1</a:t>
            </a:r>
            <a:r>
              <a:rPr lang="en-US" altLang="zh-CN" sz="2600" dirty="0" smtClean="0"/>
              <a:t>, x</a:t>
            </a:r>
            <a:r>
              <a:rPr lang="en-US" altLang="zh-CN" sz="2600" baseline="30000" dirty="0" smtClean="0"/>
              <a:t>2</a:t>
            </a:r>
            <a:r>
              <a:rPr lang="en-US" altLang="zh-CN" sz="2600" dirty="0"/>
              <a:t>,...,</a:t>
            </a:r>
            <a:r>
              <a:rPr lang="en-US" altLang="zh-CN" sz="2600" dirty="0" err="1" smtClean="0"/>
              <a:t>x</a:t>
            </a:r>
            <a:r>
              <a:rPr lang="en-US" altLang="zh-CN" sz="2600" baseline="30000" dirty="0" err="1" smtClean="0"/>
              <a:t>N</a:t>
            </a:r>
            <a:r>
              <a:rPr lang="en-US" altLang="zh-CN" sz="2600" dirty="0" smtClean="0"/>
              <a:t> cannot </a:t>
            </a:r>
            <a:r>
              <a:rPr lang="en-US" altLang="zh-CN" sz="2600" dirty="0"/>
              <a:t>be hold</a:t>
            </a:r>
            <a:r>
              <a:rPr lang="en-US" altLang="zh-CN" sz="2600" dirty="0" smtClean="0"/>
              <a:t>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600" dirty="0" smtClean="0"/>
              <a:t>In </a:t>
            </a:r>
            <a:r>
              <a:rPr lang="en-US" altLang="zh-CN" sz="2600" dirty="0"/>
              <a:t>other words, the conditional independence between </a:t>
            </a:r>
            <a:r>
              <a:rPr lang="en-US" altLang="zh-CN" sz="2600" dirty="0" smtClean="0"/>
              <a:t>these inputs x</a:t>
            </a:r>
            <a:r>
              <a:rPr lang="en-US" altLang="zh-CN" sz="2600" baseline="30000" dirty="0" smtClean="0"/>
              <a:t>1</a:t>
            </a:r>
            <a:r>
              <a:rPr lang="en-US" altLang="zh-CN" sz="2600" dirty="0" smtClean="0"/>
              <a:t>,x</a:t>
            </a:r>
            <a:r>
              <a:rPr lang="en-US" altLang="zh-CN" sz="2600" baseline="30000" dirty="0" smtClean="0"/>
              <a:t>2</a:t>
            </a:r>
            <a:r>
              <a:rPr lang="en-US" altLang="zh-CN" sz="2600" dirty="0"/>
              <a:t>,...,</a:t>
            </a:r>
            <a:r>
              <a:rPr lang="en-US" altLang="zh-CN" sz="2600" dirty="0" err="1"/>
              <a:t>x</a:t>
            </a:r>
            <a:r>
              <a:rPr lang="en-US" altLang="zh-CN" sz="2600" baseline="30000" dirty="0" err="1"/>
              <a:t>N</a:t>
            </a:r>
            <a:r>
              <a:rPr lang="en-US" altLang="zh-CN" sz="2600" dirty="0"/>
              <a:t>, will eliminate any other </a:t>
            </a:r>
            <a:r>
              <a:rPr lang="en-US" altLang="zh-CN" sz="2600" dirty="0" smtClean="0"/>
              <a:t>unobserved confounder</a:t>
            </a:r>
            <a:r>
              <a:rPr lang="en-US" altLang="zh-CN" sz="2600" dirty="0"/>
              <a:t>, serving as a unique </a:t>
            </a:r>
            <a:r>
              <a:rPr lang="en-US" altLang="zh-CN" sz="2600" dirty="0" smtClean="0"/>
              <a:t>proxy.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609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2659</Words>
  <Application>Microsoft Office PowerPoint</Application>
  <PresentationFormat>宽屏</PresentationFormat>
  <Paragraphs>207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Wingdings</vt:lpstr>
      <vt:lpstr>Office 主题</vt:lpstr>
      <vt:lpstr>Domain Generalization in a Causal Perspective: Deconfounding the Domain Biases</vt:lpstr>
      <vt:lpstr>PowerPoint 演示文稿</vt:lpstr>
      <vt:lpstr>Causal Modeling why cause inference?</vt:lpstr>
      <vt:lpstr>Causal Modeling Causal Theory Basics (1)</vt:lpstr>
      <vt:lpstr>Causal Modeling Causal Theory Basics (2)</vt:lpstr>
      <vt:lpstr>Causal Modeling  problem definition </vt:lpstr>
      <vt:lpstr>Causal Modeling   backdoor adjustment in the existence of confounders</vt:lpstr>
      <vt:lpstr>Causal Modeling</vt:lpstr>
      <vt:lpstr>Deconfounder theory Proof:  Through contradiction</vt:lpstr>
      <vt:lpstr>Problem still exist due to lack of uniqueness, etc.</vt:lpstr>
      <vt:lpstr>Problem still exist due to lack of uniqueness, etc.</vt:lpstr>
      <vt:lpstr>Problem still exist due to lack of uniqueness, etc.</vt:lpstr>
      <vt:lpstr>Problem still exist due to lack of uniqueness, etc.</vt:lpstr>
      <vt:lpstr>Another perspective: identifiability condition of factor models</vt:lpstr>
      <vt:lpstr>Recap the Flow  </vt:lpstr>
      <vt:lpstr>The Corresponding Problem to Un-uniqueness  in the Domain Generalization Task</vt:lpstr>
      <vt:lpstr>A Solution proposed</vt:lpstr>
      <vt:lpstr>The neural model’s schematic diagram</vt:lpstr>
      <vt:lpstr>Methods we applied (Step 1)</vt:lpstr>
      <vt:lpstr>Methods we applied (Step 2)</vt:lpstr>
      <vt:lpstr>Methods we applied (Step 3)</vt:lpstr>
      <vt:lpstr>Methods we applied (Step 4)</vt:lpstr>
      <vt:lpstr>An explanation of the neural model.</vt:lpstr>
      <vt:lpstr>Experiments  datasets</vt:lpstr>
      <vt:lpstr>Experiments  Results</vt:lpstr>
      <vt:lpstr>Experiments  Ablation Studies and Analysis</vt:lpstr>
      <vt:lpstr>Experiments  Ablation Studies and Analysis</vt:lpstr>
      <vt:lpstr>Conclusions</vt:lpstr>
      <vt:lpstr>Key 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Deconfounder Causal Modeling Scheme withNon-linear ICA via Adversarial Training forDomain Generalization</dc:title>
  <dc:creator>Shiyang</dc:creator>
  <cp:lastModifiedBy>Shiyang</cp:lastModifiedBy>
  <cp:revision>912</cp:revision>
  <dcterms:created xsi:type="dcterms:W3CDTF">2022-01-11T10:14:00Z</dcterms:created>
  <dcterms:modified xsi:type="dcterms:W3CDTF">2022-02-03T08:30:22Z</dcterms:modified>
</cp:coreProperties>
</file>