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9B886-1326-40A9-A532-303CD9AB4829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FE378-1C26-4890-A664-111123DC9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9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Robot analogy: Try to draw a line that is closest to ALL data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E378-1C26-4890-A664-111123DC9C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3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adding variables does is to increase the number of dimensions that the plot has. NOTE: Can only plot 2 (MAX 3) of the x variables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E378-1C26-4890-A664-111123DC9C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24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Hidden variable: Hot weather which increases ice cream sales but also shark attacks due to more people visiting the beach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E378-1C26-4890-A664-111123DC9C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0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Beware of the limits of a linear model – MLR is pretty BAD for probabilities not only because of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E378-1C26-4890-A664-111123DC9C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4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Linear Regression does NOT suit non-linear relationships, always check your data first!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E378-1C26-4890-A664-111123DC9C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6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R-squared formula refers to the length of the black and blue lines, respectively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E378-1C26-4890-A664-111123DC9C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4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7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237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7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380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7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02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01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7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7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41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21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3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4DEC-21DC-4BCC-BE20-19E8EDF775E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FD42B8-6E4B-4765-A141-0FB23691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5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ericroh/334817" TargetMode="External"/><Relationship Id="rId2" Type="http://schemas.openxmlformats.org/officeDocument/2006/relationships/hyperlink" Target="https://en.wikipedia.org/wiki/Regression_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AQKmw14mHM" TargetMode="External"/><Relationship Id="rId5" Type="http://schemas.openxmlformats.org/officeDocument/2006/relationships/hyperlink" Target="https://towardsdatascience.com/5-types-of-regression-and-their-properties-c5e1fa12d55e" TargetMode="External"/><Relationship Id="rId4" Type="http://schemas.openxmlformats.org/officeDocument/2006/relationships/hyperlink" Target="https://www.econometrics-with-r.org/11-1-binary-dependent-variables-and-the-linear-probability-mode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74E-97DF-414A-9E02-3E0C4006A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A246A-BB0A-4789-96E0-93835550C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Marcell O</a:t>
            </a:r>
            <a:br>
              <a:rPr lang="en-GB" dirty="0"/>
            </a:br>
            <a:r>
              <a:rPr lang="en-GB" dirty="0" err="1"/>
              <a:t>MarcellDaniel.Orban</a:t>
            </a:r>
            <a:r>
              <a:rPr lang="en-GB" dirty="0"/>
              <a:t>[at]</a:t>
            </a:r>
            <a:r>
              <a:rPr lang="en-GB" dirty="0" err="1"/>
              <a:t>edfenergy</a:t>
            </a:r>
            <a:r>
              <a:rPr lang="en-GB" dirty="0"/>
              <a:t>[dot]com</a:t>
            </a:r>
          </a:p>
        </p:txBody>
      </p:sp>
    </p:spTree>
    <p:extLst>
      <p:ext uri="{BB962C8B-B14F-4D97-AF65-F5344CB8AC3E}">
        <p14:creationId xmlns:p14="http://schemas.microsoft.com/office/powerpoint/2010/main" val="163066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1721-D909-44F1-BD9C-D7A53414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6782-F912-4B4D-8159-C5C6675F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 have past data to train my model</a:t>
            </a:r>
          </a:p>
          <a:p>
            <a:endParaRPr lang="en-GB" dirty="0"/>
          </a:p>
          <a:p>
            <a:r>
              <a:rPr lang="en-GB" dirty="0"/>
              <a:t>I want to predict the future</a:t>
            </a:r>
          </a:p>
          <a:p>
            <a:endParaRPr lang="en-GB" dirty="0"/>
          </a:p>
          <a:p>
            <a:r>
              <a:rPr lang="en-GB" dirty="0"/>
              <a:t>Overfitting: Excellent training predictions, poor predictions for unseen data</a:t>
            </a:r>
          </a:p>
          <a:p>
            <a:endParaRPr lang="en-GB" dirty="0"/>
          </a:p>
          <a:p>
            <a:r>
              <a:rPr lang="en-GB" dirty="0"/>
              <a:t>K-fold cross-validation</a:t>
            </a:r>
          </a:p>
          <a:p>
            <a:pPr lvl="1"/>
            <a:r>
              <a:rPr lang="en-GB" dirty="0"/>
              <a:t>Split data into k groups</a:t>
            </a:r>
          </a:p>
          <a:p>
            <a:pPr lvl="1"/>
            <a:r>
              <a:rPr lang="en-GB" dirty="0"/>
              <a:t>Train data on k-1 groups, test on last group (group k)</a:t>
            </a:r>
          </a:p>
          <a:p>
            <a:pPr lvl="1"/>
            <a:r>
              <a:rPr lang="en-GB" dirty="0"/>
              <a:t>Choose the best model among those trained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F3CE4D-5AD7-4860-8BB9-837CEC63C0CB}"/>
              </a:ext>
            </a:extLst>
          </p:cNvPr>
          <p:cNvCxnSpPr/>
          <p:nvPr/>
        </p:nvCxnSpPr>
        <p:spPr>
          <a:xfrm>
            <a:off x="2407138" y="2563446"/>
            <a:ext cx="0" cy="422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0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AEB7-5FFC-43B2-9CB3-D4CA1F70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 many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8ED1-F344-4451-8621-9201B98F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get coding!</a:t>
            </a:r>
          </a:p>
        </p:txBody>
      </p:sp>
    </p:spTree>
    <p:extLst>
      <p:ext uri="{BB962C8B-B14F-4D97-AF65-F5344CB8AC3E}">
        <p14:creationId xmlns:p14="http://schemas.microsoft.com/office/powerpoint/2010/main" val="187270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ACF5-A550-402F-B12C-288FBB80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7CCC-EC28-4DD7-BC21-FB66D8EE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any questions, contact me at:</a:t>
            </a:r>
          </a:p>
          <a:p>
            <a:pPr marL="0" indent="0" algn="ctr">
              <a:buNone/>
            </a:pPr>
            <a:r>
              <a:rPr lang="en-GB" dirty="0" err="1"/>
              <a:t>MarcellDaniel.Orban</a:t>
            </a:r>
            <a:r>
              <a:rPr lang="en-GB" dirty="0"/>
              <a:t>[at]</a:t>
            </a:r>
            <a:r>
              <a:rPr lang="en-GB" dirty="0" err="1"/>
              <a:t>edfenergy</a:t>
            </a:r>
            <a:r>
              <a:rPr lang="en-GB" dirty="0"/>
              <a:t>[dot]com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84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8D04-88D4-4C7A-B10B-A4F381A4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of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872C-3075-4CCC-A37A-561B71E8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Slide 3: </a:t>
            </a:r>
            <a:r>
              <a:rPr lang="en-GB" dirty="0">
                <a:hlinkClick r:id="rId2"/>
              </a:rPr>
              <a:t>https://en.wikipedia.org/wiki/Regression_analysis</a:t>
            </a:r>
            <a:endParaRPr lang="en-GB" dirty="0"/>
          </a:p>
          <a:p>
            <a:r>
              <a:rPr lang="en-GB" dirty="0"/>
              <a:t>Slide 5: </a:t>
            </a:r>
            <a:r>
              <a:rPr lang="en-GB" dirty="0">
                <a:hlinkClick r:id="rId3"/>
              </a:rPr>
              <a:t>https://rpubs.com/ericroh/334817</a:t>
            </a:r>
            <a:r>
              <a:rPr lang="en-GB" dirty="0"/>
              <a:t> </a:t>
            </a:r>
          </a:p>
          <a:p>
            <a:r>
              <a:rPr lang="en-GB" dirty="0"/>
              <a:t>Slide 7: </a:t>
            </a:r>
            <a:r>
              <a:rPr lang="en-GB" dirty="0">
                <a:hlinkClick r:id="rId4"/>
              </a:rPr>
              <a:t>https://www.econometrics-with-r.org/11-1-binary-dependent-variables-and-the-linear-probability-model.html</a:t>
            </a:r>
            <a:r>
              <a:rPr lang="en-GB" dirty="0"/>
              <a:t> </a:t>
            </a:r>
          </a:p>
          <a:p>
            <a:r>
              <a:rPr lang="en-GB" dirty="0"/>
              <a:t>Slide 8: </a:t>
            </a:r>
            <a:r>
              <a:rPr lang="en-GB" dirty="0">
                <a:hlinkClick r:id="rId5"/>
              </a:rPr>
              <a:t>https://towardsdatascience.com/5-types-of-regression-and-their-properties-c5e1fa12d55e</a:t>
            </a:r>
            <a:r>
              <a:rPr lang="en-GB" dirty="0"/>
              <a:t> </a:t>
            </a:r>
          </a:p>
          <a:p>
            <a:r>
              <a:rPr lang="en-GB" dirty="0"/>
              <a:t>Slide 9: </a:t>
            </a:r>
            <a:r>
              <a:rPr lang="en-GB" dirty="0">
                <a:hlinkClick r:id="rId6"/>
              </a:rPr>
              <a:t>https://www.youtube.com/watch?v=2AQKmw14mHM</a:t>
            </a:r>
            <a:r>
              <a:rPr lang="en-GB" dirty="0"/>
              <a:t> (5:31)</a:t>
            </a:r>
          </a:p>
        </p:txBody>
      </p:sp>
    </p:spTree>
    <p:extLst>
      <p:ext uri="{BB962C8B-B14F-4D97-AF65-F5344CB8AC3E}">
        <p14:creationId xmlns:p14="http://schemas.microsoft.com/office/powerpoint/2010/main" val="219340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EA5C-37E7-4A9A-A2B6-DFC3CA24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Linear Regression (SLR)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22320-0C5A-41EC-BE24-424FD450F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/>
              </a:p>
              <a:p>
                <a:r>
                  <a:rPr lang="en-GB" dirty="0"/>
                  <a:t>Linear case – linear in arguments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22320-0C5A-41EC-BE24-424FD450F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8227D3-8978-46E0-9908-9321F8B19AB4}"/>
              </a:ext>
            </a:extLst>
          </p:cNvPr>
          <p:cNvSpPr txBox="1"/>
          <p:nvPr/>
        </p:nvSpPr>
        <p:spPr>
          <a:xfrm>
            <a:off x="2693576" y="4378624"/>
            <a:ext cx="93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DCB54-F4DE-44CF-A6B9-112C6CB80B6E}"/>
              </a:ext>
            </a:extLst>
          </p:cNvPr>
          <p:cNvSpPr txBox="1"/>
          <p:nvPr/>
        </p:nvSpPr>
        <p:spPr>
          <a:xfrm>
            <a:off x="984738" y="4378624"/>
            <a:ext cx="118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Intercept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355D53-1F92-493B-8930-8402F2A3F18F}"/>
              </a:ext>
            </a:extLst>
          </p:cNvPr>
          <p:cNvCxnSpPr>
            <a:stCxn id="5" idx="0"/>
          </p:cNvCxnSpPr>
          <p:nvPr/>
        </p:nvCxnSpPr>
        <p:spPr>
          <a:xfrm flipV="1">
            <a:off x="1578708" y="3313723"/>
            <a:ext cx="398584" cy="106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414B20-3510-4ECD-844D-310A45624EFC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547815" y="3313723"/>
            <a:ext cx="610776" cy="106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8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CA39-2C2A-40D8-BE19-C8E4D7BF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on a graph</a:t>
            </a:r>
          </a:p>
        </p:txBody>
      </p:sp>
      <p:pic>
        <p:nvPicPr>
          <p:cNvPr id="1026" name="Picture 2" descr="Regression analysis - Wikipedia">
            <a:extLst>
              <a:ext uri="{FF2B5EF4-FFF2-40B4-BE49-F238E27FC236}">
                <a16:creationId xmlns:a16="http://schemas.microsoft.com/office/drawing/2014/main" id="{9A146D6C-032A-4B8B-B272-A926C8A9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1658672"/>
            <a:ext cx="47053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0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EA5C-37E7-4A9A-A2B6-DFC3CA24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linear regression (MLR)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22320-0C5A-41EC-BE24-424FD450F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/>
              </a:p>
              <a:p>
                <a:r>
                  <a:rPr lang="en-GB" dirty="0"/>
                  <a:t>Linear case – linear in arguments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22320-0C5A-41EC-BE24-424FD450F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56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D868-85EF-43EF-9A7E-F686F1A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Linear Regression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09AF-F9AD-40F5-9414-A80B56B5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F0EC9E-4A5B-445E-BCC8-45DEBE7BA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08448"/>
            <a:ext cx="7822160" cy="48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2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3B3F-495E-443D-879B-CD1916DD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pitfalls to avoid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D919-F28B-46D1-A34D-206D2815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Ice cream sales (£) = 854 + 12 000 * shark attacks</a:t>
            </a:r>
          </a:p>
          <a:p>
            <a:endParaRPr lang="en-GB" dirty="0"/>
          </a:p>
          <a:p>
            <a:r>
              <a:rPr lang="en-GB" dirty="0"/>
              <a:t>How can shark attacks cause ice cream sales?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Correlation is NOT causation (but causation implies correlation)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97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48DD-65B4-48A9-BC35-4C6BF8F1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pitfalls to avoid 2.1</a:t>
            </a:r>
          </a:p>
        </p:txBody>
      </p:sp>
      <p:pic>
        <p:nvPicPr>
          <p:cNvPr id="3074" name="Picture 2" descr="https://www.econometrics-with-r.org/ITER_files/figure-html/unnamed-chunk-452-1.png">
            <a:extLst>
              <a:ext uri="{FF2B5EF4-FFF2-40B4-BE49-F238E27FC236}">
                <a16:creationId xmlns:a16="http://schemas.microsoft.com/office/drawing/2014/main" id="{C85B4D96-4F2D-41C8-AD65-7C611BA8A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5" y="1134346"/>
            <a:ext cx="7379065" cy="52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599CAE-FCCE-4FED-93B7-B501BFBF62D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02216" y="2469661"/>
            <a:ext cx="1774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FCAACF-EA23-4036-B737-7BE86F6F87BC}"/>
              </a:ext>
            </a:extLst>
          </p:cNvPr>
          <p:cNvSpPr txBox="1"/>
          <p:nvPr/>
        </p:nvSpPr>
        <p:spPr>
          <a:xfrm>
            <a:off x="7776480" y="2284995"/>
            <a:ext cx="10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 &gt;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852936-510F-41A9-B16A-AF2028168A6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508369" y="4759569"/>
            <a:ext cx="308880" cy="157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8B5A81-C7AE-4967-971B-A6C4158483B0}"/>
              </a:ext>
            </a:extLst>
          </p:cNvPr>
          <p:cNvSpPr txBox="1"/>
          <p:nvPr/>
        </p:nvSpPr>
        <p:spPr>
          <a:xfrm>
            <a:off x="1817249" y="6149703"/>
            <a:ext cx="10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 &lt; 0</a:t>
            </a:r>
          </a:p>
        </p:txBody>
      </p:sp>
    </p:spTree>
    <p:extLst>
      <p:ext uri="{BB962C8B-B14F-4D97-AF65-F5344CB8AC3E}">
        <p14:creationId xmlns:p14="http://schemas.microsoft.com/office/powerpoint/2010/main" val="121814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7471-BFD2-490A-8764-9B1FF451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pitfalls to avoid 2.2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F2993-BC6B-4ACD-99B3-325E0364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57" y="1270000"/>
            <a:ext cx="7044266" cy="55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3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783E-F09B-47D1-BFF7-14FFAE2E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pitfalls to avoid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5A8FF-65CB-462A-8A42-C9322657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1" y="1270000"/>
            <a:ext cx="5445069" cy="5490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D5170-90E6-4618-B964-074E1B4AD5A3}"/>
              </a:ext>
            </a:extLst>
          </p:cNvPr>
          <p:cNvSpPr txBox="1"/>
          <p:nvPr/>
        </p:nvSpPr>
        <p:spPr>
          <a:xfrm>
            <a:off x="6432061" y="1468735"/>
            <a:ext cx="3057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R-squared: Measure of how </a:t>
            </a:r>
          </a:p>
          <a:p>
            <a:r>
              <a:rPr lang="en-GB" dirty="0"/>
              <a:t>much variation in data is </a:t>
            </a:r>
          </a:p>
          <a:p>
            <a:r>
              <a:rPr lang="en-GB" dirty="0"/>
              <a:t>explained by 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F4388C-9F09-42D3-8292-1BA9CD8A004E}"/>
              </a:ext>
            </a:extLst>
          </p:cNvPr>
          <p:cNvCxnSpPr/>
          <p:nvPr/>
        </p:nvCxnSpPr>
        <p:spPr>
          <a:xfrm flipV="1">
            <a:off x="1250462" y="3759200"/>
            <a:ext cx="0" cy="711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FFB949-214B-4D06-B519-2D56D522F2D4}"/>
              </a:ext>
            </a:extLst>
          </p:cNvPr>
          <p:cNvCxnSpPr>
            <a:cxnSpLocks/>
          </p:cNvCxnSpPr>
          <p:nvPr/>
        </p:nvCxnSpPr>
        <p:spPr>
          <a:xfrm flipV="1">
            <a:off x="1918678" y="3759200"/>
            <a:ext cx="0" cy="70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04BF1A-853B-45E3-BB1C-3AF984D5284A}"/>
              </a:ext>
            </a:extLst>
          </p:cNvPr>
          <p:cNvCxnSpPr>
            <a:cxnSpLocks/>
          </p:cNvCxnSpPr>
          <p:nvPr/>
        </p:nvCxnSpPr>
        <p:spPr>
          <a:xfrm flipV="1">
            <a:off x="2582985" y="3759200"/>
            <a:ext cx="0" cy="390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EC4F13-725B-46A5-A975-E0D7C320EA51}"/>
              </a:ext>
            </a:extLst>
          </p:cNvPr>
          <p:cNvCxnSpPr>
            <a:cxnSpLocks/>
          </p:cNvCxnSpPr>
          <p:nvPr/>
        </p:nvCxnSpPr>
        <p:spPr>
          <a:xfrm flipV="1">
            <a:off x="3927231" y="3659813"/>
            <a:ext cx="0" cy="993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F9FF87-E12F-4C68-A09C-3FA783E78099}"/>
              </a:ext>
            </a:extLst>
          </p:cNvPr>
          <p:cNvCxnSpPr>
            <a:cxnSpLocks/>
          </p:cNvCxnSpPr>
          <p:nvPr/>
        </p:nvCxnSpPr>
        <p:spPr>
          <a:xfrm flipV="1">
            <a:off x="4607170" y="3366736"/>
            <a:ext cx="0" cy="355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13EF96-DA77-4974-81C8-B31727733956}"/>
              </a:ext>
            </a:extLst>
          </p:cNvPr>
          <p:cNvCxnSpPr>
            <a:cxnSpLocks/>
          </p:cNvCxnSpPr>
          <p:nvPr/>
        </p:nvCxnSpPr>
        <p:spPr>
          <a:xfrm flipV="1">
            <a:off x="5271477" y="2891692"/>
            <a:ext cx="0" cy="8178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E8CCC4-3021-43A9-A60E-646D64E3C72B}"/>
              </a:ext>
            </a:extLst>
          </p:cNvPr>
          <p:cNvCxnSpPr>
            <a:cxnSpLocks/>
          </p:cNvCxnSpPr>
          <p:nvPr/>
        </p:nvCxnSpPr>
        <p:spPr>
          <a:xfrm flipV="1">
            <a:off x="1918678" y="3974123"/>
            <a:ext cx="0" cy="254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E003CD-9503-4FA3-B4B1-7020A51A50EA}"/>
              </a:ext>
            </a:extLst>
          </p:cNvPr>
          <p:cNvCxnSpPr>
            <a:cxnSpLocks/>
          </p:cNvCxnSpPr>
          <p:nvPr/>
        </p:nvCxnSpPr>
        <p:spPr>
          <a:xfrm flipV="1">
            <a:off x="2582985" y="3954584"/>
            <a:ext cx="0" cy="1953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6313AE-8818-49B9-B530-B8E5DB47C2C7}"/>
              </a:ext>
            </a:extLst>
          </p:cNvPr>
          <p:cNvCxnSpPr>
            <a:cxnSpLocks/>
          </p:cNvCxnSpPr>
          <p:nvPr/>
        </p:nvCxnSpPr>
        <p:spPr>
          <a:xfrm flipV="1">
            <a:off x="3927231" y="3366736"/>
            <a:ext cx="0" cy="117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5D8D92-12BE-49D9-AA1A-8613D75129DD}"/>
              </a:ext>
            </a:extLst>
          </p:cNvPr>
          <p:cNvCxnSpPr>
            <a:cxnSpLocks/>
          </p:cNvCxnSpPr>
          <p:nvPr/>
        </p:nvCxnSpPr>
        <p:spPr>
          <a:xfrm flipV="1">
            <a:off x="4607170" y="3102708"/>
            <a:ext cx="0" cy="1133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34A384-3ADC-4D75-9256-1F51ED8C5AC6}"/>
                  </a:ext>
                </a:extLst>
              </p:cNvPr>
              <p:cNvSpPr txBox="1"/>
              <p:nvPr/>
            </p:nvSpPr>
            <p:spPr>
              <a:xfrm>
                <a:off x="6373446" y="3175104"/>
                <a:ext cx="3235569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𝐵𝑙𝑎𝑐𝑘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𝐵𝑙𝑢𝑒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𝐵𝑙𝑎𝑐𝑘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34A384-3ADC-4D75-9256-1F51ED8C5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446" y="3175104"/>
                <a:ext cx="3235569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203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69</TotalTime>
  <Words>424</Words>
  <Application>Microsoft Office PowerPoint</Application>
  <PresentationFormat>Widescreen</PresentationFormat>
  <Paragraphs>64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Facet</vt:lpstr>
      <vt:lpstr>Linear Regression</vt:lpstr>
      <vt:lpstr>Simple Linear Regression (SLR)</vt:lpstr>
      <vt:lpstr>Linear Regression on a graph</vt:lpstr>
      <vt:lpstr>Multiple linear regression (MLR)</vt:lpstr>
      <vt:lpstr>Multiple Linear Regression in 3D</vt:lpstr>
      <vt:lpstr>Common pitfalls to avoid 1</vt:lpstr>
      <vt:lpstr>Common pitfalls to avoid 2.1</vt:lpstr>
      <vt:lpstr>Common pitfalls to avoid 2.2</vt:lpstr>
      <vt:lpstr>Common pitfalls to avoid 3</vt:lpstr>
      <vt:lpstr>Model training &amp; testing</vt:lpstr>
      <vt:lpstr>Too many slides</vt:lpstr>
      <vt:lpstr>Thank you for your attention!</vt:lpstr>
      <vt:lpstr>Sources of pictures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Orban, Marcell Daniel</dc:creator>
  <cp:lastModifiedBy>Orban, Marcell Daniel</cp:lastModifiedBy>
  <cp:revision>14</cp:revision>
  <dcterms:created xsi:type="dcterms:W3CDTF">2022-02-07T08:04:50Z</dcterms:created>
  <dcterms:modified xsi:type="dcterms:W3CDTF">2022-02-07T09:14:30Z</dcterms:modified>
</cp:coreProperties>
</file>