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2" r:id="rId6"/>
    <p:sldId id="283" r:id="rId7"/>
    <p:sldId id="287" r:id="rId8"/>
    <p:sldId id="284" r:id="rId9"/>
    <p:sldId id="285" r:id="rId10"/>
    <p:sldId id="286" r:id="rId11"/>
    <p:sldId id="288" r:id="rId12"/>
    <p:sldId id="293" r:id="rId13"/>
    <p:sldId id="291" r:id="rId14"/>
    <p:sldId id="292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C1C6-54E3-4074-B727-3B75C00F7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63263-57A6-4C01-8B06-558FDC3F5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D29E-02EA-4C89-A7AF-F6889615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2F0-6A18-43A7-8029-EF4561F188C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2DA04-60E1-4FDA-AED6-D6E9037F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3C48D-FD74-4CC0-8745-0EF10F2C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5DB1-98DD-486E-B576-376A0C8A9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95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CBFA-5DE3-4A88-ACA5-BA6826FF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9FEED-A4EB-4342-B17F-DBDF3B17F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4018-D043-497B-832C-2A871564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2F0-6A18-43A7-8029-EF4561F188C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394E0-D64B-4152-8E07-8334F07A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2140-34E7-403D-8F0C-B1D93714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5DB1-98DD-486E-B576-376A0C8A9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0195B-10BD-46B0-92D9-DF305C47E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ED8BA-E29D-4ACE-A1D4-5C61B5416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C613-A756-4A1F-B657-D95F5F27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2F0-6A18-43A7-8029-EF4561F188C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0C7E-4DC0-42D4-B738-5045AC45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B9ADF-3C3D-4D0A-9E00-F39CDB08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5DB1-98DD-486E-B576-376A0C8A9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5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8C9C-27DD-4AA3-8665-769E91A4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C0E8-AE08-4EC9-A13A-A6BB8BA5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28828-7AEC-44E2-8479-2A2318F9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2F0-6A18-43A7-8029-EF4561F188C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6EF1F-2A96-4632-A943-FF9DAAF3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04D93-F99F-403A-9D94-08F31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5DB1-98DD-486E-B576-376A0C8A9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24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C808-839E-414F-A798-E9E72F99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5CACA-B174-40EE-BCD6-7FAA301D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DE09-1560-4EE6-8C29-E8418FFE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2F0-6A18-43A7-8029-EF4561F188C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29965-5457-4225-866E-C4C3E164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9A5B-D737-4EB0-A42D-AD1C74F2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5DB1-98DD-486E-B576-376A0C8A9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32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FBFD-01E7-4F84-B373-11A2896E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F358-15CB-4511-809C-DC0E9D738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9D695-6949-4605-955D-3077349E3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D6FDF-5C70-4AFE-BE48-12BFBF92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2F0-6A18-43A7-8029-EF4561F188C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54254-27D9-419D-97EE-6DFE0AFA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E5757-E2E3-46FE-A915-E1B411B6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5DB1-98DD-486E-B576-376A0C8A9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4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6CDC-B70C-4F10-8826-C22A27E7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759C6-40B6-4900-85C5-0B3785FF3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7B1B8-5072-4C4F-A0E2-578EC745B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E7659-147E-47EF-9D8C-AF445934E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49DF2-080B-4797-BAB1-6FE75487C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7689A-83C6-4121-8856-2155D179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2F0-6A18-43A7-8029-EF4561F188C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EC49F-F8A5-4712-B46C-9F93A730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5C3E1-3820-4B39-885E-BBD02EB0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5DB1-98DD-486E-B576-376A0C8A9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9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E9AC-2A6F-4DD4-A2F0-F45040C1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8C5F1-678F-4BE0-BA16-317652AE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2F0-6A18-43A7-8029-EF4561F188C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AAD73-9BCE-453F-B5C7-0472C973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763D1-574D-4399-A0FF-EC42C3F2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5DB1-98DD-486E-B576-376A0C8A9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6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04061-3D51-4C97-BFE2-FD4FFE8E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2F0-6A18-43A7-8029-EF4561F188C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130FF-0EEE-4809-BA7A-3D279C71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9838A-E856-4799-B6CD-026D367F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5DB1-98DD-486E-B576-376A0C8A9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454D-BCEF-4529-BF67-2AC3D33C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8076-6668-4CB6-8CC7-F7C64791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36C76-7CAD-4C66-A540-D0907B831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EEF9-7EEC-4779-BE4F-2543B9C3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2F0-6A18-43A7-8029-EF4561F188C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21FA2-CD20-4D0E-A029-14DAAD37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DD08E-335D-403C-A90E-DF90B68E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5DB1-98DD-486E-B576-376A0C8A9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88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FF55-8D3C-4EAA-BEA4-CE62B8B3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46910-B0F3-449B-ABDB-07DB52FA5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10A8C-9A5F-44DC-9BA2-49309E0F0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B8747-C944-4E4C-BBBE-2695821C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92F0-6A18-43A7-8029-EF4561F188C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361B9-F5A4-4C4E-99D0-6D927184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FAEE2-A948-4CD4-BB5D-AC58BCE6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5DB1-98DD-486E-B576-376A0C8A9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5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27C97-D273-40E3-B728-EE7CB567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44A90-5484-46E7-8667-BE9FF545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440A1-30C0-45F7-B7F6-01F361CF1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692F0-6A18-43A7-8029-EF4561F188C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8D72D-9373-472C-A1EC-226891096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D187-76D5-4ED5-9745-C387122FE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DB1-98DD-486E-B576-376A0C8A9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69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113-33F4-4ACA-8F62-9EAF434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778" y="2350761"/>
            <a:ext cx="5638099" cy="993891"/>
          </a:xfrm>
        </p:spPr>
        <p:txBody>
          <a:bodyPr/>
          <a:lstStyle/>
          <a:p>
            <a:r>
              <a:rPr lang="en-GB" dirty="0">
                <a:latin typeface="Avenir Next LT Pro Light" panose="020B0304020202020204" pitchFamily="34" charset="0"/>
              </a:rPr>
              <a:t>Machine Learning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C99B51-B8F6-415D-93C1-29168AEE68C4}"/>
              </a:ext>
            </a:extLst>
          </p:cNvPr>
          <p:cNvSpPr/>
          <p:nvPr/>
        </p:nvSpPr>
        <p:spPr>
          <a:xfrm rot="16200000">
            <a:off x="7047412" y="1691636"/>
            <a:ext cx="2690952" cy="7328267"/>
          </a:xfrm>
          <a:prstGeom prst="rtTriangle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92EE7-8DDC-4558-966E-C902C921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02" y="5251088"/>
            <a:ext cx="2159726" cy="963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03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113-33F4-4ACA-8F62-9EAF434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470445"/>
            <a:ext cx="10114275" cy="993891"/>
          </a:xfrm>
        </p:spPr>
        <p:txBody>
          <a:bodyPr>
            <a:normAutofit/>
          </a:bodyPr>
          <a:lstStyle/>
          <a:p>
            <a:r>
              <a:rPr lang="en-GB" dirty="0">
                <a:latin typeface="Avenir Next LT Pro Light" panose="020B0304020202020204" pitchFamily="34" charset="0"/>
              </a:rPr>
              <a:t>Categorical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A2F8-E2ED-48F8-9E3D-E0F8696D0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5" b="21749"/>
          <a:stretch/>
        </p:blipFill>
        <p:spPr>
          <a:xfrm>
            <a:off x="174166" y="5866815"/>
            <a:ext cx="1471754" cy="834430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C99B51-B8F6-415D-93C1-29168AEE68C4}"/>
              </a:ext>
            </a:extLst>
          </p:cNvPr>
          <p:cNvSpPr/>
          <p:nvPr/>
        </p:nvSpPr>
        <p:spPr>
          <a:xfrm rot="16200000">
            <a:off x="7047412" y="1691636"/>
            <a:ext cx="2690952" cy="7328267"/>
          </a:xfrm>
          <a:prstGeom prst="rtTriangle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92EE7-8DDC-4558-966E-C902C921E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02" y="5251088"/>
            <a:ext cx="2159726" cy="96344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8B8AB-0E5F-482B-B941-7D4795E77F59}"/>
              </a:ext>
            </a:extLst>
          </p:cNvPr>
          <p:cNvSpPr txBox="1"/>
          <p:nvPr/>
        </p:nvSpPr>
        <p:spPr>
          <a:xfrm>
            <a:off x="652463" y="1490094"/>
            <a:ext cx="1701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</a:t>
            </a:r>
          </a:p>
          <a:p>
            <a:endParaRPr lang="en-GB" dirty="0"/>
          </a:p>
          <a:p>
            <a:r>
              <a:rPr lang="en-GB" dirty="0"/>
              <a:t>How unique it is</a:t>
            </a:r>
          </a:p>
        </p:txBody>
      </p:sp>
    </p:spTree>
    <p:extLst>
      <p:ext uri="{BB962C8B-B14F-4D97-AF65-F5344CB8AC3E}">
        <p14:creationId xmlns:p14="http://schemas.microsoft.com/office/powerpoint/2010/main" val="8038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113-33F4-4ACA-8F62-9EAF434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496203"/>
            <a:ext cx="10114275" cy="993891"/>
          </a:xfrm>
        </p:spPr>
        <p:txBody>
          <a:bodyPr>
            <a:normAutofit/>
          </a:bodyPr>
          <a:lstStyle/>
          <a:p>
            <a:r>
              <a:rPr lang="en-GB" dirty="0">
                <a:latin typeface="Avenir Next LT Pro Light" panose="020B0304020202020204" pitchFamily="34" charset="0"/>
              </a:rPr>
              <a:t>Text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A2F8-E2ED-48F8-9E3D-E0F8696D0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5" b="21749"/>
          <a:stretch/>
        </p:blipFill>
        <p:spPr>
          <a:xfrm>
            <a:off x="174166" y="5866815"/>
            <a:ext cx="1471754" cy="834430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C99B51-B8F6-415D-93C1-29168AEE68C4}"/>
              </a:ext>
            </a:extLst>
          </p:cNvPr>
          <p:cNvSpPr/>
          <p:nvPr/>
        </p:nvSpPr>
        <p:spPr>
          <a:xfrm rot="16200000">
            <a:off x="7047412" y="1691636"/>
            <a:ext cx="2690952" cy="7328267"/>
          </a:xfrm>
          <a:prstGeom prst="rtTriangle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92EE7-8DDC-4558-966E-C902C921E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02" y="5251088"/>
            <a:ext cx="2159726" cy="96344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8B8AB-0E5F-482B-B941-7D4795E77F59}"/>
              </a:ext>
            </a:extLst>
          </p:cNvPr>
          <p:cNvSpPr txBox="1"/>
          <p:nvPr/>
        </p:nvSpPr>
        <p:spPr>
          <a:xfrm>
            <a:off x="652463" y="1490094"/>
            <a:ext cx="654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of how to deal with Text data (if too unique for categorical)</a:t>
            </a:r>
          </a:p>
        </p:txBody>
      </p:sp>
    </p:spTree>
    <p:extLst>
      <p:ext uri="{BB962C8B-B14F-4D97-AF65-F5344CB8AC3E}">
        <p14:creationId xmlns:p14="http://schemas.microsoft.com/office/powerpoint/2010/main" val="198914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113-33F4-4ACA-8F62-9EAF434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496203"/>
            <a:ext cx="10114275" cy="993891"/>
          </a:xfrm>
        </p:spPr>
        <p:txBody>
          <a:bodyPr>
            <a:normAutofit/>
          </a:bodyPr>
          <a:lstStyle/>
          <a:p>
            <a:r>
              <a:rPr lang="en-GB" dirty="0">
                <a:latin typeface="Avenir Next LT Pro Light" panose="020B0304020202020204" pitchFamily="34" charset="0"/>
              </a:rPr>
              <a:t>Useful Data Exploration/Cleaning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A2F8-E2ED-48F8-9E3D-E0F8696D0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5" b="21749"/>
          <a:stretch/>
        </p:blipFill>
        <p:spPr>
          <a:xfrm>
            <a:off x="174166" y="5866815"/>
            <a:ext cx="1471754" cy="834430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C99B51-B8F6-415D-93C1-29168AEE68C4}"/>
              </a:ext>
            </a:extLst>
          </p:cNvPr>
          <p:cNvSpPr/>
          <p:nvPr/>
        </p:nvSpPr>
        <p:spPr>
          <a:xfrm rot="16200000">
            <a:off x="7047412" y="1691636"/>
            <a:ext cx="2690952" cy="7328267"/>
          </a:xfrm>
          <a:prstGeom prst="rtTriangle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92EE7-8DDC-4558-966E-C902C921E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02" y="5251088"/>
            <a:ext cx="2159726" cy="96344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8B8AB-0E5F-482B-B941-7D4795E77F59}"/>
              </a:ext>
            </a:extLst>
          </p:cNvPr>
          <p:cNvSpPr txBox="1"/>
          <p:nvPr/>
        </p:nvSpPr>
        <p:spPr>
          <a:xfrm>
            <a:off x="652463" y="1490094"/>
            <a:ext cx="298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shape, category, exploration. </a:t>
            </a:r>
          </a:p>
        </p:txBody>
      </p:sp>
    </p:spTree>
    <p:extLst>
      <p:ext uri="{BB962C8B-B14F-4D97-AF65-F5344CB8AC3E}">
        <p14:creationId xmlns:p14="http://schemas.microsoft.com/office/powerpoint/2010/main" val="25119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113-33F4-4ACA-8F62-9EAF434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496203"/>
            <a:ext cx="10114275" cy="993891"/>
          </a:xfrm>
        </p:spPr>
        <p:txBody>
          <a:bodyPr>
            <a:normAutofit/>
          </a:bodyPr>
          <a:lstStyle/>
          <a:p>
            <a:r>
              <a:rPr lang="en-GB" dirty="0">
                <a:latin typeface="Avenir Next LT Pro Light" panose="020B0304020202020204" pitchFamily="34" charset="0"/>
              </a:rPr>
              <a:t>Useful Data Exploration/Cleaning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A2F8-E2ED-48F8-9E3D-E0F8696D0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5" b="21749"/>
          <a:stretch/>
        </p:blipFill>
        <p:spPr>
          <a:xfrm>
            <a:off x="174166" y="5866815"/>
            <a:ext cx="1471754" cy="834430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C99B51-B8F6-415D-93C1-29168AEE68C4}"/>
              </a:ext>
            </a:extLst>
          </p:cNvPr>
          <p:cNvSpPr/>
          <p:nvPr/>
        </p:nvSpPr>
        <p:spPr>
          <a:xfrm rot="16200000">
            <a:off x="7047412" y="1691636"/>
            <a:ext cx="2690952" cy="7328267"/>
          </a:xfrm>
          <a:prstGeom prst="rtTriangle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92EE7-8DDC-4558-966E-C902C921E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02" y="5251088"/>
            <a:ext cx="2159726" cy="96344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8B8AB-0E5F-482B-B941-7D4795E77F59}"/>
              </a:ext>
            </a:extLst>
          </p:cNvPr>
          <p:cNvSpPr txBox="1"/>
          <p:nvPr/>
        </p:nvSpPr>
        <p:spPr>
          <a:xfrm>
            <a:off x="652463" y="1490094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48769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113-33F4-4ACA-8F62-9EAF434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496203"/>
            <a:ext cx="10114275" cy="993891"/>
          </a:xfrm>
        </p:spPr>
        <p:txBody>
          <a:bodyPr>
            <a:normAutofit/>
          </a:bodyPr>
          <a:lstStyle/>
          <a:p>
            <a:r>
              <a:rPr lang="en-GB" dirty="0">
                <a:latin typeface="Avenir Next LT Pro Light" panose="020B0304020202020204" pitchFamily="34" charset="0"/>
              </a:rPr>
              <a:t>Text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A2F8-E2ED-48F8-9E3D-E0F8696D0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5" b="21749"/>
          <a:stretch/>
        </p:blipFill>
        <p:spPr>
          <a:xfrm>
            <a:off x="174166" y="5866815"/>
            <a:ext cx="1471754" cy="834430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C99B51-B8F6-415D-93C1-29168AEE68C4}"/>
              </a:ext>
            </a:extLst>
          </p:cNvPr>
          <p:cNvSpPr/>
          <p:nvPr/>
        </p:nvSpPr>
        <p:spPr>
          <a:xfrm rot="16200000">
            <a:off x="7047412" y="1691636"/>
            <a:ext cx="2690952" cy="7328267"/>
          </a:xfrm>
          <a:prstGeom prst="rtTriangle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92EE7-8DDC-4558-966E-C902C921E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02" y="5251088"/>
            <a:ext cx="2159726" cy="96344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8B8AB-0E5F-482B-B941-7D4795E77F59}"/>
              </a:ext>
            </a:extLst>
          </p:cNvPr>
          <p:cNvSpPr txBox="1"/>
          <p:nvPr/>
        </p:nvSpPr>
        <p:spPr>
          <a:xfrm>
            <a:off x="652463" y="1490094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26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113-33F4-4ACA-8F62-9EAF434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496203"/>
            <a:ext cx="10114275" cy="993891"/>
          </a:xfrm>
        </p:spPr>
        <p:txBody>
          <a:bodyPr>
            <a:normAutofit/>
          </a:bodyPr>
          <a:lstStyle/>
          <a:p>
            <a:r>
              <a:rPr lang="en-GB" dirty="0">
                <a:latin typeface="Avenir Next LT Pro Light" panose="020B0304020202020204" pitchFamily="34" charset="0"/>
              </a:rPr>
              <a:t>Summary of Cleaning/EDA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A2F8-E2ED-48F8-9E3D-E0F8696D0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5" b="21749"/>
          <a:stretch/>
        </p:blipFill>
        <p:spPr>
          <a:xfrm>
            <a:off x="174166" y="5866815"/>
            <a:ext cx="1471754" cy="834430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C99B51-B8F6-415D-93C1-29168AEE68C4}"/>
              </a:ext>
            </a:extLst>
          </p:cNvPr>
          <p:cNvSpPr/>
          <p:nvPr/>
        </p:nvSpPr>
        <p:spPr>
          <a:xfrm rot="16200000">
            <a:off x="7047412" y="1691636"/>
            <a:ext cx="2690952" cy="7328267"/>
          </a:xfrm>
          <a:prstGeom prst="rtTriangle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92EE7-8DDC-4558-966E-C902C921E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02" y="5251088"/>
            <a:ext cx="2159726" cy="96344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8B8AB-0E5F-482B-B941-7D4795E77F59}"/>
              </a:ext>
            </a:extLst>
          </p:cNvPr>
          <p:cNvSpPr txBox="1"/>
          <p:nvPr/>
        </p:nvSpPr>
        <p:spPr>
          <a:xfrm>
            <a:off x="652463" y="1490094"/>
            <a:ext cx="53800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Make sure you deal with Nulls appropriately</a:t>
            </a:r>
          </a:p>
          <a:p>
            <a:pPr marL="285750" indent="-285750">
              <a:buFontTx/>
              <a:buChar char="-"/>
            </a:pPr>
            <a:r>
              <a:rPr lang="en-GB" dirty="0"/>
              <a:t>Deal with Anomalies appropriately</a:t>
            </a:r>
          </a:p>
          <a:p>
            <a:pPr marL="285750" indent="-285750">
              <a:buFontTx/>
              <a:buChar char="-"/>
            </a:pPr>
            <a:r>
              <a:rPr lang="en-GB" dirty="0"/>
              <a:t>Do EDA to make your decisions more appropriate. </a:t>
            </a:r>
          </a:p>
          <a:p>
            <a:pPr marL="285750" indent="-285750">
              <a:buFontTx/>
              <a:buChar char="-"/>
            </a:pPr>
            <a:r>
              <a:rPr lang="en-GB" dirty="0"/>
              <a:t>Make sure variables aren’t too unique for the Model</a:t>
            </a:r>
          </a:p>
          <a:p>
            <a:pPr marL="285750" indent="-285750">
              <a:buFontTx/>
              <a:buChar char="-"/>
            </a:pPr>
            <a:r>
              <a:rPr lang="en-GB" dirty="0"/>
              <a:t>Balance between enough variables, and simplicity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34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113-33F4-4ACA-8F62-9EAF434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496203"/>
            <a:ext cx="10114275" cy="993891"/>
          </a:xfrm>
        </p:spPr>
        <p:txBody>
          <a:bodyPr>
            <a:normAutofit/>
          </a:bodyPr>
          <a:lstStyle/>
          <a:p>
            <a:r>
              <a:rPr lang="en-GB" dirty="0">
                <a:latin typeface="Avenir Next LT Pro Light" panose="020B0304020202020204" pitchFamily="34" charset="0"/>
              </a:rPr>
              <a:t>Ridge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A2F8-E2ED-48F8-9E3D-E0F8696D0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5" b="21749"/>
          <a:stretch/>
        </p:blipFill>
        <p:spPr>
          <a:xfrm>
            <a:off x="174166" y="5866815"/>
            <a:ext cx="1471754" cy="834430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C99B51-B8F6-415D-93C1-29168AEE68C4}"/>
              </a:ext>
            </a:extLst>
          </p:cNvPr>
          <p:cNvSpPr/>
          <p:nvPr/>
        </p:nvSpPr>
        <p:spPr>
          <a:xfrm rot="16200000">
            <a:off x="7047412" y="1691636"/>
            <a:ext cx="2690952" cy="7328267"/>
          </a:xfrm>
          <a:prstGeom prst="rtTriangle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92EE7-8DDC-4558-966E-C902C921E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02" y="5251088"/>
            <a:ext cx="2159726" cy="96344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8B8AB-0E5F-482B-B941-7D4795E77F59}"/>
              </a:ext>
            </a:extLst>
          </p:cNvPr>
          <p:cNvSpPr txBox="1"/>
          <p:nvPr/>
        </p:nvSpPr>
        <p:spPr>
          <a:xfrm>
            <a:off x="652463" y="1490094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219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113-33F4-4ACA-8F62-9EAF434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496203"/>
            <a:ext cx="10114275" cy="993891"/>
          </a:xfrm>
        </p:spPr>
        <p:txBody>
          <a:bodyPr>
            <a:normAutofit/>
          </a:bodyPr>
          <a:lstStyle/>
          <a:p>
            <a:r>
              <a:rPr lang="en-GB" dirty="0">
                <a:latin typeface="Avenir Next LT Pro Light" panose="020B0304020202020204" pitchFamily="34" charset="0"/>
              </a:rPr>
              <a:t>What is Machine learning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C99B51-B8F6-415D-93C1-29168AEE68C4}"/>
              </a:ext>
            </a:extLst>
          </p:cNvPr>
          <p:cNvSpPr/>
          <p:nvPr/>
        </p:nvSpPr>
        <p:spPr>
          <a:xfrm rot="16200000">
            <a:off x="7047412" y="1691636"/>
            <a:ext cx="2690952" cy="7328267"/>
          </a:xfrm>
          <a:prstGeom prst="rtTriangle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92EE7-8DDC-4558-966E-C902C921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02" y="5251088"/>
            <a:ext cx="2159726" cy="96344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2A9E88-B0F0-477A-B0BA-BEA842BFE809}"/>
              </a:ext>
            </a:extLst>
          </p:cNvPr>
          <p:cNvSpPr/>
          <p:nvPr/>
        </p:nvSpPr>
        <p:spPr>
          <a:xfrm>
            <a:off x="652463" y="1490094"/>
            <a:ext cx="9837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Independent"/>
              </a:rPr>
              <a:t>“Machine-learning algorithms use statistics to find patterns in massive* amounts of data. And data, here, encompasses a lot of things—numbers, words, images, clicks, what have you. If it can be digitally stored, it can be fed into a machine-learning algorithm.” – Technology Review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5E0519-A30D-4879-BE47-CB395E700A64}"/>
              </a:ext>
            </a:extLst>
          </p:cNvPr>
          <p:cNvSpPr/>
          <p:nvPr/>
        </p:nvSpPr>
        <p:spPr>
          <a:xfrm>
            <a:off x="880167" y="3214927"/>
            <a:ext cx="1795244" cy="7953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740FEF-88EC-40A1-B25C-B26331D313E5}"/>
              </a:ext>
            </a:extLst>
          </p:cNvPr>
          <p:cNvSpPr/>
          <p:nvPr/>
        </p:nvSpPr>
        <p:spPr>
          <a:xfrm>
            <a:off x="3914356" y="3214927"/>
            <a:ext cx="1795244" cy="7953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Algorithm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01FDBC-44FD-4664-AE91-0F73F529591B}"/>
              </a:ext>
            </a:extLst>
          </p:cNvPr>
          <p:cNvSpPr/>
          <p:nvPr/>
        </p:nvSpPr>
        <p:spPr>
          <a:xfrm>
            <a:off x="6948545" y="3214927"/>
            <a:ext cx="1795244" cy="7953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Prediction </a:t>
            </a:r>
          </a:p>
        </p:txBody>
      </p:sp>
    </p:spTree>
    <p:extLst>
      <p:ext uri="{BB962C8B-B14F-4D97-AF65-F5344CB8AC3E}">
        <p14:creationId xmlns:p14="http://schemas.microsoft.com/office/powerpoint/2010/main" val="181744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113-33F4-4ACA-8F62-9EAF434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496203"/>
            <a:ext cx="10114275" cy="993891"/>
          </a:xfrm>
        </p:spPr>
        <p:txBody>
          <a:bodyPr>
            <a:normAutofit/>
          </a:bodyPr>
          <a:lstStyle/>
          <a:p>
            <a:r>
              <a:rPr lang="en-GB" dirty="0">
                <a:latin typeface="Avenir Next LT Pro Light" panose="020B0304020202020204" pitchFamily="34" charset="0"/>
              </a:rPr>
              <a:t>Types of Machine learning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C99B51-B8F6-415D-93C1-29168AEE68C4}"/>
              </a:ext>
            </a:extLst>
          </p:cNvPr>
          <p:cNvSpPr/>
          <p:nvPr/>
        </p:nvSpPr>
        <p:spPr>
          <a:xfrm rot="16200000">
            <a:off x="7047412" y="1691636"/>
            <a:ext cx="2690952" cy="7328267"/>
          </a:xfrm>
          <a:prstGeom prst="rtTriangle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92EE7-8DDC-4558-966E-C902C921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02" y="5251088"/>
            <a:ext cx="2159726" cy="963440"/>
          </a:xfrm>
          <a:prstGeom prst="rect">
            <a:avLst/>
          </a:prstGeom>
          <a:noFill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C3046E-46A3-418E-A19A-548542441417}"/>
              </a:ext>
            </a:extLst>
          </p:cNvPr>
          <p:cNvSpPr/>
          <p:nvPr/>
        </p:nvSpPr>
        <p:spPr>
          <a:xfrm>
            <a:off x="1123448" y="1954827"/>
            <a:ext cx="1795244" cy="7953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Supervised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49172A-CDF7-4C90-8051-EF921617A887}"/>
              </a:ext>
            </a:extLst>
          </p:cNvPr>
          <p:cNvSpPr/>
          <p:nvPr/>
        </p:nvSpPr>
        <p:spPr>
          <a:xfrm>
            <a:off x="1123448" y="3118797"/>
            <a:ext cx="1795244" cy="7953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Unsupervised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F80818-4A1E-4850-8152-469B2ED09CE2}"/>
              </a:ext>
            </a:extLst>
          </p:cNvPr>
          <p:cNvSpPr/>
          <p:nvPr/>
        </p:nvSpPr>
        <p:spPr>
          <a:xfrm>
            <a:off x="1123448" y="4282767"/>
            <a:ext cx="1795244" cy="7953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Semi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30131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113-33F4-4ACA-8F62-9EAF434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496203"/>
            <a:ext cx="10114275" cy="993891"/>
          </a:xfrm>
        </p:spPr>
        <p:txBody>
          <a:bodyPr>
            <a:normAutofit/>
          </a:bodyPr>
          <a:lstStyle/>
          <a:p>
            <a:r>
              <a:rPr lang="en-GB" dirty="0">
                <a:latin typeface="Avenir Next LT Pro Light" panose="020B0304020202020204" pitchFamily="34" charset="0"/>
              </a:rPr>
              <a:t>Examples of Machine learning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C99B51-B8F6-415D-93C1-29168AEE68C4}"/>
              </a:ext>
            </a:extLst>
          </p:cNvPr>
          <p:cNvSpPr/>
          <p:nvPr/>
        </p:nvSpPr>
        <p:spPr>
          <a:xfrm rot="16200000">
            <a:off x="7047412" y="1691636"/>
            <a:ext cx="2690952" cy="7328267"/>
          </a:xfrm>
          <a:prstGeom prst="rtTriangle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92EE7-8DDC-4558-966E-C902C921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02" y="5251088"/>
            <a:ext cx="2159726" cy="96344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8B8AB-0E5F-482B-B941-7D4795E77F59}"/>
              </a:ext>
            </a:extLst>
          </p:cNvPr>
          <p:cNvSpPr txBox="1"/>
          <p:nvPr/>
        </p:nvSpPr>
        <p:spPr>
          <a:xfrm>
            <a:off x="652463" y="1490094"/>
            <a:ext cx="6538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Speech to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Information retrieval (Search Engines, recommendation systems)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Classification Problems (Fraudulent transactions, sort out spam)</a:t>
            </a:r>
          </a:p>
        </p:txBody>
      </p:sp>
    </p:spTree>
    <p:extLst>
      <p:ext uri="{BB962C8B-B14F-4D97-AF65-F5344CB8AC3E}">
        <p14:creationId xmlns:p14="http://schemas.microsoft.com/office/powerpoint/2010/main" val="409390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113-33F4-4ACA-8F62-9EAF434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496203"/>
            <a:ext cx="10114275" cy="993891"/>
          </a:xfrm>
        </p:spPr>
        <p:txBody>
          <a:bodyPr>
            <a:normAutofit/>
          </a:bodyPr>
          <a:lstStyle/>
          <a:p>
            <a:r>
              <a:rPr lang="en-GB" dirty="0">
                <a:latin typeface="Avenir Next LT Pro Light" panose="020B0304020202020204" pitchFamily="34" charset="0"/>
              </a:rPr>
              <a:t>How do we actually predict?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A2F8-E2ED-48F8-9E3D-E0F8696D0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5" b="21749"/>
          <a:stretch/>
        </p:blipFill>
        <p:spPr>
          <a:xfrm>
            <a:off x="174166" y="5866815"/>
            <a:ext cx="1471754" cy="834430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C99B51-B8F6-415D-93C1-29168AEE68C4}"/>
              </a:ext>
            </a:extLst>
          </p:cNvPr>
          <p:cNvSpPr/>
          <p:nvPr/>
        </p:nvSpPr>
        <p:spPr>
          <a:xfrm rot="16200000">
            <a:off x="7047412" y="1691636"/>
            <a:ext cx="2690952" cy="7328267"/>
          </a:xfrm>
          <a:prstGeom prst="rtTriangle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92EE7-8DDC-4558-966E-C902C921E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02" y="5251088"/>
            <a:ext cx="2159726" cy="963440"/>
          </a:xfrm>
          <a:prstGeom prst="rect">
            <a:avLst/>
          </a:prstGeom>
          <a:noFill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392ACF-B8DF-44C6-8707-32EF196BF334}"/>
              </a:ext>
            </a:extLst>
          </p:cNvPr>
          <p:cNvSpPr/>
          <p:nvPr/>
        </p:nvSpPr>
        <p:spPr>
          <a:xfrm>
            <a:off x="748298" y="1929555"/>
            <a:ext cx="2171070" cy="8891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10F342-EF15-4A93-91FF-9B1BFEF2C19E}"/>
              </a:ext>
            </a:extLst>
          </p:cNvPr>
          <p:cNvSpPr/>
          <p:nvPr/>
        </p:nvSpPr>
        <p:spPr>
          <a:xfrm>
            <a:off x="3914356" y="2485405"/>
            <a:ext cx="1795244" cy="7953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3446FE-E522-45BE-ABDB-B2A09AC069D4}"/>
              </a:ext>
            </a:extLst>
          </p:cNvPr>
          <p:cNvSpPr/>
          <p:nvPr/>
        </p:nvSpPr>
        <p:spPr>
          <a:xfrm>
            <a:off x="748297" y="3280771"/>
            <a:ext cx="2171071" cy="954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Exploratory Data Analysis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1D73EB-4103-49FF-B8C8-CF4A437A5EC3}"/>
              </a:ext>
            </a:extLst>
          </p:cNvPr>
          <p:cNvSpPr/>
          <p:nvPr/>
        </p:nvSpPr>
        <p:spPr>
          <a:xfrm>
            <a:off x="6928014" y="2486081"/>
            <a:ext cx="1795244" cy="7953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17330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113-33F4-4ACA-8F62-9EAF434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496203"/>
            <a:ext cx="10114275" cy="993891"/>
          </a:xfrm>
        </p:spPr>
        <p:txBody>
          <a:bodyPr>
            <a:normAutofit/>
          </a:bodyPr>
          <a:lstStyle/>
          <a:p>
            <a:r>
              <a:rPr lang="en-GB" dirty="0">
                <a:latin typeface="Avenir Next LT Pro Light" panose="020B0304020202020204" pitchFamily="34" charset="0"/>
              </a:rPr>
              <a:t>Types of Variables in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A2F8-E2ED-48F8-9E3D-E0F8696D0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5" b="21749"/>
          <a:stretch/>
        </p:blipFill>
        <p:spPr>
          <a:xfrm>
            <a:off x="174166" y="5866815"/>
            <a:ext cx="1471754" cy="834430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C99B51-B8F6-415D-93C1-29168AEE68C4}"/>
              </a:ext>
            </a:extLst>
          </p:cNvPr>
          <p:cNvSpPr/>
          <p:nvPr/>
        </p:nvSpPr>
        <p:spPr>
          <a:xfrm rot="16200000">
            <a:off x="7047412" y="1691636"/>
            <a:ext cx="2690952" cy="7328267"/>
          </a:xfrm>
          <a:prstGeom prst="rtTriangle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92EE7-8DDC-4558-966E-C902C921E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02" y="5251088"/>
            <a:ext cx="2159726" cy="96344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8B8AB-0E5F-482B-B941-7D4795E77F59}"/>
              </a:ext>
            </a:extLst>
          </p:cNvPr>
          <p:cNvSpPr txBox="1"/>
          <p:nvPr/>
        </p:nvSpPr>
        <p:spPr>
          <a:xfrm>
            <a:off x="652463" y="1490094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225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113-33F4-4ACA-8F62-9EAF434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496203"/>
            <a:ext cx="10114275" cy="993891"/>
          </a:xfrm>
        </p:spPr>
        <p:txBody>
          <a:bodyPr>
            <a:normAutofit/>
          </a:bodyPr>
          <a:lstStyle/>
          <a:p>
            <a:r>
              <a:rPr lang="en-GB" dirty="0">
                <a:latin typeface="Avenir Next LT Pro Light" panose="020B0304020202020204" pitchFamily="34" charset="0"/>
              </a:rPr>
              <a:t>Data Cleaning in General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A2F8-E2ED-48F8-9E3D-E0F8696D0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5" b="21749"/>
          <a:stretch/>
        </p:blipFill>
        <p:spPr>
          <a:xfrm>
            <a:off x="174166" y="5866815"/>
            <a:ext cx="1471754" cy="834430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C99B51-B8F6-415D-93C1-29168AEE68C4}"/>
              </a:ext>
            </a:extLst>
          </p:cNvPr>
          <p:cNvSpPr/>
          <p:nvPr/>
        </p:nvSpPr>
        <p:spPr>
          <a:xfrm rot="16200000">
            <a:off x="7047412" y="1691636"/>
            <a:ext cx="2690952" cy="7328267"/>
          </a:xfrm>
          <a:prstGeom prst="rtTriangle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92EE7-8DDC-4558-966E-C902C921E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02" y="5251088"/>
            <a:ext cx="2159726" cy="96344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8B8AB-0E5F-482B-B941-7D4795E77F59}"/>
              </a:ext>
            </a:extLst>
          </p:cNvPr>
          <p:cNvSpPr txBox="1"/>
          <p:nvPr/>
        </p:nvSpPr>
        <p:spPr>
          <a:xfrm>
            <a:off x="652463" y="1490094"/>
            <a:ext cx="22204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Nulls (Missing Values)</a:t>
            </a:r>
          </a:p>
          <a:p>
            <a:endParaRPr lang="en-GB" dirty="0"/>
          </a:p>
          <a:p>
            <a:r>
              <a:rPr lang="en-GB" dirty="0"/>
              <a:t>Anomalies</a:t>
            </a:r>
          </a:p>
          <a:p>
            <a:endParaRPr lang="en-GB" dirty="0"/>
          </a:p>
          <a:p>
            <a:r>
              <a:rPr lang="en-GB" dirty="0"/>
              <a:t>Random Data</a:t>
            </a:r>
          </a:p>
          <a:p>
            <a:endParaRPr lang="en-GB" dirty="0"/>
          </a:p>
          <a:p>
            <a:r>
              <a:rPr lang="en-GB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67824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113-33F4-4ACA-8F62-9EAF434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496203"/>
            <a:ext cx="10114275" cy="993891"/>
          </a:xfrm>
        </p:spPr>
        <p:txBody>
          <a:bodyPr>
            <a:normAutofit/>
          </a:bodyPr>
          <a:lstStyle/>
          <a:p>
            <a:r>
              <a:rPr lang="en-GB" dirty="0">
                <a:latin typeface="Avenir Next LT Pro Light" panose="020B0304020202020204" pitchFamily="34" charset="0"/>
              </a:rPr>
              <a:t>Continuous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A2F8-E2ED-48F8-9E3D-E0F8696D0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5" b="21749"/>
          <a:stretch/>
        </p:blipFill>
        <p:spPr>
          <a:xfrm>
            <a:off x="174166" y="5866815"/>
            <a:ext cx="1471754" cy="834430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C99B51-B8F6-415D-93C1-29168AEE68C4}"/>
              </a:ext>
            </a:extLst>
          </p:cNvPr>
          <p:cNvSpPr/>
          <p:nvPr/>
        </p:nvSpPr>
        <p:spPr>
          <a:xfrm rot="16200000">
            <a:off x="7047412" y="1691636"/>
            <a:ext cx="2690952" cy="7328267"/>
          </a:xfrm>
          <a:prstGeom prst="rtTriangle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92EE7-8DDC-4558-966E-C902C921E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02" y="5251088"/>
            <a:ext cx="2159726" cy="96344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8B8AB-0E5F-482B-B941-7D4795E77F59}"/>
              </a:ext>
            </a:extLst>
          </p:cNvPr>
          <p:cNvSpPr txBox="1"/>
          <p:nvPr/>
        </p:nvSpPr>
        <p:spPr>
          <a:xfrm>
            <a:off x="652463" y="1490094"/>
            <a:ext cx="5666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Biggest thing to look out for with continuous variables are:</a:t>
            </a:r>
          </a:p>
          <a:p>
            <a:pPr marL="285750" indent="-285750">
              <a:buFontTx/>
              <a:buChar char="-"/>
            </a:pPr>
            <a:r>
              <a:rPr lang="en-GB" dirty="0"/>
              <a:t>Anomalies</a:t>
            </a:r>
          </a:p>
          <a:p>
            <a:pPr marL="285750" indent="-285750">
              <a:buFontTx/>
              <a:buChar char="-"/>
            </a:pPr>
            <a:r>
              <a:rPr lang="en-GB" dirty="0"/>
              <a:t>Random data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26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113-33F4-4ACA-8F62-9EAF4341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496203"/>
            <a:ext cx="10114275" cy="993891"/>
          </a:xfrm>
        </p:spPr>
        <p:txBody>
          <a:bodyPr>
            <a:normAutofit/>
          </a:bodyPr>
          <a:lstStyle/>
          <a:p>
            <a:r>
              <a:rPr lang="en-GB" dirty="0">
                <a:latin typeface="Avenir Next LT Pro Light" panose="020B0304020202020204" pitchFamily="34" charset="0"/>
              </a:rPr>
              <a:t>Binary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A2F8-E2ED-48F8-9E3D-E0F8696D0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5" b="21749"/>
          <a:stretch/>
        </p:blipFill>
        <p:spPr>
          <a:xfrm>
            <a:off x="174166" y="5866815"/>
            <a:ext cx="1471754" cy="834430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ABC99B51-B8F6-415D-93C1-29168AEE68C4}"/>
              </a:ext>
            </a:extLst>
          </p:cNvPr>
          <p:cNvSpPr/>
          <p:nvPr/>
        </p:nvSpPr>
        <p:spPr>
          <a:xfrm rot="16200000">
            <a:off x="7047412" y="1691636"/>
            <a:ext cx="2690952" cy="7328267"/>
          </a:xfrm>
          <a:prstGeom prst="rtTriangle">
            <a:avLst/>
          </a:prstGeom>
          <a:solidFill>
            <a:srgbClr val="FF66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92EE7-8DDC-4558-966E-C902C921E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02" y="5251088"/>
            <a:ext cx="2159726" cy="96344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8B8AB-0E5F-482B-B941-7D4795E77F59}"/>
              </a:ext>
            </a:extLst>
          </p:cNvPr>
          <p:cNvSpPr txBox="1"/>
          <p:nvPr/>
        </p:nvSpPr>
        <p:spPr>
          <a:xfrm>
            <a:off x="652463" y="1490094"/>
            <a:ext cx="9438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True false</a:t>
            </a:r>
          </a:p>
          <a:p>
            <a:endParaRPr lang="en-GB" dirty="0"/>
          </a:p>
          <a:p>
            <a:r>
              <a:rPr lang="en-GB" dirty="0"/>
              <a:t>Watch out for nulls, and if </a:t>
            </a:r>
            <a:r>
              <a:rPr lang="en-GB" dirty="0" err="1"/>
              <a:t>overhwhelmingly</a:t>
            </a:r>
            <a:r>
              <a:rPr lang="en-GB" dirty="0"/>
              <a:t> true or false then you can replace nulls with that value</a:t>
            </a:r>
          </a:p>
        </p:txBody>
      </p:sp>
    </p:spTree>
    <p:extLst>
      <p:ext uri="{BB962C8B-B14F-4D97-AF65-F5344CB8AC3E}">
        <p14:creationId xmlns:p14="http://schemas.microsoft.com/office/powerpoint/2010/main" val="221743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265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 Light</vt:lpstr>
      <vt:lpstr>Calibri</vt:lpstr>
      <vt:lpstr>Calibri Light</vt:lpstr>
      <vt:lpstr>Independent</vt:lpstr>
      <vt:lpstr>Office Theme</vt:lpstr>
      <vt:lpstr>Machine Learning</vt:lpstr>
      <vt:lpstr>What is Machine learning</vt:lpstr>
      <vt:lpstr>Types of Machine learning</vt:lpstr>
      <vt:lpstr>Examples of Machine learning</vt:lpstr>
      <vt:lpstr>How do we actually predict?</vt:lpstr>
      <vt:lpstr>Types of Variables in Data </vt:lpstr>
      <vt:lpstr>Data Cleaning in General</vt:lpstr>
      <vt:lpstr>Continuous Variables</vt:lpstr>
      <vt:lpstr>Binary Variables</vt:lpstr>
      <vt:lpstr>Categorical Data</vt:lpstr>
      <vt:lpstr>Text Data</vt:lpstr>
      <vt:lpstr>Useful Data Exploration/Cleaning</vt:lpstr>
      <vt:lpstr>Useful Data Exploration/Cleaning</vt:lpstr>
      <vt:lpstr>Text Data</vt:lpstr>
      <vt:lpstr>Summary of Cleaning/EDA</vt:lpstr>
      <vt:lpstr>Ridge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Adrian Causby</dc:creator>
  <cp:lastModifiedBy>Causby, Adrian</cp:lastModifiedBy>
  <cp:revision>5</cp:revision>
  <dcterms:created xsi:type="dcterms:W3CDTF">2022-02-07T09:12:44Z</dcterms:created>
  <dcterms:modified xsi:type="dcterms:W3CDTF">2022-02-07T10:27:24Z</dcterms:modified>
</cp:coreProperties>
</file>