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2"/>
  </p:notesMasterIdLst>
  <p:handoutMasterIdLst>
    <p:handoutMasterId r:id="rId23"/>
  </p:handoutMasterIdLst>
  <p:sldIdLst>
    <p:sldId id="320" r:id="rId4"/>
    <p:sldId id="280" r:id="rId5"/>
    <p:sldId id="310" r:id="rId6"/>
    <p:sldId id="311" r:id="rId7"/>
    <p:sldId id="312" r:id="rId8"/>
    <p:sldId id="313" r:id="rId9"/>
    <p:sldId id="315" r:id="rId10"/>
    <p:sldId id="316" r:id="rId11"/>
    <p:sldId id="323" r:id="rId12"/>
    <p:sldId id="330" r:id="rId13"/>
    <p:sldId id="327" r:id="rId14"/>
    <p:sldId id="317" r:id="rId15"/>
    <p:sldId id="318" r:id="rId16"/>
    <p:sldId id="329" r:id="rId17"/>
    <p:sldId id="324" r:id="rId18"/>
    <p:sldId id="328" r:id="rId19"/>
    <p:sldId id="322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DFB"/>
    <a:srgbClr val="01BDFB"/>
    <a:srgbClr val="8BD1E1"/>
    <a:srgbClr val="1ED0A6"/>
    <a:srgbClr val="565874"/>
    <a:srgbClr val="50D2FC"/>
    <a:srgbClr val="FF0000"/>
    <a:srgbClr val="30EEE8"/>
    <a:srgbClr val="32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58989" autoAdjust="0"/>
  </p:normalViewPr>
  <p:slideViewPr>
    <p:cSldViewPr snapToGrid="0">
      <p:cViewPr varScale="1">
        <p:scale>
          <a:sx n="40" d="100"/>
          <a:sy n="40" d="100"/>
        </p:scale>
        <p:origin x="1670" y="14"/>
      </p:cViewPr>
      <p:guideLst>
        <p:guide orient="horz" pos="225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5E73C-808B-4A52-A56B-039019592639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57DAB-B49D-4EFB-98B9-7326A8B357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76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57DAB-B49D-4EFB-98B9-7326A8B3575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173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57DAB-B49D-4EFB-98B9-7326A8B3575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127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57DAB-B49D-4EFB-98B9-7326A8B3575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231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57DAB-B49D-4EFB-98B9-7326A8B3575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168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57DAB-B49D-4EFB-98B9-7326A8B3575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2351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57DAB-B49D-4EFB-98B9-7326A8B35756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13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57DAB-B49D-4EFB-98B9-7326A8B3575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17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57DAB-B49D-4EFB-98B9-7326A8B3575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307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57DAB-B49D-4EFB-98B9-7326A8B3575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215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57DAB-B49D-4EFB-98B9-7326A8B3575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670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57DAB-B49D-4EFB-98B9-7326A8B3575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9383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57DAB-B49D-4EFB-98B9-7326A8B3575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110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57DAB-B49D-4EFB-98B9-7326A8B3575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990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57DAB-B49D-4EFB-98B9-7326A8B35756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43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sso e lineare: ecco il nuovo logo dell'Università di Trento | UniTrento  Press Room">
            <a:extLst>
              <a:ext uri="{FF2B5EF4-FFF2-40B4-BE49-F238E27FC236}">
                <a16:creationId xmlns:a16="http://schemas.microsoft.com/office/drawing/2014/main" id="{C979FE1E-AB5B-4D2A-AB0F-ED3D73848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6" b="17764"/>
          <a:stretch/>
        </p:blipFill>
        <p:spPr bwMode="auto">
          <a:xfrm>
            <a:off x="3309937" y="389105"/>
            <a:ext cx="5572125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1A64A4-26AD-4232-BBDD-01DA76830F3B}"/>
              </a:ext>
            </a:extLst>
          </p:cNvPr>
          <p:cNvSpPr txBox="1"/>
          <p:nvPr/>
        </p:nvSpPr>
        <p:spPr>
          <a:xfrm>
            <a:off x="3456910" y="2680003"/>
            <a:ext cx="544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Multimedia Data Security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AD9491F-33C0-441D-9EF1-743A69B7A9BB}"/>
              </a:ext>
            </a:extLst>
          </p:cNvPr>
          <p:cNvSpPr txBox="1"/>
          <p:nvPr/>
        </p:nvSpPr>
        <p:spPr>
          <a:xfrm>
            <a:off x="4608251" y="3441750"/>
            <a:ext cx="313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Catch The Mark 2020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B25B953-AC33-4EA7-9D94-1138450F8551}"/>
              </a:ext>
            </a:extLst>
          </p:cNvPr>
          <p:cNvSpPr txBox="1"/>
          <p:nvPr/>
        </p:nvSpPr>
        <p:spPr>
          <a:xfrm>
            <a:off x="8882062" y="5145456"/>
            <a:ext cx="2666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Members</a:t>
            </a:r>
            <a:r>
              <a:rPr lang="it-IT" sz="2000" dirty="0"/>
              <a:t>:</a:t>
            </a:r>
          </a:p>
          <a:p>
            <a:r>
              <a:rPr lang="it-IT" sz="2000" dirty="0"/>
              <a:t>Lucrezia Tosato</a:t>
            </a:r>
          </a:p>
          <a:p>
            <a:r>
              <a:rPr lang="it-IT" sz="2000" dirty="0"/>
              <a:t>Remi Chierchia</a:t>
            </a:r>
          </a:p>
          <a:p>
            <a:r>
              <a:rPr lang="it-IT" sz="2000" dirty="0"/>
              <a:t>Lorenzo Cavada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0D92CBB-78CE-44B0-818D-38DE219A49F8}"/>
              </a:ext>
            </a:extLst>
          </p:cNvPr>
          <p:cNvSpPr txBox="1"/>
          <p:nvPr/>
        </p:nvSpPr>
        <p:spPr>
          <a:xfrm>
            <a:off x="74946" y="5145456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Group name:</a:t>
            </a:r>
          </a:p>
          <a:p>
            <a:r>
              <a:rPr lang="it-IT" dirty="0" err="1"/>
              <a:t>atuttabirra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3376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13CA532-6313-4E45-B9F5-5D5712D48C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strategies 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9C71B56-D434-46F8-9617-6472A6C987B5}"/>
              </a:ext>
            </a:extLst>
          </p:cNvPr>
          <p:cNvSpPr txBox="1"/>
          <p:nvPr/>
        </p:nvSpPr>
        <p:spPr>
          <a:xfrm>
            <a:off x="1362269" y="1875453"/>
            <a:ext cx="7809722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Normal</a:t>
            </a:r>
            <a:r>
              <a:rPr lang="it-IT" dirty="0"/>
              <a:t> </a:t>
            </a:r>
            <a:r>
              <a:rPr lang="it-IT" dirty="0" err="1"/>
              <a:t>embedding</a:t>
            </a:r>
            <a:r>
              <a:rPr lang="it-IT" dirty="0"/>
              <a:t> with DCT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Changing the mark values from {0.1} to {-1.1} in the Embedding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Embedding</a:t>
            </a:r>
            <a:r>
              <a:rPr lang="it-IT" dirty="0"/>
              <a:t> in </a:t>
            </a:r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DCT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Embedding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Slant</a:t>
            </a:r>
            <a:r>
              <a:rPr lang="it-IT" dirty="0"/>
              <a:t> </a:t>
            </a:r>
            <a:r>
              <a:rPr lang="it-IT" dirty="0" err="1"/>
              <a:t>Transform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DCT with </a:t>
            </a:r>
            <a:r>
              <a:rPr lang="it-IT" dirty="0" err="1"/>
              <a:t>quantizzation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Using FFT </a:t>
            </a:r>
            <a:r>
              <a:rPr lang="it-IT" dirty="0" err="1"/>
              <a:t>instead</a:t>
            </a:r>
            <a:r>
              <a:rPr lang="it-IT" dirty="0"/>
              <a:t> of DWT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correction</a:t>
            </a:r>
            <a:r>
              <a:rPr lang="it-IT" dirty="0"/>
              <a:t>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Trying</a:t>
            </a:r>
            <a:r>
              <a:rPr lang="it-IT" dirty="0"/>
              <a:t> DCT </a:t>
            </a:r>
            <a:r>
              <a:rPr lang="it-IT" dirty="0" err="1"/>
              <a:t>embedding</a:t>
            </a:r>
            <a:r>
              <a:rPr lang="it-IT" dirty="0"/>
              <a:t> with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coefficent</a:t>
            </a:r>
            <a:r>
              <a:rPr lang="it-IT" dirty="0"/>
              <a:t> </a:t>
            </a:r>
            <a:r>
              <a:rPr lang="it-IT" dirty="0" err="1"/>
              <a:t>selection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313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173E555-DD9D-49BD-A507-A385BE978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Attack</a:t>
            </a:r>
            <a:endParaRPr lang="it-IT" dirty="0">
              <a:solidFill>
                <a:srgbClr val="00BDFB"/>
              </a:solidFill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B3774959-363E-41DF-A32E-9DE6991EF49D}"/>
              </a:ext>
            </a:extLst>
          </p:cNvPr>
          <p:cNvSpPr/>
          <p:nvPr/>
        </p:nvSpPr>
        <p:spPr>
          <a:xfrm>
            <a:off x="10152572" y="2076578"/>
            <a:ext cx="468000" cy="45136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Rectangle 33">
            <a:extLst>
              <a:ext uri="{FF2B5EF4-FFF2-40B4-BE49-F238E27FC236}">
                <a16:creationId xmlns:a16="http://schemas.microsoft.com/office/drawing/2014/main" id="{46EE0B51-4731-46FD-8D8F-B665735EA0FA}"/>
              </a:ext>
            </a:extLst>
          </p:cNvPr>
          <p:cNvSpPr/>
          <p:nvPr/>
        </p:nvSpPr>
        <p:spPr>
          <a:xfrm>
            <a:off x="4514746" y="1716577"/>
            <a:ext cx="6105827" cy="360000"/>
          </a:xfrm>
          <a:custGeom>
            <a:avLst/>
            <a:gdLst/>
            <a:ahLst/>
            <a:cxnLst/>
            <a:rect l="l" t="t" r="r" b="b"/>
            <a:pathLst>
              <a:path w="4813081" h="360000">
                <a:moveTo>
                  <a:pt x="0" y="0"/>
                </a:moveTo>
                <a:lnTo>
                  <a:pt x="4453081" y="0"/>
                </a:lnTo>
                <a:lnTo>
                  <a:pt x="4813081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Isosceles Triangle 4">
            <a:extLst>
              <a:ext uri="{FF2B5EF4-FFF2-40B4-BE49-F238E27FC236}">
                <a16:creationId xmlns:a16="http://schemas.microsoft.com/office/drawing/2014/main" id="{AFA9E8FB-4545-4256-8B34-E78700D3A427}"/>
              </a:ext>
            </a:extLst>
          </p:cNvPr>
          <p:cNvSpPr/>
          <p:nvPr/>
        </p:nvSpPr>
        <p:spPr>
          <a:xfrm rot="16200000">
            <a:off x="3980024" y="1647781"/>
            <a:ext cx="577208" cy="49759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7" name="Group 5">
            <a:extLst>
              <a:ext uri="{FF2B5EF4-FFF2-40B4-BE49-F238E27FC236}">
                <a16:creationId xmlns:a16="http://schemas.microsoft.com/office/drawing/2014/main" id="{E618D76C-F719-409E-B4DB-96BF9D54E384}"/>
              </a:ext>
            </a:extLst>
          </p:cNvPr>
          <p:cNvGrpSpPr/>
          <p:nvPr/>
        </p:nvGrpSpPr>
        <p:grpSpPr>
          <a:xfrm>
            <a:off x="-71408" y="1558555"/>
            <a:ext cx="3794673" cy="1048024"/>
            <a:chOff x="803640" y="3362835"/>
            <a:chExt cx="2059657" cy="1048024"/>
          </a:xfrm>
        </p:grpSpPr>
        <p:sp>
          <p:nvSpPr>
            <p:cNvPr id="28" name="TextBox 6">
              <a:extLst>
                <a:ext uri="{FF2B5EF4-FFF2-40B4-BE49-F238E27FC236}">
                  <a16:creationId xmlns:a16="http://schemas.microsoft.com/office/drawing/2014/main" id="{854E5E53-9596-4CE0-865A-CAF50BD7A67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Dichotomic Logic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 first, variation of  half average 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the end, variation of smaller steps 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 Stages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7">
              <a:extLst>
                <a:ext uri="{FF2B5EF4-FFF2-40B4-BE49-F238E27FC236}">
                  <a16:creationId xmlns:a16="http://schemas.microsoft.com/office/drawing/2014/main" id="{7EA38F2F-9E30-4C20-8814-3A5F41C693C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altLang="ko-KR" sz="1200" b="1" dirty="0">
                  <a:solidFill>
                    <a:schemeClr val="accent5"/>
                  </a:solidFill>
                  <a:cs typeface="Arial" pitchFamily="34" charset="0"/>
                </a:rPr>
                <a:t>Attack 1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 9">
            <a:extLst>
              <a:ext uri="{FF2B5EF4-FFF2-40B4-BE49-F238E27FC236}">
                <a16:creationId xmlns:a16="http://schemas.microsoft.com/office/drawing/2014/main" id="{AFBEB9DA-0B24-4BD6-ADF0-CF3C4FEF5F32}"/>
              </a:ext>
            </a:extLst>
          </p:cNvPr>
          <p:cNvSpPr/>
          <p:nvPr/>
        </p:nvSpPr>
        <p:spPr>
          <a:xfrm>
            <a:off x="8905361" y="3813231"/>
            <a:ext cx="468000" cy="2777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1" name="Group 14">
            <a:extLst>
              <a:ext uri="{FF2B5EF4-FFF2-40B4-BE49-F238E27FC236}">
                <a16:creationId xmlns:a16="http://schemas.microsoft.com/office/drawing/2014/main" id="{155257DD-154C-447D-98F1-296A70B921B7}"/>
              </a:ext>
            </a:extLst>
          </p:cNvPr>
          <p:cNvGrpSpPr/>
          <p:nvPr/>
        </p:nvGrpSpPr>
        <p:grpSpPr>
          <a:xfrm>
            <a:off x="1288890" y="3308011"/>
            <a:ext cx="3794673" cy="678692"/>
            <a:chOff x="803640" y="3362835"/>
            <a:chExt cx="2059657" cy="678692"/>
          </a:xfrm>
        </p:grpSpPr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41394B61-CA8A-4640-B272-D0B6538FCDC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Same logic as the embedding,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idea is to attack more but in smaller areas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1A0C80B8-9F97-45E5-9190-8CFCF923DEB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Attack 2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4" name="Rectangle 57">
            <a:extLst>
              <a:ext uri="{FF2B5EF4-FFF2-40B4-BE49-F238E27FC236}">
                <a16:creationId xmlns:a16="http://schemas.microsoft.com/office/drawing/2014/main" id="{CE623DD6-3EF8-41F9-AD97-E6721035C28E}"/>
              </a:ext>
            </a:extLst>
          </p:cNvPr>
          <p:cNvSpPr/>
          <p:nvPr/>
        </p:nvSpPr>
        <p:spPr>
          <a:xfrm>
            <a:off x="5887301" y="3453231"/>
            <a:ext cx="3486061" cy="360000"/>
          </a:xfrm>
          <a:custGeom>
            <a:avLst/>
            <a:gdLst/>
            <a:ahLst/>
            <a:cxnLst/>
            <a:rect l="l" t="t" r="r" b="b"/>
            <a:pathLst>
              <a:path w="2655012" h="360000">
                <a:moveTo>
                  <a:pt x="0" y="0"/>
                </a:moveTo>
                <a:lnTo>
                  <a:pt x="2295012" y="0"/>
                </a:lnTo>
                <a:lnTo>
                  <a:pt x="2655012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Isosceles Triangle 26">
            <a:extLst>
              <a:ext uri="{FF2B5EF4-FFF2-40B4-BE49-F238E27FC236}">
                <a16:creationId xmlns:a16="http://schemas.microsoft.com/office/drawing/2014/main" id="{3ECA2040-0CD1-40AF-97F8-00923EFA2137}"/>
              </a:ext>
            </a:extLst>
          </p:cNvPr>
          <p:cNvSpPr/>
          <p:nvPr/>
        </p:nvSpPr>
        <p:spPr>
          <a:xfrm rot="16200000">
            <a:off x="5349900" y="3397899"/>
            <a:ext cx="577208" cy="49759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05344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173E555-DD9D-49BD-A507-A385BE978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Attack 1: </a:t>
            </a:r>
            <a:r>
              <a:rPr lang="it-IT" sz="3200" dirty="0">
                <a:solidFill>
                  <a:srgbClr val="00BDFB"/>
                </a:solidFill>
              </a:rPr>
              <a:t>Stage 1</a:t>
            </a:r>
            <a:r>
              <a:rPr lang="it-IT" dirty="0">
                <a:solidFill>
                  <a:srgbClr val="00BDFB"/>
                </a:solidFill>
              </a:rPr>
              <a:t> 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F685C80-0404-4EA5-9818-37BB85733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39" y="1743076"/>
            <a:ext cx="6709056" cy="276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2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173E555-DD9D-49BD-A507-A385BE978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Attack 1: </a:t>
            </a:r>
            <a:r>
              <a:rPr lang="it-IT" sz="3200" dirty="0">
                <a:solidFill>
                  <a:srgbClr val="00BDFB"/>
                </a:solidFill>
              </a:rPr>
              <a:t>Stage 2</a:t>
            </a:r>
            <a:endParaRPr lang="it-IT" dirty="0">
              <a:solidFill>
                <a:srgbClr val="00BDFB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EC8678E-8FB6-4E29-A105-83FBFDA64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1" y="1063756"/>
            <a:ext cx="11714551" cy="4806732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663D43F6-895C-48D8-8C34-B02D809F3C16}"/>
              </a:ext>
            </a:extLst>
          </p:cNvPr>
          <p:cNvSpPr/>
          <p:nvPr/>
        </p:nvSpPr>
        <p:spPr>
          <a:xfrm>
            <a:off x="419310" y="1245632"/>
            <a:ext cx="2440084" cy="1001180"/>
          </a:xfrm>
          <a:prstGeom prst="rect">
            <a:avLst/>
          </a:prstGeom>
          <a:noFill/>
          <a:ln w="28575">
            <a:solidFill>
              <a:srgbClr val="01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B4BAC15-F21C-43DE-9624-D24943556625}"/>
              </a:ext>
            </a:extLst>
          </p:cNvPr>
          <p:cNvSpPr/>
          <p:nvPr/>
        </p:nvSpPr>
        <p:spPr>
          <a:xfrm>
            <a:off x="6045490" y="2325106"/>
            <a:ext cx="2487168" cy="935383"/>
          </a:xfrm>
          <a:prstGeom prst="rect">
            <a:avLst/>
          </a:prstGeom>
          <a:noFill/>
          <a:ln w="28575">
            <a:solidFill>
              <a:srgbClr val="00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AB881DE-C76E-45ED-8C19-1449EE11539E}"/>
              </a:ext>
            </a:extLst>
          </p:cNvPr>
          <p:cNvSpPr/>
          <p:nvPr/>
        </p:nvSpPr>
        <p:spPr>
          <a:xfrm>
            <a:off x="4506325" y="1308450"/>
            <a:ext cx="1980358" cy="897071"/>
          </a:xfrm>
          <a:prstGeom prst="rect">
            <a:avLst/>
          </a:prstGeom>
          <a:noFill/>
          <a:ln w="28575">
            <a:solidFill>
              <a:srgbClr val="01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B26046B6-6492-4808-A910-FF728A92A853}"/>
              </a:ext>
            </a:extLst>
          </p:cNvPr>
          <p:cNvSpPr/>
          <p:nvPr/>
        </p:nvSpPr>
        <p:spPr>
          <a:xfrm flipV="1">
            <a:off x="8605809" y="2325105"/>
            <a:ext cx="1149533" cy="522597"/>
          </a:xfrm>
          <a:prstGeom prst="rect">
            <a:avLst/>
          </a:prstGeom>
          <a:noFill/>
          <a:ln w="28575">
            <a:solidFill>
              <a:srgbClr val="01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C164B07-09AB-4413-819F-11CF6A90A495}"/>
              </a:ext>
            </a:extLst>
          </p:cNvPr>
          <p:cNvSpPr/>
          <p:nvPr/>
        </p:nvSpPr>
        <p:spPr>
          <a:xfrm flipV="1">
            <a:off x="8496083" y="3129775"/>
            <a:ext cx="1327186" cy="522597"/>
          </a:xfrm>
          <a:prstGeom prst="rect">
            <a:avLst/>
          </a:prstGeom>
          <a:noFill/>
          <a:ln w="28575">
            <a:solidFill>
              <a:srgbClr val="01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51FAD4A-72AE-445A-854F-991910B9FAC4}"/>
              </a:ext>
            </a:extLst>
          </p:cNvPr>
          <p:cNvSpPr/>
          <p:nvPr/>
        </p:nvSpPr>
        <p:spPr>
          <a:xfrm>
            <a:off x="9232827" y="4109051"/>
            <a:ext cx="2445366" cy="927986"/>
          </a:xfrm>
          <a:prstGeom prst="rect">
            <a:avLst/>
          </a:prstGeom>
          <a:noFill/>
          <a:ln w="28575">
            <a:solidFill>
              <a:srgbClr val="01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050C87BF-780C-4C5D-BD8E-2F1A683EE296}"/>
              </a:ext>
            </a:extLst>
          </p:cNvPr>
          <p:cNvSpPr/>
          <p:nvPr/>
        </p:nvSpPr>
        <p:spPr>
          <a:xfrm flipV="1">
            <a:off x="6625481" y="5189437"/>
            <a:ext cx="1306286" cy="759346"/>
          </a:xfrm>
          <a:prstGeom prst="rect">
            <a:avLst/>
          </a:prstGeom>
          <a:noFill/>
          <a:ln w="28575">
            <a:solidFill>
              <a:srgbClr val="01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F32D7B9F-196A-4B5D-A01A-56855A28B316}"/>
              </a:ext>
            </a:extLst>
          </p:cNvPr>
          <p:cNvSpPr/>
          <p:nvPr/>
        </p:nvSpPr>
        <p:spPr>
          <a:xfrm>
            <a:off x="3136925" y="1245632"/>
            <a:ext cx="1186107" cy="961359"/>
          </a:xfrm>
          <a:prstGeom prst="ellipse">
            <a:avLst/>
          </a:prstGeom>
          <a:noFill/>
          <a:ln w="28575">
            <a:solidFill>
              <a:srgbClr val="00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018C68C0-4D6B-4767-B633-E522CC7EF3C0}"/>
              </a:ext>
            </a:extLst>
          </p:cNvPr>
          <p:cNvSpPr/>
          <p:nvPr/>
        </p:nvSpPr>
        <p:spPr>
          <a:xfrm>
            <a:off x="6662831" y="1261265"/>
            <a:ext cx="1186107" cy="961359"/>
          </a:xfrm>
          <a:prstGeom prst="ellipse">
            <a:avLst/>
          </a:prstGeom>
          <a:noFill/>
          <a:ln w="28575">
            <a:solidFill>
              <a:srgbClr val="00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25C175E4-38D1-4A9D-9598-585845706A7D}"/>
              </a:ext>
            </a:extLst>
          </p:cNvPr>
          <p:cNvSpPr/>
          <p:nvPr/>
        </p:nvSpPr>
        <p:spPr>
          <a:xfrm>
            <a:off x="8532658" y="1245631"/>
            <a:ext cx="1186107" cy="961359"/>
          </a:xfrm>
          <a:prstGeom prst="ellipse">
            <a:avLst/>
          </a:prstGeom>
          <a:noFill/>
          <a:ln w="28575">
            <a:solidFill>
              <a:srgbClr val="00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46E6A29B-74D5-4467-A665-5B20E80BAA08}"/>
              </a:ext>
            </a:extLst>
          </p:cNvPr>
          <p:cNvSpPr/>
          <p:nvPr/>
        </p:nvSpPr>
        <p:spPr>
          <a:xfrm>
            <a:off x="9823269" y="1250772"/>
            <a:ext cx="1186107" cy="961359"/>
          </a:xfrm>
          <a:prstGeom prst="ellipse">
            <a:avLst/>
          </a:prstGeom>
          <a:noFill/>
          <a:ln w="28575">
            <a:solidFill>
              <a:srgbClr val="00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798CCCF-C3BF-4335-9045-447E0F787585}"/>
              </a:ext>
            </a:extLst>
          </p:cNvPr>
          <p:cNvSpPr/>
          <p:nvPr/>
        </p:nvSpPr>
        <p:spPr>
          <a:xfrm>
            <a:off x="9684801" y="2383556"/>
            <a:ext cx="1541417" cy="1035857"/>
          </a:xfrm>
          <a:prstGeom prst="ellipse">
            <a:avLst/>
          </a:prstGeom>
          <a:noFill/>
          <a:ln w="28575">
            <a:solidFill>
              <a:srgbClr val="00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2E7D7F16-A1C2-49D8-B9B3-3E246AA6600D}"/>
              </a:ext>
            </a:extLst>
          </p:cNvPr>
          <p:cNvSpPr/>
          <p:nvPr/>
        </p:nvSpPr>
        <p:spPr>
          <a:xfrm>
            <a:off x="4516312" y="1312092"/>
            <a:ext cx="1980358" cy="893429"/>
          </a:xfrm>
          <a:prstGeom prst="rect">
            <a:avLst/>
          </a:prstGeom>
          <a:noFill/>
          <a:ln w="28575">
            <a:solidFill>
              <a:srgbClr val="01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605C7179-1964-4971-A9D3-37FF8A85C3C0}"/>
              </a:ext>
            </a:extLst>
          </p:cNvPr>
          <p:cNvSpPr/>
          <p:nvPr/>
        </p:nvSpPr>
        <p:spPr>
          <a:xfrm>
            <a:off x="6662831" y="1261266"/>
            <a:ext cx="1186107" cy="980278"/>
          </a:xfrm>
          <a:prstGeom prst="ellipse">
            <a:avLst/>
          </a:prstGeom>
          <a:noFill/>
          <a:ln w="28575">
            <a:solidFill>
              <a:srgbClr val="00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39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2" grpId="0" animBg="1"/>
      <p:bldP spid="12" grpId="1" animBg="1"/>
      <p:bldP spid="20" grpId="0" animBg="1"/>
      <p:bldP spid="20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173E555-DD9D-49BD-A507-A385BE978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Attack 1: </a:t>
            </a:r>
            <a:r>
              <a:rPr lang="it-IT" sz="3200" dirty="0">
                <a:solidFill>
                  <a:srgbClr val="00BDFB"/>
                </a:solidFill>
              </a:rPr>
              <a:t>Stage 3</a:t>
            </a:r>
            <a:r>
              <a:rPr lang="it-IT" dirty="0">
                <a:solidFill>
                  <a:srgbClr val="00BDFB"/>
                </a:solidFill>
              </a:rPr>
              <a:t> 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F3D3DFF-3F4F-4CD3-A5C2-78157DEF9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35" y="1843515"/>
            <a:ext cx="7199730" cy="3253118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3649F1AE-C8A5-4F3D-97FF-53C9C54A4226}"/>
              </a:ext>
            </a:extLst>
          </p:cNvPr>
          <p:cNvSpPr/>
          <p:nvPr/>
        </p:nvSpPr>
        <p:spPr>
          <a:xfrm>
            <a:off x="4541689" y="2339045"/>
            <a:ext cx="1409490" cy="1308451"/>
          </a:xfrm>
          <a:prstGeom prst="ellipse">
            <a:avLst/>
          </a:prstGeom>
          <a:noFill/>
          <a:ln w="28575">
            <a:solidFill>
              <a:srgbClr val="00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3A6056C-0186-4B59-A4AF-E34CC1C73162}"/>
              </a:ext>
            </a:extLst>
          </p:cNvPr>
          <p:cNvSpPr/>
          <p:nvPr/>
        </p:nvSpPr>
        <p:spPr>
          <a:xfrm>
            <a:off x="6905992" y="2157176"/>
            <a:ext cx="2914967" cy="1692396"/>
          </a:xfrm>
          <a:prstGeom prst="rect">
            <a:avLst/>
          </a:prstGeom>
          <a:noFill/>
          <a:ln w="28575">
            <a:solidFill>
              <a:srgbClr val="01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8C6EEF3-1B1B-431C-A2A4-E9B31B6D5308}"/>
              </a:ext>
            </a:extLst>
          </p:cNvPr>
          <p:cNvSpPr/>
          <p:nvPr/>
        </p:nvSpPr>
        <p:spPr>
          <a:xfrm>
            <a:off x="2394616" y="4284039"/>
            <a:ext cx="1793437" cy="858829"/>
          </a:xfrm>
          <a:prstGeom prst="rect">
            <a:avLst/>
          </a:prstGeom>
          <a:noFill/>
          <a:ln w="28575">
            <a:solidFill>
              <a:srgbClr val="01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214CA3A-BF22-4C35-B58B-6989CD6DDE32}"/>
              </a:ext>
            </a:extLst>
          </p:cNvPr>
          <p:cNvSpPr/>
          <p:nvPr/>
        </p:nvSpPr>
        <p:spPr>
          <a:xfrm>
            <a:off x="2460292" y="2687629"/>
            <a:ext cx="1606515" cy="646647"/>
          </a:xfrm>
          <a:prstGeom prst="rect">
            <a:avLst/>
          </a:prstGeom>
          <a:noFill/>
          <a:ln w="28575">
            <a:solidFill>
              <a:srgbClr val="01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858325A-EE75-45AF-B4B0-000DEF6120A4}"/>
              </a:ext>
            </a:extLst>
          </p:cNvPr>
          <p:cNvSpPr/>
          <p:nvPr/>
        </p:nvSpPr>
        <p:spPr>
          <a:xfrm>
            <a:off x="4541689" y="2339045"/>
            <a:ext cx="1409490" cy="1308451"/>
          </a:xfrm>
          <a:prstGeom prst="ellipse">
            <a:avLst/>
          </a:prstGeom>
          <a:noFill/>
          <a:ln w="28575">
            <a:solidFill>
              <a:srgbClr val="00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2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8" grpId="0" animBg="1"/>
      <p:bldP spid="1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173E555-DD9D-49BD-A507-A385BE978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0" y="315547"/>
            <a:ext cx="11573197" cy="724247"/>
          </a:xfrm>
        </p:spPr>
        <p:txBody>
          <a:bodyPr/>
          <a:lstStyle/>
          <a:p>
            <a:r>
              <a:rPr lang="it-IT" dirty="0"/>
              <a:t>Attack 1: </a:t>
            </a:r>
            <a:r>
              <a:rPr lang="it-IT" sz="3200" dirty="0">
                <a:solidFill>
                  <a:srgbClr val="00BDFB"/>
                </a:solidFill>
              </a:rPr>
              <a:t>Stage 1</a:t>
            </a:r>
            <a:r>
              <a:rPr lang="it-IT" dirty="0">
                <a:solidFill>
                  <a:srgbClr val="00BDFB"/>
                </a:solidFill>
              </a:rPr>
              <a:t>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EC8678E-8FB6-4E29-A105-83FBFDA64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4" y="1063756"/>
            <a:ext cx="11714551" cy="4806732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4DFC4456-8F34-466C-89C8-640780C1D6EB}"/>
              </a:ext>
            </a:extLst>
          </p:cNvPr>
          <p:cNvSpPr/>
          <p:nvPr/>
        </p:nvSpPr>
        <p:spPr>
          <a:xfrm>
            <a:off x="3119358" y="1229527"/>
            <a:ext cx="1186107" cy="961359"/>
          </a:xfrm>
          <a:prstGeom prst="ellipse">
            <a:avLst/>
          </a:prstGeom>
          <a:noFill/>
          <a:ln w="28575">
            <a:solidFill>
              <a:srgbClr val="00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2DEE08F-A39A-4B5A-8A03-1DC1FDCFC7C9}"/>
              </a:ext>
            </a:extLst>
          </p:cNvPr>
          <p:cNvSpPr/>
          <p:nvPr/>
        </p:nvSpPr>
        <p:spPr>
          <a:xfrm>
            <a:off x="2813927" y="2356657"/>
            <a:ext cx="1874267" cy="1528280"/>
          </a:xfrm>
          <a:prstGeom prst="ellipse">
            <a:avLst/>
          </a:prstGeom>
          <a:noFill/>
          <a:ln w="28575">
            <a:solidFill>
              <a:srgbClr val="00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B52B404-2EA0-4834-9338-63FD17D95480}"/>
              </a:ext>
            </a:extLst>
          </p:cNvPr>
          <p:cNvSpPr/>
          <p:nvPr/>
        </p:nvSpPr>
        <p:spPr>
          <a:xfrm>
            <a:off x="2889244" y="4074670"/>
            <a:ext cx="1682756" cy="861069"/>
          </a:xfrm>
          <a:prstGeom prst="rect">
            <a:avLst/>
          </a:prstGeom>
          <a:noFill/>
          <a:ln w="28575">
            <a:solidFill>
              <a:srgbClr val="01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F9174F-4964-42FD-9F87-D3D3793457B9}"/>
              </a:ext>
            </a:extLst>
          </p:cNvPr>
          <p:cNvSpPr/>
          <p:nvPr/>
        </p:nvSpPr>
        <p:spPr>
          <a:xfrm>
            <a:off x="949764" y="2879602"/>
            <a:ext cx="1394333" cy="549398"/>
          </a:xfrm>
          <a:prstGeom prst="rect">
            <a:avLst/>
          </a:prstGeom>
          <a:noFill/>
          <a:ln w="28575">
            <a:solidFill>
              <a:srgbClr val="01BD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84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173E555-DD9D-49BD-A507-A385BE978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Attack</a:t>
            </a:r>
            <a:endParaRPr lang="it-IT" dirty="0">
              <a:solidFill>
                <a:srgbClr val="00BDFB"/>
              </a:solidFill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B3774959-363E-41DF-A32E-9DE6991EF49D}"/>
              </a:ext>
            </a:extLst>
          </p:cNvPr>
          <p:cNvSpPr/>
          <p:nvPr/>
        </p:nvSpPr>
        <p:spPr>
          <a:xfrm>
            <a:off x="10152572" y="2076578"/>
            <a:ext cx="468000" cy="45136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Rectangle 33">
            <a:extLst>
              <a:ext uri="{FF2B5EF4-FFF2-40B4-BE49-F238E27FC236}">
                <a16:creationId xmlns:a16="http://schemas.microsoft.com/office/drawing/2014/main" id="{46EE0B51-4731-46FD-8D8F-B665735EA0FA}"/>
              </a:ext>
            </a:extLst>
          </p:cNvPr>
          <p:cNvSpPr/>
          <p:nvPr/>
        </p:nvSpPr>
        <p:spPr>
          <a:xfrm>
            <a:off x="4514746" y="1716577"/>
            <a:ext cx="6105827" cy="360000"/>
          </a:xfrm>
          <a:custGeom>
            <a:avLst/>
            <a:gdLst/>
            <a:ahLst/>
            <a:cxnLst/>
            <a:rect l="l" t="t" r="r" b="b"/>
            <a:pathLst>
              <a:path w="4813081" h="360000">
                <a:moveTo>
                  <a:pt x="0" y="0"/>
                </a:moveTo>
                <a:lnTo>
                  <a:pt x="4453081" y="0"/>
                </a:lnTo>
                <a:lnTo>
                  <a:pt x="4813081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Isosceles Triangle 4">
            <a:extLst>
              <a:ext uri="{FF2B5EF4-FFF2-40B4-BE49-F238E27FC236}">
                <a16:creationId xmlns:a16="http://schemas.microsoft.com/office/drawing/2014/main" id="{AFA9E8FB-4545-4256-8B34-E78700D3A427}"/>
              </a:ext>
            </a:extLst>
          </p:cNvPr>
          <p:cNvSpPr/>
          <p:nvPr/>
        </p:nvSpPr>
        <p:spPr>
          <a:xfrm rot="16200000">
            <a:off x="3980024" y="1647781"/>
            <a:ext cx="577208" cy="49759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7" name="Group 5">
            <a:extLst>
              <a:ext uri="{FF2B5EF4-FFF2-40B4-BE49-F238E27FC236}">
                <a16:creationId xmlns:a16="http://schemas.microsoft.com/office/drawing/2014/main" id="{E618D76C-F719-409E-B4DB-96BF9D54E384}"/>
              </a:ext>
            </a:extLst>
          </p:cNvPr>
          <p:cNvGrpSpPr/>
          <p:nvPr/>
        </p:nvGrpSpPr>
        <p:grpSpPr>
          <a:xfrm>
            <a:off x="-71408" y="1558555"/>
            <a:ext cx="3794673" cy="1048024"/>
            <a:chOff x="803640" y="3362835"/>
            <a:chExt cx="2059657" cy="1048024"/>
          </a:xfrm>
        </p:grpSpPr>
        <p:sp>
          <p:nvSpPr>
            <p:cNvPr id="28" name="TextBox 6">
              <a:extLst>
                <a:ext uri="{FF2B5EF4-FFF2-40B4-BE49-F238E27FC236}">
                  <a16:creationId xmlns:a16="http://schemas.microsoft.com/office/drawing/2014/main" id="{854E5E53-9596-4CE0-865A-CAF50BD7A67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Dichotomic Logic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 first, variation of  half average 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the end, variation of smaller steps 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 Stages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7">
              <a:extLst>
                <a:ext uri="{FF2B5EF4-FFF2-40B4-BE49-F238E27FC236}">
                  <a16:creationId xmlns:a16="http://schemas.microsoft.com/office/drawing/2014/main" id="{7EA38F2F-9E30-4C20-8814-3A5F41C693C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altLang="ko-KR" sz="1200" b="1" dirty="0">
                  <a:solidFill>
                    <a:schemeClr val="accent5"/>
                  </a:solidFill>
                  <a:cs typeface="Arial" pitchFamily="34" charset="0"/>
                </a:rPr>
                <a:t>Attack 1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 9">
            <a:extLst>
              <a:ext uri="{FF2B5EF4-FFF2-40B4-BE49-F238E27FC236}">
                <a16:creationId xmlns:a16="http://schemas.microsoft.com/office/drawing/2014/main" id="{AFBEB9DA-0B24-4BD6-ADF0-CF3C4FEF5F32}"/>
              </a:ext>
            </a:extLst>
          </p:cNvPr>
          <p:cNvSpPr/>
          <p:nvPr/>
        </p:nvSpPr>
        <p:spPr>
          <a:xfrm>
            <a:off x="8905361" y="3813231"/>
            <a:ext cx="468000" cy="2777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1" name="Group 14">
            <a:extLst>
              <a:ext uri="{FF2B5EF4-FFF2-40B4-BE49-F238E27FC236}">
                <a16:creationId xmlns:a16="http://schemas.microsoft.com/office/drawing/2014/main" id="{155257DD-154C-447D-98F1-296A70B921B7}"/>
              </a:ext>
            </a:extLst>
          </p:cNvPr>
          <p:cNvGrpSpPr/>
          <p:nvPr/>
        </p:nvGrpSpPr>
        <p:grpSpPr>
          <a:xfrm>
            <a:off x="1288890" y="3308011"/>
            <a:ext cx="3794673" cy="678692"/>
            <a:chOff x="803640" y="3362835"/>
            <a:chExt cx="2059657" cy="678692"/>
          </a:xfrm>
        </p:grpSpPr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41394B61-CA8A-4640-B272-D0B6538FCDC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Same logic as the embedding,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idea is to attack more but in smaller areas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1A0C80B8-9F97-45E5-9190-8CFCF923DEB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Attack 2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4" name="Rectangle 57">
            <a:extLst>
              <a:ext uri="{FF2B5EF4-FFF2-40B4-BE49-F238E27FC236}">
                <a16:creationId xmlns:a16="http://schemas.microsoft.com/office/drawing/2014/main" id="{CE623DD6-3EF8-41F9-AD97-E6721035C28E}"/>
              </a:ext>
            </a:extLst>
          </p:cNvPr>
          <p:cNvSpPr/>
          <p:nvPr/>
        </p:nvSpPr>
        <p:spPr>
          <a:xfrm>
            <a:off x="5887301" y="3453231"/>
            <a:ext cx="3486061" cy="360000"/>
          </a:xfrm>
          <a:custGeom>
            <a:avLst/>
            <a:gdLst/>
            <a:ahLst/>
            <a:cxnLst/>
            <a:rect l="l" t="t" r="r" b="b"/>
            <a:pathLst>
              <a:path w="2655012" h="360000">
                <a:moveTo>
                  <a:pt x="0" y="0"/>
                </a:moveTo>
                <a:lnTo>
                  <a:pt x="2295012" y="0"/>
                </a:lnTo>
                <a:lnTo>
                  <a:pt x="2655012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Isosceles Triangle 26">
            <a:extLst>
              <a:ext uri="{FF2B5EF4-FFF2-40B4-BE49-F238E27FC236}">
                <a16:creationId xmlns:a16="http://schemas.microsoft.com/office/drawing/2014/main" id="{3ECA2040-0CD1-40AF-97F8-00923EFA2137}"/>
              </a:ext>
            </a:extLst>
          </p:cNvPr>
          <p:cNvSpPr/>
          <p:nvPr/>
        </p:nvSpPr>
        <p:spPr>
          <a:xfrm rot="16200000">
            <a:off x="5349900" y="3397899"/>
            <a:ext cx="577208" cy="49759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81846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173E555-DD9D-49BD-A507-A385BE978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Attack 2</a:t>
            </a:r>
          </a:p>
        </p:txBody>
      </p:sp>
      <p:sp>
        <p:nvSpPr>
          <p:cNvPr id="36" name="AutoShape 12">
            <a:extLst>
              <a:ext uri="{FF2B5EF4-FFF2-40B4-BE49-F238E27FC236}">
                <a16:creationId xmlns:a16="http://schemas.microsoft.com/office/drawing/2014/main" id="{766DFE5C-D798-4C5A-AC9C-13AFAB0F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2980276"/>
            <a:ext cx="10448925" cy="1350150"/>
          </a:xfrm>
          <a:prstGeom prst="rightArrow">
            <a:avLst>
              <a:gd name="adj1" fmla="val 45285"/>
              <a:gd name="adj2" fmla="val 76553"/>
            </a:avLst>
          </a:prstGeom>
          <a:solidFill>
            <a:schemeClr val="bg1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ounded Rectangle 13">
            <a:extLst>
              <a:ext uri="{FF2B5EF4-FFF2-40B4-BE49-F238E27FC236}">
                <a16:creationId xmlns:a16="http://schemas.microsoft.com/office/drawing/2014/main" id="{4439028E-F7C3-41FA-9DEC-F253291E4788}"/>
              </a:ext>
            </a:extLst>
          </p:cNvPr>
          <p:cNvSpPr/>
          <p:nvPr/>
        </p:nvSpPr>
        <p:spPr>
          <a:xfrm>
            <a:off x="1315633" y="2289093"/>
            <a:ext cx="1884066" cy="2544461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Rounded Rectangle 8">
            <a:extLst>
              <a:ext uri="{FF2B5EF4-FFF2-40B4-BE49-F238E27FC236}">
                <a16:creationId xmlns:a16="http://schemas.microsoft.com/office/drawing/2014/main" id="{04E461DD-E5E1-4225-B2F6-02ECD81A23E3}"/>
              </a:ext>
            </a:extLst>
          </p:cNvPr>
          <p:cNvSpPr/>
          <p:nvPr/>
        </p:nvSpPr>
        <p:spPr>
          <a:xfrm>
            <a:off x="1315634" y="2211754"/>
            <a:ext cx="188406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Rounded Rectangle 4">
            <a:extLst>
              <a:ext uri="{FF2B5EF4-FFF2-40B4-BE49-F238E27FC236}">
                <a16:creationId xmlns:a16="http://schemas.microsoft.com/office/drawing/2014/main" id="{19CD5ED6-0926-4CAD-A3A5-3E825F1222FA}"/>
              </a:ext>
            </a:extLst>
          </p:cNvPr>
          <p:cNvSpPr/>
          <p:nvPr/>
        </p:nvSpPr>
        <p:spPr>
          <a:xfrm>
            <a:off x="3583937" y="2289092"/>
            <a:ext cx="1884065" cy="2544461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1" name="Rounded Rectangle 8">
            <a:extLst>
              <a:ext uri="{FF2B5EF4-FFF2-40B4-BE49-F238E27FC236}">
                <a16:creationId xmlns:a16="http://schemas.microsoft.com/office/drawing/2014/main" id="{22054B96-B1A4-4B79-8852-72440DB153F0}"/>
              </a:ext>
            </a:extLst>
          </p:cNvPr>
          <p:cNvSpPr/>
          <p:nvPr/>
        </p:nvSpPr>
        <p:spPr>
          <a:xfrm>
            <a:off x="3583939" y="2211753"/>
            <a:ext cx="188406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3" name="Rounded Rectangle 7">
            <a:extLst>
              <a:ext uri="{FF2B5EF4-FFF2-40B4-BE49-F238E27FC236}">
                <a16:creationId xmlns:a16="http://schemas.microsoft.com/office/drawing/2014/main" id="{E77E0319-E5CC-4D72-AB64-FEBCD68C85EA}"/>
              </a:ext>
            </a:extLst>
          </p:cNvPr>
          <p:cNvSpPr/>
          <p:nvPr/>
        </p:nvSpPr>
        <p:spPr>
          <a:xfrm>
            <a:off x="5852240" y="2289094"/>
            <a:ext cx="1884066" cy="254446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4" name="Rounded Rectangle 8">
            <a:extLst>
              <a:ext uri="{FF2B5EF4-FFF2-40B4-BE49-F238E27FC236}">
                <a16:creationId xmlns:a16="http://schemas.microsoft.com/office/drawing/2014/main" id="{8E7BD6B9-7C8D-49AA-BBFB-99AFC0B3326E}"/>
              </a:ext>
            </a:extLst>
          </p:cNvPr>
          <p:cNvSpPr/>
          <p:nvPr/>
        </p:nvSpPr>
        <p:spPr>
          <a:xfrm>
            <a:off x="5852242" y="2211754"/>
            <a:ext cx="188406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6" name="Rounded Rectangle 10">
            <a:extLst>
              <a:ext uri="{FF2B5EF4-FFF2-40B4-BE49-F238E27FC236}">
                <a16:creationId xmlns:a16="http://schemas.microsoft.com/office/drawing/2014/main" id="{F2D9CE89-C696-4A4A-816A-82F834F21C38}"/>
              </a:ext>
            </a:extLst>
          </p:cNvPr>
          <p:cNvSpPr/>
          <p:nvPr/>
        </p:nvSpPr>
        <p:spPr>
          <a:xfrm>
            <a:off x="8084498" y="2283761"/>
            <a:ext cx="1884066" cy="254446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7" name="Rounded Rectangle 8">
            <a:extLst>
              <a:ext uri="{FF2B5EF4-FFF2-40B4-BE49-F238E27FC236}">
                <a16:creationId xmlns:a16="http://schemas.microsoft.com/office/drawing/2014/main" id="{B18E4683-02F0-4557-8C92-991AB4EC4CFD}"/>
              </a:ext>
            </a:extLst>
          </p:cNvPr>
          <p:cNvSpPr/>
          <p:nvPr/>
        </p:nvSpPr>
        <p:spPr>
          <a:xfrm>
            <a:off x="8084500" y="2206421"/>
            <a:ext cx="188406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9" name="Group 15">
            <a:extLst>
              <a:ext uri="{FF2B5EF4-FFF2-40B4-BE49-F238E27FC236}">
                <a16:creationId xmlns:a16="http://schemas.microsoft.com/office/drawing/2014/main" id="{06AF4993-97D4-40F2-B50C-ACB931C38DFF}"/>
              </a:ext>
            </a:extLst>
          </p:cNvPr>
          <p:cNvGrpSpPr/>
          <p:nvPr/>
        </p:nvGrpSpPr>
        <p:grpSpPr>
          <a:xfrm>
            <a:off x="1451727" y="2986894"/>
            <a:ext cx="1627597" cy="1384996"/>
            <a:chOff x="819822" y="3646109"/>
            <a:chExt cx="1421557" cy="1384996"/>
          </a:xfrm>
          <a:noFill/>
        </p:grpSpPr>
        <p:sp>
          <p:nvSpPr>
            <p:cNvPr id="50" name="TextBox 16">
              <a:extLst>
                <a:ext uri="{FF2B5EF4-FFF2-40B4-BE49-F238E27FC236}">
                  <a16:creationId xmlns:a16="http://schemas.microsoft.com/office/drawing/2014/main" id="{3B31CB48-2B66-475B-8740-91AA64E9432F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17">
              <a:extLst>
                <a:ext uri="{FF2B5EF4-FFF2-40B4-BE49-F238E27FC236}">
                  <a16:creationId xmlns:a16="http://schemas.microsoft.com/office/drawing/2014/main" id="{0181A3EA-167A-426D-A5AB-11740E80B43F}"/>
                </a:ext>
              </a:extLst>
            </p:cNvPr>
            <p:cNvSpPr txBox="1"/>
            <p:nvPr/>
          </p:nvSpPr>
          <p:spPr>
            <a:xfrm>
              <a:off x="829552" y="3646110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Divide the original image into blocks and evaluate their informative capacity using entropy combined with a certain threshold.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18">
            <a:extLst>
              <a:ext uri="{FF2B5EF4-FFF2-40B4-BE49-F238E27FC236}">
                <a16:creationId xmlns:a16="http://schemas.microsoft.com/office/drawing/2014/main" id="{A927AAD6-8463-4DF9-99C9-D5D12650C0B2}"/>
              </a:ext>
            </a:extLst>
          </p:cNvPr>
          <p:cNvGrpSpPr/>
          <p:nvPr/>
        </p:nvGrpSpPr>
        <p:grpSpPr>
          <a:xfrm>
            <a:off x="5919142" y="2974174"/>
            <a:ext cx="1750259" cy="1754326"/>
            <a:chOff x="761387" y="3633387"/>
            <a:chExt cx="1528691" cy="1754326"/>
          </a:xfrm>
          <a:noFill/>
        </p:grpSpPr>
        <p:sp>
          <p:nvSpPr>
            <p:cNvPr id="53" name="TextBox 19">
              <a:extLst>
                <a:ext uri="{FF2B5EF4-FFF2-40B4-BE49-F238E27FC236}">
                  <a16:creationId xmlns:a16="http://schemas.microsoft.com/office/drawing/2014/main" id="{B04A33A7-9B47-464C-8579-CEB1E724795A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20">
              <a:extLst>
                <a:ext uri="{FF2B5EF4-FFF2-40B4-BE49-F238E27FC236}">
                  <a16:creationId xmlns:a16="http://schemas.microsoft.com/office/drawing/2014/main" id="{0E01E13E-F6E0-4C82-9C05-B066F48083AE}"/>
                </a:ext>
              </a:extLst>
            </p:cNvPr>
            <p:cNvSpPr txBox="1"/>
            <p:nvPr/>
          </p:nvSpPr>
          <p:spPr>
            <a:xfrm>
              <a:off x="761387" y="3633387"/>
              <a:ext cx="1528691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N iterations, attack the most informative block using a specific attack each time stronger.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After N iterations restart attacking the 2 more informative blocks and so 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21">
            <a:extLst>
              <a:ext uri="{FF2B5EF4-FFF2-40B4-BE49-F238E27FC236}">
                <a16:creationId xmlns:a16="http://schemas.microsoft.com/office/drawing/2014/main" id="{BFD0667D-2BAC-4AE4-A34D-4885932CB79E}"/>
              </a:ext>
            </a:extLst>
          </p:cNvPr>
          <p:cNvGrpSpPr/>
          <p:nvPr/>
        </p:nvGrpSpPr>
        <p:grpSpPr>
          <a:xfrm>
            <a:off x="8231733" y="2916686"/>
            <a:ext cx="1616457" cy="738665"/>
            <a:chOff x="819822" y="3646109"/>
            <a:chExt cx="1411827" cy="738665"/>
          </a:xfrm>
          <a:noFill/>
        </p:grpSpPr>
        <p:sp>
          <p:nvSpPr>
            <p:cNvPr id="56" name="TextBox 22">
              <a:extLst>
                <a:ext uri="{FF2B5EF4-FFF2-40B4-BE49-F238E27FC236}">
                  <a16:creationId xmlns:a16="http://schemas.microsoft.com/office/drawing/2014/main" id="{3496163D-138F-4745-9649-C2A776AA52EE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23">
              <a:extLst>
                <a:ext uri="{FF2B5EF4-FFF2-40B4-BE49-F238E27FC236}">
                  <a16:creationId xmlns:a16="http://schemas.microsoft.com/office/drawing/2014/main" id="{8C6E810E-B6DA-4072-AD67-B8514AE5786E}"/>
                </a:ext>
              </a:extLst>
            </p:cNvPr>
            <p:cNvSpPr txBox="1"/>
            <p:nvPr/>
          </p:nvSpPr>
          <p:spPr>
            <a:xfrm>
              <a:off x="819822" y="3738443"/>
              <a:ext cx="141182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Repeat the process with a different type of attack.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8" name="직사각형 113">
            <a:extLst>
              <a:ext uri="{FF2B5EF4-FFF2-40B4-BE49-F238E27FC236}">
                <a16:creationId xmlns:a16="http://schemas.microsoft.com/office/drawing/2014/main" id="{19EFFC21-F8BC-43D1-8ABC-BCD6CF8B8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187" y="2297065"/>
            <a:ext cx="1176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Repeat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9" name="직사각형 113">
            <a:extLst>
              <a:ext uri="{FF2B5EF4-FFF2-40B4-BE49-F238E27FC236}">
                <a16:creationId xmlns:a16="http://schemas.microsoft.com/office/drawing/2014/main" id="{0188634E-66D6-40CC-9C77-9D3FBEF6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543" y="2313144"/>
            <a:ext cx="15254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Inner </a:t>
            </a:r>
            <a:r>
              <a:rPr lang="en-US" altLang="ko-KR" sz="2000" b="1" dirty="0" err="1">
                <a:solidFill>
                  <a:schemeClr val="bg1"/>
                </a:solidFill>
                <a:cs typeface="Arial" charset="0"/>
              </a:rPr>
              <a:t>cicle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0" name="직사각형 113">
            <a:extLst>
              <a:ext uri="{FF2B5EF4-FFF2-40B4-BE49-F238E27FC236}">
                <a16:creationId xmlns:a16="http://schemas.microsoft.com/office/drawing/2014/main" id="{77808684-10C3-4F1A-817D-D5D31010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740" y="2318059"/>
            <a:ext cx="15254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Main </a:t>
            </a:r>
            <a:r>
              <a:rPr lang="en-US" altLang="ko-KR" sz="2000" b="1" dirty="0" err="1">
                <a:solidFill>
                  <a:schemeClr val="bg1"/>
                </a:solidFill>
                <a:cs typeface="Arial" charset="0"/>
              </a:rPr>
              <a:t>cicle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1" name="직사각형 113">
            <a:extLst>
              <a:ext uri="{FF2B5EF4-FFF2-40B4-BE49-F238E27FC236}">
                <a16:creationId xmlns:a16="http://schemas.microsoft.com/office/drawing/2014/main" id="{C994E950-2FBC-420A-87DA-DBAAD61BF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246" y="2297065"/>
            <a:ext cx="12601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Division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62" name="Group 24">
            <a:extLst>
              <a:ext uri="{FF2B5EF4-FFF2-40B4-BE49-F238E27FC236}">
                <a16:creationId xmlns:a16="http://schemas.microsoft.com/office/drawing/2014/main" id="{CE01CBF1-331C-4730-93E7-C59476239F20}"/>
              </a:ext>
            </a:extLst>
          </p:cNvPr>
          <p:cNvGrpSpPr/>
          <p:nvPr/>
        </p:nvGrpSpPr>
        <p:grpSpPr>
          <a:xfrm>
            <a:off x="3668304" y="2697175"/>
            <a:ext cx="1697475" cy="749870"/>
            <a:chOff x="749060" y="3646109"/>
            <a:chExt cx="1482589" cy="749870"/>
          </a:xfrm>
          <a:noFill/>
        </p:grpSpPr>
        <p:sp>
          <p:nvSpPr>
            <p:cNvPr id="63" name="TextBox 25">
              <a:extLst>
                <a:ext uri="{FF2B5EF4-FFF2-40B4-BE49-F238E27FC236}">
                  <a16:creationId xmlns:a16="http://schemas.microsoft.com/office/drawing/2014/main" id="{BEDA4FDC-8781-4BFD-AAE6-473CB8B2ECF4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26">
              <a:extLst>
                <a:ext uri="{FF2B5EF4-FFF2-40B4-BE49-F238E27FC236}">
                  <a16:creationId xmlns:a16="http://schemas.microsoft.com/office/drawing/2014/main" id="{21CF37B5-5417-4404-A395-511D8A077013}"/>
                </a:ext>
              </a:extLst>
            </p:cNvPr>
            <p:cNvSpPr txBox="1"/>
            <p:nvPr/>
          </p:nvSpPr>
          <p:spPr>
            <a:xfrm>
              <a:off x="749060" y="3934314"/>
              <a:ext cx="1411827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Continue cycling until the mark is found.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798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31AD7E-CFC1-418F-98A2-18CC1568DE7A}"/>
              </a:ext>
            </a:extLst>
          </p:cNvPr>
          <p:cNvGrpSpPr/>
          <p:nvPr/>
        </p:nvGrpSpPr>
        <p:grpSpPr>
          <a:xfrm>
            <a:off x="-2194560" y="1944359"/>
            <a:ext cx="11431630" cy="1405526"/>
            <a:chOff x="0" y="2023474"/>
            <a:chExt cx="11431630" cy="1405526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0A3FD7-9EFF-42EC-8BCC-8DC54EFB8BBE}"/>
                </a:ext>
              </a:extLst>
            </p:cNvPr>
            <p:cNvSpPr/>
            <p:nvPr userDrawn="1"/>
          </p:nvSpPr>
          <p:spPr>
            <a:xfrm>
              <a:off x="0" y="3200400"/>
              <a:ext cx="61354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13F97A-86EF-43CD-8CB7-E32D10AD692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203772E-A1FB-4E49-8AF7-B31C59999691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1E7180-931A-4C17-9E5B-1625B2C7DEC1}"/>
              </a:ext>
            </a:extLst>
          </p:cNvPr>
          <p:cNvGrpSpPr/>
          <p:nvPr/>
        </p:nvGrpSpPr>
        <p:grpSpPr>
          <a:xfrm rot="10800000">
            <a:off x="3330785" y="3508116"/>
            <a:ext cx="8861215" cy="1405526"/>
            <a:chOff x="2570415" y="2023474"/>
            <a:chExt cx="8861215" cy="1405526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8DF00D-8E76-4614-88B8-767E8BE23F4E}"/>
                </a:ext>
              </a:extLst>
            </p:cNvPr>
            <p:cNvSpPr/>
            <p:nvPr userDrawn="1"/>
          </p:nvSpPr>
          <p:spPr>
            <a:xfrm>
              <a:off x="2570415" y="3168582"/>
              <a:ext cx="3565068" cy="2604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31C40D-47AF-4709-89BF-A81A115A5003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08A5D7-6365-49D1-8A3E-659608ED742D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68E2DED-C91F-41E9-B620-F0DAA11CF60E}"/>
              </a:ext>
            </a:extLst>
          </p:cNvPr>
          <p:cNvSpPr txBox="1"/>
          <p:nvPr/>
        </p:nvSpPr>
        <p:spPr>
          <a:xfrm>
            <a:off x="4042289" y="2897839"/>
            <a:ext cx="4584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accent5">
                    <a:lumMod val="75000"/>
                  </a:schemeClr>
                </a:solidFill>
              </a:rPr>
              <a:t>Thank </a:t>
            </a:r>
            <a:r>
              <a:rPr lang="it-IT" sz="3600" dirty="0" err="1">
                <a:solidFill>
                  <a:schemeClr val="accent5">
                    <a:lumMod val="75000"/>
                  </a:schemeClr>
                </a:solidFill>
              </a:rPr>
              <a:t>you</a:t>
            </a:r>
            <a:r>
              <a:rPr lang="it-IT" sz="3600" dirty="0">
                <a:solidFill>
                  <a:schemeClr val="accent5">
                    <a:lumMod val="75000"/>
                  </a:schemeClr>
                </a:solidFill>
              </a:rPr>
              <a:t> for </a:t>
            </a:r>
            <a:r>
              <a:rPr lang="it-IT" sz="3600" dirty="0" err="1">
                <a:solidFill>
                  <a:schemeClr val="accent5">
                    <a:lumMod val="75000"/>
                  </a:schemeClr>
                </a:solidFill>
              </a:rPr>
              <a:t>your</a:t>
            </a:r>
            <a:r>
              <a:rPr lang="it-IT" sz="3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sz="3600" dirty="0" err="1">
                <a:solidFill>
                  <a:schemeClr val="accent5">
                    <a:lumMod val="75000"/>
                  </a:schemeClr>
                </a:solidFill>
              </a:rPr>
              <a:t>attention</a:t>
            </a:r>
            <a:endParaRPr lang="it-IT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81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Embedding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E59A83-240D-4F6B-8B0E-1BA0550131E8}"/>
              </a:ext>
            </a:extLst>
          </p:cNvPr>
          <p:cNvGrpSpPr/>
          <p:nvPr/>
        </p:nvGrpSpPr>
        <p:grpSpPr>
          <a:xfrm>
            <a:off x="5629408" y="2365761"/>
            <a:ext cx="1139838" cy="1632238"/>
            <a:chOff x="3692771" y="1580738"/>
            <a:chExt cx="1954016" cy="2798134"/>
          </a:xfrm>
        </p:grpSpPr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7065D1D-4965-4374-80E1-1E4BB21F503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8" name="Down Arrow 1">
              <a:extLst>
                <a:ext uri="{FF2B5EF4-FFF2-40B4-BE49-F238E27FC236}">
                  <a16:creationId xmlns:a16="http://schemas.microsoft.com/office/drawing/2014/main" id="{64942D5B-DD4F-42A6-8A24-52C100F9573D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3176FD0-7445-4716-B156-8D8889982B71}"/>
              </a:ext>
            </a:extLst>
          </p:cNvPr>
          <p:cNvGrpSpPr/>
          <p:nvPr/>
        </p:nvGrpSpPr>
        <p:grpSpPr>
          <a:xfrm rot="4113254">
            <a:off x="6667010" y="3059006"/>
            <a:ext cx="1139838" cy="1632239"/>
            <a:chOff x="3692770" y="1580739"/>
            <a:chExt cx="1954015" cy="2798135"/>
          </a:xfrm>
        </p:grpSpPr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BB9F0748-1364-4B79-B2F5-F4B63E367A25}"/>
                </a:ext>
              </a:extLst>
            </p:cNvPr>
            <p:cNvSpPr/>
            <p:nvPr/>
          </p:nvSpPr>
          <p:spPr>
            <a:xfrm>
              <a:off x="3692770" y="1580739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Down Arrow 1">
              <a:extLst>
                <a:ext uri="{FF2B5EF4-FFF2-40B4-BE49-F238E27FC236}">
                  <a16:creationId xmlns:a16="http://schemas.microsoft.com/office/drawing/2014/main" id="{D1CAA570-3D40-4045-AE33-211C27906E16}"/>
                </a:ext>
              </a:extLst>
            </p:cNvPr>
            <p:cNvSpPr/>
            <p:nvPr/>
          </p:nvSpPr>
          <p:spPr>
            <a:xfrm>
              <a:off x="3846586" y="1612057"/>
              <a:ext cx="1800199" cy="2766817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2F00F3-6E29-42CF-803D-698D9255D6B1}"/>
              </a:ext>
            </a:extLst>
          </p:cNvPr>
          <p:cNvGrpSpPr/>
          <p:nvPr/>
        </p:nvGrpSpPr>
        <p:grpSpPr>
          <a:xfrm rot="8531373">
            <a:off x="6354290" y="4269647"/>
            <a:ext cx="1139838" cy="1632238"/>
            <a:chOff x="3692771" y="1580738"/>
            <a:chExt cx="1954016" cy="2798134"/>
          </a:xfrm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20156C81-2362-4434-9C32-C610062872EE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Down Arrow 1">
              <a:extLst>
                <a:ext uri="{FF2B5EF4-FFF2-40B4-BE49-F238E27FC236}">
                  <a16:creationId xmlns:a16="http://schemas.microsoft.com/office/drawing/2014/main" id="{2184C029-7A5D-4C74-A731-5BF58C8A1A0A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9FB0C0-78E7-4C87-AAB3-9F6615B83370}"/>
              </a:ext>
            </a:extLst>
          </p:cNvPr>
          <p:cNvGrpSpPr/>
          <p:nvPr/>
        </p:nvGrpSpPr>
        <p:grpSpPr>
          <a:xfrm rot="13128837">
            <a:off x="5071163" y="4285403"/>
            <a:ext cx="1139838" cy="1632238"/>
            <a:chOff x="3692771" y="1580738"/>
            <a:chExt cx="1954016" cy="2798134"/>
          </a:xfrm>
        </p:grpSpPr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4D47D263-8A58-4ED0-A96F-9778938121D8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Down Arrow 1">
              <a:extLst>
                <a:ext uri="{FF2B5EF4-FFF2-40B4-BE49-F238E27FC236}">
                  <a16:creationId xmlns:a16="http://schemas.microsoft.com/office/drawing/2014/main" id="{DB125E9B-F3F1-4740-907F-DFEFDF6D6F6E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0538BE-E4BE-4806-ACD0-07D69B8642B4}"/>
              </a:ext>
            </a:extLst>
          </p:cNvPr>
          <p:cNvGrpSpPr/>
          <p:nvPr/>
        </p:nvGrpSpPr>
        <p:grpSpPr>
          <a:xfrm rot="17414357">
            <a:off x="4644963" y="3113188"/>
            <a:ext cx="1139838" cy="1632238"/>
            <a:chOff x="3692771" y="1580738"/>
            <a:chExt cx="1954016" cy="2798134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7222905F-A268-4266-A83B-441260F439FE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Down Arrow 1">
              <a:extLst>
                <a:ext uri="{FF2B5EF4-FFF2-40B4-BE49-F238E27FC236}">
                  <a16:creationId xmlns:a16="http://schemas.microsoft.com/office/drawing/2014/main" id="{6B8446BB-68F2-485B-A025-1F181BF4F106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9" name="그룹 8">
            <a:extLst>
              <a:ext uri="{FF2B5EF4-FFF2-40B4-BE49-F238E27FC236}">
                <a16:creationId xmlns:a16="http://schemas.microsoft.com/office/drawing/2014/main" id="{E033FA98-CA3F-42A9-81DD-21700F94F3AF}"/>
              </a:ext>
            </a:extLst>
          </p:cNvPr>
          <p:cNvGrpSpPr/>
          <p:nvPr/>
        </p:nvGrpSpPr>
        <p:grpSpPr>
          <a:xfrm>
            <a:off x="7945739" y="3032694"/>
            <a:ext cx="3443975" cy="1085948"/>
            <a:chOff x="7871725" y="2759312"/>
            <a:chExt cx="2304256" cy="10859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12E0AE-E00F-4707-803C-3E54FE678412}"/>
                </a:ext>
              </a:extLst>
            </p:cNvPr>
            <p:cNvSpPr txBox="1"/>
            <p:nvPr/>
          </p:nvSpPr>
          <p:spPr>
            <a:xfrm>
              <a:off x="7871725" y="2759312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Division in block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63AF16-BD42-4A9D-B154-76608FB2C35B}"/>
                </a:ext>
              </a:extLst>
            </p:cNvPr>
            <p:cNvSpPr txBox="1"/>
            <p:nvPr/>
          </p:nvSpPr>
          <p:spPr>
            <a:xfrm>
              <a:off x="7871725" y="3014263"/>
              <a:ext cx="2304256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Dividing the image in N blocks of a fixed size calculating the information capacity of each block and creating a list with the index of each block ordered in a decrescent way.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9">
            <a:extLst>
              <a:ext uri="{FF2B5EF4-FFF2-40B4-BE49-F238E27FC236}">
                <a16:creationId xmlns:a16="http://schemas.microsoft.com/office/drawing/2014/main" id="{CC9D034A-A243-4055-8B2D-ABEBE8CFE1D3}"/>
              </a:ext>
            </a:extLst>
          </p:cNvPr>
          <p:cNvGrpSpPr/>
          <p:nvPr/>
        </p:nvGrpSpPr>
        <p:grpSpPr>
          <a:xfrm>
            <a:off x="6817005" y="5617597"/>
            <a:ext cx="3443975" cy="531950"/>
            <a:chOff x="7871725" y="4174355"/>
            <a:chExt cx="2304256" cy="5319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B963A3-2F6B-432B-BB4A-1D61D1E026E7}"/>
                </a:ext>
              </a:extLst>
            </p:cNvPr>
            <p:cNvSpPr txBox="1"/>
            <p:nvPr/>
          </p:nvSpPr>
          <p:spPr>
            <a:xfrm>
              <a:off x="7871725" y="4174355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Application of the DWT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EFB404-22DD-449D-9896-139296C16866}"/>
                </a:ext>
              </a:extLst>
            </p:cNvPr>
            <p:cNvSpPr txBox="1"/>
            <p:nvPr/>
          </p:nvSpPr>
          <p:spPr>
            <a:xfrm>
              <a:off x="7871725" y="4429306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6">
            <a:extLst>
              <a:ext uri="{FF2B5EF4-FFF2-40B4-BE49-F238E27FC236}">
                <a16:creationId xmlns:a16="http://schemas.microsoft.com/office/drawing/2014/main" id="{6512FB35-F9B5-45AD-8A88-746CF12985AC}"/>
              </a:ext>
            </a:extLst>
          </p:cNvPr>
          <p:cNvGrpSpPr/>
          <p:nvPr/>
        </p:nvGrpSpPr>
        <p:grpSpPr>
          <a:xfrm>
            <a:off x="3974523" y="1334933"/>
            <a:ext cx="3489221" cy="1085948"/>
            <a:chOff x="2375857" y="2162958"/>
            <a:chExt cx="2304256" cy="10859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4921F3-4F80-47DD-B33D-D11EEB24391E}"/>
                </a:ext>
              </a:extLst>
            </p:cNvPr>
            <p:cNvSpPr txBox="1"/>
            <p:nvPr/>
          </p:nvSpPr>
          <p:spPr>
            <a:xfrm>
              <a:off x="2375857" y="21629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Defining the informative capacity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B6E8AD-4DF7-4C30-BD1D-30E5A6FFD003}"/>
                </a:ext>
              </a:extLst>
            </p:cNvPr>
            <p:cNvSpPr txBox="1"/>
            <p:nvPr/>
          </p:nvSpPr>
          <p:spPr>
            <a:xfrm>
              <a:off x="2375857" y="2417909"/>
              <a:ext cx="2304256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Calculating the informative power of an image using entropy and applying a threshold for setting the most informative point to 255 and the other ones to 0.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5">
            <a:extLst>
              <a:ext uri="{FF2B5EF4-FFF2-40B4-BE49-F238E27FC236}">
                <a16:creationId xmlns:a16="http://schemas.microsoft.com/office/drawing/2014/main" id="{2E365ED8-3D0A-4ED4-AEC6-17938ACE5521}"/>
              </a:ext>
            </a:extLst>
          </p:cNvPr>
          <p:cNvGrpSpPr/>
          <p:nvPr/>
        </p:nvGrpSpPr>
        <p:grpSpPr>
          <a:xfrm>
            <a:off x="841897" y="3238734"/>
            <a:ext cx="3489221" cy="901282"/>
            <a:chOff x="2375857" y="3963158"/>
            <a:chExt cx="2304256" cy="90128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EB8FD3-07FD-42F0-BDB9-99251EFA126D}"/>
                </a:ext>
              </a:extLst>
            </p:cNvPr>
            <p:cNvSpPr txBox="1"/>
            <p:nvPr/>
          </p:nvSpPr>
          <p:spPr>
            <a:xfrm>
              <a:off x="2375857" y="39631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Insertion of watermark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D60D78-4A90-44E4-AF63-B3BE2918653E}"/>
                </a:ext>
              </a:extLst>
            </p:cNvPr>
            <p:cNvSpPr txBox="1"/>
            <p:nvPr/>
          </p:nvSpPr>
          <p:spPr>
            <a:xfrm>
              <a:off x="2375857" y="42181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Division of the watermark in pieces and embedding using DCT in the most informative blocks in a weighted way.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그룹 4">
            <a:extLst>
              <a:ext uri="{FF2B5EF4-FFF2-40B4-BE49-F238E27FC236}">
                <a16:creationId xmlns:a16="http://schemas.microsoft.com/office/drawing/2014/main" id="{81E22B68-D951-4AF7-824F-C72716B1819B}"/>
              </a:ext>
            </a:extLst>
          </p:cNvPr>
          <p:cNvGrpSpPr/>
          <p:nvPr/>
        </p:nvGrpSpPr>
        <p:grpSpPr>
          <a:xfrm>
            <a:off x="2463099" y="5280337"/>
            <a:ext cx="3443977" cy="531950"/>
            <a:chOff x="5735959" y="5255111"/>
            <a:chExt cx="2304257" cy="53195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E33301-2CB3-46D9-8622-BACADC56B015}"/>
                </a:ext>
              </a:extLst>
            </p:cNvPr>
            <p:cNvSpPr txBox="1"/>
            <p:nvPr/>
          </p:nvSpPr>
          <p:spPr>
            <a:xfrm>
              <a:off x="5735959" y="5255111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Division of the top left component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F1C868-9C6F-487D-AD57-C4CC05BC2145}"/>
                </a:ext>
              </a:extLst>
            </p:cNvPr>
            <p:cNvSpPr txBox="1"/>
            <p:nvPr/>
          </p:nvSpPr>
          <p:spPr>
            <a:xfrm>
              <a:off x="5735960" y="5510062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IT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Division</a:t>
              </a:r>
              <a:r>
                <a:rPr lang="it-I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of the AC component in N </a:t>
              </a:r>
              <a:r>
                <a:rPr lang="it-IT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blocks</a:t>
              </a:r>
              <a:r>
                <a:rPr lang="it-I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7813C16-88FD-46A6-8CA7-26BCD07A9585}"/>
              </a:ext>
            </a:extLst>
          </p:cNvPr>
          <p:cNvSpPr txBox="1"/>
          <p:nvPr/>
        </p:nvSpPr>
        <p:spPr>
          <a:xfrm>
            <a:off x="6019804" y="323990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E2C2DC7-EED8-4D99-AC1D-8648EEACBD3C}"/>
              </a:ext>
            </a:extLst>
          </p:cNvPr>
          <p:cNvSpPr txBox="1"/>
          <p:nvPr/>
        </p:nvSpPr>
        <p:spPr>
          <a:xfrm>
            <a:off x="6715925" y="3744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8ACB53C-4329-41A1-9541-A73436D706D8}"/>
              </a:ext>
            </a:extLst>
          </p:cNvPr>
          <p:cNvSpPr txBox="1"/>
          <p:nvPr/>
        </p:nvSpPr>
        <p:spPr>
          <a:xfrm>
            <a:off x="6468222" y="449709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56BBCB07-FA2F-47AB-82AC-18C37B153469}"/>
              </a:ext>
            </a:extLst>
          </p:cNvPr>
          <p:cNvSpPr txBox="1"/>
          <p:nvPr/>
        </p:nvSpPr>
        <p:spPr>
          <a:xfrm>
            <a:off x="5625334" y="451914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D04159D-04A9-45F5-99F5-93FC2D42F2AF}"/>
              </a:ext>
            </a:extLst>
          </p:cNvPr>
          <p:cNvSpPr txBox="1"/>
          <p:nvPr/>
        </p:nvSpPr>
        <p:spPr>
          <a:xfrm>
            <a:off x="5336098" y="370561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7154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5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magine 34">
            <a:extLst>
              <a:ext uri="{FF2B5EF4-FFF2-40B4-BE49-F238E27FC236}">
                <a16:creationId xmlns:a16="http://schemas.microsoft.com/office/drawing/2014/main" id="{53B047DE-B89F-4D66-9A4D-D61317A855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7" t="22758" r="8502" b="27711"/>
          <a:stretch/>
        </p:blipFill>
        <p:spPr>
          <a:xfrm>
            <a:off x="867881" y="1747227"/>
            <a:ext cx="10456238" cy="312315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Entropy and Threshold</a:t>
            </a:r>
          </a:p>
        </p:txBody>
      </p:sp>
    </p:spTree>
    <p:extLst>
      <p:ext uri="{BB962C8B-B14F-4D97-AF65-F5344CB8AC3E}">
        <p14:creationId xmlns:p14="http://schemas.microsoft.com/office/powerpoint/2010/main" val="152457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magine 28" descr="Immagine che contiene persona, donna, esterni, abbigliamento&#10;&#10;Descrizione generata automaticamente">
            <a:extLst>
              <a:ext uri="{FF2B5EF4-FFF2-40B4-BE49-F238E27FC236}">
                <a16:creationId xmlns:a16="http://schemas.microsoft.com/office/drawing/2014/main" id="{E9A4F650-4D75-4AF2-B61B-D1ABB4487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78" y="1774032"/>
            <a:ext cx="3633005" cy="3633005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A87F21-35D4-4DE3-ACD8-B9EF4B097C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2. </a:t>
            </a:r>
            <a:r>
              <a:rPr lang="it-IT" dirty="0" err="1"/>
              <a:t>Division</a:t>
            </a:r>
            <a:r>
              <a:rPr lang="it-IT" dirty="0"/>
              <a:t> in </a:t>
            </a:r>
            <a:r>
              <a:rPr lang="it-IT" dirty="0" err="1"/>
              <a:t>block</a:t>
            </a:r>
            <a:endParaRPr lang="it-IT" dirty="0"/>
          </a:p>
        </p:txBody>
      </p:sp>
      <p:pic>
        <p:nvPicPr>
          <p:cNvPr id="4" name="Immagine 3" descr="Immagine che contiene recinto, inpiedi, guardando, fotocamera&#10;&#10;Descrizione generata automaticamente">
            <a:extLst>
              <a:ext uri="{FF2B5EF4-FFF2-40B4-BE49-F238E27FC236}">
                <a16:creationId xmlns:a16="http://schemas.microsoft.com/office/drawing/2014/main" id="{83E93526-D647-431A-8E39-696BBE02B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81" y="1774032"/>
            <a:ext cx="3633005" cy="3633005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C616CD5C-6FE2-4661-9540-613EA6A2D6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11" y="1734568"/>
            <a:ext cx="3686002" cy="3683000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3085ED2F-D606-419B-832E-11075406F5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5" y="1734568"/>
            <a:ext cx="3686001" cy="3683000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F5C1822A-AB5B-416F-9690-8FC003720A16}"/>
              </a:ext>
            </a:extLst>
          </p:cNvPr>
          <p:cNvGrpSpPr/>
          <p:nvPr/>
        </p:nvGrpSpPr>
        <p:grpSpPr>
          <a:xfrm>
            <a:off x="6858015" y="1734568"/>
            <a:ext cx="4079299" cy="3683000"/>
            <a:chOff x="7113614" y="1587500"/>
            <a:chExt cx="4079299" cy="3683000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EAFE9004-527C-4BFD-B900-315EB5177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8234" y="1587500"/>
              <a:ext cx="3686002" cy="3683000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59CDCC1-1CBF-468A-A6DB-41DAB3B4D786}"/>
                </a:ext>
              </a:extLst>
            </p:cNvPr>
            <p:cNvSpPr txBox="1"/>
            <p:nvPr/>
          </p:nvSpPr>
          <p:spPr>
            <a:xfrm>
              <a:off x="7978716" y="3962400"/>
              <a:ext cx="777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chemeClr val="accent6"/>
                  </a:solidFill>
                </a:rPr>
                <a:t>2403</a:t>
              </a:r>
              <a:endParaRPr lang="it-IT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8A8BC97-1A54-469B-A27C-EA01CBE24B10}"/>
                </a:ext>
              </a:extLst>
            </p:cNvPr>
            <p:cNvSpPr txBox="1"/>
            <p:nvPr/>
          </p:nvSpPr>
          <p:spPr>
            <a:xfrm>
              <a:off x="7502291" y="3962399"/>
              <a:ext cx="777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chemeClr val="accent6"/>
                  </a:solidFill>
                </a:rPr>
                <a:t>3005</a:t>
              </a:r>
              <a:endParaRPr lang="it-IT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5FE396F-DE54-446A-A15E-84D60FF421D8}"/>
                </a:ext>
              </a:extLst>
            </p:cNvPr>
            <p:cNvSpPr txBox="1"/>
            <p:nvPr/>
          </p:nvSpPr>
          <p:spPr>
            <a:xfrm>
              <a:off x="9052847" y="4882815"/>
              <a:ext cx="777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chemeClr val="accent6"/>
                  </a:solidFill>
                </a:rPr>
                <a:t>0</a:t>
              </a:r>
              <a:endParaRPr lang="it-IT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E6ED88D2-BB05-49DA-B514-4F4007D5F8E4}"/>
                </a:ext>
              </a:extLst>
            </p:cNvPr>
            <p:cNvSpPr txBox="1"/>
            <p:nvPr/>
          </p:nvSpPr>
          <p:spPr>
            <a:xfrm>
              <a:off x="10415558" y="3040160"/>
              <a:ext cx="777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chemeClr val="accent6"/>
                  </a:solidFill>
                </a:rPr>
                <a:t>0</a:t>
              </a:r>
              <a:endParaRPr lang="it-IT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3C5CF7D-DC67-4796-A504-332762B43CB4}"/>
                </a:ext>
              </a:extLst>
            </p:cNvPr>
            <p:cNvSpPr txBox="1"/>
            <p:nvPr/>
          </p:nvSpPr>
          <p:spPr>
            <a:xfrm>
              <a:off x="8883878" y="3522093"/>
              <a:ext cx="777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chemeClr val="accent6"/>
                  </a:solidFill>
                </a:rPr>
                <a:t>1325</a:t>
              </a:r>
              <a:endParaRPr lang="it-IT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FF2EED1D-7F28-4A3A-9138-599F410D9116}"/>
                </a:ext>
              </a:extLst>
            </p:cNvPr>
            <p:cNvSpPr txBox="1"/>
            <p:nvPr/>
          </p:nvSpPr>
          <p:spPr>
            <a:xfrm>
              <a:off x="7978716" y="4462561"/>
              <a:ext cx="777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chemeClr val="accent6"/>
                  </a:solidFill>
                </a:rPr>
                <a:t>2997</a:t>
              </a:r>
              <a:endParaRPr lang="it-IT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F8ADD19D-280B-4ADD-847C-F6C26AB5A6E2}"/>
                </a:ext>
              </a:extLst>
            </p:cNvPr>
            <p:cNvSpPr txBox="1"/>
            <p:nvPr/>
          </p:nvSpPr>
          <p:spPr>
            <a:xfrm>
              <a:off x="7113614" y="2156691"/>
              <a:ext cx="777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chemeClr val="accent6"/>
                  </a:solidFill>
                </a:rPr>
                <a:t>617</a:t>
              </a:r>
              <a:endParaRPr lang="it-IT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6B254501-2E61-4428-A361-3CC6FD2B5B71}"/>
                </a:ext>
              </a:extLst>
            </p:cNvPr>
            <p:cNvSpPr txBox="1"/>
            <p:nvPr/>
          </p:nvSpPr>
          <p:spPr>
            <a:xfrm>
              <a:off x="10301662" y="3522093"/>
              <a:ext cx="777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chemeClr val="accent6"/>
                  </a:solidFill>
                </a:rPr>
                <a:t>305</a:t>
              </a:r>
              <a:endParaRPr lang="it-IT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37A1782C-8DB9-4440-AEEA-1F07AE36C28D}"/>
                </a:ext>
              </a:extLst>
            </p:cNvPr>
            <p:cNvSpPr txBox="1"/>
            <p:nvPr/>
          </p:nvSpPr>
          <p:spPr>
            <a:xfrm>
              <a:off x="7590038" y="1681201"/>
              <a:ext cx="777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chemeClr val="accent6"/>
                  </a:solidFill>
                </a:rPr>
                <a:t>117</a:t>
              </a:r>
              <a:endParaRPr lang="it-IT" sz="11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18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A87F21-35D4-4DE3-ACD8-B9EF4B097C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67219"/>
            <a:ext cx="11573197" cy="724247"/>
          </a:xfrm>
        </p:spPr>
        <p:txBody>
          <a:bodyPr/>
          <a:lstStyle/>
          <a:p>
            <a:r>
              <a:rPr lang="it-IT" dirty="0"/>
              <a:t>3 - 4. </a:t>
            </a:r>
            <a:r>
              <a:rPr lang="it-IT" dirty="0" err="1"/>
              <a:t>Applying</a:t>
            </a:r>
            <a:r>
              <a:rPr lang="it-IT" dirty="0"/>
              <a:t> of the DWT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8B11B25-52B7-46BC-923C-16C7E6B0F7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8" t="8271" r="33814" b="24099"/>
          <a:stretch/>
        </p:blipFill>
        <p:spPr>
          <a:xfrm>
            <a:off x="819504" y="1442301"/>
            <a:ext cx="4790386" cy="4817807"/>
          </a:xfrm>
          <a:prstGeom prst="rect">
            <a:avLst/>
          </a:prstGeom>
        </p:spPr>
      </p:pic>
      <p:pic>
        <p:nvPicPr>
          <p:cNvPr id="7" name="Immagine 6" descr="Immagine che contiene guardando, donna, inpiedi, ragazza&#10;&#10;Descrizione generata automaticamente">
            <a:extLst>
              <a:ext uri="{FF2B5EF4-FFF2-40B4-BE49-F238E27FC236}">
                <a16:creationId xmlns:a16="http://schemas.microsoft.com/office/drawing/2014/main" id="{BDDD313A-B318-41BA-9433-C7DEC68BDA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03" y="1442301"/>
            <a:ext cx="2366127" cy="237385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EDBBDF1C-C230-427A-97BB-A2579A56E415}"/>
              </a:ext>
            </a:extLst>
          </p:cNvPr>
          <p:cNvSpPr/>
          <p:nvPr/>
        </p:nvSpPr>
        <p:spPr>
          <a:xfrm>
            <a:off x="1117459" y="2941320"/>
            <a:ext cx="283845" cy="281940"/>
          </a:xfrm>
          <a:prstGeom prst="rect">
            <a:avLst/>
          </a:prstGeom>
          <a:solidFill>
            <a:srgbClr val="30EEE8"/>
          </a:solidFill>
          <a:ln>
            <a:solidFill>
              <a:srgbClr val="32E7E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F8767E9B-B738-41BA-9C37-FEFD0F1F4EAA}"/>
              </a:ext>
            </a:extLst>
          </p:cNvPr>
          <p:cNvCxnSpPr>
            <a:cxnSpLocks/>
          </p:cNvCxnSpPr>
          <p:nvPr/>
        </p:nvCxnSpPr>
        <p:spPr>
          <a:xfrm flipV="1">
            <a:off x="1117459" y="2747010"/>
            <a:ext cx="4917733" cy="194311"/>
          </a:xfrm>
          <a:prstGeom prst="line">
            <a:avLst/>
          </a:prstGeom>
          <a:ln>
            <a:solidFill>
              <a:srgbClr val="30EEE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89E1B8C9-2E7C-469A-A0F4-2DE9EBFD30F8}"/>
              </a:ext>
            </a:extLst>
          </p:cNvPr>
          <p:cNvCxnSpPr>
            <a:cxnSpLocks/>
          </p:cNvCxnSpPr>
          <p:nvPr/>
        </p:nvCxnSpPr>
        <p:spPr>
          <a:xfrm>
            <a:off x="1117459" y="3223260"/>
            <a:ext cx="4917733" cy="1346835"/>
          </a:xfrm>
          <a:prstGeom prst="line">
            <a:avLst/>
          </a:prstGeom>
          <a:ln>
            <a:solidFill>
              <a:srgbClr val="30EEE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Immagine 19" descr="Immagine che contiene sfocato, fotografia, sedendo, guardando&#10;&#10;Descrizione generata automaticamente">
            <a:extLst>
              <a:ext uri="{FF2B5EF4-FFF2-40B4-BE49-F238E27FC236}">
                <a16:creationId xmlns:a16="http://schemas.microsoft.com/office/drawing/2014/main" id="{4004D449-9690-46E7-B62F-FAD23923F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192" y="2726079"/>
            <a:ext cx="1857999" cy="1857999"/>
          </a:xfrm>
          <a:prstGeom prst="rect">
            <a:avLst/>
          </a:prstGeom>
        </p:spPr>
      </p:pic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25472301-5C72-424E-B1C4-C5EE9EF39873}"/>
              </a:ext>
            </a:extLst>
          </p:cNvPr>
          <p:cNvSpPr/>
          <p:nvPr/>
        </p:nvSpPr>
        <p:spPr>
          <a:xfrm>
            <a:off x="8207271" y="3313885"/>
            <a:ext cx="993147" cy="724247"/>
          </a:xfrm>
          <a:prstGeom prst="rightArrow">
            <a:avLst/>
          </a:prstGeom>
          <a:solidFill>
            <a:srgbClr val="30EEE8"/>
          </a:solidFill>
          <a:ln>
            <a:solidFill>
              <a:srgbClr val="30EE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C70BBC9-14FD-424F-9BAE-54E16D5737AC}"/>
              </a:ext>
            </a:extLst>
          </p:cNvPr>
          <p:cNvSpPr txBox="1"/>
          <p:nvPr/>
        </p:nvSpPr>
        <p:spPr>
          <a:xfrm>
            <a:off x="8318493" y="297860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DCT</a:t>
            </a: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5A0E4CAD-EFE2-401E-85EC-88A2EC5D2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515" y="2759370"/>
            <a:ext cx="1857999" cy="1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5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3469B47-CDA7-4C92-BCD1-4535B7493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770" y="2770625"/>
            <a:ext cx="1550683" cy="1454168"/>
          </a:xfrm>
          <a:prstGeom prst="rect">
            <a:avLst/>
          </a:prstGeom>
        </p:spPr>
      </p:pic>
      <p:pic>
        <p:nvPicPr>
          <p:cNvPr id="44" name="Immagine 43" descr="Immagine che contiene mano, segnale, tenendo&#10;&#10;Descrizione generata automaticamente">
            <a:extLst>
              <a:ext uri="{FF2B5EF4-FFF2-40B4-BE49-F238E27FC236}">
                <a16:creationId xmlns:a16="http://schemas.microsoft.com/office/drawing/2014/main" id="{3E30E012-D01F-4F20-ADBB-D5AFA350C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60" y="2337754"/>
            <a:ext cx="2245898" cy="2213505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13CA532-6313-4E45-B9F5-5D5712D48C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5. </a:t>
            </a:r>
            <a:r>
              <a:rPr lang="it-IT" dirty="0" err="1"/>
              <a:t>Inserting</a:t>
            </a:r>
            <a:r>
              <a:rPr lang="it-IT" dirty="0"/>
              <a:t> the Watermark</a:t>
            </a:r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975CE3A0-0ADE-4BD8-B904-5FD13B5E5201}"/>
              </a:ext>
            </a:extLst>
          </p:cNvPr>
          <p:cNvGrpSpPr/>
          <p:nvPr/>
        </p:nvGrpSpPr>
        <p:grpSpPr>
          <a:xfrm>
            <a:off x="705760" y="2306188"/>
            <a:ext cx="2245071" cy="2245071"/>
            <a:chOff x="1961474" y="2736683"/>
            <a:chExt cx="2245071" cy="2245071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FCCC05A0-624E-434D-ADD3-CA18C73B5ECB}"/>
                </a:ext>
              </a:extLst>
            </p:cNvPr>
            <p:cNvCxnSpPr/>
            <p:nvPr/>
          </p:nvCxnSpPr>
          <p:spPr>
            <a:xfrm>
              <a:off x="2812081" y="2750312"/>
              <a:ext cx="0" cy="2204185"/>
            </a:xfrm>
            <a:prstGeom prst="line">
              <a:avLst/>
            </a:prstGeom>
            <a:ln w="12700">
              <a:solidFill>
                <a:srgbClr val="00BDFB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36E65368-F831-4E8A-9D0E-A8AF945616C2}"/>
                </a:ext>
              </a:extLst>
            </p:cNvPr>
            <p:cNvCxnSpPr>
              <a:cxnSpLocks/>
            </p:cNvCxnSpPr>
            <p:nvPr/>
          </p:nvCxnSpPr>
          <p:spPr>
            <a:xfrm>
              <a:off x="3313152" y="2736683"/>
              <a:ext cx="0" cy="2231442"/>
            </a:xfrm>
            <a:prstGeom prst="line">
              <a:avLst/>
            </a:prstGeom>
            <a:ln w="12700">
              <a:solidFill>
                <a:srgbClr val="00BDFB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CCD8FFEE-D7EB-40E6-81AE-C87A4337F65D}"/>
                </a:ext>
              </a:extLst>
            </p:cNvPr>
            <p:cNvCxnSpPr>
              <a:cxnSpLocks/>
            </p:cNvCxnSpPr>
            <p:nvPr/>
          </p:nvCxnSpPr>
          <p:spPr>
            <a:xfrm>
              <a:off x="3660814" y="2736683"/>
              <a:ext cx="0" cy="2231442"/>
            </a:xfrm>
            <a:prstGeom prst="line">
              <a:avLst/>
            </a:prstGeom>
            <a:ln w="12700">
              <a:solidFill>
                <a:srgbClr val="00BDFB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B2C358CF-470F-4386-94E3-76DB55546796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89" y="2750312"/>
              <a:ext cx="0" cy="2231442"/>
            </a:xfrm>
            <a:prstGeom prst="line">
              <a:avLst/>
            </a:prstGeom>
            <a:ln w="12700">
              <a:solidFill>
                <a:srgbClr val="00BDFB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099ACBD1-6860-44FC-8062-47E7BC38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40266" y="2750312"/>
              <a:ext cx="0" cy="2231442"/>
            </a:xfrm>
            <a:prstGeom prst="line">
              <a:avLst/>
            </a:prstGeom>
            <a:ln w="12700">
              <a:solidFill>
                <a:srgbClr val="00BDFB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199A20A8-77F4-410B-969B-2999A5677223}"/>
                </a:ext>
              </a:extLst>
            </p:cNvPr>
            <p:cNvCxnSpPr>
              <a:cxnSpLocks/>
            </p:cNvCxnSpPr>
            <p:nvPr/>
          </p:nvCxnSpPr>
          <p:spPr>
            <a:xfrm>
              <a:off x="4122777" y="2750312"/>
              <a:ext cx="0" cy="2231442"/>
            </a:xfrm>
            <a:prstGeom prst="line">
              <a:avLst/>
            </a:prstGeom>
            <a:ln w="12700">
              <a:solidFill>
                <a:srgbClr val="00BDFB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D0320A32-3685-4EF1-A435-9D3DC1F4F33D}"/>
                </a:ext>
              </a:extLst>
            </p:cNvPr>
            <p:cNvGrpSpPr/>
            <p:nvPr/>
          </p:nvGrpSpPr>
          <p:grpSpPr>
            <a:xfrm rot="5400000">
              <a:off x="2428662" y="3084349"/>
              <a:ext cx="1310696" cy="2245071"/>
              <a:chOff x="4588494" y="2827171"/>
              <a:chExt cx="1310696" cy="2245071"/>
            </a:xfrm>
          </p:grpSpPr>
          <p:cxnSp>
            <p:nvCxnSpPr>
              <p:cNvPr id="36" name="Connettore diritto 35">
                <a:extLst>
                  <a:ext uri="{FF2B5EF4-FFF2-40B4-BE49-F238E27FC236}">
                    <a16:creationId xmlns:a16="http://schemas.microsoft.com/office/drawing/2014/main" id="{671EF35A-5458-40F8-95F2-C2ECE8DBD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8494" y="2840800"/>
                <a:ext cx="0" cy="2204185"/>
              </a:xfrm>
              <a:prstGeom prst="line">
                <a:avLst/>
              </a:prstGeom>
              <a:ln w="12700">
                <a:solidFill>
                  <a:srgbClr val="00BDFB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>
                <a:extLst>
                  <a:ext uri="{FF2B5EF4-FFF2-40B4-BE49-F238E27FC236}">
                    <a16:creationId xmlns:a16="http://schemas.microsoft.com/office/drawing/2014/main" id="{EC7E74E8-E158-4CE8-8BA7-56FE98A12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9565" y="2827171"/>
                <a:ext cx="0" cy="2231442"/>
              </a:xfrm>
              <a:prstGeom prst="line">
                <a:avLst/>
              </a:prstGeom>
              <a:ln w="12700">
                <a:solidFill>
                  <a:srgbClr val="00BDFB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>
                <a:extLst>
                  <a:ext uri="{FF2B5EF4-FFF2-40B4-BE49-F238E27FC236}">
                    <a16:creationId xmlns:a16="http://schemas.microsoft.com/office/drawing/2014/main" id="{A165F837-D7E8-4171-89BE-EA54E18DD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7227" y="2827171"/>
                <a:ext cx="0" cy="2231442"/>
              </a:xfrm>
              <a:prstGeom prst="line">
                <a:avLst/>
              </a:prstGeom>
              <a:ln w="12700">
                <a:solidFill>
                  <a:srgbClr val="00BDFB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ttore diritto 38">
                <a:extLst>
                  <a:ext uri="{FF2B5EF4-FFF2-40B4-BE49-F238E27FC236}">
                    <a16:creationId xmlns:a16="http://schemas.microsoft.com/office/drawing/2014/main" id="{AB32DCBE-BD39-4AD9-A5BF-697AF3CCF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4402" y="2840800"/>
                <a:ext cx="0" cy="2231442"/>
              </a:xfrm>
              <a:prstGeom prst="line">
                <a:avLst/>
              </a:prstGeom>
              <a:ln w="12700">
                <a:solidFill>
                  <a:srgbClr val="00BDFB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62A68A91-BFAC-4A1B-9621-CD58B3117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6679" y="2840800"/>
                <a:ext cx="0" cy="2231442"/>
              </a:xfrm>
              <a:prstGeom prst="line">
                <a:avLst/>
              </a:prstGeom>
              <a:ln w="12700">
                <a:solidFill>
                  <a:srgbClr val="00BDFB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ttore diritto 40">
                <a:extLst>
                  <a:ext uri="{FF2B5EF4-FFF2-40B4-BE49-F238E27FC236}">
                    <a16:creationId xmlns:a16="http://schemas.microsoft.com/office/drawing/2014/main" id="{4358F126-37B6-4CBD-BEA6-38591BC89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9190" y="2840800"/>
                <a:ext cx="0" cy="2231442"/>
              </a:xfrm>
              <a:prstGeom prst="line">
                <a:avLst/>
              </a:prstGeom>
              <a:ln w="12700">
                <a:solidFill>
                  <a:srgbClr val="00BDFB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Rettangolo 45">
            <a:extLst>
              <a:ext uri="{FF2B5EF4-FFF2-40B4-BE49-F238E27FC236}">
                <a16:creationId xmlns:a16="http://schemas.microsoft.com/office/drawing/2014/main" id="{609D9F0F-DA5B-496A-B752-5168A81E581F}"/>
              </a:ext>
            </a:extLst>
          </p:cNvPr>
          <p:cNvSpPr/>
          <p:nvPr/>
        </p:nvSpPr>
        <p:spPr>
          <a:xfrm>
            <a:off x="467747" y="1807945"/>
            <a:ext cx="3015846" cy="547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733B7135-6CC9-4EF4-BB22-D1A08BD6F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574" y="2770625"/>
            <a:ext cx="1575356" cy="1454175"/>
          </a:xfrm>
          <a:prstGeom prst="rect">
            <a:avLst/>
          </a:prstGeom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E70CA748-9CDA-45A5-A462-764E878D433A}"/>
              </a:ext>
            </a:extLst>
          </p:cNvPr>
          <p:cNvSpPr/>
          <p:nvPr/>
        </p:nvSpPr>
        <p:spPr>
          <a:xfrm>
            <a:off x="718562" y="2362354"/>
            <a:ext cx="847855" cy="768681"/>
          </a:xfrm>
          <a:prstGeom prst="rect">
            <a:avLst/>
          </a:prstGeom>
          <a:solidFill>
            <a:srgbClr val="00BDFB"/>
          </a:solidFill>
          <a:ln>
            <a:solidFill>
              <a:srgbClr val="50D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81C2BE36-F468-4DC3-8A45-84A14DCE7FD5}"/>
              </a:ext>
            </a:extLst>
          </p:cNvPr>
          <p:cNvCxnSpPr>
            <a:cxnSpLocks/>
          </p:cNvCxnSpPr>
          <p:nvPr/>
        </p:nvCxnSpPr>
        <p:spPr>
          <a:xfrm>
            <a:off x="1511443" y="2371618"/>
            <a:ext cx="4181131" cy="399007"/>
          </a:xfrm>
          <a:prstGeom prst="line">
            <a:avLst/>
          </a:prstGeom>
          <a:ln w="28575">
            <a:solidFill>
              <a:srgbClr val="50D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1F96290A-2BAF-499D-A9F0-BFC65BE4C493}"/>
              </a:ext>
            </a:extLst>
          </p:cNvPr>
          <p:cNvCxnSpPr>
            <a:cxnSpLocks/>
          </p:cNvCxnSpPr>
          <p:nvPr/>
        </p:nvCxnSpPr>
        <p:spPr>
          <a:xfrm>
            <a:off x="7943850" y="3297313"/>
            <a:ext cx="0" cy="5475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1A12B01C-A3C2-4FC0-A0EC-4D48296C2612}"/>
              </a:ext>
            </a:extLst>
          </p:cNvPr>
          <p:cNvCxnSpPr>
            <a:cxnSpLocks/>
          </p:cNvCxnSpPr>
          <p:nvPr/>
        </p:nvCxnSpPr>
        <p:spPr>
          <a:xfrm rot="16200000">
            <a:off x="7943850" y="3287010"/>
            <a:ext cx="0" cy="5475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B53CDCC7-DF7D-49F9-90FB-032AE3A4026A}"/>
              </a:ext>
            </a:extLst>
          </p:cNvPr>
          <p:cNvCxnSpPr>
            <a:cxnSpLocks/>
          </p:cNvCxnSpPr>
          <p:nvPr/>
        </p:nvCxnSpPr>
        <p:spPr>
          <a:xfrm>
            <a:off x="1531632" y="3121041"/>
            <a:ext cx="4160116" cy="1063654"/>
          </a:xfrm>
          <a:prstGeom prst="line">
            <a:avLst/>
          </a:prstGeom>
          <a:ln w="28575">
            <a:solidFill>
              <a:srgbClr val="50D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B63B047E-28AA-4270-B412-4206B016F09C}"/>
                  </a:ext>
                </a:extLst>
              </p:cNvPr>
              <p:cNvSpPr txBox="1"/>
              <p:nvPr/>
            </p:nvSpPr>
            <p:spPr>
              <a:xfrm>
                <a:off x="7066085" y="4932534"/>
                <a:ext cx="3198568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𝑇𝑜𝑡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𝐼𝑛𝑓𝑜𝑟𝑚𝑎𝑡𝑖𝑣𝑒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𝑎𝑝𝑎𝑐𝑖𝑡𝑦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1024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B63B047E-28AA-4270-B412-4206B016F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085" y="4932534"/>
                <a:ext cx="3198568" cy="526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4E6B40A0-0CAE-4229-BD7D-CD8BBF11B834}"/>
                  </a:ext>
                </a:extLst>
              </p:cNvPr>
              <p:cNvSpPr txBox="1"/>
              <p:nvPr/>
            </p:nvSpPr>
            <p:spPr>
              <a:xfrm>
                <a:off x="560510" y="4932534"/>
                <a:ext cx="5535490" cy="536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𝑊𝑎𝑡𝐵𝑙𝑜𝑐𝑘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𝐵𝑙𝑜𝑐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𝐼𝑛𝑓𝑜𝑟𝑚𝑎𝑡𝑖𝑣𝑒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𝐶𝑎𝑝𝑎𝑐𝑖𝑡𝑦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4E6B40A0-0CAE-4229-BD7D-CD8BBF11B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" y="4932534"/>
                <a:ext cx="5535490" cy="5364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53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Detection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E59A83-240D-4F6B-8B0E-1BA0550131E8}"/>
              </a:ext>
            </a:extLst>
          </p:cNvPr>
          <p:cNvGrpSpPr/>
          <p:nvPr/>
        </p:nvGrpSpPr>
        <p:grpSpPr>
          <a:xfrm>
            <a:off x="5629409" y="2365761"/>
            <a:ext cx="1139838" cy="1632238"/>
            <a:chOff x="3692771" y="1580738"/>
            <a:chExt cx="1954016" cy="2798134"/>
          </a:xfrm>
        </p:grpSpPr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7065D1D-4965-4374-80E1-1E4BB21F503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8" name="Down Arrow 1">
              <a:extLst>
                <a:ext uri="{FF2B5EF4-FFF2-40B4-BE49-F238E27FC236}">
                  <a16:creationId xmlns:a16="http://schemas.microsoft.com/office/drawing/2014/main" id="{64942D5B-DD4F-42A6-8A24-52C100F9573D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3176FD0-7445-4716-B156-8D8889982B71}"/>
              </a:ext>
            </a:extLst>
          </p:cNvPr>
          <p:cNvGrpSpPr/>
          <p:nvPr/>
        </p:nvGrpSpPr>
        <p:grpSpPr>
          <a:xfrm rot="4113254">
            <a:off x="6667012" y="3059005"/>
            <a:ext cx="1139838" cy="1632238"/>
            <a:chOff x="3692771" y="1580738"/>
            <a:chExt cx="1954016" cy="2798134"/>
          </a:xfrm>
        </p:grpSpPr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BB9F0748-1364-4B79-B2F5-F4B63E367A25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Down Arrow 1">
              <a:extLst>
                <a:ext uri="{FF2B5EF4-FFF2-40B4-BE49-F238E27FC236}">
                  <a16:creationId xmlns:a16="http://schemas.microsoft.com/office/drawing/2014/main" id="{D1CAA570-3D40-4045-AE33-211C27906E16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2F00F3-6E29-42CF-803D-698D9255D6B1}"/>
              </a:ext>
            </a:extLst>
          </p:cNvPr>
          <p:cNvGrpSpPr/>
          <p:nvPr/>
        </p:nvGrpSpPr>
        <p:grpSpPr>
          <a:xfrm rot="8531373">
            <a:off x="6354291" y="4269647"/>
            <a:ext cx="1139838" cy="1632238"/>
            <a:chOff x="3692771" y="1580738"/>
            <a:chExt cx="1954016" cy="2798134"/>
          </a:xfrm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20156C81-2362-4434-9C32-C610062872EE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Down Arrow 1">
              <a:extLst>
                <a:ext uri="{FF2B5EF4-FFF2-40B4-BE49-F238E27FC236}">
                  <a16:creationId xmlns:a16="http://schemas.microsoft.com/office/drawing/2014/main" id="{2184C029-7A5D-4C74-A731-5BF58C8A1A0A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9FB0C0-78E7-4C87-AAB3-9F6615B83370}"/>
              </a:ext>
            </a:extLst>
          </p:cNvPr>
          <p:cNvGrpSpPr/>
          <p:nvPr/>
        </p:nvGrpSpPr>
        <p:grpSpPr>
          <a:xfrm rot="13128837">
            <a:off x="5071164" y="4285403"/>
            <a:ext cx="1139838" cy="1632238"/>
            <a:chOff x="3692771" y="1580738"/>
            <a:chExt cx="1954016" cy="2798134"/>
          </a:xfrm>
        </p:grpSpPr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4D47D263-8A58-4ED0-A96F-9778938121D8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Down Arrow 1">
              <a:extLst>
                <a:ext uri="{FF2B5EF4-FFF2-40B4-BE49-F238E27FC236}">
                  <a16:creationId xmlns:a16="http://schemas.microsoft.com/office/drawing/2014/main" id="{DB125E9B-F3F1-4740-907F-DFEFDF6D6F6E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0538BE-E4BE-4806-ACD0-07D69B8642B4}"/>
              </a:ext>
            </a:extLst>
          </p:cNvPr>
          <p:cNvGrpSpPr/>
          <p:nvPr/>
        </p:nvGrpSpPr>
        <p:grpSpPr>
          <a:xfrm rot="17414357">
            <a:off x="4644963" y="3113191"/>
            <a:ext cx="1139838" cy="1632237"/>
            <a:chOff x="3692773" y="1580738"/>
            <a:chExt cx="1954019" cy="2798132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7222905F-A268-4266-A83B-441260F439FE}"/>
                </a:ext>
              </a:extLst>
            </p:cNvPr>
            <p:cNvSpPr/>
            <p:nvPr/>
          </p:nvSpPr>
          <p:spPr>
            <a:xfrm>
              <a:off x="3692773" y="1580738"/>
              <a:ext cx="1593606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Down Arrow 1">
              <a:extLst>
                <a:ext uri="{FF2B5EF4-FFF2-40B4-BE49-F238E27FC236}">
                  <a16:creationId xmlns:a16="http://schemas.microsoft.com/office/drawing/2014/main" id="{6B8446BB-68F2-485B-A025-1F181BF4F106}"/>
                </a:ext>
              </a:extLst>
            </p:cNvPr>
            <p:cNvSpPr/>
            <p:nvPr/>
          </p:nvSpPr>
          <p:spPr>
            <a:xfrm>
              <a:off x="3846594" y="1612054"/>
              <a:ext cx="1800198" cy="2766816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9" name="그룹 8">
            <a:extLst>
              <a:ext uri="{FF2B5EF4-FFF2-40B4-BE49-F238E27FC236}">
                <a16:creationId xmlns:a16="http://schemas.microsoft.com/office/drawing/2014/main" id="{E033FA98-CA3F-42A9-81DD-21700F94F3AF}"/>
              </a:ext>
            </a:extLst>
          </p:cNvPr>
          <p:cNvGrpSpPr/>
          <p:nvPr/>
        </p:nvGrpSpPr>
        <p:grpSpPr>
          <a:xfrm>
            <a:off x="7977966" y="2696934"/>
            <a:ext cx="3443975" cy="1085948"/>
            <a:chOff x="7871725" y="2759312"/>
            <a:chExt cx="2304256" cy="10859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12E0AE-E00F-4707-803C-3E54FE678412}"/>
                </a:ext>
              </a:extLst>
            </p:cNvPr>
            <p:cNvSpPr txBox="1"/>
            <p:nvPr/>
          </p:nvSpPr>
          <p:spPr>
            <a:xfrm>
              <a:off x="7871725" y="2759312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Division in block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63AF16-BD42-4A9D-B154-76608FB2C35B}"/>
                </a:ext>
              </a:extLst>
            </p:cNvPr>
            <p:cNvSpPr txBox="1"/>
            <p:nvPr/>
          </p:nvSpPr>
          <p:spPr>
            <a:xfrm>
              <a:off x="7871725" y="3014263"/>
              <a:ext cx="2304256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Dividing the original image in N blocks of a fixed size calculating the information capacity of each block and creating a list with the index of each block ordered in a decrescent way.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9">
            <a:extLst>
              <a:ext uri="{FF2B5EF4-FFF2-40B4-BE49-F238E27FC236}">
                <a16:creationId xmlns:a16="http://schemas.microsoft.com/office/drawing/2014/main" id="{CC9D034A-A243-4055-8B2D-ABEBE8CFE1D3}"/>
              </a:ext>
            </a:extLst>
          </p:cNvPr>
          <p:cNvGrpSpPr/>
          <p:nvPr/>
        </p:nvGrpSpPr>
        <p:grpSpPr>
          <a:xfrm>
            <a:off x="6817005" y="5617597"/>
            <a:ext cx="3443975" cy="716616"/>
            <a:chOff x="7871725" y="4174355"/>
            <a:chExt cx="2304256" cy="7166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B963A3-2F6B-432B-BB4A-1D61D1E026E7}"/>
                </a:ext>
              </a:extLst>
            </p:cNvPr>
            <p:cNvSpPr txBox="1"/>
            <p:nvPr/>
          </p:nvSpPr>
          <p:spPr>
            <a:xfrm>
              <a:off x="7871725" y="4174355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Application of the DWT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EFB404-22DD-449D-9896-139296C16866}"/>
                </a:ext>
              </a:extLst>
            </p:cNvPr>
            <p:cNvSpPr txBox="1"/>
            <p:nvPr/>
          </p:nvSpPr>
          <p:spPr>
            <a:xfrm>
              <a:off x="7871725" y="4429306"/>
              <a:ext cx="2304256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Application of the DWT to the watermarked image.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6">
            <a:extLst>
              <a:ext uri="{FF2B5EF4-FFF2-40B4-BE49-F238E27FC236}">
                <a16:creationId xmlns:a16="http://schemas.microsoft.com/office/drawing/2014/main" id="{6512FB35-F9B5-45AD-8A88-746CF12985AC}"/>
              </a:ext>
            </a:extLst>
          </p:cNvPr>
          <p:cNvGrpSpPr/>
          <p:nvPr/>
        </p:nvGrpSpPr>
        <p:grpSpPr>
          <a:xfrm>
            <a:off x="3974523" y="1242600"/>
            <a:ext cx="3489221" cy="1178281"/>
            <a:chOff x="2375857" y="2070625"/>
            <a:chExt cx="2304256" cy="117828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4921F3-4F80-47DD-B33D-D11EEB24391E}"/>
                </a:ext>
              </a:extLst>
            </p:cNvPr>
            <p:cNvSpPr txBox="1"/>
            <p:nvPr/>
          </p:nvSpPr>
          <p:spPr>
            <a:xfrm>
              <a:off x="2375857" y="2070625"/>
              <a:ext cx="2304256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Defining the informative capacity of original Image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B6E8AD-4DF7-4C30-BD1D-30E5A6FFD003}"/>
                </a:ext>
              </a:extLst>
            </p:cNvPr>
            <p:cNvSpPr txBox="1"/>
            <p:nvPr/>
          </p:nvSpPr>
          <p:spPr>
            <a:xfrm>
              <a:off x="2375857" y="2417909"/>
              <a:ext cx="2304256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Calculating the informative power of an image using entropy and applying a threshold for setting the most informative point to 255 and the other ones to 0.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5">
            <a:extLst>
              <a:ext uri="{FF2B5EF4-FFF2-40B4-BE49-F238E27FC236}">
                <a16:creationId xmlns:a16="http://schemas.microsoft.com/office/drawing/2014/main" id="{2E365ED8-3D0A-4ED4-AEC6-17938ACE5521}"/>
              </a:ext>
            </a:extLst>
          </p:cNvPr>
          <p:cNvGrpSpPr/>
          <p:nvPr/>
        </p:nvGrpSpPr>
        <p:grpSpPr>
          <a:xfrm>
            <a:off x="814533" y="3389104"/>
            <a:ext cx="3489221" cy="716616"/>
            <a:chOff x="2375857" y="3963158"/>
            <a:chExt cx="2304256" cy="71661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EB8FD3-07FD-42F0-BDB9-99251EFA126D}"/>
                </a:ext>
              </a:extLst>
            </p:cNvPr>
            <p:cNvSpPr txBox="1"/>
            <p:nvPr/>
          </p:nvSpPr>
          <p:spPr>
            <a:xfrm>
              <a:off x="2375857" y="39631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Detection of watermark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D60D78-4A90-44E4-AF63-B3BE2918653E}"/>
                </a:ext>
              </a:extLst>
            </p:cNvPr>
            <p:cNvSpPr txBox="1"/>
            <p:nvPr/>
          </p:nvSpPr>
          <p:spPr>
            <a:xfrm>
              <a:off x="2375857" y="4218109"/>
              <a:ext cx="2304256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Detection of the watermark using the inverse of the DCT applied in the most significative blocks.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그룹 4">
            <a:extLst>
              <a:ext uri="{FF2B5EF4-FFF2-40B4-BE49-F238E27FC236}">
                <a16:creationId xmlns:a16="http://schemas.microsoft.com/office/drawing/2014/main" id="{81E22B68-D951-4AF7-824F-C72716B1819B}"/>
              </a:ext>
            </a:extLst>
          </p:cNvPr>
          <p:cNvGrpSpPr/>
          <p:nvPr/>
        </p:nvGrpSpPr>
        <p:grpSpPr>
          <a:xfrm>
            <a:off x="2384537" y="5617597"/>
            <a:ext cx="3443975" cy="531950"/>
            <a:chOff x="5735960" y="5255111"/>
            <a:chExt cx="2304256" cy="53195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E33301-2CB3-46D9-8622-BACADC56B015}"/>
                </a:ext>
              </a:extLst>
            </p:cNvPr>
            <p:cNvSpPr txBox="1"/>
            <p:nvPr/>
          </p:nvSpPr>
          <p:spPr>
            <a:xfrm>
              <a:off x="5735960" y="5255111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Division of the top left component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F1C868-9C6F-487D-AD57-C4CC05BC2145}"/>
                </a:ext>
              </a:extLst>
            </p:cNvPr>
            <p:cNvSpPr txBox="1"/>
            <p:nvPr/>
          </p:nvSpPr>
          <p:spPr>
            <a:xfrm>
              <a:off x="5735960" y="5510062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IT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Division</a:t>
              </a:r>
              <a:r>
                <a:rPr lang="it-I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of the AC component in N </a:t>
              </a:r>
              <a:r>
                <a:rPr lang="it-IT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blocks</a:t>
              </a:r>
              <a:r>
                <a:rPr lang="it-I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7813C16-88FD-46A6-8CA7-26BCD07A9585}"/>
              </a:ext>
            </a:extLst>
          </p:cNvPr>
          <p:cNvSpPr txBox="1"/>
          <p:nvPr/>
        </p:nvSpPr>
        <p:spPr>
          <a:xfrm>
            <a:off x="6019804" y="323990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E2C2DC7-EED8-4D99-AC1D-8648EEACBD3C}"/>
              </a:ext>
            </a:extLst>
          </p:cNvPr>
          <p:cNvSpPr txBox="1"/>
          <p:nvPr/>
        </p:nvSpPr>
        <p:spPr>
          <a:xfrm>
            <a:off x="6715925" y="3744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8ACB53C-4329-41A1-9541-A73436D706D8}"/>
              </a:ext>
            </a:extLst>
          </p:cNvPr>
          <p:cNvSpPr txBox="1"/>
          <p:nvPr/>
        </p:nvSpPr>
        <p:spPr>
          <a:xfrm>
            <a:off x="6468222" y="449709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56BBCB07-FA2F-47AB-82AC-18C37B153469}"/>
              </a:ext>
            </a:extLst>
          </p:cNvPr>
          <p:cNvSpPr txBox="1"/>
          <p:nvPr/>
        </p:nvSpPr>
        <p:spPr>
          <a:xfrm>
            <a:off x="5625334" y="451914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D04159D-04A9-45F5-99F5-93FC2D42F2AF}"/>
              </a:ext>
            </a:extLst>
          </p:cNvPr>
          <p:cNvSpPr txBox="1"/>
          <p:nvPr/>
        </p:nvSpPr>
        <p:spPr>
          <a:xfrm>
            <a:off x="5336098" y="370561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7320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5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13CA532-6313-4E45-B9F5-5D5712D48C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strategies 1</a:t>
            </a:r>
          </a:p>
        </p:txBody>
      </p:sp>
      <p:grpSp>
        <p:nvGrpSpPr>
          <p:cNvPr id="8" name="그룹 28">
            <a:extLst>
              <a:ext uri="{FF2B5EF4-FFF2-40B4-BE49-F238E27FC236}">
                <a16:creationId xmlns:a16="http://schemas.microsoft.com/office/drawing/2014/main" id="{F87CB4EC-0DEF-4A69-A3C8-2184424F41F5}"/>
              </a:ext>
            </a:extLst>
          </p:cNvPr>
          <p:cNvGrpSpPr/>
          <p:nvPr/>
        </p:nvGrpSpPr>
        <p:grpSpPr>
          <a:xfrm>
            <a:off x="3262628" y="2645248"/>
            <a:ext cx="1923380" cy="1010203"/>
            <a:chOff x="721754" y="3414556"/>
            <a:chExt cx="1923380" cy="1010203"/>
          </a:xfrm>
        </p:grpSpPr>
        <p:sp>
          <p:nvSpPr>
            <p:cNvPr id="9" name="Oval 26">
              <a:extLst>
                <a:ext uri="{FF2B5EF4-FFF2-40B4-BE49-F238E27FC236}">
                  <a16:creationId xmlns:a16="http://schemas.microsoft.com/office/drawing/2014/main" id="{C63AA18B-777E-4D7E-9A61-AAD886B1D2FD}"/>
                </a:ext>
              </a:extLst>
            </p:cNvPr>
            <p:cNvSpPr/>
            <p:nvPr/>
          </p:nvSpPr>
          <p:spPr>
            <a:xfrm>
              <a:off x="721754" y="3414556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44">
              <a:extLst>
                <a:ext uri="{FF2B5EF4-FFF2-40B4-BE49-F238E27FC236}">
                  <a16:creationId xmlns:a16="http://schemas.microsoft.com/office/drawing/2014/main" id="{94E8F24E-10A1-49B7-8ACE-EFD4586705D9}"/>
                </a:ext>
              </a:extLst>
            </p:cNvPr>
            <p:cNvSpPr/>
            <p:nvPr/>
          </p:nvSpPr>
          <p:spPr>
            <a:xfrm>
              <a:off x="804223" y="3577657"/>
              <a:ext cx="684000" cy="68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그룹 29">
            <a:extLst>
              <a:ext uri="{FF2B5EF4-FFF2-40B4-BE49-F238E27FC236}">
                <a16:creationId xmlns:a16="http://schemas.microsoft.com/office/drawing/2014/main" id="{8362F0FD-11E7-4902-B158-410F23D80E11}"/>
              </a:ext>
            </a:extLst>
          </p:cNvPr>
          <p:cNvGrpSpPr/>
          <p:nvPr/>
        </p:nvGrpSpPr>
        <p:grpSpPr>
          <a:xfrm>
            <a:off x="5246828" y="2645248"/>
            <a:ext cx="1923380" cy="1010203"/>
            <a:chOff x="2654071" y="3402360"/>
            <a:chExt cx="1923380" cy="1010203"/>
          </a:xfrm>
        </p:grpSpPr>
        <p:sp>
          <p:nvSpPr>
            <p:cNvPr id="12" name="Oval 26">
              <a:extLst>
                <a:ext uri="{FF2B5EF4-FFF2-40B4-BE49-F238E27FC236}">
                  <a16:creationId xmlns:a16="http://schemas.microsoft.com/office/drawing/2014/main" id="{F4EC0B86-06C2-4083-8681-F27AF7E409E7}"/>
                </a:ext>
              </a:extLst>
            </p:cNvPr>
            <p:cNvSpPr/>
            <p:nvPr/>
          </p:nvSpPr>
          <p:spPr>
            <a:xfrm>
              <a:off x="2654071" y="3402360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47">
              <a:extLst>
                <a:ext uri="{FF2B5EF4-FFF2-40B4-BE49-F238E27FC236}">
                  <a16:creationId xmlns:a16="http://schemas.microsoft.com/office/drawing/2014/main" id="{CB69342F-F463-4A84-9A45-D073125CA148}"/>
                </a:ext>
              </a:extLst>
            </p:cNvPr>
            <p:cNvSpPr/>
            <p:nvPr/>
          </p:nvSpPr>
          <p:spPr>
            <a:xfrm>
              <a:off x="2723267" y="3565461"/>
              <a:ext cx="684000" cy="68400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그룹 31">
            <a:extLst>
              <a:ext uri="{FF2B5EF4-FFF2-40B4-BE49-F238E27FC236}">
                <a16:creationId xmlns:a16="http://schemas.microsoft.com/office/drawing/2014/main" id="{8B62A7DA-DC85-41F0-B252-48E78FA69A1A}"/>
              </a:ext>
            </a:extLst>
          </p:cNvPr>
          <p:cNvGrpSpPr/>
          <p:nvPr/>
        </p:nvGrpSpPr>
        <p:grpSpPr>
          <a:xfrm>
            <a:off x="7231028" y="2645248"/>
            <a:ext cx="1923380" cy="1010203"/>
            <a:chOff x="4586388" y="3390164"/>
            <a:chExt cx="1923380" cy="1010203"/>
          </a:xfrm>
        </p:grpSpPr>
        <p:sp>
          <p:nvSpPr>
            <p:cNvPr id="15" name="Oval 26">
              <a:extLst>
                <a:ext uri="{FF2B5EF4-FFF2-40B4-BE49-F238E27FC236}">
                  <a16:creationId xmlns:a16="http://schemas.microsoft.com/office/drawing/2014/main" id="{66932EC4-D126-45CD-A90C-11685F7BAA80}"/>
                </a:ext>
              </a:extLst>
            </p:cNvPr>
            <p:cNvSpPr/>
            <p:nvPr/>
          </p:nvSpPr>
          <p:spPr>
            <a:xfrm>
              <a:off x="4586388" y="3390164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50">
              <a:extLst>
                <a:ext uri="{FF2B5EF4-FFF2-40B4-BE49-F238E27FC236}">
                  <a16:creationId xmlns:a16="http://schemas.microsoft.com/office/drawing/2014/main" id="{7631F4B1-7B97-4D11-BBB6-368B6F74FFD3}"/>
                </a:ext>
              </a:extLst>
            </p:cNvPr>
            <p:cNvSpPr/>
            <p:nvPr/>
          </p:nvSpPr>
          <p:spPr>
            <a:xfrm>
              <a:off x="4655584" y="3553265"/>
              <a:ext cx="684000" cy="68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TextBox 54">
            <a:extLst>
              <a:ext uri="{FF2B5EF4-FFF2-40B4-BE49-F238E27FC236}">
                <a16:creationId xmlns:a16="http://schemas.microsoft.com/office/drawing/2014/main" id="{AB660433-F870-4CC6-B2C1-F10BEBE12C04}"/>
              </a:ext>
            </a:extLst>
          </p:cNvPr>
          <p:cNvSpPr txBox="1"/>
          <p:nvPr/>
        </p:nvSpPr>
        <p:spPr>
          <a:xfrm>
            <a:off x="4018500" y="291939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Divide the image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55">
            <a:extLst>
              <a:ext uri="{FF2B5EF4-FFF2-40B4-BE49-F238E27FC236}">
                <a16:creationId xmlns:a16="http://schemas.microsoft.com/office/drawing/2014/main" id="{718A4228-1CF6-456B-8EFE-F83C50F58F65}"/>
              </a:ext>
            </a:extLst>
          </p:cNvPr>
          <p:cNvSpPr txBox="1"/>
          <p:nvPr/>
        </p:nvSpPr>
        <p:spPr>
          <a:xfrm>
            <a:off x="6002700" y="291939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Divide the watermark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56">
            <a:extLst>
              <a:ext uri="{FF2B5EF4-FFF2-40B4-BE49-F238E27FC236}">
                <a16:creationId xmlns:a16="http://schemas.microsoft.com/office/drawing/2014/main" id="{F4149C11-49D9-41E4-8BD3-FA1B3F8075A9}"/>
              </a:ext>
            </a:extLst>
          </p:cNvPr>
          <p:cNvSpPr txBox="1"/>
          <p:nvPr/>
        </p:nvSpPr>
        <p:spPr>
          <a:xfrm>
            <a:off x="7968798" y="2919397"/>
            <a:ext cx="10290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Embed the watermarks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7" name="Group 61">
            <a:extLst>
              <a:ext uri="{FF2B5EF4-FFF2-40B4-BE49-F238E27FC236}">
                <a16:creationId xmlns:a16="http://schemas.microsoft.com/office/drawing/2014/main" id="{41D298D4-D5B5-47D2-865A-EB695FD38384}"/>
              </a:ext>
            </a:extLst>
          </p:cNvPr>
          <p:cNvGrpSpPr/>
          <p:nvPr/>
        </p:nvGrpSpPr>
        <p:grpSpPr>
          <a:xfrm>
            <a:off x="7282929" y="3939073"/>
            <a:ext cx="2001493" cy="923331"/>
            <a:chOff x="877949" y="3646109"/>
            <a:chExt cx="1353701" cy="923331"/>
          </a:xfrm>
          <a:noFill/>
        </p:grpSpPr>
        <p:sp>
          <p:nvSpPr>
            <p:cNvPr id="28" name="TextBox 62">
              <a:extLst>
                <a:ext uri="{FF2B5EF4-FFF2-40B4-BE49-F238E27FC236}">
                  <a16:creationId xmlns:a16="http://schemas.microsoft.com/office/drawing/2014/main" id="{454FC88E-1047-46B5-BA22-8B72B9E51461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Embed the watermarks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63">
              <a:extLst>
                <a:ext uri="{FF2B5EF4-FFF2-40B4-BE49-F238E27FC236}">
                  <a16:creationId xmlns:a16="http://schemas.microsoft.com/office/drawing/2014/main" id="{D7A3CAE8-6847-46B4-8BB9-3BCBDBF8C0FE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Embed one or more times the watermarks using DWT.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64">
            <a:extLst>
              <a:ext uri="{FF2B5EF4-FFF2-40B4-BE49-F238E27FC236}">
                <a16:creationId xmlns:a16="http://schemas.microsoft.com/office/drawing/2014/main" id="{9C0779A2-6B9F-4E65-979C-62B424FB3F7F}"/>
              </a:ext>
            </a:extLst>
          </p:cNvPr>
          <p:cNvGrpSpPr/>
          <p:nvPr/>
        </p:nvGrpSpPr>
        <p:grpSpPr>
          <a:xfrm>
            <a:off x="5191545" y="1387795"/>
            <a:ext cx="1923380" cy="1133361"/>
            <a:chOff x="877949" y="3646109"/>
            <a:chExt cx="1353701" cy="1038287"/>
          </a:xfrm>
          <a:noFill/>
        </p:grpSpPr>
        <p:sp>
          <p:nvSpPr>
            <p:cNvPr id="31" name="TextBox 65">
              <a:extLst>
                <a:ext uri="{FF2B5EF4-FFF2-40B4-BE49-F238E27FC236}">
                  <a16:creationId xmlns:a16="http://schemas.microsoft.com/office/drawing/2014/main" id="{F03E0F5C-3FC3-47EA-8938-789A787401C8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537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Divide the watermark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66">
              <a:extLst>
                <a:ext uri="{FF2B5EF4-FFF2-40B4-BE49-F238E27FC236}">
                  <a16:creationId xmlns:a16="http://schemas.microsoft.com/office/drawing/2014/main" id="{27DFEF65-E0A4-4BCC-B5BD-6992666CB8CA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7612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Divide the watermark and use ore create some error-detection code to add some control bit.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67">
            <a:extLst>
              <a:ext uri="{FF2B5EF4-FFF2-40B4-BE49-F238E27FC236}">
                <a16:creationId xmlns:a16="http://schemas.microsoft.com/office/drawing/2014/main" id="{3E064AE0-E961-4872-9528-43C2296DB137}"/>
              </a:ext>
            </a:extLst>
          </p:cNvPr>
          <p:cNvGrpSpPr/>
          <p:nvPr/>
        </p:nvGrpSpPr>
        <p:grpSpPr>
          <a:xfrm>
            <a:off x="3314532" y="3939073"/>
            <a:ext cx="1819574" cy="923331"/>
            <a:chOff x="877949" y="3646109"/>
            <a:chExt cx="1353701" cy="923331"/>
          </a:xfrm>
          <a:noFill/>
        </p:grpSpPr>
        <p:sp>
          <p:nvSpPr>
            <p:cNvPr id="34" name="TextBox 68">
              <a:extLst>
                <a:ext uri="{FF2B5EF4-FFF2-40B4-BE49-F238E27FC236}">
                  <a16:creationId xmlns:a16="http://schemas.microsoft.com/office/drawing/2014/main" id="{9B6F21A4-B6E1-4DC0-BACE-D8CED7A5125D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Divide the image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69">
              <a:extLst>
                <a:ext uri="{FF2B5EF4-FFF2-40B4-BE49-F238E27FC236}">
                  <a16:creationId xmlns:a16="http://schemas.microsoft.com/office/drawing/2014/main" id="{10E4F32C-F733-4429-9D96-99D2B341D226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Divide the image in </a:t>
              </a:r>
              <a:r>
                <a:rPr lang="it-IT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blocks</a:t>
              </a:r>
              <a:r>
                <a:rPr lang="it-IT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</a:t>
              </a:r>
              <a:r>
                <a:rPr lang="it-IT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calculate</a:t>
              </a:r>
              <a:r>
                <a:rPr lang="it-IT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it-IT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entropy</a:t>
              </a:r>
              <a:r>
                <a:rPr lang="it-IT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</a:t>
              </a:r>
              <a:r>
                <a:rPr lang="it-IT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threshold</a:t>
              </a:r>
              <a:r>
                <a:rPr lang="it-IT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Rounded Rectangle 32">
            <a:extLst>
              <a:ext uri="{FF2B5EF4-FFF2-40B4-BE49-F238E27FC236}">
                <a16:creationId xmlns:a16="http://schemas.microsoft.com/office/drawing/2014/main" id="{A272CC78-8089-48F9-97EF-2009A747853D}"/>
              </a:ext>
            </a:extLst>
          </p:cNvPr>
          <p:cNvSpPr/>
          <p:nvPr/>
        </p:nvSpPr>
        <p:spPr>
          <a:xfrm>
            <a:off x="3480185" y="2947972"/>
            <a:ext cx="381749" cy="3817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Rounded Rectangle 32">
            <a:extLst>
              <a:ext uri="{FF2B5EF4-FFF2-40B4-BE49-F238E27FC236}">
                <a16:creationId xmlns:a16="http://schemas.microsoft.com/office/drawing/2014/main" id="{C10B7542-FB73-466A-A74D-AC28D596B8FC}"/>
              </a:ext>
            </a:extLst>
          </p:cNvPr>
          <p:cNvSpPr/>
          <p:nvPr/>
        </p:nvSpPr>
        <p:spPr>
          <a:xfrm>
            <a:off x="5442632" y="2947972"/>
            <a:ext cx="381749" cy="3817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ln>
            <a:solidFill>
              <a:srgbClr val="1ED0A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ound Same Side Corner Rectangle 6">
            <a:extLst>
              <a:ext uri="{FF2B5EF4-FFF2-40B4-BE49-F238E27FC236}">
                <a16:creationId xmlns:a16="http://schemas.microsoft.com/office/drawing/2014/main" id="{8E2F3C28-8065-426F-97E2-900088DA90B0}"/>
              </a:ext>
            </a:extLst>
          </p:cNvPr>
          <p:cNvSpPr/>
          <p:nvPr/>
        </p:nvSpPr>
        <p:spPr>
          <a:xfrm rot="2700000">
            <a:off x="7546068" y="2941112"/>
            <a:ext cx="104321" cy="418234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ln>
            <a:solidFill>
              <a:srgbClr val="00BDF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59" name="Immagine 58" descr="Immagine che contiene persona, donna, esterni, abbigliamento&#10;&#10;Descrizione generata automaticamente">
            <a:extLst>
              <a:ext uri="{FF2B5EF4-FFF2-40B4-BE49-F238E27FC236}">
                <a16:creationId xmlns:a16="http://schemas.microsoft.com/office/drawing/2014/main" id="{FC917575-DFE8-4D3E-A956-88D56EE0D5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74" y="2303960"/>
            <a:ext cx="1773612" cy="1773612"/>
          </a:xfrm>
          <a:prstGeom prst="rect">
            <a:avLst/>
          </a:prstGeom>
        </p:spPr>
      </p:pic>
      <p:pic>
        <p:nvPicPr>
          <p:cNvPr id="69" name="Immagine 68" descr="Immagine che contiene persona, donna, esterni, abbigliamento&#10;&#10;Descrizione generata automaticamente">
            <a:extLst>
              <a:ext uri="{FF2B5EF4-FFF2-40B4-BE49-F238E27FC236}">
                <a16:creationId xmlns:a16="http://schemas.microsoft.com/office/drawing/2014/main" id="{E3618760-039B-48B1-85AE-B33DB098F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80" y="2252040"/>
            <a:ext cx="1773612" cy="177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8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22222E-6 L 0.18867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2.29167E-6 1.11111E-6 L 0.17317 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13CA532-6313-4E45-B9F5-5D5712D48C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strategies 1</a:t>
            </a:r>
          </a:p>
        </p:txBody>
      </p:sp>
      <p:grpSp>
        <p:nvGrpSpPr>
          <p:cNvPr id="64" name="그룹 32">
            <a:extLst>
              <a:ext uri="{FF2B5EF4-FFF2-40B4-BE49-F238E27FC236}">
                <a16:creationId xmlns:a16="http://schemas.microsoft.com/office/drawing/2014/main" id="{33867C8E-690D-4F94-BF0B-2EAE5D691DED}"/>
              </a:ext>
            </a:extLst>
          </p:cNvPr>
          <p:cNvGrpSpPr/>
          <p:nvPr/>
        </p:nvGrpSpPr>
        <p:grpSpPr>
          <a:xfrm>
            <a:off x="4186747" y="2835369"/>
            <a:ext cx="1923380" cy="1010203"/>
            <a:chOff x="6518705" y="3377968"/>
            <a:chExt cx="1923380" cy="1010203"/>
          </a:xfrm>
        </p:grpSpPr>
        <p:sp>
          <p:nvSpPr>
            <p:cNvPr id="65" name="Oval 26">
              <a:extLst>
                <a:ext uri="{FF2B5EF4-FFF2-40B4-BE49-F238E27FC236}">
                  <a16:creationId xmlns:a16="http://schemas.microsoft.com/office/drawing/2014/main" id="{4FF89E53-C5A0-491E-B6EE-5D7B9F892B38}"/>
                </a:ext>
              </a:extLst>
            </p:cNvPr>
            <p:cNvSpPr/>
            <p:nvPr/>
          </p:nvSpPr>
          <p:spPr>
            <a:xfrm>
              <a:off x="6518705" y="3377968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Oval 53">
              <a:extLst>
                <a:ext uri="{FF2B5EF4-FFF2-40B4-BE49-F238E27FC236}">
                  <a16:creationId xmlns:a16="http://schemas.microsoft.com/office/drawing/2014/main" id="{4A815E82-35F6-48C2-B40A-E7E7BB245FEF}"/>
                </a:ext>
              </a:extLst>
            </p:cNvPr>
            <p:cNvSpPr/>
            <p:nvPr/>
          </p:nvSpPr>
          <p:spPr>
            <a:xfrm>
              <a:off x="6587901" y="3541069"/>
              <a:ext cx="684000" cy="68400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7" name="TextBox 57">
            <a:extLst>
              <a:ext uri="{FF2B5EF4-FFF2-40B4-BE49-F238E27FC236}">
                <a16:creationId xmlns:a16="http://schemas.microsoft.com/office/drawing/2014/main" id="{98A846AD-03ED-446E-9913-F7751DB2435A}"/>
              </a:ext>
            </a:extLst>
          </p:cNvPr>
          <p:cNvSpPr txBox="1"/>
          <p:nvPr/>
        </p:nvSpPr>
        <p:spPr>
          <a:xfrm>
            <a:off x="4942618" y="3201851"/>
            <a:ext cx="9682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Detection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8" name="Group 58">
            <a:extLst>
              <a:ext uri="{FF2B5EF4-FFF2-40B4-BE49-F238E27FC236}">
                <a16:creationId xmlns:a16="http://schemas.microsoft.com/office/drawing/2014/main" id="{65315EA8-4C46-413D-866E-BFE7A875C718}"/>
              </a:ext>
            </a:extLst>
          </p:cNvPr>
          <p:cNvGrpSpPr/>
          <p:nvPr/>
        </p:nvGrpSpPr>
        <p:grpSpPr>
          <a:xfrm>
            <a:off x="4238649" y="1557113"/>
            <a:ext cx="1819574" cy="738665"/>
            <a:chOff x="877949" y="3646109"/>
            <a:chExt cx="1353701" cy="738665"/>
          </a:xfrm>
          <a:noFill/>
        </p:grpSpPr>
        <p:sp>
          <p:nvSpPr>
            <p:cNvPr id="69" name="TextBox 59">
              <a:extLst>
                <a:ext uri="{FF2B5EF4-FFF2-40B4-BE49-F238E27FC236}">
                  <a16:creationId xmlns:a16="http://schemas.microsoft.com/office/drawing/2014/main" id="{75BDC899-19DB-4723-9308-DC674E2D4DAF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Detection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0">
              <a:extLst>
                <a:ext uri="{FF2B5EF4-FFF2-40B4-BE49-F238E27FC236}">
                  <a16:creationId xmlns:a16="http://schemas.microsoft.com/office/drawing/2014/main" id="{CC361D14-255E-406E-AE7B-BD5B4CA2DB47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detection get all the watermarks inserted.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1" name="그룹 37">
            <a:extLst>
              <a:ext uri="{FF2B5EF4-FFF2-40B4-BE49-F238E27FC236}">
                <a16:creationId xmlns:a16="http://schemas.microsoft.com/office/drawing/2014/main" id="{5A3443F9-1EC9-4CCC-8123-A513AEC779B1}"/>
              </a:ext>
            </a:extLst>
          </p:cNvPr>
          <p:cNvGrpSpPr/>
          <p:nvPr/>
        </p:nvGrpSpPr>
        <p:grpSpPr>
          <a:xfrm>
            <a:off x="6170946" y="2835369"/>
            <a:ext cx="1923380" cy="1010203"/>
            <a:chOff x="4586388" y="3390164"/>
            <a:chExt cx="1923380" cy="1010203"/>
          </a:xfrm>
        </p:grpSpPr>
        <p:sp>
          <p:nvSpPr>
            <p:cNvPr id="72" name="Oval 26">
              <a:extLst>
                <a:ext uri="{FF2B5EF4-FFF2-40B4-BE49-F238E27FC236}">
                  <a16:creationId xmlns:a16="http://schemas.microsoft.com/office/drawing/2014/main" id="{FC70E6B5-4EAF-454D-922E-874D00C7E5A3}"/>
                </a:ext>
              </a:extLst>
            </p:cNvPr>
            <p:cNvSpPr/>
            <p:nvPr/>
          </p:nvSpPr>
          <p:spPr>
            <a:xfrm>
              <a:off x="4586388" y="3390164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9">
              <a:extLst>
                <a:ext uri="{FF2B5EF4-FFF2-40B4-BE49-F238E27FC236}">
                  <a16:creationId xmlns:a16="http://schemas.microsoft.com/office/drawing/2014/main" id="{DB3EEECD-3330-4B53-8D45-FA768468DFBD}"/>
                </a:ext>
              </a:extLst>
            </p:cNvPr>
            <p:cNvSpPr/>
            <p:nvPr/>
          </p:nvSpPr>
          <p:spPr>
            <a:xfrm>
              <a:off x="4655584" y="3553265"/>
              <a:ext cx="684000" cy="68400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35157EE-90B9-4F9E-B18C-A32781B64DFD}"/>
              </a:ext>
            </a:extLst>
          </p:cNvPr>
          <p:cNvSpPr txBox="1"/>
          <p:nvPr/>
        </p:nvSpPr>
        <p:spPr>
          <a:xfrm>
            <a:off x="6926818" y="3109518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Error correction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5" name="Group 19">
            <a:extLst>
              <a:ext uri="{FF2B5EF4-FFF2-40B4-BE49-F238E27FC236}">
                <a16:creationId xmlns:a16="http://schemas.microsoft.com/office/drawing/2014/main" id="{2511F506-585A-45E4-A01E-B46F08ED7327}"/>
              </a:ext>
            </a:extLst>
          </p:cNvPr>
          <p:cNvGrpSpPr/>
          <p:nvPr/>
        </p:nvGrpSpPr>
        <p:grpSpPr>
          <a:xfrm>
            <a:off x="6222850" y="4129194"/>
            <a:ext cx="1819574" cy="1292663"/>
            <a:chOff x="877949" y="3646109"/>
            <a:chExt cx="1353701" cy="1292663"/>
          </a:xfrm>
          <a:noFill/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9347E95-3520-4393-AEA5-FAB2A187DCFB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Error correction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9A1B015-9F32-4DD8-A707-BE82CA9F80D3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Exploit the control bits to detect errors and rebuild the watermark as similar as possible to the original.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8" name="Rectangle 7">
            <a:extLst>
              <a:ext uri="{FF2B5EF4-FFF2-40B4-BE49-F238E27FC236}">
                <a16:creationId xmlns:a16="http://schemas.microsoft.com/office/drawing/2014/main" id="{17C1DF02-0C29-49A2-ADCE-45B746EF5B04}"/>
              </a:ext>
            </a:extLst>
          </p:cNvPr>
          <p:cNvSpPr/>
          <p:nvPr/>
        </p:nvSpPr>
        <p:spPr>
          <a:xfrm rot="18900000">
            <a:off x="6537994" y="3153392"/>
            <a:ext cx="197210" cy="43934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ln>
            <a:solidFill>
              <a:srgbClr val="56587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Frame 17">
            <a:extLst>
              <a:ext uri="{FF2B5EF4-FFF2-40B4-BE49-F238E27FC236}">
                <a16:creationId xmlns:a16="http://schemas.microsoft.com/office/drawing/2014/main" id="{6EF97BED-A78C-4355-B6DA-C23DDE45A893}"/>
              </a:ext>
            </a:extLst>
          </p:cNvPr>
          <p:cNvSpPr/>
          <p:nvPr/>
        </p:nvSpPr>
        <p:spPr>
          <a:xfrm>
            <a:off x="4417932" y="3155598"/>
            <a:ext cx="343468" cy="3592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ln>
            <a:solidFill>
              <a:srgbClr val="1ED0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80" name="Immagine 79" descr="Immagine che contiene persona, donna, esterni, abbigliamento&#10;&#10;Descrizione generata automaticamente">
            <a:extLst>
              <a:ext uri="{FF2B5EF4-FFF2-40B4-BE49-F238E27FC236}">
                <a16:creationId xmlns:a16="http://schemas.microsoft.com/office/drawing/2014/main" id="{0E75FDE2-64A0-44C0-958D-68EED98FFB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29" y="2448410"/>
            <a:ext cx="1773612" cy="1773612"/>
          </a:xfrm>
          <a:prstGeom prst="rect">
            <a:avLst/>
          </a:prstGeom>
        </p:spPr>
      </p:pic>
      <p:pic>
        <p:nvPicPr>
          <p:cNvPr id="3" name="Immagine 2" descr="Immagine che contiene mano, segnale, tenendo&#10;&#10;Descrizione generata automaticamente">
            <a:extLst>
              <a:ext uri="{FF2B5EF4-FFF2-40B4-BE49-F238E27FC236}">
                <a16:creationId xmlns:a16="http://schemas.microsoft.com/office/drawing/2014/main" id="{A7E3DBC6-EA0A-4914-84EC-273FE1397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49" y="2448410"/>
            <a:ext cx="1799567" cy="177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3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0.18867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16667E-6 -2.59259E-6 L 0.16368 -0.0016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641</Words>
  <Application>Microsoft Office PowerPoint</Application>
  <PresentationFormat>Widescreen</PresentationFormat>
  <Paragraphs>126</Paragraphs>
  <Slides>18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Cover and End Slide Master</vt:lpstr>
      <vt:lpstr>Contents Slide Master</vt:lpstr>
      <vt:lpstr>Section Break Slide Master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Lucrezia Tosato</cp:lastModifiedBy>
  <cp:revision>156</cp:revision>
  <dcterms:created xsi:type="dcterms:W3CDTF">2018-04-24T17:14:44Z</dcterms:created>
  <dcterms:modified xsi:type="dcterms:W3CDTF">2020-12-01T19:59:39Z</dcterms:modified>
</cp:coreProperties>
</file>