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6"/>
    <p:restoredTop sz="96654"/>
  </p:normalViewPr>
  <p:slideViewPr>
    <p:cSldViewPr snapToGrid="0" snapToObjects="1">
      <p:cViewPr>
        <p:scale>
          <a:sx n="155" d="100"/>
          <a:sy n="155" d="100"/>
        </p:scale>
        <p:origin x="86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D314-39CE-8047-A1EF-AAD2BFB77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27235-3F85-C142-AB10-BCDDE9855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2FA4-B460-A24C-9471-5E1367E8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D567-B7F9-0F4F-9D84-1BF32B3685B6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4E39-2586-6940-A1B9-EE62A28B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48D50-0E4A-A443-A4B0-DF8C18F6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817C-B95A-954F-B842-2BF9D40D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0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6D33-248B-F446-8918-E805EFBF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6FE89-DCBC-5C4A-A21D-67E3AADF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A83E-D5ED-FB42-8E5B-7DEAE744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D567-B7F9-0F4F-9D84-1BF32B3685B6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42D8-1F22-944E-B6AB-A6CCA502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F19A-93A3-3B4E-9BB0-B7B58ACA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817C-B95A-954F-B842-2BF9D40D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430FE-47E8-1245-9697-969C74115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44327-D322-C44F-BE91-94E9E6FB4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8BD23-3176-9B45-BF7F-F1570ECB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D567-B7F9-0F4F-9D84-1BF32B3685B6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22F35-E363-D343-86F3-A17230BB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B824-6A41-274E-854E-70F70787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817C-B95A-954F-B842-2BF9D40D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2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9E0E-FFC3-D54F-A830-BDCFB9A0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7D14-6577-1749-98B6-82CCE78C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87250-082B-344D-AED3-C6C88383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D567-B7F9-0F4F-9D84-1BF32B3685B6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D1507-E70D-514E-A9F2-10014D0E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45245-2383-CE41-9AFF-A19B3240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817C-B95A-954F-B842-2BF9D40D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49DD-4CFC-C840-89C7-1737238C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9864E-A79D-4A41-A49D-8612A0FE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56920-E1A3-B249-AA5E-B9873274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D567-B7F9-0F4F-9D84-1BF32B3685B6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D222-9FEB-594E-A098-CEB40519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0817-5529-BC45-BBFC-9D9EB848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817C-B95A-954F-B842-2BF9D40D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6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EDE7-A683-4049-9A53-B4BAD6F6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BA48-FB2C-3946-B65D-219367A7A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13089-A530-A24F-8286-E73AB25B4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E504-450C-F642-8A6B-9FBDC055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D567-B7F9-0F4F-9D84-1BF32B3685B6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4F5A0-76BD-6C42-88BA-41023D8D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4A07A-A7AA-004A-AF74-DA7AE05B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817C-B95A-954F-B842-2BF9D40D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9C98-4A84-B344-9B1C-E15B060A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A724-A88F-5C44-A7A6-0CCA00543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64F6-12A6-2F4E-9C4F-346C4D28C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28B22-4AD1-BA40-BD05-89410E953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9D8F9-B0FA-914F-9EDC-0E36AFEDE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932A8-8EF5-0C47-B5B9-14C2640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D567-B7F9-0F4F-9D84-1BF32B3685B6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E252B-E934-A74F-9ED0-DC698D4C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B2395-11AC-C54D-B309-D8D3FA75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817C-B95A-954F-B842-2BF9D40D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1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AC1D-6234-784F-98BB-C5908D5A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94300-A7D7-524F-A676-B75AFA83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D567-B7F9-0F4F-9D84-1BF32B3685B6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424EC-8D6E-C044-8D5D-3E73E1D7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F99B0-633E-F14C-8BE5-49238002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817C-B95A-954F-B842-2BF9D40D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F8322-4A99-0E49-90FA-3248C72E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D567-B7F9-0F4F-9D84-1BF32B3685B6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D9F78-B04A-614C-8FF8-6B64B2BE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68532-BC8D-5546-A06B-AD071092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817C-B95A-954F-B842-2BF9D40D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5034-E1BE-8A4B-B3A6-F4295E30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1D92-202B-F64E-A40B-E4C6CD872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95FE6-215C-7C46-8B9E-BC136C008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E2E79-9017-1E40-8BB5-AFA38AAF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D567-B7F9-0F4F-9D84-1BF32B3685B6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89347-7B49-1546-BEFF-E90426B4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B41F6-066B-BD4A-8BA6-735893F4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817C-B95A-954F-B842-2BF9D40D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1831-6BF4-C142-AD41-EC918C76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A9164-2432-EB44-AA4C-7BCE0C40C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82608-857E-0B4B-ACC7-5A1FFAEFC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E5AE8-21DB-6C41-92FE-1327353D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D567-B7F9-0F4F-9D84-1BF32B3685B6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21C02-3DD7-3D40-963E-502C1774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97AB2-AD35-014C-B519-401F6474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817C-B95A-954F-B842-2BF9D40D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0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8EEB5-ACCF-9841-8118-61747459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63898-3D7D-8945-BB0F-BA471C45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BE189-20C2-D948-A1E6-D666BD8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CD567-B7F9-0F4F-9D84-1BF32B3685B6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C9EBE-6BE3-D24D-A2AA-A0204C87A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3AC1A-BCEA-B04D-AB20-1BC021879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817C-B95A-954F-B842-2BF9D40D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EA44-8F22-8B4E-9904-3B312E733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Lema</a:t>
            </a:r>
            <a:r>
              <a:rPr lang="en-US" dirty="0"/>
              <a:t> do </a:t>
            </a:r>
            <a:r>
              <a:rPr lang="en-US" dirty="0" err="1"/>
              <a:t>Bombeamento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32F59-8D63-8042-B210-0C33E739A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0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5571-15CE-DB4C-9EB9-1B856AED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Linguagens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regulares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3FA9-3F10-8443-B4ED-317B0621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Linguagens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São </a:t>
            </a:r>
            <a:r>
              <a:rPr lang="en-US" dirty="0" err="1"/>
              <a:t>reconhecidas</a:t>
            </a:r>
            <a:r>
              <a:rPr lang="en-US" dirty="0"/>
              <a:t> por um </a:t>
            </a:r>
            <a:r>
              <a:rPr lang="en-US" dirty="0" err="1"/>
              <a:t>Automato</a:t>
            </a:r>
            <a:r>
              <a:rPr lang="en-US" dirty="0"/>
              <a:t> </a:t>
            </a:r>
            <a:r>
              <a:rPr lang="en-US" dirty="0" err="1"/>
              <a:t>Finito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L=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i</a:t>
            </a:r>
            <a:r>
              <a:rPr lang="en-US" baseline="30000" dirty="0"/>
              <a:t> </a:t>
            </a:r>
            <a:r>
              <a:rPr lang="en-US" dirty="0"/>
              <a:t>| </a:t>
            </a:r>
            <a:r>
              <a:rPr lang="en-US" dirty="0" err="1"/>
              <a:t>i</a:t>
            </a:r>
            <a:r>
              <a:rPr lang="en-US" dirty="0"/>
              <a:t> &gt;= 0}</a:t>
            </a:r>
            <a:endParaRPr lang="en-US" baseline="30000" dirty="0"/>
          </a:p>
          <a:p>
            <a:pPr lvl="1"/>
            <a:endParaRPr lang="en-US" baseline="30000" dirty="0"/>
          </a:p>
          <a:p>
            <a:pPr lvl="1"/>
            <a:r>
              <a:rPr lang="en-US" dirty="0"/>
              <a:t>L= {w ∈ {a, b}</a:t>
            </a:r>
            <a:r>
              <a:rPr lang="en-US" baseline="30000" dirty="0"/>
              <a:t> </a:t>
            </a:r>
            <a:r>
              <a:rPr lang="en-US" dirty="0"/>
              <a:t>| w </a:t>
            </a:r>
            <a:r>
              <a:rPr lang="en-US" dirty="0" err="1"/>
              <a:t>contém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a’s e b’s}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 </a:t>
            </a:r>
            <a:r>
              <a:rPr lang="en-US" dirty="0" err="1"/>
              <a:t>reconhece</a:t>
            </a:r>
            <a:r>
              <a:rPr lang="en-US" dirty="0"/>
              <a:t> </a:t>
            </a:r>
            <a:r>
              <a:rPr lang="en-US" dirty="0" err="1"/>
              <a:t>aberturas</a:t>
            </a:r>
            <a:r>
              <a:rPr lang="en-US" dirty="0"/>
              <a:t> e </a:t>
            </a:r>
            <a:r>
              <a:rPr lang="en-US" dirty="0" err="1"/>
              <a:t>fechamentos</a:t>
            </a:r>
            <a:r>
              <a:rPr lang="en-US" dirty="0"/>
              <a:t> de </a:t>
            </a:r>
            <a:r>
              <a:rPr lang="en-US" dirty="0" err="1"/>
              <a:t>parênteses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correta</a:t>
            </a:r>
            <a:endParaRPr lang="en-US" dirty="0"/>
          </a:p>
          <a:p>
            <a:pPr lvl="2"/>
            <a:r>
              <a:rPr lang="en-US" dirty="0"/>
              <a:t>(1*2+(4-2)+3-(8+1))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68723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F17C-E023-9B4D-95BE-EA7EBD52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Lema</a:t>
            </a:r>
            <a:r>
              <a:rPr lang="en-US" dirty="0"/>
              <a:t> do </a:t>
            </a:r>
            <a:r>
              <a:rPr lang="en-US" dirty="0" err="1"/>
              <a:t>Bombeamento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FAA1-B152-2A47-A27E-DE00962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NÃO </a:t>
            </a:r>
            <a:r>
              <a:rPr lang="en-US" dirty="0" err="1"/>
              <a:t>É</a:t>
            </a:r>
            <a:r>
              <a:rPr lang="en-US" dirty="0"/>
              <a:t> regular</a:t>
            </a:r>
          </a:p>
          <a:p>
            <a:r>
              <a:rPr lang="en-US" dirty="0"/>
              <a:t>Se </a:t>
            </a:r>
            <a:r>
              <a:rPr lang="en-US" b="1" dirty="0"/>
              <a:t>L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regular,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b="1" dirty="0"/>
              <a:t>k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que para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b="1" dirty="0"/>
              <a:t>w</a:t>
            </a:r>
            <a:r>
              <a:rPr lang="en-US" dirty="0"/>
              <a:t> ∈ </a:t>
            </a:r>
            <a:r>
              <a:rPr lang="en-US" b="1" dirty="0"/>
              <a:t>L.</a:t>
            </a:r>
            <a:endParaRPr lang="en-US" dirty="0"/>
          </a:p>
          <a:p>
            <a:pPr lvl="1"/>
            <a:r>
              <a:rPr lang="en-US" dirty="0"/>
              <a:t>w = </a:t>
            </a:r>
            <a:r>
              <a:rPr lang="en-US" dirty="0" err="1"/>
              <a:t>xyz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xy</a:t>
            </a:r>
            <a:r>
              <a:rPr lang="en-US" baseline="30000" dirty="0" err="1"/>
              <a:t>i</a:t>
            </a:r>
            <a:r>
              <a:rPr lang="en-US" dirty="0" err="1"/>
              <a:t>z</a:t>
            </a:r>
            <a:r>
              <a:rPr lang="en-US" dirty="0"/>
              <a:t> ∈ L, para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i</a:t>
            </a:r>
            <a:r>
              <a:rPr lang="en-US" dirty="0"/>
              <a:t> &gt;= 0</a:t>
            </a:r>
          </a:p>
          <a:p>
            <a:pPr lvl="1"/>
            <a:r>
              <a:rPr lang="en-US" dirty="0"/>
              <a:t>|y| &gt; 0</a:t>
            </a:r>
          </a:p>
          <a:p>
            <a:pPr lvl="1"/>
            <a:r>
              <a:rPr lang="en-US" dirty="0"/>
              <a:t>|</a:t>
            </a:r>
            <a:r>
              <a:rPr lang="en-US" dirty="0" err="1"/>
              <a:t>xy</a:t>
            </a:r>
            <a:r>
              <a:rPr lang="en-US" dirty="0"/>
              <a:t>| &lt;=k</a:t>
            </a:r>
          </a:p>
          <a:p>
            <a:pPr lvl="1"/>
            <a:endParaRPr lang="en-US" dirty="0"/>
          </a:p>
          <a:p>
            <a:r>
              <a:rPr lang="en-US" dirty="0"/>
              <a:t>Pre-</a:t>
            </a:r>
            <a:r>
              <a:rPr lang="en-US" dirty="0" err="1"/>
              <a:t>condição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existe</a:t>
            </a:r>
            <a:r>
              <a:rPr lang="en-US" dirty="0"/>
              <a:t> um AFD com </a:t>
            </a:r>
            <a:r>
              <a:rPr lang="en-US" b="1" dirty="0"/>
              <a:t>k </a:t>
            </a:r>
            <a:r>
              <a:rPr lang="en-US" dirty="0" err="1"/>
              <a:t>estados</a:t>
            </a:r>
            <a:r>
              <a:rPr lang="en-US" dirty="0"/>
              <a:t> e para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de </a:t>
            </a:r>
            <a:r>
              <a:rPr lang="en-US" dirty="0" err="1"/>
              <a:t>aceitação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b="1" dirty="0"/>
              <a:t>w</a:t>
            </a:r>
            <a:r>
              <a:rPr lang="en-US" dirty="0"/>
              <a:t> </a:t>
            </a:r>
            <a:r>
              <a:rPr lang="en-US" dirty="0" err="1"/>
              <a:t>cujo</a:t>
            </a:r>
            <a:r>
              <a:rPr lang="en-US" dirty="0"/>
              <a:t> |w| &gt; k </a:t>
            </a:r>
          </a:p>
          <a:p>
            <a:pPr lvl="2"/>
            <a:r>
              <a:rPr lang="en-US" dirty="0"/>
              <a:t>O </a:t>
            </a:r>
            <a:r>
              <a:rPr lang="en-US" dirty="0" err="1"/>
              <a:t>autômato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um </a:t>
            </a:r>
            <a:r>
              <a:rPr lang="en-US" dirty="0" err="1"/>
              <a:t>laço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1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910B3C-8214-3842-B3A0-F9CD4FA75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36" y="4058702"/>
            <a:ext cx="4991100" cy="208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382159-5152-DA43-A7DC-B99FC41C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Lema</a:t>
            </a:r>
            <a:r>
              <a:rPr lang="en-US" dirty="0"/>
              <a:t> do </a:t>
            </a:r>
            <a:r>
              <a:rPr lang="en-US" dirty="0" err="1"/>
              <a:t>Bombeamento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D0E9-F3B4-E446-9881-4EB6F83F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605" y="1825625"/>
            <a:ext cx="4574059" cy="4351338"/>
          </a:xfrm>
        </p:spPr>
        <p:txBody>
          <a:bodyPr/>
          <a:lstStyle/>
          <a:p>
            <a:pPr lvl="1"/>
            <a:r>
              <a:rPr lang="en-US" dirty="0"/>
              <a:t>x = b</a:t>
            </a:r>
          </a:p>
          <a:p>
            <a:pPr lvl="1"/>
            <a:r>
              <a:rPr lang="en-US" dirty="0"/>
              <a:t>y = aa</a:t>
            </a:r>
          </a:p>
          <a:p>
            <a:pPr lvl="1"/>
            <a:r>
              <a:rPr lang="en-US" dirty="0"/>
              <a:t>z = 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47401C-42CE-7440-92A7-712210DA82C8}"/>
              </a:ext>
            </a:extLst>
          </p:cNvPr>
          <p:cNvSpPr txBox="1">
            <a:spLocks/>
          </p:cNvSpPr>
          <p:nvPr/>
        </p:nvSpPr>
        <p:spPr>
          <a:xfrm>
            <a:off x="6402859" y="1825625"/>
            <a:ext cx="45740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4EDBAC-AB91-B94D-B760-142555BD89D3}"/>
              </a:ext>
            </a:extLst>
          </p:cNvPr>
          <p:cNvSpPr/>
          <p:nvPr/>
        </p:nvSpPr>
        <p:spPr>
          <a:xfrm>
            <a:off x="3311611" y="3887574"/>
            <a:ext cx="1087394" cy="2126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DE10B7-158C-5B40-A891-1509FBEDB2DE}"/>
              </a:ext>
            </a:extLst>
          </p:cNvPr>
          <p:cNvSpPr/>
          <p:nvPr/>
        </p:nvSpPr>
        <p:spPr>
          <a:xfrm>
            <a:off x="6328719" y="3887574"/>
            <a:ext cx="1087394" cy="2014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E35A6A-FB9E-7946-BCF7-060D585A613B}"/>
              </a:ext>
            </a:extLst>
          </p:cNvPr>
          <p:cNvSpPr/>
          <p:nvPr/>
        </p:nvSpPr>
        <p:spPr>
          <a:xfrm>
            <a:off x="4118919" y="4563762"/>
            <a:ext cx="2413686" cy="12027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80C521-9C35-4E41-B408-0D37C442F7D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5740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w = </a:t>
            </a:r>
            <a:r>
              <a:rPr lang="en-US" dirty="0" err="1"/>
              <a:t>xyz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xy</a:t>
            </a:r>
            <a:r>
              <a:rPr lang="en-US" baseline="30000" dirty="0" err="1"/>
              <a:t>i</a:t>
            </a:r>
            <a:r>
              <a:rPr lang="en-US" dirty="0" err="1"/>
              <a:t>z</a:t>
            </a:r>
            <a:r>
              <a:rPr lang="en-US" dirty="0"/>
              <a:t> ∈ L, para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i</a:t>
            </a:r>
            <a:r>
              <a:rPr lang="en-US" dirty="0"/>
              <a:t> &gt;= 0</a:t>
            </a:r>
          </a:p>
          <a:p>
            <a:pPr lvl="1"/>
            <a:r>
              <a:rPr lang="en-US" dirty="0"/>
              <a:t>|y| &gt; 0</a:t>
            </a:r>
          </a:p>
          <a:p>
            <a:pPr lvl="1"/>
            <a:r>
              <a:rPr lang="en-US" dirty="0"/>
              <a:t>|</a:t>
            </a:r>
            <a:r>
              <a:rPr lang="en-US" dirty="0" err="1"/>
              <a:t>xy</a:t>
            </a:r>
            <a:r>
              <a:rPr lang="en-US" dirty="0"/>
              <a:t>| &lt;=k</a:t>
            </a:r>
          </a:p>
        </p:txBody>
      </p:sp>
    </p:spTree>
    <p:extLst>
      <p:ext uri="{BB962C8B-B14F-4D97-AF65-F5344CB8AC3E}">
        <p14:creationId xmlns:p14="http://schemas.microsoft.com/office/powerpoint/2010/main" val="66212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16C0-2FA5-0B4C-A4C4-AD6DFE3F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Lema</a:t>
            </a:r>
            <a:r>
              <a:rPr lang="en-US" dirty="0"/>
              <a:t> do </a:t>
            </a:r>
            <a:r>
              <a:rPr lang="en-US" dirty="0" err="1"/>
              <a:t>Bombeamento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7E64-2722-8246-8141-0181CEDA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Assuma</a:t>
            </a:r>
            <a:r>
              <a:rPr lang="en-US" dirty="0"/>
              <a:t> que L </a:t>
            </a:r>
            <a:r>
              <a:rPr lang="en-US" dirty="0" err="1"/>
              <a:t>é</a:t>
            </a:r>
            <a:r>
              <a:rPr lang="en-US" dirty="0"/>
              <a:t> regular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Encontre</a:t>
            </a:r>
            <a:r>
              <a:rPr lang="en-US" dirty="0"/>
              <a:t> um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Encontre</a:t>
            </a:r>
            <a:r>
              <a:rPr lang="en-US" dirty="0"/>
              <a:t> w, </a:t>
            </a:r>
            <a:r>
              <a:rPr lang="en-US" dirty="0" err="1"/>
              <a:t>tal</a:t>
            </a:r>
            <a:r>
              <a:rPr lang="en-US" dirty="0"/>
              <a:t> que |w| &gt;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Demonstre</a:t>
            </a:r>
            <a:r>
              <a:rPr lang="en-US" dirty="0"/>
              <a:t> 2 </a:t>
            </a:r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possibilidades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5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16C0-2FA5-0B4C-A4C4-AD6DFE3F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Lema</a:t>
            </a:r>
            <a:r>
              <a:rPr lang="en-US" dirty="0"/>
              <a:t> do </a:t>
            </a:r>
            <a:r>
              <a:rPr lang="en-US" dirty="0" err="1"/>
              <a:t>Bombeamento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7E64-2722-8246-8141-0181CEDA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L=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i</a:t>
            </a:r>
            <a:r>
              <a:rPr lang="en-US" baseline="30000" dirty="0"/>
              <a:t> </a:t>
            </a:r>
            <a:r>
              <a:rPr lang="en-US" dirty="0"/>
              <a:t>| </a:t>
            </a:r>
            <a:r>
              <a:rPr lang="en-US" dirty="0" err="1"/>
              <a:t>i</a:t>
            </a:r>
            <a:r>
              <a:rPr lang="en-US" dirty="0"/>
              <a:t> &gt;= 0}</a:t>
            </a:r>
            <a:endParaRPr lang="en-US" baseline="30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comprimento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 = 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dirty="0" err="1"/>
              <a:t>b</a:t>
            </a:r>
            <a:r>
              <a:rPr lang="en-US" baseline="30000" dirty="0" err="1"/>
              <a:t>p</a:t>
            </a:r>
            <a:r>
              <a:rPr lang="en-US" baseline="30000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|w| &lt;= k --  w = </a:t>
            </a:r>
            <a:r>
              <a:rPr lang="en-US" dirty="0" err="1"/>
              <a:t>xyz</a:t>
            </a:r>
            <a:r>
              <a:rPr lang="en-US" dirty="0"/>
              <a:t> -- </a:t>
            </a:r>
            <a:r>
              <a:rPr lang="en-US" dirty="0" err="1"/>
              <a:t>xy</a:t>
            </a:r>
            <a:r>
              <a:rPr lang="en-US" baseline="30000" dirty="0" err="1"/>
              <a:t>i</a:t>
            </a:r>
            <a:r>
              <a:rPr lang="en-US" dirty="0" err="1"/>
              <a:t>z</a:t>
            </a:r>
            <a:r>
              <a:rPr lang="en-US" dirty="0"/>
              <a:t> ∈ L  -- |</a:t>
            </a:r>
            <a:r>
              <a:rPr lang="en-US" dirty="0" err="1"/>
              <a:t>xy</a:t>
            </a:r>
            <a:r>
              <a:rPr lang="en-US" dirty="0"/>
              <a:t>| &lt;=k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Possibilidades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a’s, x = </a:t>
            </a:r>
            <a:r>
              <a:rPr lang="en-US" dirty="0" err="1"/>
              <a:t>a</a:t>
            </a:r>
            <a:r>
              <a:rPr lang="en-US" baseline="30000" dirty="0" err="1"/>
              <a:t>k-i</a:t>
            </a:r>
            <a:r>
              <a:rPr lang="en-US" dirty="0"/>
              <a:t>, y = a</a:t>
            </a:r>
            <a:r>
              <a:rPr lang="en-US" baseline="30000" dirty="0"/>
              <a:t>i</a:t>
            </a:r>
            <a:r>
              <a:rPr lang="en-US" dirty="0"/>
              <a:t>,  z = b</a:t>
            </a:r>
            <a:r>
              <a:rPr lang="en-US" baseline="30000" dirty="0"/>
              <a:t>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b’s, x = </a:t>
            </a:r>
            <a:r>
              <a:rPr lang="en-US" dirty="0" err="1"/>
              <a:t>a</a:t>
            </a:r>
            <a:r>
              <a:rPr lang="en-US" baseline="30000" dirty="0" err="1"/>
              <a:t>k</a:t>
            </a:r>
            <a:r>
              <a:rPr lang="en-US" dirty="0"/>
              <a:t>, y = a</a:t>
            </a:r>
            <a:r>
              <a:rPr lang="en-US" baseline="30000" dirty="0"/>
              <a:t>i</a:t>
            </a:r>
            <a:r>
              <a:rPr lang="en-US" dirty="0"/>
              <a:t>,  z = b</a:t>
            </a:r>
            <a:r>
              <a:rPr lang="en-US" baseline="30000" dirty="0"/>
              <a:t>k-</a:t>
            </a:r>
            <a:r>
              <a:rPr lang="en-US" baseline="30000" dirty="0" err="1"/>
              <a:t>i</a:t>
            </a:r>
            <a:endParaRPr lang="en-US" baseline="300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ab’s, x = a</a:t>
            </a:r>
            <a:r>
              <a:rPr lang="en-US" baseline="30000" dirty="0"/>
              <a:t>k-1</a:t>
            </a:r>
            <a:r>
              <a:rPr lang="en-US" dirty="0"/>
              <a:t>, y = ab,  z = b</a:t>
            </a:r>
            <a:r>
              <a:rPr lang="en-US" baseline="30000" dirty="0"/>
              <a:t>k-1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CEAC-5EF0-DD4B-9DD8-D0C0EA7E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Lema</a:t>
            </a:r>
            <a:r>
              <a:rPr lang="en-US" dirty="0"/>
              <a:t> do </a:t>
            </a:r>
            <a:r>
              <a:rPr lang="en-US" dirty="0" err="1"/>
              <a:t>Bombeamento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36A9-9E52-174A-B490-C07B7814E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dirty="0"/>
              <a:t>y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a’s, x = </a:t>
            </a:r>
            <a:r>
              <a:rPr lang="en-US" dirty="0" err="1"/>
              <a:t>a</a:t>
            </a:r>
            <a:r>
              <a:rPr lang="en-US" baseline="30000" dirty="0" err="1"/>
              <a:t>k-i</a:t>
            </a:r>
            <a:r>
              <a:rPr lang="en-US" dirty="0"/>
              <a:t>, y = a</a:t>
            </a:r>
            <a:r>
              <a:rPr lang="en-US" baseline="30000" dirty="0"/>
              <a:t>i</a:t>
            </a:r>
            <a:r>
              <a:rPr lang="en-US" dirty="0"/>
              <a:t>,  z = b</a:t>
            </a:r>
            <a:r>
              <a:rPr lang="en-US" baseline="30000" dirty="0"/>
              <a:t>k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err="1"/>
              <a:t>a</a:t>
            </a:r>
            <a:r>
              <a:rPr lang="en-US" baseline="30000" dirty="0" err="1"/>
              <a:t>k-i</a:t>
            </a:r>
            <a:r>
              <a:rPr lang="en-US" dirty="0"/>
              <a:t> (a</a:t>
            </a:r>
            <a:r>
              <a:rPr lang="en-US" baseline="30000" dirty="0"/>
              <a:t>i</a:t>
            </a:r>
            <a:r>
              <a:rPr lang="en-US" dirty="0"/>
              <a:t> a</a:t>
            </a:r>
            <a:r>
              <a:rPr lang="en-US" baseline="30000" dirty="0"/>
              <a:t>i</a:t>
            </a:r>
            <a:r>
              <a:rPr lang="en-US" dirty="0"/>
              <a:t>) b</a:t>
            </a:r>
            <a:r>
              <a:rPr lang="en-US" baseline="30000" dirty="0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mais</a:t>
            </a:r>
            <a:r>
              <a:rPr lang="en-US" dirty="0">
                <a:sym typeface="Wingdings" pitchFamily="2" charset="2"/>
              </a:rPr>
              <a:t> a’s do que b’s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b’s, x = </a:t>
            </a:r>
            <a:r>
              <a:rPr lang="en-US" dirty="0" err="1"/>
              <a:t>a</a:t>
            </a:r>
            <a:r>
              <a:rPr lang="en-US" baseline="30000" dirty="0" err="1"/>
              <a:t>k</a:t>
            </a:r>
            <a:r>
              <a:rPr lang="en-US" dirty="0"/>
              <a:t>, y = a</a:t>
            </a:r>
            <a:r>
              <a:rPr lang="en-US" baseline="30000" dirty="0"/>
              <a:t>i</a:t>
            </a:r>
            <a:r>
              <a:rPr lang="en-US" dirty="0"/>
              <a:t>,  z = b</a:t>
            </a:r>
            <a:r>
              <a:rPr lang="en-US" baseline="30000" dirty="0"/>
              <a:t>k-I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err="1"/>
              <a:t>a</a:t>
            </a:r>
            <a:r>
              <a:rPr lang="en-US" baseline="30000" dirty="0" err="1"/>
              <a:t>k</a:t>
            </a:r>
            <a:r>
              <a:rPr lang="en-US" dirty="0"/>
              <a:t> (b</a:t>
            </a:r>
            <a:r>
              <a:rPr lang="en-US" baseline="30000" dirty="0"/>
              <a:t>i</a:t>
            </a:r>
            <a:r>
              <a:rPr lang="en-US" dirty="0"/>
              <a:t> b</a:t>
            </a:r>
            <a:r>
              <a:rPr lang="en-US" baseline="30000" dirty="0"/>
              <a:t>i</a:t>
            </a:r>
            <a:r>
              <a:rPr lang="en-US" dirty="0"/>
              <a:t>) b</a:t>
            </a:r>
            <a:r>
              <a:rPr lang="en-US" baseline="30000" dirty="0"/>
              <a:t>k-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mais</a:t>
            </a:r>
            <a:r>
              <a:rPr lang="en-US" dirty="0">
                <a:sym typeface="Wingdings" pitchFamily="2" charset="2"/>
              </a:rPr>
              <a:t> b’s do que a’s</a:t>
            </a:r>
            <a:endParaRPr lang="en-US" baseline="300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ab’s, x = a</a:t>
            </a:r>
            <a:r>
              <a:rPr lang="en-US" baseline="30000" dirty="0"/>
              <a:t>k-1</a:t>
            </a:r>
            <a:r>
              <a:rPr lang="en-US" dirty="0"/>
              <a:t>, y = ab,  z = b</a:t>
            </a:r>
            <a:r>
              <a:rPr lang="en-US" baseline="30000" dirty="0"/>
              <a:t>k-1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baseline="30000" dirty="0"/>
              <a:t>k-1</a:t>
            </a:r>
            <a:r>
              <a:rPr lang="en-US" dirty="0"/>
              <a:t> (</a:t>
            </a:r>
            <a:r>
              <a:rPr lang="en-US" dirty="0" err="1"/>
              <a:t>abab</a:t>
            </a:r>
            <a:r>
              <a:rPr lang="en-US" dirty="0"/>
              <a:t>) b</a:t>
            </a:r>
            <a:r>
              <a:rPr lang="en-US" baseline="30000" dirty="0"/>
              <a:t>k-1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não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é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parte</a:t>
            </a:r>
            <a:r>
              <a:rPr lang="en-US" dirty="0">
                <a:sym typeface="Wingdings" pitchFamily="2" charset="2"/>
              </a:rPr>
              <a:t> da </a:t>
            </a:r>
            <a:r>
              <a:rPr lang="en-US" dirty="0" err="1">
                <a:sym typeface="Wingdings" pitchFamily="2" charset="2"/>
              </a:rPr>
              <a:t>linguagem</a:t>
            </a:r>
            <a:r>
              <a:rPr lang="en-US" dirty="0">
                <a:sym typeface="Wingdings" pitchFamily="2" charset="2"/>
              </a:rPr>
              <a:t> pois </a:t>
            </a:r>
            <a:r>
              <a:rPr lang="en-US" dirty="0" err="1">
                <a:sym typeface="Wingdings" pitchFamily="2" charset="2"/>
              </a:rPr>
              <a:t>contém</a:t>
            </a:r>
            <a:r>
              <a:rPr lang="en-US" dirty="0">
                <a:sym typeface="Wingdings" pitchFamily="2" charset="2"/>
              </a:rPr>
              <a:t> “</a:t>
            </a:r>
            <a:r>
              <a:rPr lang="en-US" dirty="0" err="1">
                <a:sym typeface="Wingdings" pitchFamily="2" charset="2"/>
              </a:rPr>
              <a:t>abab</a:t>
            </a:r>
            <a:r>
              <a:rPr lang="en-US" dirty="0">
                <a:sym typeface="Wingdings" pitchFamily="2" charset="2"/>
              </a:rPr>
              <a:t>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8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3B1-2412-DB4A-8C05-78E8C80E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Linguagens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regulares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7835-AE6D-7F4B-8743-34B38880B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Precisamos</a:t>
            </a:r>
            <a:r>
              <a:rPr lang="en-US" dirty="0"/>
              <a:t> de um </a:t>
            </a:r>
            <a:r>
              <a:rPr lang="en-US" dirty="0" err="1"/>
              <a:t>autômato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poderoso</a:t>
            </a:r>
            <a:r>
              <a:rPr lang="en-US" dirty="0"/>
              <a:t>!</a:t>
            </a:r>
          </a:p>
          <a:p>
            <a:endParaRPr lang="en-US" dirty="0"/>
          </a:p>
          <a:p>
            <a:pPr>
              <a:tabLst>
                <a:tab pos="2112963" algn="l"/>
              </a:tabLst>
            </a:pPr>
            <a:r>
              <a:rPr lang="en-US" dirty="0" err="1"/>
              <a:t>Contagem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 forte de </a:t>
            </a:r>
            <a:r>
              <a:rPr lang="en-US" dirty="0" err="1"/>
              <a:t>Automatos</a:t>
            </a:r>
            <a:r>
              <a:rPr lang="en-US" dirty="0"/>
              <a:t> </a:t>
            </a:r>
            <a:r>
              <a:rPr lang="en-US" dirty="0" err="1"/>
              <a:t>finitos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0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408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Lema do Bombeamento</vt:lpstr>
      <vt:lpstr>Linguagens não regulares</vt:lpstr>
      <vt:lpstr>Lema do Bombeamento</vt:lpstr>
      <vt:lpstr>Lema do Bombeamento</vt:lpstr>
      <vt:lpstr>Lema do Bombeamento</vt:lpstr>
      <vt:lpstr>Lema do Bombeamento</vt:lpstr>
      <vt:lpstr>Lema do Bombeamento</vt:lpstr>
      <vt:lpstr>Linguagens não regulares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Lema do Bombeamento</dc:title>
  <dc:creator>Igor F Steinmacher</dc:creator>
  <cp:lastModifiedBy>Igor F Steinmacher</cp:lastModifiedBy>
  <cp:revision>7</cp:revision>
  <dcterms:created xsi:type="dcterms:W3CDTF">2021-04-07T22:14:17Z</dcterms:created>
  <dcterms:modified xsi:type="dcterms:W3CDTF">2021-04-07T22:47:10Z</dcterms:modified>
</cp:coreProperties>
</file>