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76" r:id="rId13"/>
    <p:sldId id="259" r:id="rId14"/>
    <p:sldId id="269" r:id="rId15"/>
    <p:sldId id="271" r:id="rId16"/>
    <p:sldId id="273" r:id="rId17"/>
    <p:sldId id="272" r:id="rId18"/>
    <p:sldId id="274" r:id="rId19"/>
    <p:sldId id="277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2DFF7BD-7BA1-46DD-8E58-98BE2102B51E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D440DC-0C9D-4F00-B3A4-34C246D524B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57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F7BD-7BA1-46DD-8E58-98BE2102B51E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40DC-0C9D-4F00-B3A4-34C246D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5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F7BD-7BA1-46DD-8E58-98BE2102B51E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40DC-0C9D-4F00-B3A4-34C246D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4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F7BD-7BA1-46DD-8E58-98BE2102B51E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40DC-0C9D-4F00-B3A4-34C246D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7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F7BD-7BA1-46DD-8E58-98BE2102B51E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40DC-0C9D-4F00-B3A4-34C246D524B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21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F7BD-7BA1-46DD-8E58-98BE2102B51E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40DC-0C9D-4F00-B3A4-34C246D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999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F7BD-7BA1-46DD-8E58-98BE2102B51E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40DC-0C9D-4F00-B3A4-34C246D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062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F7BD-7BA1-46DD-8E58-98BE2102B51E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40DC-0C9D-4F00-B3A4-34C246D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6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F7BD-7BA1-46DD-8E58-98BE2102B51E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40DC-0C9D-4F00-B3A4-34C246D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1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F7BD-7BA1-46DD-8E58-98BE2102B51E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40DC-0C9D-4F00-B3A4-34C246D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56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F7BD-7BA1-46DD-8E58-98BE2102B51E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40DC-0C9D-4F00-B3A4-34C246D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2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2DFF7BD-7BA1-46DD-8E58-98BE2102B51E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ED440DC-0C9D-4F00-B3A4-34C246D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2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AABA-232B-48B2-A296-0B7B0E5E5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530" y="1025983"/>
            <a:ext cx="9144000" cy="1923803"/>
          </a:xfrm>
        </p:spPr>
        <p:txBody>
          <a:bodyPr>
            <a:normAutofit/>
          </a:bodyPr>
          <a:lstStyle/>
          <a:p>
            <a:r>
              <a:rPr lang="en-US" sz="4400" dirty="0"/>
              <a:t>Computation of Group Invariants with Magma and GAP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DF1A2-1BCB-4074-B036-C9291B2474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Benjamin Hughes</a:t>
            </a:r>
          </a:p>
          <a:p>
            <a:r>
              <a:rPr lang="en-US" i="1" dirty="0"/>
              <a:t>University of Virginia</a:t>
            </a:r>
          </a:p>
        </p:txBody>
      </p:sp>
    </p:spTree>
    <p:extLst>
      <p:ext uri="{BB962C8B-B14F-4D97-AF65-F5344CB8AC3E}">
        <p14:creationId xmlns:p14="http://schemas.microsoft.com/office/powerpoint/2010/main" val="503054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CB614F-2F11-4299-9A18-611E77BBF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433"/>
            <a:ext cx="12192000" cy="651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2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57B73A-FD27-45FF-B816-4372F2F366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4742" y="967874"/>
                <a:ext cx="9872871" cy="4772526"/>
              </a:xfrm>
            </p:spPr>
            <p:txBody>
              <a:bodyPr>
                <a:normAutofit/>
              </a:bodyPr>
              <a:lstStyle/>
              <a:p>
                <a:pPr marL="45720" indent="0">
                  <a:buNone/>
                </a:pPr>
                <a:r>
                  <a:rPr lang="en-US" dirty="0"/>
                  <a:t>Given (g</a:t>
                </a:r>
                <a:r>
                  <a:rPr lang="en-US" sz="2400" baseline="-25000" dirty="0"/>
                  <a:t>1</a:t>
                </a:r>
                <a:r>
                  <a:rPr lang="en-US" baseline="-25000" dirty="0"/>
                  <a:t> </a:t>
                </a:r>
                <a:r>
                  <a:rPr lang="en-US" dirty="0"/>
                  <a:t>, … , </a:t>
                </a:r>
                <a:r>
                  <a:rPr lang="en-US" dirty="0" err="1"/>
                  <a:t>g</a:t>
                </a:r>
                <a:r>
                  <a:rPr lang="en-US" sz="2400" baseline="-25000" dirty="0" err="1"/>
                  <a:t>n</a:t>
                </a:r>
                <a:r>
                  <a:rPr lang="en-US" dirty="0"/>
                  <a:t>) is an irredundant generating sequence, we have H</a:t>
                </a:r>
                <a:r>
                  <a:rPr lang="en-US" baseline="-25000" dirty="0"/>
                  <a:t>i</a:t>
                </a:r>
                <a:r>
                  <a:rPr lang="en-US" dirty="0"/>
                  <a:t> = &lt; </a:t>
                </a:r>
                <a:r>
                  <a:rPr lang="en-US" dirty="0" err="1"/>
                  <a:t>g</a:t>
                </a:r>
                <a:r>
                  <a:rPr lang="en-US" baseline="-25000" dirty="0" err="1"/>
                  <a:t>j</a:t>
                </a:r>
                <a:r>
                  <a:rPr lang="en-US" baseline="-25000" dirty="0"/>
                  <a:t> </a:t>
                </a:r>
                <a:r>
                  <a:rPr lang="en-US" dirty="0"/>
                  <a:t>: j ≠ </a:t>
                </a:r>
                <a:r>
                  <a:rPr lang="en-US" dirty="0" err="1"/>
                  <a:t>i</a:t>
                </a:r>
                <a:r>
                  <a:rPr lang="en-US" dirty="0"/>
                  <a:t> &gt; as proper subgroups of G. Each is contained in some maximal M</a:t>
                </a:r>
                <a:r>
                  <a:rPr lang="en-US" baseline="-25000" dirty="0"/>
                  <a:t>i</a:t>
                </a:r>
                <a:r>
                  <a:rPr lang="en-US" dirty="0"/>
                  <a:t> , and we have that </a:t>
                </a:r>
              </a:p>
              <a:p>
                <a:pPr marL="45720" indent="0">
                  <a:buNone/>
                </a:pPr>
                <a:r>
                  <a:rPr lang="en-US" dirty="0" err="1"/>
                  <a:t>g</a:t>
                </a:r>
                <a:r>
                  <a:rPr lang="en-US" baseline="-25000" dirty="0" err="1"/>
                  <a:t>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∋</m:t>
                    </m:r>
                  </m:oMath>
                </a14:m>
                <a:r>
                  <a:rPr lang="en-US" dirty="0"/>
                  <a:t> M</a:t>
                </a:r>
                <a:r>
                  <a:rPr lang="en-US" baseline="-25000" dirty="0"/>
                  <a:t>i</a:t>
                </a:r>
                <a:r>
                  <a:rPr lang="en-US" dirty="0"/>
                  <a:t> , as otherwise M</a:t>
                </a:r>
                <a:r>
                  <a:rPr lang="en-US" baseline="-25000" dirty="0"/>
                  <a:t>i</a:t>
                </a:r>
                <a:r>
                  <a:rPr lang="en-US" dirty="0"/>
                  <a:t> contains &lt;g</a:t>
                </a:r>
                <a:r>
                  <a:rPr lang="en-US" sz="2400" baseline="-25000" dirty="0"/>
                  <a:t>1</a:t>
                </a:r>
                <a:r>
                  <a:rPr lang="en-US" baseline="-25000" dirty="0"/>
                  <a:t> </a:t>
                </a:r>
                <a:r>
                  <a:rPr lang="en-US" dirty="0"/>
                  <a:t>, … , </a:t>
                </a:r>
                <a:r>
                  <a:rPr lang="en-US" dirty="0" err="1"/>
                  <a:t>g</a:t>
                </a:r>
                <a:r>
                  <a:rPr lang="en-US" sz="2400" baseline="-25000" dirty="0" err="1"/>
                  <a:t>n</a:t>
                </a:r>
                <a:r>
                  <a:rPr lang="en-US" sz="2400" dirty="0"/>
                  <a:t>&gt; = G. These M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 are in general position, and we say the </a:t>
                </a:r>
                <a:r>
                  <a:rPr lang="en-US" sz="2400" dirty="0" err="1"/>
                  <a:t>g</a:t>
                </a:r>
                <a:r>
                  <a:rPr lang="en-US" sz="2400" baseline="-25000" dirty="0" err="1"/>
                  <a:t>i</a:t>
                </a:r>
                <a:r>
                  <a:rPr lang="en-US" sz="2400" dirty="0"/>
                  <a:t> </a:t>
                </a:r>
                <a:r>
                  <a:rPr lang="en-US" sz="2400" i="1" dirty="0"/>
                  <a:t>certify </a:t>
                </a:r>
                <a:r>
                  <a:rPr lang="en-US" sz="2400" dirty="0"/>
                  <a:t>the M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.</a:t>
                </a:r>
              </a:p>
              <a:p>
                <a:pPr marL="45720" indent="0">
                  <a:buNone/>
                </a:pPr>
                <a:r>
                  <a:rPr lang="en-US" sz="2400" dirty="0"/>
                  <a:t>Going the other way, by construction we can say that every sequence of maximal subgroups is certified by some </a:t>
                </a:r>
                <a:r>
                  <a:rPr lang="en-US" sz="2400" dirty="0" err="1"/>
                  <a:t>irred</a:t>
                </a:r>
                <a:r>
                  <a:rPr lang="en-US" sz="2400" dirty="0"/>
                  <a:t>. sequence..</a:t>
                </a:r>
              </a:p>
              <a:p>
                <a:pPr marL="45720" indent="0">
                  <a:buNone/>
                </a:pPr>
                <a:r>
                  <a:rPr lang="en-US" sz="2400" dirty="0"/>
                  <a:t>	..so we can use the intersections generated by our previous algorithm to check all combinations of possible generators pertaining to an intersection to see if a </a:t>
                </a:r>
                <a:r>
                  <a:rPr lang="en-US" sz="2400" i="1" dirty="0"/>
                  <a:t>generating</a:t>
                </a:r>
                <a:r>
                  <a:rPr lang="en-US" sz="2400" dirty="0"/>
                  <a:t> sequence of that length exists</a:t>
                </a:r>
              </a:p>
              <a:p>
                <a:pPr marL="45720" indent="0">
                  <a:buNone/>
                </a:pPr>
                <a:r>
                  <a:rPr lang="en-US" sz="2400" dirty="0"/>
                  <a:t>						</a:t>
                </a:r>
                <a:r>
                  <a:rPr lang="en-US" sz="2400" b="1" dirty="0"/>
                  <a:t>Idea behind </a:t>
                </a:r>
                <a:r>
                  <a:rPr lang="en-US" sz="2400" b="1" dirty="0" err="1"/>
                  <a:t>mCalc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57B73A-FD27-45FF-B816-4372F2F366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4742" y="967874"/>
                <a:ext cx="9872871" cy="4772526"/>
              </a:xfrm>
              <a:blipFill>
                <a:blip r:embed="rId2"/>
                <a:stretch>
                  <a:fillRect l="-432" t="-1660" r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DBF963-A954-442B-B78C-9798808BB5AC}"/>
              </a:ext>
            </a:extLst>
          </p:cNvPr>
          <p:cNvCxnSpPr>
            <a:cxnSpLocks/>
          </p:cNvCxnSpPr>
          <p:nvPr/>
        </p:nvCxnSpPr>
        <p:spPr>
          <a:xfrm flipH="1">
            <a:off x="1438442" y="1868237"/>
            <a:ext cx="101600" cy="2159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06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00EBF5-DC24-4635-B4A9-2FFFC4422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1132" y="1357009"/>
                <a:ext cx="10033377" cy="4038600"/>
              </a:xfrm>
            </p:spPr>
            <p:txBody>
              <a:bodyPr>
                <a:normAutofit fontScale="92500"/>
              </a:bodyPr>
              <a:lstStyle/>
              <a:p>
                <a:pPr marL="45720" indent="0">
                  <a:buNone/>
                </a:pPr>
                <a:r>
                  <a:rPr lang="en-US" sz="2400" dirty="0"/>
                  <a:t>Instead of looking at all </a:t>
                </a:r>
                <a:r>
                  <a:rPr lang="en-US" sz="2400" dirty="0" err="1"/>
                  <a:t>maximals</a:t>
                </a:r>
                <a:r>
                  <a:rPr lang="en-US" sz="2400" dirty="0"/>
                  <a:t>, first look at the conjugacy classes of G</a:t>
                </a:r>
              </a:p>
              <a:p>
                <a:pPr marL="45720" indent="0">
                  <a:buNone/>
                </a:pPr>
                <a:r>
                  <a:rPr lang="en-US" sz="2400" dirty="0"/>
                  <a:t>Pick a representative (not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2400" dirty="0"/>
                  <a:t>(G)) for each class, and find which </a:t>
                </a:r>
                <a:r>
                  <a:rPr lang="en-US" sz="2400" dirty="0" err="1"/>
                  <a:t>maximals</a:t>
                </a:r>
                <a:r>
                  <a:rPr lang="en-US" sz="2400" dirty="0"/>
                  <a:t> contain it. </a:t>
                </a:r>
              </a:p>
              <a:p>
                <a:pPr marL="45720" indent="0">
                  <a:buNone/>
                </a:pPr>
                <a:r>
                  <a:rPr lang="en-US" sz="2400" dirty="0"/>
                  <a:t>Run the general position algorithm on each of these ‘lists’, obtaining general position sequences containing chosen elements</a:t>
                </a:r>
              </a:p>
              <a:p>
                <a:pPr marL="45720" indent="0">
                  <a:buNone/>
                </a:pPr>
                <a:r>
                  <a:rPr lang="en-US" sz="2400" dirty="0"/>
                  <a:t>To obtain all sets in general position of a certain length up to conjugation, run algorithm again on the sequences obtained above with all the </a:t>
                </a:r>
                <a:r>
                  <a:rPr lang="en-US" sz="2400" dirty="0" err="1"/>
                  <a:t>maximals</a:t>
                </a:r>
                <a:r>
                  <a:rPr lang="en-US" sz="2400" dirty="0"/>
                  <a:t> of G.</a:t>
                </a:r>
              </a:p>
              <a:p>
                <a:pPr marL="45720" indent="0">
                  <a:buNone/>
                </a:pPr>
                <a:endParaRPr lang="en-US" sz="2400" dirty="0"/>
              </a:p>
              <a:p>
                <a:pPr marL="45720" indent="0" algn="r">
                  <a:buNone/>
                </a:pPr>
                <a:r>
                  <a:rPr lang="en-US" sz="2400" b="1" dirty="0"/>
                  <a:t>Idea Behind </a:t>
                </a:r>
                <a:r>
                  <a:rPr lang="en-US" sz="2400" b="1" dirty="0" err="1"/>
                  <a:t>GenPosConjugates</a:t>
                </a:r>
                <a:endParaRPr lang="en-US" sz="2400" b="1" dirty="0"/>
              </a:p>
              <a:p>
                <a:pPr marL="45720" indent="0">
                  <a:buNone/>
                </a:pPr>
                <a:r>
                  <a:rPr lang="en-US" dirty="0"/>
                  <a:t> </a:t>
                </a:r>
              </a:p>
              <a:p>
                <a:pPr marL="4572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00EBF5-DC24-4635-B4A9-2FFFC4422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1132" y="1357009"/>
                <a:ext cx="10033377" cy="4038600"/>
              </a:xfrm>
              <a:blipFill>
                <a:blip r:embed="rId2"/>
                <a:stretch>
                  <a:fillRect l="-304" t="-1964" r="-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61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F910-38AD-4BAD-9630-50A955683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128" y="0"/>
            <a:ext cx="9875520" cy="1356360"/>
          </a:xfrm>
        </p:spPr>
        <p:txBody>
          <a:bodyPr/>
          <a:lstStyle/>
          <a:p>
            <a:r>
              <a:rPr lang="en-US" dirty="0"/>
              <a:t>Results: </a:t>
            </a:r>
            <a:r>
              <a:rPr lang="en-US" sz="2800" dirty="0"/>
              <a:t>(%’s relative to best previous program)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B2BC8C-AAA6-49EB-A281-11C547ADE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144805"/>
              </p:ext>
            </p:extLst>
          </p:nvPr>
        </p:nvGraphicFramePr>
        <p:xfrm>
          <a:off x="3530840" y="1356360"/>
          <a:ext cx="541866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223901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711924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% Speed-up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7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MaxDimV1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4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MaxDimV2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719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MaxDimV3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26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MaxDimV4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426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MaxDimV5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32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GenPosConjugates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660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FindIrredGenSeq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628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MCalc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264387"/>
                  </a:ext>
                </a:extLst>
              </a:tr>
            </a:tbl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20682B09-ECA1-4DED-B5F6-B73C16109387}"/>
              </a:ext>
            </a:extLst>
          </p:cNvPr>
          <p:cNvSpPr/>
          <p:nvPr/>
        </p:nvSpPr>
        <p:spPr>
          <a:xfrm>
            <a:off x="2971800" y="1841500"/>
            <a:ext cx="342900" cy="15875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53488A-DC6D-4618-8F73-0DFEAC823C8C}"/>
              </a:ext>
            </a:extLst>
          </p:cNvPr>
          <p:cNvSpPr/>
          <p:nvPr/>
        </p:nvSpPr>
        <p:spPr>
          <a:xfrm>
            <a:off x="6662270" y="2156082"/>
            <a:ext cx="1967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~900% slower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9FAD4-04F2-4D62-903A-68756B8F0E11}"/>
              </a:ext>
            </a:extLst>
          </p:cNvPr>
          <p:cNvSpPr/>
          <p:nvPr/>
        </p:nvSpPr>
        <p:spPr>
          <a:xfrm>
            <a:off x="6674953" y="2603429"/>
            <a:ext cx="1808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~90% slower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A3C67F-6392-4A5C-A7B4-41947ABCC4F0}"/>
              </a:ext>
            </a:extLst>
          </p:cNvPr>
          <p:cNvSpPr/>
          <p:nvPr/>
        </p:nvSpPr>
        <p:spPr>
          <a:xfrm>
            <a:off x="6674953" y="3065094"/>
            <a:ext cx="17700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~90 % faster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F515C5-3EA8-4CA7-9E78-F17A5283C644}"/>
              </a:ext>
            </a:extLst>
          </p:cNvPr>
          <p:cNvSpPr/>
          <p:nvPr/>
        </p:nvSpPr>
        <p:spPr>
          <a:xfrm>
            <a:off x="6674953" y="3539301"/>
            <a:ext cx="1863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~240% faster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F4A560-FA6D-403B-9389-81092DFC1D38}"/>
              </a:ext>
            </a:extLst>
          </p:cNvPr>
          <p:cNvSpPr/>
          <p:nvPr/>
        </p:nvSpPr>
        <p:spPr>
          <a:xfrm>
            <a:off x="6682775" y="3993153"/>
            <a:ext cx="18473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~450% faster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B47893-A581-4E2D-B7BA-4B80D3C42A4A}"/>
              </a:ext>
            </a:extLst>
          </p:cNvPr>
          <p:cNvSpPr txBox="1"/>
          <p:nvPr/>
        </p:nvSpPr>
        <p:spPr>
          <a:xfrm>
            <a:off x="1819973" y="2435195"/>
            <a:ext cx="131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Model 1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DB5D292B-D2C1-433E-B517-2B273F62F538}"/>
              </a:ext>
            </a:extLst>
          </p:cNvPr>
          <p:cNvSpPr/>
          <p:nvPr/>
        </p:nvSpPr>
        <p:spPr>
          <a:xfrm>
            <a:off x="2971800" y="3647209"/>
            <a:ext cx="342900" cy="164176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12BB06-2992-4C19-94DB-3CAA9A256D1B}"/>
              </a:ext>
            </a:extLst>
          </p:cNvPr>
          <p:cNvSpPr txBox="1"/>
          <p:nvPr/>
        </p:nvSpPr>
        <p:spPr>
          <a:xfrm>
            <a:off x="1819973" y="4244340"/>
            <a:ext cx="131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Model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9F129E-42E5-4ABA-AF32-AE7E5C7A70EB}"/>
              </a:ext>
            </a:extLst>
          </p:cNvPr>
          <p:cNvSpPr/>
          <p:nvPr/>
        </p:nvSpPr>
        <p:spPr>
          <a:xfrm>
            <a:off x="6674953" y="4896127"/>
            <a:ext cx="18473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~450% faster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9452C-2E27-409E-9CA7-D196F1C14050}"/>
              </a:ext>
            </a:extLst>
          </p:cNvPr>
          <p:cNvSpPr/>
          <p:nvPr/>
        </p:nvSpPr>
        <p:spPr>
          <a:xfrm>
            <a:off x="6690597" y="4444395"/>
            <a:ext cx="18473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~500% faster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F96808-CEC1-4199-BB93-DA7DB6F896FC}"/>
              </a:ext>
            </a:extLst>
          </p:cNvPr>
          <p:cNvSpPr/>
          <p:nvPr/>
        </p:nvSpPr>
        <p:spPr>
          <a:xfrm>
            <a:off x="6529541" y="1681875"/>
            <a:ext cx="22326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~12500% slower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43D30E-CD80-4A41-8579-37326FD81036}"/>
              </a:ext>
            </a:extLst>
          </p:cNvPr>
          <p:cNvSpPr txBox="1"/>
          <p:nvPr/>
        </p:nvSpPr>
        <p:spPr>
          <a:xfrm>
            <a:off x="8172614" y="5411802"/>
            <a:ext cx="2459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</a:t>
            </a:r>
            <a:r>
              <a:rPr lang="en-US" sz="1200" dirty="0"/>
              <a:t>Averaged over </a:t>
            </a:r>
            <a:r>
              <a:rPr lang="en-US" sz="1200" dirty="0" err="1"/>
              <a:t>SmallGroups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9949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DADCB6-4E33-4B1D-B94F-BB1D4DB4C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609600"/>
            <a:ext cx="8635470" cy="561003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5277F64-A605-4AF6-8217-C98EDEDC9819}"/>
              </a:ext>
            </a:extLst>
          </p:cNvPr>
          <p:cNvSpPr/>
          <p:nvPr/>
        </p:nvSpPr>
        <p:spPr>
          <a:xfrm>
            <a:off x="2909455" y="1727200"/>
            <a:ext cx="4634345" cy="3937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308A8F-45C0-4A39-BCAF-0C92041211D0}"/>
              </a:ext>
            </a:extLst>
          </p:cNvPr>
          <p:cNvSpPr/>
          <p:nvPr/>
        </p:nvSpPr>
        <p:spPr>
          <a:xfrm>
            <a:off x="3733800" y="2540000"/>
            <a:ext cx="4508500" cy="38481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7D6AE1-763D-4D5B-B45E-D004A698E1A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394055" y="2868456"/>
            <a:ext cx="1066680" cy="966944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361217D-133E-4BA5-994C-A5300470B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735" y="3253266"/>
            <a:ext cx="6020160" cy="2372834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  <a:softEdge rad="0"/>
          </a:effec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F4B89B5-5E31-450D-A456-CA254E25A437}"/>
              </a:ext>
            </a:extLst>
          </p:cNvPr>
          <p:cNvSpPr/>
          <p:nvPr/>
        </p:nvSpPr>
        <p:spPr>
          <a:xfrm>
            <a:off x="2909454" y="1727200"/>
            <a:ext cx="4634345" cy="3937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7356F0-D0AA-44BE-85A3-25A09985E66E}"/>
              </a:ext>
            </a:extLst>
          </p:cNvPr>
          <p:cNvSpPr/>
          <p:nvPr/>
        </p:nvSpPr>
        <p:spPr>
          <a:xfrm>
            <a:off x="3733800" y="2540000"/>
            <a:ext cx="4508500" cy="38481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18F7A6-8D66-48FF-9F21-349076816179}"/>
              </a:ext>
            </a:extLst>
          </p:cNvPr>
          <p:cNvSpPr/>
          <p:nvPr/>
        </p:nvSpPr>
        <p:spPr>
          <a:xfrm>
            <a:off x="2909454" y="1727200"/>
            <a:ext cx="4634345" cy="3937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3B21601-0EA6-45CA-BE76-4CE811496D93}"/>
              </a:ext>
            </a:extLst>
          </p:cNvPr>
          <p:cNvSpPr/>
          <p:nvPr/>
        </p:nvSpPr>
        <p:spPr>
          <a:xfrm>
            <a:off x="3733800" y="2540000"/>
            <a:ext cx="4508500" cy="38481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8667DE-F23A-4C0F-BFFF-40FDBD4D8DF2}"/>
              </a:ext>
            </a:extLst>
          </p:cNvPr>
          <p:cNvSpPr txBox="1"/>
          <p:nvPr/>
        </p:nvSpPr>
        <p:spPr>
          <a:xfrm>
            <a:off x="8116176" y="1444744"/>
            <a:ext cx="23211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Linear Searches!</a:t>
            </a:r>
          </a:p>
        </p:txBody>
      </p:sp>
    </p:spTree>
    <p:extLst>
      <p:ext uri="{BB962C8B-B14F-4D97-AF65-F5344CB8AC3E}">
        <p14:creationId xmlns:p14="http://schemas.microsoft.com/office/powerpoint/2010/main" val="262155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mph" presetSubtype="0" repeatCount="2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5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/>
      <p:bldP spid="1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98E5-9CD6-471C-8EC7-F9FBC398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95" y="1933073"/>
            <a:ext cx="9875520" cy="1356360"/>
          </a:xfrm>
        </p:spPr>
        <p:txBody>
          <a:bodyPr/>
          <a:lstStyle/>
          <a:p>
            <a:pPr algn="ctr"/>
            <a:r>
              <a:rPr lang="en-US" dirty="0"/>
              <a:t>#Comments, //Comments, and</a:t>
            </a:r>
            <a:br>
              <a:rPr lang="en-US" dirty="0"/>
            </a:br>
            <a:r>
              <a:rPr lang="en-US" dirty="0"/>
              <a:t>/* COMMENTS */</a:t>
            </a:r>
          </a:p>
        </p:txBody>
      </p:sp>
    </p:spTree>
    <p:extLst>
      <p:ext uri="{BB962C8B-B14F-4D97-AF65-F5344CB8AC3E}">
        <p14:creationId xmlns:p14="http://schemas.microsoft.com/office/powerpoint/2010/main" val="851870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4112-F34E-4B37-8DF1-FE0912F5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75" y="260684"/>
            <a:ext cx="9875520" cy="1356360"/>
          </a:xfrm>
        </p:spPr>
        <p:txBody>
          <a:bodyPr/>
          <a:lstStyle/>
          <a:p>
            <a:pPr algn="ctr"/>
            <a:r>
              <a:rPr lang="en-US" dirty="0"/>
              <a:t>Genius or Madness?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1FAF18-3375-4E53-9A6E-36E9B6D48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625" y="1508760"/>
            <a:ext cx="6817733" cy="474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78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3A5D-A3B0-4497-931E-3F4C139E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126" y="1945106"/>
            <a:ext cx="9875520" cy="1356360"/>
          </a:xfrm>
        </p:spPr>
        <p:txBody>
          <a:bodyPr/>
          <a:lstStyle/>
          <a:p>
            <a:r>
              <a:rPr lang="en-US" b="1" dirty="0"/>
              <a:t>“Pre-optimization is the root of all evil”</a:t>
            </a:r>
          </a:p>
        </p:txBody>
      </p:sp>
    </p:spTree>
    <p:extLst>
      <p:ext uri="{BB962C8B-B14F-4D97-AF65-F5344CB8AC3E}">
        <p14:creationId xmlns:p14="http://schemas.microsoft.com/office/powerpoint/2010/main" val="864669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73BE-6D73-4AFE-BE68-A2D98C43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Giving user options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A6A68-0207-42AA-AC04-4674180A4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09" y="2779294"/>
            <a:ext cx="3404937" cy="385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2B9B03-73E3-4189-B446-B55D583DB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09" y="4206864"/>
            <a:ext cx="11348518" cy="7381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97D9BB-B44F-40E2-BA46-731CAABEBD42}"/>
              </a:ext>
            </a:extLst>
          </p:cNvPr>
          <p:cNvSpPr txBox="1"/>
          <p:nvPr/>
        </p:nvSpPr>
        <p:spPr>
          <a:xfrm>
            <a:off x="479509" y="2161453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From this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9DDBA5-F578-4C0B-B765-55DF8EF5F27D}"/>
              </a:ext>
            </a:extLst>
          </p:cNvPr>
          <p:cNvSpPr txBox="1"/>
          <p:nvPr/>
        </p:nvSpPr>
        <p:spPr>
          <a:xfrm>
            <a:off x="479509" y="3567267"/>
            <a:ext cx="499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To this</a:t>
            </a:r>
          </a:p>
        </p:txBody>
      </p:sp>
    </p:spTree>
    <p:extLst>
      <p:ext uri="{BB962C8B-B14F-4D97-AF65-F5344CB8AC3E}">
        <p14:creationId xmlns:p14="http://schemas.microsoft.com/office/powerpoint/2010/main" val="3239080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D2A9-A48F-4E00-AAA3-B3F94529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77" y="609600"/>
            <a:ext cx="10982527" cy="1356360"/>
          </a:xfrm>
        </p:spPr>
        <p:txBody>
          <a:bodyPr/>
          <a:lstStyle/>
          <a:p>
            <a:r>
              <a:rPr lang="en-US" dirty="0"/>
              <a:t>Unimplemented Features &amp; 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BBC27-846E-4AD1-A14A-8451BEC90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Replacement Property algorithm</a:t>
            </a:r>
          </a:p>
          <a:p>
            <a:r>
              <a:rPr lang="en-US" dirty="0"/>
              <a:t>Optimizations for conjugacy</a:t>
            </a:r>
          </a:p>
          <a:p>
            <a:r>
              <a:rPr lang="en-US" dirty="0"/>
              <a:t>Data ‘slim’ version</a:t>
            </a:r>
          </a:p>
          <a:p>
            <a:r>
              <a:rPr lang="en-US" dirty="0"/>
              <a:t>No real understanding  of the Big-O asymptotic complexity of the algorithms</a:t>
            </a:r>
          </a:p>
          <a:p>
            <a:r>
              <a:rPr lang="en-US" dirty="0"/>
              <a:t>Implementing more theoretical results</a:t>
            </a:r>
          </a:p>
        </p:txBody>
      </p:sp>
    </p:spTree>
    <p:extLst>
      <p:ext uri="{BB962C8B-B14F-4D97-AF65-F5344CB8AC3E}">
        <p14:creationId xmlns:p14="http://schemas.microsoft.com/office/powerpoint/2010/main" val="192956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C0A8-3DE8-4E88-B276-613775AE1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002" y="134587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Project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16B08-3101-4204-9127-5D61BFA07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265" y="1258784"/>
            <a:ext cx="11471564" cy="5320146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200" dirty="0"/>
              <a:t>Goal: Convert and optimize GAP programs to Magma, thereby</a:t>
            </a:r>
          </a:p>
          <a:p>
            <a:pPr marL="0" indent="0">
              <a:buNone/>
            </a:pPr>
            <a:r>
              <a:rPr lang="en-US" sz="3200" dirty="0"/>
              <a:t>       making it possible to tackle bigger groups</a:t>
            </a:r>
          </a:p>
          <a:p>
            <a:pPr marL="0" indent="0">
              <a:buNone/>
            </a:pPr>
            <a:endParaRPr lang="en-US" sz="3200" dirty="0"/>
          </a:p>
          <a:p>
            <a:pPr marL="342900" indent="-342900"/>
            <a:r>
              <a:rPr lang="en-US" sz="3200" dirty="0"/>
              <a:t>Many of the programs we use are at least 6 years old</a:t>
            </a:r>
          </a:p>
          <a:p>
            <a:pPr marL="342900" indent="-342900"/>
            <a:r>
              <a:rPr lang="en-US" sz="3200" dirty="0"/>
              <a:t>Unverified Code</a:t>
            </a:r>
          </a:p>
          <a:p>
            <a:pPr marL="342900" indent="-342900"/>
            <a:r>
              <a:rPr lang="en-US" sz="3200" dirty="0"/>
              <a:t>Explore the functionality &amp; features Magma has to offer</a:t>
            </a:r>
          </a:p>
        </p:txBody>
      </p:sp>
    </p:spTree>
    <p:extLst>
      <p:ext uri="{BB962C8B-B14F-4D97-AF65-F5344CB8AC3E}">
        <p14:creationId xmlns:p14="http://schemas.microsoft.com/office/powerpoint/2010/main" val="613822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7039-5248-46B7-80B1-1AE98DBC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306" y="1018673"/>
            <a:ext cx="9875520" cy="3890211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//Comments?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5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ADE7D-4C0F-48C8-B65F-A6A2FB19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230038"/>
            <a:ext cx="9875520" cy="1356360"/>
          </a:xfrm>
        </p:spPr>
        <p:txBody>
          <a:bodyPr/>
          <a:lstStyle/>
          <a:p>
            <a:pPr algn="ctr"/>
            <a:r>
              <a:rPr lang="en-US" dirty="0"/>
              <a:t>Magma and GAP Basic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33AD9-742C-44DC-8E2A-5AC397C03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73" y="1932709"/>
            <a:ext cx="10215771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Computational Algebra Systems, both written in C with strong focus in Group Theory</a:t>
            </a:r>
          </a:p>
          <a:p>
            <a:pPr marL="45720" indent="0">
              <a:buNone/>
            </a:pPr>
            <a:r>
              <a:rPr lang="en-US" sz="2400" dirty="0"/>
              <a:t>Magma: Released in 1993 from University of Sydney, Australia</a:t>
            </a:r>
          </a:p>
          <a:p>
            <a:pPr marL="45720" indent="0">
              <a:buNone/>
            </a:pPr>
            <a:r>
              <a:rPr lang="en-US" sz="2400" dirty="0"/>
              <a:t>	   Propriety, made available to Universities by the Simons Foundation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GAP: Released in 1983 from </a:t>
            </a:r>
            <a:r>
              <a:rPr lang="en-US" sz="2400" dirty="0" err="1"/>
              <a:t>Lehrstuhl</a:t>
            </a:r>
            <a:r>
              <a:rPr lang="en-US" sz="2400" dirty="0"/>
              <a:t> D f</a:t>
            </a:r>
            <a:r>
              <a:rPr lang="de-DE" sz="2400" dirty="0"/>
              <a:t>ür Mathematik, </a:t>
            </a:r>
            <a:r>
              <a:rPr lang="en-US" sz="2400" dirty="0"/>
              <a:t>Germany</a:t>
            </a:r>
          </a:p>
          <a:p>
            <a:pPr marL="45720" indent="0">
              <a:buNone/>
            </a:pPr>
            <a:r>
              <a:rPr lang="en-US" sz="2400" dirty="0"/>
              <a:t>            Open Source, over 50 user contributed packages</a:t>
            </a:r>
          </a:p>
        </p:txBody>
      </p:sp>
    </p:spTree>
    <p:extLst>
      <p:ext uri="{BB962C8B-B14F-4D97-AF65-F5344CB8AC3E}">
        <p14:creationId xmlns:p14="http://schemas.microsoft.com/office/powerpoint/2010/main" val="226583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0F053-79DB-46AE-83F8-40EEE1CB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40747-BCFB-49C7-B257-320D52189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08F7B-D9EF-48BE-AD44-19CCEB446C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Excellent Documentation and </a:t>
            </a:r>
          </a:p>
          <a:p>
            <a:pPr marL="45720" indent="0">
              <a:buNone/>
            </a:pPr>
            <a:r>
              <a:rPr lang="en-US" dirty="0"/>
              <a:t>    helpful community</a:t>
            </a:r>
          </a:p>
          <a:p>
            <a:r>
              <a:rPr lang="en-US" dirty="0"/>
              <a:t>Functions ‘good enough,’ some packages provide less guarantees</a:t>
            </a:r>
          </a:p>
          <a:p>
            <a:r>
              <a:rPr lang="en-US" dirty="0"/>
              <a:t>Practical: Can use from anywhere!</a:t>
            </a:r>
          </a:p>
          <a:p>
            <a:r>
              <a:rPr lang="en-US" dirty="0"/>
              <a:t>Black Box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022C5-EE98-46D2-A6A9-0EDE8696D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MAGMA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4489A-CA2B-4039-BB14-8564D56B871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documentation, significantly</a:t>
            </a:r>
          </a:p>
          <a:p>
            <a:pPr marL="45720" indent="0">
              <a:buNone/>
            </a:pPr>
            <a:r>
              <a:rPr lang="en-US" dirty="0"/>
              <a:t>    less discussions/ external resources</a:t>
            </a:r>
          </a:p>
          <a:p>
            <a:r>
              <a:rPr lang="en-US" dirty="0"/>
              <a:t>Excellent implementation for available functions ( Fast!!)</a:t>
            </a:r>
          </a:p>
          <a:p>
            <a:r>
              <a:rPr lang="en-US" dirty="0"/>
              <a:t>Practical: Restricted to registered computers</a:t>
            </a:r>
          </a:p>
          <a:p>
            <a:r>
              <a:rPr lang="en-US" dirty="0"/>
              <a:t>Locked Black Box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18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BBC7-FED7-4D37-865F-830EB1950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54" y="100445"/>
            <a:ext cx="9875520" cy="1356360"/>
          </a:xfrm>
        </p:spPr>
        <p:txBody>
          <a:bodyPr/>
          <a:lstStyle/>
          <a:p>
            <a:r>
              <a:rPr lang="en-US" dirty="0"/>
              <a:t>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378C9E-DEFB-4761-ADAC-488360577F9C}"/>
                  </a:ext>
                </a:extLst>
              </p:cNvPr>
              <p:cNvSpPr txBox="1"/>
              <p:nvPr/>
            </p:nvSpPr>
            <p:spPr>
              <a:xfrm>
                <a:off x="623456" y="1225972"/>
                <a:ext cx="11035145" cy="4835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</a:rPr>
                  <a:t>Recall..    </a:t>
                </a:r>
              </a:p>
              <a:p>
                <a:pPr algn="ctr"/>
                <a:r>
                  <a:rPr lang="en-US" sz="2800" dirty="0">
                    <a:solidFill>
                      <a:schemeClr val="accent1"/>
                    </a:solidFill>
                  </a:rPr>
                  <a:t>A sequence of subgroups H</a:t>
                </a:r>
                <a:r>
                  <a:rPr lang="en-US" sz="2800" baseline="-25000" dirty="0">
                    <a:solidFill>
                      <a:schemeClr val="accent1"/>
                    </a:solidFill>
                  </a:rPr>
                  <a:t>i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≤ G, </a:t>
                </a:r>
                <a:r>
                  <a:rPr lang="en-US" sz="2800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{1, …, 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= I is in 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general position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</a:t>
                </a:r>
              </a:p>
              <a:p>
                <a:pPr algn="ctr"/>
                <a:r>
                  <a:rPr lang="en-US" sz="2800" dirty="0">
                    <a:solidFill>
                      <a:schemeClr val="accent1"/>
                    </a:solidFill>
                  </a:rPr>
                  <a:t>for every </a:t>
                </a:r>
                <a:r>
                  <a:rPr lang="en-US" sz="2800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  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limLoc m:val="subSup"/>
                        <m:supHide m:val="on"/>
                        <m:ctrlPr>
                          <a:rPr lang="en-US" sz="28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sz="28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800" dirty="0">
                    <a:solidFill>
                      <a:schemeClr val="accent1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⊂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≠ 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pPr algn="ctr"/>
                <a:endParaRPr lang="en-US" sz="2500" dirty="0">
                  <a:solidFill>
                    <a:schemeClr val="accent1"/>
                  </a:solidFill>
                </a:endParaRPr>
              </a:p>
              <a:p>
                <a:r>
                  <a:rPr lang="en-US" sz="2500" dirty="0">
                    <a:solidFill>
                      <a:schemeClr val="accent1"/>
                    </a:solidFill>
                  </a:rPr>
                  <a:t>We define </a:t>
                </a:r>
                <a:r>
                  <a:rPr lang="en-US" sz="2500" dirty="0" err="1">
                    <a:solidFill>
                      <a:schemeClr val="accent1"/>
                    </a:solidFill>
                  </a:rPr>
                  <a:t>MaxDim</a:t>
                </a:r>
                <a:r>
                  <a:rPr lang="en-US" sz="2500" dirty="0">
                    <a:solidFill>
                      <a:schemeClr val="accent1"/>
                    </a:solidFill>
                  </a:rPr>
                  <a:t>(G) to be the size of the longest sequence of maximal subgroups in general position</a:t>
                </a:r>
              </a:p>
              <a:p>
                <a:endParaRPr lang="en-US" sz="2500" dirty="0">
                  <a:solidFill>
                    <a:schemeClr val="accent1"/>
                  </a:solidFill>
                </a:endParaRPr>
              </a:p>
              <a:p>
                <a:r>
                  <a:rPr lang="en-US" sz="2500" dirty="0">
                    <a:solidFill>
                      <a:schemeClr val="accent1"/>
                    </a:solidFill>
                  </a:rPr>
                  <a:t>Natural to start with </a:t>
                </a:r>
                <a:r>
                  <a:rPr lang="en-US" sz="2500" dirty="0" err="1">
                    <a:solidFill>
                      <a:schemeClr val="accent1"/>
                    </a:solidFill>
                  </a:rPr>
                  <a:t>MaxDim</a:t>
                </a:r>
                <a:r>
                  <a:rPr lang="en-US" sz="2500" dirty="0">
                    <a:solidFill>
                      <a:schemeClr val="accent1"/>
                    </a:solidFill>
                  </a:rPr>
                  <a:t>- general position algorithm lends itself to finding irredundant generating sequences, computing m(G), and the Replacement Property </a:t>
                </a:r>
              </a:p>
              <a:p>
                <a:endParaRPr lang="en-US" sz="2500" dirty="0">
                  <a:solidFill>
                    <a:schemeClr val="accent1"/>
                  </a:solidFill>
                </a:endParaRPr>
              </a:p>
              <a:p>
                <a:r>
                  <a:rPr lang="en-US" sz="2500" dirty="0">
                    <a:solidFill>
                      <a:schemeClr val="accent1"/>
                    </a:solidFill>
                  </a:rPr>
                  <a:t>The definition lends itself well to a Breadth-First Search Algorithm..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378C9E-DEFB-4761-ADAC-488360577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56" y="1225972"/>
                <a:ext cx="11035145" cy="4835042"/>
              </a:xfrm>
              <a:prstGeom prst="rect">
                <a:avLst/>
              </a:prstGeom>
              <a:blipFill>
                <a:blip r:embed="rId2"/>
                <a:stretch>
                  <a:fillRect l="-883" t="-1009" r="-1215" b="-2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00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E9CB2-B251-45C1-AF1A-124D4063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8" y="114300"/>
            <a:ext cx="9875520" cy="1356360"/>
          </a:xfrm>
        </p:spPr>
        <p:txBody>
          <a:bodyPr/>
          <a:lstStyle/>
          <a:p>
            <a:r>
              <a:rPr lang="en-US" dirty="0"/>
              <a:t>Model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93C27-645F-4B89-B406-A839DB484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251284"/>
            <a:ext cx="11363279" cy="443947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/>
              <a:t>Code idea: 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sz="2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Create list of sequences of </a:t>
            </a:r>
            <a:r>
              <a:rPr lang="en-US" sz="20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maximals</a:t>
            </a:r>
            <a:r>
              <a:rPr lang="en-US" sz="2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in gen. pos., called </a:t>
            </a:r>
            <a:r>
              <a:rPr lang="en-US" sz="20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GenPos</a:t>
            </a:r>
            <a:endParaRPr lang="en-US" sz="20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z="2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	for  M in </a:t>
            </a:r>
            <a:r>
              <a:rPr lang="en-US" sz="20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Maximals</a:t>
            </a:r>
            <a:endParaRPr lang="en-US" sz="20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" indent="0">
              <a:buNone/>
            </a:pPr>
            <a:r>
              <a:rPr lang="en-US" sz="2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		Intersect M with all </a:t>
            </a:r>
            <a:r>
              <a:rPr lang="en-US" sz="20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elts</a:t>
            </a:r>
            <a:r>
              <a:rPr lang="en-US" sz="2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in </a:t>
            </a:r>
            <a:r>
              <a:rPr lang="en-US" sz="20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GenPos</a:t>
            </a:r>
            <a:endParaRPr lang="en-US" sz="20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" indent="0">
              <a:buNone/>
            </a:pPr>
            <a:r>
              <a:rPr lang="en-US" sz="2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		On these new intersections check if all subsets properly contain M ⋂ </a:t>
            </a:r>
            <a:r>
              <a:rPr lang="en-US" sz="20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elt</a:t>
            </a:r>
            <a:endParaRPr lang="en-US" sz="20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" indent="0">
              <a:buNone/>
            </a:pPr>
            <a:r>
              <a:rPr lang="en-US" sz="2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		If so, append </a:t>
            </a:r>
            <a:r>
              <a:rPr lang="en-US" sz="20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GenPos</a:t>
            </a:r>
            <a:r>
              <a:rPr lang="en-US" sz="2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. Else, throw it away</a:t>
            </a:r>
          </a:p>
          <a:p>
            <a:pPr marL="45720" indent="0">
              <a:buNone/>
            </a:pPr>
            <a:endParaRPr lang="en-US" sz="1800" b="1" dirty="0"/>
          </a:p>
          <a:p>
            <a:pPr marL="45720" indent="0">
              <a:buNone/>
            </a:pPr>
            <a:r>
              <a:rPr lang="en-US" dirty="0"/>
              <a:t>This guarantees you don’t make unnecessary intersections- however after every  pass of the main loop need some overhead to sort/organize appended list.</a:t>
            </a:r>
          </a:p>
        </p:txBody>
      </p:sp>
    </p:spTree>
    <p:extLst>
      <p:ext uri="{BB962C8B-B14F-4D97-AF65-F5344CB8AC3E}">
        <p14:creationId xmlns:p14="http://schemas.microsoft.com/office/powerpoint/2010/main" val="307654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0821-6B09-4CB2-A7C5-CADF44C2B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7558" y="248919"/>
            <a:ext cx="2695074" cy="1356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99DA5-5F77-4CB7-A5E0-5E2A2CF38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07" y="493295"/>
            <a:ext cx="11468830" cy="490997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Say we have 5 maximal subgroups:</a:t>
            </a:r>
          </a:p>
          <a:p>
            <a:pPr marL="45720" indent="0">
              <a:buNone/>
            </a:pPr>
            <a:r>
              <a:rPr lang="en-US" sz="2400" dirty="0" err="1"/>
              <a:t>GenPos</a:t>
            </a:r>
            <a:r>
              <a:rPr lang="en-US" sz="2400" dirty="0"/>
              <a:t> := </a:t>
            </a:r>
          </a:p>
          <a:p>
            <a:pPr marL="45720" indent="0">
              <a:buNone/>
            </a:pPr>
            <a:r>
              <a:rPr lang="en-US" sz="2400" dirty="0"/>
              <a:t>[ [] ]</a:t>
            </a:r>
          </a:p>
          <a:p>
            <a:pPr marL="45720" indent="0">
              <a:buNone/>
            </a:pPr>
            <a:r>
              <a:rPr lang="en-US" sz="2400" dirty="0"/>
              <a:t>[  [], [1] ]</a:t>
            </a:r>
          </a:p>
          <a:p>
            <a:pPr marL="45720" indent="0">
              <a:buNone/>
            </a:pPr>
            <a:r>
              <a:rPr lang="en-US" sz="2400" dirty="0"/>
              <a:t>[  [], [1], [2], [1, 2] ]</a:t>
            </a:r>
          </a:p>
          <a:p>
            <a:pPr marL="45720" indent="0">
              <a:buNone/>
            </a:pPr>
            <a:r>
              <a:rPr lang="en-US" sz="2400" dirty="0"/>
              <a:t>[  [], [1], [2], [1,2], [3], [1, 3], [2, 3], [1, 2, 3] ]</a:t>
            </a:r>
          </a:p>
          <a:p>
            <a:pPr marL="45720" indent="0">
              <a:buNone/>
            </a:pPr>
            <a:r>
              <a:rPr lang="en-US" sz="2400" dirty="0"/>
              <a:t>[  [], [1], [2], [1,2], [3], [1, 3], [2, 3], [1, 2, 3], [4], [1, 4], [1, 2, 4], [3, 4], [1, 3, 4],</a:t>
            </a:r>
          </a:p>
          <a:p>
            <a:pPr marL="45720" indent="0">
              <a:buNone/>
            </a:pPr>
            <a:r>
              <a:rPr lang="en-US" sz="2400" dirty="0"/>
              <a:t>   [2, 3, 4], [1, 2, 3, 4] ]</a:t>
            </a:r>
          </a:p>
          <a:p>
            <a:pPr marL="45720" indent="0">
              <a:buNone/>
            </a:pPr>
            <a:r>
              <a:rPr lang="en-US" sz="2400" dirty="0"/>
              <a:t>[  [], [1], [2], [1,2], [3], [1, 3], [2, 3], [1, 2, 3], [4], [1, 4], [3, 4], [1, 3, 4], [2, 3, 4],[5], …… ]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D5455F-B08D-442A-905A-60EFAA2963EE}"/>
              </a:ext>
            </a:extLst>
          </p:cNvPr>
          <p:cNvCxnSpPr>
            <a:cxnSpLocks/>
          </p:cNvCxnSpPr>
          <p:nvPr/>
        </p:nvCxnSpPr>
        <p:spPr>
          <a:xfrm flipH="1">
            <a:off x="1827707" y="4066673"/>
            <a:ext cx="1071904" cy="416184"/>
          </a:xfrm>
          <a:prstGeom prst="line">
            <a:avLst/>
          </a:prstGeom>
          <a:ln w="28575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3F586A-F1AE-42E7-939C-99D9E952D401}"/>
              </a:ext>
            </a:extLst>
          </p:cNvPr>
          <p:cNvCxnSpPr>
            <a:cxnSpLocks/>
          </p:cNvCxnSpPr>
          <p:nvPr/>
        </p:nvCxnSpPr>
        <p:spPr>
          <a:xfrm flipV="1">
            <a:off x="7154961" y="3585410"/>
            <a:ext cx="701660" cy="325400"/>
          </a:xfrm>
          <a:prstGeom prst="line">
            <a:avLst/>
          </a:prstGeom>
          <a:ln w="28575">
            <a:solidFill>
              <a:schemeClr val="tx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01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1906-2610-47AF-9728-24FF46C86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6" y="121227"/>
            <a:ext cx="9875520" cy="1356360"/>
          </a:xfrm>
        </p:spPr>
        <p:txBody>
          <a:bodyPr/>
          <a:lstStyle/>
          <a:p>
            <a:r>
              <a:rPr lang="en-US" dirty="0"/>
              <a:t>Model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085B3-BB70-4B2B-8B9E-2040349A3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80" y="1477587"/>
            <a:ext cx="10414292" cy="4618413"/>
          </a:xfrm>
        </p:spPr>
        <p:txBody>
          <a:bodyPr/>
          <a:lstStyle/>
          <a:p>
            <a:pPr marL="45720" indent="0">
              <a:buNone/>
            </a:pPr>
            <a:r>
              <a:rPr lang="en-US" sz="2800" dirty="0"/>
              <a:t>Code idea: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sz="2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Create list of all possible size two intersections</a:t>
            </a:r>
          </a:p>
          <a:p>
            <a:pPr marL="45720" indent="0">
              <a:buNone/>
            </a:pPr>
            <a:r>
              <a:rPr lang="en-US" sz="2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	while length of intersections  ≤  </a:t>
            </a:r>
            <a:r>
              <a:rPr lang="en-US" sz="20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maxdim</a:t>
            </a:r>
            <a:r>
              <a:rPr lang="en-US" sz="2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</a:p>
          <a:p>
            <a:pPr marL="45720" indent="0">
              <a:buNone/>
            </a:pPr>
            <a:r>
              <a:rPr lang="en-US" sz="2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		create all length + 1 intersections based off of last list</a:t>
            </a:r>
          </a:p>
          <a:p>
            <a:pPr marL="45720" indent="0">
              <a:buNone/>
            </a:pPr>
            <a:r>
              <a:rPr lang="en-US" sz="2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		Check if these </a:t>
            </a:r>
            <a:r>
              <a:rPr lang="en-US" sz="20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elts</a:t>
            </a:r>
            <a:r>
              <a:rPr lang="en-US" sz="2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are larger than each of their subsets, and</a:t>
            </a:r>
          </a:p>
          <a:p>
            <a:pPr marL="45720" indent="0">
              <a:buNone/>
            </a:pPr>
            <a:r>
              <a:rPr lang="en-US" sz="2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             that those subsets are in </a:t>
            </a:r>
            <a:r>
              <a:rPr lang="en-US" sz="20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GenPos</a:t>
            </a:r>
            <a:endParaRPr lang="en-US" sz="20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" indent="0">
              <a:buNone/>
            </a:pPr>
            <a:r>
              <a:rPr lang="en-US" sz="2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		If so, add them to create new list</a:t>
            </a:r>
          </a:p>
        </p:txBody>
      </p:sp>
    </p:spTree>
    <p:extLst>
      <p:ext uri="{BB962C8B-B14F-4D97-AF65-F5344CB8AC3E}">
        <p14:creationId xmlns:p14="http://schemas.microsoft.com/office/powerpoint/2010/main" val="43644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BF78E-B177-4554-89F7-D8A6E1937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10653"/>
            <a:ext cx="9872871" cy="508534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[ [1, 2], [1, 3], [2, 3], [1, 4], [2, 4], [3, 4], [1, 5], [2, 5], [3, 5], [4,5] ]</a:t>
            </a:r>
          </a:p>
          <a:p>
            <a:pPr marL="45720" indent="0">
              <a:buNone/>
            </a:pPr>
            <a:r>
              <a:rPr lang="en-US" sz="2400" dirty="0"/>
              <a:t>Create next size list..</a:t>
            </a:r>
          </a:p>
          <a:p>
            <a:pPr marL="45720" indent="0">
              <a:buNone/>
            </a:pPr>
            <a:r>
              <a:rPr lang="en-US" sz="2400" dirty="0"/>
              <a:t>[ [1, 2, 3], [1, 2, 4], [1, 2, 5], [1, 3, 4], [1, 3, 5], [2, 3, 4], [2, 3, 5], [1, 4, 5], [2, 4, 5], </a:t>
            </a:r>
          </a:p>
          <a:p>
            <a:pPr marL="45720" indent="0">
              <a:buNone/>
            </a:pPr>
            <a:r>
              <a:rPr lang="en-US" sz="2400" dirty="0"/>
              <a:t>   [3, 4, 5] ]  </a:t>
            </a:r>
          </a:p>
          <a:p>
            <a:pPr marL="45720" indent="0">
              <a:buNone/>
            </a:pPr>
            <a:r>
              <a:rPr lang="en-US" sz="2400" dirty="0"/>
              <a:t>Create next size list..</a:t>
            </a:r>
          </a:p>
          <a:p>
            <a:pPr marL="45720" indent="0">
              <a:buNone/>
            </a:pPr>
            <a:r>
              <a:rPr lang="en-US" sz="2400" dirty="0"/>
              <a:t>[  [1, 2, 3, 4], [1, 2, 3, 5], [1, 3, 4, 5], [2, 3, 4, 5], [2, 3, 4, 5] ]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							return </a:t>
            </a:r>
            <a:r>
              <a:rPr lang="en-US" sz="2400" dirty="0" err="1"/>
              <a:t>MaxDim</a:t>
            </a:r>
            <a:r>
              <a:rPr lang="en-US" sz="2400" dirty="0"/>
              <a:t> := 3;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321A3A-985D-4027-BB99-09F6BF5257EE}"/>
              </a:ext>
            </a:extLst>
          </p:cNvPr>
          <p:cNvCxnSpPr>
            <a:cxnSpLocks/>
          </p:cNvCxnSpPr>
          <p:nvPr/>
        </p:nvCxnSpPr>
        <p:spPr>
          <a:xfrm flipV="1">
            <a:off x="2671011" y="2051507"/>
            <a:ext cx="649705" cy="367236"/>
          </a:xfrm>
          <a:prstGeom prst="line">
            <a:avLst/>
          </a:prstGeom>
          <a:ln w="28575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257D7B9-FC5A-4536-9C5B-500230A01E37}"/>
              </a:ext>
            </a:extLst>
          </p:cNvPr>
          <p:cNvCxnSpPr/>
          <p:nvPr/>
        </p:nvCxnSpPr>
        <p:spPr>
          <a:xfrm flipV="1">
            <a:off x="7929479" y="2051507"/>
            <a:ext cx="647700" cy="384463"/>
          </a:xfrm>
          <a:prstGeom prst="line">
            <a:avLst/>
          </a:prstGeom>
          <a:ln w="28575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2C370C-816F-421F-A620-BF0135513AE5}"/>
              </a:ext>
            </a:extLst>
          </p:cNvPr>
          <p:cNvCxnSpPr>
            <a:cxnSpLocks/>
          </p:cNvCxnSpPr>
          <p:nvPr/>
        </p:nvCxnSpPr>
        <p:spPr>
          <a:xfrm flipV="1">
            <a:off x="8957990" y="2051507"/>
            <a:ext cx="727431" cy="384463"/>
          </a:xfrm>
          <a:prstGeom prst="line">
            <a:avLst/>
          </a:prstGeom>
          <a:ln w="28575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2C3B9E-5086-41FF-8394-F5758302F2C9}"/>
              </a:ext>
            </a:extLst>
          </p:cNvPr>
          <p:cNvCxnSpPr>
            <a:cxnSpLocks/>
          </p:cNvCxnSpPr>
          <p:nvPr/>
        </p:nvCxnSpPr>
        <p:spPr>
          <a:xfrm flipV="1">
            <a:off x="5742885" y="2113031"/>
            <a:ext cx="778231" cy="305712"/>
          </a:xfrm>
          <a:prstGeom prst="line">
            <a:avLst/>
          </a:prstGeom>
          <a:ln w="28575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19FC64-A662-4F29-A554-B7EC7B73D0D1}"/>
              </a:ext>
            </a:extLst>
          </p:cNvPr>
          <p:cNvCxnSpPr>
            <a:cxnSpLocks/>
          </p:cNvCxnSpPr>
          <p:nvPr/>
        </p:nvCxnSpPr>
        <p:spPr>
          <a:xfrm flipV="1">
            <a:off x="1295400" y="3521122"/>
            <a:ext cx="6957929" cy="521489"/>
          </a:xfrm>
          <a:prstGeom prst="line">
            <a:avLst/>
          </a:prstGeom>
          <a:ln w="38100">
            <a:solidFill>
              <a:schemeClr val="tx1">
                <a:alpha val="6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3912BC-0D92-4FCA-BC79-FAEF91E22269}"/>
              </a:ext>
            </a:extLst>
          </p:cNvPr>
          <p:cNvCxnSpPr>
            <a:cxnSpLocks/>
          </p:cNvCxnSpPr>
          <p:nvPr/>
        </p:nvCxnSpPr>
        <p:spPr>
          <a:xfrm>
            <a:off x="1295400" y="3521121"/>
            <a:ext cx="6957929" cy="521490"/>
          </a:xfrm>
          <a:prstGeom prst="line">
            <a:avLst/>
          </a:prstGeom>
          <a:ln w="381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25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603</TotalTime>
  <Words>944</Words>
  <Application>Microsoft Office PowerPoint</Application>
  <PresentationFormat>Widescreen</PresentationFormat>
  <Paragraphs>122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MS Gothic</vt:lpstr>
      <vt:lpstr>Cambria Math</vt:lpstr>
      <vt:lpstr>Corbel</vt:lpstr>
      <vt:lpstr>Basis</vt:lpstr>
      <vt:lpstr>Computation of Group Invariants with Magma and GAP</vt:lpstr>
      <vt:lpstr>Project &amp; Motivation</vt:lpstr>
      <vt:lpstr>Magma and GAP Basic Info</vt:lpstr>
      <vt:lpstr>Pros &amp; Cons</vt:lpstr>
      <vt:lpstr>Process</vt:lpstr>
      <vt:lpstr>Model 1:</vt:lpstr>
      <vt:lpstr>PowerPoint Presentation</vt:lpstr>
      <vt:lpstr>Model 2:</vt:lpstr>
      <vt:lpstr>PowerPoint Presentation</vt:lpstr>
      <vt:lpstr>PowerPoint Presentation</vt:lpstr>
      <vt:lpstr>PowerPoint Presentation</vt:lpstr>
      <vt:lpstr>PowerPoint Presentation</vt:lpstr>
      <vt:lpstr>Results: (%’s relative to best previous program)</vt:lpstr>
      <vt:lpstr>PowerPoint Presentation</vt:lpstr>
      <vt:lpstr>#Comments, //Comments, and /* COMMENTS */</vt:lpstr>
      <vt:lpstr>Genius or Madness?</vt:lpstr>
      <vt:lpstr>“Pre-optimization is the root of all evil”</vt:lpstr>
      <vt:lpstr>Giving user options</vt:lpstr>
      <vt:lpstr>Unimplemented Features &amp; Future Improvements</vt:lpstr>
      <vt:lpstr>Questions?   //Comments?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Hughes</dc:creator>
  <cp:lastModifiedBy>Benjamin Hughes</cp:lastModifiedBy>
  <cp:revision>60</cp:revision>
  <dcterms:created xsi:type="dcterms:W3CDTF">2017-08-08T20:27:20Z</dcterms:created>
  <dcterms:modified xsi:type="dcterms:W3CDTF">2017-08-10T05:41:08Z</dcterms:modified>
</cp:coreProperties>
</file>