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69" r:id="rId5"/>
    <p:sldId id="262" r:id="rId6"/>
    <p:sldId id="258" r:id="rId7"/>
    <p:sldId id="267" r:id="rId8"/>
    <p:sldId id="268" r:id="rId9"/>
    <p:sldId id="270" r:id="rId10"/>
    <p:sldId id="260" r:id="rId11"/>
    <p:sldId id="259" r:id="rId12"/>
    <p:sldId id="261" r:id="rId13"/>
    <p:sldId id="263" r:id="rId14"/>
    <p:sldId id="266" r:id="rId15"/>
    <p:sldId id="265" r:id="rId16"/>
    <p:sldId id="272" r:id="rId17"/>
    <p:sldId id="264" r:id="rId18"/>
    <p:sldId id="273" r:id="rId19"/>
    <p:sldId id="274" r:id="rId20"/>
    <p:sldId id="277" r:id="rId21"/>
    <p:sldId id="278" r:id="rId22"/>
    <p:sldId id="275" r:id="rId23"/>
    <p:sldId id="276"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84" autoAdjust="0"/>
    <p:restoredTop sz="94660"/>
  </p:normalViewPr>
  <p:slideViewPr>
    <p:cSldViewPr snapToGrid="0">
      <p:cViewPr varScale="1">
        <p:scale>
          <a:sx n="114" d="100"/>
          <a:sy n="114"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EB7685-3E98-41D8-A063-BCFA0BFC405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3D5C24E-7D54-4467-9263-B5A4BF0E40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3CDF9AC-73F9-4A63-A2A3-5ED17F3BA459}"/>
              </a:ext>
            </a:extLst>
          </p:cNvPr>
          <p:cNvSpPr>
            <a:spLocks noGrp="1"/>
          </p:cNvSpPr>
          <p:nvPr>
            <p:ph type="dt" sz="half" idx="10"/>
          </p:nvPr>
        </p:nvSpPr>
        <p:spPr/>
        <p:txBody>
          <a:bodyPr/>
          <a:lstStyle/>
          <a:p>
            <a:fld id="{0CB35010-EDBB-44E1-81B6-E54FF20221CB}" type="datetimeFigureOut">
              <a:rPr lang="zh-CN" altLang="en-US" smtClean="0"/>
              <a:t>2019/7/19</a:t>
            </a:fld>
            <a:endParaRPr lang="zh-CN" altLang="en-US"/>
          </a:p>
        </p:txBody>
      </p:sp>
      <p:sp>
        <p:nvSpPr>
          <p:cNvPr id="5" name="页脚占位符 4">
            <a:extLst>
              <a:ext uri="{FF2B5EF4-FFF2-40B4-BE49-F238E27FC236}">
                <a16:creationId xmlns:a16="http://schemas.microsoft.com/office/drawing/2014/main" id="{53C1D123-70C3-4B44-B5A1-A05905F709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121FD6-0121-4FA6-A4F3-A5331569F01D}"/>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3326354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C050B-DE3E-496C-B5D9-84DB314599C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AFEE9D1-C6D2-4BA0-9824-9D7B6B298C0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A0BCD2-6D28-4A08-865B-CFEBF3F15A54}"/>
              </a:ext>
            </a:extLst>
          </p:cNvPr>
          <p:cNvSpPr>
            <a:spLocks noGrp="1"/>
          </p:cNvSpPr>
          <p:nvPr>
            <p:ph type="dt" sz="half" idx="10"/>
          </p:nvPr>
        </p:nvSpPr>
        <p:spPr/>
        <p:txBody>
          <a:bodyPr/>
          <a:lstStyle/>
          <a:p>
            <a:fld id="{0CB35010-EDBB-44E1-81B6-E54FF20221CB}" type="datetimeFigureOut">
              <a:rPr lang="zh-CN" altLang="en-US" smtClean="0"/>
              <a:t>2019/7/19</a:t>
            </a:fld>
            <a:endParaRPr lang="zh-CN" altLang="en-US"/>
          </a:p>
        </p:txBody>
      </p:sp>
      <p:sp>
        <p:nvSpPr>
          <p:cNvPr id="5" name="页脚占位符 4">
            <a:extLst>
              <a:ext uri="{FF2B5EF4-FFF2-40B4-BE49-F238E27FC236}">
                <a16:creationId xmlns:a16="http://schemas.microsoft.com/office/drawing/2014/main" id="{E1818113-2410-4276-BA28-81BA21A5E5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08335F-98AD-43B3-8000-FF7F606BCBC9}"/>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246945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67E96A6-06C4-4654-9E24-443D918B46E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B83AF10-C722-4BBE-839C-8BFA38DC4DF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EB88DE-425F-4352-BE66-1803A50D22FC}"/>
              </a:ext>
            </a:extLst>
          </p:cNvPr>
          <p:cNvSpPr>
            <a:spLocks noGrp="1"/>
          </p:cNvSpPr>
          <p:nvPr>
            <p:ph type="dt" sz="half" idx="10"/>
          </p:nvPr>
        </p:nvSpPr>
        <p:spPr/>
        <p:txBody>
          <a:bodyPr/>
          <a:lstStyle/>
          <a:p>
            <a:fld id="{0CB35010-EDBB-44E1-81B6-E54FF20221CB}" type="datetimeFigureOut">
              <a:rPr lang="zh-CN" altLang="en-US" smtClean="0"/>
              <a:t>2019/7/19</a:t>
            </a:fld>
            <a:endParaRPr lang="zh-CN" altLang="en-US"/>
          </a:p>
        </p:txBody>
      </p:sp>
      <p:sp>
        <p:nvSpPr>
          <p:cNvPr id="5" name="页脚占位符 4">
            <a:extLst>
              <a:ext uri="{FF2B5EF4-FFF2-40B4-BE49-F238E27FC236}">
                <a16:creationId xmlns:a16="http://schemas.microsoft.com/office/drawing/2014/main" id="{500738EC-86CE-4BDB-A272-810226D588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8730C4-2653-4ED8-A607-85D0862F9FAD}"/>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4167802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FB2C1-C45E-4C44-8CC0-FC1F7B18769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1FAE614-104E-416D-ADDD-8D893F45F82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28981A-7E84-47CC-A2F3-21E80F29FE30}"/>
              </a:ext>
            </a:extLst>
          </p:cNvPr>
          <p:cNvSpPr>
            <a:spLocks noGrp="1"/>
          </p:cNvSpPr>
          <p:nvPr>
            <p:ph type="dt" sz="half" idx="10"/>
          </p:nvPr>
        </p:nvSpPr>
        <p:spPr/>
        <p:txBody>
          <a:bodyPr/>
          <a:lstStyle/>
          <a:p>
            <a:fld id="{0CB35010-EDBB-44E1-81B6-E54FF20221CB}" type="datetimeFigureOut">
              <a:rPr lang="zh-CN" altLang="en-US" smtClean="0"/>
              <a:t>2019/7/19</a:t>
            </a:fld>
            <a:endParaRPr lang="zh-CN" altLang="en-US"/>
          </a:p>
        </p:txBody>
      </p:sp>
      <p:sp>
        <p:nvSpPr>
          <p:cNvPr id="5" name="页脚占位符 4">
            <a:extLst>
              <a:ext uri="{FF2B5EF4-FFF2-40B4-BE49-F238E27FC236}">
                <a16:creationId xmlns:a16="http://schemas.microsoft.com/office/drawing/2014/main" id="{AFAD1E5C-A164-4D96-87A4-05BD30E2E8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FFF938-DDE0-46B7-9774-F7DEA4CA9339}"/>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357860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6E8AB-CBD7-4495-AA01-778C7B4EBB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2672B1B-605E-4F41-8838-DB63013B2A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9DE3C3B-023A-4413-8E69-F91CC62CF34C}"/>
              </a:ext>
            </a:extLst>
          </p:cNvPr>
          <p:cNvSpPr>
            <a:spLocks noGrp="1"/>
          </p:cNvSpPr>
          <p:nvPr>
            <p:ph type="dt" sz="half" idx="10"/>
          </p:nvPr>
        </p:nvSpPr>
        <p:spPr/>
        <p:txBody>
          <a:bodyPr/>
          <a:lstStyle/>
          <a:p>
            <a:fld id="{0CB35010-EDBB-44E1-81B6-E54FF20221CB}" type="datetimeFigureOut">
              <a:rPr lang="zh-CN" altLang="en-US" smtClean="0"/>
              <a:t>2019/7/19</a:t>
            </a:fld>
            <a:endParaRPr lang="zh-CN" altLang="en-US"/>
          </a:p>
        </p:txBody>
      </p:sp>
      <p:sp>
        <p:nvSpPr>
          <p:cNvPr id="5" name="页脚占位符 4">
            <a:extLst>
              <a:ext uri="{FF2B5EF4-FFF2-40B4-BE49-F238E27FC236}">
                <a16:creationId xmlns:a16="http://schemas.microsoft.com/office/drawing/2014/main" id="{1B7A184A-992A-4B4B-B47A-7834CC32E3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2A7AA5-38F5-45D8-A753-A540B74A7A96}"/>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1923004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DFA53-1A4E-41DC-8EDA-AC42606516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F8AC94-FB1C-4B5F-8C56-5D4AEAC886C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800B03A-4C8C-46BF-A627-6E9684A7D37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D415BFB-4CAB-44D9-A9BD-A163E20D9A16}"/>
              </a:ext>
            </a:extLst>
          </p:cNvPr>
          <p:cNvSpPr>
            <a:spLocks noGrp="1"/>
          </p:cNvSpPr>
          <p:nvPr>
            <p:ph type="dt" sz="half" idx="10"/>
          </p:nvPr>
        </p:nvSpPr>
        <p:spPr/>
        <p:txBody>
          <a:bodyPr/>
          <a:lstStyle/>
          <a:p>
            <a:fld id="{0CB35010-EDBB-44E1-81B6-E54FF20221CB}" type="datetimeFigureOut">
              <a:rPr lang="zh-CN" altLang="en-US" smtClean="0"/>
              <a:t>2019/7/19</a:t>
            </a:fld>
            <a:endParaRPr lang="zh-CN" altLang="en-US"/>
          </a:p>
        </p:txBody>
      </p:sp>
      <p:sp>
        <p:nvSpPr>
          <p:cNvPr id="6" name="页脚占位符 5">
            <a:extLst>
              <a:ext uri="{FF2B5EF4-FFF2-40B4-BE49-F238E27FC236}">
                <a16:creationId xmlns:a16="http://schemas.microsoft.com/office/drawing/2014/main" id="{2EFB3EE6-C211-4ACC-A2EF-C544BF8191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711CF1-EFFC-429B-9F0D-341C15D4C0EC}"/>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292936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3F156F-923D-446F-B65E-B8794227758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036CF34-CD7A-4266-8516-95E8FFEE46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F48F26C-6E1D-4326-960C-2A30613E949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68B9D81-59EF-4F01-8DAF-7F77DBD467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6638787-A6B1-4022-BF7C-84012E61A1E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D347B96-5AAF-4AB5-AFF6-BCA49C4CDF7D}"/>
              </a:ext>
            </a:extLst>
          </p:cNvPr>
          <p:cNvSpPr>
            <a:spLocks noGrp="1"/>
          </p:cNvSpPr>
          <p:nvPr>
            <p:ph type="dt" sz="half" idx="10"/>
          </p:nvPr>
        </p:nvSpPr>
        <p:spPr/>
        <p:txBody>
          <a:bodyPr/>
          <a:lstStyle/>
          <a:p>
            <a:fld id="{0CB35010-EDBB-44E1-81B6-E54FF20221CB}" type="datetimeFigureOut">
              <a:rPr lang="zh-CN" altLang="en-US" smtClean="0"/>
              <a:t>2019/7/19</a:t>
            </a:fld>
            <a:endParaRPr lang="zh-CN" altLang="en-US"/>
          </a:p>
        </p:txBody>
      </p:sp>
      <p:sp>
        <p:nvSpPr>
          <p:cNvPr id="8" name="页脚占位符 7">
            <a:extLst>
              <a:ext uri="{FF2B5EF4-FFF2-40B4-BE49-F238E27FC236}">
                <a16:creationId xmlns:a16="http://schemas.microsoft.com/office/drawing/2014/main" id="{5C838E93-F60A-4411-9A7A-B3DE4C72DC4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E41425E-1D7B-4014-8DE7-4CDB9AE097A7}"/>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2371825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D7231E-7A90-4839-9C8E-7300D6BFE92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4E92E7B-ECF5-4292-8BB8-D2EA54DE614D}"/>
              </a:ext>
            </a:extLst>
          </p:cNvPr>
          <p:cNvSpPr>
            <a:spLocks noGrp="1"/>
          </p:cNvSpPr>
          <p:nvPr>
            <p:ph type="dt" sz="half" idx="10"/>
          </p:nvPr>
        </p:nvSpPr>
        <p:spPr/>
        <p:txBody>
          <a:bodyPr/>
          <a:lstStyle/>
          <a:p>
            <a:fld id="{0CB35010-EDBB-44E1-81B6-E54FF20221CB}" type="datetimeFigureOut">
              <a:rPr lang="zh-CN" altLang="en-US" smtClean="0"/>
              <a:t>2019/7/19</a:t>
            </a:fld>
            <a:endParaRPr lang="zh-CN" altLang="en-US"/>
          </a:p>
        </p:txBody>
      </p:sp>
      <p:sp>
        <p:nvSpPr>
          <p:cNvPr id="4" name="页脚占位符 3">
            <a:extLst>
              <a:ext uri="{FF2B5EF4-FFF2-40B4-BE49-F238E27FC236}">
                <a16:creationId xmlns:a16="http://schemas.microsoft.com/office/drawing/2014/main" id="{869F80DD-CA1D-411B-926B-EB2A0E889EA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54F0BFB-1EFF-4E7D-9390-F21105C54A96}"/>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1207219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731CE66-A7BD-4C57-BE22-0EFA34EA9FB9}"/>
              </a:ext>
            </a:extLst>
          </p:cNvPr>
          <p:cNvSpPr>
            <a:spLocks noGrp="1"/>
          </p:cNvSpPr>
          <p:nvPr>
            <p:ph type="dt" sz="half" idx="10"/>
          </p:nvPr>
        </p:nvSpPr>
        <p:spPr/>
        <p:txBody>
          <a:bodyPr/>
          <a:lstStyle/>
          <a:p>
            <a:fld id="{0CB35010-EDBB-44E1-81B6-E54FF20221CB}" type="datetimeFigureOut">
              <a:rPr lang="zh-CN" altLang="en-US" smtClean="0"/>
              <a:t>2019/7/19</a:t>
            </a:fld>
            <a:endParaRPr lang="zh-CN" altLang="en-US"/>
          </a:p>
        </p:txBody>
      </p:sp>
      <p:sp>
        <p:nvSpPr>
          <p:cNvPr id="3" name="页脚占位符 2">
            <a:extLst>
              <a:ext uri="{FF2B5EF4-FFF2-40B4-BE49-F238E27FC236}">
                <a16:creationId xmlns:a16="http://schemas.microsoft.com/office/drawing/2014/main" id="{42A7651E-912D-42C0-91C1-D81847DB376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2D5685B-4752-429E-909A-7DA369A0EE53}"/>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3113447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E1849-C574-4C42-B049-68CCA8E2BC8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AB48E9B-5125-4D6D-AA99-33468E1919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9675AD1-4F5C-4F27-A284-6EF95F7C6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CFA25F-C33D-48B2-A64B-889C918B33FF}"/>
              </a:ext>
            </a:extLst>
          </p:cNvPr>
          <p:cNvSpPr>
            <a:spLocks noGrp="1"/>
          </p:cNvSpPr>
          <p:nvPr>
            <p:ph type="dt" sz="half" idx="10"/>
          </p:nvPr>
        </p:nvSpPr>
        <p:spPr/>
        <p:txBody>
          <a:bodyPr/>
          <a:lstStyle/>
          <a:p>
            <a:fld id="{0CB35010-EDBB-44E1-81B6-E54FF20221CB}" type="datetimeFigureOut">
              <a:rPr lang="zh-CN" altLang="en-US" smtClean="0"/>
              <a:t>2019/7/19</a:t>
            </a:fld>
            <a:endParaRPr lang="zh-CN" altLang="en-US"/>
          </a:p>
        </p:txBody>
      </p:sp>
      <p:sp>
        <p:nvSpPr>
          <p:cNvPr id="6" name="页脚占位符 5">
            <a:extLst>
              <a:ext uri="{FF2B5EF4-FFF2-40B4-BE49-F238E27FC236}">
                <a16:creationId xmlns:a16="http://schemas.microsoft.com/office/drawing/2014/main" id="{EBDD2B06-1A8E-4F49-999E-85F90F6F97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363478-F4B9-4D79-9E78-EBD3F9876810}"/>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1350563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8DABD-1B61-444B-93F1-AEDFC05C496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FCABBDB-88C4-4202-B0F4-7C874F2CEB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6938E68-6A8F-4F62-94CD-68A35408FB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464F490-8643-4D40-8142-BECE4F9F422A}"/>
              </a:ext>
            </a:extLst>
          </p:cNvPr>
          <p:cNvSpPr>
            <a:spLocks noGrp="1"/>
          </p:cNvSpPr>
          <p:nvPr>
            <p:ph type="dt" sz="half" idx="10"/>
          </p:nvPr>
        </p:nvSpPr>
        <p:spPr/>
        <p:txBody>
          <a:bodyPr/>
          <a:lstStyle/>
          <a:p>
            <a:fld id="{0CB35010-EDBB-44E1-81B6-E54FF20221CB}" type="datetimeFigureOut">
              <a:rPr lang="zh-CN" altLang="en-US" smtClean="0"/>
              <a:t>2019/7/19</a:t>
            </a:fld>
            <a:endParaRPr lang="zh-CN" altLang="en-US"/>
          </a:p>
        </p:txBody>
      </p:sp>
      <p:sp>
        <p:nvSpPr>
          <p:cNvPr id="6" name="页脚占位符 5">
            <a:extLst>
              <a:ext uri="{FF2B5EF4-FFF2-40B4-BE49-F238E27FC236}">
                <a16:creationId xmlns:a16="http://schemas.microsoft.com/office/drawing/2014/main" id="{EF506DFE-3113-4159-9307-A077FCE540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3E7AAA-094C-47D7-B003-58777C822F3E}"/>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2426885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0CF78B9-CE10-43C4-8DE9-70DD268E50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DEC5452-F74B-4BBD-97B7-DFA62B2E3A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2F4B27-8508-4818-92E7-2EEF5279DF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35010-EDBB-44E1-81B6-E54FF20221CB}" type="datetimeFigureOut">
              <a:rPr lang="zh-CN" altLang="en-US" smtClean="0"/>
              <a:t>2019/7/19</a:t>
            </a:fld>
            <a:endParaRPr lang="zh-CN" altLang="en-US"/>
          </a:p>
        </p:txBody>
      </p:sp>
      <p:sp>
        <p:nvSpPr>
          <p:cNvPr id="5" name="页脚占位符 4">
            <a:extLst>
              <a:ext uri="{FF2B5EF4-FFF2-40B4-BE49-F238E27FC236}">
                <a16:creationId xmlns:a16="http://schemas.microsoft.com/office/drawing/2014/main" id="{CEC59257-1275-430B-B880-13B6F10968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4FD4761-781C-44D7-8982-55D338E654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942720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zh-cn/cli/azure/install-azure-cli-windows?view=azure-cli-lates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47195B-C774-44AF-9D69-12222781D3B6}"/>
              </a:ext>
            </a:extLst>
          </p:cNvPr>
          <p:cNvSpPr>
            <a:spLocks noGrp="1"/>
          </p:cNvSpPr>
          <p:nvPr>
            <p:ph type="ctrTitle"/>
          </p:nvPr>
        </p:nvSpPr>
        <p:spPr/>
        <p:txBody>
          <a:bodyPr/>
          <a:lstStyle/>
          <a:p>
            <a:r>
              <a:rPr lang="en-US" altLang="zh-CN" dirty="0" err="1"/>
              <a:t>asp.net</a:t>
            </a:r>
            <a:r>
              <a:rPr lang="zh-CN" altLang="en-US" dirty="0"/>
              <a:t> </a:t>
            </a:r>
            <a:r>
              <a:rPr lang="en-US" altLang="zh-CN" dirty="0"/>
              <a:t>core</a:t>
            </a:r>
            <a:r>
              <a:rPr lang="zh-CN" altLang="en-US" dirty="0"/>
              <a:t> </a:t>
            </a:r>
            <a:r>
              <a:rPr lang="en-US" altLang="zh-CN" dirty="0"/>
              <a:t>3.0</a:t>
            </a:r>
            <a:endParaRPr lang="zh-CN" altLang="en-US" dirty="0"/>
          </a:p>
        </p:txBody>
      </p:sp>
      <p:sp>
        <p:nvSpPr>
          <p:cNvPr id="3" name="副标题 2">
            <a:extLst>
              <a:ext uri="{FF2B5EF4-FFF2-40B4-BE49-F238E27FC236}">
                <a16:creationId xmlns:a16="http://schemas.microsoft.com/office/drawing/2014/main" id="{35F4EC72-91E8-473A-8F1F-B653DC1932CC}"/>
              </a:ext>
            </a:extLst>
          </p:cNvPr>
          <p:cNvSpPr>
            <a:spLocks noGrp="1"/>
          </p:cNvSpPr>
          <p:nvPr>
            <p:ph type="subTitle" idx="1"/>
          </p:nvPr>
        </p:nvSpPr>
        <p:spPr/>
        <p:txBody>
          <a:bodyPr/>
          <a:lstStyle/>
          <a:p>
            <a:r>
              <a:rPr lang="zh-CN" altLang="en-US" dirty="0"/>
              <a:t>桂素伟</a:t>
            </a:r>
          </a:p>
        </p:txBody>
      </p:sp>
    </p:spTree>
    <p:extLst>
      <p:ext uri="{BB962C8B-B14F-4D97-AF65-F5344CB8AC3E}">
        <p14:creationId xmlns:p14="http://schemas.microsoft.com/office/powerpoint/2010/main" val="3999996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Configuration</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zh-CN" altLang="en-US" sz="1400" dirty="0"/>
              <a:t>下载</a:t>
            </a:r>
            <a:r>
              <a:rPr lang="en-US" altLang="zh-CN" sz="1400" dirty="0"/>
              <a:t>Azure CLI  </a:t>
            </a:r>
            <a:r>
              <a:rPr lang="en-US" altLang="zh-CN" sz="1400" dirty="0">
                <a:hlinkClick r:id="rId2"/>
              </a:rPr>
              <a:t>https://docs.microsoft.com/zh-cn/cli/azure/install-azure-cli-windows?view=azure-cli-latest</a:t>
            </a:r>
            <a:endParaRPr lang="en-US" altLang="zh-CN" sz="1400" dirty="0"/>
          </a:p>
          <a:p>
            <a:r>
              <a:rPr lang="zh-CN" altLang="en-US" sz="1400" dirty="0"/>
              <a:t>安装并运行</a:t>
            </a:r>
            <a:r>
              <a:rPr lang="en-US" altLang="zh-CN" sz="1400" dirty="0" err="1"/>
              <a:t>az</a:t>
            </a:r>
            <a:r>
              <a:rPr lang="en-US" altLang="zh-CN" sz="1400" dirty="0"/>
              <a:t> login</a:t>
            </a:r>
            <a:r>
              <a:rPr lang="zh-CN" altLang="en-US" sz="1400" dirty="0"/>
              <a:t>进行登录</a:t>
            </a:r>
            <a:endParaRPr lang="en-US" altLang="zh-CN" sz="1400" dirty="0"/>
          </a:p>
        </p:txBody>
      </p:sp>
      <p:pic>
        <p:nvPicPr>
          <p:cNvPr id="5" name="图片 4">
            <a:extLst>
              <a:ext uri="{FF2B5EF4-FFF2-40B4-BE49-F238E27FC236}">
                <a16:creationId xmlns:a16="http://schemas.microsoft.com/office/drawing/2014/main" id="{38653F5B-A6F8-45B4-B576-AAD23FCE1F80}"/>
              </a:ext>
            </a:extLst>
          </p:cNvPr>
          <p:cNvPicPr>
            <a:picLocks noChangeAspect="1"/>
          </p:cNvPicPr>
          <p:nvPr/>
        </p:nvPicPr>
        <p:blipFill>
          <a:blip r:embed="rId3"/>
          <a:stretch>
            <a:fillRect/>
          </a:stretch>
        </p:blipFill>
        <p:spPr>
          <a:xfrm>
            <a:off x="1173512" y="2827148"/>
            <a:ext cx="9173855" cy="2915057"/>
          </a:xfrm>
          <a:prstGeom prst="rect">
            <a:avLst/>
          </a:prstGeom>
        </p:spPr>
      </p:pic>
    </p:spTree>
    <p:extLst>
      <p:ext uri="{BB962C8B-B14F-4D97-AF65-F5344CB8AC3E}">
        <p14:creationId xmlns:p14="http://schemas.microsoft.com/office/powerpoint/2010/main" val="1183203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Configuration-</a:t>
            </a:r>
            <a:r>
              <a:rPr lang="zh-CN" altLang="en-US" dirty="0"/>
              <a:t>机密文件</a:t>
            </a:r>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pPr marL="0" indent="0">
              <a:buNone/>
            </a:pPr>
            <a:r>
              <a:rPr lang="en-US" altLang="zh-CN" sz="1400" dirty="0"/>
              <a:t>1</a:t>
            </a:r>
            <a:r>
              <a:rPr lang="zh-CN" altLang="en-US" sz="1400" dirty="0"/>
              <a:t>、</a:t>
            </a:r>
            <a:r>
              <a:rPr lang="en-US" altLang="zh-CN" sz="1400" dirty="0"/>
              <a:t>.</a:t>
            </a:r>
            <a:r>
              <a:rPr lang="en-US" altLang="zh-CN" sz="1400" dirty="0" err="1"/>
              <a:t>csproj</a:t>
            </a:r>
            <a:r>
              <a:rPr lang="zh-CN" altLang="en-US" sz="1400" dirty="0"/>
              <a:t>文件的</a:t>
            </a:r>
            <a:r>
              <a:rPr lang="en-US" altLang="zh-CN" sz="1400" dirty="0"/>
              <a:t>&lt;</a:t>
            </a:r>
            <a:r>
              <a:rPr lang="en-US" altLang="zh-CN" sz="1400" dirty="0" err="1"/>
              <a:t>PropertyGroup</a:t>
            </a:r>
            <a:r>
              <a:rPr lang="en-US" altLang="zh-CN" sz="1400" dirty="0"/>
              <a:t>&gt;&lt;/</a:t>
            </a:r>
            <a:r>
              <a:rPr lang="en-US" altLang="zh-CN" sz="1400" dirty="0" err="1"/>
              <a:t>PropertyGroup</a:t>
            </a:r>
            <a:r>
              <a:rPr lang="en-US" altLang="zh-CN" sz="1400" dirty="0"/>
              <a:t>&gt;</a:t>
            </a:r>
            <a:r>
              <a:rPr lang="zh-CN" altLang="en-US" sz="1400" dirty="0"/>
              <a:t>节点中添加</a:t>
            </a:r>
          </a:p>
          <a:p>
            <a:pPr marL="0" indent="0">
              <a:buNone/>
            </a:pPr>
            <a:r>
              <a:rPr lang="en-US" altLang="zh-CN" sz="1400" dirty="0"/>
              <a:t>  &lt;</a:t>
            </a:r>
            <a:r>
              <a:rPr lang="en-US" altLang="zh-CN" sz="1400" dirty="0" err="1"/>
              <a:t>UserSecretsId</a:t>
            </a:r>
            <a:r>
              <a:rPr lang="en-US" altLang="zh-CN" sz="1400" dirty="0"/>
              <a:t>&gt;</a:t>
            </a:r>
            <a:r>
              <a:rPr lang="en-US" altLang="zh-CN" sz="1400" dirty="0" err="1"/>
              <a:t>d7a40274-87df-43ba-999b-d8719940b7a7</a:t>
            </a:r>
            <a:r>
              <a:rPr lang="en-US" altLang="zh-CN" sz="1400" dirty="0"/>
              <a:t>&lt;/</a:t>
            </a:r>
            <a:r>
              <a:rPr lang="en-US" altLang="zh-CN" sz="1400" dirty="0" err="1"/>
              <a:t>UserSecretsId</a:t>
            </a:r>
            <a:r>
              <a:rPr lang="en-US" altLang="zh-CN" sz="1400" dirty="0"/>
              <a:t>&gt;</a:t>
            </a:r>
          </a:p>
          <a:p>
            <a:pPr marL="0" indent="0">
              <a:buNone/>
            </a:pPr>
            <a:r>
              <a:rPr lang="en-US" altLang="zh-CN" sz="1400" dirty="0"/>
              <a:t>2</a:t>
            </a:r>
            <a:r>
              <a:rPr lang="zh-CN" altLang="en-US" sz="1400" dirty="0"/>
              <a:t>、操作机密文件</a:t>
            </a:r>
          </a:p>
          <a:p>
            <a:pPr marL="0" indent="0">
              <a:buNone/>
            </a:pPr>
            <a:r>
              <a:rPr lang="en-US" altLang="zh-CN" sz="1400" dirty="0"/>
              <a:t>   a</a:t>
            </a:r>
            <a:r>
              <a:rPr lang="zh-CN" altLang="en-US" sz="1400" dirty="0"/>
              <a:t>、设置机密文件  </a:t>
            </a:r>
            <a:r>
              <a:rPr lang="en-US" altLang="zh-CN" sz="1400" dirty="0"/>
              <a:t>dotnet user-secrets set "</a:t>
            </a:r>
            <a:r>
              <a:rPr lang="en-US" altLang="zh-CN" sz="1400" dirty="0" err="1"/>
              <a:t>dbpassword</a:t>
            </a:r>
            <a:r>
              <a:rPr lang="en-US" altLang="zh-CN" sz="1400" dirty="0"/>
              <a:t>" "123456" --project ".</a:t>
            </a:r>
            <a:r>
              <a:rPr lang="en-US" altLang="zh-CN" sz="1400" dirty="0" err="1"/>
              <a:t>csproj</a:t>
            </a:r>
            <a:r>
              <a:rPr lang="zh-CN" altLang="en-US" sz="1400" dirty="0"/>
              <a:t>所在目录</a:t>
            </a:r>
            <a:r>
              <a:rPr lang="en-US" altLang="zh-CN" sz="1400" dirty="0"/>
              <a:t>"</a:t>
            </a:r>
          </a:p>
          <a:p>
            <a:pPr marL="0" indent="0">
              <a:buNone/>
            </a:pPr>
            <a:r>
              <a:rPr lang="en-US" altLang="zh-CN" sz="1400" dirty="0"/>
              <a:t>   b</a:t>
            </a:r>
            <a:r>
              <a:rPr lang="zh-CN" altLang="en-US" sz="1400" dirty="0"/>
              <a:t>、设置多个机密文件  </a:t>
            </a:r>
            <a:r>
              <a:rPr lang="en-US" altLang="zh-CN" sz="1400" dirty="0"/>
              <a:t>type .\</a:t>
            </a:r>
            <a:r>
              <a:rPr lang="en-US" altLang="zh-CN" sz="1400" dirty="0" err="1"/>
              <a:t>input.json</a:t>
            </a:r>
            <a:r>
              <a:rPr lang="en-US" altLang="zh-CN" sz="1400" dirty="0"/>
              <a:t> | dotnet user-secrets set --project ".</a:t>
            </a:r>
            <a:r>
              <a:rPr lang="en-US" altLang="zh-CN" sz="1400" dirty="0" err="1"/>
              <a:t>csproj</a:t>
            </a:r>
            <a:r>
              <a:rPr lang="zh-CN" altLang="en-US" sz="1400" dirty="0"/>
              <a:t>所在目录</a:t>
            </a:r>
            <a:r>
              <a:rPr lang="en-US" altLang="zh-CN" sz="1400" dirty="0"/>
              <a:t>"</a:t>
            </a:r>
          </a:p>
          <a:p>
            <a:pPr marL="0" indent="0">
              <a:buNone/>
            </a:pPr>
            <a:r>
              <a:rPr lang="en-US" altLang="zh-CN" sz="1400" dirty="0"/>
              <a:t>   c</a:t>
            </a:r>
            <a:r>
              <a:rPr lang="zh-CN" altLang="en-US" sz="1400" dirty="0"/>
              <a:t>、查看机密文件  </a:t>
            </a:r>
            <a:r>
              <a:rPr lang="en-US" altLang="zh-CN" sz="1400" dirty="0"/>
              <a:t>dotnet user-secrets list --project ".</a:t>
            </a:r>
            <a:r>
              <a:rPr lang="en-US" altLang="zh-CN" sz="1400" dirty="0" err="1"/>
              <a:t>csproj</a:t>
            </a:r>
            <a:r>
              <a:rPr lang="zh-CN" altLang="en-US" sz="1400" dirty="0"/>
              <a:t>所在目录</a:t>
            </a:r>
            <a:r>
              <a:rPr lang="en-US" altLang="zh-CN" sz="1400" dirty="0"/>
              <a:t>"</a:t>
            </a:r>
          </a:p>
          <a:p>
            <a:pPr marL="0" indent="0">
              <a:buNone/>
            </a:pPr>
            <a:r>
              <a:rPr lang="en-US" altLang="zh-CN" sz="1400" dirty="0"/>
              <a:t>   d</a:t>
            </a:r>
            <a:r>
              <a:rPr lang="zh-CN" altLang="en-US" sz="1400" dirty="0"/>
              <a:t>、删除机密文件  </a:t>
            </a:r>
            <a:r>
              <a:rPr lang="en-US" altLang="zh-CN" sz="1400" dirty="0"/>
              <a:t>dotnet user-secrets remove "</a:t>
            </a:r>
            <a:r>
              <a:rPr lang="en-US" altLang="zh-CN" sz="1400" dirty="0" err="1"/>
              <a:t>dbpassword</a:t>
            </a:r>
            <a:r>
              <a:rPr lang="en-US" altLang="zh-CN" sz="1400" dirty="0"/>
              <a:t>"  --project ".</a:t>
            </a:r>
            <a:r>
              <a:rPr lang="en-US" altLang="zh-CN" sz="1400" dirty="0" err="1"/>
              <a:t>csproj</a:t>
            </a:r>
            <a:r>
              <a:rPr lang="zh-CN" altLang="en-US" sz="1400" dirty="0"/>
              <a:t>所在目录</a:t>
            </a:r>
            <a:r>
              <a:rPr lang="en-US" altLang="zh-CN" sz="1400" dirty="0"/>
              <a:t>"</a:t>
            </a:r>
          </a:p>
          <a:p>
            <a:pPr marL="0" indent="0">
              <a:buNone/>
            </a:pPr>
            <a:r>
              <a:rPr lang="en-US" altLang="zh-CN" sz="1400" dirty="0"/>
              <a:t>   e</a:t>
            </a:r>
            <a:r>
              <a:rPr lang="zh-CN" altLang="en-US" sz="1400" dirty="0"/>
              <a:t>、删除所有机密文件 </a:t>
            </a:r>
            <a:r>
              <a:rPr lang="en-US" altLang="zh-CN" sz="1400" dirty="0"/>
              <a:t>dotnet user-secrets clear --project ".</a:t>
            </a:r>
            <a:r>
              <a:rPr lang="en-US" altLang="zh-CN" sz="1400" dirty="0" err="1"/>
              <a:t>csproj</a:t>
            </a:r>
            <a:r>
              <a:rPr lang="zh-CN" altLang="en-US" sz="1400" dirty="0"/>
              <a:t>所在目录</a:t>
            </a:r>
            <a:r>
              <a:rPr lang="en-US" altLang="zh-CN" sz="1400" dirty="0"/>
              <a:t>"</a:t>
            </a:r>
          </a:p>
          <a:p>
            <a:pPr marL="0" indent="0">
              <a:buNone/>
            </a:pPr>
            <a:r>
              <a:rPr lang="en-US" altLang="zh-CN" sz="1400" dirty="0"/>
              <a:t>3</a:t>
            </a:r>
            <a:r>
              <a:rPr lang="zh-CN" altLang="en-US" sz="1400" dirty="0"/>
              <a:t>、</a:t>
            </a:r>
            <a:r>
              <a:rPr lang="en-US" altLang="zh-CN" sz="1400" dirty="0" err="1"/>
              <a:t>ConfigureServices</a:t>
            </a:r>
            <a:r>
              <a:rPr lang="zh-CN" altLang="en-US" sz="1400" dirty="0"/>
              <a:t>中读取</a:t>
            </a:r>
          </a:p>
          <a:p>
            <a:pPr marL="0" indent="0">
              <a:buNone/>
            </a:pPr>
            <a:r>
              <a:rPr lang="en-US" altLang="zh-CN" sz="1400" dirty="0"/>
              <a:t>   var password = Configuration["</a:t>
            </a:r>
            <a:r>
              <a:rPr lang="en-US" altLang="zh-CN" sz="1400" dirty="0" err="1"/>
              <a:t>dbpassword</a:t>
            </a:r>
            <a:r>
              <a:rPr lang="en-US" altLang="zh-CN" sz="1400" dirty="0"/>
              <a:t>"];</a:t>
            </a:r>
            <a:endParaRPr lang="zh-CN" altLang="en-US" sz="1400" dirty="0"/>
          </a:p>
        </p:txBody>
      </p:sp>
    </p:spTree>
    <p:extLst>
      <p:ext uri="{BB962C8B-B14F-4D97-AF65-F5344CB8AC3E}">
        <p14:creationId xmlns:p14="http://schemas.microsoft.com/office/powerpoint/2010/main" val="731180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Configuration-</a:t>
            </a:r>
            <a:r>
              <a:rPr lang="zh-CN" altLang="en-US" dirty="0"/>
              <a:t>自定义</a:t>
            </a:r>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pPr marL="0" indent="0">
              <a:buNone/>
            </a:pPr>
            <a:r>
              <a:rPr lang="en-US" altLang="zh-CN" sz="1400" dirty="0" err="1"/>
              <a:t>Asp.net</a:t>
            </a:r>
            <a:r>
              <a:rPr lang="zh-CN" altLang="en-US" sz="1400" dirty="0"/>
              <a:t> </a:t>
            </a:r>
            <a:r>
              <a:rPr lang="en-US" altLang="zh-CN" sz="1400" dirty="0"/>
              <a:t>core</a:t>
            </a:r>
            <a:r>
              <a:rPr lang="zh-CN" altLang="en-US" sz="1400" dirty="0"/>
              <a:t>中的配置文件是基于生成器模式（</a:t>
            </a:r>
            <a:r>
              <a:rPr lang="zh-CN" altLang="en-US" sz="1400" i="1" u="sng" dirty="0"/>
              <a:t>将复杂对象的建造过程抽象出来（抽象类别），使这个抽象过程的不同实现方法可以构造出不同表现（属性）的对象</a:t>
            </a:r>
            <a:r>
              <a:rPr lang="zh-CN" altLang="en-US" sz="1400" dirty="0"/>
              <a:t>）</a:t>
            </a:r>
            <a:r>
              <a:rPr lang="en-US" altLang="zh-CN" sz="1400" dirty="0"/>
              <a:t>,</a:t>
            </a:r>
            <a:r>
              <a:rPr lang="en-US" altLang="zh-CN" sz="1400" dirty="0" err="1"/>
              <a:t>asp.net</a:t>
            </a:r>
            <a:r>
              <a:rPr lang="en-US" altLang="zh-CN" sz="1400" dirty="0"/>
              <a:t> core</a:t>
            </a:r>
            <a:r>
              <a:rPr lang="zh-CN" altLang="en-US" sz="1400" dirty="0"/>
              <a:t>中有两个生成器，一个是主机</a:t>
            </a:r>
            <a:r>
              <a:rPr lang="en-US" altLang="zh-CN" sz="1400" dirty="0"/>
              <a:t>(host)</a:t>
            </a:r>
            <a:r>
              <a:rPr lang="zh-CN" altLang="en-US" sz="1400" dirty="0"/>
              <a:t>的，一个应用程序</a:t>
            </a:r>
            <a:r>
              <a:rPr lang="en-US" altLang="zh-CN" sz="1400" dirty="0"/>
              <a:t>(application)</a:t>
            </a:r>
            <a:r>
              <a:rPr lang="zh-CN" altLang="en-US" sz="1400" dirty="0"/>
              <a:t>的</a:t>
            </a:r>
            <a:endParaRPr lang="en-US" altLang="zh-CN" sz="1400" dirty="0"/>
          </a:p>
          <a:p>
            <a:pPr marL="0" indent="0">
              <a:buNone/>
            </a:pPr>
            <a:endParaRPr lang="en-US" altLang="zh-CN" sz="1400" dirty="0"/>
          </a:p>
          <a:p>
            <a:r>
              <a:rPr lang="en-US" altLang="zh-CN" sz="1400" dirty="0" err="1"/>
              <a:t>ConfigurationSource</a:t>
            </a:r>
            <a:endParaRPr lang="en-US" altLang="zh-CN" sz="1400" dirty="0"/>
          </a:p>
          <a:p>
            <a:pPr marL="0" indent="0">
              <a:buNone/>
            </a:pPr>
            <a:r>
              <a:rPr lang="en-US" altLang="zh-CN" sz="1400" dirty="0"/>
              <a:t>     </a:t>
            </a:r>
            <a:r>
              <a:rPr lang="zh-CN" altLang="en-US" sz="1400" dirty="0"/>
              <a:t>在建造过程中需要各种参数信息，</a:t>
            </a:r>
            <a:r>
              <a:rPr lang="en-US" altLang="zh-CN" sz="1400" dirty="0" err="1"/>
              <a:t>ConfigurationSource</a:t>
            </a:r>
            <a:r>
              <a:rPr lang="zh-CN" altLang="en-US" sz="1400" dirty="0"/>
              <a:t>是为获取这些参数而提供来源，比如文件源，内存源等</a:t>
            </a:r>
            <a:endParaRPr lang="en-US" altLang="zh-CN" sz="1400" dirty="0"/>
          </a:p>
          <a:p>
            <a:endParaRPr lang="en-US" altLang="zh-CN" sz="1400" dirty="0"/>
          </a:p>
          <a:p>
            <a:r>
              <a:rPr lang="en-US" altLang="zh-CN" sz="1400" dirty="0" err="1"/>
              <a:t>ConfigurationProvider</a:t>
            </a:r>
            <a:endParaRPr lang="en-US" altLang="zh-CN" sz="1400" dirty="0"/>
          </a:p>
          <a:p>
            <a:pPr marL="0" indent="0">
              <a:buNone/>
            </a:pPr>
            <a:r>
              <a:rPr lang="en-US" altLang="zh-CN" sz="1400" dirty="0"/>
              <a:t>     </a:t>
            </a:r>
            <a:r>
              <a:rPr lang="zh-CN" altLang="en-US" sz="1400" dirty="0"/>
              <a:t>建造所需参数的提供者，依据</a:t>
            </a:r>
            <a:r>
              <a:rPr lang="en-US" altLang="zh-CN" sz="1400" dirty="0" err="1"/>
              <a:t>ConfigurationSource</a:t>
            </a:r>
            <a:r>
              <a:rPr lang="zh-CN" altLang="en-US" sz="1400" dirty="0"/>
              <a:t>来完成提供</a:t>
            </a:r>
            <a:endParaRPr lang="en-US" altLang="zh-CN" sz="1400" dirty="0"/>
          </a:p>
          <a:p>
            <a:endParaRPr lang="en-US" altLang="zh-CN" sz="1400" dirty="0"/>
          </a:p>
          <a:p>
            <a:r>
              <a:rPr lang="zh-CN" altLang="en-US" sz="1400" dirty="0"/>
              <a:t>需要把</a:t>
            </a:r>
            <a:r>
              <a:rPr lang="en-US" altLang="zh-CN" sz="1400" dirty="0" err="1"/>
              <a:t>ConfigurationSource</a:t>
            </a:r>
            <a:r>
              <a:rPr lang="zh-CN" altLang="en-US" sz="1400" dirty="0"/>
              <a:t>或</a:t>
            </a:r>
            <a:r>
              <a:rPr lang="en-US" altLang="zh-CN" sz="1400" dirty="0"/>
              <a:t>Action&lt;</a:t>
            </a:r>
            <a:r>
              <a:rPr lang="en-US" altLang="zh-CN" sz="1400" dirty="0" err="1"/>
              <a:t>ConfigurationSource</a:t>
            </a:r>
            <a:r>
              <a:rPr lang="en-US" altLang="zh-CN" sz="1400" dirty="0"/>
              <a:t>&gt;</a:t>
            </a:r>
            <a:r>
              <a:rPr lang="zh-CN" altLang="en-US" sz="1400" dirty="0"/>
              <a:t>添加到</a:t>
            </a:r>
            <a:r>
              <a:rPr lang="zh-CN" altLang="en-US" sz="1400" b="1" dirty="0"/>
              <a:t>应用配置</a:t>
            </a:r>
            <a:r>
              <a:rPr lang="zh-CN" altLang="en-US" sz="1400" dirty="0"/>
              <a:t>构建对象中，在</a:t>
            </a:r>
            <a:r>
              <a:rPr lang="zh-CN" altLang="en-US" sz="1400" b="1" dirty="0"/>
              <a:t>主机构建时</a:t>
            </a:r>
            <a:r>
              <a:rPr lang="zh-CN" altLang="en-US" sz="1400" dirty="0"/>
              <a:t>会调用</a:t>
            </a:r>
            <a:r>
              <a:rPr lang="en-US" altLang="zh-CN" sz="1400" dirty="0"/>
              <a:t>Configuration</a:t>
            </a:r>
            <a:r>
              <a:rPr lang="zh-CN" altLang="en-US" sz="1400" dirty="0"/>
              <a:t>的</a:t>
            </a:r>
            <a:r>
              <a:rPr lang="en-US" altLang="zh-CN" sz="1400" dirty="0"/>
              <a:t>Build</a:t>
            </a:r>
            <a:r>
              <a:rPr lang="zh-CN" altLang="en-US" sz="1400" dirty="0"/>
              <a:t>，然后调用</a:t>
            </a:r>
            <a:r>
              <a:rPr lang="en-US" altLang="zh-CN" sz="1400" dirty="0" err="1"/>
              <a:t>ConfigurationSource</a:t>
            </a:r>
            <a:r>
              <a:rPr lang="zh-CN" altLang="en-US" sz="1400" dirty="0"/>
              <a:t>的</a:t>
            </a:r>
            <a:r>
              <a:rPr lang="en-US" altLang="zh-CN" sz="1400" dirty="0"/>
              <a:t>Build</a:t>
            </a:r>
            <a:r>
              <a:rPr lang="zh-CN" altLang="en-US" sz="1400" dirty="0"/>
              <a:t>，然后调用</a:t>
            </a:r>
            <a:r>
              <a:rPr lang="en-US" altLang="zh-CN" sz="1400" dirty="0" err="1"/>
              <a:t>ConfigurationProvider</a:t>
            </a:r>
            <a:r>
              <a:rPr lang="zh-CN" altLang="en-US" sz="1400" dirty="0"/>
              <a:t>的</a:t>
            </a:r>
            <a:r>
              <a:rPr lang="en-US" altLang="zh-CN" sz="1400" dirty="0"/>
              <a:t>Load</a:t>
            </a:r>
            <a:r>
              <a:rPr lang="zh-CN" altLang="en-US" sz="1400" dirty="0"/>
              <a:t>，来填充</a:t>
            </a:r>
            <a:r>
              <a:rPr lang="en-US" altLang="zh-CN" sz="1400" dirty="0" err="1"/>
              <a:t>ConfigurationProvider</a:t>
            </a:r>
            <a:r>
              <a:rPr lang="zh-CN" altLang="en-US" sz="1400" dirty="0"/>
              <a:t>中的</a:t>
            </a:r>
            <a:r>
              <a:rPr lang="en-US" altLang="zh-CN" sz="1400" dirty="0"/>
              <a:t>Data</a:t>
            </a:r>
            <a:r>
              <a:rPr lang="zh-CN" altLang="en-US" sz="1400" dirty="0"/>
              <a:t>字典。</a:t>
            </a:r>
            <a:endParaRPr lang="en-US" altLang="zh-CN" sz="1400" dirty="0"/>
          </a:p>
          <a:p>
            <a:endParaRPr lang="zh-CN" altLang="en-US" sz="1400" dirty="0"/>
          </a:p>
        </p:txBody>
      </p:sp>
    </p:spTree>
    <p:extLst>
      <p:ext uri="{BB962C8B-B14F-4D97-AF65-F5344CB8AC3E}">
        <p14:creationId xmlns:p14="http://schemas.microsoft.com/office/powerpoint/2010/main" val="4209516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err="1"/>
              <a:t>Authentication&amp;Authorization</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zh-CN" altLang="en-US" sz="1600" dirty="0"/>
              <a:t>基于</a:t>
            </a:r>
            <a:r>
              <a:rPr lang="en-US" altLang="zh-CN" sz="1600" dirty="0"/>
              <a:t>cookie</a:t>
            </a:r>
            <a:r>
              <a:rPr lang="zh-CN" altLang="en-US" sz="1600" dirty="0"/>
              <a:t>固定角度授权验证</a:t>
            </a:r>
            <a:endParaRPr lang="en-US" altLang="zh-CN" sz="1600" dirty="0"/>
          </a:p>
          <a:p>
            <a:r>
              <a:rPr lang="zh-CN" altLang="en-US" sz="1600" dirty="0"/>
              <a:t>基于</a:t>
            </a:r>
            <a:r>
              <a:rPr lang="en-US" altLang="zh-CN" sz="1600" dirty="0"/>
              <a:t>cookie</a:t>
            </a:r>
            <a:r>
              <a:rPr lang="zh-CN" altLang="en-US" sz="1600" dirty="0"/>
              <a:t>自定义策略授权验证</a:t>
            </a:r>
            <a:endParaRPr lang="en-US" altLang="zh-CN" sz="1600" dirty="0"/>
          </a:p>
          <a:p>
            <a:r>
              <a:rPr lang="zh-CN" altLang="en-US" sz="1600" dirty="0"/>
              <a:t>基于</a:t>
            </a:r>
            <a:r>
              <a:rPr lang="en-US" altLang="zh-CN" sz="1600" dirty="0" err="1"/>
              <a:t>jwt</a:t>
            </a:r>
            <a:r>
              <a:rPr lang="zh-CN" altLang="en-US" sz="1600" dirty="0"/>
              <a:t>自定义策略授权验证</a:t>
            </a:r>
            <a:endParaRPr lang="en-US" altLang="zh-CN" sz="1600" dirty="0"/>
          </a:p>
        </p:txBody>
      </p:sp>
    </p:spTree>
    <p:extLst>
      <p:ext uri="{BB962C8B-B14F-4D97-AF65-F5344CB8AC3E}">
        <p14:creationId xmlns:p14="http://schemas.microsoft.com/office/powerpoint/2010/main" val="3489913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err="1"/>
              <a:t>GlobalizationLocalization</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zh-CN" altLang="en-US" sz="1600" dirty="0"/>
              <a:t>全局资源</a:t>
            </a:r>
            <a:endParaRPr lang="en-US" altLang="zh-CN" sz="1600" dirty="0"/>
          </a:p>
          <a:p>
            <a:r>
              <a:rPr lang="en-US" altLang="zh-CN" sz="1600" dirty="0"/>
              <a:t>Controller</a:t>
            </a:r>
            <a:r>
              <a:rPr lang="zh-CN" altLang="en-US" sz="1600" dirty="0"/>
              <a:t>资源</a:t>
            </a:r>
            <a:endParaRPr lang="en-US" altLang="zh-CN" sz="1600" dirty="0"/>
          </a:p>
          <a:p>
            <a:r>
              <a:rPr lang="en-US" altLang="zh-CN" sz="1600" dirty="0"/>
              <a:t>View</a:t>
            </a:r>
            <a:r>
              <a:rPr lang="zh-CN" altLang="en-US" sz="1600" dirty="0"/>
              <a:t>资源</a:t>
            </a:r>
            <a:endParaRPr lang="en-US" altLang="zh-CN" sz="1600" dirty="0"/>
          </a:p>
          <a:p>
            <a:r>
              <a:rPr lang="en-US" altLang="zh-CN" sz="1600" dirty="0"/>
              <a:t>Data Annotations</a:t>
            </a:r>
            <a:r>
              <a:rPr lang="zh-CN" altLang="en-US" sz="1600" dirty="0"/>
              <a:t>（数据注释）</a:t>
            </a:r>
            <a:endParaRPr lang="en-US" altLang="zh-CN" sz="1600" dirty="0"/>
          </a:p>
        </p:txBody>
      </p:sp>
    </p:spTree>
    <p:extLst>
      <p:ext uri="{BB962C8B-B14F-4D97-AF65-F5344CB8AC3E}">
        <p14:creationId xmlns:p14="http://schemas.microsoft.com/office/powerpoint/2010/main" val="4071945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err="1"/>
              <a:t>HttpClient</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zh-CN" altLang="en-US" sz="1600" dirty="0"/>
              <a:t>基本用法</a:t>
            </a:r>
            <a:endParaRPr lang="en-US" altLang="zh-CN" sz="1600" dirty="0"/>
          </a:p>
          <a:p>
            <a:r>
              <a:rPr lang="zh-CN" altLang="en-US" sz="1600" dirty="0"/>
              <a:t>命名</a:t>
            </a:r>
            <a:r>
              <a:rPr lang="en-US" altLang="zh-CN" sz="1600" dirty="0" err="1"/>
              <a:t>HttpClient</a:t>
            </a:r>
            <a:endParaRPr lang="en-US" altLang="zh-CN" sz="1600" dirty="0"/>
          </a:p>
          <a:p>
            <a:r>
              <a:rPr lang="zh-CN" altLang="en-US" sz="1600" dirty="0"/>
              <a:t>类型化</a:t>
            </a:r>
            <a:r>
              <a:rPr lang="en-US" altLang="zh-CN" sz="1600" dirty="0" err="1"/>
              <a:t>HttpClient</a:t>
            </a:r>
            <a:endParaRPr lang="en-US" altLang="zh-CN" sz="1600" dirty="0"/>
          </a:p>
          <a:p>
            <a:r>
              <a:rPr lang="zh-CN" altLang="en-US" sz="1600" dirty="0"/>
              <a:t>容错</a:t>
            </a:r>
            <a:r>
              <a:rPr lang="en-US" altLang="zh-CN" sz="1600" dirty="0" err="1"/>
              <a:t>HttpClient</a:t>
            </a:r>
            <a:endParaRPr lang="en-US" altLang="zh-CN" sz="1600" dirty="0"/>
          </a:p>
        </p:txBody>
      </p:sp>
    </p:spTree>
    <p:extLst>
      <p:ext uri="{BB962C8B-B14F-4D97-AF65-F5344CB8AC3E}">
        <p14:creationId xmlns:p14="http://schemas.microsoft.com/office/powerpoint/2010/main" val="814465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Cache</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zh-CN" altLang="en-US" sz="1600" dirty="0"/>
              <a:t>本地缓存</a:t>
            </a:r>
            <a:endParaRPr lang="en-US" altLang="zh-CN" sz="1600" dirty="0"/>
          </a:p>
          <a:p>
            <a:r>
              <a:rPr lang="zh-CN" altLang="en-US" sz="1600" dirty="0"/>
              <a:t>分布式缓存</a:t>
            </a:r>
            <a:endParaRPr lang="en-US" altLang="zh-CN" sz="1600" dirty="0"/>
          </a:p>
          <a:p>
            <a:r>
              <a:rPr lang="zh-CN" altLang="en-US" sz="1600" dirty="0"/>
              <a:t>自定义分布式缓存</a:t>
            </a:r>
            <a:endParaRPr lang="en-US" altLang="zh-CN" sz="1600" dirty="0"/>
          </a:p>
        </p:txBody>
      </p:sp>
    </p:spTree>
    <p:extLst>
      <p:ext uri="{BB962C8B-B14F-4D97-AF65-F5344CB8AC3E}">
        <p14:creationId xmlns:p14="http://schemas.microsoft.com/office/powerpoint/2010/main" val="2444451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Dapper</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en-US" altLang="zh-CN" sz="1600" dirty="0"/>
              <a:t>Dapper</a:t>
            </a:r>
            <a:r>
              <a:rPr lang="zh-CN" altLang="en-US" sz="1600" dirty="0"/>
              <a:t>基本操作</a:t>
            </a:r>
            <a:endParaRPr lang="en-US" altLang="zh-CN" sz="1600" dirty="0"/>
          </a:p>
          <a:p>
            <a:r>
              <a:rPr lang="zh-CN" altLang="en-US" sz="1600" dirty="0"/>
              <a:t>封装一个</a:t>
            </a:r>
            <a:r>
              <a:rPr lang="en-US" altLang="zh-CN" sz="1600" dirty="0"/>
              <a:t>Dapper</a:t>
            </a:r>
            <a:r>
              <a:rPr lang="zh-CN" altLang="en-US" sz="1600" dirty="0"/>
              <a:t>的作用</a:t>
            </a:r>
            <a:endParaRPr lang="en-US" altLang="zh-CN" sz="1600" dirty="0"/>
          </a:p>
          <a:p>
            <a:endParaRPr lang="en-US" altLang="zh-CN" dirty="0"/>
          </a:p>
        </p:txBody>
      </p:sp>
    </p:spTree>
    <p:extLst>
      <p:ext uri="{BB962C8B-B14F-4D97-AF65-F5344CB8AC3E}">
        <p14:creationId xmlns:p14="http://schemas.microsoft.com/office/powerpoint/2010/main" val="3093372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Log</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en-US" altLang="zh-CN" sz="1600" dirty="0" err="1"/>
              <a:t>asp.net</a:t>
            </a:r>
            <a:r>
              <a:rPr lang="en-US" altLang="zh-CN" sz="1600" dirty="0"/>
              <a:t> core</a:t>
            </a:r>
            <a:r>
              <a:rPr lang="zh-CN" altLang="en-US" sz="1600" dirty="0"/>
              <a:t>中的日志</a:t>
            </a:r>
            <a:endParaRPr lang="en-US" altLang="zh-CN" sz="1600" dirty="0"/>
          </a:p>
          <a:p>
            <a:r>
              <a:rPr lang="en-US" altLang="zh-CN" sz="1600" dirty="0" err="1"/>
              <a:t>Nlog</a:t>
            </a:r>
            <a:endParaRPr lang="en-US" altLang="zh-CN" sz="1600" dirty="0"/>
          </a:p>
          <a:p>
            <a:r>
              <a:rPr lang="zh-CN" altLang="en-US" sz="1600" dirty="0"/>
              <a:t>扩展</a:t>
            </a:r>
            <a:r>
              <a:rPr lang="en-US" altLang="zh-CN" sz="1600" dirty="0"/>
              <a:t>Log</a:t>
            </a:r>
          </a:p>
          <a:p>
            <a:endParaRPr lang="en-US" altLang="zh-CN" dirty="0"/>
          </a:p>
        </p:txBody>
      </p:sp>
    </p:spTree>
    <p:extLst>
      <p:ext uri="{BB962C8B-B14F-4D97-AF65-F5344CB8AC3E}">
        <p14:creationId xmlns:p14="http://schemas.microsoft.com/office/powerpoint/2010/main" val="235075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Web API</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en-US" altLang="zh-CN" sz="1600" dirty="0"/>
              <a:t>Swagger</a:t>
            </a:r>
          </a:p>
          <a:p>
            <a:r>
              <a:rPr lang="zh-CN" altLang="en-US" sz="1600" dirty="0"/>
              <a:t>验证</a:t>
            </a:r>
            <a:r>
              <a:rPr lang="en-US" altLang="zh-CN" sz="1600" dirty="0"/>
              <a:t>swagger</a:t>
            </a:r>
          </a:p>
          <a:p>
            <a:endParaRPr lang="en-US" altLang="zh-CN" dirty="0"/>
          </a:p>
        </p:txBody>
      </p:sp>
    </p:spTree>
    <p:extLst>
      <p:ext uri="{BB962C8B-B14F-4D97-AF65-F5344CB8AC3E}">
        <p14:creationId xmlns:p14="http://schemas.microsoft.com/office/powerpoint/2010/main" val="3228082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0749E-C7FC-4D4C-BA4C-624C6D0DB582}"/>
              </a:ext>
            </a:extLst>
          </p:cNvPr>
          <p:cNvSpPr>
            <a:spLocks noGrp="1"/>
          </p:cNvSpPr>
          <p:nvPr>
            <p:ph type="title"/>
          </p:nvPr>
        </p:nvSpPr>
        <p:spPr>
          <a:xfrm>
            <a:off x="838200" y="365126"/>
            <a:ext cx="10515600" cy="540396"/>
          </a:xfrm>
        </p:spPr>
        <p:txBody>
          <a:bodyPr>
            <a:normAutofit/>
          </a:bodyPr>
          <a:lstStyle/>
          <a:p>
            <a:r>
              <a:rPr lang="zh-CN" altLang="en-US" sz="2400" dirty="0"/>
              <a:t>知识块</a:t>
            </a:r>
          </a:p>
        </p:txBody>
      </p:sp>
      <p:sp>
        <p:nvSpPr>
          <p:cNvPr id="3" name="内容占位符 2">
            <a:extLst>
              <a:ext uri="{FF2B5EF4-FFF2-40B4-BE49-F238E27FC236}">
                <a16:creationId xmlns:a16="http://schemas.microsoft.com/office/drawing/2014/main" id="{1310876F-B68A-4A1D-9B42-A5F4417B1A73}"/>
              </a:ext>
            </a:extLst>
          </p:cNvPr>
          <p:cNvSpPr>
            <a:spLocks noGrp="1"/>
          </p:cNvSpPr>
          <p:nvPr>
            <p:ph idx="1"/>
          </p:nvPr>
        </p:nvSpPr>
        <p:spPr>
          <a:xfrm>
            <a:off x="838200" y="1003177"/>
            <a:ext cx="10515600" cy="5575176"/>
          </a:xfrm>
        </p:spPr>
        <p:txBody>
          <a:bodyPr>
            <a:normAutofit fontScale="92500" lnSpcReduction="10000"/>
          </a:bodyPr>
          <a:lstStyle/>
          <a:p>
            <a:r>
              <a:rPr lang="zh-CN" altLang="en-US" sz="1400" dirty="0"/>
              <a:t>中间件和依赖注入</a:t>
            </a:r>
            <a:endParaRPr lang="en-US" altLang="zh-CN" sz="1400" dirty="0"/>
          </a:p>
          <a:p>
            <a:r>
              <a:rPr lang="zh-CN" altLang="en-US" sz="1400" dirty="0"/>
              <a:t>配置文件</a:t>
            </a:r>
            <a:endParaRPr lang="en-US" altLang="zh-CN" sz="1400" dirty="0"/>
          </a:p>
          <a:p>
            <a:r>
              <a:rPr lang="en-US" altLang="zh-CN" sz="1400" dirty="0" err="1"/>
              <a:t>MVC</a:t>
            </a:r>
            <a:endParaRPr lang="en-US" altLang="zh-CN" sz="1400" dirty="0"/>
          </a:p>
          <a:p>
            <a:r>
              <a:rPr lang="zh-CN" altLang="en-US" sz="1400" dirty="0"/>
              <a:t>过滤器</a:t>
            </a:r>
            <a:endParaRPr lang="en-US" altLang="zh-CN" sz="1400" dirty="0"/>
          </a:p>
          <a:p>
            <a:r>
              <a:rPr lang="zh-CN" altLang="en-US" sz="1400" dirty="0"/>
              <a:t>身份验证与授权</a:t>
            </a:r>
            <a:endParaRPr lang="en-US" altLang="zh-CN" sz="1400" dirty="0"/>
          </a:p>
          <a:p>
            <a:r>
              <a:rPr lang="zh-CN" altLang="en-US" sz="1400" dirty="0"/>
              <a:t>全球化与本地化</a:t>
            </a:r>
            <a:endParaRPr lang="en-US" altLang="zh-CN" sz="1400" dirty="0"/>
          </a:p>
          <a:p>
            <a:r>
              <a:rPr lang="en-US" altLang="zh-CN" sz="1400" dirty="0" err="1"/>
              <a:t>Httpclient</a:t>
            </a:r>
            <a:r>
              <a:rPr lang="zh-CN" altLang="en-US" sz="1400" dirty="0"/>
              <a:t>（重试（</a:t>
            </a:r>
            <a:r>
              <a:rPr lang="en-US" altLang="zh-CN" sz="1400" dirty="0"/>
              <a:t>Polly</a:t>
            </a:r>
            <a:r>
              <a:rPr lang="zh-CN" altLang="en-US" sz="1400" dirty="0"/>
              <a:t>））</a:t>
            </a:r>
            <a:endParaRPr lang="en-US" altLang="zh-CN" sz="1400" dirty="0"/>
          </a:p>
          <a:p>
            <a:r>
              <a:rPr lang="zh-CN" altLang="en-US" sz="1400" dirty="0"/>
              <a:t>缓存</a:t>
            </a:r>
            <a:endParaRPr lang="en-US" altLang="zh-CN" sz="1400" dirty="0"/>
          </a:p>
          <a:p>
            <a:r>
              <a:rPr lang="en-US" altLang="zh-CN" sz="1400" dirty="0"/>
              <a:t>Dapper</a:t>
            </a:r>
          </a:p>
          <a:p>
            <a:r>
              <a:rPr lang="zh-CN" altLang="en-US" sz="1400" dirty="0"/>
              <a:t>日志</a:t>
            </a:r>
            <a:endParaRPr lang="en-US" altLang="zh-CN" sz="1400" dirty="0"/>
          </a:p>
          <a:p>
            <a:r>
              <a:rPr lang="en-US" altLang="zh-CN" sz="1400" dirty="0"/>
              <a:t>API</a:t>
            </a:r>
            <a:r>
              <a:rPr lang="zh-CN" altLang="en-US" sz="1400" dirty="0"/>
              <a:t>文档</a:t>
            </a:r>
            <a:r>
              <a:rPr lang="en-US" altLang="zh-CN" sz="1400" dirty="0"/>
              <a:t>Swagger</a:t>
            </a:r>
          </a:p>
          <a:p>
            <a:r>
              <a:rPr lang="zh-CN" altLang="en-US" sz="1400" dirty="0"/>
              <a:t>后台任务（</a:t>
            </a:r>
            <a:r>
              <a:rPr lang="en-US" altLang="zh-CN" sz="1400" dirty="0" err="1"/>
              <a:t>Quartz.net</a:t>
            </a:r>
            <a:r>
              <a:rPr lang="zh-CN" altLang="en-US" sz="1400" dirty="0"/>
              <a:t>）</a:t>
            </a:r>
            <a:endParaRPr lang="en-US" altLang="zh-CN" sz="1400" dirty="0"/>
          </a:p>
          <a:p>
            <a:r>
              <a:rPr lang="zh-CN" altLang="en-US" sz="1400" dirty="0"/>
              <a:t>单元测试（</a:t>
            </a:r>
            <a:r>
              <a:rPr lang="en-US" altLang="zh-CN" sz="1400" dirty="0" err="1"/>
              <a:t>XUnit</a:t>
            </a:r>
            <a:r>
              <a:rPr lang="zh-CN" altLang="en-US" sz="1400" dirty="0"/>
              <a:t>）</a:t>
            </a:r>
            <a:endParaRPr lang="en-US" altLang="zh-CN" sz="1400" dirty="0"/>
          </a:p>
          <a:p>
            <a:r>
              <a:rPr lang="en-US" altLang="zh-CN" sz="1400" dirty="0"/>
              <a:t>-----------------------</a:t>
            </a:r>
          </a:p>
          <a:p>
            <a:r>
              <a:rPr lang="zh-CN" altLang="en-US" sz="1400" dirty="0"/>
              <a:t>监控（</a:t>
            </a:r>
            <a:r>
              <a:rPr lang="en-US" altLang="zh-CN" sz="1400" dirty="0" err="1"/>
              <a:t>NLog,App.Metrices,Skyworking</a:t>
            </a:r>
            <a:r>
              <a:rPr lang="zh-CN" altLang="en-US" sz="1400" dirty="0"/>
              <a:t>）</a:t>
            </a:r>
            <a:endParaRPr lang="en-US" altLang="zh-CN" sz="1400" dirty="0"/>
          </a:p>
          <a:p>
            <a:r>
              <a:rPr lang="en-US" altLang="zh-CN" sz="1400" dirty="0"/>
              <a:t>MQ</a:t>
            </a:r>
            <a:r>
              <a:rPr lang="zh-CN" altLang="en-US" sz="1400" dirty="0"/>
              <a:t>（</a:t>
            </a:r>
            <a:r>
              <a:rPr lang="en-US" altLang="zh-CN" sz="1400" dirty="0"/>
              <a:t>RabbitMQ</a:t>
            </a:r>
            <a:r>
              <a:rPr lang="zh-CN" altLang="en-US" sz="1400" dirty="0"/>
              <a:t>和</a:t>
            </a:r>
            <a:r>
              <a:rPr lang="en-US" altLang="zh-CN" sz="1400" dirty="0" err="1"/>
              <a:t>Masstransit</a:t>
            </a:r>
            <a:r>
              <a:rPr lang="zh-CN" altLang="en-US" sz="1400" dirty="0"/>
              <a:t>）</a:t>
            </a:r>
            <a:endParaRPr lang="en-US" altLang="zh-CN" sz="1400" dirty="0"/>
          </a:p>
          <a:p>
            <a:r>
              <a:rPr lang="zh-CN" altLang="en-US" sz="1400" dirty="0"/>
              <a:t>持续集成和环境配置</a:t>
            </a:r>
            <a:endParaRPr lang="en-US" altLang="zh-CN" sz="1400" dirty="0"/>
          </a:p>
          <a:p>
            <a:r>
              <a:rPr lang="en-US" altLang="zh-CN" sz="1400" dirty="0"/>
              <a:t>Docker</a:t>
            </a:r>
          </a:p>
          <a:p>
            <a:r>
              <a:rPr lang="en-US" altLang="zh-CN" sz="1400" dirty="0" err="1"/>
              <a:t>kubernetes</a:t>
            </a:r>
            <a:endParaRPr lang="en-US" altLang="zh-CN" sz="1400" dirty="0"/>
          </a:p>
          <a:p>
            <a:endParaRPr lang="zh-CN" altLang="en-US" sz="1400" dirty="0"/>
          </a:p>
        </p:txBody>
      </p:sp>
    </p:spTree>
    <p:extLst>
      <p:ext uri="{BB962C8B-B14F-4D97-AF65-F5344CB8AC3E}">
        <p14:creationId xmlns:p14="http://schemas.microsoft.com/office/powerpoint/2010/main" val="2212921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Web API-Restful API</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pPr marL="0" indent="0">
              <a:lnSpc>
                <a:spcPct val="100000"/>
              </a:lnSpc>
              <a:buNone/>
            </a:pPr>
            <a:r>
              <a:rPr lang="en-US" altLang="zh-CN" sz="1600" dirty="0"/>
              <a:t>RESTful API </a:t>
            </a:r>
            <a:r>
              <a:rPr lang="zh-CN" altLang="en-US" sz="1600" dirty="0"/>
              <a:t>最关心的有这几方面</a:t>
            </a:r>
            <a:r>
              <a:rPr lang="en-US" altLang="zh-CN" sz="1600" dirty="0"/>
              <a:t>: </a:t>
            </a:r>
            <a:r>
              <a:rPr lang="zh-CN" altLang="en-US" sz="1600" b="1" dirty="0"/>
              <a:t>性能</a:t>
            </a:r>
            <a:r>
              <a:rPr lang="en-US" altLang="zh-CN" sz="1600" b="1" dirty="0"/>
              <a:t>, </a:t>
            </a:r>
            <a:r>
              <a:rPr lang="zh-CN" altLang="en-US" sz="1600" b="1" dirty="0"/>
              <a:t>可扩展性</a:t>
            </a:r>
            <a:r>
              <a:rPr lang="en-US" altLang="zh-CN" sz="1600" b="1" dirty="0"/>
              <a:t>, </a:t>
            </a:r>
            <a:r>
              <a:rPr lang="zh-CN" altLang="en-US" sz="1600" b="1" dirty="0"/>
              <a:t>简洁性</a:t>
            </a:r>
            <a:r>
              <a:rPr lang="en-US" altLang="zh-CN" sz="1600" b="1" dirty="0"/>
              <a:t>, </a:t>
            </a:r>
            <a:r>
              <a:rPr lang="zh-CN" altLang="en-US" sz="1600" b="1" dirty="0"/>
              <a:t>互操作性</a:t>
            </a:r>
            <a:r>
              <a:rPr lang="en-US" altLang="zh-CN" sz="1600" b="1" dirty="0"/>
              <a:t>, </a:t>
            </a:r>
            <a:r>
              <a:rPr lang="zh-CN" altLang="en-US" sz="1600" b="1" dirty="0"/>
              <a:t>通讯可见性</a:t>
            </a:r>
            <a:r>
              <a:rPr lang="en-US" altLang="zh-CN" sz="1600" b="1" dirty="0"/>
              <a:t>, </a:t>
            </a:r>
            <a:r>
              <a:rPr lang="zh-CN" altLang="en-US" sz="1600" b="1" dirty="0"/>
              <a:t>组件便携性和可靠性</a:t>
            </a:r>
            <a:r>
              <a:rPr lang="en-US" altLang="zh-CN" sz="1600" dirty="0"/>
              <a:t>.</a:t>
            </a:r>
          </a:p>
          <a:p>
            <a:pPr marL="0" indent="0">
              <a:lnSpc>
                <a:spcPct val="100000"/>
              </a:lnSpc>
              <a:buNone/>
            </a:pPr>
            <a:r>
              <a:rPr lang="zh-CN" altLang="en-US" sz="1600" dirty="0"/>
              <a:t>这些方面被封装在</a:t>
            </a:r>
            <a:r>
              <a:rPr lang="en-US" altLang="zh-CN" sz="1600" dirty="0"/>
              <a:t>REST</a:t>
            </a:r>
            <a:r>
              <a:rPr lang="zh-CN" altLang="en-US" sz="1600" dirty="0"/>
              <a:t>的</a:t>
            </a:r>
            <a:r>
              <a:rPr lang="en-US" altLang="zh-CN" sz="1600" dirty="0"/>
              <a:t>6</a:t>
            </a:r>
            <a:r>
              <a:rPr lang="zh-CN" altLang="en-US" sz="1600" dirty="0"/>
              <a:t>个原则里</a:t>
            </a:r>
            <a:r>
              <a:rPr lang="en-US" altLang="zh-CN" sz="1600" dirty="0"/>
              <a:t>, </a:t>
            </a:r>
            <a:r>
              <a:rPr lang="zh-CN" altLang="en-US" sz="1600" dirty="0"/>
              <a:t>它们是</a:t>
            </a:r>
            <a:r>
              <a:rPr lang="en-US" altLang="zh-CN" sz="1600" dirty="0"/>
              <a:t>: </a:t>
            </a:r>
          </a:p>
          <a:p>
            <a:pPr>
              <a:lnSpc>
                <a:spcPct val="100000"/>
              </a:lnSpc>
            </a:pPr>
            <a:r>
              <a:rPr lang="en-US" altLang="zh-CN" sz="1600" dirty="0"/>
              <a:t>1. </a:t>
            </a:r>
            <a:r>
              <a:rPr lang="zh-CN" altLang="en-US" sz="1600" b="1" dirty="0"/>
              <a:t>客服端</a:t>
            </a:r>
            <a:r>
              <a:rPr lang="en-US" altLang="zh-CN" sz="1600" b="1" dirty="0"/>
              <a:t>-</a:t>
            </a:r>
            <a:r>
              <a:rPr lang="zh-CN" altLang="en-US" sz="1600" b="1" dirty="0"/>
              <a:t>服务端约束</a:t>
            </a:r>
            <a:r>
              <a:rPr lang="en-US" altLang="zh-CN" sz="1600" dirty="0"/>
              <a:t>: </a:t>
            </a:r>
            <a:r>
              <a:rPr lang="zh-CN" altLang="en-US" sz="1600" dirty="0"/>
              <a:t>客户端和服务端是分离的</a:t>
            </a:r>
            <a:r>
              <a:rPr lang="en-US" altLang="zh-CN" sz="1600" dirty="0"/>
              <a:t>, </a:t>
            </a:r>
            <a:r>
              <a:rPr lang="zh-CN" altLang="en-US" sz="1600" dirty="0"/>
              <a:t>它们可以独自的进化</a:t>
            </a:r>
            <a:r>
              <a:rPr lang="en-US" altLang="zh-CN" sz="1600" dirty="0"/>
              <a:t>.</a:t>
            </a:r>
          </a:p>
          <a:p>
            <a:pPr>
              <a:lnSpc>
                <a:spcPct val="100000"/>
              </a:lnSpc>
            </a:pPr>
            <a:r>
              <a:rPr lang="en-US" altLang="zh-CN" sz="1600" dirty="0"/>
              <a:t>2. </a:t>
            </a:r>
            <a:r>
              <a:rPr lang="zh-CN" altLang="en-US" sz="1600" b="1" dirty="0"/>
              <a:t>无状态</a:t>
            </a:r>
            <a:r>
              <a:rPr lang="en-US" altLang="zh-CN" sz="1600" dirty="0"/>
              <a:t>: </a:t>
            </a:r>
            <a:r>
              <a:rPr lang="zh-CN" altLang="en-US" sz="1600" dirty="0"/>
              <a:t>客户端和服务段的通信必须是无状态的</a:t>
            </a:r>
            <a:r>
              <a:rPr lang="en-US" altLang="zh-CN" sz="1600" dirty="0"/>
              <a:t>, </a:t>
            </a:r>
            <a:r>
              <a:rPr lang="zh-CN" altLang="en-US" sz="1600" dirty="0"/>
              <a:t>状态应包含在请求里的</a:t>
            </a:r>
            <a:r>
              <a:rPr lang="en-US" altLang="zh-CN" sz="1600" dirty="0"/>
              <a:t>. </a:t>
            </a:r>
            <a:r>
              <a:rPr lang="zh-CN" altLang="en-US" sz="1600" dirty="0"/>
              <a:t>也就是说请求里要包含服务端需要的所有的信息</a:t>
            </a:r>
            <a:r>
              <a:rPr lang="en-US" altLang="zh-CN" sz="1600" dirty="0"/>
              <a:t>, </a:t>
            </a:r>
            <a:r>
              <a:rPr lang="zh-CN" altLang="en-US" sz="1600" dirty="0"/>
              <a:t>以便服务端可以理解请求并可以创造上下文</a:t>
            </a:r>
            <a:r>
              <a:rPr lang="en-US" altLang="zh-CN" sz="1600" dirty="0"/>
              <a:t>.</a:t>
            </a:r>
          </a:p>
          <a:p>
            <a:pPr>
              <a:lnSpc>
                <a:spcPct val="100000"/>
              </a:lnSpc>
            </a:pPr>
            <a:r>
              <a:rPr lang="en-US" altLang="zh-CN" sz="1600" dirty="0"/>
              <a:t>3. </a:t>
            </a:r>
            <a:r>
              <a:rPr lang="zh-CN" altLang="en-US" sz="1600" b="1" dirty="0"/>
              <a:t>分层系统</a:t>
            </a:r>
            <a:r>
              <a:rPr lang="en-US" altLang="zh-CN" sz="1600" dirty="0"/>
              <a:t>: </a:t>
            </a:r>
            <a:r>
              <a:rPr lang="zh-CN" altLang="en-US" sz="1600" dirty="0"/>
              <a:t>就像其它的软件架构一样</a:t>
            </a:r>
            <a:r>
              <a:rPr lang="en-US" altLang="zh-CN" sz="1600" dirty="0"/>
              <a:t>, REST</a:t>
            </a:r>
            <a:r>
              <a:rPr lang="zh-CN" altLang="en-US" sz="1600" dirty="0"/>
              <a:t>也需要分层结构</a:t>
            </a:r>
            <a:r>
              <a:rPr lang="en-US" altLang="zh-CN" sz="1600" dirty="0"/>
              <a:t>, </a:t>
            </a:r>
            <a:r>
              <a:rPr lang="zh-CN" altLang="en-US" sz="1600" dirty="0"/>
              <a:t>但是不允许某层直接访问不相邻的层</a:t>
            </a:r>
            <a:r>
              <a:rPr lang="en-US" altLang="zh-CN" sz="1600" dirty="0"/>
              <a:t>. </a:t>
            </a:r>
          </a:p>
          <a:p>
            <a:pPr>
              <a:lnSpc>
                <a:spcPct val="100000"/>
              </a:lnSpc>
            </a:pPr>
            <a:r>
              <a:rPr lang="en-US" altLang="zh-CN" sz="1600" dirty="0"/>
              <a:t>4. </a:t>
            </a:r>
            <a:r>
              <a:rPr lang="zh-CN" altLang="en-US" sz="1600" b="1" dirty="0"/>
              <a:t>统一接口</a:t>
            </a:r>
            <a:r>
              <a:rPr lang="en-US" altLang="zh-CN" sz="1600" dirty="0"/>
              <a:t>: </a:t>
            </a:r>
            <a:r>
              <a:rPr lang="zh-CN" altLang="en-US" sz="1600" dirty="0"/>
              <a:t>这里分为</a:t>
            </a:r>
            <a:r>
              <a:rPr lang="en-US" altLang="zh-CN" sz="1600" dirty="0"/>
              <a:t>4</a:t>
            </a:r>
            <a:r>
              <a:rPr lang="zh-CN" altLang="en-US" sz="1600" dirty="0"/>
              <a:t>点</a:t>
            </a:r>
            <a:r>
              <a:rPr lang="en-US" altLang="zh-CN" sz="1600" dirty="0"/>
              <a:t>, </a:t>
            </a:r>
            <a:r>
              <a:rPr lang="zh-CN" altLang="en-US" sz="1600" dirty="0"/>
              <a:t>他们是</a:t>
            </a:r>
            <a:r>
              <a:rPr lang="en-US" altLang="zh-CN" sz="1600" dirty="0"/>
              <a:t>: </a:t>
            </a:r>
            <a:r>
              <a:rPr lang="zh-CN" altLang="en-US" sz="1600" dirty="0"/>
              <a:t>资源标识符</a:t>
            </a:r>
            <a:r>
              <a:rPr lang="en-US" altLang="zh-CN" sz="1600" dirty="0"/>
              <a:t>(URI), </a:t>
            </a:r>
            <a:r>
              <a:rPr lang="zh-CN" altLang="en-US" sz="1600" dirty="0"/>
              <a:t>资源的操作</a:t>
            </a:r>
            <a:r>
              <a:rPr lang="en-US" altLang="zh-CN" sz="1600" dirty="0"/>
              <a:t>(</a:t>
            </a:r>
            <a:r>
              <a:rPr lang="zh-CN" altLang="en-US" sz="1600" dirty="0"/>
              <a:t>也就是方法</a:t>
            </a:r>
            <a:r>
              <a:rPr lang="en-US" altLang="zh-CN" sz="1600" dirty="0"/>
              <a:t>Method, HTTP</a:t>
            </a:r>
            <a:r>
              <a:rPr lang="zh-CN" altLang="en-US" sz="1600" dirty="0"/>
              <a:t>动词</a:t>
            </a:r>
            <a:r>
              <a:rPr lang="en-US" altLang="zh-CN" sz="1600" dirty="0"/>
              <a:t>), </a:t>
            </a:r>
            <a:r>
              <a:rPr lang="zh-CN" altLang="en-US" sz="1600" dirty="0"/>
              <a:t>自描述的响应</a:t>
            </a:r>
            <a:r>
              <a:rPr lang="en-US" altLang="zh-CN" sz="1600" dirty="0"/>
              <a:t>(</a:t>
            </a:r>
            <a:r>
              <a:rPr lang="zh-CN" altLang="en-US" sz="1600" dirty="0"/>
              <a:t>可以认为是媒体类型</a:t>
            </a:r>
            <a:r>
              <a:rPr lang="en-US" altLang="zh-CN" sz="1600" dirty="0"/>
              <a:t>Media-Type), </a:t>
            </a:r>
            <a:r>
              <a:rPr lang="zh-CN" altLang="en-US" sz="1600" dirty="0"/>
              <a:t>以及状态管理</a:t>
            </a:r>
            <a:r>
              <a:rPr lang="en-US" altLang="zh-CN" sz="1600" dirty="0"/>
              <a:t>(</a:t>
            </a:r>
            <a:r>
              <a:rPr lang="zh-CN" altLang="en-US" sz="1600" b="1" dirty="0"/>
              <a:t>超媒体作为应用状态的引擎 </a:t>
            </a:r>
            <a:r>
              <a:rPr lang="en-US" altLang="zh-CN" sz="1600" b="1" dirty="0" err="1"/>
              <a:t>HATEOAS</a:t>
            </a:r>
            <a:r>
              <a:rPr lang="en-US" altLang="zh-CN" sz="1600" dirty="0"/>
              <a:t>, Hypermedia as the Engine of Application State).</a:t>
            </a:r>
          </a:p>
          <a:p>
            <a:pPr>
              <a:lnSpc>
                <a:spcPct val="100000"/>
              </a:lnSpc>
            </a:pPr>
            <a:r>
              <a:rPr lang="en-US" altLang="zh-CN" sz="1600" dirty="0"/>
              <a:t>5. </a:t>
            </a:r>
            <a:r>
              <a:rPr lang="zh-CN" altLang="en-US" sz="1600" b="1" dirty="0"/>
              <a:t>缓存</a:t>
            </a:r>
            <a:r>
              <a:rPr lang="en-US" altLang="zh-CN" sz="1600" dirty="0"/>
              <a:t>: </a:t>
            </a:r>
            <a:r>
              <a:rPr lang="zh-CN" altLang="en-US" sz="1600" dirty="0"/>
              <a:t>缓存约束派生于无状态约束</a:t>
            </a:r>
            <a:r>
              <a:rPr lang="en-US" altLang="zh-CN" sz="1600" dirty="0"/>
              <a:t>, </a:t>
            </a:r>
            <a:r>
              <a:rPr lang="zh-CN" altLang="en-US" sz="1600" dirty="0"/>
              <a:t>它要求从服务端返回的响应必须明确表明是可缓存的还是不可缓存的</a:t>
            </a:r>
            <a:r>
              <a:rPr lang="en-US" altLang="zh-CN" sz="1600" dirty="0"/>
              <a:t>.</a:t>
            </a:r>
          </a:p>
          <a:p>
            <a:pPr>
              <a:lnSpc>
                <a:spcPct val="100000"/>
              </a:lnSpc>
            </a:pPr>
            <a:r>
              <a:rPr lang="en-US" altLang="zh-CN" sz="1600" dirty="0"/>
              <a:t>6. </a:t>
            </a:r>
            <a:r>
              <a:rPr lang="zh-CN" altLang="en-US" sz="1600" b="1" dirty="0"/>
              <a:t>按需编码</a:t>
            </a:r>
            <a:r>
              <a:rPr lang="en-US" altLang="zh-CN" sz="1600" dirty="0"/>
              <a:t>: </a:t>
            </a:r>
            <a:r>
              <a:rPr lang="zh-CN" altLang="en-US" sz="1600" dirty="0"/>
              <a:t>这允许客户端可以从服务端访问特定的资源而无须知晓如何处理它们</a:t>
            </a:r>
            <a:r>
              <a:rPr lang="en-US" altLang="zh-CN" sz="1600" dirty="0"/>
              <a:t>. </a:t>
            </a:r>
            <a:r>
              <a:rPr lang="zh-CN" altLang="en-US" sz="1600" dirty="0"/>
              <a:t>服务端可以扩展或自定义客户端的功能</a:t>
            </a:r>
            <a:r>
              <a:rPr lang="en-US" altLang="zh-CN" sz="1600" dirty="0"/>
              <a:t>.</a:t>
            </a:r>
          </a:p>
        </p:txBody>
      </p:sp>
    </p:spTree>
    <p:extLst>
      <p:ext uri="{BB962C8B-B14F-4D97-AF65-F5344CB8AC3E}">
        <p14:creationId xmlns:p14="http://schemas.microsoft.com/office/powerpoint/2010/main" val="1152334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Web API-Restful API</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pPr marL="0" indent="0">
              <a:lnSpc>
                <a:spcPct val="100000"/>
              </a:lnSpc>
              <a:buNone/>
            </a:pPr>
            <a:r>
              <a:rPr lang="en-US" altLang="zh-CN" sz="1600" dirty="0"/>
              <a:t>RESTful</a:t>
            </a:r>
            <a:r>
              <a:rPr lang="zh-CN" altLang="en-US" sz="1600" dirty="0"/>
              <a:t>成熟度模型</a:t>
            </a:r>
            <a:endParaRPr lang="en-US" altLang="zh-CN" sz="1600" dirty="0"/>
          </a:p>
          <a:p>
            <a:r>
              <a:rPr lang="en-US" altLang="zh-CN" sz="1600" dirty="0"/>
              <a:t>Level 0-</a:t>
            </a:r>
            <a:r>
              <a:rPr lang="zh-CN" altLang="en-US" sz="1600" dirty="0"/>
              <a:t>资源（</a:t>
            </a:r>
            <a:r>
              <a:rPr lang="en-US" altLang="zh-CN" sz="1600" dirty="0"/>
              <a:t>Resources</a:t>
            </a:r>
            <a:r>
              <a:rPr lang="zh-CN" altLang="en-US" sz="1600" dirty="0"/>
              <a:t>）</a:t>
            </a:r>
          </a:p>
          <a:p>
            <a:pPr marL="0" indent="0">
              <a:buNone/>
            </a:pPr>
            <a:r>
              <a:rPr lang="zh-CN" altLang="en-US" sz="1600" dirty="0"/>
              <a:t>该模型的出发点是使用</a:t>
            </a:r>
            <a:r>
              <a:rPr lang="en-US" altLang="zh-CN" sz="1600" dirty="0"/>
              <a:t>HTTP</a:t>
            </a:r>
            <a:r>
              <a:rPr lang="zh-CN" altLang="en-US" sz="1600" dirty="0"/>
              <a:t>作为远程交互的传输系统，但不使用</a:t>
            </a:r>
            <a:r>
              <a:rPr lang="en-US" altLang="zh-CN" sz="1600" dirty="0"/>
              <a:t>Web</a:t>
            </a:r>
            <a:r>
              <a:rPr lang="zh-CN" altLang="en-US" sz="1600" dirty="0"/>
              <a:t>的任何机制。基本上就是使用</a:t>
            </a:r>
            <a:r>
              <a:rPr lang="en-US" altLang="zh-CN" sz="1600" dirty="0"/>
              <a:t>HTTP</a:t>
            </a:r>
            <a:r>
              <a:rPr lang="zh-CN" altLang="en-US" sz="1600" dirty="0"/>
              <a:t>作为你远程交互机中的隧道机制，通常基于“远程过程调用“（</a:t>
            </a:r>
            <a:r>
              <a:rPr lang="en-US" altLang="zh-CN" sz="1600" dirty="0"/>
              <a:t>RPC</a:t>
            </a:r>
            <a:r>
              <a:rPr lang="zh-CN" altLang="en-US" sz="1600" dirty="0"/>
              <a:t>，</a:t>
            </a:r>
            <a:r>
              <a:rPr lang="en-US" altLang="zh-CN" sz="1600" dirty="0"/>
              <a:t>Remote Procedure Invocation</a:t>
            </a:r>
            <a:r>
              <a:rPr lang="zh-CN" altLang="en-US" sz="1600" dirty="0"/>
              <a:t>）。</a:t>
            </a:r>
            <a:endParaRPr lang="en-US" altLang="zh-CN" sz="1600" dirty="0"/>
          </a:p>
          <a:p>
            <a:r>
              <a:rPr lang="en-US" altLang="zh-CN" sz="1600" dirty="0"/>
              <a:t>Level 1-</a:t>
            </a:r>
            <a:r>
              <a:rPr lang="zh-CN" altLang="en-US" sz="1600" dirty="0"/>
              <a:t>资源（</a:t>
            </a:r>
            <a:r>
              <a:rPr lang="en-US" altLang="zh-CN" sz="1600" dirty="0"/>
              <a:t>Resources</a:t>
            </a:r>
            <a:r>
              <a:rPr lang="zh-CN" altLang="en-US" sz="1600" dirty="0"/>
              <a:t>）</a:t>
            </a:r>
          </a:p>
          <a:p>
            <a:pPr marL="0" indent="0">
              <a:buNone/>
            </a:pPr>
            <a:r>
              <a:rPr lang="zh-CN" altLang="en-US" sz="1600" dirty="0"/>
              <a:t>在成熟度模型中，迈向</a:t>
            </a:r>
            <a:r>
              <a:rPr lang="en-US" altLang="zh-CN" sz="1600" dirty="0"/>
              <a:t>REST</a:t>
            </a:r>
            <a:r>
              <a:rPr lang="zh-CN" altLang="en-US" sz="1600" dirty="0"/>
              <a:t>的第一步就是引入资源的概念。接下来，我们所要讨论的是各个资源，而不是将所有请求发送到单一的服务端点。</a:t>
            </a:r>
            <a:endParaRPr lang="en-US" altLang="zh-CN" sz="1600" dirty="0"/>
          </a:p>
          <a:p>
            <a:r>
              <a:rPr lang="en-US" altLang="zh-CN" sz="1600" dirty="0"/>
              <a:t>Level 2-HTTP</a:t>
            </a:r>
            <a:r>
              <a:rPr lang="zh-CN" altLang="en-US" sz="1600" dirty="0"/>
              <a:t>动词（</a:t>
            </a:r>
            <a:r>
              <a:rPr lang="en-US" altLang="zh-CN" sz="1600" dirty="0"/>
              <a:t>HTTP Verbs</a:t>
            </a:r>
            <a:r>
              <a:rPr lang="zh-CN" altLang="en-US" sz="1600" dirty="0"/>
              <a:t>）</a:t>
            </a:r>
          </a:p>
          <a:p>
            <a:pPr marL="0" indent="0">
              <a:buNone/>
            </a:pPr>
            <a:r>
              <a:rPr lang="zh-CN" altLang="en-US" sz="1600" dirty="0"/>
              <a:t>在</a:t>
            </a:r>
            <a:r>
              <a:rPr lang="en-US" altLang="zh-CN" sz="1600" dirty="0"/>
              <a:t>Level 0</a:t>
            </a:r>
            <a:r>
              <a:rPr lang="zh-CN" altLang="en-US" sz="1600" dirty="0"/>
              <a:t>和</a:t>
            </a:r>
            <a:r>
              <a:rPr lang="en-US" altLang="zh-CN" sz="1600" dirty="0"/>
              <a:t>Level 1</a:t>
            </a:r>
            <a:r>
              <a:rPr lang="zh-CN" altLang="en-US" sz="1600" dirty="0"/>
              <a:t>中，我们所有的交互都使用了</a:t>
            </a:r>
            <a:r>
              <a:rPr lang="en-US" altLang="zh-CN" sz="1600" dirty="0"/>
              <a:t>HTTP POST</a:t>
            </a:r>
            <a:r>
              <a:rPr lang="zh-CN" altLang="en-US" sz="1600" dirty="0"/>
              <a:t>动词，但有些人会使用</a:t>
            </a:r>
            <a:r>
              <a:rPr lang="en-US" altLang="zh-CN" sz="1600" dirty="0"/>
              <a:t>GET</a:t>
            </a:r>
            <a:r>
              <a:rPr lang="zh-CN" altLang="en-US" sz="1600" dirty="0"/>
              <a:t>或其它动词来代替。在目前的级别上它们区别并不大，其都是做为“隧道机制”使你可以通过</a:t>
            </a:r>
            <a:r>
              <a:rPr lang="en-US" altLang="zh-CN" sz="1600" dirty="0"/>
              <a:t>HTTP</a:t>
            </a:r>
            <a:r>
              <a:rPr lang="zh-CN" altLang="en-US" sz="1600" dirty="0"/>
              <a:t>完成交互。但在</a:t>
            </a:r>
            <a:r>
              <a:rPr lang="en-US" altLang="zh-CN" sz="1600" dirty="0"/>
              <a:t>Level 2</a:t>
            </a:r>
            <a:r>
              <a:rPr lang="zh-CN" altLang="en-US" sz="1600" dirty="0"/>
              <a:t>级别中不再这样，而是尽可能的使用</a:t>
            </a:r>
            <a:r>
              <a:rPr lang="en-US" altLang="zh-CN" sz="1600" dirty="0"/>
              <a:t>HTTP</a:t>
            </a:r>
            <a:r>
              <a:rPr lang="zh-CN" altLang="en-US" sz="1600" dirty="0"/>
              <a:t>协议中定义的合适的</a:t>
            </a:r>
            <a:r>
              <a:rPr lang="en-US" altLang="zh-CN" sz="1600" dirty="0"/>
              <a:t>HTTP</a:t>
            </a:r>
            <a:r>
              <a:rPr lang="zh-CN" altLang="en-US" sz="1600" dirty="0"/>
              <a:t>动词。</a:t>
            </a:r>
          </a:p>
          <a:p>
            <a:r>
              <a:rPr lang="en-US" altLang="zh-CN" sz="1700" dirty="0"/>
              <a:t>Level 3-</a:t>
            </a:r>
            <a:r>
              <a:rPr lang="zh-CN" altLang="en-US" sz="1700" dirty="0"/>
              <a:t>超媒体控制（</a:t>
            </a:r>
            <a:r>
              <a:rPr lang="en-US" altLang="zh-CN" sz="1700" dirty="0"/>
              <a:t>Hypermedia Controls</a:t>
            </a:r>
            <a:r>
              <a:rPr lang="zh-CN" altLang="en-US" sz="1700" dirty="0"/>
              <a:t>）</a:t>
            </a:r>
          </a:p>
          <a:p>
            <a:pPr marL="0" indent="0">
              <a:buNone/>
            </a:pPr>
            <a:r>
              <a:rPr lang="zh-CN" altLang="en-US" sz="1700" dirty="0"/>
              <a:t>在最后一个级别中引入了一些你经常听到的、其缩写并不好看的“</a:t>
            </a:r>
            <a:r>
              <a:rPr lang="en-US" altLang="zh-CN" sz="1700" dirty="0" err="1"/>
              <a:t>HATEOAS</a:t>
            </a:r>
            <a:r>
              <a:rPr lang="en-US" altLang="zh-CN" sz="1700" dirty="0"/>
              <a:t>”(Hypertext As The Engine Of Application State)</a:t>
            </a:r>
            <a:r>
              <a:rPr lang="zh-CN" altLang="en-US" sz="1700" dirty="0"/>
              <a:t>中的一些内容。它解决了如何从列表中获取时间段资源及如何创建预约的问题。</a:t>
            </a:r>
          </a:p>
          <a:p>
            <a:pPr marL="0" indent="0">
              <a:buNone/>
            </a:pPr>
            <a:endParaRPr lang="zh-CN" altLang="en-US" sz="1600" dirty="0"/>
          </a:p>
          <a:p>
            <a:endParaRPr lang="zh-CN" altLang="en-US" sz="1600" dirty="0"/>
          </a:p>
          <a:p>
            <a:pPr marL="0" indent="0">
              <a:lnSpc>
                <a:spcPct val="100000"/>
              </a:lnSpc>
              <a:buNone/>
            </a:pPr>
            <a:endParaRPr lang="en-US" altLang="zh-CN" sz="1600" dirty="0"/>
          </a:p>
        </p:txBody>
      </p:sp>
    </p:spTree>
    <p:extLst>
      <p:ext uri="{BB962C8B-B14F-4D97-AF65-F5344CB8AC3E}">
        <p14:creationId xmlns:p14="http://schemas.microsoft.com/office/powerpoint/2010/main" val="1717673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Quartz</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en-US" altLang="zh-CN" sz="1600" dirty="0" err="1"/>
              <a:t>asp.net</a:t>
            </a:r>
            <a:r>
              <a:rPr lang="en-US" altLang="zh-CN" sz="1600" dirty="0"/>
              <a:t> core</a:t>
            </a:r>
            <a:r>
              <a:rPr lang="zh-CN" altLang="en-US" sz="1600" dirty="0"/>
              <a:t>下的</a:t>
            </a:r>
            <a:r>
              <a:rPr lang="en-US" altLang="zh-CN" sz="1600" dirty="0"/>
              <a:t>quartz</a:t>
            </a:r>
          </a:p>
          <a:p>
            <a:endParaRPr lang="en-US" altLang="zh-CN" sz="1600" dirty="0"/>
          </a:p>
          <a:p>
            <a:endParaRPr lang="en-US" altLang="zh-CN" dirty="0"/>
          </a:p>
        </p:txBody>
      </p:sp>
    </p:spTree>
    <p:extLst>
      <p:ext uri="{BB962C8B-B14F-4D97-AF65-F5344CB8AC3E}">
        <p14:creationId xmlns:p14="http://schemas.microsoft.com/office/powerpoint/2010/main" val="2887437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zh-CN" altLang="en-US" dirty="0"/>
              <a:t>单元测试</a:t>
            </a:r>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en-US" altLang="zh-CN" sz="1600" dirty="0" err="1"/>
              <a:t>Xunit</a:t>
            </a:r>
            <a:r>
              <a:rPr lang="en-US" altLang="zh-CN" sz="1600" dirty="0"/>
              <a:t> Test</a:t>
            </a:r>
            <a:r>
              <a:rPr lang="zh-CN" altLang="en-US" sz="1600" dirty="0"/>
              <a:t>框架</a:t>
            </a:r>
            <a:endParaRPr lang="en-US" altLang="zh-CN" sz="1600" dirty="0"/>
          </a:p>
          <a:p>
            <a:r>
              <a:rPr lang="en-US" altLang="zh-CN" sz="1600" dirty="0" err="1"/>
              <a:t>Moq</a:t>
            </a:r>
            <a:r>
              <a:rPr lang="en-US" altLang="zh-CN" sz="1600" dirty="0"/>
              <a:t> mock</a:t>
            </a:r>
          </a:p>
          <a:p>
            <a:r>
              <a:rPr lang="zh-CN" altLang="en-US" sz="1600" dirty="0"/>
              <a:t>基于</a:t>
            </a:r>
            <a:r>
              <a:rPr lang="en-US" altLang="zh-CN" sz="1600" dirty="0"/>
              <a:t>Repository</a:t>
            </a:r>
            <a:r>
              <a:rPr lang="zh-CN" altLang="en-US" sz="1600" dirty="0"/>
              <a:t>测试</a:t>
            </a:r>
            <a:endParaRPr lang="en-US" altLang="zh-CN" sz="1600" dirty="0"/>
          </a:p>
          <a:p>
            <a:r>
              <a:rPr lang="zh-CN" altLang="en-US" sz="1600" dirty="0"/>
              <a:t>基于</a:t>
            </a:r>
            <a:r>
              <a:rPr lang="en-US" altLang="zh-CN" sz="1600" dirty="0"/>
              <a:t>Controller</a:t>
            </a:r>
            <a:r>
              <a:rPr lang="zh-CN" altLang="en-US" sz="1600" dirty="0"/>
              <a:t>测试</a:t>
            </a:r>
            <a:endParaRPr lang="en-US" altLang="zh-CN" sz="1600" dirty="0"/>
          </a:p>
          <a:p>
            <a:r>
              <a:rPr lang="zh-CN" altLang="en-US" sz="1600" dirty="0"/>
              <a:t>集成测试</a:t>
            </a:r>
            <a:endParaRPr lang="en-US" altLang="zh-CN" sz="1600" dirty="0"/>
          </a:p>
          <a:p>
            <a:endParaRPr lang="en-US" altLang="zh-CN" sz="1600" dirty="0"/>
          </a:p>
          <a:p>
            <a:endParaRPr lang="en-US" altLang="zh-CN" dirty="0"/>
          </a:p>
        </p:txBody>
      </p:sp>
    </p:spTree>
    <p:extLst>
      <p:ext uri="{BB962C8B-B14F-4D97-AF65-F5344CB8AC3E}">
        <p14:creationId xmlns:p14="http://schemas.microsoft.com/office/powerpoint/2010/main" val="1165989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BF5280-3631-4AF9-8CD2-B3E1DCD7B12A}"/>
              </a:ext>
            </a:extLst>
          </p:cNvPr>
          <p:cNvSpPr>
            <a:spLocks noGrp="1"/>
          </p:cNvSpPr>
          <p:nvPr>
            <p:ph type="title"/>
          </p:nvPr>
        </p:nvSpPr>
        <p:spPr/>
        <p:txBody>
          <a:bodyPr/>
          <a:lstStyle/>
          <a:p>
            <a:r>
              <a:rPr lang="en-US" altLang="zh-CN" dirty="0" err="1"/>
              <a:t>asp.net</a:t>
            </a:r>
            <a:r>
              <a:rPr lang="en-US" altLang="zh-CN" dirty="0"/>
              <a:t> core</a:t>
            </a:r>
            <a:endParaRPr lang="zh-CN" altLang="en-US" dirty="0"/>
          </a:p>
        </p:txBody>
      </p:sp>
      <p:sp>
        <p:nvSpPr>
          <p:cNvPr id="3" name="内容占位符 2">
            <a:extLst>
              <a:ext uri="{FF2B5EF4-FFF2-40B4-BE49-F238E27FC236}">
                <a16:creationId xmlns:a16="http://schemas.microsoft.com/office/drawing/2014/main" id="{7A8B9361-D350-4C7D-BCDC-CFFA0DB41D09}"/>
              </a:ext>
            </a:extLst>
          </p:cNvPr>
          <p:cNvSpPr>
            <a:spLocks noGrp="1"/>
          </p:cNvSpPr>
          <p:nvPr>
            <p:ph idx="1"/>
          </p:nvPr>
        </p:nvSpPr>
        <p:spPr/>
        <p:txBody>
          <a:bodyPr>
            <a:normAutofit fontScale="62500" lnSpcReduction="20000"/>
          </a:bodyPr>
          <a:lstStyle/>
          <a:p>
            <a:pPr marL="0" indent="0">
              <a:buNone/>
            </a:pPr>
            <a:r>
              <a:rPr lang="en-US" altLang="zh-CN" sz="2600" dirty="0" err="1"/>
              <a:t>ASP.NET</a:t>
            </a:r>
            <a:r>
              <a:rPr lang="en-US" altLang="zh-CN" sz="2600" dirty="0"/>
              <a:t> Core </a:t>
            </a:r>
            <a:r>
              <a:rPr lang="zh-CN" altLang="en-US" sz="2600" dirty="0"/>
              <a:t>是一个跨平台的高性能开源框架，用于生成基于云且连接 </a:t>
            </a:r>
            <a:r>
              <a:rPr lang="en-US" altLang="zh-CN" sz="2600" dirty="0"/>
              <a:t>Internet </a:t>
            </a:r>
            <a:r>
              <a:rPr lang="zh-CN" altLang="en-US" sz="2600" dirty="0"/>
              <a:t>的新式应用程序。 </a:t>
            </a:r>
            <a:endParaRPr lang="en-US" altLang="zh-CN" sz="2600" dirty="0"/>
          </a:p>
          <a:p>
            <a:pPr marL="0" indent="0">
              <a:buNone/>
            </a:pPr>
            <a:endParaRPr lang="en-US" altLang="zh-CN" dirty="0"/>
          </a:p>
          <a:p>
            <a:pPr marL="0" indent="0">
              <a:buNone/>
            </a:pPr>
            <a:r>
              <a:rPr lang="en-US" altLang="zh-CN" sz="2200" dirty="0" err="1"/>
              <a:t>ASP.NET</a:t>
            </a:r>
            <a:r>
              <a:rPr lang="en-US" altLang="zh-CN" sz="2200" dirty="0"/>
              <a:t> Core </a:t>
            </a:r>
            <a:r>
              <a:rPr lang="zh-CN" altLang="en-US" sz="2200" dirty="0"/>
              <a:t>具有如下优点：</a:t>
            </a:r>
          </a:p>
          <a:p>
            <a:r>
              <a:rPr lang="zh-CN" altLang="en-US" sz="2200" dirty="0"/>
              <a:t>生成 </a:t>
            </a:r>
            <a:r>
              <a:rPr lang="en-US" altLang="zh-CN" sz="2200" dirty="0"/>
              <a:t>Web UI </a:t>
            </a:r>
            <a:r>
              <a:rPr lang="zh-CN" altLang="en-US" sz="2200" dirty="0"/>
              <a:t>和 </a:t>
            </a:r>
            <a:r>
              <a:rPr lang="en-US" altLang="zh-CN" sz="2200" dirty="0"/>
              <a:t>Web API </a:t>
            </a:r>
            <a:r>
              <a:rPr lang="zh-CN" altLang="en-US" sz="2200" dirty="0"/>
              <a:t>的统一场景。</a:t>
            </a:r>
          </a:p>
          <a:p>
            <a:r>
              <a:rPr lang="zh-CN" altLang="en-US" sz="2200" dirty="0"/>
              <a:t>针对可测试性进行构建。</a:t>
            </a:r>
          </a:p>
          <a:p>
            <a:r>
              <a:rPr lang="en-US" altLang="zh-CN" sz="2200" dirty="0"/>
              <a:t>Razor Pages</a:t>
            </a:r>
            <a:r>
              <a:rPr lang="zh-CN" altLang="en-US" sz="2200" dirty="0"/>
              <a:t> 可以使基于页面的编码方式更简单高效。</a:t>
            </a:r>
          </a:p>
          <a:p>
            <a:r>
              <a:rPr lang="zh-CN" altLang="en-US" sz="2200" dirty="0"/>
              <a:t>能够在 </a:t>
            </a:r>
            <a:r>
              <a:rPr lang="en-US" altLang="zh-CN" sz="2200" dirty="0"/>
              <a:t>Windows</a:t>
            </a:r>
            <a:r>
              <a:rPr lang="zh-CN" altLang="en-US" sz="2200" dirty="0"/>
              <a:t>、</a:t>
            </a:r>
            <a:r>
              <a:rPr lang="en-US" altLang="zh-CN" sz="2200" dirty="0"/>
              <a:t>macOS </a:t>
            </a:r>
            <a:r>
              <a:rPr lang="zh-CN" altLang="en-US" sz="2200" dirty="0"/>
              <a:t>和 </a:t>
            </a:r>
            <a:r>
              <a:rPr lang="en-US" altLang="zh-CN" sz="2200" dirty="0"/>
              <a:t>Linux </a:t>
            </a:r>
            <a:r>
              <a:rPr lang="zh-CN" altLang="en-US" sz="2200" dirty="0"/>
              <a:t>上进行开发和运行。</a:t>
            </a:r>
          </a:p>
          <a:p>
            <a:r>
              <a:rPr lang="zh-CN" altLang="en-US" sz="2200" dirty="0"/>
              <a:t>开放源代码和以社区为中心。</a:t>
            </a:r>
          </a:p>
          <a:p>
            <a:r>
              <a:rPr lang="zh-CN" altLang="en-US" sz="2200" dirty="0"/>
              <a:t>集成新式客户端框架和开发工作流。</a:t>
            </a:r>
          </a:p>
          <a:p>
            <a:r>
              <a:rPr lang="zh-CN" altLang="en-US" sz="2200" dirty="0"/>
              <a:t>基于环境的云就绪配置系统。</a:t>
            </a:r>
          </a:p>
          <a:p>
            <a:r>
              <a:rPr lang="zh-CN" altLang="en-US" sz="2200" dirty="0"/>
              <a:t>内置依赖项注入。</a:t>
            </a:r>
          </a:p>
          <a:p>
            <a:r>
              <a:rPr lang="zh-CN" altLang="en-US" sz="2200" dirty="0"/>
              <a:t>轻型的高性能模块化 </a:t>
            </a:r>
            <a:r>
              <a:rPr lang="en-US" altLang="zh-CN" sz="2200" dirty="0"/>
              <a:t>HTTP </a:t>
            </a:r>
            <a:r>
              <a:rPr lang="zh-CN" altLang="en-US" sz="2200" dirty="0"/>
              <a:t>请求管道。</a:t>
            </a:r>
          </a:p>
          <a:p>
            <a:r>
              <a:rPr lang="zh-CN" altLang="en-US" sz="2200" dirty="0"/>
              <a:t>能够在 </a:t>
            </a:r>
            <a:r>
              <a:rPr lang="en-US" altLang="zh-CN" sz="2200" dirty="0"/>
              <a:t>IIS</a:t>
            </a:r>
            <a:r>
              <a:rPr lang="zh-CN" altLang="en-US" sz="2200" dirty="0"/>
              <a:t>、</a:t>
            </a:r>
            <a:r>
              <a:rPr lang="en-US" altLang="zh-CN" sz="2200" dirty="0"/>
              <a:t>Nginx</a:t>
            </a:r>
            <a:r>
              <a:rPr lang="zh-CN" altLang="en-US" sz="2200" dirty="0"/>
              <a:t>、</a:t>
            </a:r>
            <a:r>
              <a:rPr lang="en-US" altLang="zh-CN" sz="2200" dirty="0"/>
              <a:t>Apache</a:t>
            </a:r>
            <a:r>
              <a:rPr lang="zh-CN" altLang="en-US" sz="2200" dirty="0"/>
              <a:t>、</a:t>
            </a:r>
            <a:r>
              <a:rPr lang="en-US" altLang="zh-CN" sz="2200" dirty="0"/>
              <a:t>Docker</a:t>
            </a:r>
            <a:r>
              <a:rPr lang="zh-CN" altLang="en-US" sz="2200" dirty="0"/>
              <a:t> 上进行托管或在</a:t>
            </a:r>
            <a:r>
              <a:rPr lang="en-US" altLang="zh-CN" sz="2200" dirty="0"/>
              <a:t>selfhost</a:t>
            </a:r>
            <a:r>
              <a:rPr lang="zh-CN" altLang="en-US" sz="2200" dirty="0"/>
              <a:t>进行自托管。</a:t>
            </a:r>
          </a:p>
          <a:p>
            <a:r>
              <a:rPr lang="zh-CN" altLang="en-US" sz="2200" dirty="0"/>
              <a:t>定目标到 </a:t>
            </a:r>
            <a:r>
              <a:rPr lang="en-US" altLang="zh-CN" sz="2200" dirty="0"/>
              <a:t>.NET Core</a:t>
            </a:r>
            <a:r>
              <a:rPr lang="zh-CN" altLang="en-US" sz="2200" dirty="0"/>
              <a:t> 时，可以使用并行应用版本控制。</a:t>
            </a:r>
          </a:p>
          <a:p>
            <a:r>
              <a:rPr lang="zh-CN" altLang="en-US" sz="2200" dirty="0"/>
              <a:t>简化新式 </a:t>
            </a:r>
            <a:r>
              <a:rPr lang="en-US" altLang="zh-CN" sz="2200" dirty="0"/>
              <a:t>Web </a:t>
            </a:r>
            <a:r>
              <a:rPr lang="zh-CN" altLang="en-US" sz="2200" dirty="0"/>
              <a:t>开发的工具。</a:t>
            </a:r>
          </a:p>
          <a:p>
            <a:pPr marL="0" indent="0">
              <a:buNone/>
            </a:pPr>
            <a:endParaRPr lang="zh-CN" altLang="en-US" sz="2000" dirty="0"/>
          </a:p>
        </p:txBody>
      </p:sp>
      <p:pic>
        <p:nvPicPr>
          <p:cNvPr id="4" name="图片 3">
            <a:extLst>
              <a:ext uri="{FF2B5EF4-FFF2-40B4-BE49-F238E27FC236}">
                <a16:creationId xmlns:a16="http://schemas.microsoft.com/office/drawing/2014/main" id="{DE8CD431-91C6-4C63-A27F-4E3DA230D41E}"/>
              </a:ext>
            </a:extLst>
          </p:cNvPr>
          <p:cNvPicPr>
            <a:picLocks noChangeAspect="1"/>
          </p:cNvPicPr>
          <p:nvPr/>
        </p:nvPicPr>
        <p:blipFill>
          <a:blip r:embed="rId2"/>
          <a:stretch>
            <a:fillRect/>
          </a:stretch>
        </p:blipFill>
        <p:spPr>
          <a:xfrm>
            <a:off x="6912865" y="2186702"/>
            <a:ext cx="5158537" cy="42074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54994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Host</a:t>
            </a:r>
            <a:endParaRPr lang="zh-CN" altLang="en-US" dirty="0"/>
          </a:p>
        </p:txBody>
      </p:sp>
      <p:sp>
        <p:nvSpPr>
          <p:cNvPr id="3" name="内容占位符 2">
            <a:extLst>
              <a:ext uri="{FF2B5EF4-FFF2-40B4-BE49-F238E27FC236}">
                <a16:creationId xmlns:a16="http://schemas.microsoft.com/office/drawing/2014/main" id="{67DA0846-5AF3-4C60-9843-76A621C21E27}"/>
              </a:ext>
            </a:extLst>
          </p:cNvPr>
          <p:cNvSpPr>
            <a:spLocks noGrp="1"/>
          </p:cNvSpPr>
          <p:nvPr>
            <p:ph idx="1"/>
          </p:nvPr>
        </p:nvSpPr>
        <p:spPr>
          <a:xfrm>
            <a:off x="838200" y="1690687"/>
            <a:ext cx="10515600" cy="4887665"/>
          </a:xfrm>
        </p:spPr>
        <p:txBody>
          <a:bodyPr>
            <a:normAutofit/>
          </a:bodyPr>
          <a:lstStyle/>
          <a:p>
            <a:pPr marL="0" indent="0">
              <a:buNone/>
            </a:pPr>
            <a:r>
              <a:rPr lang="en-US" altLang="zh-CN" sz="3200" dirty="0" err="1"/>
              <a:t>Host&amp;WebHost</a:t>
            </a:r>
            <a:endParaRPr lang="en-US" altLang="zh-CN" sz="3200" dirty="0"/>
          </a:p>
          <a:p>
            <a:pPr marL="0" indent="457200">
              <a:buNone/>
            </a:pPr>
            <a:r>
              <a:rPr lang="zh-CN" altLang="en-US" dirty="0"/>
              <a:t>泛型主机与 </a:t>
            </a:r>
            <a:r>
              <a:rPr lang="en-US" altLang="zh-CN" dirty="0"/>
              <a:t>Web </a:t>
            </a:r>
            <a:r>
              <a:rPr lang="zh-CN" altLang="en-US" dirty="0"/>
              <a:t>主机的不同之处在于它将 </a:t>
            </a:r>
            <a:r>
              <a:rPr lang="en-US" altLang="zh-CN" dirty="0"/>
              <a:t>HTTP </a:t>
            </a:r>
            <a:r>
              <a:rPr lang="zh-CN" altLang="en-US" dirty="0"/>
              <a:t>管道与 </a:t>
            </a:r>
            <a:r>
              <a:rPr lang="en-US" altLang="zh-CN" dirty="0"/>
              <a:t>Web </a:t>
            </a:r>
            <a:r>
              <a:rPr lang="zh-CN" altLang="en-US" dirty="0"/>
              <a:t>主机 </a:t>
            </a:r>
            <a:r>
              <a:rPr lang="en-US" altLang="zh-CN" dirty="0"/>
              <a:t>API </a:t>
            </a:r>
            <a:r>
              <a:rPr lang="zh-CN" altLang="en-US" dirty="0"/>
              <a:t>分离，以启用更广泛的主机方案。 消息、后台任务和其他非 </a:t>
            </a:r>
            <a:r>
              <a:rPr lang="en-US" altLang="zh-CN" dirty="0"/>
              <a:t>HTTP </a:t>
            </a:r>
            <a:r>
              <a:rPr lang="zh-CN" altLang="en-US" dirty="0"/>
              <a:t>工作负载可以使用泛型主机并从横切功能（如配置、依赖关系注入 </a:t>
            </a:r>
            <a:r>
              <a:rPr lang="en-US" altLang="zh-CN" dirty="0"/>
              <a:t>[DI] </a:t>
            </a:r>
            <a:r>
              <a:rPr lang="zh-CN" altLang="en-US" dirty="0"/>
              <a:t>和日志记录）中受益</a:t>
            </a:r>
            <a:endParaRPr lang="en-US" altLang="zh-CN" dirty="0"/>
          </a:p>
          <a:p>
            <a:pPr marL="0" indent="457200">
              <a:buNone/>
            </a:pPr>
            <a:endParaRPr lang="en-US" altLang="zh-CN" sz="1400" dirty="0"/>
          </a:p>
        </p:txBody>
      </p:sp>
    </p:spTree>
    <p:extLst>
      <p:ext uri="{BB962C8B-B14F-4D97-AF65-F5344CB8AC3E}">
        <p14:creationId xmlns:p14="http://schemas.microsoft.com/office/powerpoint/2010/main" val="3772027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zh-CN" altLang="en-US" dirty="0"/>
              <a:t>依赖注入和中间件</a:t>
            </a:r>
            <a:r>
              <a:rPr lang="en-US" altLang="zh-CN" dirty="0"/>
              <a:t>——Middleware</a:t>
            </a:r>
            <a:endParaRPr lang="zh-CN" altLang="en-US" dirty="0"/>
          </a:p>
        </p:txBody>
      </p:sp>
      <p:sp>
        <p:nvSpPr>
          <p:cNvPr id="3" name="Rectangle 1">
            <a:extLst>
              <a:ext uri="{FF2B5EF4-FFF2-40B4-BE49-F238E27FC236}">
                <a16:creationId xmlns:a16="http://schemas.microsoft.com/office/drawing/2014/main" id="{963C137C-3B87-49CC-8CCD-800880E0BDF3}"/>
              </a:ext>
            </a:extLst>
          </p:cNvPr>
          <p:cNvSpPr>
            <a:spLocks noChangeArrowheads="1"/>
          </p:cNvSpPr>
          <p:nvPr/>
        </p:nvSpPr>
        <p:spPr bwMode="auto">
          <a:xfrm>
            <a:off x="1526797" y="2105429"/>
            <a:ext cx="9430787" cy="3108543"/>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569CD6"/>
                </a:solidFill>
                <a:effectLst/>
                <a:latin typeface="新宋体" panose="02010609030101010101" pitchFamily="49" charset="-122"/>
                <a:ea typeface="新宋体" panose="02010609030101010101" pitchFamily="49" charset="-122"/>
              </a:rPr>
              <a:t>public</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569CD6"/>
                </a:solidFill>
                <a:effectLst/>
                <a:latin typeface="新宋体" panose="02010609030101010101" pitchFamily="49" charset="-122"/>
                <a:ea typeface="新宋体" panose="02010609030101010101" pitchFamily="49" charset="-122"/>
              </a:rPr>
              <a:t>class</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4EC9B0"/>
                </a:solidFill>
                <a:effectLst/>
                <a:latin typeface="新宋体" panose="02010609030101010101" pitchFamily="49" charset="-122"/>
                <a:ea typeface="新宋体" panose="02010609030101010101" pitchFamily="49" charset="-122"/>
              </a:rPr>
              <a:t>RequestCenterMiddleware</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569CD6"/>
                </a:solidFill>
                <a:effectLst/>
                <a:latin typeface="新宋体" panose="02010609030101010101" pitchFamily="49" charset="-122"/>
                <a:ea typeface="新宋体" panose="02010609030101010101" pitchFamily="49" charset="-122"/>
              </a:rPr>
              <a:t>private</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569CD6"/>
                </a:solidFill>
                <a:effectLst/>
                <a:latin typeface="新宋体" panose="02010609030101010101" pitchFamily="49" charset="-122"/>
                <a:ea typeface="新宋体" panose="02010609030101010101" pitchFamily="49" charset="-122"/>
              </a:rPr>
              <a:t>readonly</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4EC9B0"/>
                </a:solidFill>
                <a:effectLst/>
                <a:latin typeface="新宋体" panose="02010609030101010101" pitchFamily="49" charset="-122"/>
                <a:ea typeface="新宋体" panose="02010609030101010101" pitchFamily="49" charset="-122"/>
              </a:rPr>
              <a:t>RequestDelegate</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_next;</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569CD6"/>
                </a:solidFill>
                <a:effectLst/>
                <a:latin typeface="新宋体" panose="02010609030101010101" pitchFamily="49" charset="-122"/>
                <a:ea typeface="新宋体" panose="02010609030101010101" pitchFamily="49" charset="-122"/>
              </a:rPr>
              <a:t>public</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4EC9B0"/>
                </a:solidFill>
                <a:effectLst/>
                <a:latin typeface="新宋体" panose="02010609030101010101" pitchFamily="49" charset="-122"/>
                <a:ea typeface="新宋体" panose="02010609030101010101" pitchFamily="49" charset="-122"/>
              </a:rPr>
              <a:t>RequestCenterMiddleware</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a:t>
            </a:r>
            <a:r>
              <a:rPr kumimoji="0" lang="zh-CN" altLang="zh-CN" sz="1400" b="0" i="0" u="none" strike="noStrike" cap="none" normalizeH="0" baseline="0" dirty="0">
                <a:ln>
                  <a:noFill/>
                </a:ln>
                <a:solidFill>
                  <a:srgbClr val="4EC9B0"/>
                </a:solidFill>
                <a:effectLst/>
                <a:latin typeface="新宋体" panose="02010609030101010101" pitchFamily="49" charset="-122"/>
                <a:ea typeface="新宋体" panose="02010609030101010101" pitchFamily="49" charset="-122"/>
              </a:rPr>
              <a:t>RequestDelegate</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9CDCFE"/>
                </a:solidFill>
                <a:effectLst/>
                <a:latin typeface="新宋体" panose="02010609030101010101" pitchFamily="49" charset="-122"/>
                <a:ea typeface="新宋体" panose="02010609030101010101" pitchFamily="49" charset="-122"/>
              </a:rPr>
              <a:t>next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_next </a:t>
            </a:r>
            <a:r>
              <a:rPr kumimoji="0" lang="zh-CN" altLang="zh-CN" sz="1400" b="0" i="0" u="none" strike="noStrike" cap="none" normalizeH="0" baseline="0" dirty="0">
                <a:ln>
                  <a:noFill/>
                </a:ln>
                <a:solidFill>
                  <a:srgbClr val="B4B4B4"/>
                </a:solidFill>
                <a:effectLst/>
                <a:latin typeface="新宋体" panose="02010609030101010101" pitchFamily="49" charset="-122"/>
                <a:ea typeface="新宋体" panose="02010609030101010101" pitchFamily="49" charset="-122"/>
              </a:rPr>
              <a: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9CDCFE"/>
                </a:solidFill>
                <a:effectLst/>
                <a:latin typeface="新宋体" panose="02010609030101010101" pitchFamily="49" charset="-122"/>
                <a:ea typeface="新宋体" panose="02010609030101010101" pitchFamily="49" charset="-122"/>
              </a:rPr>
              <a:t>next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569CD6"/>
                </a:solidFill>
                <a:effectLst/>
                <a:latin typeface="新宋体" panose="02010609030101010101" pitchFamily="49" charset="-122"/>
                <a:ea typeface="新宋体" panose="02010609030101010101" pitchFamily="49" charset="-122"/>
              </a:rPr>
              <a:t>public</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569CD6"/>
                </a:solidFill>
                <a:effectLst/>
                <a:latin typeface="新宋体" panose="02010609030101010101" pitchFamily="49" charset="-122"/>
                <a:ea typeface="新宋体" panose="02010609030101010101" pitchFamily="49" charset="-122"/>
              </a:rPr>
              <a:t>async</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4EC9B0"/>
                </a:solidFill>
                <a:effectLst/>
                <a:latin typeface="新宋体" panose="02010609030101010101" pitchFamily="49" charset="-122"/>
                <a:ea typeface="新宋体" panose="02010609030101010101" pitchFamily="49" charset="-122"/>
              </a:rPr>
              <a:t>Task</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DCDCAA"/>
                </a:solidFill>
                <a:effectLst/>
                <a:latin typeface="新宋体" panose="02010609030101010101" pitchFamily="49" charset="-122"/>
                <a:ea typeface="新宋体" panose="02010609030101010101" pitchFamily="49" charset="-122"/>
              </a:rPr>
              <a:t>InvokeAsync</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a:t>
            </a:r>
            <a:r>
              <a:rPr kumimoji="0" lang="zh-CN" altLang="zh-CN" sz="1400" b="0" i="0" u="none" strike="noStrike" cap="none" normalizeH="0" baseline="0" dirty="0">
                <a:ln>
                  <a:noFill/>
                </a:ln>
                <a:solidFill>
                  <a:srgbClr val="4EC9B0"/>
                </a:solidFill>
                <a:effectLst/>
                <a:latin typeface="新宋体" panose="02010609030101010101" pitchFamily="49" charset="-122"/>
                <a:ea typeface="新宋体" panose="02010609030101010101" pitchFamily="49" charset="-122"/>
              </a:rPr>
              <a:t>HttpContext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9CDCFE"/>
                </a:solidFill>
                <a:effectLst/>
                <a:latin typeface="新宋体" panose="02010609030101010101" pitchFamily="49" charset="-122"/>
                <a:ea typeface="新宋体" panose="02010609030101010101" pitchFamily="49" charset="-122"/>
              </a:rPr>
              <a:t>context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B8D7A3"/>
                </a:solidFill>
                <a:effectLst/>
                <a:latin typeface="新宋体" panose="02010609030101010101" pitchFamily="49" charset="-122"/>
                <a:ea typeface="新宋体" panose="02010609030101010101" pitchFamily="49" charset="-122"/>
              </a:rPr>
              <a:t>IRequeryCountRepository</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9CDCFE"/>
                </a:solidFill>
                <a:effectLst/>
                <a:latin typeface="新宋体" panose="02010609030101010101" pitchFamily="49" charset="-122"/>
                <a:ea typeface="新宋体" panose="02010609030101010101" pitchFamily="49" charset="-122"/>
              </a:rPr>
              <a:t>requeryCountRepository</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9CDCFE"/>
                </a:solidFill>
                <a:effectLst/>
                <a:latin typeface="新宋体" panose="02010609030101010101" pitchFamily="49" charset="-122"/>
                <a:ea typeface="新宋体" panose="02010609030101010101" pitchFamily="49" charset="-122"/>
              </a:rPr>
              <a:t>requeryCountRepository</a:t>
            </a:r>
            <a:r>
              <a:rPr kumimoji="0" lang="zh-CN" altLang="zh-CN" sz="1400" b="0" i="0" u="none" strike="noStrike" cap="none" normalizeH="0" baseline="0" dirty="0">
                <a:ln>
                  <a:noFill/>
                </a:ln>
                <a:solidFill>
                  <a:srgbClr val="B4B4B4"/>
                </a:solidFill>
                <a:effectLst/>
                <a:latin typeface="新宋体" panose="02010609030101010101" pitchFamily="49" charset="-122"/>
                <a:ea typeface="新宋体" panose="02010609030101010101" pitchFamily="49" charset="-122"/>
              </a:rPr>
              <a: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RequestCount</a:t>
            </a:r>
            <a:r>
              <a:rPr kumimoji="0" lang="zh-CN" altLang="zh-CN" sz="1400" b="0" i="0" u="none" strike="noStrike" cap="none" normalizeH="0" baseline="0" dirty="0">
                <a:ln>
                  <a:noFill/>
                </a:ln>
                <a:solidFill>
                  <a:srgbClr val="B4B4B4"/>
                </a:solidFill>
                <a:effectLst/>
                <a:latin typeface="新宋体" panose="02010609030101010101" pitchFamily="49" charset="-122"/>
                <a:ea typeface="新宋体" panose="02010609030101010101" pitchFamily="49" charset="-122"/>
              </a:rPr>
              <a:t>.</a:t>
            </a:r>
            <a:r>
              <a:rPr kumimoji="0" lang="zh-CN" altLang="zh-CN" sz="1400" b="0" i="0" u="none" strike="noStrike" cap="none" normalizeH="0" baseline="0" dirty="0">
                <a:ln>
                  <a:noFill/>
                </a:ln>
                <a:solidFill>
                  <a:srgbClr val="DCDCAA"/>
                </a:solidFill>
                <a:effectLst/>
                <a:latin typeface="新宋体" panose="02010609030101010101" pitchFamily="49" charset="-122"/>
                <a:ea typeface="新宋体" panose="02010609030101010101" pitchFamily="49" charset="-122"/>
              </a:rPr>
              <a:t>Add</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a:t>
            </a:r>
            <a:r>
              <a:rPr kumimoji="0" lang="zh-CN" altLang="zh-CN" sz="1400" b="0" i="0" u="none" strike="noStrike" cap="none" normalizeH="0" baseline="0" dirty="0">
                <a:ln>
                  <a:noFill/>
                </a:ln>
                <a:solidFill>
                  <a:srgbClr val="9CDCFE"/>
                </a:solidFill>
                <a:effectLst/>
                <a:latin typeface="新宋体" panose="02010609030101010101" pitchFamily="49" charset="-122"/>
                <a:ea typeface="新宋体" panose="02010609030101010101" pitchFamily="49" charset="-122"/>
              </a:rPr>
              <a:t>context</a:t>
            </a:r>
            <a:r>
              <a:rPr kumimoji="0" lang="zh-CN" altLang="zh-CN" sz="1400" b="0" i="0" u="none" strike="noStrike" cap="none" normalizeH="0" baseline="0" dirty="0">
                <a:ln>
                  <a:noFill/>
                </a:ln>
                <a:solidFill>
                  <a:srgbClr val="B4B4B4"/>
                </a:solidFill>
                <a:effectLst/>
                <a:latin typeface="新宋体" panose="02010609030101010101" pitchFamily="49" charset="-122"/>
                <a:ea typeface="新宋体" panose="02010609030101010101" pitchFamily="49" charset="-122"/>
              </a:rPr>
              <a: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TraceIdentifier, </a:t>
            </a:r>
            <a:r>
              <a:rPr kumimoji="0" lang="zh-CN" altLang="zh-CN" sz="1400" b="0" i="0" u="none" strike="noStrike" cap="none" normalizeH="0" baseline="0" dirty="0">
                <a:ln>
                  <a:noFill/>
                </a:ln>
                <a:solidFill>
                  <a:srgbClr val="569CD6"/>
                </a:solidFill>
                <a:effectLst/>
                <a:latin typeface="新宋体" panose="02010609030101010101" pitchFamily="49" charset="-122"/>
                <a:ea typeface="新宋体" panose="02010609030101010101" pitchFamily="49" charset="-122"/>
              </a:rPr>
              <a:t>true</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569CD6"/>
                </a:solidFill>
                <a:effectLst/>
                <a:latin typeface="新宋体" panose="02010609030101010101" pitchFamily="49" charset="-122"/>
                <a:ea typeface="新宋体" panose="02010609030101010101" pitchFamily="49" charset="-122"/>
              </a:rPr>
              <a:t>await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_next(</a:t>
            </a:r>
            <a:r>
              <a:rPr kumimoji="0" lang="zh-CN" altLang="zh-CN" sz="1400" b="0" i="0" u="none" strike="noStrike" cap="none" normalizeH="0" baseline="0" dirty="0">
                <a:ln>
                  <a:noFill/>
                </a:ln>
                <a:solidFill>
                  <a:srgbClr val="9CDCFE"/>
                </a:solidFill>
                <a:effectLst/>
                <a:latin typeface="新宋体" panose="02010609030101010101" pitchFamily="49" charset="-122"/>
                <a:ea typeface="新宋体" panose="02010609030101010101" pitchFamily="49" charset="-122"/>
              </a:rPr>
              <a:t>context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9CDCFE"/>
                </a:solidFill>
                <a:effectLst/>
                <a:latin typeface="新宋体" panose="02010609030101010101" pitchFamily="49" charset="-122"/>
                <a:ea typeface="新宋体" panose="02010609030101010101" pitchFamily="49" charset="-122"/>
              </a:rPr>
              <a:t>requeryCountRepository</a:t>
            </a:r>
            <a:r>
              <a:rPr kumimoji="0" lang="zh-CN" altLang="zh-CN" sz="1400" b="0" i="0" u="none" strike="noStrike" cap="none" normalizeH="0" baseline="0" dirty="0">
                <a:ln>
                  <a:noFill/>
                </a:ln>
                <a:solidFill>
                  <a:srgbClr val="B4B4B4"/>
                </a:solidFill>
                <a:effectLst/>
                <a:latin typeface="新宋体" panose="02010609030101010101" pitchFamily="49" charset="-122"/>
                <a:ea typeface="新宋体" panose="02010609030101010101" pitchFamily="49" charset="-122"/>
              </a:rPr>
              <a: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RequestCount[</a:t>
            </a:r>
            <a:r>
              <a:rPr kumimoji="0" lang="zh-CN" altLang="zh-CN" sz="1400" b="0" i="0" u="none" strike="noStrike" cap="none" normalizeH="0" baseline="0" dirty="0">
                <a:ln>
                  <a:noFill/>
                </a:ln>
                <a:solidFill>
                  <a:srgbClr val="9CDCFE"/>
                </a:solidFill>
                <a:effectLst/>
                <a:latin typeface="新宋体" panose="02010609030101010101" pitchFamily="49" charset="-122"/>
                <a:ea typeface="新宋体" panose="02010609030101010101" pitchFamily="49" charset="-122"/>
              </a:rPr>
              <a:t>context</a:t>
            </a:r>
            <a:r>
              <a:rPr kumimoji="0" lang="zh-CN" altLang="zh-CN" sz="1400" b="0" i="0" u="none" strike="noStrike" cap="none" normalizeH="0" baseline="0" dirty="0">
                <a:ln>
                  <a:noFill/>
                </a:ln>
                <a:solidFill>
                  <a:srgbClr val="B4B4B4"/>
                </a:solidFill>
                <a:effectLst/>
                <a:latin typeface="新宋体" panose="02010609030101010101" pitchFamily="49" charset="-122"/>
                <a:ea typeface="新宋体" panose="02010609030101010101" pitchFamily="49" charset="-122"/>
              </a:rPr>
              <a: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TraceIdentifier] </a:t>
            </a:r>
            <a:r>
              <a:rPr kumimoji="0" lang="zh-CN" altLang="zh-CN" sz="1400" b="0" i="0" u="none" strike="noStrike" cap="none" normalizeH="0" baseline="0" dirty="0">
                <a:ln>
                  <a:noFill/>
                </a:ln>
                <a:solidFill>
                  <a:srgbClr val="B4B4B4"/>
                </a:solidFill>
                <a:effectLst/>
                <a:latin typeface="新宋体" panose="02010609030101010101" pitchFamily="49" charset="-122"/>
                <a:ea typeface="新宋体" panose="02010609030101010101" pitchFamily="49" charset="-122"/>
              </a:rPr>
              <a: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569CD6"/>
                </a:solidFill>
                <a:effectLst/>
                <a:latin typeface="新宋体" panose="02010609030101010101" pitchFamily="49" charset="-122"/>
                <a:ea typeface="新宋体" panose="02010609030101010101" pitchFamily="49" charset="-122"/>
              </a:rPr>
              <a:t>false</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cxnSp>
        <p:nvCxnSpPr>
          <p:cNvPr id="7" name="直接连接符 6">
            <a:extLst>
              <a:ext uri="{FF2B5EF4-FFF2-40B4-BE49-F238E27FC236}">
                <a16:creationId xmlns:a16="http://schemas.microsoft.com/office/drawing/2014/main" id="{0CFC4F13-2806-4E28-BA18-E0473CDC1322}"/>
              </a:ext>
            </a:extLst>
          </p:cNvPr>
          <p:cNvCxnSpPr/>
          <p:nvPr/>
        </p:nvCxnSpPr>
        <p:spPr>
          <a:xfrm>
            <a:off x="2718033" y="3036815"/>
            <a:ext cx="384215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C5A0C740-3E1A-4E18-B769-40CDD0758D29}"/>
              </a:ext>
            </a:extLst>
          </p:cNvPr>
          <p:cNvCxnSpPr>
            <a:cxnSpLocks/>
          </p:cNvCxnSpPr>
          <p:nvPr/>
        </p:nvCxnSpPr>
        <p:spPr>
          <a:xfrm>
            <a:off x="3231160" y="3885501"/>
            <a:ext cx="742285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514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箭头: 右 12">
            <a:extLst>
              <a:ext uri="{FF2B5EF4-FFF2-40B4-BE49-F238E27FC236}">
                <a16:creationId xmlns:a16="http://schemas.microsoft.com/office/drawing/2014/main" id="{C8D48E25-2419-450C-83D6-0434D7E90BEA}"/>
              </a:ext>
            </a:extLst>
          </p:cNvPr>
          <p:cNvSpPr/>
          <p:nvPr/>
        </p:nvSpPr>
        <p:spPr>
          <a:xfrm rot="10800000">
            <a:off x="3744306" y="5435716"/>
            <a:ext cx="3979560" cy="193118"/>
          </a:xfrm>
          <a:prstGeom prst="rightArrow">
            <a:avLst>
              <a:gd name="adj1" fmla="val 50000"/>
              <a:gd name="adj2" fmla="val 96915"/>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7" name="箭头: 右 6">
            <a:extLst>
              <a:ext uri="{FF2B5EF4-FFF2-40B4-BE49-F238E27FC236}">
                <a16:creationId xmlns:a16="http://schemas.microsoft.com/office/drawing/2014/main" id="{CCE7041E-B4C1-451C-A577-FB582BBE13CB}"/>
              </a:ext>
            </a:extLst>
          </p:cNvPr>
          <p:cNvSpPr/>
          <p:nvPr/>
        </p:nvSpPr>
        <p:spPr>
          <a:xfrm>
            <a:off x="3773824" y="2475889"/>
            <a:ext cx="3979560" cy="193118"/>
          </a:xfrm>
          <a:prstGeom prst="rightArrow">
            <a:avLst>
              <a:gd name="adj1" fmla="val 50000"/>
              <a:gd name="adj2" fmla="val 9691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a:xfrm>
            <a:off x="838200" y="365125"/>
            <a:ext cx="10920984" cy="1325563"/>
          </a:xfrm>
        </p:spPr>
        <p:txBody>
          <a:bodyPr/>
          <a:lstStyle/>
          <a:p>
            <a:r>
              <a:rPr lang="zh-CN" altLang="en-US" dirty="0"/>
              <a:t>依赖注入和中间件</a:t>
            </a:r>
            <a:r>
              <a:rPr lang="en-US" altLang="zh-CN" dirty="0"/>
              <a:t>—— </a:t>
            </a:r>
            <a:r>
              <a:rPr lang="en-US" altLang="zh-CN" dirty="0" err="1"/>
              <a:t>DependencyInjection</a:t>
            </a:r>
            <a:endParaRPr lang="zh-CN" altLang="en-US" dirty="0"/>
          </a:p>
        </p:txBody>
      </p:sp>
      <p:sp>
        <p:nvSpPr>
          <p:cNvPr id="9" name="矩形: 圆角 8">
            <a:extLst>
              <a:ext uri="{FF2B5EF4-FFF2-40B4-BE49-F238E27FC236}">
                <a16:creationId xmlns:a16="http://schemas.microsoft.com/office/drawing/2014/main" id="{6E9C79D0-1C59-4AAB-BE56-6C7F5396A8C2}"/>
              </a:ext>
            </a:extLst>
          </p:cNvPr>
          <p:cNvSpPr/>
          <p:nvPr/>
        </p:nvSpPr>
        <p:spPr>
          <a:xfrm>
            <a:off x="6040772" y="1800224"/>
            <a:ext cx="1524949" cy="4320000"/>
          </a:xfrm>
          <a:prstGeom prst="roundRect">
            <a:avLst/>
          </a:prstGeom>
          <a:solidFill>
            <a:srgbClr val="ED7D31">
              <a:alpha val="80000"/>
            </a:srgb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nchorCtr="0"/>
          <a:lstStyle/>
          <a:p>
            <a:pPr algn="ctr"/>
            <a:r>
              <a:rPr lang="zh-CN" altLang="en-US" dirty="0">
                <a:solidFill>
                  <a:schemeClr val="tx1"/>
                </a:solidFill>
              </a:rPr>
              <a:t>中间件</a:t>
            </a:r>
            <a:endParaRPr lang="en-US" altLang="zh-CN" dirty="0">
              <a:solidFill>
                <a:schemeClr val="tx1"/>
              </a:solidFill>
            </a:endParaRPr>
          </a:p>
          <a:p>
            <a:pPr algn="ctr"/>
            <a:endParaRPr lang="en-US" altLang="zh-CN" dirty="0">
              <a:solidFill>
                <a:schemeClr val="tx1"/>
              </a:solidFill>
            </a:endParaRPr>
          </a:p>
          <a:p>
            <a:pPr algn="ctr"/>
            <a:endParaRPr lang="en-US" altLang="zh-CN" dirty="0">
              <a:solidFill>
                <a:schemeClr val="tx1"/>
              </a:solidFill>
            </a:endParaRPr>
          </a:p>
          <a:p>
            <a:pPr algn="ctr"/>
            <a:r>
              <a:rPr lang="en-US" altLang="zh-CN" dirty="0">
                <a:solidFill>
                  <a:schemeClr val="tx1"/>
                </a:solidFill>
              </a:rPr>
              <a:t>Transient</a:t>
            </a:r>
          </a:p>
          <a:p>
            <a:pPr algn="ctr"/>
            <a:r>
              <a:rPr lang="en-US" altLang="zh-CN" sz="1400" dirty="0">
                <a:solidFill>
                  <a:schemeClr val="tx1"/>
                </a:solidFill>
              </a:rPr>
              <a:t>(</a:t>
            </a:r>
            <a:r>
              <a:rPr lang="zh-CN" altLang="en-US" sz="1400" dirty="0">
                <a:solidFill>
                  <a:schemeClr val="tx1"/>
                </a:solidFill>
              </a:rPr>
              <a:t>仓储实例</a:t>
            </a:r>
            <a:r>
              <a:rPr lang="en-US" altLang="zh-CN" sz="1400" dirty="0" err="1">
                <a:solidFill>
                  <a:schemeClr val="tx1"/>
                </a:solidFill>
              </a:rPr>
              <a:t>t1</a:t>
            </a:r>
            <a:r>
              <a:rPr lang="en-US" altLang="zh-CN" sz="1400" dirty="0">
                <a:solidFill>
                  <a:schemeClr val="tx1"/>
                </a:solidFill>
              </a:rPr>
              <a:t>)</a:t>
            </a:r>
          </a:p>
          <a:p>
            <a:pPr algn="ctr"/>
            <a:endParaRPr lang="en-US" altLang="zh-CN" dirty="0">
              <a:solidFill>
                <a:schemeClr val="tx1"/>
              </a:solidFill>
            </a:endParaRPr>
          </a:p>
          <a:p>
            <a:pPr algn="ctr"/>
            <a:r>
              <a:rPr lang="en-US" altLang="zh-CN" dirty="0">
                <a:solidFill>
                  <a:schemeClr val="tx1"/>
                </a:solidFill>
              </a:rPr>
              <a:t>Scoped</a:t>
            </a:r>
          </a:p>
          <a:p>
            <a:pPr algn="ctr"/>
            <a:r>
              <a:rPr lang="zh-CN" altLang="en-US" sz="1400" dirty="0">
                <a:solidFill>
                  <a:schemeClr val="tx1"/>
                </a:solidFill>
              </a:rPr>
              <a:t>（仓储实例</a:t>
            </a:r>
            <a:r>
              <a:rPr lang="en-US" altLang="zh-CN" sz="1400" dirty="0" err="1">
                <a:solidFill>
                  <a:schemeClr val="tx1"/>
                </a:solidFill>
              </a:rPr>
              <a:t>s1</a:t>
            </a:r>
            <a:r>
              <a:rPr lang="zh-CN" altLang="en-US" dirty="0">
                <a:solidFill>
                  <a:schemeClr val="tx1"/>
                </a:solidFill>
              </a:rPr>
              <a:t>）</a:t>
            </a:r>
            <a:endParaRPr lang="en-US" altLang="zh-CN" dirty="0">
              <a:solidFill>
                <a:schemeClr val="tx1"/>
              </a:solidFill>
            </a:endParaRPr>
          </a:p>
          <a:p>
            <a:pPr algn="ctr"/>
            <a:endParaRPr lang="en-US" altLang="zh-CN" dirty="0">
              <a:solidFill>
                <a:schemeClr val="tx1"/>
              </a:solidFill>
            </a:endParaRPr>
          </a:p>
          <a:p>
            <a:pPr algn="ctr"/>
            <a:r>
              <a:rPr lang="en-US" altLang="zh-CN" dirty="0">
                <a:solidFill>
                  <a:schemeClr val="tx1"/>
                </a:solidFill>
              </a:rPr>
              <a:t>Singleton</a:t>
            </a:r>
          </a:p>
          <a:p>
            <a:pPr algn="ctr"/>
            <a:r>
              <a:rPr lang="zh-CN" altLang="en-US" sz="1400" dirty="0">
                <a:solidFill>
                  <a:schemeClr val="tx1"/>
                </a:solidFill>
              </a:rPr>
              <a:t>（仓储实例</a:t>
            </a:r>
            <a:r>
              <a:rPr lang="en-US" altLang="zh-CN" sz="1400" dirty="0" err="1">
                <a:solidFill>
                  <a:schemeClr val="tx1"/>
                </a:solidFill>
              </a:rPr>
              <a:t>si1</a:t>
            </a:r>
            <a:r>
              <a:rPr lang="zh-CN" altLang="en-US" sz="1400" dirty="0">
                <a:solidFill>
                  <a:schemeClr val="tx1"/>
                </a:solidFill>
              </a:rPr>
              <a:t>）</a:t>
            </a:r>
            <a:endParaRPr lang="en-US" altLang="zh-CN" sz="1400" dirty="0">
              <a:solidFill>
                <a:schemeClr val="tx1"/>
              </a:solidFill>
            </a:endParaRPr>
          </a:p>
          <a:p>
            <a:pPr algn="ctr"/>
            <a:r>
              <a:rPr lang="en-US" altLang="zh-CN" dirty="0">
                <a:solidFill>
                  <a:schemeClr val="tx1"/>
                </a:solidFill>
              </a:rPr>
              <a:t>Singleton</a:t>
            </a:r>
          </a:p>
          <a:p>
            <a:pPr algn="ctr"/>
            <a:r>
              <a:rPr lang="zh-CN" altLang="en-US" sz="1100" dirty="0">
                <a:solidFill>
                  <a:schemeClr val="tx1"/>
                </a:solidFill>
              </a:rPr>
              <a:t>（仓储实例</a:t>
            </a:r>
            <a:r>
              <a:rPr lang="en-US" altLang="zh-CN" sz="1100" dirty="0" err="1">
                <a:solidFill>
                  <a:schemeClr val="tx1"/>
                </a:solidFill>
              </a:rPr>
              <a:t>si1</a:t>
            </a:r>
            <a:r>
              <a:rPr lang="zh-CN" altLang="en-US" sz="1100" dirty="0">
                <a:solidFill>
                  <a:schemeClr val="tx1"/>
                </a:solidFill>
              </a:rPr>
              <a:t>）</a:t>
            </a:r>
          </a:p>
          <a:p>
            <a:pPr algn="ctr"/>
            <a:endParaRPr lang="zh-CN" altLang="en-US" sz="1400" dirty="0">
              <a:solidFill>
                <a:schemeClr val="tx1"/>
              </a:solidFill>
            </a:endParaRPr>
          </a:p>
        </p:txBody>
      </p:sp>
      <p:sp>
        <p:nvSpPr>
          <p:cNvPr id="10" name="文本框 9">
            <a:extLst>
              <a:ext uri="{FF2B5EF4-FFF2-40B4-BE49-F238E27FC236}">
                <a16:creationId xmlns:a16="http://schemas.microsoft.com/office/drawing/2014/main" id="{8AAE0FDA-1C7C-48FD-ACF1-EFD36773D730}"/>
              </a:ext>
            </a:extLst>
          </p:cNvPr>
          <p:cNvSpPr txBox="1"/>
          <p:nvPr/>
        </p:nvSpPr>
        <p:spPr>
          <a:xfrm>
            <a:off x="2692985" y="2387782"/>
            <a:ext cx="982961" cy="369332"/>
          </a:xfrm>
          <a:prstGeom prst="rect">
            <a:avLst/>
          </a:prstGeom>
          <a:noFill/>
        </p:spPr>
        <p:txBody>
          <a:bodyPr wrap="none" rtlCol="0">
            <a:spAutoFit/>
          </a:bodyPr>
          <a:lstStyle/>
          <a:p>
            <a:r>
              <a:rPr lang="en-US" altLang="zh-CN" dirty="0"/>
              <a:t>Request</a:t>
            </a:r>
            <a:endParaRPr lang="zh-CN" altLang="en-US" dirty="0"/>
          </a:p>
        </p:txBody>
      </p:sp>
      <p:sp>
        <p:nvSpPr>
          <p:cNvPr id="11" name="矩形: 圆角 10">
            <a:extLst>
              <a:ext uri="{FF2B5EF4-FFF2-40B4-BE49-F238E27FC236}">
                <a16:creationId xmlns:a16="http://schemas.microsoft.com/office/drawing/2014/main" id="{DD3D4C63-56B2-4C63-842A-C26FCBAC3A7B}"/>
              </a:ext>
            </a:extLst>
          </p:cNvPr>
          <p:cNvSpPr/>
          <p:nvPr/>
        </p:nvSpPr>
        <p:spPr>
          <a:xfrm>
            <a:off x="4334853" y="1800224"/>
            <a:ext cx="1518257" cy="4320000"/>
          </a:xfrm>
          <a:prstGeom prst="roundRect">
            <a:avLst/>
          </a:prstGeom>
          <a:solidFill>
            <a:schemeClr val="accent1">
              <a:alpha val="80000"/>
            </a:schemeClr>
          </a:solidFill>
          <a:ln w="9525" cap="flat" cmpd="sng" algn="ctr">
            <a:noFill/>
            <a:prstDash val="solid"/>
            <a:round/>
            <a:headEnd type="none" w="med" len="med"/>
            <a:tailEnd type="none" w="med" len="med"/>
          </a:ln>
          <a:effectLst>
            <a:glow rad="38100">
              <a:schemeClr val="accent1">
                <a:alpha val="40000"/>
              </a:schemeClr>
            </a:glow>
          </a:effectLst>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dirty="0">
                <a:solidFill>
                  <a:schemeClr val="tx1"/>
                </a:solidFill>
              </a:rPr>
              <a:t>仓储</a:t>
            </a:r>
          </a:p>
        </p:txBody>
      </p:sp>
      <p:sp>
        <p:nvSpPr>
          <p:cNvPr id="12" name="矩形: 圆角 11">
            <a:extLst>
              <a:ext uri="{FF2B5EF4-FFF2-40B4-BE49-F238E27FC236}">
                <a16:creationId xmlns:a16="http://schemas.microsoft.com/office/drawing/2014/main" id="{CB68B46A-FE10-4086-B092-7E7A4EFD47B4}"/>
              </a:ext>
            </a:extLst>
          </p:cNvPr>
          <p:cNvSpPr/>
          <p:nvPr/>
        </p:nvSpPr>
        <p:spPr>
          <a:xfrm>
            <a:off x="7753383" y="1800223"/>
            <a:ext cx="1524949" cy="4320000"/>
          </a:xfrm>
          <a:prstGeom prst="roundRect">
            <a:avLst/>
          </a:prstGeom>
          <a:solidFill>
            <a:schemeClr val="accent6">
              <a:alpha val="80000"/>
            </a:scheme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t" anchorCtr="0"/>
          <a:lstStyle/>
          <a:p>
            <a:pPr algn="ctr"/>
            <a:r>
              <a:rPr lang="en-US" altLang="zh-CN" dirty="0">
                <a:solidFill>
                  <a:schemeClr val="tx1"/>
                </a:solidFill>
              </a:rPr>
              <a:t>Controller</a:t>
            </a:r>
          </a:p>
          <a:p>
            <a:pPr algn="ctr"/>
            <a:endParaRPr lang="en-US" altLang="zh-CN" dirty="0">
              <a:solidFill>
                <a:schemeClr val="tx1"/>
              </a:solidFill>
            </a:endParaRPr>
          </a:p>
          <a:p>
            <a:pPr algn="ctr"/>
            <a:endParaRPr lang="en-US" altLang="zh-CN" dirty="0">
              <a:solidFill>
                <a:schemeClr val="tx1"/>
              </a:solidFill>
            </a:endParaRPr>
          </a:p>
          <a:p>
            <a:pPr algn="ctr"/>
            <a:r>
              <a:rPr lang="en-US" altLang="zh-CN" dirty="0">
                <a:solidFill>
                  <a:schemeClr val="tx1"/>
                </a:solidFill>
              </a:rPr>
              <a:t>Transient</a:t>
            </a:r>
          </a:p>
          <a:p>
            <a:pPr algn="ctr"/>
            <a:r>
              <a:rPr lang="en-US" altLang="zh-CN" sz="1400" dirty="0">
                <a:solidFill>
                  <a:schemeClr val="tx1"/>
                </a:solidFill>
              </a:rPr>
              <a:t>(</a:t>
            </a:r>
            <a:r>
              <a:rPr lang="zh-CN" altLang="en-US" sz="1400" dirty="0">
                <a:solidFill>
                  <a:schemeClr val="tx1"/>
                </a:solidFill>
              </a:rPr>
              <a:t>仓储实例</a:t>
            </a:r>
            <a:r>
              <a:rPr lang="en-US" altLang="zh-CN" sz="1400" dirty="0" err="1">
                <a:solidFill>
                  <a:schemeClr val="tx1"/>
                </a:solidFill>
              </a:rPr>
              <a:t>t2</a:t>
            </a:r>
            <a:r>
              <a:rPr lang="en-US" altLang="zh-CN" sz="1400" dirty="0">
                <a:solidFill>
                  <a:schemeClr val="tx1"/>
                </a:solidFill>
              </a:rPr>
              <a:t>)</a:t>
            </a:r>
          </a:p>
          <a:p>
            <a:pPr algn="ctr"/>
            <a:endParaRPr lang="en-US" altLang="zh-CN" dirty="0">
              <a:solidFill>
                <a:schemeClr val="tx1"/>
              </a:solidFill>
            </a:endParaRPr>
          </a:p>
          <a:p>
            <a:pPr algn="ctr"/>
            <a:r>
              <a:rPr lang="en-US" altLang="zh-CN" dirty="0">
                <a:solidFill>
                  <a:schemeClr val="tx1"/>
                </a:solidFill>
              </a:rPr>
              <a:t>Scoped</a:t>
            </a:r>
          </a:p>
          <a:p>
            <a:pPr algn="ctr"/>
            <a:r>
              <a:rPr lang="zh-CN" altLang="en-US" sz="1400" dirty="0">
                <a:solidFill>
                  <a:schemeClr val="tx1"/>
                </a:solidFill>
              </a:rPr>
              <a:t>（仓储实例</a:t>
            </a:r>
            <a:r>
              <a:rPr lang="en-US" altLang="zh-CN" sz="1400" dirty="0" err="1">
                <a:solidFill>
                  <a:schemeClr val="tx1"/>
                </a:solidFill>
              </a:rPr>
              <a:t>s1</a:t>
            </a:r>
            <a:r>
              <a:rPr lang="zh-CN" altLang="en-US" dirty="0">
                <a:solidFill>
                  <a:schemeClr val="tx1"/>
                </a:solidFill>
              </a:rPr>
              <a:t>）</a:t>
            </a:r>
            <a:endParaRPr lang="en-US" altLang="zh-CN" dirty="0">
              <a:solidFill>
                <a:schemeClr val="tx1"/>
              </a:solidFill>
            </a:endParaRPr>
          </a:p>
          <a:p>
            <a:pPr algn="ctr"/>
            <a:endParaRPr lang="en-US" altLang="zh-CN" dirty="0">
              <a:solidFill>
                <a:schemeClr val="tx1"/>
              </a:solidFill>
            </a:endParaRPr>
          </a:p>
          <a:p>
            <a:pPr algn="ctr"/>
            <a:r>
              <a:rPr lang="en-US" altLang="zh-CN" dirty="0">
                <a:solidFill>
                  <a:schemeClr val="tx1"/>
                </a:solidFill>
              </a:rPr>
              <a:t>Singleton</a:t>
            </a:r>
          </a:p>
          <a:p>
            <a:pPr algn="ctr"/>
            <a:r>
              <a:rPr lang="zh-CN" altLang="en-US" sz="1400" dirty="0">
                <a:solidFill>
                  <a:schemeClr val="tx1"/>
                </a:solidFill>
              </a:rPr>
              <a:t>（仓储实例</a:t>
            </a:r>
            <a:r>
              <a:rPr lang="en-US" altLang="zh-CN" sz="1400" dirty="0" err="1">
                <a:solidFill>
                  <a:schemeClr val="tx1"/>
                </a:solidFill>
              </a:rPr>
              <a:t>si1</a:t>
            </a:r>
            <a:r>
              <a:rPr lang="zh-CN" altLang="en-US" sz="1400" dirty="0">
                <a:solidFill>
                  <a:schemeClr val="tx1"/>
                </a:solidFill>
              </a:rPr>
              <a:t>）</a:t>
            </a:r>
            <a:endParaRPr lang="en-US" altLang="zh-CN" sz="1400" dirty="0">
              <a:solidFill>
                <a:schemeClr val="tx1"/>
              </a:solidFill>
            </a:endParaRPr>
          </a:p>
          <a:p>
            <a:pPr algn="ctr"/>
            <a:r>
              <a:rPr lang="en-US" altLang="zh-CN" dirty="0">
                <a:solidFill>
                  <a:schemeClr val="tx1"/>
                </a:solidFill>
              </a:rPr>
              <a:t>Singleton</a:t>
            </a:r>
          </a:p>
          <a:p>
            <a:pPr algn="ctr"/>
            <a:r>
              <a:rPr lang="zh-CN" altLang="en-US" sz="1400" dirty="0">
                <a:solidFill>
                  <a:schemeClr val="tx1"/>
                </a:solidFill>
              </a:rPr>
              <a:t>（仓储实例</a:t>
            </a:r>
            <a:r>
              <a:rPr lang="en-US" altLang="zh-CN" sz="1400" dirty="0" err="1">
                <a:solidFill>
                  <a:schemeClr val="tx1"/>
                </a:solidFill>
              </a:rPr>
              <a:t>si1</a:t>
            </a:r>
            <a:r>
              <a:rPr lang="zh-CN" altLang="en-US" sz="1400" dirty="0">
                <a:solidFill>
                  <a:schemeClr val="tx1"/>
                </a:solidFill>
              </a:rPr>
              <a:t>）</a:t>
            </a:r>
            <a:endParaRPr lang="zh-CN" altLang="en-US" dirty="0">
              <a:solidFill>
                <a:schemeClr val="tx1"/>
              </a:solidFill>
            </a:endParaRPr>
          </a:p>
          <a:p>
            <a:pPr algn="ctr"/>
            <a:endParaRPr lang="zh-CN" altLang="en-US" dirty="0">
              <a:solidFill>
                <a:schemeClr val="tx1"/>
              </a:solidFill>
            </a:endParaRPr>
          </a:p>
        </p:txBody>
      </p:sp>
      <p:sp>
        <p:nvSpPr>
          <p:cNvPr id="14" name="文本框 13">
            <a:extLst>
              <a:ext uri="{FF2B5EF4-FFF2-40B4-BE49-F238E27FC236}">
                <a16:creationId xmlns:a16="http://schemas.microsoft.com/office/drawing/2014/main" id="{23E89E53-E5B6-4B75-B561-F6EA56F396EE}"/>
              </a:ext>
            </a:extLst>
          </p:cNvPr>
          <p:cNvSpPr txBox="1"/>
          <p:nvPr/>
        </p:nvSpPr>
        <p:spPr>
          <a:xfrm>
            <a:off x="2539096" y="5330831"/>
            <a:ext cx="1136850" cy="369332"/>
          </a:xfrm>
          <a:prstGeom prst="rect">
            <a:avLst/>
          </a:prstGeom>
          <a:noFill/>
        </p:spPr>
        <p:txBody>
          <a:bodyPr wrap="none" rtlCol="0">
            <a:spAutoFit/>
          </a:bodyPr>
          <a:lstStyle/>
          <a:p>
            <a:r>
              <a:rPr lang="en-US" altLang="zh-CN" dirty="0"/>
              <a:t>Response</a:t>
            </a:r>
            <a:endParaRPr lang="zh-CN" altLang="en-US" dirty="0"/>
          </a:p>
        </p:txBody>
      </p:sp>
    </p:spTree>
    <p:extLst>
      <p:ext uri="{BB962C8B-B14F-4D97-AF65-F5344CB8AC3E}">
        <p14:creationId xmlns:p14="http://schemas.microsoft.com/office/powerpoint/2010/main" val="6253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asp.net core </a:t>
            </a:r>
            <a:r>
              <a:rPr lang="en-US" altLang="zh-CN" dirty="0" err="1"/>
              <a:t>mvc</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en-US" altLang="zh-CN" sz="1600" dirty="0" err="1"/>
              <a:t>MVC</a:t>
            </a:r>
            <a:r>
              <a:rPr lang="zh-CN" altLang="en-US" sz="1600" dirty="0"/>
              <a:t>结构介绍</a:t>
            </a:r>
            <a:r>
              <a:rPr lang="en-US" altLang="zh-CN" sz="1600" dirty="0"/>
              <a:t>-model</a:t>
            </a:r>
            <a:r>
              <a:rPr lang="zh-CN" altLang="en-US" sz="1600" dirty="0"/>
              <a:t>，</a:t>
            </a:r>
            <a:r>
              <a:rPr lang="en-US" altLang="zh-CN" sz="1600" dirty="0"/>
              <a:t>view</a:t>
            </a:r>
            <a:r>
              <a:rPr lang="zh-CN" altLang="en-US" sz="1600" dirty="0"/>
              <a:t>，</a:t>
            </a:r>
            <a:r>
              <a:rPr lang="en-US" altLang="zh-CN" sz="1600" dirty="0"/>
              <a:t>controller</a:t>
            </a:r>
          </a:p>
          <a:p>
            <a:r>
              <a:rPr lang="zh-CN" altLang="en-US" sz="1600" dirty="0"/>
              <a:t>模型绑定</a:t>
            </a:r>
            <a:r>
              <a:rPr lang="en-US" altLang="zh-CN" sz="1600" dirty="0"/>
              <a:t>-</a:t>
            </a:r>
            <a:r>
              <a:rPr lang="zh-CN" altLang="en-US" sz="1600" dirty="0"/>
              <a:t>自动生成，验证，前端生成</a:t>
            </a:r>
            <a:endParaRPr lang="en-US" altLang="zh-CN" sz="1600" dirty="0"/>
          </a:p>
          <a:p>
            <a:r>
              <a:rPr lang="en-US" altLang="zh-CN" sz="1600" dirty="0"/>
              <a:t>Areas</a:t>
            </a:r>
          </a:p>
          <a:p>
            <a:r>
              <a:rPr lang="zh-CN" altLang="en-US" sz="1600" dirty="0"/>
              <a:t>布局</a:t>
            </a:r>
            <a:endParaRPr lang="en-US" altLang="zh-CN" sz="1600" dirty="0"/>
          </a:p>
          <a:p>
            <a:pPr marL="0" indent="0">
              <a:buNone/>
            </a:pPr>
            <a:endParaRPr lang="en-US" altLang="zh-CN" sz="1400" dirty="0"/>
          </a:p>
        </p:txBody>
      </p:sp>
    </p:spTree>
    <p:extLst>
      <p:ext uri="{BB962C8B-B14F-4D97-AF65-F5344CB8AC3E}">
        <p14:creationId xmlns:p14="http://schemas.microsoft.com/office/powerpoint/2010/main" val="3338494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filters</a:t>
            </a:r>
            <a:endParaRPr lang="zh-CN" altLang="en-US" dirty="0"/>
          </a:p>
        </p:txBody>
      </p:sp>
      <p:pic>
        <p:nvPicPr>
          <p:cNvPr id="7" name="内容占位符 6" descr="图片包含 文字, 标牌&#10;&#10;描述已自动生成">
            <a:extLst>
              <a:ext uri="{FF2B5EF4-FFF2-40B4-BE49-F238E27FC236}">
                <a16:creationId xmlns:a16="http://schemas.microsoft.com/office/drawing/2014/main" id="{2DAFA85C-74CD-45D1-B7D2-5068BA268F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7030" y="1394433"/>
            <a:ext cx="2022974" cy="5098442"/>
          </a:xfrm>
        </p:spPr>
      </p:pic>
      <p:sp>
        <p:nvSpPr>
          <p:cNvPr id="8" name="文本框 7">
            <a:extLst>
              <a:ext uri="{FF2B5EF4-FFF2-40B4-BE49-F238E27FC236}">
                <a16:creationId xmlns:a16="http://schemas.microsoft.com/office/drawing/2014/main" id="{43E07749-7485-4989-81A2-FC204197F844}"/>
              </a:ext>
            </a:extLst>
          </p:cNvPr>
          <p:cNvSpPr txBox="1"/>
          <p:nvPr/>
        </p:nvSpPr>
        <p:spPr>
          <a:xfrm>
            <a:off x="1183183" y="1852014"/>
            <a:ext cx="1909497" cy="830997"/>
          </a:xfrm>
          <a:prstGeom prst="rect">
            <a:avLst/>
          </a:prstGeom>
          <a:noFill/>
        </p:spPr>
        <p:txBody>
          <a:bodyPr wrap="none" rtlCol="0">
            <a:spAutoFit/>
          </a:bodyPr>
          <a:lstStyle/>
          <a:p>
            <a:pPr marL="285750" indent="-285750">
              <a:buFont typeface="Arial" panose="020B0604020202020204" pitchFamily="34" charset="0"/>
              <a:buChar char="•"/>
            </a:pPr>
            <a:r>
              <a:rPr lang="en-US" altLang="zh-CN" sz="1600" dirty="0"/>
              <a:t>DI</a:t>
            </a:r>
          </a:p>
          <a:p>
            <a:pPr marL="285750" indent="-285750">
              <a:buFont typeface="Arial" panose="020B0604020202020204" pitchFamily="34" charset="0"/>
              <a:buChar char="•"/>
            </a:pPr>
            <a:r>
              <a:rPr lang="zh-CN" altLang="en-US" sz="1600" dirty="0"/>
              <a:t>特性或工厂特性</a:t>
            </a:r>
            <a:endParaRPr lang="en-US" altLang="zh-CN" sz="1600" dirty="0"/>
          </a:p>
          <a:p>
            <a:pPr marL="285750" indent="-285750">
              <a:buFont typeface="Arial" panose="020B0604020202020204" pitchFamily="34" charset="0"/>
              <a:buChar char="•"/>
            </a:pPr>
            <a:r>
              <a:rPr lang="zh-CN" altLang="en-US" sz="1600" dirty="0"/>
              <a:t>全局筛选器</a:t>
            </a:r>
          </a:p>
        </p:txBody>
      </p:sp>
    </p:spTree>
    <p:extLst>
      <p:ext uri="{BB962C8B-B14F-4D97-AF65-F5344CB8AC3E}">
        <p14:creationId xmlns:p14="http://schemas.microsoft.com/office/powerpoint/2010/main" val="860166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Configuration</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zh-CN" altLang="en-US" sz="1600" dirty="0"/>
              <a:t>配置文件</a:t>
            </a:r>
            <a:endParaRPr lang="en-US" altLang="zh-CN" sz="1600" dirty="0"/>
          </a:p>
          <a:p>
            <a:r>
              <a:rPr lang="zh-CN" altLang="en-US" sz="1600" dirty="0"/>
              <a:t>热更新</a:t>
            </a:r>
            <a:r>
              <a:rPr lang="en-US" altLang="zh-CN" sz="1600" dirty="0"/>
              <a:t>(</a:t>
            </a:r>
            <a:r>
              <a:rPr lang="zh-CN" altLang="en-US" sz="1600" dirty="0"/>
              <a:t>内存会增加</a:t>
            </a:r>
            <a:r>
              <a:rPr lang="en-US" altLang="zh-CN" sz="1600" dirty="0"/>
              <a:t>)</a:t>
            </a:r>
          </a:p>
          <a:p>
            <a:r>
              <a:rPr lang="zh-CN" altLang="en-US" sz="1600" dirty="0"/>
              <a:t>用</a:t>
            </a:r>
            <a:r>
              <a:rPr lang="en-US" altLang="zh-CN" sz="1600" dirty="0"/>
              <a:t>Azure</a:t>
            </a:r>
            <a:r>
              <a:rPr lang="zh-CN" altLang="en-US" sz="1600" dirty="0"/>
              <a:t>机密保存机密配置文件</a:t>
            </a:r>
            <a:endParaRPr lang="en-US" altLang="zh-CN" sz="1600" dirty="0"/>
          </a:p>
        </p:txBody>
      </p:sp>
      <p:pic>
        <p:nvPicPr>
          <p:cNvPr id="4" name="图片 3" descr="图片包含 屏幕截图, 监视器, 屏幕, 黑色&#10;&#10;描述已自动生成">
            <a:extLst>
              <a:ext uri="{FF2B5EF4-FFF2-40B4-BE49-F238E27FC236}">
                <a16:creationId xmlns:a16="http://schemas.microsoft.com/office/drawing/2014/main" id="{9121572A-A81B-4C8D-A7D8-97E17EFF2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8823" y="2533151"/>
            <a:ext cx="3777688" cy="3005453"/>
          </a:xfrm>
          <a:prstGeom prst="rect">
            <a:avLst/>
          </a:prstGeom>
        </p:spPr>
      </p:pic>
    </p:spTree>
    <p:extLst>
      <p:ext uri="{BB962C8B-B14F-4D97-AF65-F5344CB8AC3E}">
        <p14:creationId xmlns:p14="http://schemas.microsoft.com/office/powerpoint/2010/main" val="37376596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12474</TotalTime>
  <Words>940</Words>
  <Application>Microsoft Office PowerPoint</Application>
  <PresentationFormat>宽屏</PresentationFormat>
  <Paragraphs>179</Paragraphs>
  <Slides>23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等线</vt:lpstr>
      <vt:lpstr>等线 Light</vt:lpstr>
      <vt:lpstr>新宋体</vt:lpstr>
      <vt:lpstr>Arial</vt:lpstr>
      <vt:lpstr>Office 主题​​</vt:lpstr>
      <vt:lpstr>asp.net core 3.0</vt:lpstr>
      <vt:lpstr>知识块</vt:lpstr>
      <vt:lpstr>asp.net core</vt:lpstr>
      <vt:lpstr>Host</vt:lpstr>
      <vt:lpstr>依赖注入和中间件——Middleware</vt:lpstr>
      <vt:lpstr>依赖注入和中间件—— DependencyInjection</vt:lpstr>
      <vt:lpstr>asp.net core mvc</vt:lpstr>
      <vt:lpstr>filters</vt:lpstr>
      <vt:lpstr>Configuration</vt:lpstr>
      <vt:lpstr>Configuration</vt:lpstr>
      <vt:lpstr>Configuration-机密文件</vt:lpstr>
      <vt:lpstr>Configuration-自定义</vt:lpstr>
      <vt:lpstr>Authentication&amp;Authorization</vt:lpstr>
      <vt:lpstr>GlobalizationLocalization</vt:lpstr>
      <vt:lpstr>HttpClient</vt:lpstr>
      <vt:lpstr>Cache</vt:lpstr>
      <vt:lpstr>Dapper</vt:lpstr>
      <vt:lpstr>Log</vt:lpstr>
      <vt:lpstr>Web API</vt:lpstr>
      <vt:lpstr>Web API-Restful API</vt:lpstr>
      <vt:lpstr>Web API-Restful API</vt:lpstr>
      <vt:lpstr>Quartz</vt:lpstr>
      <vt:lpstr>单元测试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3.0</dc:title>
  <dc:creator>素伟 桂</dc:creator>
  <cp:lastModifiedBy>素伟 桂</cp:lastModifiedBy>
  <cp:revision>81</cp:revision>
  <dcterms:created xsi:type="dcterms:W3CDTF">2019-03-27T01:37:54Z</dcterms:created>
  <dcterms:modified xsi:type="dcterms:W3CDTF">2019-07-19T02:25:51Z</dcterms:modified>
</cp:coreProperties>
</file>