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8" r:id="rId4"/>
    <p:sldId id="259" r:id="rId5"/>
    <p:sldId id="260" r:id="rId6"/>
    <p:sldId id="261" r:id="rId7"/>
    <p:sldId id="263" r:id="rId8"/>
    <p:sldId id="264" r:id="rId9"/>
    <p:sldId id="265" r:id="rId10"/>
    <p:sldId id="266" r:id="rId11"/>
    <p:sldId id="267" r:id="rId12"/>
    <p:sldId id="268" r:id="rId13"/>
    <p:sldId id="269" r:id="rId14"/>
    <p:sldId id="270" r:id="rId15"/>
  </p:sldIdLst>
  <p:sldSz cx="12190413"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94639" autoAdjust="0"/>
  </p:normalViewPr>
  <p:slideViewPr>
    <p:cSldViewPr>
      <p:cViewPr varScale="1">
        <p:scale>
          <a:sx n="79" d="100"/>
          <a:sy n="79" d="100"/>
        </p:scale>
        <p:origin x="-108" y="-2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775289" y="331177"/>
            <a:ext cx="10169855" cy="1470025"/>
          </a:xfrm>
        </p:spPr>
        <p:txBody>
          <a:bodyPr/>
          <a:lstStyle/>
          <a:p>
            <a:r>
              <a:rPr lang="pt-BR" dirty="0" smtClean="0"/>
              <a:t>Clique para editar o título mestre</a:t>
            </a:r>
            <a:endParaRPr lang="pt-BR" dirty="0"/>
          </a:p>
        </p:txBody>
      </p:sp>
      <p:sp>
        <p:nvSpPr>
          <p:cNvPr id="3" name="Subtítulo 2"/>
          <p:cNvSpPr>
            <a:spLocks noGrp="1"/>
          </p:cNvSpPr>
          <p:nvPr>
            <p:ph type="subTitle" idx="1"/>
          </p:nvPr>
        </p:nvSpPr>
        <p:spPr>
          <a:xfrm>
            <a:off x="1828562" y="3886200"/>
            <a:ext cx="8533289"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609521" y="6356351"/>
            <a:ext cx="2844430" cy="365125"/>
          </a:xfrm>
          <a:prstGeom prst="rect">
            <a:avLst/>
          </a:prstGeom>
        </p:spPr>
        <p:txBody>
          <a:bodyPr/>
          <a:lstStyle/>
          <a:p>
            <a:fld id="{05856615-78B0-44C1-84A9-2E80AD3CB066}" type="datetimeFigureOut">
              <a:rPr lang="pt-BR" smtClean="0"/>
              <a:t>29/04/2017</a:t>
            </a:fld>
            <a:endParaRPr lang="pt-BR"/>
          </a:p>
        </p:txBody>
      </p:sp>
      <p:sp>
        <p:nvSpPr>
          <p:cNvPr id="5" name="Espaço Reservado para Rodapé 4"/>
          <p:cNvSpPr>
            <a:spLocks noGrp="1"/>
          </p:cNvSpPr>
          <p:nvPr>
            <p:ph type="ftr" sz="quarter" idx="11"/>
          </p:nvPr>
        </p:nvSpPr>
        <p:spPr>
          <a:xfrm>
            <a:off x="7727176" y="6356351"/>
            <a:ext cx="3860297"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4655234" y="6356351"/>
            <a:ext cx="2844430" cy="365125"/>
          </a:xfrm>
          <a:prstGeom prst="rect">
            <a:avLst/>
          </a:prstGeom>
        </p:spPr>
        <p:txBody>
          <a:bodyPr/>
          <a:lstStyle/>
          <a:p>
            <a:fld id="{786C8760-C62B-4DFE-9968-1C94F2F55F2C}" type="slidenum">
              <a:rPr lang="pt-BR" smtClean="0"/>
              <a:t>‹nº›</a:t>
            </a:fld>
            <a:endParaRPr lang="pt-BR"/>
          </a:p>
        </p:txBody>
      </p:sp>
    </p:spTree>
    <p:extLst>
      <p:ext uri="{BB962C8B-B14F-4D97-AF65-F5344CB8AC3E}">
        <p14:creationId xmlns:p14="http://schemas.microsoft.com/office/powerpoint/2010/main" val="13854542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609521" y="6356351"/>
            <a:ext cx="2844430" cy="365125"/>
          </a:xfrm>
          <a:prstGeom prst="rect">
            <a:avLst/>
          </a:prstGeom>
        </p:spPr>
        <p:txBody>
          <a:bodyPr/>
          <a:lstStyle/>
          <a:p>
            <a:fld id="{05856615-78B0-44C1-84A9-2E80AD3CB066}" type="datetimeFigureOut">
              <a:rPr lang="pt-BR" smtClean="0"/>
              <a:t>29/04/2017</a:t>
            </a:fld>
            <a:endParaRPr lang="pt-BR"/>
          </a:p>
        </p:txBody>
      </p:sp>
      <p:sp>
        <p:nvSpPr>
          <p:cNvPr id="5" name="Espaço Reservado para Rodapé 4"/>
          <p:cNvSpPr>
            <a:spLocks noGrp="1"/>
          </p:cNvSpPr>
          <p:nvPr>
            <p:ph type="ftr" sz="quarter" idx="11"/>
          </p:nvPr>
        </p:nvSpPr>
        <p:spPr>
          <a:xfrm>
            <a:off x="7727176" y="6356351"/>
            <a:ext cx="3860297"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4655234" y="6356351"/>
            <a:ext cx="2844430" cy="365125"/>
          </a:xfrm>
          <a:prstGeom prst="rect">
            <a:avLst/>
          </a:prstGeom>
        </p:spPr>
        <p:txBody>
          <a:bodyPr/>
          <a:lstStyle/>
          <a:p>
            <a:fld id="{786C8760-C62B-4DFE-9968-1C94F2F55F2C}" type="slidenum">
              <a:rPr lang="pt-BR" smtClean="0"/>
              <a:t>‹nº›</a:t>
            </a:fld>
            <a:endParaRPr lang="pt-BR"/>
          </a:p>
        </p:txBody>
      </p:sp>
    </p:spTree>
    <p:extLst>
      <p:ext uri="{BB962C8B-B14F-4D97-AF65-F5344CB8AC3E}">
        <p14:creationId xmlns:p14="http://schemas.microsoft.com/office/powerpoint/2010/main" val="136478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8049" y="274639"/>
            <a:ext cx="2742843"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09521" y="274639"/>
            <a:ext cx="8025355"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609521" y="6356351"/>
            <a:ext cx="2844430" cy="365125"/>
          </a:xfrm>
          <a:prstGeom prst="rect">
            <a:avLst/>
          </a:prstGeom>
        </p:spPr>
        <p:txBody>
          <a:bodyPr/>
          <a:lstStyle/>
          <a:p>
            <a:fld id="{05856615-78B0-44C1-84A9-2E80AD3CB066}" type="datetimeFigureOut">
              <a:rPr lang="pt-BR" smtClean="0"/>
              <a:t>29/04/2017</a:t>
            </a:fld>
            <a:endParaRPr lang="pt-BR"/>
          </a:p>
        </p:txBody>
      </p:sp>
      <p:sp>
        <p:nvSpPr>
          <p:cNvPr id="5" name="Espaço Reservado para Rodapé 4"/>
          <p:cNvSpPr>
            <a:spLocks noGrp="1"/>
          </p:cNvSpPr>
          <p:nvPr>
            <p:ph type="ftr" sz="quarter" idx="11"/>
          </p:nvPr>
        </p:nvSpPr>
        <p:spPr>
          <a:xfrm>
            <a:off x="7727176" y="6356351"/>
            <a:ext cx="3860297"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4655234" y="6356351"/>
            <a:ext cx="2844430" cy="365125"/>
          </a:xfrm>
          <a:prstGeom prst="rect">
            <a:avLst/>
          </a:prstGeom>
        </p:spPr>
        <p:txBody>
          <a:bodyPr/>
          <a:lstStyle/>
          <a:p>
            <a:fld id="{786C8760-C62B-4DFE-9968-1C94F2F55F2C}" type="slidenum">
              <a:rPr lang="pt-BR" smtClean="0"/>
              <a:t>‹nº›</a:t>
            </a:fld>
            <a:endParaRPr lang="pt-BR"/>
          </a:p>
        </p:txBody>
      </p:sp>
    </p:spTree>
    <p:extLst>
      <p:ext uri="{BB962C8B-B14F-4D97-AF65-F5344CB8AC3E}">
        <p14:creationId xmlns:p14="http://schemas.microsoft.com/office/powerpoint/2010/main" val="2008088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11" name="Rectangle 7"/>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428751" y="274638"/>
            <a:ext cx="10152142" cy="1143000"/>
          </a:xfrm>
        </p:spPr>
        <p:txBody>
          <a:bodyPr/>
          <a:lstStyle/>
          <a:p>
            <a:r>
              <a:rPr lang="pt-BR" dirty="0" smtClean="0"/>
              <a:t>Clique para editar o título mestre</a:t>
            </a:r>
            <a:endParaRPr lang="pt-BR" dirty="0"/>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extLst>
      <p:ext uri="{BB962C8B-B14F-4D97-AF65-F5344CB8AC3E}">
        <p14:creationId xmlns:p14="http://schemas.microsoft.com/office/powerpoint/2010/main" val="24878377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2959" y="4406901"/>
            <a:ext cx="10361851"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a:xfrm>
            <a:off x="609521" y="6356351"/>
            <a:ext cx="2844430" cy="365125"/>
          </a:xfrm>
          <a:prstGeom prst="rect">
            <a:avLst/>
          </a:prstGeom>
        </p:spPr>
        <p:txBody>
          <a:bodyPr/>
          <a:lstStyle/>
          <a:p>
            <a:fld id="{05856615-78B0-44C1-84A9-2E80AD3CB066}" type="datetimeFigureOut">
              <a:rPr lang="pt-BR" smtClean="0"/>
              <a:t>29/04/2017</a:t>
            </a:fld>
            <a:endParaRPr lang="pt-BR"/>
          </a:p>
        </p:txBody>
      </p:sp>
      <p:sp>
        <p:nvSpPr>
          <p:cNvPr id="5" name="Espaço Reservado para Rodapé 4"/>
          <p:cNvSpPr>
            <a:spLocks noGrp="1"/>
          </p:cNvSpPr>
          <p:nvPr>
            <p:ph type="ftr" sz="quarter" idx="11"/>
          </p:nvPr>
        </p:nvSpPr>
        <p:spPr>
          <a:xfrm>
            <a:off x="7727176" y="6356351"/>
            <a:ext cx="3860297"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4655234" y="6356351"/>
            <a:ext cx="2844430" cy="365125"/>
          </a:xfrm>
          <a:prstGeom prst="rect">
            <a:avLst/>
          </a:prstGeom>
        </p:spPr>
        <p:txBody>
          <a:bodyPr/>
          <a:lstStyle/>
          <a:p>
            <a:fld id="{786C8760-C62B-4DFE-9968-1C94F2F55F2C}" type="slidenum">
              <a:rPr lang="pt-BR" smtClean="0"/>
              <a:t>‹nº›</a:t>
            </a:fld>
            <a:endParaRPr lang="pt-BR"/>
          </a:p>
        </p:txBody>
      </p:sp>
    </p:spTree>
    <p:extLst>
      <p:ext uri="{BB962C8B-B14F-4D97-AF65-F5344CB8AC3E}">
        <p14:creationId xmlns:p14="http://schemas.microsoft.com/office/powerpoint/2010/main" val="95789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a:xfrm>
            <a:off x="609521" y="6356351"/>
            <a:ext cx="2844430" cy="365125"/>
          </a:xfrm>
          <a:prstGeom prst="rect">
            <a:avLst/>
          </a:prstGeom>
        </p:spPr>
        <p:txBody>
          <a:bodyPr/>
          <a:lstStyle/>
          <a:p>
            <a:fld id="{05856615-78B0-44C1-84A9-2E80AD3CB066}" type="datetimeFigureOut">
              <a:rPr lang="pt-BR" smtClean="0"/>
              <a:t>29/04/2017</a:t>
            </a:fld>
            <a:endParaRPr lang="pt-BR"/>
          </a:p>
        </p:txBody>
      </p:sp>
      <p:sp>
        <p:nvSpPr>
          <p:cNvPr id="6" name="Espaço Reservado para Rodapé 5"/>
          <p:cNvSpPr>
            <a:spLocks noGrp="1"/>
          </p:cNvSpPr>
          <p:nvPr>
            <p:ph type="ftr" sz="quarter" idx="11"/>
          </p:nvPr>
        </p:nvSpPr>
        <p:spPr>
          <a:xfrm>
            <a:off x="7727176" y="6356351"/>
            <a:ext cx="3860297"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4655234" y="6356351"/>
            <a:ext cx="2844430" cy="365125"/>
          </a:xfrm>
          <a:prstGeom prst="rect">
            <a:avLst/>
          </a:prstGeom>
        </p:spPr>
        <p:txBody>
          <a:bodyPr/>
          <a:lstStyle/>
          <a:p>
            <a:fld id="{786C8760-C62B-4DFE-9968-1C94F2F55F2C}" type="slidenum">
              <a:rPr lang="pt-BR" smtClean="0"/>
              <a:t>‹nº›</a:t>
            </a:fld>
            <a:endParaRPr lang="pt-BR"/>
          </a:p>
        </p:txBody>
      </p:sp>
    </p:spTree>
    <p:extLst>
      <p:ext uri="{BB962C8B-B14F-4D97-AF65-F5344CB8AC3E}">
        <p14:creationId xmlns:p14="http://schemas.microsoft.com/office/powerpoint/2010/main" val="3097711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a:xfrm>
            <a:off x="609521" y="6356351"/>
            <a:ext cx="2844430" cy="365125"/>
          </a:xfrm>
          <a:prstGeom prst="rect">
            <a:avLst/>
          </a:prstGeom>
        </p:spPr>
        <p:txBody>
          <a:bodyPr/>
          <a:lstStyle/>
          <a:p>
            <a:fld id="{05856615-78B0-44C1-84A9-2E80AD3CB066}" type="datetimeFigureOut">
              <a:rPr lang="pt-BR" smtClean="0"/>
              <a:t>29/04/2017</a:t>
            </a:fld>
            <a:endParaRPr lang="pt-BR"/>
          </a:p>
        </p:txBody>
      </p:sp>
      <p:sp>
        <p:nvSpPr>
          <p:cNvPr id="8" name="Espaço Reservado para Rodapé 7"/>
          <p:cNvSpPr>
            <a:spLocks noGrp="1"/>
          </p:cNvSpPr>
          <p:nvPr>
            <p:ph type="ftr" sz="quarter" idx="11"/>
          </p:nvPr>
        </p:nvSpPr>
        <p:spPr>
          <a:xfrm>
            <a:off x="7727176" y="6356351"/>
            <a:ext cx="3860297" cy="365125"/>
          </a:xfrm>
          <a:prstGeom prst="rect">
            <a:avLst/>
          </a:prstGeom>
        </p:spPr>
        <p:txBody>
          <a:bodyPr/>
          <a:lstStyle/>
          <a:p>
            <a:endParaRPr lang="pt-BR"/>
          </a:p>
        </p:txBody>
      </p:sp>
      <p:sp>
        <p:nvSpPr>
          <p:cNvPr id="9" name="Espaço Reservado para Número de Slide 8"/>
          <p:cNvSpPr>
            <a:spLocks noGrp="1"/>
          </p:cNvSpPr>
          <p:nvPr>
            <p:ph type="sldNum" sz="quarter" idx="12"/>
          </p:nvPr>
        </p:nvSpPr>
        <p:spPr>
          <a:xfrm>
            <a:off x="4655234" y="6356351"/>
            <a:ext cx="2844430" cy="365125"/>
          </a:xfrm>
          <a:prstGeom prst="rect">
            <a:avLst/>
          </a:prstGeom>
        </p:spPr>
        <p:txBody>
          <a:bodyPr/>
          <a:lstStyle/>
          <a:p>
            <a:fld id="{786C8760-C62B-4DFE-9968-1C94F2F55F2C}" type="slidenum">
              <a:rPr lang="pt-BR" smtClean="0"/>
              <a:t>‹nº›</a:t>
            </a:fld>
            <a:endParaRPr lang="pt-BR"/>
          </a:p>
        </p:txBody>
      </p:sp>
    </p:spTree>
    <p:extLst>
      <p:ext uri="{BB962C8B-B14F-4D97-AF65-F5344CB8AC3E}">
        <p14:creationId xmlns:p14="http://schemas.microsoft.com/office/powerpoint/2010/main" val="253357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a:xfrm>
            <a:off x="609521" y="6356351"/>
            <a:ext cx="2844430" cy="365125"/>
          </a:xfrm>
          <a:prstGeom prst="rect">
            <a:avLst/>
          </a:prstGeom>
        </p:spPr>
        <p:txBody>
          <a:bodyPr/>
          <a:lstStyle/>
          <a:p>
            <a:fld id="{05856615-78B0-44C1-84A9-2E80AD3CB066}" type="datetimeFigureOut">
              <a:rPr lang="pt-BR" smtClean="0"/>
              <a:t>29/04/2017</a:t>
            </a:fld>
            <a:endParaRPr lang="pt-BR"/>
          </a:p>
        </p:txBody>
      </p:sp>
      <p:sp>
        <p:nvSpPr>
          <p:cNvPr id="4" name="Espaço Reservado para Rodapé 3"/>
          <p:cNvSpPr>
            <a:spLocks noGrp="1"/>
          </p:cNvSpPr>
          <p:nvPr>
            <p:ph type="ftr" sz="quarter" idx="11"/>
          </p:nvPr>
        </p:nvSpPr>
        <p:spPr>
          <a:xfrm>
            <a:off x="7727176" y="6356351"/>
            <a:ext cx="3860297" cy="365125"/>
          </a:xfrm>
          <a:prstGeom prst="rect">
            <a:avLst/>
          </a:prstGeom>
        </p:spPr>
        <p:txBody>
          <a:bodyPr/>
          <a:lstStyle/>
          <a:p>
            <a:endParaRPr lang="pt-BR"/>
          </a:p>
        </p:txBody>
      </p:sp>
      <p:sp>
        <p:nvSpPr>
          <p:cNvPr id="5" name="Espaço Reservado para Número de Slide 4"/>
          <p:cNvSpPr>
            <a:spLocks noGrp="1"/>
          </p:cNvSpPr>
          <p:nvPr>
            <p:ph type="sldNum" sz="quarter" idx="12"/>
          </p:nvPr>
        </p:nvSpPr>
        <p:spPr>
          <a:xfrm>
            <a:off x="4655234" y="6356351"/>
            <a:ext cx="2844430" cy="365125"/>
          </a:xfrm>
          <a:prstGeom prst="rect">
            <a:avLst/>
          </a:prstGeom>
        </p:spPr>
        <p:txBody>
          <a:bodyPr/>
          <a:lstStyle/>
          <a:p>
            <a:fld id="{786C8760-C62B-4DFE-9968-1C94F2F55F2C}" type="slidenum">
              <a:rPr lang="pt-BR" smtClean="0"/>
              <a:t>‹nº›</a:t>
            </a:fld>
            <a:endParaRPr lang="pt-BR"/>
          </a:p>
        </p:txBody>
      </p:sp>
    </p:spTree>
    <p:extLst>
      <p:ext uri="{BB962C8B-B14F-4D97-AF65-F5344CB8AC3E}">
        <p14:creationId xmlns:p14="http://schemas.microsoft.com/office/powerpoint/2010/main" val="325918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609521" y="6356351"/>
            <a:ext cx="2844430" cy="365125"/>
          </a:xfrm>
          <a:prstGeom prst="rect">
            <a:avLst/>
          </a:prstGeom>
        </p:spPr>
        <p:txBody>
          <a:bodyPr/>
          <a:lstStyle/>
          <a:p>
            <a:fld id="{05856615-78B0-44C1-84A9-2E80AD3CB066}" type="datetimeFigureOut">
              <a:rPr lang="pt-BR" smtClean="0"/>
              <a:t>29/04/2017</a:t>
            </a:fld>
            <a:endParaRPr lang="pt-BR"/>
          </a:p>
        </p:txBody>
      </p:sp>
      <p:sp>
        <p:nvSpPr>
          <p:cNvPr id="3" name="Espaço Reservado para Rodapé 2"/>
          <p:cNvSpPr>
            <a:spLocks noGrp="1"/>
          </p:cNvSpPr>
          <p:nvPr>
            <p:ph type="ftr" sz="quarter" idx="11"/>
          </p:nvPr>
        </p:nvSpPr>
        <p:spPr>
          <a:xfrm>
            <a:off x="7727176" y="6356351"/>
            <a:ext cx="3860297" cy="365125"/>
          </a:xfrm>
          <a:prstGeom prst="rect">
            <a:avLst/>
          </a:prstGeom>
        </p:spPr>
        <p:txBody>
          <a:bodyPr/>
          <a:lstStyle/>
          <a:p>
            <a:endParaRPr lang="pt-BR"/>
          </a:p>
        </p:txBody>
      </p:sp>
      <p:sp>
        <p:nvSpPr>
          <p:cNvPr id="4" name="Espaço Reservado para Número de Slide 3"/>
          <p:cNvSpPr>
            <a:spLocks noGrp="1"/>
          </p:cNvSpPr>
          <p:nvPr>
            <p:ph type="sldNum" sz="quarter" idx="12"/>
          </p:nvPr>
        </p:nvSpPr>
        <p:spPr>
          <a:xfrm>
            <a:off x="4655234" y="6356351"/>
            <a:ext cx="2844430" cy="365125"/>
          </a:xfrm>
          <a:prstGeom prst="rect">
            <a:avLst/>
          </a:prstGeom>
        </p:spPr>
        <p:txBody>
          <a:bodyPr/>
          <a:lstStyle/>
          <a:p>
            <a:fld id="{786C8760-C62B-4DFE-9968-1C94F2F55F2C}" type="slidenum">
              <a:rPr lang="pt-BR" smtClean="0"/>
              <a:t>‹nº›</a:t>
            </a:fld>
            <a:endParaRPr lang="pt-BR"/>
          </a:p>
        </p:txBody>
      </p:sp>
    </p:spTree>
    <p:extLst>
      <p:ext uri="{BB962C8B-B14F-4D97-AF65-F5344CB8AC3E}">
        <p14:creationId xmlns:p14="http://schemas.microsoft.com/office/powerpoint/2010/main" val="408541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521" y="273050"/>
            <a:ext cx="4010562"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a:xfrm>
            <a:off x="609521" y="6356351"/>
            <a:ext cx="2844430" cy="365125"/>
          </a:xfrm>
          <a:prstGeom prst="rect">
            <a:avLst/>
          </a:prstGeom>
        </p:spPr>
        <p:txBody>
          <a:bodyPr/>
          <a:lstStyle/>
          <a:p>
            <a:fld id="{05856615-78B0-44C1-84A9-2E80AD3CB066}" type="datetimeFigureOut">
              <a:rPr lang="pt-BR" smtClean="0"/>
              <a:t>29/04/2017</a:t>
            </a:fld>
            <a:endParaRPr lang="pt-BR"/>
          </a:p>
        </p:txBody>
      </p:sp>
      <p:sp>
        <p:nvSpPr>
          <p:cNvPr id="6" name="Espaço Reservado para Rodapé 5"/>
          <p:cNvSpPr>
            <a:spLocks noGrp="1"/>
          </p:cNvSpPr>
          <p:nvPr>
            <p:ph type="ftr" sz="quarter" idx="11"/>
          </p:nvPr>
        </p:nvSpPr>
        <p:spPr>
          <a:xfrm>
            <a:off x="7727176" y="6356351"/>
            <a:ext cx="3860297"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4655234" y="6356351"/>
            <a:ext cx="2844430" cy="365125"/>
          </a:xfrm>
          <a:prstGeom prst="rect">
            <a:avLst/>
          </a:prstGeom>
        </p:spPr>
        <p:txBody>
          <a:bodyPr/>
          <a:lstStyle/>
          <a:p>
            <a:fld id="{786C8760-C62B-4DFE-9968-1C94F2F55F2C}" type="slidenum">
              <a:rPr lang="pt-BR" smtClean="0"/>
              <a:t>‹nº›</a:t>
            </a:fld>
            <a:endParaRPr lang="pt-BR"/>
          </a:p>
        </p:txBody>
      </p:sp>
    </p:spTree>
    <p:extLst>
      <p:ext uri="{BB962C8B-B14F-4D97-AF65-F5344CB8AC3E}">
        <p14:creationId xmlns:p14="http://schemas.microsoft.com/office/powerpoint/2010/main" val="2748963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406" y="4800600"/>
            <a:ext cx="7314248"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a:xfrm>
            <a:off x="609521" y="6356351"/>
            <a:ext cx="2844430" cy="365125"/>
          </a:xfrm>
          <a:prstGeom prst="rect">
            <a:avLst/>
          </a:prstGeom>
        </p:spPr>
        <p:txBody>
          <a:bodyPr/>
          <a:lstStyle/>
          <a:p>
            <a:fld id="{05856615-78B0-44C1-84A9-2E80AD3CB066}" type="datetimeFigureOut">
              <a:rPr lang="pt-BR" smtClean="0"/>
              <a:t>29/04/2017</a:t>
            </a:fld>
            <a:endParaRPr lang="pt-BR"/>
          </a:p>
        </p:txBody>
      </p:sp>
      <p:sp>
        <p:nvSpPr>
          <p:cNvPr id="6" name="Espaço Reservado para Rodapé 5"/>
          <p:cNvSpPr>
            <a:spLocks noGrp="1"/>
          </p:cNvSpPr>
          <p:nvPr>
            <p:ph type="ftr" sz="quarter" idx="11"/>
          </p:nvPr>
        </p:nvSpPr>
        <p:spPr>
          <a:xfrm>
            <a:off x="7727176" y="6356351"/>
            <a:ext cx="3860297"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4655234" y="6356351"/>
            <a:ext cx="2844430" cy="365125"/>
          </a:xfrm>
          <a:prstGeom prst="rect">
            <a:avLst/>
          </a:prstGeom>
        </p:spPr>
        <p:txBody>
          <a:bodyPr/>
          <a:lstStyle/>
          <a:p>
            <a:fld id="{786C8760-C62B-4DFE-9968-1C94F2F55F2C}" type="slidenum">
              <a:rPr lang="pt-BR" smtClean="0"/>
              <a:t>‹nº›</a:t>
            </a:fld>
            <a:endParaRPr lang="pt-BR"/>
          </a:p>
        </p:txBody>
      </p:sp>
    </p:spTree>
    <p:extLst>
      <p:ext uri="{BB962C8B-B14F-4D97-AF65-F5344CB8AC3E}">
        <p14:creationId xmlns:p14="http://schemas.microsoft.com/office/powerpoint/2010/main" val="275555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r="-6000"/>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430023" y="274638"/>
            <a:ext cx="10150869" cy="1143000"/>
          </a:xfrm>
          <a:prstGeom prst="rect">
            <a:avLst/>
          </a:prstGeom>
        </p:spPr>
        <p:txBody>
          <a:bodyPr vert="horz" lIns="91440" tIns="45720" rIns="91440" bIns="45720" rtlCol="0" anchor="ctr">
            <a:normAutofit/>
          </a:body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609521" y="1800001"/>
            <a:ext cx="10971372" cy="4525963"/>
          </a:xfrm>
          <a:prstGeom prst="rect">
            <a:avLst/>
          </a:prstGeom>
        </p:spPr>
        <p:txBody>
          <a:bodyPr vert="horz" lIns="91440" tIns="45720" rIns="91440" bIns="45720" rtlCol="0">
            <a:normAutofit/>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12" name="Rectangle 7"/>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m 1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116632"/>
            <a:ext cx="1198662" cy="1086443"/>
          </a:xfrm>
          <a:prstGeom prst="rect">
            <a:avLst/>
          </a:prstGeom>
        </p:spPr>
      </p:pic>
    </p:spTree>
    <p:extLst>
      <p:ext uri="{BB962C8B-B14F-4D97-AF65-F5344CB8AC3E}">
        <p14:creationId xmlns:p14="http://schemas.microsoft.com/office/powerpoint/2010/main" val="1860927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cap="all" baseline="0">
          <a:solidFill>
            <a:schemeClr val="bg1"/>
          </a:solidFill>
          <a:latin typeface="PWChalk" pitchFamily="2" charset="0"/>
          <a:ea typeface="PWChalk" pitchFamily="2" charset="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ChalkDust"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ChalkDust"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ChalkDust"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ChalkDust"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ChalkDust"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380588" y="988642"/>
            <a:ext cx="6766078" cy="49276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latin typeface="ChalkDust" pitchFamily="2" charset="0"/>
                <a:ea typeface="+mj-ea"/>
                <a:cs typeface="+mj-cs"/>
              </a:defRPr>
            </a:lvl1pPr>
          </a:lstStyle>
          <a:p>
            <a:r>
              <a:rPr lang="pt-BR" sz="5400" dirty="0" err="1" smtClean="0">
                <a:latin typeface="PWChalk" panose="02000603000000000000" pitchFamily="2" charset="0"/>
                <a:ea typeface="PWChalk" panose="02000603000000000000" pitchFamily="2" charset="0"/>
              </a:rPr>
              <a:t>Ab</a:t>
            </a:r>
            <a:r>
              <a:rPr lang="pt-BR" sz="5400" dirty="0" smtClean="0">
                <a:latin typeface="PWChalk" panose="02000603000000000000" pitchFamily="2" charset="0"/>
                <a:ea typeface="PWChalk" panose="02000603000000000000" pitchFamily="2" charset="0"/>
              </a:rPr>
              <a:t/>
            </a:r>
            <a:br>
              <a:rPr lang="pt-BR" sz="5400" dirty="0" smtClean="0">
                <a:latin typeface="PWChalk" panose="02000603000000000000" pitchFamily="2" charset="0"/>
                <a:ea typeface="PWChalk" panose="02000603000000000000" pitchFamily="2" charset="0"/>
              </a:rPr>
            </a:br>
            <a:r>
              <a:rPr lang="pt-BR" sz="5400" dirty="0" smtClean="0">
                <a:latin typeface="PWChalk" panose="02000603000000000000" pitchFamily="2" charset="0"/>
                <a:ea typeface="PWChalk" panose="02000603000000000000" pitchFamily="2" charset="0"/>
              </a:rPr>
              <a:t/>
            </a:r>
            <a:br>
              <a:rPr lang="pt-BR" sz="5400" dirty="0" smtClean="0">
                <a:latin typeface="PWChalk" panose="02000603000000000000" pitchFamily="2" charset="0"/>
                <a:ea typeface="PWChalk" panose="02000603000000000000" pitchFamily="2" charset="0"/>
              </a:rPr>
            </a:br>
            <a:r>
              <a:rPr lang="pt-BR" sz="5400" dirty="0" smtClean="0">
                <a:latin typeface="PWChalk" panose="02000603000000000000" pitchFamily="2" charset="0"/>
                <a:ea typeface="PWChalk" panose="02000603000000000000" pitchFamily="2" charset="0"/>
              </a:rPr>
              <a:t>UNIT 1</a:t>
            </a:r>
          </a:p>
          <a:p>
            <a:r>
              <a:rPr lang="pt-BR" sz="4300" dirty="0" smtClean="0">
                <a:latin typeface="PWChalk" panose="02000603000000000000" pitchFamily="2" charset="0"/>
                <a:ea typeface="PWChalk" panose="02000603000000000000" pitchFamily="2" charset="0"/>
              </a:rPr>
              <a:t>READING SPOTLIGHT</a:t>
            </a:r>
          </a:p>
          <a:p>
            <a:r>
              <a:rPr lang="pt-BR" sz="5400" dirty="0" smtClean="0">
                <a:latin typeface="PWChalk" panose="02000603000000000000" pitchFamily="2" charset="0"/>
                <a:ea typeface="PWChalk" panose="02000603000000000000" pitchFamily="2" charset="0"/>
              </a:rPr>
              <a:t/>
            </a:r>
            <a:br>
              <a:rPr lang="pt-BR" sz="5400" dirty="0" smtClean="0">
                <a:latin typeface="PWChalk" panose="02000603000000000000" pitchFamily="2" charset="0"/>
                <a:ea typeface="PWChalk" panose="02000603000000000000" pitchFamily="2" charset="0"/>
              </a:rPr>
            </a:br>
            <a:r>
              <a:rPr lang="pt-BR" sz="5400" dirty="0" err="1" smtClean="0">
                <a:latin typeface="PWChalk" panose="02000603000000000000" pitchFamily="2" charset="0"/>
                <a:ea typeface="PWChalk" panose="02000603000000000000" pitchFamily="2" charset="0"/>
              </a:rPr>
              <a:t>ab</a:t>
            </a:r>
            <a:endParaRPr lang="pt-BR" sz="5400" dirty="0">
              <a:latin typeface="PWChalk" panose="02000603000000000000" pitchFamily="2" charset="0"/>
              <a:ea typeface="PWChalk" panose="02000603000000000000" pitchFamily="2" charset="0"/>
            </a:endParaRPr>
          </a:p>
        </p:txBody>
      </p:sp>
      <p:sp>
        <p:nvSpPr>
          <p:cNvPr id="10" name="Subtítulo 2"/>
          <p:cNvSpPr txBox="1">
            <a:spLocks/>
          </p:cNvSpPr>
          <p:nvPr/>
        </p:nvSpPr>
        <p:spPr>
          <a:xfrm>
            <a:off x="321565" y="965198"/>
            <a:ext cx="3734326" cy="4927602"/>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ChalkDust"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ChalkDust"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ChalkDust"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ChalkDust"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ChalkDust"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pt-BR" sz="2000" dirty="0">
                <a:solidFill>
                  <a:srgbClr val="0070C0"/>
                </a:solidFill>
                <a:latin typeface="PWChalk" panose="02000603000000000000" pitchFamily="2" charset="0"/>
                <a:ea typeface="PWChalk" panose="02000603000000000000" pitchFamily="2" charset="0"/>
              </a:rPr>
              <a:t>RAGE</a:t>
            </a:r>
          </a:p>
          <a:p>
            <a:pPr marL="0" indent="0" algn="r">
              <a:buNone/>
            </a:pPr>
            <a:r>
              <a:rPr lang="pt-BR" sz="2000" dirty="0">
                <a:solidFill>
                  <a:srgbClr val="0070C0"/>
                </a:solidFill>
                <a:latin typeface="PWChalk" panose="02000603000000000000" pitchFamily="2" charset="0"/>
                <a:ea typeface="PWChalk" panose="02000603000000000000" pitchFamily="2" charset="0"/>
              </a:rPr>
              <a:t>PROFESSOR: </a:t>
            </a:r>
            <a:r>
              <a:rPr lang="pt-BR" sz="2000" dirty="0" smtClean="0">
                <a:solidFill>
                  <a:srgbClr val="0070C0"/>
                </a:solidFill>
                <a:latin typeface="PWChalk" panose="02000603000000000000" pitchFamily="2" charset="0"/>
                <a:ea typeface="PWChalk" panose="02000603000000000000" pitchFamily="2" charset="0"/>
              </a:rPr>
              <a:t>RODRIGO</a:t>
            </a:r>
            <a:endParaRPr lang="pt-BR" sz="2000" dirty="0">
              <a:solidFill>
                <a:srgbClr val="0070C0"/>
              </a:solidFill>
              <a:latin typeface="PWChalk" panose="02000603000000000000" pitchFamily="2" charset="0"/>
              <a:ea typeface="PWChalk" panose="02000603000000000000" pitchFamily="2" charset="0"/>
            </a:endParaRPr>
          </a:p>
          <a:p>
            <a:pPr marL="0" indent="0" algn="r">
              <a:buNone/>
            </a:pPr>
            <a:r>
              <a:rPr lang="pt-BR" sz="2000" dirty="0" smtClean="0">
                <a:solidFill>
                  <a:srgbClr val="0070C0"/>
                </a:solidFill>
                <a:latin typeface="PWChalk" panose="02000603000000000000" pitchFamily="2" charset="0"/>
                <a:ea typeface="PWChalk" panose="02000603000000000000" pitchFamily="2" charset="0"/>
              </a:rPr>
              <a:t>BALTAZAR</a:t>
            </a:r>
            <a:endParaRPr lang="pt-BR" sz="2000" dirty="0">
              <a:solidFill>
                <a:srgbClr val="0070C0"/>
              </a:solidFill>
              <a:latin typeface="PWChalk" panose="02000603000000000000" pitchFamily="2" charset="0"/>
              <a:ea typeface="PWChalk" panose="02000603000000000000" pitchFamily="2" charset="0"/>
            </a:endParaRPr>
          </a:p>
          <a:p>
            <a:pPr marL="0" indent="0" algn="r">
              <a:buNone/>
            </a:pPr>
            <a:r>
              <a:rPr lang="pt-BR" sz="2000" dirty="0">
                <a:solidFill>
                  <a:srgbClr val="0070C0"/>
                </a:solidFill>
                <a:latin typeface="PWChalk" panose="02000603000000000000" pitchFamily="2" charset="0"/>
                <a:ea typeface="PWChalk" panose="02000603000000000000" pitchFamily="2" charset="0"/>
              </a:rPr>
              <a:t>CURSO: </a:t>
            </a:r>
            <a:r>
              <a:rPr lang="pt-BR" sz="2000" dirty="0" smtClean="0">
                <a:solidFill>
                  <a:srgbClr val="0070C0"/>
                </a:solidFill>
                <a:latin typeface="PWChalk" panose="02000603000000000000" pitchFamily="2" charset="0"/>
                <a:ea typeface="PWChalk" panose="02000603000000000000" pitchFamily="2" charset="0"/>
              </a:rPr>
              <a:t>INGLES INSTRUMENTAL</a:t>
            </a:r>
            <a:endParaRPr lang="pt-BR" sz="2000" dirty="0">
              <a:solidFill>
                <a:srgbClr val="0070C0"/>
              </a:solidFill>
              <a:latin typeface="PWChalk" panose="02000603000000000000" pitchFamily="2" charset="0"/>
              <a:ea typeface="PWChalk" panose="02000603000000000000" pitchFamily="2" charset="0"/>
            </a:endParaRPr>
          </a:p>
          <a:p>
            <a:pPr marL="0" indent="0" algn="r">
              <a:buNone/>
            </a:pPr>
            <a:r>
              <a:rPr lang="pt-BR" sz="2000" dirty="0">
                <a:solidFill>
                  <a:srgbClr val="0070C0"/>
                </a:solidFill>
                <a:latin typeface="PWChalk" panose="02000603000000000000" pitchFamily="2" charset="0"/>
                <a:ea typeface="PWChalk" panose="02000603000000000000" pitchFamily="2" charset="0"/>
              </a:rPr>
              <a:t>AULA 1</a:t>
            </a:r>
          </a:p>
        </p:txBody>
      </p:sp>
      <p:cxnSp>
        <p:nvCxnSpPr>
          <p:cNvPr id="11" name="Straight Connector 9"/>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108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1600" dirty="0"/>
              <a:t>destacando </a:t>
            </a:r>
            <a:r>
              <a:rPr lang="pt-BR" sz="1600" dirty="0" smtClean="0"/>
              <a:t>as </a:t>
            </a:r>
            <a:r>
              <a:rPr lang="pt-BR" sz="2000" dirty="0" smtClean="0">
                <a:solidFill>
                  <a:srgbClr val="00B0F0"/>
                </a:solidFill>
              </a:rPr>
              <a:t>palavras </a:t>
            </a:r>
            <a:r>
              <a:rPr lang="pt-BR" sz="2000" dirty="0" smtClean="0">
                <a:solidFill>
                  <a:srgbClr val="00B0F0"/>
                </a:solidFill>
              </a:rPr>
              <a:t>JA </a:t>
            </a:r>
            <a:r>
              <a:rPr lang="pt-BR" sz="2000" dirty="0">
                <a:solidFill>
                  <a:srgbClr val="00B0F0"/>
                </a:solidFill>
              </a:rPr>
              <a:t>conhecidas</a:t>
            </a:r>
            <a:r>
              <a:rPr lang="pt-BR" sz="1600" dirty="0" smtClean="0"/>
              <a:t>.</a:t>
            </a:r>
            <a:endParaRPr lang="pt-BR" sz="1600" dirty="0"/>
          </a:p>
        </p:txBody>
      </p:sp>
      <p:sp>
        <p:nvSpPr>
          <p:cNvPr id="3" name="Espaço Reservado para Conteúdo 2"/>
          <p:cNvSpPr>
            <a:spLocks noGrp="1"/>
          </p:cNvSpPr>
          <p:nvPr>
            <p:ph idx="1"/>
          </p:nvPr>
        </p:nvSpPr>
        <p:spPr>
          <a:xfrm>
            <a:off x="431315" y="1844825"/>
            <a:ext cx="11327784" cy="4481139"/>
          </a:xfrm>
        </p:spPr>
        <p:txBody>
          <a:bodyPr lIns="0" tIns="0" rIns="0" bIns="0">
            <a:noAutofit/>
          </a:bodyPr>
          <a:lstStyle/>
          <a:p>
            <a:pPr marL="0" indent="0" algn="just">
              <a:buNone/>
            </a:pPr>
            <a:r>
              <a:rPr lang="en-US" sz="2500" b="1" dirty="0">
                <a:latin typeface="Times New Roman" pitchFamily="18" charset="0"/>
                <a:cs typeface="Times New Roman" pitchFamily="18" charset="0"/>
              </a:rPr>
              <a:t>Understanding Operating Systems</a:t>
            </a:r>
          </a:p>
          <a:p>
            <a:pPr marL="0" indent="0" algn="just">
              <a:buNone/>
            </a:pPr>
            <a:endParaRPr lang="en-US" sz="1600" dirty="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Did </a:t>
            </a:r>
            <a:r>
              <a:rPr lang="en-US" sz="2000" dirty="0">
                <a:latin typeface="Times New Roman" pitchFamily="18" charset="0"/>
                <a:cs typeface="Times New Roman" pitchFamily="18" charset="0"/>
              </a:rPr>
              <a:t>you know that you and your </a:t>
            </a:r>
            <a:r>
              <a:rPr lang="en-US" sz="2000" dirty="0">
                <a:solidFill>
                  <a:srgbClr val="00B0F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speak different languages? It doesn´t speak </a:t>
            </a:r>
            <a:r>
              <a:rPr lang="en-US" sz="2000" dirty="0">
                <a:solidFill>
                  <a:srgbClr val="00B0F0"/>
                </a:solidFill>
                <a:latin typeface="Times New Roman" pitchFamily="18" charset="0"/>
                <a:cs typeface="Times New Roman" pitchFamily="18" charset="0"/>
              </a:rPr>
              <a:t>Spanish</a:t>
            </a:r>
            <a:r>
              <a:rPr lang="en-US" sz="2000" dirty="0">
                <a:latin typeface="Times New Roman" pitchFamily="18" charset="0"/>
                <a:cs typeface="Times New Roman" pitchFamily="18" charset="0"/>
              </a:rPr>
              <a:t> or Swedish, or </a:t>
            </a:r>
            <a:r>
              <a:rPr lang="en-US" sz="2000" dirty="0">
                <a:solidFill>
                  <a:srgbClr val="00B0F0"/>
                </a:solidFill>
                <a:latin typeface="Times New Roman" pitchFamily="18" charset="0"/>
                <a:cs typeface="Times New Roman" pitchFamily="18" charset="0"/>
              </a:rPr>
              <a:t>Chinese</a:t>
            </a:r>
            <a:r>
              <a:rPr lang="en-US" sz="2000" dirty="0">
                <a:latin typeface="Times New Roman" pitchFamily="18" charset="0"/>
                <a:cs typeface="Times New Roman" pitchFamily="18" charset="0"/>
              </a:rPr>
              <a:t>. It speaks in ones and zeroes. You can´t communicate directly with your </a:t>
            </a:r>
            <a:r>
              <a:rPr lang="en-US" sz="2000" dirty="0">
                <a:solidFill>
                  <a:srgbClr val="00B0F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that´s where your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comes in. The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is the </a:t>
            </a:r>
            <a:r>
              <a:rPr lang="en-US" sz="2000" dirty="0">
                <a:solidFill>
                  <a:srgbClr val="00B0F0"/>
                </a:solidFill>
                <a:latin typeface="Times New Roman" pitchFamily="18" charset="0"/>
                <a:cs typeface="Times New Roman" pitchFamily="18" charset="0"/>
              </a:rPr>
              <a:t>program</a:t>
            </a:r>
            <a:r>
              <a:rPr lang="en-US" sz="2000" dirty="0">
                <a:latin typeface="Times New Roman" pitchFamily="18" charset="0"/>
                <a:cs typeface="Times New Roman" pitchFamily="18" charset="0"/>
              </a:rPr>
              <a:t> that lets you interact with your </a:t>
            </a:r>
            <a:r>
              <a:rPr lang="en-US" sz="2000" dirty="0">
                <a:solidFill>
                  <a:srgbClr val="00B0F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Together the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and </a:t>
            </a:r>
            <a:r>
              <a:rPr lang="en-US" sz="2000" dirty="0">
                <a:solidFill>
                  <a:srgbClr val="00B0F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hardware</a:t>
            </a:r>
            <a:r>
              <a:rPr lang="en-US" sz="2000" dirty="0">
                <a:latin typeface="Times New Roman" pitchFamily="18" charset="0"/>
                <a:cs typeface="Times New Roman" pitchFamily="18" charset="0"/>
              </a:rPr>
              <a:t> form a complete </a:t>
            </a:r>
            <a:r>
              <a:rPr lang="en-US" sz="2000" dirty="0">
                <a:solidFill>
                  <a:srgbClr val="00B0F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that determines what your </a:t>
            </a:r>
            <a:r>
              <a:rPr lang="en-US" sz="2000" dirty="0">
                <a:solidFill>
                  <a:srgbClr val="00B0F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can do. There are many different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systems</a:t>
            </a:r>
            <a:r>
              <a:rPr lang="en-US" sz="2000" dirty="0">
                <a:latin typeface="Times New Roman" pitchFamily="18" charset="0"/>
                <a:cs typeface="Times New Roman" pitchFamily="18" charset="0"/>
              </a:rPr>
              <a:t>. Two of the most common ones are Microsoft Windows and Mac</a:t>
            </a:r>
            <a:r>
              <a:rPr lang="en-US" sz="2000" dirty="0">
                <a:solidFill>
                  <a:srgbClr val="92D050"/>
                </a:solidFill>
                <a:latin typeface="Times New Roman" pitchFamily="18" charset="0"/>
                <a:cs typeface="Times New Roman" pitchFamily="18" charset="0"/>
              </a:rPr>
              <a:t> </a:t>
            </a:r>
            <a:r>
              <a:rPr lang="en-US" sz="2000" dirty="0">
                <a:latin typeface="Times New Roman" pitchFamily="18" charset="0"/>
                <a:cs typeface="Times New Roman" pitchFamily="18" charset="0"/>
              </a:rPr>
              <a:t>OS</a:t>
            </a:r>
            <a:r>
              <a:rPr lang="en-US" sz="2000" dirty="0">
                <a:solidFill>
                  <a:srgbClr val="92D050"/>
                </a:solidFill>
                <a:latin typeface="Times New Roman" pitchFamily="18" charset="0"/>
                <a:cs typeface="Times New Roman" pitchFamily="18" charset="0"/>
              </a:rPr>
              <a:t> </a:t>
            </a:r>
            <a:r>
              <a:rPr lang="en-US" sz="2000" dirty="0">
                <a:latin typeface="Times New Roman" pitchFamily="18" charset="0"/>
                <a:cs typeface="Times New Roman" pitchFamily="18" charset="0"/>
              </a:rPr>
              <a:t>X. Windows comes preloaded on most </a:t>
            </a:r>
            <a:r>
              <a:rPr lang="en-US" sz="2000" dirty="0">
                <a:solidFill>
                  <a:srgbClr val="00B0F0"/>
                </a:solidFill>
                <a:latin typeface="Times New Roman" pitchFamily="18" charset="0"/>
                <a:cs typeface="Times New Roman" pitchFamily="18" charset="0"/>
              </a:rPr>
              <a:t>personal</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computers</a:t>
            </a:r>
            <a:r>
              <a:rPr lang="en-US" sz="2000" dirty="0">
                <a:latin typeface="Times New Roman" pitchFamily="18" charset="0"/>
                <a:cs typeface="Times New Roman" pitchFamily="18" charset="0"/>
              </a:rPr>
              <a:t>; Mac OS X runs on all new Macs.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Systems</a:t>
            </a:r>
            <a:r>
              <a:rPr lang="en-US" sz="2000" dirty="0">
                <a:latin typeface="Times New Roman" pitchFamily="18" charset="0"/>
                <a:cs typeface="Times New Roman" pitchFamily="18" charset="0"/>
              </a:rPr>
              <a:t> aren´t just for </a:t>
            </a:r>
            <a:r>
              <a:rPr lang="en-US" sz="2000" dirty="0">
                <a:solidFill>
                  <a:srgbClr val="00B0F0"/>
                </a:solidFill>
                <a:latin typeface="Times New Roman" pitchFamily="18" charset="0"/>
                <a:cs typeface="Times New Roman" pitchFamily="18" charset="0"/>
              </a:rPr>
              <a:t>computers</a:t>
            </a:r>
            <a:r>
              <a:rPr lang="en-US" sz="2000" dirty="0">
                <a:latin typeface="Times New Roman" pitchFamily="18" charset="0"/>
                <a:cs typeface="Times New Roman" pitchFamily="18" charset="0"/>
              </a:rPr>
              <a:t> and </a:t>
            </a:r>
            <a:r>
              <a:rPr lang="en-US" sz="2000" dirty="0">
                <a:solidFill>
                  <a:srgbClr val="00B0F0"/>
                </a:solidFill>
                <a:latin typeface="Times New Roman" pitchFamily="18" charset="0"/>
                <a:cs typeface="Times New Roman" pitchFamily="18" charset="0"/>
              </a:rPr>
              <a:t>laptops</a:t>
            </a:r>
            <a:r>
              <a:rPr lang="en-US" sz="2000" dirty="0">
                <a:latin typeface="Times New Roman" pitchFamily="18" charset="0"/>
                <a:cs typeface="Times New Roman" pitchFamily="18" charset="0"/>
              </a:rPr>
              <a:t>, though. </a:t>
            </a:r>
            <a:r>
              <a:rPr lang="en-US" sz="2000" dirty="0">
                <a:solidFill>
                  <a:srgbClr val="00B0F0"/>
                </a:solidFill>
                <a:latin typeface="Times New Roman" pitchFamily="18" charset="0"/>
                <a:cs typeface="Times New Roman" pitchFamily="18" charset="0"/>
              </a:rPr>
              <a:t>Mobile</a:t>
            </a:r>
            <a:r>
              <a:rPr lang="en-US" sz="2000" dirty="0">
                <a:latin typeface="Times New Roman" pitchFamily="18" charset="0"/>
                <a:cs typeface="Times New Roman" pitchFamily="18" charset="0"/>
              </a:rPr>
              <a:t> devices run </a:t>
            </a:r>
            <a:r>
              <a:rPr lang="en-US" sz="2000" dirty="0">
                <a:solidFill>
                  <a:srgbClr val="00B0F0"/>
                </a:solidFill>
                <a:latin typeface="Times New Roman" pitchFamily="18" charset="0"/>
                <a:cs typeface="Times New Roman" pitchFamily="18" charset="0"/>
              </a:rPr>
              <a:t>mobile</a:t>
            </a:r>
            <a:r>
              <a:rPr lang="en-US" sz="2000" dirty="0">
                <a:latin typeface="Times New Roman" pitchFamily="18" charset="0"/>
                <a:cs typeface="Times New Roman" pitchFamily="18" charset="0"/>
              </a:rPr>
              <a:t> operating systems like Apple iOS or Google Android.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Systems</a:t>
            </a:r>
            <a:r>
              <a:rPr lang="en-US" sz="2000" dirty="0">
                <a:latin typeface="Times New Roman" pitchFamily="18" charset="0"/>
                <a:cs typeface="Times New Roman" pitchFamily="18" charset="0"/>
              </a:rPr>
              <a:t> for </a:t>
            </a:r>
            <a:r>
              <a:rPr lang="en-US" sz="2000" dirty="0">
                <a:solidFill>
                  <a:srgbClr val="00B0F0"/>
                </a:solidFill>
                <a:latin typeface="Times New Roman" pitchFamily="18" charset="0"/>
                <a:cs typeface="Times New Roman" pitchFamily="18" charset="0"/>
              </a:rPr>
              <a:t>mobile</a:t>
            </a:r>
            <a:r>
              <a:rPr lang="en-US" sz="2000" dirty="0">
                <a:latin typeface="Times New Roman" pitchFamily="18" charset="0"/>
                <a:cs typeface="Times New Roman" pitchFamily="18" charset="0"/>
              </a:rPr>
              <a:t> devices are designed for interactions with smaller </a:t>
            </a:r>
            <a:r>
              <a:rPr lang="en-US" sz="2000" dirty="0">
                <a:solidFill>
                  <a:srgbClr val="00B0F0"/>
                </a:solidFill>
                <a:latin typeface="Times New Roman" pitchFamily="18" charset="0"/>
                <a:cs typeface="Times New Roman" pitchFamily="18" charset="0"/>
              </a:rPr>
              <a:t>touch-screens</a:t>
            </a:r>
            <a:r>
              <a:rPr lang="en-US" sz="2000" dirty="0">
                <a:latin typeface="Times New Roman" pitchFamily="18" charset="0"/>
                <a:cs typeface="Times New Roman" pitchFamily="18" charset="0"/>
              </a:rPr>
              <a:t>. Before </a:t>
            </a:r>
            <a:r>
              <a:rPr lang="en-US" sz="2000" dirty="0">
                <a:solidFill>
                  <a:srgbClr val="00B0F0"/>
                </a:solidFill>
                <a:latin typeface="Times New Roman" pitchFamily="18" charset="0"/>
                <a:cs typeface="Times New Roman" pitchFamily="18" charset="0"/>
              </a:rPr>
              <a:t>downloading</a:t>
            </a:r>
            <a:r>
              <a:rPr lang="en-US" sz="2000" dirty="0">
                <a:latin typeface="Times New Roman" pitchFamily="18" charset="0"/>
                <a:cs typeface="Times New Roman" pitchFamily="18" charset="0"/>
              </a:rPr>
              <a:t> new </a:t>
            </a:r>
            <a:r>
              <a:rPr lang="en-US" sz="2000" dirty="0">
                <a:solidFill>
                  <a:srgbClr val="00B0F0"/>
                </a:solidFill>
                <a:latin typeface="Times New Roman" pitchFamily="18" charset="0"/>
                <a:cs typeface="Times New Roman" pitchFamily="18" charset="0"/>
              </a:rPr>
              <a:t>sofware</a:t>
            </a:r>
            <a:r>
              <a:rPr lang="en-US" sz="2000" dirty="0">
                <a:latin typeface="Times New Roman" pitchFamily="18" charset="0"/>
                <a:cs typeface="Times New Roman" pitchFamily="18" charset="0"/>
              </a:rPr>
              <a:t>, or </a:t>
            </a:r>
            <a:r>
              <a:rPr lang="en-US" sz="2000" dirty="0">
                <a:solidFill>
                  <a:srgbClr val="00B0F0"/>
                </a:solidFill>
                <a:latin typeface="Times New Roman" pitchFamily="18" charset="0"/>
                <a:cs typeface="Times New Roman" pitchFamily="18" charset="0"/>
              </a:rPr>
              <a:t>applications</a:t>
            </a:r>
            <a:r>
              <a:rPr lang="en-US" sz="2000" dirty="0">
                <a:latin typeface="Times New Roman" pitchFamily="18" charset="0"/>
                <a:cs typeface="Times New Roman" pitchFamily="18" charset="0"/>
              </a:rPr>
              <a:t>, to your </a:t>
            </a:r>
            <a:r>
              <a:rPr lang="en-US" sz="2000" dirty="0">
                <a:solidFill>
                  <a:srgbClr val="00B0F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or </a:t>
            </a:r>
            <a:r>
              <a:rPr lang="en-US" sz="2000" dirty="0">
                <a:solidFill>
                  <a:srgbClr val="00B0F0"/>
                </a:solidFill>
                <a:latin typeface="Times New Roman" pitchFamily="18" charset="0"/>
                <a:cs typeface="Times New Roman" pitchFamily="18" charset="0"/>
              </a:rPr>
              <a:t>mobile</a:t>
            </a:r>
            <a:r>
              <a:rPr lang="en-US" sz="2000" dirty="0">
                <a:latin typeface="Times New Roman" pitchFamily="18" charset="0"/>
                <a:cs typeface="Times New Roman" pitchFamily="18" charset="0"/>
              </a:rPr>
              <a:t> device, you should check to see if the </a:t>
            </a:r>
            <a:r>
              <a:rPr lang="en-US" sz="2000" dirty="0">
                <a:solidFill>
                  <a:srgbClr val="00B0F0"/>
                </a:solidFill>
                <a:latin typeface="Times New Roman" pitchFamily="18" charset="0"/>
                <a:cs typeface="Times New Roman" pitchFamily="18" charset="0"/>
              </a:rPr>
              <a:t>application</a:t>
            </a:r>
            <a:r>
              <a:rPr lang="en-US" sz="2000" dirty="0">
                <a:latin typeface="Times New Roman" pitchFamily="18" charset="0"/>
                <a:cs typeface="Times New Roman" pitchFamily="18" charset="0"/>
              </a:rPr>
              <a:t> is compatible with your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Some </a:t>
            </a:r>
            <a:r>
              <a:rPr lang="en-US" sz="2000" dirty="0">
                <a:solidFill>
                  <a:srgbClr val="00B0F0"/>
                </a:solidFill>
                <a:latin typeface="Times New Roman" pitchFamily="18" charset="0"/>
                <a:cs typeface="Times New Roman" pitchFamily="18" charset="0"/>
              </a:rPr>
              <a:t>applications</a:t>
            </a:r>
            <a:r>
              <a:rPr lang="en-US" sz="2000" dirty="0">
                <a:latin typeface="Times New Roman" pitchFamily="18" charset="0"/>
                <a:cs typeface="Times New Roman" pitchFamily="18" charset="0"/>
              </a:rPr>
              <a:t> work on all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systems</a:t>
            </a:r>
            <a:r>
              <a:rPr lang="en-US" sz="2000" dirty="0">
                <a:latin typeface="Times New Roman" pitchFamily="18" charset="0"/>
                <a:cs typeface="Times New Roman" pitchFamily="18" charset="0"/>
              </a:rPr>
              <a:t>, but others only </a:t>
            </a:r>
            <a:r>
              <a:rPr lang="en-US" sz="2000" dirty="0">
                <a:solidFill>
                  <a:srgbClr val="00B0F0"/>
                </a:solidFill>
                <a:latin typeface="Times New Roman" pitchFamily="18" charset="0"/>
                <a:cs typeface="Times New Roman" pitchFamily="18" charset="0"/>
              </a:rPr>
              <a:t>work</a:t>
            </a:r>
            <a:r>
              <a:rPr lang="en-US" sz="2000" dirty="0">
                <a:latin typeface="Times New Roman" pitchFamily="18" charset="0"/>
                <a:cs typeface="Times New Roman" pitchFamily="18" charset="0"/>
              </a:rPr>
              <a:t> on certain ones. So, get to know your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to see how it </a:t>
            </a:r>
            <a:r>
              <a:rPr lang="en-US" sz="2000" dirty="0">
                <a:solidFill>
                  <a:srgbClr val="00B0F0"/>
                </a:solidFill>
                <a:latin typeface="Times New Roman" pitchFamily="18" charset="0"/>
                <a:cs typeface="Times New Roman" pitchFamily="18" charset="0"/>
              </a:rPr>
              <a:t>works</a:t>
            </a:r>
            <a:r>
              <a:rPr lang="en-US" sz="2000" dirty="0">
                <a:latin typeface="Times New Roman" pitchFamily="18" charset="0"/>
                <a:cs typeface="Times New Roman" pitchFamily="18" charset="0"/>
              </a:rPr>
              <a:t> and what it can do.</a:t>
            </a:r>
            <a:endParaRPr lang="pt-BR" sz="2000" dirty="0">
              <a:latin typeface="Times New Roman" pitchFamily="18" charset="0"/>
              <a:cs typeface="Times New Roman" pitchFamily="18" charset="0"/>
            </a:endParaRPr>
          </a:p>
        </p:txBody>
      </p:sp>
    </p:spTree>
    <p:extLst>
      <p:ext uri="{BB962C8B-B14F-4D97-AF65-F5344CB8AC3E}">
        <p14:creationId xmlns:p14="http://schemas.microsoft.com/office/powerpoint/2010/main" val="1139058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lIns="0" tIns="0" rIns="0" bIns="0">
            <a:normAutofit/>
          </a:bodyPr>
          <a:lstStyle/>
          <a:p>
            <a:r>
              <a:rPr lang="pt-BR" sz="1600" dirty="0" smtClean="0"/>
              <a:t>Enfim, </a:t>
            </a:r>
            <a:r>
              <a:rPr lang="pt-BR" sz="1600" dirty="0" smtClean="0"/>
              <a:t>destacando </a:t>
            </a:r>
            <a:r>
              <a:rPr lang="pt-BR" sz="1800" dirty="0" smtClean="0">
                <a:solidFill>
                  <a:srgbClr val="FFC000"/>
                </a:solidFill>
              </a:rPr>
              <a:t>cognatos</a:t>
            </a:r>
            <a:r>
              <a:rPr lang="pt-BR" sz="1600" dirty="0" smtClean="0"/>
              <a:t>, </a:t>
            </a:r>
            <a:r>
              <a:rPr lang="pt-BR" sz="1800" dirty="0">
                <a:solidFill>
                  <a:srgbClr val="92D050"/>
                </a:solidFill>
              </a:rPr>
              <a:t>nomes </a:t>
            </a:r>
            <a:r>
              <a:rPr lang="pt-BR" sz="1600" dirty="0" smtClean="0"/>
              <a:t>e </a:t>
            </a:r>
            <a:r>
              <a:rPr lang="pt-BR" sz="1800" dirty="0">
                <a:solidFill>
                  <a:srgbClr val="00B0F0"/>
                </a:solidFill>
              </a:rPr>
              <a:t>palavras </a:t>
            </a:r>
            <a:r>
              <a:rPr lang="pt-BR" sz="1800" dirty="0" err="1" smtClean="0">
                <a:solidFill>
                  <a:srgbClr val="00B0F0"/>
                </a:solidFill>
              </a:rPr>
              <a:t>jA</a:t>
            </a:r>
            <a:r>
              <a:rPr lang="pt-BR" sz="1800" dirty="0" smtClean="0">
                <a:solidFill>
                  <a:srgbClr val="00B0F0"/>
                </a:solidFill>
              </a:rPr>
              <a:t> </a:t>
            </a:r>
            <a:r>
              <a:rPr lang="pt-BR" sz="1800" dirty="0" smtClean="0">
                <a:solidFill>
                  <a:srgbClr val="00B0F0"/>
                </a:solidFill>
              </a:rPr>
              <a:t>conhecidas</a:t>
            </a:r>
            <a:r>
              <a:rPr lang="pt-BR" sz="1600" dirty="0" smtClean="0"/>
              <a:t>, </a:t>
            </a:r>
            <a:r>
              <a:rPr lang="pt-BR" sz="1600" dirty="0" smtClean="0"/>
              <a:t/>
            </a:r>
            <a:br>
              <a:rPr lang="pt-BR" sz="1600" dirty="0" smtClean="0"/>
            </a:br>
            <a:r>
              <a:rPr lang="pt-BR" sz="1600" dirty="0" smtClean="0"/>
              <a:t>VERIFICAMOS QUE GRANDE PARTE DO TEXTO JÁ FOI IDENTIFICADA.</a:t>
            </a:r>
            <a:endParaRPr lang="pt-BR" sz="1600" dirty="0"/>
          </a:p>
        </p:txBody>
      </p:sp>
      <p:sp>
        <p:nvSpPr>
          <p:cNvPr id="3" name="Espaço Reservado para Conteúdo 2"/>
          <p:cNvSpPr>
            <a:spLocks noGrp="1"/>
          </p:cNvSpPr>
          <p:nvPr>
            <p:ph idx="1"/>
          </p:nvPr>
        </p:nvSpPr>
        <p:spPr>
          <a:xfrm>
            <a:off x="431315" y="1844825"/>
            <a:ext cx="11327784" cy="4481139"/>
          </a:xfrm>
        </p:spPr>
        <p:txBody>
          <a:bodyPr lIns="0" tIns="0" rIns="0" bIns="0">
            <a:noAutofit/>
          </a:bodyPr>
          <a:lstStyle/>
          <a:p>
            <a:pPr marL="0" indent="0" algn="just">
              <a:buNone/>
            </a:pPr>
            <a:r>
              <a:rPr lang="en-US" sz="2500" b="1" dirty="0">
                <a:latin typeface="Times New Roman" pitchFamily="18" charset="0"/>
                <a:cs typeface="Times New Roman" pitchFamily="18" charset="0"/>
              </a:rPr>
              <a:t>Understanding Operating Systems</a:t>
            </a:r>
          </a:p>
          <a:p>
            <a:pPr marL="0" indent="0" algn="just">
              <a:buNone/>
            </a:pPr>
            <a:endParaRPr lang="en-US" sz="1600" dirty="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Did </a:t>
            </a:r>
            <a:r>
              <a:rPr lang="en-US" sz="2000" dirty="0">
                <a:latin typeface="Times New Roman" pitchFamily="18" charset="0"/>
                <a:cs typeface="Times New Roman" pitchFamily="18" charset="0"/>
              </a:rPr>
              <a:t>you know that you and your </a:t>
            </a:r>
            <a:r>
              <a:rPr lang="en-US" sz="2000" dirty="0">
                <a:solidFill>
                  <a:srgbClr val="FFC00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speak different </a:t>
            </a:r>
            <a:r>
              <a:rPr lang="en-US" sz="2000" dirty="0">
                <a:solidFill>
                  <a:srgbClr val="FFC000"/>
                </a:solidFill>
                <a:latin typeface="Times New Roman" pitchFamily="18" charset="0"/>
                <a:cs typeface="Times New Roman" pitchFamily="18" charset="0"/>
              </a:rPr>
              <a:t>languages</a:t>
            </a:r>
            <a:r>
              <a:rPr lang="en-US" sz="2000" dirty="0">
                <a:latin typeface="Times New Roman" pitchFamily="18" charset="0"/>
                <a:cs typeface="Times New Roman" pitchFamily="18" charset="0"/>
              </a:rPr>
              <a:t>? It doesn´t speak </a:t>
            </a:r>
            <a:r>
              <a:rPr lang="en-US" sz="2000" dirty="0">
                <a:solidFill>
                  <a:srgbClr val="00B0F0"/>
                </a:solidFill>
                <a:latin typeface="Times New Roman" pitchFamily="18" charset="0"/>
                <a:cs typeface="Times New Roman" pitchFamily="18" charset="0"/>
              </a:rPr>
              <a:t>Spanish</a:t>
            </a:r>
            <a:r>
              <a:rPr lang="en-US" sz="2000" dirty="0">
                <a:latin typeface="Times New Roman" pitchFamily="18" charset="0"/>
                <a:cs typeface="Times New Roman" pitchFamily="18" charset="0"/>
              </a:rPr>
              <a:t> or </a:t>
            </a:r>
            <a:r>
              <a:rPr lang="en-US" sz="2000" dirty="0">
                <a:latin typeface="Times New Roman" pitchFamily="18" charset="0"/>
                <a:cs typeface="Times New Roman" pitchFamily="18" charset="0"/>
              </a:rPr>
              <a:t>Swedish</a:t>
            </a:r>
            <a:r>
              <a:rPr lang="en-US" sz="2000" dirty="0">
                <a:latin typeface="Times New Roman" pitchFamily="18" charset="0"/>
                <a:cs typeface="Times New Roman" pitchFamily="18" charset="0"/>
              </a:rPr>
              <a:t>, or </a:t>
            </a:r>
            <a:r>
              <a:rPr lang="en-US" sz="2000" dirty="0">
                <a:solidFill>
                  <a:srgbClr val="00B0F0"/>
                </a:solidFill>
                <a:latin typeface="Times New Roman" pitchFamily="18" charset="0"/>
                <a:cs typeface="Times New Roman" pitchFamily="18" charset="0"/>
              </a:rPr>
              <a:t>Chinese</a:t>
            </a:r>
            <a:r>
              <a:rPr lang="en-US" sz="2000" dirty="0">
                <a:latin typeface="Times New Roman" pitchFamily="18" charset="0"/>
                <a:cs typeface="Times New Roman" pitchFamily="18" charset="0"/>
              </a:rPr>
              <a:t>. It speaks in ones and </a:t>
            </a:r>
            <a:r>
              <a:rPr lang="en-US" sz="2000" dirty="0">
                <a:solidFill>
                  <a:srgbClr val="FFC000"/>
                </a:solidFill>
                <a:latin typeface="Times New Roman" pitchFamily="18" charset="0"/>
                <a:cs typeface="Times New Roman" pitchFamily="18" charset="0"/>
              </a:rPr>
              <a:t>zeroes</a:t>
            </a:r>
            <a:r>
              <a:rPr lang="en-US" sz="2000" dirty="0">
                <a:latin typeface="Times New Roman" pitchFamily="18" charset="0"/>
                <a:cs typeface="Times New Roman" pitchFamily="18" charset="0"/>
              </a:rPr>
              <a:t>. You can´t </a:t>
            </a:r>
            <a:r>
              <a:rPr lang="en-US" sz="2000" dirty="0">
                <a:solidFill>
                  <a:srgbClr val="FFC000"/>
                </a:solidFill>
                <a:latin typeface="Times New Roman" pitchFamily="18" charset="0"/>
                <a:cs typeface="Times New Roman" pitchFamily="18" charset="0"/>
              </a:rPr>
              <a:t>communicate</a:t>
            </a:r>
            <a:r>
              <a:rPr lang="en-US" sz="2000" dirty="0">
                <a:latin typeface="Times New Roman" pitchFamily="18" charset="0"/>
                <a:cs typeface="Times New Roman" pitchFamily="18" charset="0"/>
              </a:rPr>
              <a:t> directly with your </a:t>
            </a:r>
            <a:r>
              <a:rPr lang="en-US" sz="2000" dirty="0">
                <a:solidFill>
                  <a:srgbClr val="FFC00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that´s where your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comes in. The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is the </a:t>
            </a:r>
            <a:r>
              <a:rPr lang="en-US" sz="2000" dirty="0">
                <a:solidFill>
                  <a:srgbClr val="FFC000"/>
                </a:solidFill>
                <a:latin typeface="Times New Roman" pitchFamily="18" charset="0"/>
                <a:cs typeface="Times New Roman" pitchFamily="18" charset="0"/>
              </a:rPr>
              <a:t>program</a:t>
            </a:r>
            <a:r>
              <a:rPr lang="en-US" sz="2000" dirty="0">
                <a:latin typeface="Times New Roman" pitchFamily="18" charset="0"/>
                <a:cs typeface="Times New Roman" pitchFamily="18" charset="0"/>
              </a:rPr>
              <a:t> that lets you interact with your </a:t>
            </a:r>
            <a:r>
              <a:rPr lang="en-US" sz="2000" dirty="0">
                <a:solidFill>
                  <a:srgbClr val="FFC00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Together the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and </a:t>
            </a:r>
            <a:r>
              <a:rPr lang="en-US" sz="2000" dirty="0">
                <a:solidFill>
                  <a:srgbClr val="FFC00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hardware</a:t>
            </a:r>
            <a:r>
              <a:rPr lang="en-US" sz="2000" dirty="0">
                <a:latin typeface="Times New Roman" pitchFamily="18" charset="0"/>
                <a:cs typeface="Times New Roman" pitchFamily="18" charset="0"/>
              </a:rPr>
              <a:t> form a </a:t>
            </a:r>
            <a:r>
              <a:rPr lang="en-US" sz="2000" dirty="0">
                <a:solidFill>
                  <a:srgbClr val="FFC000"/>
                </a:solidFill>
                <a:latin typeface="Times New Roman" pitchFamily="18" charset="0"/>
                <a:cs typeface="Times New Roman" pitchFamily="18" charset="0"/>
              </a:rPr>
              <a:t>complete</a:t>
            </a:r>
            <a:r>
              <a:rPr lang="en-US" sz="2000" dirty="0">
                <a:latin typeface="Times New Roman" pitchFamily="18" charset="0"/>
                <a:cs typeface="Times New Roman" pitchFamily="18" charset="0"/>
              </a:rPr>
              <a:t> </a:t>
            </a:r>
            <a:r>
              <a:rPr lang="en-US" sz="2000" dirty="0">
                <a:solidFill>
                  <a:srgbClr val="FFC00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that </a:t>
            </a:r>
            <a:r>
              <a:rPr lang="en-US" sz="2000" dirty="0">
                <a:solidFill>
                  <a:srgbClr val="FFC000"/>
                </a:solidFill>
                <a:latin typeface="Times New Roman" pitchFamily="18" charset="0"/>
                <a:cs typeface="Times New Roman" pitchFamily="18" charset="0"/>
              </a:rPr>
              <a:t>determines</a:t>
            </a:r>
            <a:r>
              <a:rPr lang="en-US" sz="2000" dirty="0">
                <a:latin typeface="Times New Roman" pitchFamily="18" charset="0"/>
                <a:cs typeface="Times New Roman" pitchFamily="18" charset="0"/>
              </a:rPr>
              <a:t> what your </a:t>
            </a:r>
            <a:r>
              <a:rPr lang="en-US" sz="2000" dirty="0">
                <a:solidFill>
                  <a:srgbClr val="FFC00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can do. There are many </a:t>
            </a:r>
            <a:r>
              <a:rPr lang="en-US" sz="2000" dirty="0">
                <a:solidFill>
                  <a:srgbClr val="FFC000"/>
                </a:solidFill>
                <a:latin typeface="Times New Roman" pitchFamily="18" charset="0"/>
                <a:cs typeface="Times New Roman" pitchFamily="18" charset="0"/>
              </a:rPr>
              <a:t>different</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systems</a:t>
            </a:r>
            <a:r>
              <a:rPr lang="en-US" sz="2000" dirty="0">
                <a:latin typeface="Times New Roman" pitchFamily="18" charset="0"/>
                <a:cs typeface="Times New Roman" pitchFamily="18" charset="0"/>
              </a:rPr>
              <a:t>. Two of the most </a:t>
            </a:r>
            <a:r>
              <a:rPr lang="en-US" sz="2000" dirty="0">
                <a:solidFill>
                  <a:srgbClr val="FFC000"/>
                </a:solidFill>
                <a:latin typeface="Times New Roman" pitchFamily="18" charset="0"/>
                <a:cs typeface="Times New Roman" pitchFamily="18" charset="0"/>
              </a:rPr>
              <a:t>common</a:t>
            </a:r>
            <a:r>
              <a:rPr lang="en-US" sz="2000" dirty="0">
                <a:latin typeface="Times New Roman" pitchFamily="18" charset="0"/>
                <a:cs typeface="Times New Roman" pitchFamily="18" charset="0"/>
              </a:rPr>
              <a:t> ones are </a:t>
            </a:r>
            <a:r>
              <a:rPr lang="en-US" sz="2000" dirty="0">
                <a:solidFill>
                  <a:srgbClr val="92D050"/>
                </a:solidFill>
                <a:latin typeface="Times New Roman" pitchFamily="18" charset="0"/>
                <a:cs typeface="Times New Roman" pitchFamily="18" charset="0"/>
              </a:rPr>
              <a:t>Microsoft</a:t>
            </a:r>
            <a:r>
              <a:rPr lang="en-US" sz="2000" dirty="0">
                <a:latin typeface="Times New Roman" pitchFamily="18" charset="0"/>
                <a:cs typeface="Times New Roman" pitchFamily="18" charset="0"/>
              </a:rPr>
              <a:t> </a:t>
            </a:r>
            <a:r>
              <a:rPr lang="en-US" sz="2000" dirty="0">
                <a:solidFill>
                  <a:srgbClr val="92D050"/>
                </a:solidFill>
                <a:latin typeface="Times New Roman" pitchFamily="18" charset="0"/>
                <a:cs typeface="Times New Roman" pitchFamily="18" charset="0"/>
              </a:rPr>
              <a:t>Windows</a:t>
            </a:r>
            <a:r>
              <a:rPr lang="en-US" sz="2000" dirty="0">
                <a:latin typeface="Times New Roman" pitchFamily="18" charset="0"/>
                <a:cs typeface="Times New Roman" pitchFamily="18" charset="0"/>
              </a:rPr>
              <a:t> and </a:t>
            </a:r>
            <a:r>
              <a:rPr lang="en-US" sz="2000" dirty="0">
                <a:solidFill>
                  <a:srgbClr val="92D050"/>
                </a:solidFill>
                <a:latin typeface="Times New Roman" pitchFamily="18" charset="0"/>
                <a:cs typeface="Times New Roman" pitchFamily="18" charset="0"/>
              </a:rPr>
              <a:t>Mac OS X</a:t>
            </a:r>
            <a:r>
              <a:rPr lang="en-US" sz="2000" dirty="0">
                <a:latin typeface="Times New Roman" pitchFamily="18" charset="0"/>
                <a:cs typeface="Times New Roman" pitchFamily="18" charset="0"/>
              </a:rPr>
              <a:t>. </a:t>
            </a:r>
            <a:r>
              <a:rPr lang="en-US" sz="2000" dirty="0">
                <a:solidFill>
                  <a:srgbClr val="92D050"/>
                </a:solidFill>
                <a:latin typeface="Times New Roman" pitchFamily="18" charset="0"/>
                <a:cs typeface="Times New Roman" pitchFamily="18" charset="0"/>
              </a:rPr>
              <a:t>Windows</a:t>
            </a:r>
            <a:r>
              <a:rPr lang="en-US" sz="2000" dirty="0">
                <a:latin typeface="Times New Roman" pitchFamily="18" charset="0"/>
                <a:cs typeface="Times New Roman" pitchFamily="18" charset="0"/>
              </a:rPr>
              <a:t> comes preloaded on most </a:t>
            </a:r>
            <a:r>
              <a:rPr lang="en-US" sz="2000" dirty="0">
                <a:solidFill>
                  <a:srgbClr val="FFC000"/>
                </a:solidFill>
                <a:latin typeface="Times New Roman" pitchFamily="18" charset="0"/>
                <a:cs typeface="Times New Roman" pitchFamily="18" charset="0"/>
              </a:rPr>
              <a:t>personal</a:t>
            </a:r>
            <a:r>
              <a:rPr lang="en-US" sz="2000" dirty="0">
                <a:latin typeface="Times New Roman" pitchFamily="18" charset="0"/>
                <a:cs typeface="Times New Roman" pitchFamily="18" charset="0"/>
              </a:rPr>
              <a:t> </a:t>
            </a:r>
            <a:r>
              <a:rPr lang="en-US" sz="2000" dirty="0">
                <a:solidFill>
                  <a:srgbClr val="FFC000"/>
                </a:solidFill>
                <a:latin typeface="Times New Roman" pitchFamily="18" charset="0"/>
                <a:cs typeface="Times New Roman" pitchFamily="18" charset="0"/>
              </a:rPr>
              <a:t>computers</a:t>
            </a:r>
            <a:r>
              <a:rPr lang="en-US" sz="2000" dirty="0">
                <a:latin typeface="Times New Roman" pitchFamily="18" charset="0"/>
                <a:cs typeface="Times New Roman" pitchFamily="18" charset="0"/>
              </a:rPr>
              <a:t>; </a:t>
            </a:r>
            <a:r>
              <a:rPr lang="en-US" sz="2000" dirty="0">
                <a:solidFill>
                  <a:srgbClr val="92D050"/>
                </a:solidFill>
                <a:latin typeface="Times New Roman" pitchFamily="18" charset="0"/>
                <a:cs typeface="Times New Roman" pitchFamily="18" charset="0"/>
              </a:rPr>
              <a:t>Mac OS X </a:t>
            </a:r>
            <a:r>
              <a:rPr lang="en-US" sz="2000" dirty="0">
                <a:latin typeface="Times New Roman" pitchFamily="18" charset="0"/>
                <a:cs typeface="Times New Roman" pitchFamily="18" charset="0"/>
              </a:rPr>
              <a:t>runs on all new </a:t>
            </a:r>
            <a:r>
              <a:rPr lang="en-US" sz="2000" dirty="0">
                <a:solidFill>
                  <a:srgbClr val="92D050"/>
                </a:solidFill>
                <a:latin typeface="Times New Roman" pitchFamily="18" charset="0"/>
                <a:cs typeface="Times New Roman" pitchFamily="18" charset="0"/>
              </a:rPr>
              <a:t>Macs</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Systems</a:t>
            </a:r>
            <a:r>
              <a:rPr lang="en-US" sz="2000" dirty="0">
                <a:latin typeface="Times New Roman" pitchFamily="18" charset="0"/>
                <a:cs typeface="Times New Roman" pitchFamily="18" charset="0"/>
              </a:rPr>
              <a:t> aren´t just for </a:t>
            </a:r>
            <a:r>
              <a:rPr lang="en-US" sz="2000" dirty="0">
                <a:solidFill>
                  <a:srgbClr val="00B0F0"/>
                </a:solidFill>
                <a:latin typeface="Times New Roman" pitchFamily="18" charset="0"/>
                <a:cs typeface="Times New Roman" pitchFamily="18" charset="0"/>
              </a:rPr>
              <a:t>computers</a:t>
            </a:r>
            <a:r>
              <a:rPr lang="en-US" sz="2000" dirty="0">
                <a:latin typeface="Times New Roman" pitchFamily="18" charset="0"/>
                <a:cs typeface="Times New Roman" pitchFamily="18" charset="0"/>
              </a:rPr>
              <a:t> and </a:t>
            </a:r>
            <a:r>
              <a:rPr lang="en-US" sz="2000" dirty="0">
                <a:solidFill>
                  <a:srgbClr val="00B0F0"/>
                </a:solidFill>
                <a:latin typeface="Times New Roman" pitchFamily="18" charset="0"/>
                <a:cs typeface="Times New Roman" pitchFamily="18" charset="0"/>
              </a:rPr>
              <a:t>laptops</a:t>
            </a:r>
            <a:r>
              <a:rPr lang="en-US" sz="2000" dirty="0">
                <a:latin typeface="Times New Roman" pitchFamily="18" charset="0"/>
                <a:cs typeface="Times New Roman" pitchFamily="18" charset="0"/>
              </a:rPr>
              <a:t>, though. </a:t>
            </a:r>
            <a:r>
              <a:rPr lang="en-US" sz="2000" dirty="0">
                <a:solidFill>
                  <a:srgbClr val="00B0F0"/>
                </a:solidFill>
                <a:latin typeface="Times New Roman" pitchFamily="18" charset="0"/>
                <a:cs typeface="Times New Roman" pitchFamily="18" charset="0"/>
              </a:rPr>
              <a:t>Mobile</a:t>
            </a:r>
            <a:r>
              <a:rPr lang="en-US" sz="2000" dirty="0">
                <a:latin typeface="Times New Roman" pitchFamily="18" charset="0"/>
                <a:cs typeface="Times New Roman" pitchFamily="18" charset="0"/>
              </a:rPr>
              <a:t> devices run </a:t>
            </a:r>
            <a:r>
              <a:rPr lang="en-US" sz="2000" dirty="0">
                <a:solidFill>
                  <a:srgbClr val="00B0F0"/>
                </a:solidFill>
                <a:latin typeface="Times New Roman" pitchFamily="18" charset="0"/>
                <a:cs typeface="Times New Roman" pitchFamily="18" charset="0"/>
              </a:rPr>
              <a:t>mobile</a:t>
            </a:r>
            <a:r>
              <a:rPr lang="en-US" sz="2000" dirty="0">
                <a:latin typeface="Times New Roman" pitchFamily="18" charset="0"/>
                <a:cs typeface="Times New Roman" pitchFamily="18" charset="0"/>
              </a:rPr>
              <a:t> operating </a:t>
            </a:r>
            <a:r>
              <a:rPr lang="en-US" sz="2000" dirty="0">
                <a:solidFill>
                  <a:srgbClr val="FFC000"/>
                </a:solidFill>
                <a:latin typeface="Times New Roman" pitchFamily="18" charset="0"/>
                <a:cs typeface="Times New Roman" pitchFamily="18" charset="0"/>
              </a:rPr>
              <a:t>systems</a:t>
            </a:r>
            <a:r>
              <a:rPr lang="en-US" sz="2000" dirty="0">
                <a:latin typeface="Times New Roman" pitchFamily="18" charset="0"/>
                <a:cs typeface="Times New Roman" pitchFamily="18" charset="0"/>
              </a:rPr>
              <a:t> like </a:t>
            </a:r>
            <a:r>
              <a:rPr lang="en-US" sz="2000" dirty="0">
                <a:solidFill>
                  <a:srgbClr val="92D050"/>
                </a:solidFill>
                <a:latin typeface="Times New Roman" pitchFamily="18" charset="0"/>
                <a:cs typeface="Times New Roman" pitchFamily="18" charset="0"/>
              </a:rPr>
              <a:t>Apple</a:t>
            </a:r>
            <a:r>
              <a:rPr lang="en-US" sz="2000" dirty="0">
                <a:latin typeface="Times New Roman" pitchFamily="18" charset="0"/>
                <a:cs typeface="Times New Roman" pitchFamily="18" charset="0"/>
              </a:rPr>
              <a:t> </a:t>
            </a:r>
            <a:r>
              <a:rPr lang="en-US" sz="2000" dirty="0">
                <a:solidFill>
                  <a:srgbClr val="92D050"/>
                </a:solidFill>
                <a:latin typeface="Times New Roman" pitchFamily="18" charset="0"/>
                <a:cs typeface="Times New Roman" pitchFamily="18" charset="0"/>
              </a:rPr>
              <a:t>iOS</a:t>
            </a:r>
            <a:r>
              <a:rPr lang="en-US" sz="2000" dirty="0">
                <a:latin typeface="Times New Roman" pitchFamily="18" charset="0"/>
                <a:cs typeface="Times New Roman" pitchFamily="18" charset="0"/>
              </a:rPr>
              <a:t> or </a:t>
            </a:r>
            <a:r>
              <a:rPr lang="en-US" sz="2000" dirty="0">
                <a:solidFill>
                  <a:srgbClr val="92D050"/>
                </a:solidFill>
                <a:latin typeface="Times New Roman" pitchFamily="18" charset="0"/>
                <a:cs typeface="Times New Roman" pitchFamily="18" charset="0"/>
              </a:rPr>
              <a:t>Google</a:t>
            </a:r>
            <a:r>
              <a:rPr lang="en-US" sz="2000" dirty="0">
                <a:latin typeface="Times New Roman" pitchFamily="18" charset="0"/>
                <a:cs typeface="Times New Roman" pitchFamily="18" charset="0"/>
              </a:rPr>
              <a:t> </a:t>
            </a:r>
            <a:r>
              <a:rPr lang="en-US" sz="2000" dirty="0">
                <a:solidFill>
                  <a:srgbClr val="92D050"/>
                </a:solidFill>
                <a:latin typeface="Times New Roman" pitchFamily="18" charset="0"/>
                <a:cs typeface="Times New Roman" pitchFamily="18" charset="0"/>
              </a:rPr>
              <a:t>Android</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Systems</a:t>
            </a:r>
            <a:r>
              <a:rPr lang="en-US" sz="2000" dirty="0">
                <a:latin typeface="Times New Roman" pitchFamily="18" charset="0"/>
                <a:cs typeface="Times New Roman" pitchFamily="18" charset="0"/>
              </a:rPr>
              <a:t> for </a:t>
            </a:r>
            <a:r>
              <a:rPr lang="en-US" sz="2000" dirty="0">
                <a:solidFill>
                  <a:srgbClr val="00B0F0"/>
                </a:solidFill>
                <a:latin typeface="Times New Roman" pitchFamily="18" charset="0"/>
                <a:cs typeface="Times New Roman" pitchFamily="18" charset="0"/>
              </a:rPr>
              <a:t>mobile</a:t>
            </a:r>
            <a:r>
              <a:rPr lang="en-US" sz="2000" dirty="0">
                <a:latin typeface="Times New Roman" pitchFamily="18" charset="0"/>
                <a:cs typeface="Times New Roman" pitchFamily="18" charset="0"/>
              </a:rPr>
              <a:t> devices are designed for </a:t>
            </a:r>
            <a:r>
              <a:rPr lang="en-US" sz="2000" dirty="0">
                <a:solidFill>
                  <a:srgbClr val="FFC000"/>
                </a:solidFill>
                <a:latin typeface="Times New Roman" pitchFamily="18" charset="0"/>
                <a:cs typeface="Times New Roman" pitchFamily="18" charset="0"/>
              </a:rPr>
              <a:t>interactions</a:t>
            </a:r>
            <a:r>
              <a:rPr lang="en-US" sz="2000" dirty="0">
                <a:latin typeface="Times New Roman" pitchFamily="18" charset="0"/>
                <a:cs typeface="Times New Roman" pitchFamily="18" charset="0"/>
              </a:rPr>
              <a:t> with smaller </a:t>
            </a:r>
            <a:r>
              <a:rPr lang="en-US" sz="2000" dirty="0">
                <a:solidFill>
                  <a:srgbClr val="92D050"/>
                </a:solidFill>
                <a:latin typeface="Times New Roman" pitchFamily="18" charset="0"/>
                <a:cs typeface="Times New Roman" pitchFamily="18" charset="0"/>
              </a:rPr>
              <a:t>touch-screens</a:t>
            </a:r>
            <a:r>
              <a:rPr lang="en-US" sz="2000" dirty="0">
                <a:latin typeface="Times New Roman" pitchFamily="18" charset="0"/>
                <a:cs typeface="Times New Roman" pitchFamily="18" charset="0"/>
              </a:rPr>
              <a:t>. Before </a:t>
            </a:r>
            <a:r>
              <a:rPr lang="en-US" sz="2000" dirty="0">
                <a:solidFill>
                  <a:srgbClr val="00B0F0"/>
                </a:solidFill>
                <a:latin typeface="Times New Roman" pitchFamily="18" charset="0"/>
                <a:cs typeface="Times New Roman" pitchFamily="18" charset="0"/>
              </a:rPr>
              <a:t>downloading</a:t>
            </a:r>
            <a:r>
              <a:rPr lang="en-US" sz="2000" dirty="0">
                <a:latin typeface="Times New Roman" pitchFamily="18" charset="0"/>
                <a:cs typeface="Times New Roman" pitchFamily="18" charset="0"/>
              </a:rPr>
              <a:t> new </a:t>
            </a:r>
            <a:r>
              <a:rPr lang="en-US" sz="2000" dirty="0">
                <a:solidFill>
                  <a:srgbClr val="00B0F0"/>
                </a:solidFill>
                <a:latin typeface="Times New Roman" pitchFamily="18" charset="0"/>
                <a:cs typeface="Times New Roman" pitchFamily="18" charset="0"/>
              </a:rPr>
              <a:t>sofware</a:t>
            </a:r>
            <a:r>
              <a:rPr lang="en-US" sz="2000" dirty="0">
                <a:latin typeface="Times New Roman" pitchFamily="18" charset="0"/>
                <a:cs typeface="Times New Roman" pitchFamily="18" charset="0"/>
              </a:rPr>
              <a:t>, or </a:t>
            </a:r>
            <a:r>
              <a:rPr lang="en-US" sz="2000" dirty="0">
                <a:solidFill>
                  <a:srgbClr val="00B0F0"/>
                </a:solidFill>
                <a:latin typeface="Times New Roman" pitchFamily="18" charset="0"/>
                <a:cs typeface="Times New Roman" pitchFamily="18" charset="0"/>
              </a:rPr>
              <a:t>applications</a:t>
            </a:r>
            <a:r>
              <a:rPr lang="en-US" sz="2000" dirty="0">
                <a:latin typeface="Times New Roman" pitchFamily="18" charset="0"/>
                <a:cs typeface="Times New Roman" pitchFamily="18" charset="0"/>
              </a:rPr>
              <a:t>, to your </a:t>
            </a:r>
            <a:r>
              <a:rPr lang="en-US" sz="2000" dirty="0">
                <a:solidFill>
                  <a:srgbClr val="FFC00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or </a:t>
            </a:r>
            <a:r>
              <a:rPr lang="en-US" sz="2000" dirty="0">
                <a:solidFill>
                  <a:srgbClr val="00B0F0"/>
                </a:solidFill>
                <a:latin typeface="Times New Roman" pitchFamily="18" charset="0"/>
                <a:cs typeface="Times New Roman" pitchFamily="18" charset="0"/>
              </a:rPr>
              <a:t>mobile</a:t>
            </a:r>
            <a:r>
              <a:rPr lang="en-US" sz="2000" dirty="0">
                <a:latin typeface="Times New Roman" pitchFamily="18" charset="0"/>
                <a:cs typeface="Times New Roman" pitchFamily="18" charset="0"/>
              </a:rPr>
              <a:t> device, you should check to see if the </a:t>
            </a:r>
            <a:r>
              <a:rPr lang="en-US" sz="2000" dirty="0">
                <a:solidFill>
                  <a:srgbClr val="FFC000"/>
                </a:solidFill>
                <a:latin typeface="Times New Roman" pitchFamily="18" charset="0"/>
                <a:cs typeface="Times New Roman" pitchFamily="18" charset="0"/>
              </a:rPr>
              <a:t>application</a:t>
            </a:r>
            <a:r>
              <a:rPr lang="en-US" sz="2000" dirty="0">
                <a:latin typeface="Times New Roman" pitchFamily="18" charset="0"/>
                <a:cs typeface="Times New Roman" pitchFamily="18" charset="0"/>
              </a:rPr>
              <a:t> is </a:t>
            </a:r>
            <a:r>
              <a:rPr lang="en-US" sz="2000" dirty="0">
                <a:solidFill>
                  <a:srgbClr val="FFC000"/>
                </a:solidFill>
                <a:latin typeface="Times New Roman" pitchFamily="18" charset="0"/>
                <a:cs typeface="Times New Roman" pitchFamily="18" charset="0"/>
              </a:rPr>
              <a:t>compatible</a:t>
            </a:r>
            <a:r>
              <a:rPr lang="en-US" sz="2000" dirty="0">
                <a:latin typeface="Times New Roman" pitchFamily="18" charset="0"/>
                <a:cs typeface="Times New Roman" pitchFamily="18" charset="0"/>
              </a:rPr>
              <a:t> with your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Some </a:t>
            </a:r>
            <a:r>
              <a:rPr lang="en-US" sz="2000" dirty="0">
                <a:solidFill>
                  <a:srgbClr val="FFC000"/>
                </a:solidFill>
                <a:latin typeface="Times New Roman" pitchFamily="18" charset="0"/>
                <a:cs typeface="Times New Roman" pitchFamily="18" charset="0"/>
              </a:rPr>
              <a:t>applications</a:t>
            </a:r>
            <a:r>
              <a:rPr lang="en-US" sz="2000" dirty="0">
                <a:latin typeface="Times New Roman" pitchFamily="18" charset="0"/>
                <a:cs typeface="Times New Roman" pitchFamily="18" charset="0"/>
              </a:rPr>
              <a:t> work on all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systems</a:t>
            </a:r>
            <a:r>
              <a:rPr lang="en-US" sz="2000" dirty="0">
                <a:latin typeface="Times New Roman" pitchFamily="18" charset="0"/>
                <a:cs typeface="Times New Roman" pitchFamily="18" charset="0"/>
              </a:rPr>
              <a:t>, but others only </a:t>
            </a:r>
            <a:r>
              <a:rPr lang="en-US" sz="2000" dirty="0">
                <a:solidFill>
                  <a:srgbClr val="00B0F0"/>
                </a:solidFill>
                <a:latin typeface="Times New Roman" pitchFamily="18" charset="0"/>
                <a:cs typeface="Times New Roman" pitchFamily="18" charset="0"/>
              </a:rPr>
              <a:t>work</a:t>
            </a:r>
            <a:r>
              <a:rPr lang="en-US" sz="2000" dirty="0">
                <a:latin typeface="Times New Roman" pitchFamily="18" charset="0"/>
                <a:cs typeface="Times New Roman" pitchFamily="18" charset="0"/>
              </a:rPr>
              <a:t> on certain ones. So, get to know your </a:t>
            </a:r>
            <a:r>
              <a:rPr lang="en-US" sz="2000" dirty="0">
                <a:solidFill>
                  <a:srgbClr val="00B0F0"/>
                </a:solidFill>
                <a:latin typeface="Times New Roman" pitchFamily="18" charset="0"/>
                <a:cs typeface="Times New Roman" pitchFamily="18" charset="0"/>
              </a:rPr>
              <a:t>operating</a:t>
            </a:r>
            <a:r>
              <a:rPr lang="en-US" sz="2000" dirty="0">
                <a:latin typeface="Times New Roman" pitchFamily="18" charset="0"/>
                <a:cs typeface="Times New Roman" pitchFamily="18" charset="0"/>
              </a:rPr>
              <a:t> </a:t>
            </a:r>
            <a:r>
              <a:rPr lang="en-US" sz="2000" dirty="0">
                <a:solidFill>
                  <a:srgbClr val="00B0F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to see how it </a:t>
            </a:r>
            <a:r>
              <a:rPr lang="en-US" sz="2000" dirty="0">
                <a:solidFill>
                  <a:srgbClr val="00B0F0"/>
                </a:solidFill>
                <a:latin typeface="Times New Roman" pitchFamily="18" charset="0"/>
                <a:cs typeface="Times New Roman" pitchFamily="18" charset="0"/>
              </a:rPr>
              <a:t>works</a:t>
            </a:r>
            <a:r>
              <a:rPr lang="en-US" sz="2000" dirty="0">
                <a:latin typeface="Times New Roman" pitchFamily="18" charset="0"/>
                <a:cs typeface="Times New Roman" pitchFamily="18" charset="0"/>
              </a:rPr>
              <a:t> and what it can do.</a:t>
            </a:r>
            <a:endParaRPr lang="pt-BR" sz="2000" dirty="0">
              <a:latin typeface="Times New Roman" pitchFamily="18" charset="0"/>
              <a:cs typeface="Times New Roman" pitchFamily="18" charset="0"/>
            </a:endParaRPr>
          </a:p>
        </p:txBody>
      </p:sp>
    </p:spTree>
    <p:extLst>
      <p:ext uri="{BB962C8B-B14F-4D97-AF65-F5344CB8AC3E}">
        <p14:creationId xmlns:p14="http://schemas.microsoft.com/office/powerpoint/2010/main" val="3761367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Grammar spotlight</a:t>
            </a:r>
            <a:br>
              <a:rPr lang="pt-BR" dirty="0" smtClean="0"/>
            </a:br>
            <a:r>
              <a:rPr lang="pt-BR" dirty="0" smtClean="0"/>
              <a:t>Present Simple</a:t>
            </a:r>
            <a:endParaRPr lang="pt-BR" dirty="0"/>
          </a:p>
        </p:txBody>
      </p:sp>
      <p:sp>
        <p:nvSpPr>
          <p:cNvPr id="6" name="Retângulo de cantos arredondados 5"/>
          <p:cNvSpPr/>
          <p:nvPr/>
        </p:nvSpPr>
        <p:spPr>
          <a:xfrm>
            <a:off x="487299" y="2564904"/>
            <a:ext cx="2511563" cy="1872208"/>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pt-BR" sz="3600" dirty="0" smtClean="0"/>
              <a:t>Present simple</a:t>
            </a:r>
            <a:endParaRPr lang="pt-BR" sz="3600" dirty="0"/>
          </a:p>
        </p:txBody>
      </p:sp>
      <p:sp>
        <p:nvSpPr>
          <p:cNvPr id="7" name="Retângulo de cantos arredondados 6"/>
          <p:cNvSpPr/>
          <p:nvPr/>
        </p:nvSpPr>
        <p:spPr>
          <a:xfrm>
            <a:off x="3719279" y="1847439"/>
            <a:ext cx="2591951" cy="340519"/>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spAutoFit/>
          </a:bodyPr>
          <a:lstStyle/>
          <a:p>
            <a:pPr algn="ctr"/>
            <a:r>
              <a:rPr lang="pt-BR" sz="2000" dirty="0" smtClean="0"/>
              <a:t>affirmative</a:t>
            </a:r>
            <a:endParaRPr lang="pt-BR" sz="2000" dirty="0"/>
          </a:p>
        </p:txBody>
      </p:sp>
      <p:sp>
        <p:nvSpPr>
          <p:cNvPr id="8" name="Retângulo de cantos arredondados 7"/>
          <p:cNvSpPr/>
          <p:nvPr/>
        </p:nvSpPr>
        <p:spPr>
          <a:xfrm>
            <a:off x="3719279" y="3091096"/>
            <a:ext cx="2591951" cy="340519"/>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spAutoFit/>
          </a:bodyPr>
          <a:lstStyle/>
          <a:p>
            <a:pPr algn="ctr"/>
            <a:r>
              <a:rPr lang="pt-BR" sz="2000" dirty="0"/>
              <a:t>negative</a:t>
            </a:r>
          </a:p>
        </p:txBody>
      </p:sp>
      <p:sp>
        <p:nvSpPr>
          <p:cNvPr id="9" name="Retângulo de cantos arredondados 8"/>
          <p:cNvSpPr/>
          <p:nvPr/>
        </p:nvSpPr>
        <p:spPr>
          <a:xfrm>
            <a:off x="3719279" y="4151694"/>
            <a:ext cx="2591951" cy="681038"/>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spAutoFit/>
          </a:bodyPr>
          <a:lstStyle/>
          <a:p>
            <a:pPr algn="ctr"/>
            <a:r>
              <a:rPr lang="pt-BR" sz="2000" dirty="0" smtClean="0"/>
              <a:t>Yes/no</a:t>
            </a:r>
          </a:p>
          <a:p>
            <a:pPr algn="ctr"/>
            <a:r>
              <a:rPr lang="pt-BR" sz="2000" dirty="0" smtClean="0"/>
              <a:t>questions</a:t>
            </a:r>
            <a:endParaRPr lang="pt-BR" sz="2000" dirty="0"/>
          </a:p>
        </p:txBody>
      </p:sp>
      <p:sp>
        <p:nvSpPr>
          <p:cNvPr id="10" name="Retângulo de cantos arredondados 9"/>
          <p:cNvSpPr/>
          <p:nvPr/>
        </p:nvSpPr>
        <p:spPr>
          <a:xfrm>
            <a:off x="3719279" y="5235396"/>
            <a:ext cx="2591951" cy="953453"/>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spAutoFit/>
          </a:bodyPr>
          <a:lstStyle/>
          <a:p>
            <a:pPr algn="ctr"/>
            <a:r>
              <a:rPr lang="pt-BR" sz="2400" dirty="0" smtClean="0"/>
              <a:t>W</a:t>
            </a:r>
            <a:r>
              <a:rPr lang="pt-BR" sz="2000" dirty="0" smtClean="0"/>
              <a:t> questions</a:t>
            </a:r>
          </a:p>
          <a:p>
            <a:pPr algn="ctr"/>
            <a:r>
              <a:rPr lang="pt-BR" sz="1600" dirty="0" smtClean="0">
                <a:latin typeface="Times New Roman" pitchFamily="18" charset="0"/>
                <a:cs typeface="Times New Roman" pitchFamily="18" charset="0"/>
              </a:rPr>
              <a:t>Where  When  Who  Why  Whose  What  Which</a:t>
            </a:r>
            <a:endParaRPr lang="pt-BR" sz="1600" dirty="0">
              <a:latin typeface="Times New Roman" pitchFamily="18" charset="0"/>
              <a:cs typeface="Times New Roman" pitchFamily="18" charset="0"/>
            </a:endParaRPr>
          </a:p>
        </p:txBody>
      </p:sp>
      <p:sp>
        <p:nvSpPr>
          <p:cNvPr id="12" name="Retângulo de cantos arredondados 11"/>
          <p:cNvSpPr/>
          <p:nvPr/>
        </p:nvSpPr>
        <p:spPr>
          <a:xfrm>
            <a:off x="487299" y="5071740"/>
            <a:ext cx="2511563" cy="1021556"/>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wrap="square" lIns="0" tIns="0" rIns="0" bIns="0" rtlCol="0" anchor="ctr">
            <a:spAutoFit/>
          </a:bodyPr>
          <a:lstStyle/>
          <a:p>
            <a:pPr algn="ctr"/>
            <a:r>
              <a:rPr lang="pt-BR" sz="2000" dirty="0" smtClean="0"/>
              <a:t>Habits</a:t>
            </a:r>
          </a:p>
          <a:p>
            <a:pPr algn="ctr"/>
            <a:r>
              <a:rPr lang="pt-BR" sz="2000" dirty="0" smtClean="0"/>
              <a:t>Routines</a:t>
            </a:r>
          </a:p>
          <a:p>
            <a:pPr algn="ctr"/>
            <a:r>
              <a:rPr lang="pt-BR" sz="2000" dirty="0" smtClean="0"/>
              <a:t>jobs</a:t>
            </a:r>
          </a:p>
        </p:txBody>
      </p:sp>
      <p:sp>
        <p:nvSpPr>
          <p:cNvPr id="13" name="Retângulo de cantos arredondados 12"/>
          <p:cNvSpPr/>
          <p:nvPr/>
        </p:nvSpPr>
        <p:spPr>
          <a:xfrm>
            <a:off x="7031310" y="1446624"/>
            <a:ext cx="4751928" cy="544830"/>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noAutofit/>
          </a:bodyPr>
          <a:lstStyle/>
          <a:p>
            <a:pPr algn="ctr"/>
            <a:r>
              <a:rPr lang="pt-BR" sz="2000" b="1" dirty="0" smtClean="0">
                <a:latin typeface="Times New Roman" pitchFamily="18" charset="0"/>
                <a:cs typeface="Times New Roman" pitchFamily="18" charset="0"/>
              </a:rPr>
              <a:t>He, She, It </a:t>
            </a:r>
            <a:r>
              <a:rPr lang="pt-BR" sz="2000" dirty="0" smtClean="0">
                <a:latin typeface="Times New Roman" pitchFamily="18" charset="0"/>
                <a:cs typeface="Times New Roman" pitchFamily="18" charset="0"/>
              </a:rPr>
              <a:t>– Verb + </a:t>
            </a:r>
            <a:r>
              <a:rPr lang="pt-BR" sz="2000" b="1" dirty="0" smtClean="0">
                <a:latin typeface="Times New Roman" pitchFamily="18" charset="0"/>
                <a:cs typeface="Times New Roman" pitchFamily="18" charset="0"/>
              </a:rPr>
              <a:t>S</a:t>
            </a:r>
          </a:p>
          <a:p>
            <a:pPr algn="ctr"/>
            <a:r>
              <a:rPr lang="pt-BR" sz="2000" i="1" dirty="0" smtClean="0">
                <a:solidFill>
                  <a:srgbClr val="FFFF00"/>
                </a:solidFill>
                <a:latin typeface="Times New Roman" pitchFamily="18" charset="0"/>
                <a:cs typeface="Times New Roman" pitchFamily="18" charset="0"/>
              </a:rPr>
              <a:t>“She likes grape”</a:t>
            </a:r>
            <a:endParaRPr lang="pt-BR" sz="2000" i="1" dirty="0">
              <a:solidFill>
                <a:srgbClr val="FFFF00"/>
              </a:solidFill>
              <a:latin typeface="Times New Roman" pitchFamily="18" charset="0"/>
              <a:cs typeface="Times New Roman" pitchFamily="18" charset="0"/>
            </a:endParaRPr>
          </a:p>
        </p:txBody>
      </p:sp>
      <p:sp>
        <p:nvSpPr>
          <p:cNvPr id="24" name="Retângulo de cantos arredondados 23"/>
          <p:cNvSpPr/>
          <p:nvPr/>
        </p:nvSpPr>
        <p:spPr>
          <a:xfrm>
            <a:off x="7031310" y="2063462"/>
            <a:ext cx="4751928" cy="544830"/>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noAutofit/>
          </a:bodyPr>
          <a:lstStyle/>
          <a:p>
            <a:pPr algn="ctr"/>
            <a:r>
              <a:rPr lang="pt-BR" sz="2000" b="1" dirty="0" smtClean="0">
                <a:latin typeface="Times New Roman" pitchFamily="18" charset="0"/>
                <a:cs typeface="Times New Roman" pitchFamily="18" charset="0"/>
              </a:rPr>
              <a:t>I, You, We, They </a:t>
            </a:r>
            <a:r>
              <a:rPr lang="pt-BR" sz="2000" dirty="0" smtClean="0">
                <a:latin typeface="Times New Roman" pitchFamily="18" charset="0"/>
                <a:cs typeface="Times New Roman" pitchFamily="18" charset="0"/>
              </a:rPr>
              <a:t>– Verb</a:t>
            </a:r>
          </a:p>
          <a:p>
            <a:pPr algn="ctr"/>
            <a:r>
              <a:rPr lang="pt-BR" sz="2000" i="1" dirty="0">
                <a:solidFill>
                  <a:srgbClr val="FFFF00"/>
                </a:solidFill>
                <a:latin typeface="Times New Roman" pitchFamily="18" charset="0"/>
                <a:cs typeface="Times New Roman" pitchFamily="18" charset="0"/>
              </a:rPr>
              <a:t>“I like grape”</a:t>
            </a:r>
            <a:endParaRPr lang="pt-BR" sz="2000" i="1" dirty="0">
              <a:solidFill>
                <a:srgbClr val="FFFF00"/>
              </a:solidFill>
              <a:latin typeface="Times New Roman" pitchFamily="18" charset="0"/>
              <a:cs typeface="Times New Roman" pitchFamily="18" charset="0"/>
            </a:endParaRPr>
          </a:p>
        </p:txBody>
      </p:sp>
      <p:sp>
        <p:nvSpPr>
          <p:cNvPr id="25" name="Retângulo de cantos arredondados 24"/>
          <p:cNvSpPr/>
          <p:nvPr/>
        </p:nvSpPr>
        <p:spPr>
          <a:xfrm>
            <a:off x="7031310" y="2680300"/>
            <a:ext cx="4751928" cy="544830"/>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noAutofit/>
          </a:bodyPr>
          <a:lstStyle/>
          <a:p>
            <a:pPr algn="ctr"/>
            <a:r>
              <a:rPr lang="pt-BR" sz="2000" b="1" dirty="0" smtClean="0">
                <a:latin typeface="Times New Roman" pitchFamily="18" charset="0"/>
                <a:cs typeface="Times New Roman" pitchFamily="18" charset="0"/>
              </a:rPr>
              <a:t>He, She, It</a:t>
            </a:r>
            <a:r>
              <a:rPr lang="pt-BR" sz="2000" dirty="0" smtClean="0">
                <a:latin typeface="Times New Roman" pitchFamily="18" charset="0"/>
                <a:cs typeface="Times New Roman" pitchFamily="18" charset="0"/>
              </a:rPr>
              <a:t> – Does + not + verb</a:t>
            </a:r>
          </a:p>
          <a:p>
            <a:pPr algn="ctr"/>
            <a:r>
              <a:rPr lang="pt-BR" sz="2000" i="1" dirty="0">
                <a:solidFill>
                  <a:srgbClr val="FFFF00"/>
                </a:solidFill>
                <a:latin typeface="Times New Roman" pitchFamily="18" charset="0"/>
                <a:cs typeface="Times New Roman" pitchFamily="18" charset="0"/>
              </a:rPr>
              <a:t>“She doesn’t like grape”</a:t>
            </a:r>
            <a:endParaRPr lang="pt-BR" sz="2000" i="1" dirty="0">
              <a:solidFill>
                <a:srgbClr val="FFFF00"/>
              </a:solidFill>
              <a:latin typeface="Times New Roman" pitchFamily="18" charset="0"/>
              <a:cs typeface="Times New Roman" pitchFamily="18" charset="0"/>
            </a:endParaRPr>
          </a:p>
        </p:txBody>
      </p:sp>
      <p:sp>
        <p:nvSpPr>
          <p:cNvPr id="26" name="Retângulo de cantos arredondados 25"/>
          <p:cNvSpPr/>
          <p:nvPr/>
        </p:nvSpPr>
        <p:spPr>
          <a:xfrm>
            <a:off x="7031310" y="3297138"/>
            <a:ext cx="4751928" cy="544830"/>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noAutofit/>
          </a:bodyPr>
          <a:lstStyle/>
          <a:p>
            <a:pPr algn="ctr"/>
            <a:r>
              <a:rPr lang="pt-BR" sz="2000" b="1" dirty="0" smtClean="0">
                <a:latin typeface="Times New Roman" pitchFamily="18" charset="0"/>
                <a:cs typeface="Times New Roman" pitchFamily="18" charset="0"/>
              </a:rPr>
              <a:t>I, You, We, They </a:t>
            </a:r>
            <a:r>
              <a:rPr lang="pt-BR" sz="2000" dirty="0" smtClean="0">
                <a:latin typeface="Times New Roman" pitchFamily="18" charset="0"/>
                <a:cs typeface="Times New Roman" pitchFamily="18" charset="0"/>
              </a:rPr>
              <a:t>– Do + not + verb</a:t>
            </a:r>
          </a:p>
          <a:p>
            <a:pPr algn="ctr"/>
            <a:r>
              <a:rPr lang="pt-BR" sz="2000" i="1" dirty="0">
                <a:solidFill>
                  <a:srgbClr val="FFFF00"/>
                </a:solidFill>
                <a:latin typeface="Times New Roman" pitchFamily="18" charset="0"/>
                <a:cs typeface="Times New Roman" pitchFamily="18" charset="0"/>
              </a:rPr>
              <a:t>“I don’t like grape”</a:t>
            </a:r>
            <a:endParaRPr lang="pt-BR" sz="2000" i="1" dirty="0">
              <a:solidFill>
                <a:srgbClr val="FFFF00"/>
              </a:solidFill>
              <a:latin typeface="Times New Roman" pitchFamily="18" charset="0"/>
              <a:cs typeface="Times New Roman" pitchFamily="18" charset="0"/>
            </a:endParaRPr>
          </a:p>
        </p:txBody>
      </p:sp>
      <p:sp>
        <p:nvSpPr>
          <p:cNvPr id="27" name="Retângulo de cantos arredondados 26"/>
          <p:cNvSpPr/>
          <p:nvPr/>
        </p:nvSpPr>
        <p:spPr>
          <a:xfrm>
            <a:off x="7031310" y="3913976"/>
            <a:ext cx="4751928" cy="544830"/>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noAutofit/>
          </a:bodyPr>
          <a:lstStyle/>
          <a:p>
            <a:pPr algn="ctr"/>
            <a:r>
              <a:rPr lang="pt-BR" sz="2000" b="1" dirty="0" smtClean="0">
                <a:latin typeface="Times New Roman" pitchFamily="18" charset="0"/>
                <a:cs typeface="Times New Roman" pitchFamily="18" charset="0"/>
              </a:rPr>
              <a:t>He, She, It </a:t>
            </a:r>
            <a:r>
              <a:rPr lang="pt-BR" sz="2000" dirty="0" smtClean="0">
                <a:latin typeface="Times New Roman" pitchFamily="18" charset="0"/>
                <a:cs typeface="Times New Roman" pitchFamily="18" charset="0"/>
              </a:rPr>
              <a:t>– Does + subj. + verb</a:t>
            </a:r>
          </a:p>
          <a:p>
            <a:pPr algn="ctr"/>
            <a:r>
              <a:rPr lang="pt-BR" sz="2000" i="1" dirty="0">
                <a:solidFill>
                  <a:srgbClr val="FFFF00"/>
                </a:solidFill>
                <a:latin typeface="Times New Roman" pitchFamily="18" charset="0"/>
                <a:cs typeface="Times New Roman" pitchFamily="18" charset="0"/>
              </a:rPr>
              <a:t>“Does she like grape?”</a:t>
            </a:r>
            <a:endParaRPr lang="pt-BR" sz="2000" i="1" dirty="0">
              <a:solidFill>
                <a:srgbClr val="FFFF00"/>
              </a:solidFill>
              <a:latin typeface="Times New Roman" pitchFamily="18" charset="0"/>
              <a:cs typeface="Times New Roman" pitchFamily="18" charset="0"/>
            </a:endParaRPr>
          </a:p>
        </p:txBody>
      </p:sp>
      <p:sp>
        <p:nvSpPr>
          <p:cNvPr id="28" name="Retângulo de cantos arredondados 27"/>
          <p:cNvSpPr/>
          <p:nvPr/>
        </p:nvSpPr>
        <p:spPr>
          <a:xfrm>
            <a:off x="7031310" y="4530814"/>
            <a:ext cx="4751928" cy="544830"/>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noAutofit/>
          </a:bodyPr>
          <a:lstStyle/>
          <a:p>
            <a:pPr algn="ctr"/>
            <a:r>
              <a:rPr lang="pt-BR" sz="2000" b="1" dirty="0" smtClean="0">
                <a:latin typeface="Times New Roman" pitchFamily="18" charset="0"/>
                <a:cs typeface="Times New Roman" pitchFamily="18" charset="0"/>
              </a:rPr>
              <a:t>I, You, We, They </a:t>
            </a:r>
            <a:r>
              <a:rPr lang="pt-BR" sz="2000" dirty="0" smtClean="0">
                <a:latin typeface="Times New Roman" pitchFamily="18" charset="0"/>
                <a:cs typeface="Times New Roman" pitchFamily="18" charset="0"/>
              </a:rPr>
              <a:t>– Do + subj. + verb</a:t>
            </a:r>
          </a:p>
          <a:p>
            <a:pPr algn="ctr"/>
            <a:r>
              <a:rPr lang="pt-BR" sz="2000" i="1" dirty="0">
                <a:solidFill>
                  <a:srgbClr val="FFFF00"/>
                </a:solidFill>
                <a:latin typeface="Times New Roman" pitchFamily="18" charset="0"/>
                <a:cs typeface="Times New Roman" pitchFamily="18" charset="0"/>
              </a:rPr>
              <a:t>“Do you </a:t>
            </a:r>
            <a:r>
              <a:rPr lang="pt-BR" sz="2000" i="1" dirty="0">
                <a:solidFill>
                  <a:srgbClr val="FFFF00"/>
                </a:solidFill>
                <a:latin typeface="Times New Roman" pitchFamily="18" charset="0"/>
                <a:cs typeface="Times New Roman" pitchFamily="18" charset="0"/>
              </a:rPr>
              <a:t>l</a:t>
            </a:r>
            <a:r>
              <a:rPr lang="pt-BR" sz="2000" i="1" dirty="0">
                <a:solidFill>
                  <a:srgbClr val="FFFF00"/>
                </a:solidFill>
                <a:latin typeface="Times New Roman" pitchFamily="18" charset="0"/>
                <a:cs typeface="Times New Roman" pitchFamily="18" charset="0"/>
              </a:rPr>
              <a:t>ike grape?”</a:t>
            </a:r>
            <a:endParaRPr lang="pt-BR" sz="2000" i="1" dirty="0">
              <a:solidFill>
                <a:srgbClr val="FFFF00"/>
              </a:solidFill>
              <a:latin typeface="Times New Roman" pitchFamily="18" charset="0"/>
              <a:cs typeface="Times New Roman" pitchFamily="18" charset="0"/>
            </a:endParaRPr>
          </a:p>
        </p:txBody>
      </p:sp>
      <p:sp>
        <p:nvSpPr>
          <p:cNvPr id="29" name="Retângulo de cantos arredondados 28"/>
          <p:cNvSpPr/>
          <p:nvPr/>
        </p:nvSpPr>
        <p:spPr>
          <a:xfrm>
            <a:off x="7031310" y="5147652"/>
            <a:ext cx="4751928" cy="544830"/>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noAutofit/>
          </a:bodyPr>
          <a:lstStyle/>
          <a:p>
            <a:pPr algn="ctr"/>
            <a:r>
              <a:rPr lang="pt-BR" sz="2000" b="1" dirty="0" smtClean="0">
                <a:latin typeface="Times New Roman" pitchFamily="18" charset="0"/>
                <a:cs typeface="Times New Roman" pitchFamily="18" charset="0"/>
              </a:rPr>
              <a:t>He, She, It </a:t>
            </a:r>
            <a:r>
              <a:rPr lang="pt-BR" sz="2000" dirty="0" smtClean="0">
                <a:latin typeface="Times New Roman" pitchFamily="18" charset="0"/>
                <a:cs typeface="Times New Roman" pitchFamily="18" charset="0"/>
              </a:rPr>
              <a:t>– WQ + does + subj. + verb</a:t>
            </a:r>
          </a:p>
          <a:p>
            <a:pPr algn="ctr"/>
            <a:r>
              <a:rPr lang="pt-BR" sz="2000" i="1" dirty="0">
                <a:solidFill>
                  <a:srgbClr val="FFFF00"/>
                </a:solidFill>
                <a:latin typeface="Times New Roman" pitchFamily="18" charset="0"/>
                <a:cs typeface="Times New Roman" pitchFamily="18" charset="0"/>
              </a:rPr>
              <a:t>“Why does she like grape?”</a:t>
            </a:r>
            <a:endParaRPr lang="pt-BR" sz="2000" i="1" dirty="0">
              <a:solidFill>
                <a:srgbClr val="FFFF00"/>
              </a:solidFill>
              <a:latin typeface="Times New Roman" pitchFamily="18" charset="0"/>
              <a:cs typeface="Times New Roman" pitchFamily="18" charset="0"/>
            </a:endParaRPr>
          </a:p>
        </p:txBody>
      </p:sp>
      <p:sp>
        <p:nvSpPr>
          <p:cNvPr id="30" name="Retângulo de cantos arredondados 29"/>
          <p:cNvSpPr/>
          <p:nvPr/>
        </p:nvSpPr>
        <p:spPr>
          <a:xfrm>
            <a:off x="7031310" y="5764490"/>
            <a:ext cx="4751928" cy="544830"/>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noAutofit/>
          </a:bodyPr>
          <a:lstStyle/>
          <a:p>
            <a:pPr algn="ctr"/>
            <a:r>
              <a:rPr lang="pt-BR" sz="2000" b="1" dirty="0" smtClean="0">
                <a:latin typeface="Times New Roman" pitchFamily="18" charset="0"/>
                <a:cs typeface="Times New Roman" pitchFamily="18" charset="0"/>
              </a:rPr>
              <a:t>I, You, We, They </a:t>
            </a:r>
            <a:r>
              <a:rPr lang="pt-BR" sz="2000" dirty="0" smtClean="0">
                <a:latin typeface="Times New Roman" pitchFamily="18" charset="0"/>
                <a:cs typeface="Times New Roman" pitchFamily="18" charset="0"/>
              </a:rPr>
              <a:t>– </a:t>
            </a:r>
            <a:r>
              <a:rPr lang="pt-BR" sz="2000" dirty="0">
                <a:latin typeface="Times New Roman" pitchFamily="18" charset="0"/>
                <a:cs typeface="Times New Roman" pitchFamily="18" charset="0"/>
              </a:rPr>
              <a:t>WQ + </a:t>
            </a:r>
            <a:r>
              <a:rPr lang="pt-BR" sz="2000" dirty="0" smtClean="0">
                <a:latin typeface="Times New Roman" pitchFamily="18" charset="0"/>
                <a:cs typeface="Times New Roman" pitchFamily="18" charset="0"/>
              </a:rPr>
              <a:t>do </a:t>
            </a:r>
            <a:r>
              <a:rPr lang="pt-BR" sz="2000" dirty="0">
                <a:latin typeface="Times New Roman" pitchFamily="18" charset="0"/>
                <a:cs typeface="Times New Roman" pitchFamily="18" charset="0"/>
              </a:rPr>
              <a:t>+ subj. + verb</a:t>
            </a:r>
          </a:p>
          <a:p>
            <a:pPr algn="ctr"/>
            <a:r>
              <a:rPr lang="pt-BR" sz="2000" i="1" dirty="0">
                <a:solidFill>
                  <a:srgbClr val="FFFF00"/>
                </a:solidFill>
                <a:latin typeface="Times New Roman" pitchFamily="18" charset="0"/>
                <a:cs typeface="Times New Roman" pitchFamily="18" charset="0"/>
              </a:rPr>
              <a:t>“Why </a:t>
            </a:r>
            <a:r>
              <a:rPr lang="pt-BR" sz="2000" i="1" dirty="0">
                <a:solidFill>
                  <a:srgbClr val="FFFF00"/>
                </a:solidFill>
                <a:latin typeface="Times New Roman" pitchFamily="18" charset="0"/>
                <a:cs typeface="Times New Roman" pitchFamily="18" charset="0"/>
              </a:rPr>
              <a:t>do you like </a:t>
            </a:r>
            <a:r>
              <a:rPr lang="pt-BR" sz="2000" i="1" dirty="0">
                <a:solidFill>
                  <a:srgbClr val="FFFF00"/>
                </a:solidFill>
                <a:latin typeface="Times New Roman" pitchFamily="18" charset="0"/>
                <a:cs typeface="Times New Roman" pitchFamily="18" charset="0"/>
              </a:rPr>
              <a:t>grape?”</a:t>
            </a:r>
          </a:p>
        </p:txBody>
      </p:sp>
      <p:cxnSp>
        <p:nvCxnSpPr>
          <p:cNvPr id="31" name="Conector reto 30"/>
          <p:cNvCxnSpPr>
            <a:stCxn id="6" idx="3"/>
            <a:endCxn id="7" idx="1"/>
          </p:cNvCxnSpPr>
          <p:nvPr/>
        </p:nvCxnSpPr>
        <p:spPr>
          <a:xfrm flipV="1">
            <a:off x="2998862" y="2017699"/>
            <a:ext cx="720417" cy="14833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78" name="Conector reto 3077"/>
          <p:cNvCxnSpPr>
            <a:stCxn id="6" idx="3"/>
            <a:endCxn id="8" idx="1"/>
          </p:cNvCxnSpPr>
          <p:nvPr/>
        </p:nvCxnSpPr>
        <p:spPr>
          <a:xfrm flipV="1">
            <a:off x="2998862" y="3261356"/>
            <a:ext cx="720417" cy="2396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80" name="Conector reto 3079"/>
          <p:cNvCxnSpPr>
            <a:stCxn id="6" idx="3"/>
            <a:endCxn id="9" idx="1"/>
          </p:cNvCxnSpPr>
          <p:nvPr/>
        </p:nvCxnSpPr>
        <p:spPr>
          <a:xfrm>
            <a:off x="2998862" y="3501008"/>
            <a:ext cx="720417" cy="9912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84" name="Conector reto 3083"/>
          <p:cNvCxnSpPr>
            <a:stCxn id="6" idx="3"/>
            <a:endCxn id="10" idx="1"/>
          </p:cNvCxnSpPr>
          <p:nvPr/>
        </p:nvCxnSpPr>
        <p:spPr>
          <a:xfrm>
            <a:off x="2998862" y="3501008"/>
            <a:ext cx="720417" cy="2211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86" name="Conector reto 3085"/>
          <p:cNvCxnSpPr>
            <a:stCxn id="7" idx="3"/>
            <a:endCxn id="13" idx="1"/>
          </p:cNvCxnSpPr>
          <p:nvPr/>
        </p:nvCxnSpPr>
        <p:spPr>
          <a:xfrm flipV="1">
            <a:off x="6311230" y="1719039"/>
            <a:ext cx="720080" cy="2986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88" name="Conector reto 3087"/>
          <p:cNvCxnSpPr>
            <a:stCxn id="7" idx="3"/>
            <a:endCxn id="24" idx="1"/>
          </p:cNvCxnSpPr>
          <p:nvPr/>
        </p:nvCxnSpPr>
        <p:spPr>
          <a:xfrm>
            <a:off x="6311230" y="2017699"/>
            <a:ext cx="720080" cy="3181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92" name="Conector reto 3091"/>
          <p:cNvCxnSpPr>
            <a:stCxn id="8" idx="3"/>
            <a:endCxn id="25" idx="1"/>
          </p:cNvCxnSpPr>
          <p:nvPr/>
        </p:nvCxnSpPr>
        <p:spPr>
          <a:xfrm flipV="1">
            <a:off x="6311230" y="2952715"/>
            <a:ext cx="720080" cy="3086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94" name="Conector reto 3093"/>
          <p:cNvCxnSpPr>
            <a:stCxn id="8" idx="3"/>
            <a:endCxn id="26" idx="1"/>
          </p:cNvCxnSpPr>
          <p:nvPr/>
        </p:nvCxnSpPr>
        <p:spPr>
          <a:xfrm>
            <a:off x="6311230" y="3261356"/>
            <a:ext cx="720080" cy="3081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96" name="Conector reto 3095"/>
          <p:cNvCxnSpPr>
            <a:stCxn id="9" idx="3"/>
            <a:endCxn id="27" idx="1"/>
          </p:cNvCxnSpPr>
          <p:nvPr/>
        </p:nvCxnSpPr>
        <p:spPr>
          <a:xfrm flipV="1">
            <a:off x="6311230" y="4186391"/>
            <a:ext cx="720080" cy="3058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98" name="Conector reto 3097"/>
          <p:cNvCxnSpPr>
            <a:stCxn id="9" idx="3"/>
            <a:endCxn id="28" idx="1"/>
          </p:cNvCxnSpPr>
          <p:nvPr/>
        </p:nvCxnSpPr>
        <p:spPr>
          <a:xfrm>
            <a:off x="6311230" y="4492213"/>
            <a:ext cx="720080" cy="311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00" name="Conector reto 3099"/>
          <p:cNvCxnSpPr>
            <a:stCxn id="10" idx="3"/>
            <a:endCxn id="29" idx="1"/>
          </p:cNvCxnSpPr>
          <p:nvPr/>
        </p:nvCxnSpPr>
        <p:spPr>
          <a:xfrm flipV="1">
            <a:off x="6311230" y="5420067"/>
            <a:ext cx="720080" cy="2920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02" name="Conector reto 3101"/>
          <p:cNvCxnSpPr>
            <a:stCxn id="10" idx="3"/>
            <a:endCxn id="30" idx="1"/>
          </p:cNvCxnSpPr>
          <p:nvPr/>
        </p:nvCxnSpPr>
        <p:spPr>
          <a:xfrm>
            <a:off x="6311230" y="5712123"/>
            <a:ext cx="720080" cy="32478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03" name="Seta para baixo 3102"/>
          <p:cNvSpPr/>
          <p:nvPr/>
        </p:nvSpPr>
        <p:spPr>
          <a:xfrm>
            <a:off x="1600312" y="4566532"/>
            <a:ext cx="390438" cy="351586"/>
          </a:xfrm>
          <a:prstGeom prst="down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12508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smtClean="0"/>
              <a:t>Exemplos de aplicação:</a:t>
            </a:r>
            <a:endParaRPr lang="pt-BR" sz="2400" dirty="0"/>
          </a:p>
        </p:txBody>
      </p:sp>
      <p:sp>
        <p:nvSpPr>
          <p:cNvPr id="3" name="Espaço Reservado para Conteúdo 2"/>
          <p:cNvSpPr>
            <a:spLocks noGrp="1"/>
          </p:cNvSpPr>
          <p:nvPr>
            <p:ph idx="1"/>
          </p:nvPr>
        </p:nvSpPr>
        <p:spPr>
          <a:xfrm>
            <a:off x="383072" y="3573016"/>
            <a:ext cx="5928158" cy="2824954"/>
          </a:xfrm>
        </p:spPr>
        <p:txBody>
          <a:bodyPr lIns="0" tIns="0" rIns="0" bIns="0">
            <a:noAutofit/>
          </a:bodyPr>
          <a:lstStyle/>
          <a:p>
            <a:r>
              <a:rPr lang="en-US" sz="1800" dirty="0">
                <a:solidFill>
                  <a:srgbClr val="00B0F0"/>
                </a:solidFill>
              </a:rPr>
              <a:t>I</a:t>
            </a:r>
            <a:r>
              <a:rPr lang="en-US" sz="1800" dirty="0"/>
              <a:t> usually </a:t>
            </a:r>
            <a:r>
              <a:rPr lang="en-US" sz="1800" dirty="0">
                <a:solidFill>
                  <a:srgbClr val="FFFF00"/>
                </a:solidFill>
              </a:rPr>
              <a:t>go </a:t>
            </a:r>
            <a:r>
              <a:rPr lang="en-US" sz="1800" dirty="0"/>
              <a:t>to school.</a:t>
            </a:r>
          </a:p>
          <a:p>
            <a:r>
              <a:rPr lang="en-US" sz="1800" dirty="0">
                <a:solidFill>
                  <a:srgbClr val="00B0F0"/>
                </a:solidFill>
              </a:rPr>
              <a:t>They</a:t>
            </a:r>
            <a:r>
              <a:rPr lang="en-US" sz="1800" dirty="0"/>
              <a:t> </a:t>
            </a:r>
            <a:r>
              <a:rPr lang="en-US" sz="1800" dirty="0">
                <a:solidFill>
                  <a:srgbClr val="FFFF00"/>
                </a:solidFill>
              </a:rPr>
              <a:t>visit</a:t>
            </a:r>
            <a:r>
              <a:rPr lang="en-US" sz="1800" dirty="0"/>
              <a:t> us often.</a:t>
            </a:r>
          </a:p>
          <a:p>
            <a:r>
              <a:rPr lang="en-US" sz="1800" dirty="0">
                <a:solidFill>
                  <a:srgbClr val="00B0F0"/>
                </a:solidFill>
              </a:rPr>
              <a:t>You</a:t>
            </a:r>
            <a:r>
              <a:rPr lang="en-US" sz="1800" dirty="0"/>
              <a:t> </a:t>
            </a:r>
            <a:r>
              <a:rPr lang="en-US" sz="1800" dirty="0">
                <a:solidFill>
                  <a:srgbClr val="FFFF00"/>
                </a:solidFill>
              </a:rPr>
              <a:t>play</a:t>
            </a:r>
            <a:r>
              <a:rPr lang="en-US" sz="1800" dirty="0"/>
              <a:t> basketball once a week.</a:t>
            </a:r>
          </a:p>
          <a:p>
            <a:r>
              <a:rPr lang="en-US" sz="1800" dirty="0" smtClean="0">
                <a:solidFill>
                  <a:srgbClr val="00B0F0"/>
                </a:solidFill>
              </a:rPr>
              <a:t>Martha</a:t>
            </a:r>
            <a:r>
              <a:rPr lang="en-US" sz="1800" dirty="0" smtClean="0"/>
              <a:t> </a:t>
            </a:r>
            <a:r>
              <a:rPr lang="en-US" sz="1800" dirty="0">
                <a:solidFill>
                  <a:srgbClr val="00B0F0"/>
                </a:solidFill>
              </a:rPr>
              <a:t>and</a:t>
            </a:r>
            <a:r>
              <a:rPr lang="en-US" sz="1800" dirty="0"/>
              <a:t> </a:t>
            </a:r>
            <a:r>
              <a:rPr lang="en-US" sz="1800" dirty="0">
                <a:solidFill>
                  <a:srgbClr val="00B0F0"/>
                </a:solidFill>
              </a:rPr>
              <a:t>Kevin</a:t>
            </a:r>
            <a:r>
              <a:rPr lang="en-US" sz="1800" dirty="0"/>
              <a:t> </a:t>
            </a:r>
            <a:r>
              <a:rPr lang="en-US" sz="1800" dirty="0">
                <a:solidFill>
                  <a:srgbClr val="FFFF00"/>
                </a:solidFill>
              </a:rPr>
              <a:t>swim</a:t>
            </a:r>
            <a:r>
              <a:rPr lang="en-US" sz="1800" dirty="0"/>
              <a:t> twice a week.</a:t>
            </a:r>
          </a:p>
          <a:p>
            <a:r>
              <a:rPr lang="en-US" sz="1800" dirty="0"/>
              <a:t>In this club </a:t>
            </a:r>
            <a:r>
              <a:rPr lang="en-US" sz="1800" dirty="0">
                <a:solidFill>
                  <a:srgbClr val="00B0F0"/>
                </a:solidFill>
              </a:rPr>
              <a:t>people</a:t>
            </a:r>
            <a:r>
              <a:rPr lang="en-US" sz="1800" dirty="0"/>
              <a:t> usually </a:t>
            </a:r>
            <a:r>
              <a:rPr lang="en-US" sz="1800" dirty="0">
                <a:solidFill>
                  <a:srgbClr val="FFFF00"/>
                </a:solidFill>
              </a:rPr>
              <a:t>dance</a:t>
            </a:r>
            <a:r>
              <a:rPr lang="en-US" sz="1800" dirty="0"/>
              <a:t> a lot.</a:t>
            </a:r>
          </a:p>
          <a:p>
            <a:r>
              <a:rPr lang="en-US" sz="1800" dirty="0" smtClean="0">
                <a:solidFill>
                  <a:srgbClr val="00B0F0"/>
                </a:solidFill>
              </a:rPr>
              <a:t>We</a:t>
            </a:r>
            <a:r>
              <a:rPr lang="en-US" sz="1800" dirty="0" smtClean="0"/>
              <a:t> </a:t>
            </a:r>
            <a:r>
              <a:rPr lang="en-US" sz="1800" dirty="0">
                <a:solidFill>
                  <a:srgbClr val="FFFF00"/>
                </a:solidFill>
              </a:rPr>
              <a:t>live</a:t>
            </a:r>
            <a:r>
              <a:rPr lang="en-US" sz="1800" dirty="0"/>
              <a:t> in the city most of the year.</a:t>
            </a:r>
          </a:p>
          <a:p>
            <a:r>
              <a:rPr lang="en-US" sz="1800" dirty="0" smtClean="0">
                <a:solidFill>
                  <a:srgbClr val="00B0F0"/>
                </a:solidFill>
              </a:rPr>
              <a:t>I</a:t>
            </a:r>
            <a:r>
              <a:rPr lang="en-US" sz="1800" dirty="0" smtClean="0"/>
              <a:t> </a:t>
            </a:r>
            <a:r>
              <a:rPr lang="en-US" sz="1800" dirty="0">
                <a:solidFill>
                  <a:srgbClr val="FFFF00"/>
                </a:solidFill>
              </a:rPr>
              <a:t>bake</a:t>
            </a:r>
            <a:r>
              <a:rPr lang="en-US" sz="1800" dirty="0"/>
              <a:t> cookies twice a month.</a:t>
            </a:r>
          </a:p>
          <a:p>
            <a:r>
              <a:rPr lang="en-US" sz="1800" dirty="0">
                <a:solidFill>
                  <a:srgbClr val="00B0F0"/>
                </a:solidFill>
              </a:rPr>
              <a:t>You</a:t>
            </a:r>
            <a:r>
              <a:rPr lang="en-US" sz="1800" dirty="0"/>
              <a:t> always </a:t>
            </a:r>
            <a:r>
              <a:rPr lang="en-US" sz="1800" dirty="0">
                <a:solidFill>
                  <a:srgbClr val="FFFF00"/>
                </a:solidFill>
              </a:rPr>
              <a:t>teach</a:t>
            </a:r>
            <a:r>
              <a:rPr lang="en-US" sz="1800" dirty="0"/>
              <a:t> me new things</a:t>
            </a:r>
            <a:r>
              <a:rPr lang="en-US" sz="1800" dirty="0" smtClean="0"/>
              <a:t>.</a:t>
            </a:r>
            <a:endParaRPr lang="en-US" sz="1800" dirty="0"/>
          </a:p>
        </p:txBody>
      </p:sp>
      <p:sp>
        <p:nvSpPr>
          <p:cNvPr id="4" name="Espaço Reservado para Conteúdo 2"/>
          <p:cNvSpPr txBox="1">
            <a:spLocks/>
          </p:cNvSpPr>
          <p:nvPr/>
        </p:nvSpPr>
        <p:spPr>
          <a:xfrm>
            <a:off x="6311230" y="3573016"/>
            <a:ext cx="5544616" cy="2104875"/>
          </a:xfrm>
          <a:prstGeom prst="rect">
            <a:avLst/>
          </a:prstGeom>
        </p:spPr>
        <p:txBody>
          <a:bodyPr vert="horz" lIns="0" tIns="0" rIns="0" bIns="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ChalkDust"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ChalkDust"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ChalkDust"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ChalkDust"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ChalkDust"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solidFill>
                  <a:srgbClr val="00B0F0"/>
                </a:solidFill>
              </a:rPr>
              <a:t>He</a:t>
            </a:r>
            <a:r>
              <a:rPr lang="en-US" sz="1800" dirty="0" smtClean="0"/>
              <a:t> always </a:t>
            </a:r>
            <a:r>
              <a:rPr lang="en-US" sz="1800" dirty="0" smtClean="0">
                <a:solidFill>
                  <a:srgbClr val="FFFF00"/>
                </a:solidFill>
              </a:rPr>
              <a:t>tells</a:t>
            </a:r>
            <a:r>
              <a:rPr lang="en-US" sz="1800" dirty="0" smtClean="0"/>
              <a:t> us funny stories.</a:t>
            </a:r>
          </a:p>
          <a:p>
            <a:r>
              <a:rPr lang="en-US" sz="1800" dirty="0">
                <a:solidFill>
                  <a:srgbClr val="00B0F0"/>
                </a:solidFill>
              </a:rPr>
              <a:t>She</a:t>
            </a:r>
            <a:r>
              <a:rPr lang="en-US" sz="1800" dirty="0"/>
              <a:t> never </a:t>
            </a:r>
            <a:r>
              <a:rPr lang="en-US" sz="1800" dirty="0">
                <a:solidFill>
                  <a:srgbClr val="FFFF00"/>
                </a:solidFill>
              </a:rPr>
              <a:t>helps</a:t>
            </a:r>
            <a:r>
              <a:rPr lang="en-US" sz="1800" dirty="0"/>
              <a:t> me with that!</a:t>
            </a:r>
          </a:p>
          <a:p>
            <a:r>
              <a:rPr lang="en-US" sz="1800" dirty="0" smtClean="0">
                <a:solidFill>
                  <a:srgbClr val="00B0F0"/>
                </a:solidFill>
              </a:rPr>
              <a:t>Tom</a:t>
            </a:r>
            <a:r>
              <a:rPr lang="en-US" sz="1800" dirty="0" smtClean="0"/>
              <a:t> </a:t>
            </a:r>
            <a:r>
              <a:rPr lang="en-US" sz="1800" dirty="0" smtClean="0">
                <a:solidFill>
                  <a:srgbClr val="FFFF00"/>
                </a:solidFill>
              </a:rPr>
              <a:t>works</a:t>
            </a:r>
            <a:r>
              <a:rPr lang="en-US" sz="1800" dirty="0" smtClean="0"/>
              <a:t> every day.</a:t>
            </a:r>
          </a:p>
          <a:p>
            <a:r>
              <a:rPr lang="en-US" sz="1800" dirty="0" smtClean="0">
                <a:solidFill>
                  <a:srgbClr val="00B0F0"/>
                </a:solidFill>
              </a:rPr>
              <a:t>Linda</a:t>
            </a:r>
            <a:r>
              <a:rPr lang="en-US" sz="1800" dirty="0" smtClean="0"/>
              <a:t> </a:t>
            </a:r>
            <a:r>
              <a:rPr lang="en-US" sz="1800" dirty="0" smtClean="0">
                <a:solidFill>
                  <a:srgbClr val="FFFF00"/>
                </a:solidFill>
              </a:rPr>
              <a:t>takes care</a:t>
            </a:r>
            <a:r>
              <a:rPr lang="en-US" sz="1800" dirty="0" smtClean="0"/>
              <a:t> of her sister.</a:t>
            </a:r>
          </a:p>
          <a:p>
            <a:r>
              <a:rPr lang="en-US" sz="1800" dirty="0" smtClean="0">
                <a:solidFill>
                  <a:srgbClr val="00B0F0"/>
                </a:solidFill>
              </a:rPr>
              <a:t>John</a:t>
            </a:r>
            <a:r>
              <a:rPr lang="en-US" sz="1800" dirty="0" smtClean="0"/>
              <a:t> rarely </a:t>
            </a:r>
            <a:r>
              <a:rPr lang="en-US" sz="1800" dirty="0" smtClean="0">
                <a:solidFill>
                  <a:srgbClr val="FFFF00"/>
                </a:solidFill>
              </a:rPr>
              <a:t>leaves</a:t>
            </a:r>
            <a:r>
              <a:rPr lang="en-US" sz="1800" dirty="0" smtClean="0"/>
              <a:t> the country.</a:t>
            </a:r>
          </a:p>
          <a:p>
            <a:r>
              <a:rPr lang="en-US" sz="1800" dirty="0" smtClean="0">
                <a:solidFill>
                  <a:srgbClr val="00B0F0"/>
                </a:solidFill>
              </a:rPr>
              <a:t>Lorie</a:t>
            </a:r>
            <a:r>
              <a:rPr lang="en-US" sz="1800" dirty="0" smtClean="0"/>
              <a:t> </a:t>
            </a:r>
            <a:r>
              <a:rPr lang="en-US" sz="1800" dirty="0" smtClean="0">
                <a:solidFill>
                  <a:srgbClr val="FFFF00"/>
                </a:solidFill>
              </a:rPr>
              <a:t>travels</a:t>
            </a:r>
            <a:r>
              <a:rPr lang="en-US" sz="1800" dirty="0" smtClean="0"/>
              <a:t> to Paris every Sunday.</a:t>
            </a:r>
          </a:p>
          <a:p>
            <a:r>
              <a:rPr lang="en-US" sz="1800" dirty="0" smtClean="0">
                <a:solidFill>
                  <a:srgbClr val="00B0F0"/>
                </a:solidFill>
              </a:rPr>
              <a:t>She</a:t>
            </a:r>
            <a:r>
              <a:rPr lang="en-US" sz="1800" dirty="0" smtClean="0"/>
              <a:t> </a:t>
            </a:r>
            <a:r>
              <a:rPr lang="en-US" sz="1800" dirty="0" smtClean="0">
                <a:solidFill>
                  <a:srgbClr val="FFFF00"/>
                </a:solidFill>
              </a:rPr>
              <a:t>helps</a:t>
            </a:r>
            <a:r>
              <a:rPr lang="en-US" sz="1800" dirty="0" smtClean="0"/>
              <a:t> the kids of the neighborhood.</a:t>
            </a:r>
            <a:endParaRPr lang="pt-BR" sz="1800" dirty="0"/>
          </a:p>
        </p:txBody>
      </p:sp>
      <p:sp>
        <p:nvSpPr>
          <p:cNvPr id="5" name="Retângulo de cantos arredondados 4"/>
          <p:cNvSpPr/>
          <p:nvPr/>
        </p:nvSpPr>
        <p:spPr>
          <a:xfrm>
            <a:off x="7158872" y="2204864"/>
            <a:ext cx="3688862" cy="544830"/>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noAutofit/>
          </a:bodyPr>
          <a:lstStyle/>
          <a:p>
            <a:pPr algn="ctr"/>
            <a:r>
              <a:rPr lang="pt-BR" sz="2000" b="1" dirty="0" smtClean="0">
                <a:latin typeface="Times New Roman" pitchFamily="18" charset="0"/>
                <a:cs typeface="Times New Roman" pitchFamily="18" charset="0"/>
              </a:rPr>
              <a:t>He, She, It </a:t>
            </a:r>
            <a:r>
              <a:rPr lang="pt-BR" sz="2000" dirty="0" smtClean="0">
                <a:latin typeface="Times New Roman" pitchFamily="18" charset="0"/>
                <a:cs typeface="Times New Roman" pitchFamily="18" charset="0"/>
              </a:rPr>
              <a:t>– Verb + </a:t>
            </a:r>
            <a:r>
              <a:rPr lang="pt-BR" sz="2000" b="1" dirty="0" smtClean="0">
                <a:latin typeface="Times New Roman" pitchFamily="18" charset="0"/>
                <a:cs typeface="Times New Roman" pitchFamily="18" charset="0"/>
              </a:rPr>
              <a:t>S</a:t>
            </a:r>
          </a:p>
          <a:p>
            <a:pPr algn="ctr"/>
            <a:r>
              <a:rPr lang="pt-BR" sz="2000" i="1" dirty="0" smtClean="0">
                <a:latin typeface="Times New Roman" pitchFamily="18" charset="0"/>
                <a:cs typeface="Times New Roman" pitchFamily="18" charset="0"/>
              </a:rPr>
              <a:t>“She likes grape”</a:t>
            </a:r>
            <a:endParaRPr lang="pt-BR" sz="2000" i="1" dirty="0">
              <a:latin typeface="Times New Roman" pitchFamily="18" charset="0"/>
              <a:cs typeface="Times New Roman" pitchFamily="18" charset="0"/>
            </a:endParaRPr>
          </a:p>
        </p:txBody>
      </p:sp>
      <p:sp>
        <p:nvSpPr>
          <p:cNvPr id="6" name="Retângulo de cantos arredondados 5"/>
          <p:cNvSpPr/>
          <p:nvPr/>
        </p:nvSpPr>
        <p:spPr>
          <a:xfrm>
            <a:off x="982638" y="2204864"/>
            <a:ext cx="3688862" cy="544830"/>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noAutofit/>
          </a:bodyPr>
          <a:lstStyle/>
          <a:p>
            <a:pPr algn="ctr"/>
            <a:r>
              <a:rPr lang="pt-BR" sz="2000" b="1" dirty="0" smtClean="0">
                <a:latin typeface="Times New Roman" pitchFamily="18" charset="0"/>
                <a:cs typeface="Times New Roman" pitchFamily="18" charset="0"/>
              </a:rPr>
              <a:t>I, You, We, They </a:t>
            </a:r>
            <a:r>
              <a:rPr lang="pt-BR" sz="2000" dirty="0" smtClean="0">
                <a:latin typeface="Times New Roman" pitchFamily="18" charset="0"/>
                <a:cs typeface="Times New Roman" pitchFamily="18" charset="0"/>
              </a:rPr>
              <a:t>– Verb</a:t>
            </a:r>
          </a:p>
          <a:p>
            <a:pPr algn="ctr"/>
            <a:r>
              <a:rPr lang="pt-BR" sz="2000" i="1" dirty="0" smtClean="0">
                <a:latin typeface="Times New Roman" pitchFamily="18" charset="0"/>
                <a:cs typeface="Times New Roman" pitchFamily="18" charset="0"/>
              </a:rPr>
              <a:t>“I like grape”</a:t>
            </a:r>
            <a:endParaRPr lang="pt-BR"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644849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Quotes spotlight</a:t>
            </a:r>
            <a:endParaRPr lang="pt-BR" dirty="0"/>
          </a:p>
        </p:txBody>
      </p:sp>
      <p:sp>
        <p:nvSpPr>
          <p:cNvPr id="3" name="Espaço Reservado para Conteúdo 2"/>
          <p:cNvSpPr>
            <a:spLocks noGrp="1"/>
          </p:cNvSpPr>
          <p:nvPr>
            <p:ph idx="1"/>
          </p:nvPr>
        </p:nvSpPr>
        <p:spPr>
          <a:xfrm>
            <a:off x="609521" y="2132856"/>
            <a:ext cx="5581684" cy="3988008"/>
          </a:xfrm>
        </p:spPr>
        <p:txBody>
          <a:bodyPr>
            <a:normAutofit fontScale="92500" lnSpcReduction="10000"/>
          </a:bodyPr>
          <a:lstStyle/>
          <a:p>
            <a:pPr marL="0" indent="0" algn="ctr">
              <a:buNone/>
            </a:pPr>
            <a:r>
              <a:rPr lang="en-US" dirty="0" smtClean="0">
                <a:latin typeface="PWChalk" pitchFamily="2" charset="0"/>
                <a:ea typeface="PWChalk" pitchFamily="2" charset="0"/>
              </a:rPr>
              <a:t>“</a:t>
            </a:r>
            <a:r>
              <a:rPr lang="en-US" dirty="0" smtClean="0">
                <a:latin typeface="PWChalk" pitchFamily="2" charset="0"/>
                <a:ea typeface="PWChalk" pitchFamily="2" charset="0"/>
              </a:rPr>
              <a:t>SUCCESS IS A LOUSY TEACHER; IT SEDUCES SMART PEOPLE INTO THINKING THEY CAN’T LOSE.”</a:t>
            </a:r>
            <a:endParaRPr lang="en-US" dirty="0" smtClean="0">
              <a:latin typeface="PWChalk" pitchFamily="2" charset="0"/>
              <a:ea typeface="PWChalk" pitchFamily="2" charset="0"/>
            </a:endParaRPr>
          </a:p>
          <a:p>
            <a:pPr marL="0" indent="0" algn="ctr">
              <a:buNone/>
            </a:pPr>
            <a:endParaRPr lang="en-US" dirty="0"/>
          </a:p>
          <a:p>
            <a:pPr marL="0" indent="0" algn="ctr">
              <a:buNone/>
            </a:pPr>
            <a:endParaRPr lang="en-US" dirty="0" smtClean="0"/>
          </a:p>
          <a:p>
            <a:pPr marL="0" indent="0">
              <a:buNone/>
            </a:pPr>
            <a:r>
              <a:rPr lang="en-US" dirty="0" smtClean="0">
                <a:latin typeface="Segoe Script" pitchFamily="34" charset="0"/>
              </a:rPr>
              <a:t>Bill Gates</a:t>
            </a:r>
            <a:endParaRPr lang="pt-BR" dirty="0">
              <a:latin typeface="Segoe Script" pitchFamily="34" charset="0"/>
            </a:endParaRPr>
          </a:p>
        </p:txBody>
      </p:sp>
      <p:pic>
        <p:nvPicPr>
          <p:cNvPr id="4107" name="Picture 11" descr="D:\Users\CavanhaMan\Pictures\billgates invertido2.png"/>
          <p:cNvPicPr>
            <a:picLocks noChangeAspect="1" noChangeArrowheads="1"/>
          </p:cNvPicPr>
          <p:nvPr/>
        </p:nvPicPr>
        <p:blipFill>
          <a:blip r:embed="rId2">
            <a:clrChange>
              <a:clrFrom>
                <a:srgbClr val="000000"/>
              </a:clrFrom>
              <a:clrTo>
                <a:srgbClr val="000000">
                  <a:alpha val="0"/>
                </a:srgbClr>
              </a:clrTo>
            </a:clrChange>
            <a:extLst>
              <a:ext uri="{BEBA8EAE-BF5A-486C-A8C5-ECC9F3942E4B}">
                <a14:imgProps xmlns:a14="http://schemas.microsoft.com/office/drawing/2010/main">
                  <a14:imgLayer r:embed="rId3">
                    <a14:imgEffect>
                      <a14:sharpenSoften amount="100000"/>
                    </a14:imgEffect>
                    <a14:imgEffect>
                      <a14:brightnessContrast contrast="100000"/>
                    </a14:imgEffect>
                  </a14:imgLayer>
                </a14:imgProps>
              </a:ext>
              <a:ext uri="{28A0092B-C50C-407E-A947-70E740481C1C}">
                <a14:useLocalDpi xmlns:a14="http://schemas.microsoft.com/office/drawing/2010/main" val="0"/>
              </a:ext>
            </a:extLst>
          </a:blip>
          <a:srcRect/>
          <a:stretch>
            <a:fillRect/>
          </a:stretch>
        </p:blipFill>
        <p:spPr bwMode="auto">
          <a:xfrm>
            <a:off x="5807174" y="1260478"/>
            <a:ext cx="5881307" cy="5137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59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14687" y="274638"/>
            <a:ext cx="10166206" cy="1143000"/>
          </a:xfrm>
        </p:spPr>
        <p:txBody>
          <a:bodyPr>
            <a:normAutofit/>
          </a:bodyPr>
          <a:lstStyle/>
          <a:p>
            <a:r>
              <a:rPr lang="pt-BR" dirty="0" smtClean="0"/>
              <a:t>UNIT 1 – </a:t>
            </a:r>
            <a:r>
              <a:rPr lang="pt-BR" dirty="0"/>
              <a:t>Reading </a:t>
            </a:r>
            <a:r>
              <a:rPr lang="pt-BR" dirty="0" smtClean="0"/>
              <a:t>spotlight</a:t>
            </a:r>
            <a:endParaRPr lang="pt-BR" dirty="0"/>
          </a:p>
        </p:txBody>
      </p:sp>
      <p:sp>
        <p:nvSpPr>
          <p:cNvPr id="3" name="Espaço Reservado para Conteúdo 2"/>
          <p:cNvSpPr>
            <a:spLocks noGrp="1"/>
          </p:cNvSpPr>
          <p:nvPr>
            <p:ph idx="1"/>
          </p:nvPr>
        </p:nvSpPr>
        <p:spPr>
          <a:xfrm>
            <a:off x="609521" y="2276873"/>
            <a:ext cx="10971372" cy="4049091"/>
          </a:xfrm>
        </p:spPr>
        <p:txBody>
          <a:bodyPr>
            <a:normAutofit/>
          </a:bodyPr>
          <a:lstStyle/>
          <a:p>
            <a:pPr marL="0" indent="0" algn="ctr">
              <a:buNone/>
            </a:pPr>
            <a:r>
              <a:rPr lang="pt-BR" sz="3500" dirty="0" smtClean="0">
                <a:latin typeface="PWChalk" pitchFamily="2" charset="0"/>
                <a:ea typeface="PWChalk" pitchFamily="2" charset="0"/>
              </a:rPr>
              <a:t>TECNICAS DE LEITURA EM LINGUA INGLESA</a:t>
            </a:r>
          </a:p>
          <a:p>
            <a:pPr marL="0" indent="0" algn="ctr">
              <a:buNone/>
            </a:pPr>
            <a:endParaRPr lang="pt-BR" sz="2800" dirty="0" smtClean="0"/>
          </a:p>
          <a:p>
            <a:pPr marL="0" indent="0" algn="ctr">
              <a:buNone/>
            </a:pPr>
            <a:endParaRPr lang="pt-BR" sz="2800" dirty="0"/>
          </a:p>
          <a:p>
            <a:pPr marL="0" indent="0" algn="ctr">
              <a:buNone/>
            </a:pPr>
            <a:r>
              <a:rPr lang="pt-BR" sz="2800" dirty="0"/>
              <a:t>Nesta unidade, você aprenderá os conceitos de </a:t>
            </a:r>
            <a:r>
              <a:rPr lang="pt-BR" sz="2800" i="1" dirty="0"/>
              <a:t>Cognates, Scanning and Skimming</a:t>
            </a:r>
            <a:r>
              <a:rPr lang="pt-BR" sz="2800" i="1" dirty="0" smtClean="0"/>
              <a:t>. Além disso, estudaremos a forma verbal </a:t>
            </a:r>
            <a:r>
              <a:rPr lang="pt-BR" sz="2800" dirty="0" smtClean="0"/>
              <a:t>Present simple.</a:t>
            </a:r>
          </a:p>
          <a:p>
            <a:pPr algn="ctr"/>
            <a:endParaRPr lang="pt-BR" sz="2800" dirty="0" smtClean="0"/>
          </a:p>
          <a:p>
            <a:pPr algn="ctr"/>
            <a:endParaRPr lang="pt-BR" sz="2800" dirty="0"/>
          </a:p>
        </p:txBody>
      </p:sp>
    </p:spTree>
    <p:extLst>
      <p:ext uri="{BB962C8B-B14F-4D97-AF65-F5344CB8AC3E}">
        <p14:creationId xmlns:p14="http://schemas.microsoft.com/office/powerpoint/2010/main" val="2876961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414687" y="274638"/>
            <a:ext cx="10166206" cy="1143000"/>
          </a:xfrm>
        </p:spPr>
        <p:txBody>
          <a:bodyPr>
            <a:normAutofit/>
          </a:bodyPr>
          <a:lstStyle/>
          <a:p>
            <a:r>
              <a:rPr lang="pt-BR" dirty="0" smtClean="0"/>
              <a:t>palavras Cognatas</a:t>
            </a:r>
            <a:endParaRPr lang="pt-BR" dirty="0"/>
          </a:p>
        </p:txBody>
      </p:sp>
      <p:sp>
        <p:nvSpPr>
          <p:cNvPr id="2" name="Retângulo de cantos arredondados 1"/>
          <p:cNvSpPr/>
          <p:nvPr/>
        </p:nvSpPr>
        <p:spPr>
          <a:xfrm>
            <a:off x="623312" y="2780928"/>
            <a:ext cx="3023621" cy="1872208"/>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sz="3600" dirty="0" smtClean="0">
                <a:latin typeface="PWChalk" pitchFamily="2" charset="0"/>
                <a:ea typeface="PWChalk" pitchFamily="2" charset="0"/>
              </a:rPr>
              <a:t>COGNATES</a:t>
            </a:r>
            <a:endParaRPr lang="pt-BR" sz="3600" dirty="0">
              <a:latin typeface="PWChalk" pitchFamily="2" charset="0"/>
              <a:ea typeface="PWChalk" pitchFamily="2" charset="0"/>
            </a:endParaRPr>
          </a:p>
        </p:txBody>
      </p:sp>
      <p:sp>
        <p:nvSpPr>
          <p:cNvPr id="6" name="Retângulo de cantos arredondados 5"/>
          <p:cNvSpPr/>
          <p:nvPr/>
        </p:nvSpPr>
        <p:spPr>
          <a:xfrm>
            <a:off x="5015086" y="2780928"/>
            <a:ext cx="6576006" cy="1872208"/>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pt-BR" b="1" dirty="0" smtClean="0"/>
              <a:t>Cognatos são palavras em idiomas distintos que possuem significados, pronúncia e divisão silábica semelhantes.</a:t>
            </a:r>
          </a:p>
          <a:p>
            <a:pPr algn="ctr"/>
            <a:r>
              <a:rPr lang="pt-BR" dirty="0" smtClean="0"/>
              <a:t>Etimologicamente possuem uma origem comum.</a:t>
            </a:r>
            <a:endParaRPr lang="pt-BR" dirty="0"/>
          </a:p>
        </p:txBody>
      </p:sp>
      <p:sp>
        <p:nvSpPr>
          <p:cNvPr id="3" name="Seta para a direita 2"/>
          <p:cNvSpPr/>
          <p:nvPr/>
        </p:nvSpPr>
        <p:spPr>
          <a:xfrm>
            <a:off x="3887136" y="3140968"/>
            <a:ext cx="911926" cy="1008112"/>
          </a:xfrm>
          <a:prstGeom prst="rightArrow">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06109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9593" y="476672"/>
            <a:ext cx="10091299" cy="940966"/>
          </a:xfrm>
        </p:spPr>
        <p:txBody>
          <a:bodyPr>
            <a:noAutofit/>
          </a:bodyPr>
          <a:lstStyle/>
          <a:p>
            <a:r>
              <a:rPr lang="pt-BR" sz="2400" dirty="0" smtClean="0"/>
              <a:t>Veja alguns exemplos abaixo</a:t>
            </a:r>
            <a:br>
              <a:rPr lang="pt-BR" sz="2400" dirty="0" smtClean="0"/>
            </a:br>
            <a:r>
              <a:rPr lang="pt-BR" sz="2400" dirty="0" smtClean="0"/>
              <a:t>entre as </a:t>
            </a:r>
            <a:r>
              <a:rPr lang="pt-BR" sz="2400" dirty="0" err="1" smtClean="0"/>
              <a:t>linguas</a:t>
            </a:r>
            <a:r>
              <a:rPr lang="pt-BR" sz="2400" dirty="0" smtClean="0"/>
              <a:t> inglesa e portuguesa:</a:t>
            </a:r>
            <a:endParaRPr lang="pt-BR" sz="2400" dirty="0"/>
          </a:p>
        </p:txBody>
      </p:sp>
      <p:sp>
        <p:nvSpPr>
          <p:cNvPr id="3" name="Espaço Reservado para Conteúdo 2"/>
          <p:cNvSpPr>
            <a:spLocks noGrp="1"/>
          </p:cNvSpPr>
          <p:nvPr>
            <p:ph idx="1"/>
          </p:nvPr>
        </p:nvSpPr>
        <p:spPr>
          <a:xfrm>
            <a:off x="1185584" y="2836293"/>
            <a:ext cx="3613478" cy="3545035"/>
          </a:xfrm>
        </p:spPr>
        <p:txBody>
          <a:bodyPr>
            <a:normAutofit fontScale="77500" lnSpcReduction="20000"/>
          </a:bodyPr>
          <a:lstStyle/>
          <a:p>
            <a:r>
              <a:rPr lang="pt-BR" dirty="0" err="1" smtClean="0"/>
              <a:t>Activate</a:t>
            </a:r>
            <a:endParaRPr lang="pt-BR" dirty="0" smtClean="0"/>
          </a:p>
          <a:p>
            <a:r>
              <a:rPr lang="pt-BR" dirty="0" err="1" smtClean="0"/>
              <a:t>Analytic</a:t>
            </a:r>
            <a:endParaRPr lang="pt-BR" dirty="0" smtClean="0"/>
          </a:p>
          <a:p>
            <a:r>
              <a:rPr lang="pt-BR" dirty="0" err="1" smtClean="0"/>
              <a:t>History</a:t>
            </a:r>
            <a:endParaRPr lang="pt-BR" dirty="0" smtClean="0"/>
          </a:p>
          <a:p>
            <a:r>
              <a:rPr lang="pt-BR" dirty="0" err="1" smtClean="0"/>
              <a:t>Ethic</a:t>
            </a:r>
            <a:endParaRPr lang="pt-BR" dirty="0" smtClean="0"/>
          </a:p>
          <a:p>
            <a:r>
              <a:rPr lang="pt-BR" dirty="0" err="1" smtClean="0"/>
              <a:t>Traditional</a:t>
            </a:r>
            <a:endParaRPr lang="pt-BR" dirty="0" smtClean="0"/>
          </a:p>
          <a:p>
            <a:r>
              <a:rPr lang="pt-BR" dirty="0" err="1" smtClean="0"/>
              <a:t>Conventional</a:t>
            </a:r>
            <a:endParaRPr lang="pt-BR" dirty="0" smtClean="0"/>
          </a:p>
          <a:p>
            <a:r>
              <a:rPr lang="pt-BR" dirty="0" smtClean="0"/>
              <a:t>Cultural</a:t>
            </a:r>
          </a:p>
          <a:p>
            <a:r>
              <a:rPr lang="pt-BR" dirty="0" smtClean="0"/>
              <a:t>Experimental</a:t>
            </a:r>
          </a:p>
          <a:p>
            <a:r>
              <a:rPr lang="pt-BR" dirty="0" err="1" smtClean="0"/>
              <a:t>commercial</a:t>
            </a:r>
            <a:endParaRPr lang="pt-BR" dirty="0"/>
          </a:p>
        </p:txBody>
      </p:sp>
      <p:sp>
        <p:nvSpPr>
          <p:cNvPr id="4" name="Espaço Reservado para Conteúdo 2"/>
          <p:cNvSpPr txBox="1">
            <a:spLocks/>
          </p:cNvSpPr>
          <p:nvPr/>
        </p:nvSpPr>
        <p:spPr>
          <a:xfrm>
            <a:off x="6863193" y="2863478"/>
            <a:ext cx="3480486" cy="3517851"/>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ChalkDust"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ChalkDust"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ChalkDust"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ChalkDust"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ChalkDust"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Ativar</a:t>
            </a:r>
          </a:p>
          <a:p>
            <a:r>
              <a:rPr lang="pt-BR" dirty="0" smtClean="0"/>
              <a:t>Analítico</a:t>
            </a:r>
          </a:p>
          <a:p>
            <a:r>
              <a:rPr lang="pt-BR" dirty="0" smtClean="0"/>
              <a:t>Historia</a:t>
            </a:r>
          </a:p>
          <a:p>
            <a:r>
              <a:rPr lang="pt-BR" dirty="0" smtClean="0"/>
              <a:t>ético</a:t>
            </a:r>
          </a:p>
          <a:p>
            <a:r>
              <a:rPr lang="pt-BR" dirty="0" smtClean="0"/>
              <a:t>Tradicional</a:t>
            </a:r>
          </a:p>
          <a:p>
            <a:r>
              <a:rPr lang="pt-BR" dirty="0" smtClean="0"/>
              <a:t>Convencional</a:t>
            </a:r>
          </a:p>
          <a:p>
            <a:r>
              <a:rPr lang="pt-BR" dirty="0" smtClean="0"/>
              <a:t>Cultural</a:t>
            </a:r>
          </a:p>
          <a:p>
            <a:r>
              <a:rPr lang="pt-BR" dirty="0" smtClean="0"/>
              <a:t>Experimental</a:t>
            </a:r>
          </a:p>
          <a:p>
            <a:r>
              <a:rPr lang="pt-BR" dirty="0" smtClean="0"/>
              <a:t>comercial</a:t>
            </a:r>
            <a:endParaRPr lang="pt-BR" dirty="0"/>
          </a:p>
        </p:txBody>
      </p:sp>
      <p:pic>
        <p:nvPicPr>
          <p:cNvPr id="1026" name="Picture 2" descr="C:\Users\Administrador\Downloads\1493472407_Flag_of_United_Kingdom.pn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904" y="162000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dor\Downloads\1493472416_Flag_of_United_States.pn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34" y="162000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istrador\Downloads\1493472462_Flag_of_Brazil.pn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0365" y="1620000"/>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8" name="Seta para a direita 7"/>
          <p:cNvSpPr/>
          <p:nvPr/>
        </p:nvSpPr>
        <p:spPr>
          <a:xfrm>
            <a:off x="4727054" y="3933056"/>
            <a:ext cx="1439973" cy="1008112"/>
          </a:xfrm>
          <a:prstGeom prst="rightArrow">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65392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pt-BR" dirty="0" smtClean="0"/>
              <a:t>Técnicas de </a:t>
            </a:r>
            <a:br>
              <a:rPr lang="pt-BR" dirty="0" smtClean="0"/>
            </a:br>
            <a:r>
              <a:rPr lang="pt-BR" dirty="0" smtClean="0"/>
              <a:t>scanning e skimming</a:t>
            </a:r>
            <a:endParaRPr lang="pt-BR" dirty="0"/>
          </a:p>
        </p:txBody>
      </p:sp>
      <p:sp>
        <p:nvSpPr>
          <p:cNvPr id="2" name="Retângulo de cantos arredondados 1"/>
          <p:cNvSpPr/>
          <p:nvPr/>
        </p:nvSpPr>
        <p:spPr>
          <a:xfrm>
            <a:off x="651345" y="1988840"/>
            <a:ext cx="2923582" cy="1872208"/>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sz="3600" dirty="0" smtClean="0">
                <a:latin typeface="PWChalk" pitchFamily="2" charset="0"/>
                <a:ea typeface="PWChalk" pitchFamily="2" charset="0"/>
              </a:rPr>
              <a:t>SCANNING</a:t>
            </a:r>
            <a:endParaRPr lang="pt-BR" sz="3600" dirty="0">
              <a:latin typeface="PWChalk" pitchFamily="2" charset="0"/>
              <a:ea typeface="PWChalk" pitchFamily="2" charset="0"/>
            </a:endParaRPr>
          </a:p>
        </p:txBody>
      </p:sp>
      <p:sp>
        <p:nvSpPr>
          <p:cNvPr id="6" name="Retângulo de cantos arredondados 5"/>
          <p:cNvSpPr/>
          <p:nvPr/>
        </p:nvSpPr>
        <p:spPr>
          <a:xfrm>
            <a:off x="4943078" y="1988840"/>
            <a:ext cx="6696744" cy="1872208"/>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pt-BR" sz="1500" dirty="0"/>
              <a:t>Scanning é uma técnica de leitura que consiste em correr rapidamente os olhos pelo texto até localizar a informação específica desejada. O scanning é prática rotineira na vida das pessoas. Alguns exemplos típicos são o uso do dicionário para obter </a:t>
            </a:r>
            <a:r>
              <a:rPr lang="pt-BR" sz="1500" dirty="0" smtClean="0"/>
              <a:t>o </a:t>
            </a:r>
            <a:r>
              <a:rPr lang="pt-BR" sz="1500" dirty="0"/>
              <a:t>significado de palavras ou a utilização do índice </a:t>
            </a:r>
            <a:r>
              <a:rPr lang="pt-BR" sz="1500" dirty="0" smtClean="0"/>
              <a:t>para </a:t>
            </a:r>
            <a:r>
              <a:rPr lang="pt-BR" sz="1500" dirty="0"/>
              <a:t>encontrar um artigo ou capítulo de interesse. Essa técnica não exige leitura completa nem detalha do texto</a:t>
            </a:r>
          </a:p>
        </p:txBody>
      </p:sp>
      <p:sp>
        <p:nvSpPr>
          <p:cNvPr id="3" name="Seta para a direita 2"/>
          <p:cNvSpPr/>
          <p:nvPr/>
        </p:nvSpPr>
        <p:spPr>
          <a:xfrm>
            <a:off x="3718942" y="2420888"/>
            <a:ext cx="1008112" cy="1008112"/>
          </a:xfrm>
          <a:prstGeom prst="rightArrow">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sp>
        <p:nvSpPr>
          <p:cNvPr id="7" name="Retângulo de cantos arredondados 6"/>
          <p:cNvSpPr/>
          <p:nvPr/>
        </p:nvSpPr>
        <p:spPr>
          <a:xfrm>
            <a:off x="651345" y="4293096"/>
            <a:ext cx="2923582" cy="1872208"/>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sz="3600" dirty="0" smtClean="0">
                <a:latin typeface="PWChalk" pitchFamily="2" charset="0"/>
                <a:ea typeface="PWChalk" pitchFamily="2" charset="0"/>
              </a:rPr>
              <a:t>SKIMMING</a:t>
            </a:r>
            <a:endParaRPr lang="pt-BR" sz="3600" dirty="0">
              <a:latin typeface="PWChalk" pitchFamily="2" charset="0"/>
              <a:ea typeface="PWChalk" pitchFamily="2" charset="0"/>
            </a:endParaRPr>
          </a:p>
        </p:txBody>
      </p:sp>
      <p:sp>
        <p:nvSpPr>
          <p:cNvPr id="8" name="Seta para a direita 7"/>
          <p:cNvSpPr/>
          <p:nvPr/>
        </p:nvSpPr>
        <p:spPr>
          <a:xfrm>
            <a:off x="3718942" y="4725144"/>
            <a:ext cx="1008112" cy="1008112"/>
          </a:xfrm>
          <a:prstGeom prst="rightArrow">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sp>
        <p:nvSpPr>
          <p:cNvPr id="9" name="Retângulo de cantos arredondados 8"/>
          <p:cNvSpPr/>
          <p:nvPr/>
        </p:nvSpPr>
        <p:spPr>
          <a:xfrm>
            <a:off x="4943078" y="4293096"/>
            <a:ext cx="6696744" cy="1872208"/>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pt-BR" sz="1500" dirty="0"/>
              <a:t>Skimming consiste em observamos </a:t>
            </a:r>
            <a:r>
              <a:rPr lang="pt-BR" sz="1500" dirty="0" smtClean="0"/>
              <a:t>rapidamente o </a:t>
            </a:r>
            <a:r>
              <a:rPr lang="pt-BR" sz="1500" dirty="0"/>
              <a:t>texto </a:t>
            </a:r>
            <a:r>
              <a:rPr lang="pt-BR" sz="1500" dirty="0" smtClean="0"/>
              <a:t>completo </a:t>
            </a:r>
            <a:r>
              <a:rPr lang="pt-BR" sz="1500" dirty="0"/>
              <a:t>apenas para detectar o assunto geral do mesmo, sem nos preocuparmos com os detalhes. Para tanto, é necessário prestar atenção ao layout do texto, título, </a:t>
            </a:r>
            <a:r>
              <a:rPr lang="pt-BR" sz="1500" dirty="0" smtClean="0"/>
              <a:t>subtítulo, </a:t>
            </a:r>
            <a:r>
              <a:rPr lang="pt-BR" sz="1500" dirty="0"/>
              <a:t>cognatos, primeiras e/ou últimas linhas de cada parágrafo, bem como à informação </a:t>
            </a:r>
            <a:r>
              <a:rPr lang="pt-BR" sz="1500" dirty="0" smtClean="0"/>
              <a:t>não-verbal (</a:t>
            </a:r>
            <a:r>
              <a:rPr lang="pt-BR" sz="1500" dirty="0"/>
              <a:t>figuras, gráficos e tabelas).</a:t>
            </a:r>
          </a:p>
        </p:txBody>
      </p:sp>
    </p:spTree>
    <p:extLst>
      <p:ext uri="{BB962C8B-B14F-4D97-AF65-F5344CB8AC3E}">
        <p14:creationId xmlns:p14="http://schemas.microsoft.com/office/powerpoint/2010/main" val="886552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14687" y="274638"/>
            <a:ext cx="10166206" cy="1143000"/>
          </a:xfrm>
        </p:spPr>
        <p:txBody>
          <a:bodyPr>
            <a:noAutofit/>
          </a:bodyPr>
          <a:lstStyle/>
          <a:p>
            <a:r>
              <a:rPr lang="pt-BR" sz="1600" dirty="0" smtClean="0"/>
              <a:t>COMO EXEMPLO, IMAGINE QUE VOCE ESTA NO AEROPORTO COMPANHANDO O FLIGHT STATUS.</a:t>
            </a:r>
            <a:br>
              <a:rPr lang="pt-BR" sz="1600" dirty="0" smtClean="0"/>
            </a:br>
            <a:r>
              <a:rPr lang="pt-BR" sz="1600" dirty="0" smtClean="0"/>
              <a:t>AO OBESERVAR A TIMETABLE, VOCE UTILIZA TECNICAS DE SCANNING E SKIMMING</a:t>
            </a:r>
            <a:endParaRPr lang="pt-BR" sz="1600" dirty="0"/>
          </a:p>
        </p:txBody>
      </p:sp>
      <p:pic>
        <p:nvPicPr>
          <p:cNvPr id="2050" name="Picture 2" descr="C:\Users\Administrador\Download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310" y="1809328"/>
            <a:ext cx="1081899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048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8662" y="274638"/>
            <a:ext cx="10382231" cy="1143000"/>
          </a:xfrm>
        </p:spPr>
        <p:txBody>
          <a:bodyPr>
            <a:normAutofit/>
          </a:bodyPr>
          <a:lstStyle/>
          <a:p>
            <a:r>
              <a:rPr lang="pt-BR" sz="1600" dirty="0" smtClean="0"/>
              <a:t>PARA EXERCITAR, OBSERVE O TEXTO ABAIXO UTILIZANDO AS TECNICAS SCANNING E SKIMMING.</a:t>
            </a:r>
            <a:br>
              <a:rPr lang="pt-BR" sz="1600" dirty="0" smtClean="0"/>
            </a:br>
            <a:r>
              <a:rPr lang="pt-BR" sz="1600" dirty="0" smtClean="0"/>
              <a:t>A IDEIA E DESTACAR OS COGNATOS, NOMES DE PESSOAS, CIDADES, EMPRESAS OU OBJETOS E AS PALAVRAS JÁ CONHECIDAS</a:t>
            </a:r>
            <a:endParaRPr lang="pt-BR" sz="1600" dirty="0"/>
          </a:p>
        </p:txBody>
      </p:sp>
      <p:sp>
        <p:nvSpPr>
          <p:cNvPr id="3" name="Espaço Reservado para Conteúdo 2"/>
          <p:cNvSpPr>
            <a:spLocks noGrp="1"/>
          </p:cNvSpPr>
          <p:nvPr>
            <p:ph idx="1"/>
          </p:nvPr>
        </p:nvSpPr>
        <p:spPr>
          <a:xfrm>
            <a:off x="431315" y="1844825"/>
            <a:ext cx="11327784" cy="4481139"/>
          </a:xfrm>
        </p:spPr>
        <p:txBody>
          <a:bodyPr lIns="0" tIns="0" rIns="0" bIns="0">
            <a:noAutofit/>
          </a:bodyPr>
          <a:lstStyle/>
          <a:p>
            <a:pPr marL="0" indent="0" algn="just">
              <a:buNone/>
            </a:pPr>
            <a:r>
              <a:rPr lang="en-US" sz="2500" b="1" dirty="0">
                <a:latin typeface="Times New Roman" pitchFamily="18" charset="0"/>
                <a:cs typeface="Times New Roman" pitchFamily="18" charset="0"/>
              </a:rPr>
              <a:t>Understanding Operating Systems</a:t>
            </a:r>
          </a:p>
          <a:p>
            <a:pPr marL="0" indent="0" algn="just">
              <a:buNone/>
            </a:pPr>
            <a:endParaRPr lang="en-US" sz="1600" dirty="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Did </a:t>
            </a:r>
            <a:r>
              <a:rPr lang="en-US" sz="2000" dirty="0">
                <a:latin typeface="Times New Roman" pitchFamily="18" charset="0"/>
                <a:cs typeface="Times New Roman" pitchFamily="18" charset="0"/>
              </a:rPr>
              <a:t>you know that you and your computer speak different languages? It doesn´t speak Spanish or Swedish, or Chinese. It speaks in ones and zeroes. You can´t communicate directly with your computer; that´s where your operating system comes in. The operating system is the program that lets you interact with your computer. Together the operating system and computer hardware form a complete system that determines what your computer can do. There are many different operating systems. Two of the most common ones are Microsoft Windows and Mac OS X. Windows comes preloaded on most personal computers; Mac OS X runs on all new Macs. Operating Systems aren´t just for computers and laptops, though. Mobile devices run mobile operating systems like Apple iOS or Google Android. Operating Systems for mobile devices are designed for interactions with smaller touch-screens. Before downloading new sofware, or applications, to your computer or mobile device, you should check to see if the application is compatible with your operating system. Some applications work on all operating systems, but others only work on certain ones. So, get to know your operating system to see how it works and what it can do.</a:t>
            </a:r>
            <a:endParaRPr lang="pt-BR" sz="2000" dirty="0">
              <a:latin typeface="Times New Roman" pitchFamily="18" charset="0"/>
              <a:cs typeface="Times New Roman" pitchFamily="18" charset="0"/>
            </a:endParaRPr>
          </a:p>
        </p:txBody>
      </p:sp>
    </p:spTree>
    <p:extLst>
      <p:ext uri="{BB962C8B-B14F-4D97-AF65-F5344CB8AC3E}">
        <p14:creationId xmlns:p14="http://schemas.microsoft.com/office/powerpoint/2010/main" val="3385984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1600" dirty="0" smtClean="0"/>
              <a:t>destacando os </a:t>
            </a:r>
            <a:r>
              <a:rPr lang="pt-BR" sz="2000" dirty="0" smtClean="0">
                <a:solidFill>
                  <a:srgbClr val="FFC000"/>
                </a:solidFill>
              </a:rPr>
              <a:t>cognatos</a:t>
            </a:r>
            <a:endParaRPr lang="pt-BR" sz="1600" dirty="0"/>
          </a:p>
        </p:txBody>
      </p:sp>
      <p:sp>
        <p:nvSpPr>
          <p:cNvPr id="3" name="Espaço Reservado para Conteúdo 2"/>
          <p:cNvSpPr>
            <a:spLocks noGrp="1"/>
          </p:cNvSpPr>
          <p:nvPr>
            <p:ph idx="1"/>
          </p:nvPr>
        </p:nvSpPr>
        <p:spPr>
          <a:xfrm>
            <a:off x="431315" y="1844825"/>
            <a:ext cx="11327784" cy="4481139"/>
          </a:xfrm>
        </p:spPr>
        <p:txBody>
          <a:bodyPr lIns="0" tIns="0" rIns="0" bIns="0">
            <a:noAutofit/>
          </a:bodyPr>
          <a:lstStyle/>
          <a:p>
            <a:pPr marL="0" indent="0" algn="just">
              <a:buNone/>
            </a:pPr>
            <a:r>
              <a:rPr lang="en-US" sz="2500" b="1" dirty="0">
                <a:latin typeface="Times New Roman" pitchFamily="18" charset="0"/>
                <a:cs typeface="Times New Roman" pitchFamily="18" charset="0"/>
              </a:rPr>
              <a:t>Understanding Operating Systems</a:t>
            </a:r>
          </a:p>
          <a:p>
            <a:pPr marL="0" indent="0" algn="just">
              <a:buNone/>
            </a:pPr>
            <a:endParaRPr lang="en-US" sz="1600" dirty="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Did </a:t>
            </a:r>
            <a:r>
              <a:rPr lang="en-US" sz="2000" dirty="0">
                <a:latin typeface="Times New Roman" pitchFamily="18" charset="0"/>
                <a:cs typeface="Times New Roman" pitchFamily="18" charset="0"/>
              </a:rPr>
              <a:t>you know that you and your </a:t>
            </a:r>
            <a:r>
              <a:rPr lang="en-US" sz="2000" dirty="0">
                <a:solidFill>
                  <a:srgbClr val="FFC00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speak different </a:t>
            </a:r>
            <a:r>
              <a:rPr lang="en-US" sz="2000" dirty="0">
                <a:solidFill>
                  <a:srgbClr val="FFC000"/>
                </a:solidFill>
                <a:latin typeface="Times New Roman" pitchFamily="18" charset="0"/>
                <a:cs typeface="Times New Roman" pitchFamily="18" charset="0"/>
              </a:rPr>
              <a:t>languages</a:t>
            </a:r>
            <a:r>
              <a:rPr lang="en-US" sz="2000" dirty="0">
                <a:latin typeface="Times New Roman" pitchFamily="18" charset="0"/>
                <a:cs typeface="Times New Roman" pitchFamily="18" charset="0"/>
              </a:rPr>
              <a:t>? It doesn´t speak Spanish or Swedish, or </a:t>
            </a:r>
            <a:r>
              <a:rPr lang="en-US" sz="2000" dirty="0">
                <a:latin typeface="Times New Roman" pitchFamily="18" charset="0"/>
                <a:cs typeface="Times New Roman" pitchFamily="18" charset="0"/>
              </a:rPr>
              <a:t>Chinese</a:t>
            </a:r>
            <a:r>
              <a:rPr lang="en-US" sz="2000" dirty="0">
                <a:latin typeface="Times New Roman" pitchFamily="18" charset="0"/>
                <a:cs typeface="Times New Roman" pitchFamily="18" charset="0"/>
              </a:rPr>
              <a:t>. It speaks in ones and </a:t>
            </a:r>
            <a:r>
              <a:rPr lang="en-US" sz="2000" dirty="0">
                <a:solidFill>
                  <a:srgbClr val="FFC000"/>
                </a:solidFill>
                <a:latin typeface="Times New Roman" pitchFamily="18" charset="0"/>
                <a:cs typeface="Times New Roman" pitchFamily="18" charset="0"/>
              </a:rPr>
              <a:t>zeroes</a:t>
            </a:r>
            <a:r>
              <a:rPr lang="en-US" sz="2000" dirty="0">
                <a:latin typeface="Times New Roman" pitchFamily="18" charset="0"/>
                <a:cs typeface="Times New Roman" pitchFamily="18" charset="0"/>
              </a:rPr>
              <a:t>. You can´t </a:t>
            </a:r>
            <a:r>
              <a:rPr lang="en-US" sz="2000" dirty="0">
                <a:solidFill>
                  <a:srgbClr val="FFC000"/>
                </a:solidFill>
                <a:latin typeface="Times New Roman" pitchFamily="18" charset="0"/>
                <a:cs typeface="Times New Roman" pitchFamily="18" charset="0"/>
              </a:rPr>
              <a:t>communicate</a:t>
            </a:r>
            <a:r>
              <a:rPr lang="en-US" sz="2000" dirty="0">
                <a:latin typeface="Times New Roman" pitchFamily="18" charset="0"/>
                <a:cs typeface="Times New Roman" pitchFamily="18" charset="0"/>
              </a:rPr>
              <a:t> directly with your </a:t>
            </a:r>
            <a:r>
              <a:rPr lang="en-US" sz="2000" dirty="0">
                <a:solidFill>
                  <a:srgbClr val="FFC00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that´s where your operating </a:t>
            </a:r>
            <a:r>
              <a:rPr lang="en-US" sz="2000" dirty="0">
                <a:solidFill>
                  <a:srgbClr val="FFC00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comes in. The operating </a:t>
            </a:r>
            <a:r>
              <a:rPr lang="en-US" sz="2000" dirty="0">
                <a:solidFill>
                  <a:srgbClr val="FFC00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is the </a:t>
            </a:r>
            <a:r>
              <a:rPr lang="en-US" sz="2000" dirty="0">
                <a:solidFill>
                  <a:srgbClr val="FFC000"/>
                </a:solidFill>
                <a:latin typeface="Times New Roman" pitchFamily="18" charset="0"/>
                <a:cs typeface="Times New Roman" pitchFamily="18" charset="0"/>
              </a:rPr>
              <a:t>program</a:t>
            </a:r>
            <a:r>
              <a:rPr lang="en-US" sz="2000" dirty="0">
                <a:latin typeface="Times New Roman" pitchFamily="18" charset="0"/>
                <a:cs typeface="Times New Roman" pitchFamily="18" charset="0"/>
              </a:rPr>
              <a:t> that lets you interact with your </a:t>
            </a:r>
            <a:r>
              <a:rPr lang="en-US" sz="2000" dirty="0">
                <a:solidFill>
                  <a:srgbClr val="FFC00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Together the operating </a:t>
            </a:r>
            <a:r>
              <a:rPr lang="en-US" sz="2000" dirty="0">
                <a:solidFill>
                  <a:srgbClr val="FFC00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and </a:t>
            </a:r>
            <a:r>
              <a:rPr lang="en-US" sz="2000" dirty="0">
                <a:solidFill>
                  <a:srgbClr val="FFC00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hardware form a </a:t>
            </a:r>
            <a:r>
              <a:rPr lang="en-US" sz="2000" dirty="0">
                <a:solidFill>
                  <a:srgbClr val="FFC000"/>
                </a:solidFill>
                <a:latin typeface="Times New Roman" pitchFamily="18" charset="0"/>
                <a:cs typeface="Times New Roman" pitchFamily="18" charset="0"/>
              </a:rPr>
              <a:t>complete</a:t>
            </a:r>
            <a:r>
              <a:rPr lang="en-US" sz="2000" dirty="0">
                <a:latin typeface="Times New Roman" pitchFamily="18" charset="0"/>
                <a:cs typeface="Times New Roman" pitchFamily="18" charset="0"/>
              </a:rPr>
              <a:t> </a:t>
            </a:r>
            <a:r>
              <a:rPr lang="en-US" sz="2000" dirty="0">
                <a:solidFill>
                  <a:srgbClr val="FFC00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that </a:t>
            </a:r>
            <a:r>
              <a:rPr lang="en-US" sz="2000" dirty="0">
                <a:solidFill>
                  <a:srgbClr val="FFC000"/>
                </a:solidFill>
                <a:latin typeface="Times New Roman" pitchFamily="18" charset="0"/>
                <a:cs typeface="Times New Roman" pitchFamily="18" charset="0"/>
              </a:rPr>
              <a:t>determines</a:t>
            </a:r>
            <a:r>
              <a:rPr lang="en-US" sz="2000" dirty="0">
                <a:latin typeface="Times New Roman" pitchFamily="18" charset="0"/>
                <a:cs typeface="Times New Roman" pitchFamily="18" charset="0"/>
              </a:rPr>
              <a:t> what your </a:t>
            </a:r>
            <a:r>
              <a:rPr lang="en-US" sz="2000" dirty="0">
                <a:solidFill>
                  <a:srgbClr val="FFC00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can do. There are many </a:t>
            </a:r>
            <a:r>
              <a:rPr lang="en-US" sz="2000" dirty="0">
                <a:solidFill>
                  <a:srgbClr val="FFC000"/>
                </a:solidFill>
                <a:latin typeface="Times New Roman" pitchFamily="18" charset="0"/>
                <a:cs typeface="Times New Roman" pitchFamily="18" charset="0"/>
              </a:rPr>
              <a:t>different</a:t>
            </a:r>
            <a:r>
              <a:rPr lang="en-US" sz="2000" dirty="0">
                <a:latin typeface="Times New Roman" pitchFamily="18" charset="0"/>
                <a:cs typeface="Times New Roman" pitchFamily="18" charset="0"/>
              </a:rPr>
              <a:t> operating </a:t>
            </a:r>
            <a:r>
              <a:rPr lang="en-US" sz="2000" dirty="0">
                <a:solidFill>
                  <a:srgbClr val="FFC000"/>
                </a:solidFill>
                <a:latin typeface="Times New Roman" pitchFamily="18" charset="0"/>
                <a:cs typeface="Times New Roman" pitchFamily="18" charset="0"/>
              </a:rPr>
              <a:t>systems</a:t>
            </a:r>
            <a:r>
              <a:rPr lang="en-US" sz="2000" dirty="0">
                <a:latin typeface="Times New Roman" pitchFamily="18" charset="0"/>
                <a:cs typeface="Times New Roman" pitchFamily="18" charset="0"/>
              </a:rPr>
              <a:t>. Two of the most </a:t>
            </a:r>
            <a:r>
              <a:rPr lang="en-US" sz="2000" dirty="0">
                <a:solidFill>
                  <a:srgbClr val="FFC000"/>
                </a:solidFill>
                <a:latin typeface="Times New Roman" pitchFamily="18" charset="0"/>
                <a:cs typeface="Times New Roman" pitchFamily="18" charset="0"/>
              </a:rPr>
              <a:t>common</a:t>
            </a:r>
            <a:r>
              <a:rPr lang="en-US" sz="2000" dirty="0">
                <a:latin typeface="Times New Roman" pitchFamily="18" charset="0"/>
                <a:cs typeface="Times New Roman" pitchFamily="18" charset="0"/>
              </a:rPr>
              <a:t> ones are Microsoft Windows and Mac</a:t>
            </a:r>
            <a:r>
              <a:rPr lang="en-US" sz="2000" dirty="0">
                <a:solidFill>
                  <a:srgbClr val="92D050"/>
                </a:solidFill>
                <a:latin typeface="Times New Roman" pitchFamily="18" charset="0"/>
                <a:cs typeface="Times New Roman" pitchFamily="18" charset="0"/>
              </a:rPr>
              <a:t> </a:t>
            </a:r>
            <a:r>
              <a:rPr lang="en-US" sz="2000" dirty="0">
                <a:latin typeface="Times New Roman" pitchFamily="18" charset="0"/>
                <a:cs typeface="Times New Roman" pitchFamily="18" charset="0"/>
              </a:rPr>
              <a:t>OS</a:t>
            </a:r>
            <a:r>
              <a:rPr lang="en-US" sz="2000" dirty="0">
                <a:solidFill>
                  <a:srgbClr val="92D050"/>
                </a:solidFill>
                <a:latin typeface="Times New Roman" pitchFamily="18" charset="0"/>
                <a:cs typeface="Times New Roman" pitchFamily="18" charset="0"/>
              </a:rPr>
              <a:t> </a:t>
            </a:r>
            <a:r>
              <a:rPr lang="en-US" sz="2000" dirty="0">
                <a:latin typeface="Times New Roman" pitchFamily="18" charset="0"/>
                <a:cs typeface="Times New Roman" pitchFamily="18" charset="0"/>
              </a:rPr>
              <a:t>X. Windows comes preloaded on most </a:t>
            </a:r>
            <a:r>
              <a:rPr lang="en-US" sz="2000" dirty="0">
                <a:solidFill>
                  <a:srgbClr val="FFC000"/>
                </a:solidFill>
                <a:latin typeface="Times New Roman" pitchFamily="18" charset="0"/>
                <a:cs typeface="Times New Roman" pitchFamily="18" charset="0"/>
              </a:rPr>
              <a:t>personal</a:t>
            </a:r>
            <a:r>
              <a:rPr lang="en-US" sz="2000" dirty="0">
                <a:latin typeface="Times New Roman" pitchFamily="18" charset="0"/>
                <a:cs typeface="Times New Roman" pitchFamily="18" charset="0"/>
              </a:rPr>
              <a:t> </a:t>
            </a:r>
            <a:r>
              <a:rPr lang="en-US" sz="2000" dirty="0">
                <a:solidFill>
                  <a:srgbClr val="FFC000"/>
                </a:solidFill>
                <a:latin typeface="Times New Roman" pitchFamily="18" charset="0"/>
                <a:cs typeface="Times New Roman" pitchFamily="18" charset="0"/>
              </a:rPr>
              <a:t>computers</a:t>
            </a:r>
            <a:r>
              <a:rPr lang="en-US" sz="2000" dirty="0">
                <a:latin typeface="Times New Roman" pitchFamily="18" charset="0"/>
                <a:cs typeface="Times New Roman" pitchFamily="18" charset="0"/>
              </a:rPr>
              <a:t>; Mac OS X runs on all new Macs. Operating </a:t>
            </a:r>
            <a:r>
              <a:rPr lang="en-US" sz="2000" dirty="0">
                <a:solidFill>
                  <a:srgbClr val="FFC000"/>
                </a:solidFill>
                <a:latin typeface="Times New Roman" pitchFamily="18" charset="0"/>
                <a:cs typeface="Times New Roman" pitchFamily="18" charset="0"/>
              </a:rPr>
              <a:t>Systems</a:t>
            </a:r>
            <a:r>
              <a:rPr lang="en-US" sz="2000" dirty="0">
                <a:latin typeface="Times New Roman" pitchFamily="18" charset="0"/>
                <a:cs typeface="Times New Roman" pitchFamily="18" charset="0"/>
              </a:rPr>
              <a:t> aren´t just for computers and laptops, though. Mobile devices run mobile operating </a:t>
            </a:r>
            <a:r>
              <a:rPr lang="en-US" sz="2000" dirty="0">
                <a:solidFill>
                  <a:srgbClr val="FFC000"/>
                </a:solidFill>
                <a:latin typeface="Times New Roman" pitchFamily="18" charset="0"/>
                <a:cs typeface="Times New Roman" pitchFamily="18" charset="0"/>
              </a:rPr>
              <a:t>systems</a:t>
            </a:r>
            <a:r>
              <a:rPr lang="en-US" sz="2000" dirty="0">
                <a:latin typeface="Times New Roman" pitchFamily="18" charset="0"/>
                <a:cs typeface="Times New Roman" pitchFamily="18" charset="0"/>
              </a:rPr>
              <a:t> like Apple iOS or Google Android. Operating </a:t>
            </a:r>
            <a:r>
              <a:rPr lang="en-US" sz="2000" dirty="0">
                <a:solidFill>
                  <a:srgbClr val="FFC000"/>
                </a:solidFill>
                <a:latin typeface="Times New Roman" pitchFamily="18" charset="0"/>
                <a:cs typeface="Times New Roman" pitchFamily="18" charset="0"/>
              </a:rPr>
              <a:t>Systems</a:t>
            </a:r>
            <a:r>
              <a:rPr lang="en-US" sz="2000" dirty="0">
                <a:latin typeface="Times New Roman" pitchFamily="18" charset="0"/>
                <a:cs typeface="Times New Roman" pitchFamily="18" charset="0"/>
              </a:rPr>
              <a:t> for mobile devices are designed for </a:t>
            </a:r>
            <a:r>
              <a:rPr lang="en-US" sz="2000" dirty="0">
                <a:solidFill>
                  <a:srgbClr val="FFC000"/>
                </a:solidFill>
                <a:latin typeface="Times New Roman" pitchFamily="18" charset="0"/>
                <a:cs typeface="Times New Roman" pitchFamily="18" charset="0"/>
              </a:rPr>
              <a:t>interactions</a:t>
            </a:r>
            <a:r>
              <a:rPr lang="en-US" sz="2000" dirty="0">
                <a:latin typeface="Times New Roman" pitchFamily="18" charset="0"/>
                <a:cs typeface="Times New Roman" pitchFamily="18" charset="0"/>
              </a:rPr>
              <a:t> with smaller touch-screens. Before downloading new sofware, or </a:t>
            </a:r>
            <a:r>
              <a:rPr lang="en-US" sz="2000" dirty="0">
                <a:solidFill>
                  <a:srgbClr val="FFC000"/>
                </a:solidFill>
                <a:latin typeface="Times New Roman" pitchFamily="18" charset="0"/>
                <a:cs typeface="Times New Roman" pitchFamily="18" charset="0"/>
              </a:rPr>
              <a:t>applications</a:t>
            </a:r>
            <a:r>
              <a:rPr lang="en-US" sz="2000" dirty="0">
                <a:latin typeface="Times New Roman" pitchFamily="18" charset="0"/>
                <a:cs typeface="Times New Roman" pitchFamily="18" charset="0"/>
              </a:rPr>
              <a:t>, to your </a:t>
            </a:r>
            <a:r>
              <a:rPr lang="en-US" sz="2000" dirty="0">
                <a:solidFill>
                  <a:srgbClr val="FFC000"/>
                </a:solidFill>
                <a:latin typeface="Times New Roman" pitchFamily="18" charset="0"/>
                <a:cs typeface="Times New Roman" pitchFamily="18" charset="0"/>
              </a:rPr>
              <a:t>computer</a:t>
            </a:r>
            <a:r>
              <a:rPr lang="en-US" sz="2000" dirty="0">
                <a:latin typeface="Times New Roman" pitchFamily="18" charset="0"/>
                <a:cs typeface="Times New Roman" pitchFamily="18" charset="0"/>
              </a:rPr>
              <a:t> or mobile device, you should check to see if the </a:t>
            </a:r>
            <a:r>
              <a:rPr lang="en-US" sz="2000" dirty="0">
                <a:solidFill>
                  <a:srgbClr val="FFC000"/>
                </a:solidFill>
                <a:latin typeface="Times New Roman" pitchFamily="18" charset="0"/>
                <a:cs typeface="Times New Roman" pitchFamily="18" charset="0"/>
              </a:rPr>
              <a:t>application</a:t>
            </a:r>
            <a:r>
              <a:rPr lang="en-US" sz="2000" dirty="0">
                <a:latin typeface="Times New Roman" pitchFamily="18" charset="0"/>
                <a:cs typeface="Times New Roman" pitchFamily="18" charset="0"/>
              </a:rPr>
              <a:t> is </a:t>
            </a:r>
            <a:r>
              <a:rPr lang="en-US" sz="2000" dirty="0">
                <a:solidFill>
                  <a:srgbClr val="FFC000"/>
                </a:solidFill>
                <a:latin typeface="Times New Roman" pitchFamily="18" charset="0"/>
                <a:cs typeface="Times New Roman" pitchFamily="18" charset="0"/>
              </a:rPr>
              <a:t>compatible</a:t>
            </a:r>
            <a:r>
              <a:rPr lang="en-US" sz="2000" dirty="0">
                <a:latin typeface="Times New Roman" pitchFamily="18" charset="0"/>
                <a:cs typeface="Times New Roman" pitchFamily="18" charset="0"/>
              </a:rPr>
              <a:t> with your operating </a:t>
            </a:r>
            <a:r>
              <a:rPr lang="en-US" sz="2000" dirty="0">
                <a:solidFill>
                  <a:srgbClr val="FFC00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Some </a:t>
            </a:r>
            <a:r>
              <a:rPr lang="en-US" sz="2000" dirty="0">
                <a:solidFill>
                  <a:srgbClr val="FFC000"/>
                </a:solidFill>
                <a:latin typeface="Times New Roman" pitchFamily="18" charset="0"/>
                <a:cs typeface="Times New Roman" pitchFamily="18" charset="0"/>
              </a:rPr>
              <a:t>applications</a:t>
            </a:r>
            <a:r>
              <a:rPr lang="en-US" sz="2000" dirty="0">
                <a:latin typeface="Times New Roman" pitchFamily="18" charset="0"/>
                <a:cs typeface="Times New Roman" pitchFamily="18" charset="0"/>
              </a:rPr>
              <a:t> work on all operating </a:t>
            </a:r>
            <a:r>
              <a:rPr lang="en-US" sz="2000" dirty="0">
                <a:solidFill>
                  <a:srgbClr val="FFC000"/>
                </a:solidFill>
                <a:latin typeface="Times New Roman" pitchFamily="18" charset="0"/>
                <a:cs typeface="Times New Roman" pitchFamily="18" charset="0"/>
              </a:rPr>
              <a:t>systems</a:t>
            </a:r>
            <a:r>
              <a:rPr lang="en-US" sz="2000" dirty="0">
                <a:latin typeface="Times New Roman" pitchFamily="18" charset="0"/>
                <a:cs typeface="Times New Roman" pitchFamily="18" charset="0"/>
              </a:rPr>
              <a:t>, but others only work on certain ones. So, get to know your operating </a:t>
            </a:r>
            <a:r>
              <a:rPr lang="en-US" sz="2000" dirty="0">
                <a:solidFill>
                  <a:srgbClr val="FFC000"/>
                </a:solidFill>
                <a:latin typeface="Times New Roman" pitchFamily="18" charset="0"/>
                <a:cs typeface="Times New Roman" pitchFamily="18" charset="0"/>
              </a:rPr>
              <a:t>system</a:t>
            </a:r>
            <a:r>
              <a:rPr lang="en-US" sz="2000" dirty="0">
                <a:latin typeface="Times New Roman" pitchFamily="18" charset="0"/>
                <a:cs typeface="Times New Roman" pitchFamily="18" charset="0"/>
              </a:rPr>
              <a:t> to see how it works and what it can do.</a:t>
            </a:r>
            <a:endParaRPr lang="pt-BR" sz="2000" dirty="0">
              <a:latin typeface="Times New Roman" pitchFamily="18" charset="0"/>
              <a:cs typeface="Times New Roman" pitchFamily="18" charset="0"/>
            </a:endParaRPr>
          </a:p>
        </p:txBody>
      </p:sp>
    </p:spTree>
    <p:extLst>
      <p:ext uri="{BB962C8B-B14F-4D97-AF65-F5344CB8AC3E}">
        <p14:creationId xmlns:p14="http://schemas.microsoft.com/office/powerpoint/2010/main" val="1124390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1600" dirty="0"/>
              <a:t>destacando os </a:t>
            </a:r>
            <a:r>
              <a:rPr lang="pt-BR" sz="2000" dirty="0" smtClean="0">
                <a:solidFill>
                  <a:srgbClr val="92D050"/>
                </a:solidFill>
              </a:rPr>
              <a:t>nomes </a:t>
            </a:r>
            <a:r>
              <a:rPr lang="pt-BR" sz="2000" dirty="0">
                <a:solidFill>
                  <a:srgbClr val="92D050"/>
                </a:solidFill>
              </a:rPr>
              <a:t>de </a:t>
            </a:r>
            <a:r>
              <a:rPr lang="pt-BR" sz="2000" dirty="0" smtClean="0">
                <a:solidFill>
                  <a:srgbClr val="92D050"/>
                </a:solidFill>
              </a:rPr>
              <a:t>pessoas,</a:t>
            </a:r>
            <a:br>
              <a:rPr lang="pt-BR" sz="2000" dirty="0" smtClean="0">
                <a:solidFill>
                  <a:srgbClr val="92D050"/>
                </a:solidFill>
              </a:rPr>
            </a:br>
            <a:r>
              <a:rPr lang="pt-BR" sz="2000" dirty="0" smtClean="0">
                <a:solidFill>
                  <a:srgbClr val="92D050"/>
                </a:solidFill>
              </a:rPr>
              <a:t>cidades, empresas </a:t>
            </a:r>
            <a:r>
              <a:rPr lang="pt-BR" sz="2000" dirty="0">
                <a:solidFill>
                  <a:srgbClr val="92D050"/>
                </a:solidFill>
              </a:rPr>
              <a:t>ou </a:t>
            </a:r>
            <a:r>
              <a:rPr lang="pt-BR" sz="2000" dirty="0" smtClean="0">
                <a:solidFill>
                  <a:srgbClr val="92D050"/>
                </a:solidFill>
              </a:rPr>
              <a:t>objetos</a:t>
            </a:r>
            <a:endParaRPr lang="pt-BR" sz="1600" dirty="0"/>
          </a:p>
        </p:txBody>
      </p:sp>
      <p:sp>
        <p:nvSpPr>
          <p:cNvPr id="3" name="Espaço Reservado para Conteúdo 2"/>
          <p:cNvSpPr>
            <a:spLocks noGrp="1"/>
          </p:cNvSpPr>
          <p:nvPr>
            <p:ph idx="1"/>
          </p:nvPr>
        </p:nvSpPr>
        <p:spPr>
          <a:xfrm>
            <a:off x="431315" y="1844825"/>
            <a:ext cx="11327784" cy="4481139"/>
          </a:xfrm>
        </p:spPr>
        <p:txBody>
          <a:bodyPr lIns="0" tIns="0" rIns="0" bIns="0">
            <a:noAutofit/>
          </a:bodyPr>
          <a:lstStyle/>
          <a:p>
            <a:pPr marL="0" indent="0" algn="just">
              <a:buNone/>
            </a:pPr>
            <a:r>
              <a:rPr lang="en-US" sz="2500" b="1" dirty="0">
                <a:latin typeface="Times New Roman" pitchFamily="18" charset="0"/>
                <a:cs typeface="Times New Roman" pitchFamily="18" charset="0"/>
              </a:rPr>
              <a:t>Understanding Operating Systems</a:t>
            </a:r>
          </a:p>
          <a:p>
            <a:pPr marL="0" indent="0" algn="just">
              <a:buNone/>
            </a:pPr>
            <a:endParaRPr lang="en-US" sz="1600" dirty="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Did </a:t>
            </a:r>
            <a:r>
              <a:rPr lang="en-US" sz="2000" dirty="0">
                <a:latin typeface="Times New Roman" pitchFamily="18" charset="0"/>
                <a:cs typeface="Times New Roman" pitchFamily="18" charset="0"/>
              </a:rPr>
              <a:t>you know that you and your computer speak different languages? It doesn´t speak Spanish or Swedish, or Chinese. It speaks in ones and zeroes. You can´t communicate directly with your computer; that´s where your operating system comes in. The operating system is the program that lets you interact with your computer. Together the operating system and computer hardware form a complete system that determines what your computer can do. There are many different operating systems. Two of the most common ones are </a:t>
            </a:r>
            <a:r>
              <a:rPr lang="en-US" sz="2000" dirty="0">
                <a:solidFill>
                  <a:srgbClr val="92D050"/>
                </a:solidFill>
                <a:latin typeface="Times New Roman" pitchFamily="18" charset="0"/>
                <a:cs typeface="Times New Roman" pitchFamily="18" charset="0"/>
              </a:rPr>
              <a:t>Microsoft</a:t>
            </a:r>
            <a:r>
              <a:rPr lang="en-US" sz="2000" dirty="0">
                <a:latin typeface="Times New Roman" pitchFamily="18" charset="0"/>
                <a:cs typeface="Times New Roman" pitchFamily="18" charset="0"/>
              </a:rPr>
              <a:t> </a:t>
            </a:r>
            <a:r>
              <a:rPr lang="en-US" sz="2000" dirty="0">
                <a:solidFill>
                  <a:srgbClr val="92D050"/>
                </a:solidFill>
                <a:latin typeface="Times New Roman" pitchFamily="18" charset="0"/>
                <a:cs typeface="Times New Roman" pitchFamily="18" charset="0"/>
              </a:rPr>
              <a:t>Windows</a:t>
            </a:r>
            <a:r>
              <a:rPr lang="en-US" sz="2000" dirty="0">
                <a:latin typeface="Times New Roman" pitchFamily="18" charset="0"/>
                <a:cs typeface="Times New Roman" pitchFamily="18" charset="0"/>
              </a:rPr>
              <a:t> and </a:t>
            </a:r>
            <a:r>
              <a:rPr lang="en-US" sz="2000" dirty="0">
                <a:solidFill>
                  <a:srgbClr val="92D050"/>
                </a:solidFill>
                <a:latin typeface="Times New Roman" pitchFamily="18" charset="0"/>
                <a:cs typeface="Times New Roman" pitchFamily="18" charset="0"/>
              </a:rPr>
              <a:t>Mac OS X</a:t>
            </a:r>
            <a:r>
              <a:rPr lang="en-US" sz="2000" dirty="0">
                <a:latin typeface="Times New Roman" pitchFamily="18" charset="0"/>
                <a:cs typeface="Times New Roman" pitchFamily="18" charset="0"/>
              </a:rPr>
              <a:t>. </a:t>
            </a:r>
            <a:r>
              <a:rPr lang="en-US" sz="2000" dirty="0">
                <a:solidFill>
                  <a:srgbClr val="92D050"/>
                </a:solidFill>
                <a:latin typeface="Times New Roman" pitchFamily="18" charset="0"/>
                <a:cs typeface="Times New Roman" pitchFamily="18" charset="0"/>
              </a:rPr>
              <a:t>Windows</a:t>
            </a:r>
            <a:r>
              <a:rPr lang="en-US" sz="2000" dirty="0">
                <a:latin typeface="Times New Roman" pitchFamily="18" charset="0"/>
                <a:cs typeface="Times New Roman" pitchFamily="18" charset="0"/>
              </a:rPr>
              <a:t> comes preloaded on most personal computers; </a:t>
            </a:r>
            <a:r>
              <a:rPr lang="en-US" sz="2000" dirty="0">
                <a:solidFill>
                  <a:srgbClr val="92D050"/>
                </a:solidFill>
                <a:latin typeface="Times New Roman" pitchFamily="18" charset="0"/>
                <a:cs typeface="Times New Roman" pitchFamily="18" charset="0"/>
              </a:rPr>
              <a:t>Mac OS X </a:t>
            </a:r>
            <a:r>
              <a:rPr lang="en-US" sz="2000" dirty="0">
                <a:latin typeface="Times New Roman" pitchFamily="18" charset="0"/>
                <a:cs typeface="Times New Roman" pitchFamily="18" charset="0"/>
              </a:rPr>
              <a:t>runs on all new </a:t>
            </a:r>
            <a:r>
              <a:rPr lang="en-US" sz="2000" dirty="0">
                <a:solidFill>
                  <a:srgbClr val="92D050"/>
                </a:solidFill>
                <a:latin typeface="Times New Roman" pitchFamily="18" charset="0"/>
                <a:cs typeface="Times New Roman" pitchFamily="18" charset="0"/>
              </a:rPr>
              <a:t>Macs</a:t>
            </a:r>
            <a:r>
              <a:rPr lang="en-US" sz="2000" dirty="0">
                <a:latin typeface="Times New Roman" pitchFamily="18" charset="0"/>
                <a:cs typeface="Times New Roman" pitchFamily="18" charset="0"/>
              </a:rPr>
              <a:t>. Operating Systems aren´t just for computers and laptops, though. Mobile devices run mobile operating systems like </a:t>
            </a:r>
            <a:r>
              <a:rPr lang="en-US" sz="2000" dirty="0">
                <a:solidFill>
                  <a:srgbClr val="92D050"/>
                </a:solidFill>
                <a:latin typeface="Times New Roman" pitchFamily="18" charset="0"/>
                <a:cs typeface="Times New Roman" pitchFamily="18" charset="0"/>
              </a:rPr>
              <a:t>Apple iOS </a:t>
            </a:r>
            <a:r>
              <a:rPr lang="en-US" sz="2000" dirty="0">
                <a:latin typeface="Times New Roman" pitchFamily="18" charset="0"/>
                <a:cs typeface="Times New Roman" pitchFamily="18" charset="0"/>
              </a:rPr>
              <a:t>or </a:t>
            </a:r>
            <a:r>
              <a:rPr lang="en-US" sz="2000" dirty="0">
                <a:solidFill>
                  <a:srgbClr val="92D050"/>
                </a:solidFill>
                <a:latin typeface="Times New Roman" pitchFamily="18" charset="0"/>
                <a:cs typeface="Times New Roman" pitchFamily="18" charset="0"/>
              </a:rPr>
              <a:t>Google</a:t>
            </a:r>
            <a:r>
              <a:rPr lang="en-US" sz="2000" dirty="0">
                <a:latin typeface="Times New Roman" pitchFamily="18" charset="0"/>
                <a:cs typeface="Times New Roman" pitchFamily="18" charset="0"/>
              </a:rPr>
              <a:t> </a:t>
            </a:r>
            <a:r>
              <a:rPr lang="en-US" sz="2000" dirty="0">
                <a:solidFill>
                  <a:srgbClr val="92D050"/>
                </a:solidFill>
                <a:latin typeface="Times New Roman" pitchFamily="18" charset="0"/>
                <a:cs typeface="Times New Roman" pitchFamily="18" charset="0"/>
              </a:rPr>
              <a:t>Android</a:t>
            </a:r>
            <a:r>
              <a:rPr lang="en-US" sz="2000" dirty="0">
                <a:latin typeface="Times New Roman" pitchFamily="18" charset="0"/>
                <a:cs typeface="Times New Roman" pitchFamily="18" charset="0"/>
              </a:rPr>
              <a:t>. Operating Systems for mobile devices are designed for interactions with smaller touch-screens. Before downloading new sofware, or applications, to your computer or mobile device, you should check to see if the application is compatible with your operating system. Some applications work on all operating systems, but others only work on certain ones. So, get to know your operating system to see how it works and what it can do.</a:t>
            </a:r>
            <a:endParaRPr lang="pt-BR" sz="2000" dirty="0">
              <a:latin typeface="Times New Roman" pitchFamily="18" charset="0"/>
              <a:cs typeface="Times New Roman" pitchFamily="18" charset="0"/>
            </a:endParaRPr>
          </a:p>
        </p:txBody>
      </p:sp>
    </p:spTree>
    <p:extLst>
      <p:ext uri="{BB962C8B-B14F-4D97-AF65-F5344CB8AC3E}">
        <p14:creationId xmlns:p14="http://schemas.microsoft.com/office/powerpoint/2010/main" val="1139058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ala de Cinz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QuadroNegro">
      <a:majorFont>
        <a:latin typeface="ChalkDust"/>
        <a:ea typeface=""/>
        <a:cs typeface=""/>
      </a:majorFont>
      <a:minorFont>
        <a:latin typeface="ChalkDust"/>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589</TotalTime>
  <Words>1714</Words>
  <Application>Microsoft Office PowerPoint</Application>
  <PresentationFormat>Personalizar</PresentationFormat>
  <Paragraphs>114</Paragraphs>
  <Slides>14</Slides>
  <Notes>0</Notes>
  <HiddenSlides>0</HiddenSlides>
  <MMClips>0</MMClips>
  <ScaleCrop>false</ScaleCrop>
  <HeadingPairs>
    <vt:vector size="4" baseType="variant">
      <vt:variant>
        <vt:lpstr>Tema</vt:lpstr>
      </vt:variant>
      <vt:variant>
        <vt:i4>1</vt:i4>
      </vt:variant>
      <vt:variant>
        <vt:lpstr>Títulos de slides</vt:lpstr>
      </vt:variant>
      <vt:variant>
        <vt:i4>14</vt:i4>
      </vt:variant>
    </vt:vector>
  </HeadingPairs>
  <TitlesOfParts>
    <vt:vector size="15" baseType="lpstr">
      <vt:lpstr>Tema do Office</vt:lpstr>
      <vt:lpstr>Apresentação do PowerPoint</vt:lpstr>
      <vt:lpstr>UNIT 1 – Reading spotlight</vt:lpstr>
      <vt:lpstr>palavras Cognatas</vt:lpstr>
      <vt:lpstr>Veja alguns exemplos abaixo entre as linguas inglesa e portuguesa:</vt:lpstr>
      <vt:lpstr>Técnicas de  scanning e skimming</vt:lpstr>
      <vt:lpstr>COMO EXEMPLO, IMAGINE QUE VOCE ESTA NO AEROPORTO COMPANHANDO O FLIGHT STATUS. AO OBESERVAR A TIMETABLE, VOCE UTILIZA TECNICAS DE SCANNING E SKIMMING</vt:lpstr>
      <vt:lpstr>PARA EXERCITAR, OBSERVE O TEXTO ABAIXO UTILIZANDO AS TECNICAS SCANNING E SKIMMING. A IDEIA E DESTACAR OS COGNATOS, NOMES DE PESSOAS, CIDADES, EMPRESAS OU OBJETOS E AS PALAVRAS JÁ CONHECIDAS</vt:lpstr>
      <vt:lpstr>destacando os cognatos</vt:lpstr>
      <vt:lpstr>destacando os nomes de pessoas, cidades, empresas ou objetos</vt:lpstr>
      <vt:lpstr>destacando as palavras JA conhecidas.</vt:lpstr>
      <vt:lpstr>Enfim, destacando cognatos, nomes e palavras jA conhecidas,  VERIFICAMOS QUE GRANDE PARTE DO TEXTO JÁ FOI IDENTIFICADA.</vt:lpstr>
      <vt:lpstr>Grammar spotlight Present Simple</vt:lpstr>
      <vt:lpstr>Exemplos de aplicação:</vt:lpstr>
      <vt:lpstr>Quotes spotlight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CavanhaMan</dc:creator>
  <cp:lastModifiedBy>CavanhaMan</cp:lastModifiedBy>
  <cp:revision>78</cp:revision>
  <dcterms:created xsi:type="dcterms:W3CDTF">2017-04-28T12:17:26Z</dcterms:created>
  <dcterms:modified xsi:type="dcterms:W3CDTF">2017-04-29T18:35:23Z</dcterms:modified>
</cp:coreProperties>
</file>