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1" r:id="rId4"/>
    <p:sldId id="272" r:id="rId5"/>
    <p:sldId id="273" r:id="rId6"/>
    <p:sldId id="269" r:id="rId7"/>
    <p:sldId id="270" r:id="rId8"/>
  </p:sldIdLst>
  <p:sldSz cx="121904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39" autoAdjust="0"/>
  </p:normalViewPr>
  <p:slideViewPr>
    <p:cSldViewPr>
      <p:cViewPr varScale="1">
        <p:scale>
          <a:sx n="65" d="100"/>
          <a:sy n="65" d="100"/>
        </p:scale>
        <p:origin x="-102" y="-9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75289" y="331177"/>
            <a:ext cx="10169855" cy="1470025"/>
          </a:xfr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05856615-78B0-44C1-84A9-2E80AD3CB06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27176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655234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786C8760-C62B-4DFE-9968-1C94F2F55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45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05856615-78B0-44C1-84A9-2E80AD3CB06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27176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655234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786C8760-C62B-4DFE-9968-1C94F2F55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78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05856615-78B0-44C1-84A9-2E80AD3CB06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27176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655234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786C8760-C62B-4DFE-9968-1C94F2F55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08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51" y="274638"/>
            <a:ext cx="10152142" cy="1143000"/>
          </a:xfr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837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05856615-78B0-44C1-84A9-2E80AD3CB06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27176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655234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786C8760-C62B-4DFE-9968-1C94F2F55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89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05856615-78B0-44C1-84A9-2E80AD3CB06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7727176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4655234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786C8760-C62B-4DFE-9968-1C94F2F55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71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05856615-78B0-44C1-84A9-2E80AD3CB06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7727176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655234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786C8760-C62B-4DFE-9968-1C94F2F55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57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05856615-78B0-44C1-84A9-2E80AD3CB06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727176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655234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786C8760-C62B-4DFE-9968-1C94F2F55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18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05856615-78B0-44C1-84A9-2E80AD3CB06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7727176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655234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786C8760-C62B-4DFE-9968-1C94F2F55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41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05856615-78B0-44C1-84A9-2E80AD3CB06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7727176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4655234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786C8760-C62B-4DFE-9968-1C94F2F55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96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05856615-78B0-44C1-84A9-2E80AD3CB066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7727176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4655234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786C8760-C62B-4DFE-9968-1C94F2F55F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55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430023" y="274638"/>
            <a:ext cx="101508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8000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2" name="Rectangle 7"/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632"/>
            <a:ext cx="1198662" cy="108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2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bg1"/>
          </a:solidFill>
          <a:latin typeface="PWChalk" pitchFamily="2" charset="0"/>
          <a:ea typeface="PWChalk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halkDust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halkDus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halkDus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halkDus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ChalkDus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4380588" y="988642"/>
            <a:ext cx="7115218" cy="4927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halkDust" pitchFamily="2" charset="0"/>
                <a:ea typeface="+mj-ea"/>
                <a:cs typeface="+mj-cs"/>
              </a:defRPr>
            </a:lvl1pPr>
          </a:lstStyle>
          <a:p>
            <a:r>
              <a:rPr lang="pt-BR" sz="5400" dirty="0" err="1" smtClean="0">
                <a:latin typeface="PWChalk" panose="02000603000000000000" pitchFamily="2" charset="0"/>
                <a:ea typeface="PWChalk" panose="02000603000000000000" pitchFamily="2" charset="0"/>
              </a:rPr>
              <a:t>Ab</a:t>
            </a:r>
            <a:r>
              <a:rPr lang="pt-BR" sz="5400" dirty="0" smtClean="0">
                <a:latin typeface="PWChalk" panose="02000603000000000000" pitchFamily="2" charset="0"/>
                <a:ea typeface="PWChalk" panose="02000603000000000000" pitchFamily="2" charset="0"/>
              </a:rPr>
              <a:t/>
            </a:r>
            <a:br>
              <a:rPr lang="pt-BR" sz="5400" dirty="0" smtClean="0">
                <a:latin typeface="PWChalk" panose="02000603000000000000" pitchFamily="2" charset="0"/>
                <a:ea typeface="PWChalk" panose="02000603000000000000" pitchFamily="2" charset="0"/>
              </a:rPr>
            </a:br>
            <a:r>
              <a:rPr lang="pt-BR" sz="5400" dirty="0" smtClean="0">
                <a:latin typeface="PWChalk" panose="02000603000000000000" pitchFamily="2" charset="0"/>
                <a:ea typeface="PWChalk" panose="02000603000000000000" pitchFamily="2" charset="0"/>
              </a:rPr>
              <a:t/>
            </a:r>
            <a:br>
              <a:rPr lang="pt-BR" sz="5400" dirty="0" smtClean="0">
                <a:latin typeface="PWChalk" panose="02000603000000000000" pitchFamily="2" charset="0"/>
                <a:ea typeface="PWChalk" panose="02000603000000000000" pitchFamily="2" charset="0"/>
              </a:rPr>
            </a:br>
            <a:r>
              <a:rPr lang="pt-BR" sz="5400" dirty="0" smtClean="0">
                <a:latin typeface="PWChalk" panose="02000603000000000000" pitchFamily="2" charset="0"/>
                <a:ea typeface="PWChalk" panose="02000603000000000000" pitchFamily="2" charset="0"/>
              </a:rPr>
              <a:t>UNIT </a:t>
            </a:r>
            <a:r>
              <a:rPr lang="pt-BR" sz="5400" dirty="0" smtClean="0">
                <a:latin typeface="PWChalk" panose="02000603000000000000" pitchFamily="2" charset="0"/>
                <a:ea typeface="PWChalk" panose="02000603000000000000" pitchFamily="2" charset="0"/>
              </a:rPr>
              <a:t>2</a:t>
            </a:r>
            <a:endParaRPr lang="pt-BR" sz="5400" dirty="0" smtClean="0">
              <a:latin typeface="PWChalk" panose="02000603000000000000" pitchFamily="2" charset="0"/>
              <a:ea typeface="PWChalk" panose="02000603000000000000" pitchFamily="2" charset="0"/>
            </a:endParaRPr>
          </a:p>
          <a:p>
            <a:r>
              <a:rPr lang="pt-BR" sz="4300" dirty="0" smtClean="0">
                <a:latin typeface="PWChalk" panose="02000603000000000000" pitchFamily="2" charset="0"/>
                <a:ea typeface="PWChalk" panose="02000603000000000000" pitchFamily="2" charset="0"/>
              </a:rPr>
              <a:t>PRESENT CONTINUOUS</a:t>
            </a:r>
            <a:endParaRPr lang="pt-BR" sz="4300" dirty="0" smtClean="0">
              <a:latin typeface="PWChalk" panose="02000603000000000000" pitchFamily="2" charset="0"/>
              <a:ea typeface="PWChalk" panose="02000603000000000000" pitchFamily="2" charset="0"/>
            </a:endParaRPr>
          </a:p>
          <a:p>
            <a:r>
              <a:rPr lang="pt-BR" sz="5400" dirty="0" smtClean="0">
                <a:latin typeface="PWChalk" panose="02000603000000000000" pitchFamily="2" charset="0"/>
                <a:ea typeface="PWChalk" panose="02000603000000000000" pitchFamily="2" charset="0"/>
              </a:rPr>
              <a:t/>
            </a:r>
            <a:br>
              <a:rPr lang="pt-BR" sz="5400" dirty="0" smtClean="0">
                <a:latin typeface="PWChalk" panose="02000603000000000000" pitchFamily="2" charset="0"/>
                <a:ea typeface="PWChalk" panose="02000603000000000000" pitchFamily="2" charset="0"/>
              </a:rPr>
            </a:br>
            <a:r>
              <a:rPr lang="pt-BR" sz="5400" dirty="0" err="1" smtClean="0">
                <a:latin typeface="PWChalk" panose="02000603000000000000" pitchFamily="2" charset="0"/>
                <a:ea typeface="PWChalk" panose="02000603000000000000" pitchFamily="2" charset="0"/>
              </a:rPr>
              <a:t>ab</a:t>
            </a:r>
            <a:endParaRPr lang="pt-BR" sz="5400" dirty="0"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321565" y="965198"/>
            <a:ext cx="3734326" cy="4927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halkDus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halkDus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halkDus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halkDus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halkDus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2000" dirty="0">
                <a:solidFill>
                  <a:srgbClr val="0070C0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RAGE</a:t>
            </a:r>
          </a:p>
          <a:p>
            <a:pPr marL="0" indent="0" algn="r">
              <a:buNone/>
            </a:pPr>
            <a:r>
              <a:rPr lang="pt-BR" sz="2000" dirty="0">
                <a:solidFill>
                  <a:srgbClr val="0070C0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PROFESSOR: </a:t>
            </a:r>
            <a:r>
              <a:rPr lang="pt-BR" sz="2000" dirty="0" smtClean="0">
                <a:solidFill>
                  <a:srgbClr val="0070C0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RODRIGO</a:t>
            </a:r>
            <a:endParaRPr lang="pt-BR" sz="2000" dirty="0">
              <a:solidFill>
                <a:srgbClr val="0070C0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  <a:p>
            <a:pPr marL="0" indent="0" algn="r">
              <a:buNone/>
            </a:pPr>
            <a:r>
              <a:rPr lang="pt-BR" sz="2000" dirty="0" smtClean="0">
                <a:solidFill>
                  <a:srgbClr val="0070C0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BALTAZAR</a:t>
            </a:r>
            <a:endParaRPr lang="pt-BR" sz="2000" dirty="0">
              <a:solidFill>
                <a:srgbClr val="0070C0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  <a:p>
            <a:pPr marL="0" indent="0" algn="r">
              <a:buNone/>
            </a:pPr>
            <a:r>
              <a:rPr lang="pt-BR" sz="2000" dirty="0">
                <a:solidFill>
                  <a:srgbClr val="0070C0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CURSO: </a:t>
            </a:r>
            <a:r>
              <a:rPr lang="pt-BR" sz="2000" dirty="0" smtClean="0">
                <a:solidFill>
                  <a:srgbClr val="0070C0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INGLES INSTRUMENTAL</a:t>
            </a:r>
            <a:endParaRPr lang="pt-BR" sz="2000" dirty="0">
              <a:solidFill>
                <a:srgbClr val="0070C0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  <a:p>
            <a:pPr marL="0" indent="0" algn="r">
              <a:buNone/>
            </a:pPr>
            <a:r>
              <a:rPr lang="pt-BR" sz="2000" dirty="0">
                <a:solidFill>
                  <a:srgbClr val="0070C0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AULA </a:t>
            </a:r>
            <a:r>
              <a:rPr lang="pt-BR" sz="2000" dirty="0" smtClean="0">
                <a:solidFill>
                  <a:srgbClr val="0070C0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2</a:t>
            </a:r>
            <a:endParaRPr lang="pt-BR" sz="2000" dirty="0">
              <a:solidFill>
                <a:srgbClr val="0070C0"/>
              </a:solidFill>
              <a:latin typeface="PWChalk" panose="02000603000000000000" pitchFamily="2" charset="0"/>
              <a:ea typeface="PWChalk" panose="02000603000000000000" pitchFamily="2" charset="0"/>
            </a:endParaRPr>
          </a:p>
        </p:txBody>
      </p:sp>
      <p:cxnSp>
        <p:nvCxnSpPr>
          <p:cNvPr id="11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1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51" y="274638"/>
            <a:ext cx="10152142" cy="70609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Grammar </a:t>
            </a:r>
            <a:r>
              <a:rPr lang="pt-BR" dirty="0" smtClean="0"/>
              <a:t>spotlight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15291" y="2564904"/>
            <a:ext cx="2511563" cy="187220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 smtClean="0"/>
              <a:t>PRESENT CONTINUOUS</a:t>
            </a:r>
            <a:endParaRPr lang="pt-BR" sz="2800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15291" y="5071740"/>
            <a:ext cx="2511563" cy="102155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BR" sz="2000" dirty="0" smtClean="0"/>
              <a:t>ACTIVITIES IN PROGRESS;</a:t>
            </a:r>
          </a:p>
          <a:p>
            <a:pPr algn="ctr"/>
            <a:r>
              <a:rPr lang="pt-BR" sz="2000" dirty="0" smtClean="0"/>
              <a:t>TEMPORARY.</a:t>
            </a:r>
            <a:endParaRPr lang="pt-BR" sz="2000" dirty="0" smtClean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663158" y="1660212"/>
            <a:ext cx="1656184" cy="8326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Conector reto 30"/>
          <p:cNvCxnSpPr>
            <a:stCxn id="6" idx="3"/>
            <a:endCxn id="55" idx="1"/>
          </p:cNvCxnSpPr>
          <p:nvPr/>
        </p:nvCxnSpPr>
        <p:spPr>
          <a:xfrm>
            <a:off x="2926854" y="3501008"/>
            <a:ext cx="322347" cy="22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6" name="Conector reto 3085"/>
          <p:cNvCxnSpPr>
            <a:stCxn id="55" idx="3"/>
            <a:endCxn id="13" idx="1"/>
          </p:cNvCxnSpPr>
          <p:nvPr/>
        </p:nvCxnSpPr>
        <p:spPr>
          <a:xfrm flipV="1">
            <a:off x="5231111" y="2076554"/>
            <a:ext cx="432047" cy="1426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3" name="Seta para baixo 3102"/>
          <p:cNvSpPr/>
          <p:nvPr/>
        </p:nvSpPr>
        <p:spPr>
          <a:xfrm>
            <a:off x="1528304" y="4566532"/>
            <a:ext cx="390438" cy="351586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7794273" y="1340768"/>
            <a:ext cx="3876849" cy="131610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pt-BR" sz="2400" b="1" dirty="0" err="1" smtClean="0">
                <a:latin typeface="Times New Roman" pitchFamily="18" charset="0"/>
                <a:cs typeface="Times New Roman" pitchFamily="18" charset="0"/>
              </a:rPr>
              <a:t>am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 + verb + </a:t>
            </a:r>
            <a:r>
              <a:rPr lang="pt-BR" sz="2400" b="1" dirty="0" err="1" smtClean="0">
                <a:latin typeface="Times New Roman" pitchFamily="18" charset="0"/>
                <a:cs typeface="Times New Roman" pitchFamily="18" charset="0"/>
              </a:rPr>
              <a:t>ing</a:t>
            </a:r>
            <a:endParaRPr lang="pt-B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“I </a:t>
            </a:r>
            <a:r>
              <a:rPr lang="pt-BR" sz="2000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am</a:t>
            </a:r>
            <a:r>
              <a:rPr lang="pt-BR" sz="20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eat</a:t>
            </a:r>
            <a:r>
              <a:rPr lang="pt-BR" sz="2000" b="1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pt-BR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tângulo de cantos arredondados 54"/>
          <p:cNvSpPr/>
          <p:nvPr/>
        </p:nvSpPr>
        <p:spPr>
          <a:xfrm>
            <a:off x="3249201" y="2929428"/>
            <a:ext cx="1981910" cy="114764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AFFIRMATIVE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tângulo de cantos arredondados 60"/>
          <p:cNvSpPr/>
          <p:nvPr/>
        </p:nvSpPr>
        <p:spPr>
          <a:xfrm>
            <a:off x="5663158" y="3212976"/>
            <a:ext cx="1656184" cy="71448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He, She, It</a:t>
            </a:r>
          </a:p>
        </p:txBody>
      </p:sp>
      <p:cxnSp>
        <p:nvCxnSpPr>
          <p:cNvPr id="65" name="Conector reto 64"/>
          <p:cNvCxnSpPr>
            <a:stCxn id="55" idx="3"/>
            <a:endCxn id="61" idx="1"/>
          </p:cNvCxnSpPr>
          <p:nvPr/>
        </p:nvCxnSpPr>
        <p:spPr>
          <a:xfrm>
            <a:off x="5231111" y="3503250"/>
            <a:ext cx="432047" cy="669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de cantos arredondados 67"/>
          <p:cNvSpPr/>
          <p:nvPr/>
        </p:nvSpPr>
        <p:spPr>
          <a:xfrm>
            <a:off x="7794272" y="3140968"/>
            <a:ext cx="3876849" cy="117488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pt-BR" sz="2400" b="1" dirty="0" err="1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erb 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pt-BR" sz="2400" b="1" dirty="0" err="1" smtClean="0">
                <a:latin typeface="Times New Roman" pitchFamily="18" charset="0"/>
                <a:cs typeface="Times New Roman" pitchFamily="18" charset="0"/>
              </a:rPr>
              <a:t>ing</a:t>
            </a:r>
            <a:endParaRPr lang="pt-B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“She </a:t>
            </a:r>
            <a:r>
              <a:rPr lang="pt-BR" sz="2000" b="1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pt-BR" sz="2000" b="1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Conector reto 69"/>
          <p:cNvCxnSpPr>
            <a:stCxn id="13" idx="3"/>
            <a:endCxn id="40" idx="1"/>
          </p:cNvCxnSpPr>
          <p:nvPr/>
        </p:nvCxnSpPr>
        <p:spPr>
          <a:xfrm flipV="1">
            <a:off x="7319342" y="1998822"/>
            <a:ext cx="474931" cy="777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61" idx="3"/>
            <a:endCxn id="68" idx="1"/>
          </p:cNvCxnSpPr>
          <p:nvPr/>
        </p:nvCxnSpPr>
        <p:spPr>
          <a:xfrm>
            <a:off x="7319342" y="3570218"/>
            <a:ext cx="474930" cy="1581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ângulo de cantos arredondados 111"/>
          <p:cNvSpPr/>
          <p:nvPr/>
        </p:nvSpPr>
        <p:spPr>
          <a:xfrm>
            <a:off x="5663158" y="4725144"/>
            <a:ext cx="1656184" cy="8326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You, We, They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Retângulo de cantos arredondados 112"/>
          <p:cNvSpPr/>
          <p:nvPr/>
        </p:nvSpPr>
        <p:spPr>
          <a:xfrm>
            <a:off x="7794273" y="4869160"/>
            <a:ext cx="3876849" cy="122413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+ are + verb + </a:t>
            </a:r>
            <a:r>
              <a:rPr lang="pt-BR" sz="2400" b="1" dirty="0" err="1">
                <a:latin typeface="Times New Roman" pitchFamily="18" charset="0"/>
                <a:cs typeface="Times New Roman" pitchFamily="18" charset="0"/>
              </a:rPr>
              <a:t>ing</a:t>
            </a:r>
            <a:endParaRPr lang="pt-BR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1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20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“They </a:t>
            </a:r>
            <a:r>
              <a:rPr lang="pt-BR" sz="20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pt-BR" sz="20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pt-BR" sz="2000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pt-BR" sz="20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pt-BR" sz="20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pt-BR" sz="20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moment</a:t>
            </a:r>
            <a:r>
              <a:rPr lang="pt-BR" sz="20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6" name="Conector reto 115"/>
          <p:cNvCxnSpPr>
            <a:stCxn id="112" idx="3"/>
            <a:endCxn id="113" idx="1"/>
          </p:cNvCxnSpPr>
          <p:nvPr/>
        </p:nvCxnSpPr>
        <p:spPr>
          <a:xfrm>
            <a:off x="7319342" y="5141486"/>
            <a:ext cx="474931" cy="339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to 122"/>
          <p:cNvCxnSpPr>
            <a:stCxn id="55" idx="3"/>
            <a:endCxn id="112" idx="1"/>
          </p:cNvCxnSpPr>
          <p:nvPr/>
        </p:nvCxnSpPr>
        <p:spPr>
          <a:xfrm>
            <a:off x="5231111" y="3503250"/>
            <a:ext cx="432047" cy="16382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0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51" y="274638"/>
            <a:ext cx="10152142" cy="70609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Grammar </a:t>
            </a:r>
            <a:r>
              <a:rPr lang="pt-BR" dirty="0" smtClean="0"/>
              <a:t>spotlight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15291" y="2564904"/>
            <a:ext cx="2511563" cy="187220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 smtClean="0"/>
              <a:t>PRESENT CONTINUOUS</a:t>
            </a:r>
            <a:endParaRPr lang="pt-BR" sz="2800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15291" y="5071740"/>
            <a:ext cx="2511563" cy="102155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BR" sz="2000" dirty="0" smtClean="0"/>
              <a:t>ACTIVITIES IN PROGRESS;</a:t>
            </a:r>
          </a:p>
          <a:p>
            <a:pPr algn="ctr"/>
            <a:r>
              <a:rPr lang="pt-BR" sz="2000" dirty="0" smtClean="0"/>
              <a:t>TEMPORARY.</a:t>
            </a:r>
            <a:endParaRPr lang="pt-BR" sz="2000" dirty="0" smtClean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663158" y="1660212"/>
            <a:ext cx="1656184" cy="8326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Conector reto 30"/>
          <p:cNvCxnSpPr>
            <a:stCxn id="6" idx="3"/>
            <a:endCxn id="55" idx="1"/>
          </p:cNvCxnSpPr>
          <p:nvPr/>
        </p:nvCxnSpPr>
        <p:spPr>
          <a:xfrm>
            <a:off x="2926854" y="3501008"/>
            <a:ext cx="322347" cy="22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6" name="Conector reto 3085"/>
          <p:cNvCxnSpPr>
            <a:stCxn id="55" idx="3"/>
            <a:endCxn id="13" idx="1"/>
          </p:cNvCxnSpPr>
          <p:nvPr/>
        </p:nvCxnSpPr>
        <p:spPr>
          <a:xfrm flipV="1">
            <a:off x="5231111" y="2076554"/>
            <a:ext cx="432047" cy="1426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3" name="Seta para baixo 3102"/>
          <p:cNvSpPr/>
          <p:nvPr/>
        </p:nvSpPr>
        <p:spPr>
          <a:xfrm>
            <a:off x="1528304" y="4566532"/>
            <a:ext cx="390438" cy="351586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7794273" y="1340768"/>
            <a:ext cx="3876849" cy="131610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pt-BR" sz="2400" b="1" dirty="0" err="1" smtClean="0">
                <a:latin typeface="Times New Roman" pitchFamily="18" charset="0"/>
                <a:cs typeface="Times New Roman" pitchFamily="18" charset="0"/>
              </a:rPr>
              <a:t>am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 + not + verb + </a:t>
            </a:r>
            <a:r>
              <a:rPr lang="pt-BR" sz="2400" b="1" dirty="0" err="1" smtClean="0">
                <a:latin typeface="Times New Roman" pitchFamily="18" charset="0"/>
                <a:cs typeface="Times New Roman" pitchFamily="18" charset="0"/>
              </a:rPr>
              <a:t>ing</a:t>
            </a:r>
            <a:endParaRPr lang="pt-B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I’</a:t>
            </a:r>
            <a:r>
              <a:rPr lang="pt-BR" sz="2000" b="1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not 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eat</a:t>
            </a:r>
            <a:r>
              <a:rPr lang="pt-BR" sz="2000" b="1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pt-BR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tângulo de cantos arredondados 54"/>
          <p:cNvSpPr/>
          <p:nvPr/>
        </p:nvSpPr>
        <p:spPr>
          <a:xfrm>
            <a:off x="3249201" y="2929428"/>
            <a:ext cx="1981910" cy="114764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NEGATIVE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tângulo de cantos arredondados 60"/>
          <p:cNvSpPr/>
          <p:nvPr/>
        </p:nvSpPr>
        <p:spPr>
          <a:xfrm>
            <a:off x="5663158" y="3212976"/>
            <a:ext cx="1656184" cy="71448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He, She, It</a:t>
            </a:r>
          </a:p>
        </p:txBody>
      </p:sp>
      <p:cxnSp>
        <p:nvCxnSpPr>
          <p:cNvPr id="65" name="Conector reto 64"/>
          <p:cNvCxnSpPr>
            <a:stCxn id="55" idx="3"/>
            <a:endCxn id="61" idx="1"/>
          </p:cNvCxnSpPr>
          <p:nvPr/>
        </p:nvCxnSpPr>
        <p:spPr>
          <a:xfrm>
            <a:off x="5231111" y="3503250"/>
            <a:ext cx="432047" cy="669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de cantos arredondados 67"/>
          <p:cNvSpPr/>
          <p:nvPr/>
        </p:nvSpPr>
        <p:spPr>
          <a:xfrm>
            <a:off x="7794272" y="3140968"/>
            <a:ext cx="3876849" cy="117488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pt-BR" sz="2400" b="1" dirty="0" err="1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 + not + </a:t>
            </a:r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erb 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pt-BR" sz="2400" b="1" dirty="0" err="1" smtClean="0">
                <a:latin typeface="Times New Roman" pitchFamily="18" charset="0"/>
                <a:cs typeface="Times New Roman" pitchFamily="18" charset="0"/>
              </a:rPr>
              <a:t>ing</a:t>
            </a:r>
            <a:endParaRPr lang="pt-B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“She </a:t>
            </a:r>
            <a:r>
              <a:rPr lang="pt-BR" sz="2000" b="1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isn’t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pt-BR" sz="2000" b="1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well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Conector reto 69"/>
          <p:cNvCxnSpPr>
            <a:stCxn id="13" idx="3"/>
            <a:endCxn id="40" idx="1"/>
          </p:cNvCxnSpPr>
          <p:nvPr/>
        </p:nvCxnSpPr>
        <p:spPr>
          <a:xfrm flipV="1">
            <a:off x="7319342" y="1998822"/>
            <a:ext cx="474931" cy="777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61" idx="3"/>
            <a:endCxn id="68" idx="1"/>
          </p:cNvCxnSpPr>
          <p:nvPr/>
        </p:nvCxnSpPr>
        <p:spPr>
          <a:xfrm>
            <a:off x="7319342" y="3570218"/>
            <a:ext cx="474930" cy="1581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ângulo de cantos arredondados 111"/>
          <p:cNvSpPr/>
          <p:nvPr/>
        </p:nvSpPr>
        <p:spPr>
          <a:xfrm>
            <a:off x="5663158" y="4725144"/>
            <a:ext cx="1656184" cy="8326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You, We, They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Retângulo de cantos arredondados 112"/>
          <p:cNvSpPr/>
          <p:nvPr/>
        </p:nvSpPr>
        <p:spPr>
          <a:xfrm>
            <a:off x="7794273" y="4869160"/>
            <a:ext cx="3876849" cy="122413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+ are 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+ not + </a:t>
            </a:r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verb + </a:t>
            </a:r>
            <a:r>
              <a:rPr lang="pt-BR" sz="2400" b="1" dirty="0" err="1">
                <a:latin typeface="Times New Roman" pitchFamily="18" charset="0"/>
                <a:cs typeface="Times New Roman" pitchFamily="18" charset="0"/>
              </a:rPr>
              <a:t>ing</a:t>
            </a:r>
            <a:endParaRPr lang="pt-BR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1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20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“They </a:t>
            </a:r>
            <a:r>
              <a:rPr lang="pt-BR" sz="2000" b="1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aren’t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6" name="Conector reto 115"/>
          <p:cNvCxnSpPr>
            <a:stCxn id="112" idx="3"/>
            <a:endCxn id="113" idx="1"/>
          </p:cNvCxnSpPr>
          <p:nvPr/>
        </p:nvCxnSpPr>
        <p:spPr>
          <a:xfrm>
            <a:off x="7319342" y="5141486"/>
            <a:ext cx="474931" cy="339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to 122"/>
          <p:cNvCxnSpPr>
            <a:stCxn id="55" idx="3"/>
            <a:endCxn id="112" idx="1"/>
          </p:cNvCxnSpPr>
          <p:nvPr/>
        </p:nvCxnSpPr>
        <p:spPr>
          <a:xfrm>
            <a:off x="5231111" y="3503250"/>
            <a:ext cx="432047" cy="16382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51" y="274638"/>
            <a:ext cx="10152142" cy="70609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Grammar </a:t>
            </a:r>
            <a:r>
              <a:rPr lang="pt-BR" dirty="0" smtClean="0"/>
              <a:t>spotlight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15291" y="2564904"/>
            <a:ext cx="2511563" cy="187220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 smtClean="0"/>
              <a:t>PRESENT CONTINUOUS</a:t>
            </a:r>
            <a:endParaRPr lang="pt-BR" sz="2800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15291" y="5071740"/>
            <a:ext cx="2511563" cy="102155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BR" sz="2000" dirty="0" smtClean="0"/>
              <a:t>ACTIVITIES IN PROGRESS;</a:t>
            </a:r>
          </a:p>
          <a:p>
            <a:pPr algn="ctr"/>
            <a:r>
              <a:rPr lang="pt-BR" sz="2000" dirty="0" smtClean="0"/>
              <a:t>TEMPORARY.</a:t>
            </a:r>
            <a:endParaRPr lang="pt-BR" sz="2000" dirty="0" smtClean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663158" y="1660212"/>
            <a:ext cx="1656184" cy="8326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Conector reto 30"/>
          <p:cNvCxnSpPr>
            <a:stCxn id="6" idx="3"/>
            <a:endCxn id="55" idx="1"/>
          </p:cNvCxnSpPr>
          <p:nvPr/>
        </p:nvCxnSpPr>
        <p:spPr>
          <a:xfrm>
            <a:off x="2926854" y="3501008"/>
            <a:ext cx="322347" cy="22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6" name="Conector reto 3085"/>
          <p:cNvCxnSpPr>
            <a:stCxn id="55" idx="3"/>
            <a:endCxn id="13" idx="1"/>
          </p:cNvCxnSpPr>
          <p:nvPr/>
        </p:nvCxnSpPr>
        <p:spPr>
          <a:xfrm flipV="1">
            <a:off x="5231111" y="2076554"/>
            <a:ext cx="432047" cy="1426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3" name="Seta para baixo 3102"/>
          <p:cNvSpPr/>
          <p:nvPr/>
        </p:nvSpPr>
        <p:spPr>
          <a:xfrm>
            <a:off x="1528304" y="4566532"/>
            <a:ext cx="390438" cy="351586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7794273" y="1340768"/>
            <a:ext cx="3876849" cy="131610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400" b="1" dirty="0" err="1" smtClean="0">
                <a:latin typeface="Times New Roman" pitchFamily="18" charset="0"/>
                <a:cs typeface="Times New Roman" pitchFamily="18" charset="0"/>
              </a:rPr>
              <a:t>am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pt-BR" sz="2400" b="1" dirty="0" err="1" smtClean="0">
                <a:latin typeface="Times New Roman" pitchFamily="18" charset="0"/>
                <a:cs typeface="Times New Roman" pitchFamily="18" charset="0"/>
              </a:rPr>
              <a:t>subj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 + verb + </a:t>
            </a:r>
            <a:r>
              <a:rPr lang="pt-BR" sz="2400" b="1" dirty="0" err="1" smtClean="0">
                <a:latin typeface="Times New Roman" pitchFamily="18" charset="0"/>
                <a:cs typeface="Times New Roman" pitchFamily="18" charset="0"/>
              </a:rPr>
              <a:t>ing</a:t>
            </a:r>
            <a:endParaRPr lang="pt-B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pt-BR" sz="2000" b="1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Am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talk</a:t>
            </a:r>
            <a:r>
              <a:rPr lang="pt-BR" sz="2000" b="1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too 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loud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?”</a:t>
            </a:r>
            <a:endParaRPr lang="pt-BR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tângulo de cantos arredondados 54"/>
          <p:cNvSpPr/>
          <p:nvPr/>
        </p:nvSpPr>
        <p:spPr>
          <a:xfrm>
            <a:off x="3249201" y="2929428"/>
            <a:ext cx="1981910" cy="114764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YES/NO QUESTIONS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tângulo de cantos arredondados 60"/>
          <p:cNvSpPr/>
          <p:nvPr/>
        </p:nvSpPr>
        <p:spPr>
          <a:xfrm>
            <a:off x="5663158" y="3212976"/>
            <a:ext cx="1656184" cy="71448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He, She, It</a:t>
            </a:r>
          </a:p>
        </p:txBody>
      </p:sp>
      <p:cxnSp>
        <p:nvCxnSpPr>
          <p:cNvPr id="65" name="Conector reto 64"/>
          <p:cNvCxnSpPr>
            <a:stCxn id="55" idx="3"/>
            <a:endCxn id="61" idx="1"/>
          </p:cNvCxnSpPr>
          <p:nvPr/>
        </p:nvCxnSpPr>
        <p:spPr>
          <a:xfrm>
            <a:off x="5231111" y="3503250"/>
            <a:ext cx="432047" cy="669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de cantos arredondados 67"/>
          <p:cNvSpPr/>
          <p:nvPr/>
        </p:nvSpPr>
        <p:spPr>
          <a:xfrm>
            <a:off x="7794272" y="3140968"/>
            <a:ext cx="3876849" cy="117488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400" b="1" dirty="0" err="1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pt-BR" sz="2400" b="1" dirty="0" err="1" smtClean="0">
                <a:latin typeface="Times New Roman" pitchFamily="18" charset="0"/>
                <a:cs typeface="Times New Roman" pitchFamily="18" charset="0"/>
              </a:rPr>
              <a:t>subj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erb 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pt-BR" sz="2400" b="1" dirty="0" err="1" smtClean="0">
                <a:latin typeface="Times New Roman" pitchFamily="18" charset="0"/>
                <a:cs typeface="Times New Roman" pitchFamily="18" charset="0"/>
              </a:rPr>
              <a:t>ing</a:t>
            </a:r>
            <a:endParaRPr lang="pt-B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pt-BR" sz="2000" b="1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she 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pt-BR" sz="2000" b="1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pt-BR" sz="20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pt-BR" sz="20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pt-BR" sz="20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moment</a:t>
            </a:r>
            <a:r>
              <a:rPr lang="pt-BR" sz="20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?”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Conector reto 69"/>
          <p:cNvCxnSpPr>
            <a:stCxn id="13" idx="3"/>
            <a:endCxn id="40" idx="1"/>
          </p:cNvCxnSpPr>
          <p:nvPr/>
        </p:nvCxnSpPr>
        <p:spPr>
          <a:xfrm flipV="1">
            <a:off x="7319342" y="1998822"/>
            <a:ext cx="474931" cy="777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61" idx="3"/>
            <a:endCxn id="68" idx="1"/>
          </p:cNvCxnSpPr>
          <p:nvPr/>
        </p:nvCxnSpPr>
        <p:spPr>
          <a:xfrm>
            <a:off x="7319342" y="3570218"/>
            <a:ext cx="474930" cy="1581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ângulo de cantos arredondados 111"/>
          <p:cNvSpPr/>
          <p:nvPr/>
        </p:nvSpPr>
        <p:spPr>
          <a:xfrm>
            <a:off x="5663158" y="4725144"/>
            <a:ext cx="1656184" cy="8326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You, We, They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Retângulo de cantos arredondados 112"/>
          <p:cNvSpPr/>
          <p:nvPr/>
        </p:nvSpPr>
        <p:spPr>
          <a:xfrm>
            <a:off x="7794273" y="4869160"/>
            <a:ext cx="3876849" cy="122413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are + </a:t>
            </a:r>
            <a:r>
              <a:rPr lang="pt-BR" sz="2400" b="1" dirty="0" err="1" smtClean="0">
                <a:latin typeface="Times New Roman" pitchFamily="18" charset="0"/>
                <a:cs typeface="Times New Roman" pitchFamily="18" charset="0"/>
              </a:rPr>
              <a:t>subj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verb + </a:t>
            </a:r>
            <a:r>
              <a:rPr lang="pt-BR" sz="2400" b="1" dirty="0" err="1">
                <a:latin typeface="Times New Roman" pitchFamily="18" charset="0"/>
                <a:cs typeface="Times New Roman" pitchFamily="18" charset="0"/>
              </a:rPr>
              <a:t>ing</a:t>
            </a:r>
            <a:endParaRPr lang="pt-BR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1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pt-BR" sz="20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study</a:t>
            </a:r>
            <a:r>
              <a:rPr lang="pt-BR" sz="2000" b="1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pt-BR" sz="20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?”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6" name="Conector reto 115"/>
          <p:cNvCxnSpPr>
            <a:stCxn id="112" idx="3"/>
            <a:endCxn id="113" idx="1"/>
          </p:cNvCxnSpPr>
          <p:nvPr/>
        </p:nvCxnSpPr>
        <p:spPr>
          <a:xfrm>
            <a:off x="7319342" y="5141486"/>
            <a:ext cx="474931" cy="339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to 122"/>
          <p:cNvCxnSpPr>
            <a:stCxn id="55" idx="3"/>
            <a:endCxn id="112" idx="1"/>
          </p:cNvCxnSpPr>
          <p:nvPr/>
        </p:nvCxnSpPr>
        <p:spPr>
          <a:xfrm>
            <a:off x="5231111" y="3503250"/>
            <a:ext cx="432047" cy="16382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4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51" y="274638"/>
            <a:ext cx="10152142" cy="70609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Grammar </a:t>
            </a:r>
            <a:r>
              <a:rPr lang="pt-BR" dirty="0" smtClean="0"/>
              <a:t>spotlight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15291" y="2564904"/>
            <a:ext cx="2511563" cy="187220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2800" dirty="0" smtClean="0"/>
              <a:t>PRESENT CONTINUOUS</a:t>
            </a:r>
            <a:endParaRPr lang="pt-BR" sz="2800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15291" y="5071740"/>
            <a:ext cx="2511563" cy="102155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BR" sz="2000" dirty="0" smtClean="0"/>
              <a:t>ACTIVITIES IN PROGRESS;</a:t>
            </a:r>
          </a:p>
          <a:p>
            <a:pPr algn="ctr"/>
            <a:r>
              <a:rPr lang="pt-BR" sz="2000" dirty="0" smtClean="0"/>
              <a:t>TEMPORARY.</a:t>
            </a:r>
            <a:endParaRPr lang="pt-BR" sz="2000" dirty="0" smtClean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663158" y="1660212"/>
            <a:ext cx="1656184" cy="8326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Conector reto 30"/>
          <p:cNvCxnSpPr>
            <a:stCxn id="6" idx="3"/>
            <a:endCxn id="55" idx="1"/>
          </p:cNvCxnSpPr>
          <p:nvPr/>
        </p:nvCxnSpPr>
        <p:spPr>
          <a:xfrm>
            <a:off x="2926854" y="3501008"/>
            <a:ext cx="322347" cy="22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6" name="Conector reto 3085"/>
          <p:cNvCxnSpPr>
            <a:stCxn id="55" idx="3"/>
            <a:endCxn id="13" idx="1"/>
          </p:cNvCxnSpPr>
          <p:nvPr/>
        </p:nvCxnSpPr>
        <p:spPr>
          <a:xfrm flipV="1">
            <a:off x="5231111" y="2076554"/>
            <a:ext cx="432047" cy="1426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3" name="Seta para baixo 3102"/>
          <p:cNvSpPr/>
          <p:nvPr/>
        </p:nvSpPr>
        <p:spPr>
          <a:xfrm>
            <a:off x="1528304" y="4566532"/>
            <a:ext cx="390438" cy="351586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7794273" y="1340768"/>
            <a:ext cx="3876849" cy="131610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W + </a:t>
            </a:r>
            <a:r>
              <a:rPr lang="pt-BR" sz="2400" b="1" dirty="0" err="1" smtClean="0">
                <a:latin typeface="Times New Roman" pitchFamily="18" charset="0"/>
                <a:cs typeface="Times New Roman" pitchFamily="18" charset="0"/>
              </a:rPr>
              <a:t>am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pt-BR" sz="2400" b="1" dirty="0" err="1" smtClean="0">
                <a:latin typeface="Times New Roman" pitchFamily="18" charset="0"/>
                <a:cs typeface="Times New Roman" pitchFamily="18" charset="0"/>
              </a:rPr>
              <a:t>subj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 + verb + </a:t>
            </a:r>
            <a:r>
              <a:rPr lang="pt-BR" sz="2400" b="1" dirty="0" err="1" smtClean="0">
                <a:latin typeface="Times New Roman" pitchFamily="18" charset="0"/>
                <a:cs typeface="Times New Roman" pitchFamily="18" charset="0"/>
              </a:rPr>
              <a:t>ing</a:t>
            </a:r>
            <a:endParaRPr lang="pt-B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“Why </a:t>
            </a:r>
            <a:r>
              <a:rPr lang="pt-BR" sz="2000" b="1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am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listen</a:t>
            </a:r>
            <a:r>
              <a:rPr lang="pt-BR" sz="2000" b="1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?”</a:t>
            </a:r>
            <a:endParaRPr lang="pt-BR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tângulo de cantos arredondados 54"/>
          <p:cNvSpPr/>
          <p:nvPr/>
        </p:nvSpPr>
        <p:spPr>
          <a:xfrm>
            <a:off x="3249201" y="2929428"/>
            <a:ext cx="1981910" cy="114764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W   QUESTIONS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tângulo de cantos arredondados 60"/>
          <p:cNvSpPr/>
          <p:nvPr/>
        </p:nvSpPr>
        <p:spPr>
          <a:xfrm>
            <a:off x="5663158" y="3212976"/>
            <a:ext cx="1656184" cy="71448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He, She, It</a:t>
            </a:r>
          </a:p>
        </p:txBody>
      </p:sp>
      <p:cxnSp>
        <p:nvCxnSpPr>
          <p:cNvPr id="65" name="Conector reto 64"/>
          <p:cNvCxnSpPr>
            <a:stCxn id="55" idx="3"/>
            <a:endCxn id="61" idx="1"/>
          </p:cNvCxnSpPr>
          <p:nvPr/>
        </p:nvCxnSpPr>
        <p:spPr>
          <a:xfrm>
            <a:off x="5231111" y="3503250"/>
            <a:ext cx="432047" cy="669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de cantos arredondados 67"/>
          <p:cNvSpPr/>
          <p:nvPr/>
        </p:nvSpPr>
        <p:spPr>
          <a:xfrm>
            <a:off x="7794272" y="3140968"/>
            <a:ext cx="3876849" cy="117488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W + </a:t>
            </a:r>
            <a:r>
              <a:rPr lang="pt-BR" sz="2400" b="1" dirty="0" err="1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pt-BR" sz="2400" b="1" dirty="0" err="1" smtClean="0">
                <a:latin typeface="Times New Roman" pitchFamily="18" charset="0"/>
                <a:cs typeface="Times New Roman" pitchFamily="18" charset="0"/>
              </a:rPr>
              <a:t>subj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erb 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pt-BR" sz="2400" b="1" dirty="0" err="1" smtClean="0">
                <a:latin typeface="Times New Roman" pitchFamily="18" charset="0"/>
                <a:cs typeface="Times New Roman" pitchFamily="18" charset="0"/>
              </a:rPr>
              <a:t>ing</a:t>
            </a:r>
            <a:endParaRPr lang="pt-B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pt-BR" sz="2000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sz="2000" b="1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she liv</a:t>
            </a:r>
            <a:r>
              <a:rPr lang="pt-BR" sz="20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today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?”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Conector reto 69"/>
          <p:cNvCxnSpPr>
            <a:stCxn id="13" idx="3"/>
            <a:endCxn id="40" idx="1"/>
          </p:cNvCxnSpPr>
          <p:nvPr/>
        </p:nvCxnSpPr>
        <p:spPr>
          <a:xfrm flipV="1">
            <a:off x="7319342" y="1998822"/>
            <a:ext cx="474931" cy="777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stCxn id="61" idx="3"/>
            <a:endCxn id="68" idx="1"/>
          </p:cNvCxnSpPr>
          <p:nvPr/>
        </p:nvCxnSpPr>
        <p:spPr>
          <a:xfrm>
            <a:off x="7319342" y="3570218"/>
            <a:ext cx="474930" cy="1581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ângulo de cantos arredondados 111"/>
          <p:cNvSpPr/>
          <p:nvPr/>
        </p:nvSpPr>
        <p:spPr>
          <a:xfrm>
            <a:off x="5663158" y="4725144"/>
            <a:ext cx="1656184" cy="8326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000" b="1" dirty="0" smtClean="0">
                <a:latin typeface="Times New Roman" pitchFamily="18" charset="0"/>
                <a:cs typeface="Times New Roman" pitchFamily="18" charset="0"/>
              </a:rPr>
              <a:t>You, We, They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Retângulo de cantos arredondados 112"/>
          <p:cNvSpPr/>
          <p:nvPr/>
        </p:nvSpPr>
        <p:spPr>
          <a:xfrm>
            <a:off x="7794273" y="4869160"/>
            <a:ext cx="3876849" cy="122413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W + are + </a:t>
            </a:r>
            <a:r>
              <a:rPr lang="pt-BR" sz="2400" b="1" dirty="0" err="1" smtClean="0">
                <a:latin typeface="Times New Roman" pitchFamily="18" charset="0"/>
                <a:cs typeface="Times New Roman" pitchFamily="18" charset="0"/>
              </a:rPr>
              <a:t>subj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pt-BR" sz="2400" b="1" dirty="0">
                <a:latin typeface="Times New Roman" pitchFamily="18" charset="0"/>
                <a:cs typeface="Times New Roman" pitchFamily="18" charset="0"/>
              </a:rPr>
              <a:t>verb + </a:t>
            </a:r>
            <a:r>
              <a:rPr lang="pt-BR" sz="2400" b="1" dirty="0" err="1">
                <a:latin typeface="Times New Roman" pitchFamily="18" charset="0"/>
                <a:cs typeface="Times New Roman" pitchFamily="18" charset="0"/>
              </a:rPr>
              <a:t>ing</a:t>
            </a:r>
            <a:endParaRPr lang="pt-BR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1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“Why </a:t>
            </a:r>
            <a:r>
              <a:rPr lang="pt-BR" sz="2000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20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study</a:t>
            </a:r>
            <a:r>
              <a:rPr lang="pt-BR" sz="2000" b="1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pt-BR" sz="2000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000" i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pt-BR" sz="20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?”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6" name="Conector reto 115"/>
          <p:cNvCxnSpPr>
            <a:stCxn id="112" idx="3"/>
            <a:endCxn id="113" idx="1"/>
          </p:cNvCxnSpPr>
          <p:nvPr/>
        </p:nvCxnSpPr>
        <p:spPr>
          <a:xfrm>
            <a:off x="7319342" y="5141486"/>
            <a:ext cx="474931" cy="3397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to 122"/>
          <p:cNvCxnSpPr>
            <a:stCxn id="55" idx="3"/>
            <a:endCxn id="112" idx="1"/>
          </p:cNvCxnSpPr>
          <p:nvPr/>
        </p:nvCxnSpPr>
        <p:spPr>
          <a:xfrm>
            <a:off x="5231111" y="3503250"/>
            <a:ext cx="432047" cy="16382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8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6887294" y="2060848"/>
            <a:ext cx="4824536" cy="43204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300" b="1" dirty="0" smtClean="0">
                <a:latin typeface="Times New Roman" pitchFamily="18" charset="0"/>
                <a:cs typeface="Times New Roman" pitchFamily="18" charset="0"/>
              </a:rPr>
              <a:t>He, She, </a:t>
            </a:r>
            <a:r>
              <a:rPr lang="pt-BR" sz="2300" b="1" dirty="0" smtClean="0"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 algn="ctr"/>
            <a:endParaRPr lang="pt-BR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2000" b="1" i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2000" b="1" i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2000" b="1" i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2000" b="1" i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2000" b="1" i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34566" y="3465004"/>
            <a:ext cx="6264696" cy="315661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300" b="1" dirty="0" smtClean="0"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pt-BR" sz="2300" b="1" dirty="0" smtClean="0">
                <a:latin typeface="Times New Roman" pitchFamily="18" charset="0"/>
                <a:cs typeface="Times New Roman" pitchFamily="18" charset="0"/>
              </a:rPr>
              <a:t>, We, </a:t>
            </a:r>
            <a:r>
              <a:rPr lang="pt-BR" sz="2300" b="1" dirty="0" smtClean="0">
                <a:latin typeface="Times New Roman" pitchFamily="18" charset="0"/>
                <a:cs typeface="Times New Roman" pitchFamily="18" charset="0"/>
              </a:rPr>
              <a:t>They</a:t>
            </a:r>
          </a:p>
          <a:p>
            <a:pPr algn="ctr"/>
            <a:endParaRPr lang="pt-BR" sz="2300" b="1" i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23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2300" b="1" i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23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2300" b="1" i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23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23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4686" y="197768"/>
            <a:ext cx="10152142" cy="114300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EXEMPLOS DE APLICACAO: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0590" y="4185084"/>
            <a:ext cx="6120680" cy="2340260"/>
          </a:xfrm>
        </p:spPr>
        <p:txBody>
          <a:bodyPr lIns="0" tIns="0" rIns="0" bIns="0"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children </a:t>
            </a:r>
            <a:r>
              <a:rPr lang="en-US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(they)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play</a:t>
            </a:r>
            <a:r>
              <a:rPr lang="en-US" sz="1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 the garden.</a:t>
            </a:r>
          </a:p>
          <a:p>
            <a:r>
              <a:rPr lang="en-US" sz="1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aren't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talk</a:t>
            </a:r>
            <a:r>
              <a:rPr lang="en-US" sz="1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to each other today.</a:t>
            </a:r>
          </a:p>
          <a:p>
            <a:r>
              <a:rPr lang="en-US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read</a:t>
            </a:r>
            <a:r>
              <a:rPr lang="en-US" sz="1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the letter again? Because </a:t>
            </a:r>
            <a:r>
              <a:rPr lang="en-US" sz="1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'm check</a:t>
            </a:r>
            <a:r>
              <a:rPr lang="en-US" sz="1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for spelling mistakes.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What a nice dress </a:t>
            </a:r>
            <a:r>
              <a:rPr lang="en-US" sz="1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wear</a:t>
            </a:r>
            <a:r>
              <a:rPr lang="en-US" sz="1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today.</a:t>
            </a:r>
          </a:p>
          <a:p>
            <a:r>
              <a:rPr lang="en-US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stay</a:t>
            </a:r>
            <a:r>
              <a:rPr lang="en-US" sz="1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this week? In a hotel.</a:t>
            </a:r>
          </a:p>
          <a:p>
            <a:r>
              <a:rPr lang="en-US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always shout</a:t>
            </a:r>
            <a:r>
              <a:rPr lang="en-US" sz="1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at me?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7031310" y="2870938"/>
            <a:ext cx="4536504" cy="34383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halkDus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halkDus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halkDus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halkDus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halkDus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She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driv</a:t>
            </a:r>
            <a:r>
              <a:rPr lang="en-US" sz="1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fast today.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Be quiet please. </a:t>
            </a:r>
            <a:r>
              <a:rPr lang="en-US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(he)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baby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sleep</a:t>
            </a:r>
            <a:r>
              <a:rPr lang="en-US" sz="1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At the moment my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wife </a:t>
            </a:r>
            <a:r>
              <a:rPr lang="en-US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(she)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feed</a:t>
            </a:r>
            <a:r>
              <a:rPr lang="en-US" sz="1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the dogs.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sky </a:t>
            </a:r>
            <a:r>
              <a:rPr lang="en-US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(it)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gett</a:t>
            </a:r>
            <a:r>
              <a:rPr lang="en-US" sz="1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dark. You'd better take an umbrella.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John </a:t>
            </a:r>
            <a:r>
              <a:rPr lang="en-US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(he)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not study</a:t>
            </a:r>
            <a:r>
              <a:rPr lang="en-US" sz="1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at the moment. </a:t>
            </a:r>
            <a:r>
              <a:rPr lang="en-US" sz="1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read</a:t>
            </a:r>
            <a:r>
              <a:rPr lang="en-US" sz="1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 comic book.</a:t>
            </a:r>
          </a:p>
          <a:p>
            <a:r>
              <a:rPr lang="en-US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Carla? </a:t>
            </a:r>
            <a:r>
              <a:rPr lang="en-US" sz="1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She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sitt</a:t>
            </a:r>
            <a:r>
              <a:rPr lang="en-US" sz="1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 the living room. </a:t>
            </a:r>
            <a:r>
              <a:rPr lang="en-US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she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doing? </a:t>
            </a:r>
            <a:r>
              <a:rPr lang="en-US" sz="1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She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watch</a:t>
            </a:r>
            <a:r>
              <a:rPr lang="en-US" sz="1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television.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054646" y="1196752"/>
            <a:ext cx="4536504" cy="201622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t-BR" sz="23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pt-BR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2000" b="1" i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2000" b="1" i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126654" y="1700808"/>
            <a:ext cx="4464496" cy="17641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ChalkDust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ChalkDust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ChalkDust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ChalkDust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ChalkDus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work</a:t>
            </a:r>
            <a:r>
              <a:rPr lang="en-US" sz="1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them now.</a:t>
            </a:r>
          </a:p>
          <a:p>
            <a:r>
              <a:rPr lang="en-US" sz="1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water</a:t>
            </a:r>
            <a:r>
              <a:rPr lang="en-US" sz="1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the plants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listen</a:t>
            </a:r>
            <a:r>
              <a:rPr lang="en-US" sz="1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to this?</a:t>
            </a:r>
          </a:p>
          <a:p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talk</a:t>
            </a:r>
            <a:r>
              <a:rPr lang="en-US" sz="1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too loud?</a:t>
            </a:r>
          </a:p>
        </p:txBody>
      </p:sp>
    </p:spTree>
    <p:extLst>
      <p:ext uri="{BB962C8B-B14F-4D97-AF65-F5344CB8AC3E}">
        <p14:creationId xmlns:p14="http://schemas.microsoft.com/office/powerpoint/2010/main" val="6448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http://media.gettyimages.com/photos/man-writes-mathematical-equations-on-chalkboard-picture-id168351286?s=612x6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07"/>
          <a:stretch/>
        </p:blipFill>
        <p:spPr bwMode="auto">
          <a:xfrm>
            <a:off x="334566" y="1272044"/>
            <a:ext cx="11521280" cy="518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51" y="257364"/>
            <a:ext cx="10152142" cy="1083404"/>
          </a:xfrm>
        </p:spPr>
        <p:txBody>
          <a:bodyPr/>
          <a:lstStyle/>
          <a:p>
            <a:r>
              <a:rPr lang="pt-BR" dirty="0" smtClean="0"/>
              <a:t>Quotes spotlight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91150" y="2060848"/>
            <a:ext cx="5989741" cy="1584176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dirty="0" smtClean="0">
              <a:latin typeface="PWChalk" pitchFamily="2" charset="0"/>
              <a:ea typeface="PWChalk" pitchFamily="2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PWChalk" pitchFamily="2" charset="0"/>
                <a:ea typeface="PWChalk" pitchFamily="2" charset="0"/>
              </a:rPr>
              <a:t>“I’M NOT THE BEST,</a:t>
            </a:r>
          </a:p>
          <a:p>
            <a:pPr marL="0" indent="0" algn="ctr">
              <a:buNone/>
            </a:pPr>
            <a:r>
              <a:rPr lang="en-US" dirty="0" smtClean="0">
                <a:latin typeface="PWChalk" pitchFamily="2" charset="0"/>
                <a:ea typeface="PWChalk" pitchFamily="2" charset="0"/>
              </a:rPr>
              <a:t>BYT I’M TRYING MY BEST</a:t>
            </a:r>
            <a:r>
              <a:rPr lang="en-US" dirty="0" smtClean="0">
                <a:latin typeface="PWChalk" pitchFamily="2" charset="0"/>
                <a:ea typeface="PWChalk" pitchFamily="2" charset="0"/>
              </a:rPr>
              <a:t>.”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PWChalk" pitchFamily="2" charset="0"/>
                <a:ea typeface="PWChalk" pitchFamily="2" charset="0"/>
              </a:rPr>
              <a:t>.</a:t>
            </a:r>
            <a:endParaRPr lang="en-US" dirty="0" smtClean="0">
              <a:solidFill>
                <a:schemeClr val="tx1"/>
              </a:solidFill>
              <a:latin typeface="PWChalk" pitchFamily="2" charset="0"/>
              <a:ea typeface="PWChal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5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QuadroNegro">
      <a:majorFont>
        <a:latin typeface="ChalkDust"/>
        <a:ea typeface=""/>
        <a:cs typeface=""/>
      </a:majorFont>
      <a:minorFont>
        <a:latin typeface="ChalkDus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687</TotalTime>
  <Words>475</Words>
  <Application>Microsoft Office PowerPoint</Application>
  <PresentationFormat>Personalizar</PresentationFormat>
  <Paragraphs>118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Grammar spotlight</vt:lpstr>
      <vt:lpstr>Grammar spotlight</vt:lpstr>
      <vt:lpstr>Grammar spotlight</vt:lpstr>
      <vt:lpstr>Grammar spotlight</vt:lpstr>
      <vt:lpstr>EXEMPLOS DE APLICACAO:</vt:lpstr>
      <vt:lpstr>Quotes spotlight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CavanhaMan</dc:creator>
  <cp:lastModifiedBy>CavanhaMan</cp:lastModifiedBy>
  <cp:revision>96</cp:revision>
  <dcterms:created xsi:type="dcterms:W3CDTF">2017-04-28T12:17:26Z</dcterms:created>
  <dcterms:modified xsi:type="dcterms:W3CDTF">2017-06-02T13:07:18Z</dcterms:modified>
</cp:coreProperties>
</file>