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220" y="6083555"/>
            <a:ext cx="711815" cy="7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05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220" y="6083555"/>
            <a:ext cx="711815" cy="7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2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5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58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29/04/2017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50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29/04/2017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02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29/04/2017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86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5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94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A1AD-170D-42AD-8938-6BE4F08BF064}" type="datetimeFigureOut">
              <a:rPr lang="pt-BR" smtClean="0"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220" y="6083555"/>
            <a:ext cx="711815" cy="7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1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80588" y="988642"/>
            <a:ext cx="6766078" cy="4927601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ab</a:t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/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LÓGICA DE PROGRAMAÇÃO</a:t>
            </a:r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/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/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 err="1" smtClean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ab</a:t>
            </a:r>
            <a:endParaRPr lang="pt-BR" sz="54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1565" y="965198"/>
            <a:ext cx="3734326" cy="4927602"/>
          </a:xfrm>
        </p:spPr>
        <p:txBody>
          <a:bodyPr anchor="ctr">
            <a:normAutofit/>
          </a:bodyPr>
          <a:lstStyle/>
          <a:p>
            <a:pPr algn="r"/>
            <a:r>
              <a:rPr lang="pt-BR" sz="20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RAGE</a:t>
            </a:r>
          </a:p>
          <a:p>
            <a:pPr algn="r"/>
            <a:r>
              <a:rPr lang="pt-BR" sz="20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PROFESSOR: </a:t>
            </a:r>
            <a:r>
              <a:rPr lang="pt-BR" sz="20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GUSTAVO </a:t>
            </a:r>
          </a:p>
          <a:p>
            <a:pPr algn="r"/>
            <a:r>
              <a:rPr lang="pt-BR" sz="20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CORTES</a:t>
            </a:r>
            <a:endParaRPr lang="pt-BR" sz="20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  <a:p>
            <a:pPr algn="r"/>
            <a:r>
              <a:rPr lang="pt-BR" sz="20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CURSO: </a:t>
            </a:r>
            <a:r>
              <a:rPr lang="pt-BR" sz="20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ESTRUTURAS </a:t>
            </a:r>
            <a:r>
              <a:rPr lang="pt-BR" sz="20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CONDICIONAIS</a:t>
            </a:r>
            <a:endParaRPr lang="pt-BR" sz="20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  <a:p>
            <a:pPr algn="r"/>
            <a:r>
              <a:rPr lang="pt-BR" sz="20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AULA 1</a:t>
            </a:r>
          </a:p>
        </p:txBody>
      </p:sp>
    </p:spTree>
    <p:extLst>
      <p:ext uri="{BB962C8B-B14F-4D97-AF65-F5344CB8AC3E}">
        <p14:creationId xmlns:p14="http://schemas.microsoft.com/office/powerpoint/2010/main" val="235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052881"/>
            <a:ext cx="12192000" cy="4927601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ab</a:t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/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ESTRUTURA CONDICIONAL</a:t>
            </a:r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/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/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 err="1" smtClean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ab</a:t>
            </a:r>
            <a:endParaRPr lang="pt-BR" sz="54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4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CONCEITO 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53601" y="2277284"/>
            <a:ext cx="10879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É uma estrutura em algoritmos que define que um certo bloco de comandos só será executado se uma condição pré-definida seja verdadeira.</a:t>
            </a:r>
            <a:r>
              <a:rPr lang="pt-BR" sz="2800" dirty="0" smtClean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 </a:t>
            </a:r>
            <a:endParaRPr lang="pt-BR" sz="28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SINTAXE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5170577" y="1378424"/>
            <a:ext cx="1569492" cy="51861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Início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Fluxograma: Entrada manual 2"/>
          <p:cNvSpPr/>
          <p:nvPr/>
        </p:nvSpPr>
        <p:spPr>
          <a:xfrm>
            <a:off x="5334350" y="2183642"/>
            <a:ext cx="1241946" cy="629035"/>
          </a:xfrm>
          <a:prstGeom prst="flowChartManualInp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Entrada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Fluxograma: Decisão 4"/>
          <p:cNvSpPr/>
          <p:nvPr/>
        </p:nvSpPr>
        <p:spPr>
          <a:xfrm>
            <a:off x="4891760" y="3099280"/>
            <a:ext cx="2127125" cy="955343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Condição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de seta reta 6"/>
          <p:cNvCxnSpPr>
            <a:stCxn id="5" idx="3"/>
            <a:endCxn id="29" idx="0"/>
          </p:cNvCxnSpPr>
          <p:nvPr/>
        </p:nvCxnSpPr>
        <p:spPr>
          <a:xfrm>
            <a:off x="7018885" y="3576952"/>
            <a:ext cx="1104945" cy="4776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2" idx="2"/>
            <a:endCxn id="3" idx="0"/>
          </p:cNvCxnSpPr>
          <p:nvPr/>
        </p:nvCxnSpPr>
        <p:spPr>
          <a:xfrm>
            <a:off x="5955323" y="1897039"/>
            <a:ext cx="0" cy="34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3" idx="2"/>
            <a:endCxn id="5" idx="0"/>
          </p:cNvCxnSpPr>
          <p:nvPr/>
        </p:nvCxnSpPr>
        <p:spPr>
          <a:xfrm>
            <a:off x="5955323" y="2812677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5" idx="2"/>
            <a:endCxn id="25" idx="0"/>
          </p:cNvCxnSpPr>
          <p:nvPr/>
        </p:nvCxnSpPr>
        <p:spPr>
          <a:xfrm flipH="1">
            <a:off x="5955322" y="4054623"/>
            <a:ext cx="1" cy="973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Fluxograma: Conector 24"/>
          <p:cNvSpPr/>
          <p:nvPr/>
        </p:nvSpPr>
        <p:spPr>
          <a:xfrm>
            <a:off x="5726722" y="5028264"/>
            <a:ext cx="457200" cy="4572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luxograma: Processo 28"/>
          <p:cNvSpPr/>
          <p:nvPr/>
        </p:nvSpPr>
        <p:spPr>
          <a:xfrm>
            <a:off x="7540388" y="4054623"/>
            <a:ext cx="1166884" cy="61264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Instruções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24" name="Conector de seta reta 1023"/>
          <p:cNvCxnSpPr>
            <a:stCxn id="29" idx="2"/>
            <a:endCxn id="25" idx="6"/>
          </p:cNvCxnSpPr>
          <p:nvPr/>
        </p:nvCxnSpPr>
        <p:spPr>
          <a:xfrm rot="5400000">
            <a:off x="6859080" y="3992113"/>
            <a:ext cx="589593" cy="1939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CaixaDeTexto 1026"/>
          <p:cNvSpPr txBox="1"/>
          <p:nvPr/>
        </p:nvSpPr>
        <p:spPr>
          <a:xfrm>
            <a:off x="7410896" y="326179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955322" y="43015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SINTAXE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640910" y="1568106"/>
            <a:ext cx="35323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SIMPLES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7116871" y="1568105"/>
            <a:ext cx="35323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COMPOSTA</a:t>
            </a:r>
            <a:endParaRPr lang="pt-BR" sz="2400" dirty="0"/>
          </a:p>
        </p:txBody>
      </p:sp>
      <p:sp>
        <p:nvSpPr>
          <p:cNvPr id="11" name="Retângulo 10"/>
          <p:cNvSpPr/>
          <p:nvPr/>
        </p:nvSpPr>
        <p:spPr>
          <a:xfrm>
            <a:off x="1883079" y="2728627"/>
            <a:ext cx="304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smtClean="0">
                <a:solidFill>
                  <a:schemeClr val="bg1"/>
                </a:solidFill>
              </a:rPr>
              <a:t>         </a:t>
            </a:r>
            <a:r>
              <a:rPr lang="pt-BR" sz="2000" b="1" dirty="0" smtClean="0">
                <a:solidFill>
                  <a:schemeClr val="bg1"/>
                </a:solidFill>
              </a:rPr>
              <a:t>se </a:t>
            </a:r>
            <a:r>
              <a:rPr lang="pt-BR" sz="2000" dirty="0" smtClean="0">
                <a:solidFill>
                  <a:schemeClr val="bg1"/>
                </a:solidFill>
              </a:rPr>
              <a:t>(</a:t>
            </a:r>
            <a:r>
              <a:rPr lang="pt-BR" sz="2000" b="1" dirty="0" smtClean="0">
                <a:solidFill>
                  <a:schemeClr val="accent6"/>
                </a:solidFill>
              </a:rPr>
              <a:t>condição</a:t>
            </a:r>
            <a:r>
              <a:rPr lang="pt-BR" sz="2000" dirty="0" smtClean="0">
                <a:solidFill>
                  <a:schemeClr val="bg1"/>
                </a:solidFill>
              </a:rPr>
              <a:t>) </a:t>
            </a:r>
            <a:r>
              <a:rPr lang="pt-BR" sz="2000" dirty="0" smtClean="0">
                <a:solidFill>
                  <a:srgbClr val="FF0000"/>
                </a:solidFill>
              </a:rPr>
              <a:t>{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                   </a:t>
            </a:r>
            <a:r>
              <a:rPr lang="pt-BR" sz="2000" i="1" dirty="0">
                <a:solidFill>
                  <a:schemeClr val="bg1"/>
                </a:solidFill>
              </a:rPr>
              <a:t>&lt; instrução </a:t>
            </a:r>
            <a:r>
              <a:rPr lang="pt-BR" sz="2000" i="1" dirty="0" smtClean="0">
                <a:solidFill>
                  <a:schemeClr val="bg1"/>
                </a:solidFill>
              </a:rPr>
              <a:t>1&gt;</a:t>
            </a:r>
            <a:endParaRPr lang="pt-BR" sz="2000" i="1" dirty="0">
              <a:solidFill>
                <a:schemeClr val="bg1"/>
              </a:solidFill>
            </a:endParaRPr>
          </a:p>
          <a:p>
            <a:r>
              <a:rPr lang="pt-BR" sz="2000" i="1" dirty="0">
                <a:solidFill>
                  <a:schemeClr val="bg1"/>
                </a:solidFill>
              </a:rPr>
              <a:t>                   &lt;instrução 2&gt;</a:t>
            </a:r>
          </a:p>
          <a:p>
            <a:r>
              <a:rPr lang="pt-BR" sz="2000" dirty="0">
                <a:solidFill>
                  <a:schemeClr val="bg1"/>
                </a:solidFill>
              </a:rPr>
              <a:t>          </a:t>
            </a:r>
            <a:r>
              <a:rPr lang="pt-BR" sz="2000" dirty="0" smtClean="0">
                <a:solidFill>
                  <a:srgbClr val="FF0000"/>
                </a:solidFill>
              </a:rPr>
              <a:t>}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359040" y="2472369"/>
            <a:ext cx="3048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</a:rPr>
              <a:t>se</a:t>
            </a:r>
            <a:r>
              <a:rPr lang="pt-BR" sz="2000" dirty="0" smtClean="0">
                <a:solidFill>
                  <a:schemeClr val="bg1"/>
                </a:solidFill>
              </a:rPr>
              <a:t>(</a:t>
            </a:r>
            <a:r>
              <a:rPr lang="pt-BR" sz="2000" b="1" dirty="0" smtClean="0">
                <a:solidFill>
                  <a:schemeClr val="accent6"/>
                </a:solidFill>
              </a:rPr>
              <a:t>condição</a:t>
            </a:r>
            <a:r>
              <a:rPr lang="pt-BR" sz="2000" dirty="0" smtClean="0">
                <a:solidFill>
                  <a:schemeClr val="bg1"/>
                </a:solidFill>
              </a:rPr>
              <a:t>) </a:t>
            </a:r>
            <a:r>
              <a:rPr lang="pt-BR" sz="2000" dirty="0" smtClean="0">
                <a:solidFill>
                  <a:srgbClr val="FF0000"/>
                </a:solidFill>
              </a:rPr>
              <a:t>{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                   </a:t>
            </a:r>
            <a:r>
              <a:rPr lang="pt-BR" sz="2000" i="1" dirty="0">
                <a:solidFill>
                  <a:schemeClr val="bg1"/>
                </a:solidFill>
              </a:rPr>
              <a:t>&lt; instrução </a:t>
            </a:r>
            <a:r>
              <a:rPr lang="pt-BR" sz="2000" i="1" dirty="0" smtClean="0">
                <a:solidFill>
                  <a:schemeClr val="bg1"/>
                </a:solidFill>
              </a:rPr>
              <a:t>1&gt;</a:t>
            </a:r>
            <a:endParaRPr lang="pt-BR" sz="2000" i="1" dirty="0">
              <a:solidFill>
                <a:schemeClr val="bg1"/>
              </a:solidFill>
            </a:endParaRPr>
          </a:p>
          <a:p>
            <a:r>
              <a:rPr lang="pt-BR" sz="2000" i="1" dirty="0">
                <a:solidFill>
                  <a:schemeClr val="bg1"/>
                </a:solidFill>
              </a:rPr>
              <a:t>                   &lt;instrução 2&gt;</a:t>
            </a:r>
          </a:p>
          <a:p>
            <a:r>
              <a:rPr lang="pt-BR" sz="2000" dirty="0">
                <a:solidFill>
                  <a:schemeClr val="bg1"/>
                </a:solidFill>
              </a:rPr>
              <a:t>  </a:t>
            </a:r>
            <a:r>
              <a:rPr lang="pt-BR" sz="2000" dirty="0" smtClean="0">
                <a:solidFill>
                  <a:srgbClr val="FF0000"/>
                </a:solidFill>
              </a:rPr>
              <a:t>} </a:t>
            </a:r>
            <a:r>
              <a:rPr lang="pt-BR" sz="2000" b="1" dirty="0" smtClean="0">
                <a:solidFill>
                  <a:schemeClr val="bg1"/>
                </a:solidFill>
              </a:rPr>
              <a:t>se não</a:t>
            </a:r>
            <a:r>
              <a:rPr lang="pt-BR" sz="2000" dirty="0" smtClean="0">
                <a:solidFill>
                  <a:srgbClr val="FF0000"/>
                </a:solidFill>
              </a:rPr>
              <a:t>{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                   </a:t>
            </a:r>
            <a:r>
              <a:rPr lang="pt-BR" sz="2000" i="1" dirty="0">
                <a:solidFill>
                  <a:schemeClr val="bg1"/>
                </a:solidFill>
              </a:rPr>
              <a:t>&lt; instrução </a:t>
            </a:r>
            <a:r>
              <a:rPr lang="pt-BR" sz="2000" i="1" dirty="0" smtClean="0">
                <a:solidFill>
                  <a:schemeClr val="bg1"/>
                </a:solidFill>
              </a:rPr>
              <a:t>3&gt;</a:t>
            </a:r>
            <a:endParaRPr lang="pt-BR" sz="2000" i="1" dirty="0">
              <a:solidFill>
                <a:schemeClr val="bg1"/>
              </a:solidFill>
            </a:endParaRPr>
          </a:p>
          <a:p>
            <a:r>
              <a:rPr lang="pt-BR" sz="2000" i="1" dirty="0">
                <a:solidFill>
                  <a:schemeClr val="bg1"/>
                </a:solidFill>
              </a:rPr>
              <a:t>                   &lt;instrução 4&gt;</a:t>
            </a:r>
          </a:p>
          <a:p>
            <a:r>
              <a:rPr lang="pt-BR" sz="2000" dirty="0">
                <a:solidFill>
                  <a:schemeClr val="bg1"/>
                </a:solidFill>
              </a:rPr>
              <a:t>  </a:t>
            </a:r>
            <a:r>
              <a:rPr lang="pt-BR" sz="2000" dirty="0" smtClean="0">
                <a:solidFill>
                  <a:srgbClr val="FF0000"/>
                </a:solidFill>
              </a:rPr>
              <a:t>}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 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1"/>
                </a:solidFill>
                <a:latin typeface="ChalkDust" pitchFamily="2" charset="0"/>
                <a:ea typeface="PWChalk" panose="02000603000000000000" pitchFamily="2" charset="0"/>
              </a:rPr>
              <a:t>NA PRATICA - IDENTAÇÃO</a:t>
            </a:r>
            <a:endParaRPr lang="pt-BR" sz="3600" dirty="0">
              <a:solidFill>
                <a:schemeClr val="accent1"/>
              </a:solidFill>
              <a:latin typeface="ChalkDust" pitchFamily="2" charset="0"/>
              <a:ea typeface="PWChalk" panose="02000603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9376"/>
          <a:stretch/>
        </p:blipFill>
        <p:spPr>
          <a:xfrm>
            <a:off x="2073523" y="1405719"/>
            <a:ext cx="7763599" cy="4490114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2511189" y="1671850"/>
            <a:ext cx="0" cy="3957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881954" y="4424148"/>
            <a:ext cx="0" cy="420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ChalkDust</vt:lpstr>
      <vt:lpstr>PWChalk</vt:lpstr>
      <vt:lpstr>Tema do Office</vt:lpstr>
      <vt:lpstr>ab  LÓGICA DE PROGRAMAÇÃO  ab</vt:lpstr>
      <vt:lpstr>ab  ESTRUTURA CONDICIONAL  ab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 FUNDAMENTOS DE WEB DESIGN  ab</dc:title>
  <dc:creator>Adriel Santos Lousada</dc:creator>
  <cp:lastModifiedBy>Gustavo Miranda Cortes</cp:lastModifiedBy>
  <cp:revision>12</cp:revision>
  <dcterms:created xsi:type="dcterms:W3CDTF">2017-04-26T13:35:01Z</dcterms:created>
  <dcterms:modified xsi:type="dcterms:W3CDTF">2017-04-29T11:24:50Z</dcterms:modified>
</cp:coreProperties>
</file>