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71" r:id="rId6"/>
    <p:sldId id="270" r:id="rId7"/>
    <p:sldId id="273" r:id="rId8"/>
    <p:sldId id="275" r:id="rId9"/>
    <p:sldId id="27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4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77E1A-1865-48B9-ACEC-FD9432C51F98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1B150-FC7C-4512-BB20-F20B9F5916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6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1 - A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capa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leva o nome da instituição de ensino, curso, autor, título do trabalho, cidade e ano.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2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A folha de rosto 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apresenta nome do autor, título, cidade e ano, além de uma nota descritiva, que contenha os dados, objetivo do trabalho e nome do orientador.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3 A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dedicatória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é um espaço para o autor prestar homenagens. Os agradecimentos, para citar aqueles que contribuíram com a pesquisa. A epígrafe é uma frase relacionada ao trabalho, que tenha servido de inspiração para o autor.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Elemento opcional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4 O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resumo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sintetiza em um parágrafo as ideias do trabalho. Deve ter de 150 a 500 caracteres, ser escrito em voz ativa e na terceira pessoa do singular. Também deve conter palavras-chave que identifiquem o tema.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5 As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listas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devem trazer os títulos de elementos (ilustrações, tabelas, etc.) e os números das páginas em que se encontram.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Elemento opcional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6 O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sumário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enumera as divisões e seções do trabalho, na mesma ordem em que aparecem no texto. Deve ser alinhado a esquerda, sem recuo.</a:t>
            </a:r>
            <a:endParaRPr lang="pt-BR" sz="1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1B150-FC7C-4512-BB20-F20B9F5916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3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1 A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introdução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é a parte inicial do texto. Deve trazer os temas tratados no trabalho, delimitação, justificativa, objetivo da pesquisa e procedimentos adotados.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2 O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desenvolvimento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é o corpo do trabalho, a parte principal, onde deve constar uma exposição ordenada do assunto.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3 A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conclusão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é onde o autor faz uma recapitulação sintética do assunto e dos resultados da pesquisa, avaliando a contribuição e os méritos de seu trabalho.</a:t>
            </a:r>
            <a:endParaRPr lang="pt-BR" sz="1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1B150-FC7C-4512-BB20-F20B9F5916A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5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1- As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referências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bibliográficas são uma relação de todos os documentos consultados e citados ao longo da pesquisa. Devem ser listadas ao final do trabalho, em ordem alfabética.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2 O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apêndice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é um documento elaborado pelo autor do trabalho, destinado a complementar uma ideia.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Elemento opcional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.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3 O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anexo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é um documento que não foi elaborado pelo autor, mas serve para funda­mentar ou ilustrar uma ideia. Apêndices e anexos são identifica­dos com letras maiúsculas, travessão e título. </a:t>
            </a:r>
            <a:r>
              <a:rPr lang="pt-BR" sz="1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Elemento opcional</a:t>
            </a:r>
            <a:r>
              <a:rPr lang="pt-BR" sz="1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.</a:t>
            </a:r>
            <a:endParaRPr lang="pt-BR" sz="1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1B150-FC7C-4512-BB20-F20B9F5916A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2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1B150-FC7C-4512-BB20-F20B9F5916A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6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0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6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4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1AD-170D-42AD-8938-6BE4F08BF064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88642"/>
            <a:ext cx="6766078" cy="4927601"/>
          </a:xfrm>
        </p:spPr>
        <p:txBody>
          <a:bodyPr anchor="ctr">
            <a:normAutofit/>
          </a:bodyPr>
          <a:lstStyle/>
          <a:p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METODOLOGIA</a:t>
            </a:r>
            <a:br>
              <a:rPr lang="pt-BR" sz="5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CIENTIFICA</a:t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endParaRPr lang="pt-BR" sz="5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565" y="965198"/>
            <a:ext cx="3734326" cy="4927602"/>
          </a:xfrm>
        </p:spPr>
        <p:txBody>
          <a:bodyPr anchor="ctr">
            <a:norm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RAGE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PROFESSOR: GUSTAVO 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CORTES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CURSO: NORMAS ABNT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235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ABNT - Associação Brasileira de Normas Técnicas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601" y="2277284"/>
            <a:ext cx="10879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A Associação Brasileira de Normas Técnicas (ABNT) é responsável pela definição das normas de formatação de projetos de pesquisa e monografias no país. Para produzir trabalhos acadêmicos deste tipo, é essencial conhecer e estar atento aos padrões exigidos e às regras da ABNT.</a:t>
            </a:r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ABNT - Associação Brasileira de Normas Técnicas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601" y="2277284"/>
            <a:ext cx="10879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O padrão de formatação de trabalhos acadêmicos normalmente utilizado pelas instituições de ensino superior são baseadas nas normas definidas pela ABNT (Associação Brasileira de Normas Técnicas), as quais são compostas POR </a:t>
            </a:r>
            <a:r>
              <a:rPr lang="pt-BR" sz="2800" dirty="0" err="1">
                <a:solidFill>
                  <a:srgbClr val="FFFF00"/>
                </a:solidFill>
                <a:latin typeface="ChalkDust" pitchFamily="2" charset="0"/>
                <a:ea typeface="PWChalk" panose="02000603000000000000" pitchFamily="2" charset="0"/>
              </a:rPr>
              <a:t>NBRs</a:t>
            </a: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.</a:t>
            </a:r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8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NBRS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601" y="2277284"/>
            <a:ext cx="10879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NBR = NORMA BRASILEIRA</a:t>
            </a:r>
          </a:p>
          <a:p>
            <a:pPr algn="ctr"/>
            <a:endParaRPr lang="pt-BR" sz="28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endParaRPr lang="pt-BR" sz="28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ctr"/>
            <a:endParaRPr lang="pt-BR" sz="28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***L</a:t>
            </a:r>
            <a:r>
              <a:rPr lang="pt-BR" sz="20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embrando que todas as normativas definidas pelas </a:t>
            </a:r>
            <a:r>
              <a:rPr lang="pt-BR" sz="2000" dirty="0" err="1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NBR’s</a:t>
            </a:r>
            <a:r>
              <a:rPr lang="pt-BR" sz="20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 são “recomendações”, que são ou não seguidas em sua totalidade pelas instituições de ensino.</a:t>
            </a:r>
            <a:endParaRPr lang="pt-BR" sz="20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6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1055" y="328246"/>
            <a:ext cx="10879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Trabalho acadêmico</a:t>
            </a:r>
          </a:p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ELEMENTOS PRÉ-TEXTUAIS 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algn="ctr"/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2429" y="1884561"/>
            <a:ext cx="295945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Capa</a:t>
            </a: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folha de rosto</a:t>
            </a: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Dedicatória</a:t>
            </a: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Resumo</a:t>
            </a: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Listas</a:t>
            </a: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sumário</a:t>
            </a:r>
            <a:endParaRPr lang="pt-BR" sz="2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pic>
        <p:nvPicPr>
          <p:cNvPr id="4" name="Picture 4" descr="http://multimidia.gazetadopovo.com.br/media/info/2016/201604/abnt-normas/ABNT-normas-WEB_03.png">
            <a:extLst>
              <a:ext uri="{FF2B5EF4-FFF2-40B4-BE49-F238E27FC236}">
                <a16:creationId xmlns:a16="http://schemas.microsoft.com/office/drawing/2014/main" id="{372C0686-E3DD-4CFB-85BE-F74975F57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11" y="1528575"/>
            <a:ext cx="80200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0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Elementos TEXTUAIS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pic>
        <p:nvPicPr>
          <p:cNvPr id="2050" name="Picture 2" descr="http://multimidia.gazetadopovo.com.br/media/info/2016/201604/abnt-normas/ABNT-normas-WEB_06.png">
            <a:extLst>
              <a:ext uri="{FF2B5EF4-FFF2-40B4-BE49-F238E27FC236}">
                <a16:creationId xmlns:a16="http://schemas.microsoft.com/office/drawing/2014/main" id="{DB648D93-A6E1-4057-89D0-43E68F00B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88721"/>
            <a:ext cx="5840707" cy="475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0B5A72-E993-4D0C-8A59-BC0659CBA8EC}"/>
              </a:ext>
            </a:extLst>
          </p:cNvPr>
          <p:cNvSpPr txBox="1"/>
          <p:nvPr/>
        </p:nvSpPr>
        <p:spPr>
          <a:xfrm>
            <a:off x="515815" y="2673482"/>
            <a:ext cx="34881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Introdução</a:t>
            </a: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Desenvolvimento</a:t>
            </a: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conclusão</a:t>
            </a:r>
            <a:endParaRPr lang="pt-BR" sz="2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ELEMENTOS PÓS-TEXTUAIS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0B5A72-E993-4D0C-8A59-BC0659CBA8EC}"/>
              </a:ext>
            </a:extLst>
          </p:cNvPr>
          <p:cNvSpPr txBox="1"/>
          <p:nvPr/>
        </p:nvSpPr>
        <p:spPr>
          <a:xfrm>
            <a:off x="1220998" y="2485399"/>
            <a:ext cx="25890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Referências</a:t>
            </a: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Apêndice</a:t>
            </a: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2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200" dirty="0">
                <a:solidFill>
                  <a:schemeClr val="accent4"/>
                </a:solidFill>
                <a:latin typeface="ChalkDust" pitchFamily="2" charset="0"/>
                <a:ea typeface="PWChalk" panose="02000603000000000000" pitchFamily="2" charset="0"/>
              </a:rPr>
              <a:t>anexo</a:t>
            </a:r>
            <a:endParaRPr lang="pt-BR" sz="2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pic>
        <p:nvPicPr>
          <p:cNvPr id="3074" name="Picture 2" descr="http://multimidia.gazetadopovo.com.br/media/info/2016/201604/abnt-normas/ABNT-normas-WEB_08.png">
            <a:extLst>
              <a:ext uri="{FF2B5EF4-FFF2-40B4-BE49-F238E27FC236}">
                <a16:creationId xmlns:a16="http://schemas.microsoft.com/office/drawing/2014/main" id="{44DC11D0-D5F7-4F47-912E-7A7CD7A1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19" y="1468687"/>
            <a:ext cx="3430861" cy="38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FORMATAÇÃO - MARGENS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0B5A72-E993-4D0C-8A59-BC0659CBA8EC}"/>
              </a:ext>
            </a:extLst>
          </p:cNvPr>
          <p:cNvSpPr txBox="1"/>
          <p:nvPr/>
        </p:nvSpPr>
        <p:spPr>
          <a:xfrm>
            <a:off x="872198" y="2944876"/>
            <a:ext cx="4963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Margem superior: 3,0 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Margem inferior: 2,0 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Margem esquerda: 3,0 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Margem direita: 2,0 c</a:t>
            </a:r>
            <a:endParaRPr lang="pt-BR" sz="2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pic>
        <p:nvPicPr>
          <p:cNvPr id="4098" name="Picture 2" descr="Resultado de imagem para margens abnt">
            <a:extLst>
              <a:ext uri="{FF2B5EF4-FFF2-40B4-BE49-F238E27FC236}">
                <a16:creationId xmlns:a16="http://schemas.microsoft.com/office/drawing/2014/main" id="{BBA6FB59-B0C9-446C-B291-261CEC39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42" y="1525026"/>
            <a:ext cx="26860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9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FORMATAÇÃO - FONTE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0B5A72-E993-4D0C-8A59-BC0659CBA8EC}"/>
              </a:ext>
            </a:extLst>
          </p:cNvPr>
          <p:cNvSpPr txBox="1"/>
          <p:nvPr/>
        </p:nvSpPr>
        <p:spPr>
          <a:xfrm>
            <a:off x="547469" y="974577"/>
            <a:ext cx="108473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Fonte: Arial ou Times (mas tem faculdade que exige uma fonte específica)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Cor da fonte: preta em todo 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Tamanho da fonte do corpo do texto: 12 </a:t>
            </a:r>
            <a:r>
              <a:rPr lang="pt-BR" sz="2200" dirty="0" err="1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pts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ea typeface="PWChalk" panose="02000603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Tamanho da fonte de 10pts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Citações longas;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Notas de rodapé;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Legendas;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Paginação;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Espaçamento entre linhas 1,5 para todo corpo do texto e de 1,0 (simples)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Citações diretas (mais de 3 linhas);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Notas de rodapé;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Legendas dos elementos especiais (gráficos, figuras, quadros e tabelas)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Referências Bibliográficas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PWChalk" panose="02000603000000000000" pitchFamily="2" charset="0"/>
                <a:cs typeface="Arial" panose="020B0604020202020204" pitchFamily="34" charset="0"/>
              </a:rPr>
              <a:t>Recuo de primeira linha dos parágrafos: 2 cm (mas isto é bastante flexível entre as instituições)</a:t>
            </a:r>
          </a:p>
        </p:txBody>
      </p:sp>
    </p:spTree>
    <p:extLst>
      <p:ext uri="{BB962C8B-B14F-4D97-AF65-F5344CB8AC3E}">
        <p14:creationId xmlns:p14="http://schemas.microsoft.com/office/powerpoint/2010/main" val="1414762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686</Words>
  <Application>Microsoft Office PowerPoint</Application>
  <PresentationFormat>Widescreen</PresentationFormat>
  <Paragraphs>86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ChalkDust</vt:lpstr>
      <vt:lpstr>PWChalk</vt:lpstr>
      <vt:lpstr>Tema do Office</vt:lpstr>
      <vt:lpstr>  METODOLOGIA CIENTIFICA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 FUNDAMENTOS DE WEB DESIGN  ab</dc:title>
  <dc:creator>Adriel Santos Lousada</dc:creator>
  <cp:lastModifiedBy>Gustavo Miranda Cortes</cp:lastModifiedBy>
  <cp:revision>38</cp:revision>
  <dcterms:created xsi:type="dcterms:W3CDTF">2017-04-26T13:35:01Z</dcterms:created>
  <dcterms:modified xsi:type="dcterms:W3CDTF">2017-06-28T17:05:03Z</dcterms:modified>
</cp:coreProperties>
</file>