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01" r:id="rId2"/>
    <p:sldId id="300" r:id="rId3"/>
    <p:sldId id="264" r:id="rId4"/>
    <p:sldId id="265" r:id="rId5"/>
    <p:sldId id="269" r:id="rId6"/>
    <p:sldId id="281" r:id="rId7"/>
    <p:sldId id="282" r:id="rId8"/>
    <p:sldId id="283" r:id="rId9"/>
    <p:sldId id="285" r:id="rId10"/>
    <p:sldId id="287" r:id="rId11"/>
    <p:sldId id="295" r:id="rId12"/>
    <p:sldId id="296" r:id="rId13"/>
    <p:sldId id="299" r:id="rId14"/>
  </p:sldIdLst>
  <p:sldSz cx="12192000" cy="6858000"/>
  <p:notesSz cx="6858000" cy="91170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WChalk" pitchFamily="2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WChalk" pitchFamily="2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WChalk" pitchFamily="2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WChalk" pitchFamily="2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WChalk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WChalk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WChalk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WChalk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WChalk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77" d="100"/>
          <a:sy n="77" d="100"/>
        </p:scale>
        <p:origin x="-102" y="-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04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04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CBEF9837-C2AE-44FB-8074-579C12A558E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9787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92113" y="684213"/>
            <a:ext cx="607536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8CE5B088-39B6-4F8A-A8BF-A30E4C0D04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052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79E09-6FA7-4DE2-8620-995D50C19F4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3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EE70-0DEC-47C2-A87D-6F44D8B44A7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17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9D6AF-EFB3-4DC7-91EE-9D363253E6E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720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763F3-66FD-4AF0-B7E0-339E9A4730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798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AF2CC-0BDC-4A38-943A-8347DA03D9F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29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0CA96-CB5E-40B3-8019-17E2A9EAB2A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923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3B992-9CA6-40D0-9ACD-316E6A033C6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836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47211-AF05-425D-BB0A-E65783B2C12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958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5D0B5-397D-4AD6-B23D-F246BC15DFE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9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430F6-6197-4E14-ADAE-7783F6EC4FE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047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EFF3A-3655-48EF-9451-36DC6F01131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180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687332B-8E96-4623-9135-9D230E71166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WChalk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WChalk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WChalk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WChalk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WChalk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WChalk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WChalk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WChalk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4379913" y="989013"/>
            <a:ext cx="6767512" cy="4927600"/>
          </a:xfrm>
        </p:spPr>
        <p:txBody>
          <a:bodyPr anchor="ctr"/>
          <a:lstStyle/>
          <a:p>
            <a:r>
              <a:rPr lang="pt-BR" sz="5400" smtClean="0">
                <a:solidFill>
                  <a:schemeClr val="bg1"/>
                </a:solidFill>
                <a:ea typeface="PWChalk" pitchFamily="2" charset="0"/>
                <a:cs typeface="PWChalk" pitchFamily="2" charset="0"/>
              </a:rPr>
              <a:t>ab</a:t>
            </a:r>
            <a:br>
              <a:rPr lang="pt-BR" sz="5400" smtClean="0">
                <a:solidFill>
                  <a:schemeClr val="bg1"/>
                </a:solidFill>
                <a:ea typeface="PWChalk" pitchFamily="2" charset="0"/>
                <a:cs typeface="PWChalk" pitchFamily="2" charset="0"/>
              </a:rPr>
            </a:br>
            <a:r>
              <a:rPr lang="pt-BR" sz="5400" smtClean="0">
                <a:solidFill>
                  <a:schemeClr val="bg1"/>
                </a:solidFill>
                <a:ea typeface="PWChalk" pitchFamily="2" charset="0"/>
                <a:cs typeface="PWChalk" pitchFamily="2" charset="0"/>
              </a:rPr>
              <a:t/>
            </a:r>
            <a:br>
              <a:rPr lang="pt-BR" sz="5400" smtClean="0">
                <a:solidFill>
                  <a:schemeClr val="bg1"/>
                </a:solidFill>
                <a:ea typeface="PWChalk" pitchFamily="2" charset="0"/>
                <a:cs typeface="PWChalk" pitchFamily="2" charset="0"/>
              </a:rPr>
            </a:br>
            <a:r>
              <a:rPr lang="pt-BR" sz="5400" smtClean="0">
                <a:solidFill>
                  <a:schemeClr val="bg1"/>
                </a:solidFill>
                <a:ea typeface="PWChalk" pitchFamily="2" charset="0"/>
                <a:cs typeface="PWChalk" pitchFamily="2" charset="0"/>
              </a:rPr>
              <a:t>SISTEMAS OPERACIONAIS</a:t>
            </a:r>
            <a:br>
              <a:rPr lang="pt-BR" sz="5400" smtClean="0">
                <a:solidFill>
                  <a:schemeClr val="bg1"/>
                </a:solidFill>
                <a:ea typeface="PWChalk" pitchFamily="2" charset="0"/>
                <a:cs typeface="PWChalk" pitchFamily="2" charset="0"/>
              </a:rPr>
            </a:br>
            <a:r>
              <a:rPr lang="pt-BR" sz="5400" smtClean="0">
                <a:solidFill>
                  <a:schemeClr val="bg1"/>
                </a:solidFill>
                <a:ea typeface="PWChalk" pitchFamily="2" charset="0"/>
                <a:cs typeface="PWChalk" pitchFamily="2" charset="0"/>
              </a:rPr>
              <a:t/>
            </a:r>
            <a:br>
              <a:rPr lang="pt-BR" sz="5400" smtClean="0">
                <a:solidFill>
                  <a:schemeClr val="bg1"/>
                </a:solidFill>
                <a:ea typeface="PWChalk" pitchFamily="2" charset="0"/>
                <a:cs typeface="PWChalk" pitchFamily="2" charset="0"/>
              </a:rPr>
            </a:br>
            <a:r>
              <a:rPr lang="pt-BR" sz="5400" smtClean="0">
                <a:solidFill>
                  <a:schemeClr val="bg1"/>
                </a:solidFill>
                <a:ea typeface="PWChalk" pitchFamily="2" charset="0"/>
                <a:cs typeface="PWChalk" pitchFamily="2" charset="0"/>
              </a:rPr>
              <a:t>ab</a:t>
            </a:r>
          </a:p>
        </p:txBody>
      </p:sp>
      <p:sp>
        <p:nvSpPr>
          <p:cNvPr id="4099" name="Subtítulo 2"/>
          <p:cNvSpPr>
            <a:spLocks noGrp="1"/>
          </p:cNvSpPr>
          <p:nvPr>
            <p:ph type="subTitle" idx="1"/>
          </p:nvPr>
        </p:nvSpPr>
        <p:spPr>
          <a:xfrm>
            <a:off x="322263" y="965200"/>
            <a:ext cx="3733800" cy="4927600"/>
          </a:xfrm>
        </p:spPr>
        <p:txBody>
          <a:bodyPr anchor="ctr"/>
          <a:lstStyle/>
          <a:p>
            <a:pPr algn="r"/>
            <a:r>
              <a:rPr lang="pt-BR" sz="2000" smtClean="0">
                <a:solidFill>
                  <a:schemeClr val="accent1"/>
                </a:solidFill>
                <a:ea typeface="PWChalk" pitchFamily="2" charset="0"/>
                <a:cs typeface="PWChalk" pitchFamily="2" charset="0"/>
              </a:rPr>
              <a:t>RAGE</a:t>
            </a:r>
          </a:p>
          <a:p>
            <a:pPr algn="r"/>
            <a:r>
              <a:rPr lang="pt-BR" sz="2000" smtClean="0">
                <a:solidFill>
                  <a:schemeClr val="accent1"/>
                </a:solidFill>
                <a:ea typeface="PWChalk" pitchFamily="2" charset="0"/>
                <a:cs typeface="PWChalk" pitchFamily="2" charset="0"/>
              </a:rPr>
              <a:t>PROFESSOR: ADRIEL  LOUSADA</a:t>
            </a:r>
          </a:p>
          <a:p>
            <a:pPr algn="r"/>
            <a:r>
              <a:rPr lang="pt-BR" sz="2000" smtClean="0">
                <a:solidFill>
                  <a:schemeClr val="accent1"/>
                </a:solidFill>
                <a:ea typeface="PWChalk" pitchFamily="2" charset="0"/>
                <a:cs typeface="PWChalk" pitchFamily="2" charset="0"/>
              </a:rPr>
              <a:t>CURSO: SITEMAS OPERACIONAIS</a:t>
            </a:r>
          </a:p>
          <a:p>
            <a:pPr algn="r"/>
            <a:r>
              <a:rPr lang="pt-BR" sz="2000" smtClean="0">
                <a:solidFill>
                  <a:schemeClr val="accent1"/>
                </a:solidFill>
                <a:ea typeface="PWChalk" pitchFamily="2" charset="0"/>
                <a:cs typeface="PWChalk" pitchFamily="2" charset="0"/>
              </a:rPr>
              <a:t>AULA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6" name="Rectangle 1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>
                <a:solidFill>
                  <a:schemeClr val="accent6"/>
                </a:solidFill>
              </a:rPr>
              <a:t>CLASSIFICAÇÃO</a:t>
            </a:r>
          </a:p>
        </p:txBody>
      </p:sp>
      <p:sp>
        <p:nvSpPr>
          <p:cNvPr id="13315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mtClean="0">
                <a:solidFill>
                  <a:schemeClr val="bg1"/>
                </a:solidFill>
              </a:rPr>
              <a:t>SISTEMAS OPERACIONAIS</a:t>
            </a:r>
          </a:p>
        </p:txBody>
      </p:sp>
      <p:sp>
        <p:nvSpPr>
          <p:cNvPr id="1331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fld id="{99FAD119-DFDF-4DE1-B653-107079EC4339}" type="slidenum">
              <a:rPr lang="pt-BR" altLang="pt-BR">
                <a:solidFill>
                  <a:schemeClr val="bg1"/>
                </a:solidFill>
              </a:rPr>
              <a:pPr/>
              <a:t>10</a:t>
            </a:fld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797300" y="2211388"/>
            <a:ext cx="4754563" cy="6477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SISTEMAS</a:t>
            </a:r>
          </a:p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MULTIPROGRAMÁVEIS / MULTITAREFA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160588" y="4344988"/>
            <a:ext cx="1704975" cy="6477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SISTEMAS</a:t>
            </a:r>
          </a:p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BATCH</a:t>
            </a:r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4829175" y="4318000"/>
            <a:ext cx="3189288" cy="6477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SISTEMAS DE</a:t>
            </a:r>
          </a:p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TEMPO COMPARTILHADO</a:t>
            </a: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8158163" y="4318000"/>
            <a:ext cx="1946275" cy="6477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SISTEMAS DE</a:t>
            </a:r>
          </a:p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TEMPO REAL</a:t>
            </a:r>
          </a:p>
        </p:txBody>
      </p:sp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2971800" y="3543300"/>
            <a:ext cx="6172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flipV="1">
            <a:off x="5867400" y="2933700"/>
            <a:ext cx="0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 flipV="1">
            <a:off x="2990850" y="3562350"/>
            <a:ext cx="19050" cy="6667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flipV="1">
            <a:off x="6324600" y="3543300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 flipV="1">
            <a:off x="9124950" y="3543300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>
                <a:solidFill>
                  <a:schemeClr val="accent6"/>
                </a:solidFill>
              </a:rPr>
              <a:t>ESTRUTURA DO SO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pt-BR" altLang="pt-BR" smtClean="0">
                <a:solidFill>
                  <a:schemeClr val="bg1"/>
                </a:solidFill>
              </a:rPr>
              <a:t>FORMADO POR UM CONJUNTO DE ROTINAS (PROCEDIMENTOS) QUE OFERECEM SERVIÇOS AOS USUÁRIOS DO SISTEMA E SUAS APLICAÇÕES, BEM COMO  A OUTRAS ROTINAS DO PRÓPRIO SISTEMA. ESSE CONJUNTO DE ROTINAS É CHAMADO </a:t>
            </a:r>
            <a:r>
              <a:rPr lang="pt-BR" altLang="pt-BR" b="1" smtClean="0">
                <a:solidFill>
                  <a:schemeClr val="bg1"/>
                </a:solidFill>
              </a:rPr>
              <a:t>NÚCLEO DO SISTEMA </a:t>
            </a:r>
            <a:r>
              <a:rPr lang="pt-BR" altLang="pt-BR" smtClean="0">
                <a:solidFill>
                  <a:schemeClr val="bg1"/>
                </a:solidFill>
              </a:rPr>
              <a:t>OU </a:t>
            </a:r>
            <a:r>
              <a:rPr lang="pt-BR" altLang="pt-BR" b="1" smtClean="0">
                <a:solidFill>
                  <a:schemeClr val="bg1"/>
                </a:solidFill>
              </a:rPr>
              <a:t>KERNEL (CÉREBRO).</a:t>
            </a:r>
            <a:endParaRPr lang="pt-BR" altLang="pt-BR" smtClean="0">
              <a:solidFill>
                <a:schemeClr val="bg1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fld id="{22FA537E-05F8-40DB-8DAE-17A363B1D2D8}" type="slidenum">
              <a:rPr lang="pt-BR" altLang="pt-BR">
                <a:solidFill>
                  <a:srgbClr val="898989"/>
                </a:solidFill>
              </a:rPr>
              <a:pPr/>
              <a:t>11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>
                <a:solidFill>
                  <a:schemeClr val="accent6"/>
                </a:solidFill>
              </a:rPr>
              <a:t>KERNEL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581150"/>
            <a:ext cx="8496300" cy="41148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200" dirty="0">
                <a:solidFill>
                  <a:schemeClr val="bg1"/>
                </a:solidFill>
              </a:rPr>
              <a:t>TRATAMENTO DE INTERRUPÇÕES;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200" dirty="0">
                <a:solidFill>
                  <a:schemeClr val="bg1"/>
                </a:solidFill>
              </a:rPr>
              <a:t>CRIAÇÃO E ELIMINAÇÃO DE PROCESSOS;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200" dirty="0">
                <a:solidFill>
                  <a:schemeClr val="bg1"/>
                </a:solidFill>
              </a:rPr>
              <a:t>SINCRONIZAÇÃO E COMUICAÇÃO ENTRE PROCESSOS;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200" dirty="0">
                <a:solidFill>
                  <a:schemeClr val="bg1"/>
                </a:solidFill>
              </a:rPr>
              <a:t>ESCALONAMENTO E CONTROLE DOS PROCESSOS;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200" dirty="0">
                <a:solidFill>
                  <a:schemeClr val="bg1"/>
                </a:solidFill>
              </a:rPr>
              <a:t>GERÊNCIA DE MEMÓRIA;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200" dirty="0">
                <a:solidFill>
                  <a:schemeClr val="bg1"/>
                </a:solidFill>
              </a:rPr>
              <a:t>GERÊNCIA DO SISTEMA DE ARQUIVOS;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200" dirty="0">
                <a:solidFill>
                  <a:schemeClr val="bg1"/>
                </a:solidFill>
              </a:rPr>
              <a:t>OPERAÇÕES DE ENTRADA E SAÍDA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200" dirty="0">
                <a:solidFill>
                  <a:schemeClr val="bg1"/>
                </a:solidFill>
              </a:rPr>
              <a:t>CONTABILIZAÇÃO E SEGURANÇA DO SISTEMA.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fld id="{5FD90CD4-24AE-4BEC-A72B-4C6547045C3A}" type="slidenum">
              <a:rPr lang="pt-BR" altLang="pt-BR">
                <a:solidFill>
                  <a:srgbClr val="898989"/>
                </a:solidFill>
              </a:rPr>
              <a:pPr/>
              <a:t>12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>
                <a:solidFill>
                  <a:schemeClr val="accent6"/>
                </a:solidFill>
              </a:rPr>
              <a:t>FUNÇÕES DO SO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181100"/>
            <a:ext cx="8915400" cy="4114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000" dirty="0">
                <a:solidFill>
                  <a:schemeClr val="bg1"/>
                </a:solidFill>
              </a:rPr>
              <a:t>GERÊNCIA DE PROCESSOS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000" dirty="0">
                <a:solidFill>
                  <a:schemeClr val="bg1"/>
                </a:solidFill>
              </a:rPr>
              <a:t>CRIAÇÃO E ELIMINAÇÃO DE PROCESSOS;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000" dirty="0">
                <a:solidFill>
                  <a:schemeClr val="bg1"/>
                </a:solidFill>
              </a:rPr>
              <a:t>ALTERAÇÃO DAS CARACTERÍSTICAS DO PROCESSO;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000" dirty="0">
                <a:solidFill>
                  <a:schemeClr val="bg1"/>
                </a:solidFill>
              </a:rPr>
              <a:t>SINCRONIZAÇÃO E COMUNICAÇÃO ENTRE PROCESSOS;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000" dirty="0">
                <a:solidFill>
                  <a:schemeClr val="bg1"/>
                </a:solidFill>
              </a:rPr>
              <a:t>GERÊNCIA DE MEMÓRIA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000" dirty="0">
                <a:solidFill>
                  <a:schemeClr val="bg1"/>
                </a:solidFill>
              </a:rPr>
              <a:t>ALOCAÇÃO E DESALOCAÇÃO DE MEMÓRIA;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000" dirty="0">
                <a:solidFill>
                  <a:schemeClr val="bg1"/>
                </a:solidFill>
              </a:rPr>
              <a:t>GERÊNCIA DE I/O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000" dirty="0">
                <a:solidFill>
                  <a:schemeClr val="bg1"/>
                </a:solidFill>
              </a:rPr>
              <a:t>OPERAÇÕES DE I/O;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3000" dirty="0">
                <a:solidFill>
                  <a:schemeClr val="bg1"/>
                </a:solidFill>
              </a:rPr>
              <a:t>MANIPULAÇÃO DE ARQUIVOS E DIRETÓRIOS.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fld id="{E2D8A970-2C21-4B40-9931-B35EF5955B1B}" type="slidenum">
              <a:rPr lang="pt-BR" altLang="pt-BR">
                <a:solidFill>
                  <a:srgbClr val="898989"/>
                </a:solidFill>
              </a:rPr>
              <a:pPr/>
              <a:t>13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3330575" y="0"/>
            <a:ext cx="5584825" cy="12017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pt-BR" altLang="pt-BR" sz="3200" b="1" i="1" smtClean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pt-BR" altLang="pt-BR" sz="3200" b="1" i="1" smtClean="0">
                <a:solidFill>
                  <a:srgbClr val="FF0000"/>
                </a:solidFill>
              </a:rPr>
              <a:t>HARDWARE</a:t>
            </a:r>
            <a:r>
              <a:rPr lang="pt-BR" altLang="pt-BR" sz="3200" smtClean="0"/>
              <a:t> + </a:t>
            </a:r>
            <a:r>
              <a:rPr lang="pt-BR" altLang="pt-BR" sz="3200" b="1" i="1" smtClean="0">
                <a:solidFill>
                  <a:schemeClr val="accent1"/>
                </a:solidFill>
              </a:rPr>
              <a:t>SOFTWARE</a:t>
            </a:r>
            <a:endParaRPr lang="pt-BR" altLang="pt-BR" b="1" i="1" smtClean="0">
              <a:solidFill>
                <a:schemeClr val="accent1"/>
              </a:solidFill>
            </a:endParaRPr>
          </a:p>
          <a:p>
            <a:pPr lvl="1"/>
            <a:endParaRPr lang="pt-BR" altLang="pt-BR" smtClean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fld id="{81F1A72F-3137-442C-9638-396ED8EAEB8E}" type="slidenum">
              <a:rPr lang="pt-BR" altLang="pt-BR">
                <a:solidFill>
                  <a:srgbClr val="898989"/>
                </a:solidFill>
              </a:rPr>
              <a:pPr/>
              <a:t>2</a:t>
            </a:fld>
            <a:endParaRPr lang="pt-BR" altLang="pt-BR">
              <a:solidFill>
                <a:srgbClr val="898989"/>
              </a:solidFill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2286000" y="3089275"/>
            <a:ext cx="66294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093788" y="1481138"/>
            <a:ext cx="9269412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>
              <a:defRPr>
                <a:solidFill>
                  <a:schemeClr val="tx1"/>
                </a:solidFill>
                <a:latin typeface="PWChalk" pitchFamily="2" charset="0"/>
              </a:defRPr>
            </a:lvl2pPr>
            <a:lvl3pPr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pPr lvl="1" algn="just" eaLnBrk="1" hangingPunct="1">
              <a:buFont typeface="Wingdings" pitchFamily="2" charset="2"/>
              <a:buChar char="ü"/>
            </a:pPr>
            <a:r>
              <a:rPr lang="pt-BR" altLang="pt-BR" sz="2800">
                <a:solidFill>
                  <a:schemeClr val="bg1"/>
                </a:solidFill>
              </a:rPr>
              <a:t>SOFTWARE:</a:t>
            </a:r>
          </a:p>
          <a:p>
            <a:pPr lvl="2" algn="just" eaLnBrk="1" hangingPunct="1">
              <a:buFont typeface="Wingdings" pitchFamily="2" charset="2"/>
              <a:buChar char="m"/>
            </a:pPr>
            <a:r>
              <a:rPr lang="pt-BR" altLang="pt-BR" sz="2800">
                <a:solidFill>
                  <a:schemeClr val="bg1"/>
                </a:solidFill>
              </a:rPr>
              <a:t>PROGRAMAS DO SISTEMA: GERENCIAM A OPERAÇÃO DO COMPUTADOR</a:t>
            </a:r>
          </a:p>
          <a:p>
            <a:pPr lvl="2" algn="just" eaLnBrk="1" hangingPunct="1">
              <a:buFont typeface="Wingdings" pitchFamily="2" charset="2"/>
              <a:buChar char="m"/>
            </a:pPr>
            <a:r>
              <a:rPr lang="pt-BR" altLang="pt-BR" sz="2800">
                <a:solidFill>
                  <a:schemeClr val="bg1"/>
                </a:solidFill>
              </a:rPr>
              <a:t>PROGRAMAS DE APLICAÇÃO: PROGRAMAS DE USUÁRIO</a:t>
            </a:r>
          </a:p>
          <a:p>
            <a:pPr algn="just" eaLnBrk="1" hangingPunct="1"/>
            <a:endParaRPr lang="pt-BR" altLang="pt-BR" sz="2800">
              <a:solidFill>
                <a:schemeClr val="bg1"/>
              </a:solidFill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pt-BR" altLang="pt-BR" sz="2800">
                <a:solidFill>
                  <a:schemeClr val="bg1"/>
                </a:solidFill>
              </a:rPr>
              <a:t>SISTEMA OPERACIONAL: PRINCIPAL PROGRAMA DO SISTEMA, QUE CONTROLA TODOS OS RECURSOS DO COMPUTADOR (DISPOSITIVOS FÍSICOS E FUNÇÕES DE </a:t>
            </a:r>
            <a:r>
              <a:rPr lang="pt-BR" altLang="pt-BR" sz="2800" i="1">
                <a:solidFill>
                  <a:schemeClr val="bg1"/>
                </a:solidFill>
              </a:rPr>
              <a:t>SOFTWARE</a:t>
            </a:r>
            <a:r>
              <a:rPr lang="pt-BR" altLang="pt-BR" sz="2800">
                <a:solidFill>
                  <a:schemeClr val="bg1"/>
                </a:solidFill>
              </a:rPr>
              <a:t>).</a:t>
            </a:r>
            <a:endParaRPr lang="pt-BR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>
                <a:solidFill>
                  <a:schemeClr val="accent6"/>
                </a:solidFill>
              </a:rPr>
              <a:t>DEFINIÇÃO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600200"/>
            <a:ext cx="11744325" cy="4114800"/>
          </a:xfrm>
        </p:spPr>
        <p:txBody>
          <a:bodyPr/>
          <a:lstStyle/>
          <a:p>
            <a:pPr algn="just"/>
            <a:r>
              <a:rPr lang="pt-BR" altLang="pt-BR" smtClean="0">
                <a:solidFill>
                  <a:schemeClr val="bg1"/>
                </a:solidFill>
              </a:rPr>
              <a:t>“É UM PROGRAMA DE CONTROLE DO COMPUTADOR. O SISTEMA OPERACIONAL É RESPONSÁVEL POR ALOCAR RECURSOS DE HARDWARE E ESCALONAR TAREFAS. ELE TAMBÉM DEVE PROVER UMA INTERFACE PARA O USUÁRIO - ELE FORNECE AO USUÁRIO UMA MANEIRA DE ACESSO AOS RECURSOS DO COMPUTADOR.”   </a:t>
            </a:r>
            <a:r>
              <a:rPr lang="pt-BR" altLang="pt-BR" b="1" smtClean="0">
                <a:solidFill>
                  <a:schemeClr val="bg1"/>
                </a:solidFill>
              </a:rPr>
              <a:t>SOBELL.</a:t>
            </a:r>
            <a:endParaRPr lang="pt-BR" altLang="pt-BR" smtClean="0">
              <a:solidFill>
                <a:schemeClr val="bg1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fld id="{7B5D55BB-5E24-4973-8F10-F81AF9F4F4F6}" type="slidenum">
              <a:rPr lang="pt-BR" altLang="pt-BR">
                <a:solidFill>
                  <a:srgbClr val="898989"/>
                </a:solidFill>
              </a:rPr>
              <a:pPr/>
              <a:t>3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76400"/>
            <a:ext cx="8153400" cy="4114800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pt-BR" altLang="pt-BR" sz="3200" smtClean="0">
                <a:solidFill>
                  <a:schemeClr val="bg1"/>
                </a:solidFill>
              </a:rPr>
              <a:t>UM SISTEMA OPERACIONAL PODE SER DEFINIDO COMO UM GERENCIADOR DOS RECURSOS QUE COMPÕEM O COMPUTADOR (PROCESSADOR, MEMÓRIA, ARQUIVOS, ETC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>
                <a:solidFill>
                  <a:schemeClr val="accent6"/>
                </a:solidFill>
              </a:rPr>
              <a:t>DEFINIÇÃO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>
                <a:solidFill>
                  <a:srgbClr val="92D050"/>
                </a:solidFill>
              </a:rPr>
              <a:t>SISTEMA OPERACIONAL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pt-BR" altLang="pt-BR" smtClean="0">
                <a:solidFill>
                  <a:schemeClr val="bg1"/>
                </a:solidFill>
              </a:rPr>
              <a:t>S.O. É A PORÇÃO DE SOFTWARE QUE RODA EM </a:t>
            </a:r>
            <a:r>
              <a:rPr lang="pt-BR" altLang="pt-BR" b="1" smtClean="0">
                <a:solidFill>
                  <a:schemeClr val="bg1"/>
                </a:solidFill>
              </a:rPr>
              <a:t>MODO KERNEL</a:t>
            </a:r>
            <a:r>
              <a:rPr lang="pt-BR" altLang="pt-BR" smtClean="0">
                <a:solidFill>
                  <a:schemeClr val="bg1"/>
                </a:solidFill>
              </a:rPr>
              <a:t> OU </a:t>
            </a:r>
            <a:r>
              <a:rPr lang="pt-BR" altLang="pt-BR" b="1" smtClean="0">
                <a:solidFill>
                  <a:schemeClr val="bg1"/>
                </a:solidFill>
              </a:rPr>
              <a:t>MODO SUPERVISOR</a:t>
            </a:r>
            <a:r>
              <a:rPr lang="pt-BR" altLang="pt-BR" smtClean="0">
                <a:solidFill>
                  <a:schemeClr val="bg1"/>
                </a:solidFill>
              </a:rPr>
              <a:t> </a:t>
            </a:r>
            <a:r>
              <a:rPr lang="pt-BR" altLang="pt-BR" smtClean="0">
                <a:solidFill>
                  <a:schemeClr val="bg1"/>
                </a:solidFill>
                <a:sym typeface="Symbol" pitchFamily="18" charset="2"/>
              </a:rPr>
              <a:t></a:t>
            </a:r>
            <a:r>
              <a:rPr lang="pt-BR" altLang="pt-BR" smtClean="0">
                <a:solidFill>
                  <a:schemeClr val="bg1"/>
                </a:solidFill>
              </a:rPr>
              <a:t> PROTEGE O </a:t>
            </a:r>
            <a:r>
              <a:rPr lang="pt-BR" altLang="pt-BR" i="1" smtClean="0">
                <a:solidFill>
                  <a:schemeClr val="bg1"/>
                </a:solidFill>
              </a:rPr>
              <a:t>HARDWARE</a:t>
            </a:r>
            <a:r>
              <a:rPr lang="pt-BR" altLang="pt-BR" smtClean="0">
                <a:solidFill>
                  <a:schemeClr val="bg1"/>
                </a:solidFill>
              </a:rPr>
              <a:t> DA AÇÃO DIRETA DO USUÁRIO.</a:t>
            </a:r>
          </a:p>
          <a:p>
            <a:pPr algn="just"/>
            <a:r>
              <a:rPr lang="pt-BR" altLang="pt-BR" smtClean="0">
                <a:solidFill>
                  <a:schemeClr val="bg1"/>
                </a:solidFill>
              </a:rPr>
              <a:t>OS DEMAIS PROGRAMAS RODAM EM </a:t>
            </a:r>
            <a:r>
              <a:rPr lang="pt-BR" altLang="pt-BR" b="1" smtClean="0">
                <a:solidFill>
                  <a:schemeClr val="bg1"/>
                </a:solidFill>
              </a:rPr>
              <a:t>MODO USUÁRIO</a:t>
            </a:r>
            <a:r>
              <a:rPr lang="pt-BR" altLang="pt-BR" smtClean="0">
                <a:solidFill>
                  <a:schemeClr val="bg1"/>
                </a:solidFill>
              </a:rPr>
              <a:t> E FAZEM CHAMADAS AO KERNEL PARA TEREM ACESSO AOS DISPOSITIVOS.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>
                <a:solidFill>
                  <a:srgbClr val="92D050"/>
                </a:solidFill>
              </a:rPr>
              <a:t>TIPOS DE SISTEMAS OPERACIONAIS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905000"/>
            <a:ext cx="8305800" cy="4114800"/>
          </a:xfrm>
        </p:spPr>
        <p:txBody>
          <a:bodyPr/>
          <a:lstStyle/>
          <a:p>
            <a:pPr algn="just"/>
            <a:r>
              <a:rPr lang="pt-BR" altLang="pt-BR" smtClean="0">
                <a:solidFill>
                  <a:schemeClr val="bg1"/>
                </a:solidFill>
              </a:rPr>
              <a:t>OS TIPOS E SUA EVOLUÇÃO ESTÃO INTIMAMENTE RELACIONADOS COM A EVOLUÇÃO DO HW E DAS APLICAÇÕES POR ELE SUPORTADAS.</a:t>
            </a:r>
          </a:p>
          <a:p>
            <a:pPr algn="just"/>
            <a:r>
              <a:rPr lang="pt-BR" altLang="pt-BR" smtClean="0">
                <a:solidFill>
                  <a:schemeClr val="bg1"/>
                </a:solidFill>
              </a:rPr>
              <a:t>A EVOLUÇÃO DOS S.O. PARA PCS POPULARIZOU VÁRIOS CONCEITOS E TÉCNICAS, ANTES SÓ CONHECIDOS EM AMBIENTES DE GRANDE PORTE.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fld id="{945B12A8-FC4B-4EF3-9E31-FA86D76C2898}" type="slidenum">
              <a:rPr lang="pt-BR" altLang="pt-BR">
                <a:solidFill>
                  <a:srgbClr val="898989"/>
                </a:solidFill>
              </a:rPr>
              <a:pPr/>
              <a:t>6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9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pt-BR" altLang="pt-BR" dirty="0">
                <a:solidFill>
                  <a:schemeClr val="accent6"/>
                </a:solidFill>
              </a:rPr>
              <a:t>TIPOS DE SISTEMAS OPERACIONAIS</a:t>
            </a:r>
          </a:p>
        </p:txBody>
      </p:sp>
      <p:sp>
        <p:nvSpPr>
          <p:cNvPr id="13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fld id="{5DFB27FE-6EBB-4ECF-9401-D20931B1371C}" type="slidenum">
              <a:rPr lang="pt-BR" altLang="pt-BR">
                <a:solidFill>
                  <a:srgbClr val="898989"/>
                </a:solidFill>
              </a:rPr>
              <a:pPr/>
              <a:t>7</a:t>
            </a:fld>
            <a:endParaRPr lang="pt-BR" altLang="pt-BR">
              <a:solidFill>
                <a:srgbClr val="898989"/>
              </a:solidFill>
            </a:endParaRPr>
          </a:p>
        </p:txBody>
      </p:sp>
      <p:grpSp>
        <p:nvGrpSpPr>
          <p:cNvPr id="10245" name="Group 14"/>
          <p:cNvGrpSpPr>
            <a:grpSpLocks/>
          </p:cNvGrpSpPr>
          <p:nvPr/>
        </p:nvGrpSpPr>
        <p:grpSpPr bwMode="auto">
          <a:xfrm>
            <a:off x="1866900" y="2211388"/>
            <a:ext cx="8780463" cy="3128962"/>
            <a:chOff x="168" y="457"/>
            <a:chExt cx="5531" cy="1971"/>
          </a:xfrm>
        </p:grpSpPr>
        <p:sp>
          <p:nvSpPr>
            <p:cNvPr id="10246" name="Text Box 4"/>
            <p:cNvSpPr txBox="1">
              <a:spLocks noChangeArrowheads="1"/>
            </p:cNvSpPr>
            <p:nvPr/>
          </p:nvSpPr>
          <p:spPr bwMode="auto">
            <a:xfrm>
              <a:off x="1934" y="457"/>
              <a:ext cx="1618" cy="407"/>
            </a:xfrm>
            <a:prstGeom prst="rect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WChalk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WChalk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9pPr>
            </a:lstStyle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TIPOS DE SISTEMAS</a:t>
              </a:r>
            </a:p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OPERACIONAIS</a:t>
              </a:r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68" y="1846"/>
              <a:ext cx="1926" cy="582"/>
            </a:xfrm>
            <a:prstGeom prst="rect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WChalk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WChalk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9pPr>
            </a:lstStyle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SISTEMAS</a:t>
              </a:r>
            </a:p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MONOPROGRAMÁVEIS / </a:t>
              </a:r>
            </a:p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MONOTAREFA</a:t>
              </a: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2148" y="1817"/>
              <a:ext cx="1937" cy="582"/>
            </a:xfrm>
            <a:prstGeom prst="rect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WChalk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WChalk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9pPr>
            </a:lstStyle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SISTEMAS</a:t>
              </a:r>
            </a:p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MULTIPROGRAMÁVEIS / </a:t>
              </a:r>
            </a:p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MULTITAREFA</a:t>
              </a: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4224" y="1817"/>
              <a:ext cx="1475" cy="582"/>
            </a:xfrm>
            <a:prstGeom prst="rect">
              <a:avLst/>
            </a:prstGeom>
            <a:no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WChalk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WChalk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WChalk" pitchFamily="2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WChalk" pitchFamily="2" charset="0"/>
                </a:defRPr>
              </a:lvl9pPr>
            </a:lstStyle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SISTEMAS COM</a:t>
              </a:r>
            </a:p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MÚLTIPLOS</a:t>
              </a:r>
            </a:p>
            <a:p>
              <a:pPr eaLnBrk="1" hangingPunct="1"/>
              <a:r>
                <a:rPr lang="pt-BR" altLang="pt-BR">
                  <a:solidFill>
                    <a:schemeClr val="bg1"/>
                  </a:solidFill>
                </a:rPr>
                <a:t>PROCESSADORES</a:t>
              </a:r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>
              <a:off x="864" y="1296"/>
              <a:ext cx="38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 flipV="1">
              <a:off x="2688" y="912"/>
              <a:ext cx="0" cy="40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 flipV="1">
              <a:off x="876" y="1308"/>
              <a:ext cx="12" cy="4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 flipV="1">
              <a:off x="2976" y="1296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 flipV="1">
              <a:off x="4740" y="1296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>
                <a:solidFill>
                  <a:schemeClr val="accent6"/>
                </a:solidFill>
              </a:rPr>
              <a:t>SISTEMAS MONOPROGRAMÁVEIS / MONOTAREFA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68375" y="2266950"/>
            <a:ext cx="10385425" cy="4114800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pt-BR" altLang="pt-BR" smtClean="0">
                <a:solidFill>
                  <a:schemeClr val="bg1"/>
                </a:solidFill>
              </a:rPr>
              <a:t>EXECUÇÃO DE UM ÚNICO PROGRAMA (</a:t>
            </a:r>
            <a:r>
              <a:rPr lang="pt-BR" altLang="pt-BR" i="1" smtClean="0">
                <a:solidFill>
                  <a:schemeClr val="bg1"/>
                </a:solidFill>
              </a:rPr>
              <a:t>JOB</a:t>
            </a:r>
            <a:r>
              <a:rPr lang="pt-BR" altLang="pt-BR" smtClean="0">
                <a:solidFill>
                  <a:schemeClr val="bg1"/>
                </a:solidFill>
              </a:rPr>
              <a:t>);</a:t>
            </a:r>
          </a:p>
          <a:p>
            <a:pPr marL="0" indent="0" algn="just">
              <a:buFont typeface="Arial" charset="0"/>
              <a:buNone/>
            </a:pPr>
            <a:r>
              <a:rPr lang="pt-BR" altLang="pt-BR" smtClean="0">
                <a:solidFill>
                  <a:schemeClr val="bg1"/>
                </a:solidFill>
              </a:rPr>
              <a:t>QUALQUER OUTRO PROGRAMA, PARA SER EXECUTADO, DEVERIA AGUARDAR O TÉRMINO DO PROGRAMA CORRENTE;</a:t>
            </a:r>
          </a:p>
          <a:p>
            <a:pPr marL="0" indent="0" algn="just">
              <a:buFont typeface="Arial" charset="0"/>
              <a:buNone/>
            </a:pPr>
            <a:r>
              <a:rPr lang="pt-BR" altLang="pt-BR" smtClean="0">
                <a:solidFill>
                  <a:schemeClr val="bg1"/>
                </a:solidFill>
              </a:rPr>
              <a:t>TIPICAMENTE RELACIONADO AO SURGIMENTO DOS MAINFRAMES;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dirty="0">
                <a:solidFill>
                  <a:schemeClr val="accent6"/>
                </a:solidFill>
              </a:rPr>
              <a:t>SISTEMAS MULTIPROGRAMÁVEIS / MULTITAREFA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smtClean="0">
                <a:solidFill>
                  <a:schemeClr val="bg1"/>
                </a:solidFill>
              </a:rPr>
              <a:t>MAIS COMPLEXOS E MAIS EFICIENTES;</a:t>
            </a:r>
          </a:p>
          <a:p>
            <a:pPr algn="just"/>
            <a:r>
              <a:rPr lang="pt-BR" altLang="pt-BR" smtClean="0">
                <a:solidFill>
                  <a:schemeClr val="bg1"/>
                </a:solidFill>
              </a:rPr>
              <a:t>VÁRIOS PROGRAMAS DIVIDEM OS MESMOS RECURSOS;</a:t>
            </a:r>
          </a:p>
          <a:p>
            <a:pPr algn="just"/>
            <a:r>
              <a:rPr lang="pt-BR" altLang="pt-BR" smtClean="0">
                <a:solidFill>
                  <a:schemeClr val="bg1"/>
                </a:solidFill>
              </a:rPr>
              <a:t>AUMENTO DA PRODUTIVIDADE DOS SEUS USUÁRIOS E A REDUÇÃO DE CUSTOS;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Sistemas Operacionais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WChalk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WChalk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WChalk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WChalk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WChalk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WChalk" pitchFamily="2" charset="0"/>
              </a:defRPr>
            </a:lvl9pPr>
          </a:lstStyle>
          <a:p>
            <a:fld id="{124E5C07-1930-4418-88A7-EA6762FBEA5D}" type="slidenum">
              <a:rPr lang="pt-BR" altLang="pt-BR">
                <a:solidFill>
                  <a:srgbClr val="898989"/>
                </a:solidFill>
              </a:rPr>
              <a:pPr/>
              <a:t>9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PWChalk"/>
        <a:ea typeface=""/>
        <a:cs typeface=""/>
      </a:majorFont>
      <a:minorFont>
        <a:latin typeface="PWChalk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535</TotalTime>
  <Words>480</Words>
  <Application>Microsoft Office PowerPoint</Application>
  <PresentationFormat>Personalizar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PWChalk</vt:lpstr>
      <vt:lpstr>Arial</vt:lpstr>
      <vt:lpstr>Times New Roman</vt:lpstr>
      <vt:lpstr>Calibri</vt:lpstr>
      <vt:lpstr>Wingdings</vt:lpstr>
      <vt:lpstr>Symbol</vt:lpstr>
      <vt:lpstr>Estrutura padrão</vt:lpstr>
      <vt:lpstr>ab  SISTEMAS OPERACIONAIS  ab</vt:lpstr>
      <vt:lpstr>Apresentação do PowerPoint</vt:lpstr>
      <vt:lpstr>DEFINIÇÃO</vt:lpstr>
      <vt:lpstr>DEFINIÇÃO</vt:lpstr>
      <vt:lpstr>SISTEMA OPERACIONAL</vt:lpstr>
      <vt:lpstr>TIPOS DE SISTEMAS OPERACIONAIS</vt:lpstr>
      <vt:lpstr>TIPOS DE SISTEMAS OPERACIONAIS</vt:lpstr>
      <vt:lpstr>SISTEMAS MONOPROGRAMÁVEIS / MONOTAREFA</vt:lpstr>
      <vt:lpstr>SISTEMAS MULTIPROGRAMÁVEIS / MULTITAREFA</vt:lpstr>
      <vt:lpstr>CLASSIFICAÇÃO</vt:lpstr>
      <vt:lpstr>ESTRUTURA DO SO</vt:lpstr>
      <vt:lpstr>KERNEL</vt:lpstr>
      <vt:lpstr>FUNÇÕES DO SO</vt:lpstr>
    </vt:vector>
  </TitlesOfParts>
  <Company>unincor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um sistema operacional?</dc:title>
  <dc:creator>CavanhaMan</dc:creator>
  <cp:lastModifiedBy>CavanhaMan</cp:lastModifiedBy>
  <cp:revision>77</cp:revision>
  <cp:lastPrinted>2002-02-21T20:47:38Z</cp:lastPrinted>
  <dcterms:created xsi:type="dcterms:W3CDTF">2002-02-07T14:35:59Z</dcterms:created>
  <dcterms:modified xsi:type="dcterms:W3CDTF">2017-06-29T04:32:02Z</dcterms:modified>
</cp:coreProperties>
</file>