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a3dfbbb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a3dfbbb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a3aaad6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a3aaad6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a3aaad6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a3aaad6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a280338a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a280338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b1ece88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b1ece88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b1ece88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b1ece88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b1ece884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b1ece884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b1ece884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b1ece884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b1ece88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b1ece88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b1ece884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b1ece884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a3dfbbb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a3dfbbb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3125"/>
            <a:ext cx="8520600" cy="13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Home Temperature Time Series Forecasting </a:t>
            </a:r>
            <a:endParaRPr sz="4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450" y="1603025"/>
            <a:ext cx="5911096" cy="32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Regressor: (50 branches, max depth 60)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8963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6416425" y="1317325"/>
            <a:ext cx="236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~ 2.0 C RMSE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High degree of overfit (~1.87 train/test rmse difference)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Recommendation: Random Forest Regressor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75" y="1244125"/>
            <a:ext cx="54578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Improvement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more regression models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Short-Term Memory (LTSM) recurrent neural network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data at a lower sample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Yearly seasonality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scores with hourly sample rate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reduction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1478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HVAC accounts for a significant portion home use energy.</a:t>
            </a:r>
            <a:br>
              <a:rPr lang="en" sz="2020"/>
            </a:b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Aiming for rmse of 0.05 C or less.</a:t>
            </a:r>
            <a:br>
              <a:rPr lang="en" sz="2020"/>
            </a:b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Data comes from one house in Spain during spring months.</a:t>
            </a:r>
            <a:endParaRPr sz="20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450" y="1118325"/>
            <a:ext cx="414784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41478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2764 observations.</a:t>
            </a:r>
            <a:endParaRPr sz="2020"/>
          </a:p>
          <a:p>
            <a:pPr indent="-356869" lvl="1" marL="914400" rtl="0" algn="l">
              <a:spcBef>
                <a:spcPts val="0"/>
              </a:spcBef>
              <a:spcAft>
                <a:spcPts val="0"/>
              </a:spcAft>
              <a:buSzPts val="2020"/>
              <a:buChar char="○"/>
            </a:pPr>
            <a:r>
              <a:rPr lang="en" sz="2020"/>
              <a:t>Every 15 min.</a:t>
            </a:r>
            <a:br>
              <a:rPr lang="en" sz="2020"/>
            </a:b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18 features including temperature.</a:t>
            </a:r>
            <a:endParaRPr sz="2020"/>
          </a:p>
          <a:p>
            <a:pPr indent="-356869" lvl="1" marL="914400" rtl="0" algn="l">
              <a:spcBef>
                <a:spcPts val="0"/>
              </a:spcBef>
              <a:spcAft>
                <a:spcPts val="0"/>
              </a:spcAft>
              <a:buSzPts val="2020"/>
              <a:buChar char="○"/>
            </a:pPr>
            <a:r>
              <a:rPr lang="en" sz="2020"/>
              <a:t>CO2, rain, light levels, etc.</a:t>
            </a:r>
            <a:br>
              <a:rPr lang="en" sz="2020"/>
            </a:b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How best to model this as a time series?</a:t>
            </a:r>
            <a:endParaRPr sz="20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875" y="738788"/>
            <a:ext cx="4379700" cy="366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61925"/>
            <a:ext cx="42603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Down to 15 columns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already quite clean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Changes mostly superficial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161928"/>
            <a:ext cx="4171676" cy="344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88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Column values over time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Column correlations with the room temperature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Room Temperature over time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arenR"/>
            </a:pPr>
            <a:r>
              <a:rPr lang="en" sz="1700">
                <a:solidFill>
                  <a:schemeClr val="dk1"/>
                </a:solidFill>
              </a:rPr>
              <a:t>Stationarity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100" y="1244125"/>
            <a:ext cx="4643101" cy="292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Values Over Time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54326" cy="33887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275800" y="1170125"/>
            <a:ext cx="2264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</a:rPr>
              <a:t>High cyclicality to lighting columns</a:t>
            </a:r>
            <a:endParaRPr sz="19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</a:rPr>
              <a:t>Rained twice: categorical</a:t>
            </a:r>
            <a:br>
              <a:rPr lang="en" sz="1900">
                <a:solidFill>
                  <a:schemeClr val="accent2"/>
                </a:solidFill>
              </a:rPr>
            </a:br>
            <a:endParaRPr sz="1900">
              <a:solidFill>
                <a:schemeClr val="accen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</a:rPr>
              <a:t>Sun dusk: categorical</a:t>
            </a:r>
            <a:br>
              <a:rPr lang="en" sz="1900">
                <a:solidFill>
                  <a:schemeClr val="accent2"/>
                </a:solidFill>
              </a:rPr>
            </a:br>
            <a:endParaRPr sz="1900">
              <a:solidFill>
                <a:schemeClr val="accen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</a:rPr>
              <a:t>Standard Scaling</a:t>
            </a:r>
            <a:endParaRPr sz="19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Column correlations with the room temperature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63" y="1017725"/>
            <a:ext cx="510557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6098200" y="1176725"/>
            <a:ext cx="270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-0.55 with outdoor humidity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-0.42 with indoor room humidity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0.34 with sunlight in west facade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86000"/>
            <a:ext cx="85206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Temperature Over Time: </a:t>
            </a:r>
            <a:br>
              <a:rPr lang="en"/>
            </a:br>
            <a:r>
              <a:rPr lang="en" sz="1688"/>
              <a:t>Determine O</a:t>
            </a:r>
            <a:r>
              <a:rPr lang="en" sz="1688"/>
              <a:t>rder Parameters for SARIMAX Model</a:t>
            </a:r>
            <a:endParaRPr sz="1688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400"/>
            <a:ext cx="3672541" cy="3935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0"/>
          <p:cNvCxnSpPr/>
          <p:nvPr/>
        </p:nvCxnSpPr>
        <p:spPr>
          <a:xfrm flipH="1" rot="10800000">
            <a:off x="3921150" y="2634750"/>
            <a:ext cx="1562700" cy="9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250" y="1055400"/>
            <a:ext cx="3155800" cy="39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2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SARIMAX: (0, 1, 0), (0, 1, 1, 24)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0" y="985100"/>
            <a:ext cx="6746034" cy="40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7023275" y="1102700"/>
            <a:ext cx="1924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Downsampled to hourly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Exogenous variables included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Better than auto_arima’s (1, 1, 0), (3, 1, 0, 24)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~ 2.65 C RMSE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