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6" r:id="rId8"/>
    <p:sldId id="261" r:id="rId9"/>
    <p:sldId id="267" r:id="rId10"/>
    <p:sldId id="262" r:id="rId11"/>
    <p:sldId id="263" r:id="rId12"/>
    <p:sldId id="268" r:id="rId13"/>
    <p:sldId id="269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69C2-EEE1-435F-8D0F-0794F5A21BC0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95E5-31DD-4E5E-A559-83258E5D2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502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69C2-EEE1-435F-8D0F-0794F5A21BC0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95E5-31DD-4E5E-A559-83258E5D2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32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69C2-EEE1-435F-8D0F-0794F5A21BC0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95E5-31DD-4E5E-A559-83258E5D2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11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69C2-EEE1-435F-8D0F-0794F5A21BC0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95E5-31DD-4E5E-A559-83258E5D28C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55585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69C2-EEE1-435F-8D0F-0794F5A21BC0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95E5-31DD-4E5E-A559-83258E5D2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9285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69C2-EEE1-435F-8D0F-0794F5A21BC0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95E5-31DD-4E5E-A559-83258E5D2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03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69C2-EEE1-435F-8D0F-0794F5A21BC0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95E5-31DD-4E5E-A559-83258E5D2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19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69C2-EEE1-435F-8D0F-0794F5A21BC0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95E5-31DD-4E5E-A559-83258E5D2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5158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69C2-EEE1-435F-8D0F-0794F5A21BC0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95E5-31DD-4E5E-A559-83258E5D2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5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69C2-EEE1-435F-8D0F-0794F5A21BC0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95E5-31DD-4E5E-A559-83258E5D2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39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69C2-EEE1-435F-8D0F-0794F5A21BC0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95E5-31DD-4E5E-A559-83258E5D2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64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69C2-EEE1-435F-8D0F-0794F5A21BC0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95E5-31DD-4E5E-A559-83258E5D2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983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69C2-EEE1-435F-8D0F-0794F5A21BC0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95E5-31DD-4E5E-A559-83258E5D2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29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69C2-EEE1-435F-8D0F-0794F5A21BC0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95E5-31DD-4E5E-A559-83258E5D2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085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69C2-EEE1-435F-8D0F-0794F5A21BC0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95E5-31DD-4E5E-A559-83258E5D2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60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69C2-EEE1-435F-8D0F-0794F5A21BC0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95E5-31DD-4E5E-A559-83258E5D2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65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69C2-EEE1-435F-8D0F-0794F5A21BC0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95E5-31DD-4E5E-A559-83258E5D2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19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0C669C2-EEE1-435F-8D0F-0794F5A21BC0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095E5-31DD-4E5E-A559-83258E5D2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133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QL" TargetMode="External"/><Relationship Id="rId2" Type="http://schemas.openxmlformats.org/officeDocument/2006/relationships/hyperlink" Target="https://en.wikipedia.org/wiki/Databas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What is a DBMS? Uses, Types, Components, Examples &amp; History">
            <a:extLst>
              <a:ext uri="{FF2B5EF4-FFF2-40B4-BE49-F238E27FC236}">
                <a16:creationId xmlns:a16="http://schemas.microsoft.com/office/drawing/2014/main" id="{B5A75028-18D0-C8FD-E40C-7569A7B4E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F91E355-5FD6-85C4-B1EC-DF72A2BCB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9272" y="0"/>
            <a:ext cx="6973455" cy="3035084"/>
          </a:xfrm>
        </p:spPr>
        <p:txBody>
          <a:bodyPr>
            <a:normAutofit fontScale="90000"/>
          </a:bodyPr>
          <a:lstStyle/>
          <a:p>
            <a:pPr algn="ctr"/>
            <a:r>
              <a:rPr lang="en-US" b="0" i="0" dirty="0" err="1">
                <a:solidFill>
                  <a:schemeClr val="bg1"/>
                </a:solidFill>
                <a:effectLst/>
                <a:latin typeface="Söhne"/>
              </a:rPr>
              <a:t>Verilənlərin</a:t>
            </a: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Söhne"/>
              </a:rPr>
              <a:t>strukturlarının</a:t>
            </a: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Söhne"/>
              </a:rPr>
              <a:t>təsnifatı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B3C1A0E-6EA9-CA67-FDD2-68344B7E5C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11055" y="4443918"/>
            <a:ext cx="5052291" cy="1655762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F</a:t>
            </a:r>
            <a:r>
              <a:rPr lang="az-Latn-AZ" dirty="0">
                <a:solidFill>
                  <a:schemeClr val="bg1"/>
                </a:solidFill>
              </a:rPr>
              <a:t>ənn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az-Latn-AZ" dirty="0">
                <a:solidFill>
                  <a:schemeClr val="bg1"/>
                </a:solidFill>
              </a:rPr>
              <a:t>Verilənlərin strukturu və alqoritmlər</a:t>
            </a:r>
          </a:p>
          <a:p>
            <a:pPr algn="l"/>
            <a:r>
              <a:rPr lang="az-Latn-AZ" dirty="0">
                <a:solidFill>
                  <a:schemeClr val="bg1"/>
                </a:solidFill>
              </a:rPr>
              <a:t>Qrup</a:t>
            </a:r>
            <a:r>
              <a:rPr lang="en-US" dirty="0">
                <a:solidFill>
                  <a:schemeClr val="bg1"/>
                </a:solidFill>
              </a:rPr>
              <a:t>:651A3</a:t>
            </a:r>
          </a:p>
          <a:p>
            <a:pPr algn="l"/>
            <a:r>
              <a:rPr lang="en-US" dirty="0" err="1">
                <a:solidFill>
                  <a:schemeClr val="bg1"/>
                </a:solidFill>
              </a:rPr>
              <a:t>Kafedra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az-Latn-AZ" dirty="0">
                <a:solidFill>
                  <a:schemeClr val="bg1"/>
                </a:solidFill>
              </a:rPr>
              <a:t>Kompüter Texnologiyaları</a:t>
            </a:r>
          </a:p>
          <a:p>
            <a:pPr algn="l"/>
            <a:r>
              <a:rPr lang="az-Latn-AZ" dirty="0">
                <a:solidFill>
                  <a:schemeClr val="bg1"/>
                </a:solidFill>
              </a:rPr>
              <a:t>Müəllimə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Quluzadə</a:t>
            </a:r>
            <a:r>
              <a:rPr lang="en-US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Dilarə</a:t>
            </a:r>
            <a:endParaRPr lang="az-Latn-AZ" i="0" dirty="0">
              <a:solidFill>
                <a:schemeClr val="bg1"/>
              </a:solidFill>
              <a:effectLst/>
              <a:latin typeface="times new roman" panose="02020603050405020304" pitchFamily="18" charset="0"/>
            </a:endParaRPr>
          </a:p>
          <a:p>
            <a:pPr algn="l"/>
            <a:r>
              <a:rPr lang="az-Latn-AZ" dirty="0">
                <a:solidFill>
                  <a:schemeClr val="bg1"/>
                </a:solidFill>
                <a:latin typeface="times new roman" panose="02020603050405020304" pitchFamily="18" charset="0"/>
              </a:rPr>
              <a:t>Tələbə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:S</a:t>
            </a:r>
            <a:r>
              <a:rPr lang="az-Latn-AZ" dirty="0">
                <a:solidFill>
                  <a:schemeClr val="bg1"/>
                </a:solidFill>
                <a:latin typeface="times new roman" panose="02020603050405020304" pitchFamily="18" charset="0"/>
              </a:rPr>
              <a:t>üleymanli Cavid</a:t>
            </a:r>
          </a:p>
        </p:txBody>
      </p:sp>
    </p:spTree>
    <p:extLst>
      <p:ext uri="{BB962C8B-B14F-4D97-AF65-F5344CB8AC3E}">
        <p14:creationId xmlns:p14="http://schemas.microsoft.com/office/powerpoint/2010/main" val="308267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B501F-DE35-BC26-7D82-E9AB845EE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effectLst/>
                <a:latin typeface="Söhne"/>
              </a:rPr>
              <a:t>Məlumatın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Saxlanılması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və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Tənzimlənməsi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F6972-986C-280E-347A-26586B306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418" y="2418025"/>
            <a:ext cx="9180945" cy="2601940"/>
          </a:xfrm>
        </p:spPr>
        <p:txBody>
          <a:bodyPr>
            <a:normAutofit/>
          </a:bodyPr>
          <a:lstStyle/>
          <a:p>
            <a:pPr algn="l"/>
            <a:r>
              <a:rPr lang="en-US" b="0" i="0" dirty="0" err="1">
                <a:effectLst/>
                <a:latin typeface="Söhne"/>
              </a:rPr>
              <a:t>Məlumatın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saxlanılması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tənzimlənməsi</a:t>
            </a:r>
            <a:r>
              <a:rPr lang="en-US" b="0" i="0" dirty="0">
                <a:effectLst/>
                <a:latin typeface="Söhne"/>
              </a:rPr>
              <a:t>, </a:t>
            </a:r>
            <a:r>
              <a:rPr lang="en-US" b="0" i="0" dirty="0" err="1">
                <a:effectLst/>
                <a:latin typeface="Söhne"/>
              </a:rPr>
              <a:t>bir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təşkilatın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məlumatlarını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düzgün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şəkildə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idarə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etməsi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üçün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kritikdir</a:t>
            </a:r>
            <a:r>
              <a:rPr lang="en-US" b="0" i="0" dirty="0">
                <a:effectLst/>
                <a:latin typeface="Söhne"/>
              </a:rPr>
              <a:t>. Bu proses, </a:t>
            </a:r>
            <a:r>
              <a:rPr lang="en-US" b="0" i="0" dirty="0" err="1">
                <a:effectLst/>
                <a:latin typeface="Söhne"/>
              </a:rPr>
              <a:t>məlumatların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effektiv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təhlükəsiz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şəkildə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saxlanılmasını</a:t>
            </a:r>
            <a:r>
              <a:rPr lang="en-US" b="0" i="0" dirty="0">
                <a:effectLst/>
                <a:latin typeface="Söhne"/>
              </a:rPr>
              <a:t>, </a:t>
            </a:r>
            <a:r>
              <a:rPr lang="en-US" b="0" i="0" dirty="0" err="1">
                <a:effectLst/>
                <a:latin typeface="Söhne"/>
              </a:rPr>
              <a:t>nəzarət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olunmasını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əldə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edilməsini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təmin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etməyi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hədəfləyir</a:t>
            </a:r>
            <a:r>
              <a:rPr lang="en-US" b="0" i="0" dirty="0">
                <a:effectLst/>
                <a:latin typeface="Söhne"/>
              </a:rPr>
              <a:t>. </a:t>
            </a:r>
            <a:r>
              <a:rPr lang="en-US" b="0" i="0" dirty="0" err="1">
                <a:effectLst/>
                <a:latin typeface="Söhne"/>
              </a:rPr>
              <a:t>İşte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məlumatın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saxlanılması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tənzimlənmə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prosesinə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dair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əsas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məlumatlar</a:t>
            </a:r>
            <a:r>
              <a:rPr lang="en-US" b="0" i="0" dirty="0">
                <a:effectLst/>
                <a:latin typeface="Söhne"/>
              </a:rPr>
              <a:t>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98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85C65-C531-F700-E21B-C51D07EF5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 err="1">
                <a:effectLst/>
                <a:latin typeface="Söhne"/>
              </a:rPr>
              <a:t>Verilənlərin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Qiymətləndirilməsi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və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Validasiyası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E766E-7E5A-ED5C-079F-26C4E2532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300289"/>
            <a:ext cx="12192000" cy="3915785"/>
          </a:xfrm>
        </p:spPr>
        <p:txBody>
          <a:bodyPr>
            <a:normAutofit/>
          </a:bodyPr>
          <a:lstStyle/>
          <a:p>
            <a:r>
              <a:rPr lang="en-US" b="0" i="0" dirty="0" err="1">
                <a:effectLst/>
                <a:latin typeface="Söhne"/>
              </a:rPr>
              <a:t>Verilənlərin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qiymətləndirilməsi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validasiyası</a:t>
            </a:r>
            <a:r>
              <a:rPr lang="en-US" b="0" i="0" dirty="0">
                <a:effectLst/>
                <a:latin typeface="Söhne"/>
              </a:rPr>
              <a:t>, </a:t>
            </a:r>
            <a:r>
              <a:rPr lang="en-US" b="0" i="0" dirty="0" err="1">
                <a:effectLst/>
                <a:latin typeface="Söhne"/>
              </a:rPr>
              <a:t>məlumatın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doğruluğunu</a:t>
            </a:r>
            <a:r>
              <a:rPr lang="en-US" b="0" i="0" dirty="0">
                <a:effectLst/>
                <a:latin typeface="Söhne"/>
              </a:rPr>
              <a:t>, </a:t>
            </a:r>
            <a:r>
              <a:rPr lang="en-US" b="0" i="0" dirty="0" err="1">
                <a:effectLst/>
                <a:latin typeface="Söhne"/>
              </a:rPr>
              <a:t>tamamlığını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etibarlılığını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təmin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etmək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üçün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əsas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mərhələlərdən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biridir</a:t>
            </a:r>
            <a:r>
              <a:rPr lang="en-US" b="0" i="0" dirty="0">
                <a:effectLst/>
                <a:latin typeface="Söhne"/>
              </a:rPr>
              <a:t>. Bu proses, </a:t>
            </a:r>
            <a:r>
              <a:rPr lang="en-US" b="0" i="0" dirty="0" err="1">
                <a:effectLst/>
                <a:latin typeface="Söhne"/>
              </a:rPr>
              <a:t>məlumatın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düzgün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güvənilir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olduğundan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əmin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olmağı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hədəfləyir</a:t>
            </a:r>
            <a:r>
              <a:rPr lang="en-US" b="0" i="0" dirty="0">
                <a:effectLst/>
                <a:latin typeface="Söhne"/>
              </a:rPr>
              <a:t>. </a:t>
            </a:r>
            <a:r>
              <a:rPr lang="en-US" b="0" i="0" dirty="0" err="1">
                <a:effectLst/>
                <a:latin typeface="Söhne"/>
              </a:rPr>
              <a:t>İşte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verilənlərin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qiymətləndirilməsi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validasiyası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ilə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əlaqədar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əsas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məlumatlar</a:t>
            </a:r>
            <a:r>
              <a:rPr lang="en-US" b="0" i="0" dirty="0">
                <a:effectLst/>
                <a:latin typeface="Söhne"/>
              </a:rPr>
              <a:t>:</a:t>
            </a:r>
          </a:p>
          <a:p>
            <a:pPr>
              <a:buFont typeface="+mj-lt"/>
              <a:buAutoNum type="arabicPeriod"/>
            </a:pPr>
            <a:r>
              <a:rPr lang="en-US" b="1" i="0" dirty="0" err="1">
                <a:effectLst/>
                <a:latin typeface="Söhne"/>
              </a:rPr>
              <a:t>Qiymətləndirmə</a:t>
            </a:r>
            <a:r>
              <a:rPr lang="en-US" b="1" i="0" dirty="0">
                <a:effectLst/>
                <a:latin typeface="Söhne"/>
              </a:rPr>
              <a:t> (Data Assessment):</a:t>
            </a:r>
            <a:endParaRPr lang="en-US" b="0" i="0" dirty="0">
              <a:effectLst/>
              <a:latin typeface="Söhne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b="1" i="0" dirty="0" err="1">
                <a:effectLst/>
                <a:latin typeface="Söhne"/>
              </a:rPr>
              <a:t>Düzgünlük</a:t>
            </a:r>
            <a:r>
              <a:rPr lang="en-US" b="1" i="0" dirty="0">
                <a:effectLst/>
                <a:latin typeface="Söhne"/>
              </a:rPr>
              <a:t> (Accuracy):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Verilənlərin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doğru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olub-olmamasını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təhlil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etmək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i="0" dirty="0" err="1">
                <a:effectLst/>
                <a:latin typeface="Söhne"/>
              </a:rPr>
              <a:t>Mürəkkəblik</a:t>
            </a:r>
            <a:r>
              <a:rPr lang="en-US" b="1" i="0" dirty="0">
                <a:effectLst/>
                <a:latin typeface="Söhne"/>
              </a:rPr>
              <a:t> (Completeness):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Verilənlərin</a:t>
            </a:r>
            <a:r>
              <a:rPr lang="en-US" b="0" i="0" dirty="0">
                <a:effectLst/>
                <a:latin typeface="Söhne"/>
              </a:rPr>
              <a:t> tam </a:t>
            </a:r>
            <a:r>
              <a:rPr lang="en-US" b="0" i="0" dirty="0" err="1">
                <a:effectLst/>
                <a:latin typeface="Söhne"/>
              </a:rPr>
              <a:t>və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mümkün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olduğu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qədər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bütün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olub-olmamasını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qiymətləndirmək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i="0" dirty="0" err="1">
                <a:effectLst/>
                <a:latin typeface="Söhne"/>
              </a:rPr>
              <a:t>Ətraflı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olma</a:t>
            </a:r>
            <a:r>
              <a:rPr lang="en-US" b="1" i="0" dirty="0">
                <a:effectLst/>
                <a:latin typeface="Söhne"/>
              </a:rPr>
              <a:t> (Precision):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Verilənlərin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təyin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edilmiş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dərəcədə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ətraflı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dəqiqliklə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ifadə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edilməsinin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qiymətləndirilməsi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i="0" dirty="0" err="1">
                <a:effectLst/>
                <a:latin typeface="Söhne"/>
              </a:rPr>
              <a:t>Vaxtındalığı</a:t>
            </a:r>
            <a:r>
              <a:rPr lang="en-US" b="1" i="0" dirty="0">
                <a:effectLst/>
                <a:latin typeface="Söhne"/>
              </a:rPr>
              <a:t> (Timeliness):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Verilənlərin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müvafiq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vaxt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çərçivəsində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təqdim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edilməsinin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qiymətləndirilməsi</a:t>
            </a:r>
            <a:r>
              <a:rPr lang="en-US" b="0" i="0" dirty="0"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6337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816B9-3F89-266E-8A2E-DEECF79DE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 err="1">
                <a:effectLst/>
                <a:latin typeface="Söhne"/>
              </a:rPr>
              <a:t>Verilənlərin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Qiymətləndirilməsi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və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Validasiyası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ECBB3-EB54-5855-FB64-CE54DC12D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2951835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1" i="0" dirty="0" err="1">
                <a:effectLst/>
                <a:latin typeface="Söhne"/>
              </a:rPr>
              <a:t>Validasiya</a:t>
            </a:r>
            <a:r>
              <a:rPr lang="en-US" b="1" i="0" dirty="0">
                <a:effectLst/>
                <a:latin typeface="Söhne"/>
              </a:rPr>
              <a:t> (Data Validation):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 err="1">
                <a:effectLst/>
                <a:latin typeface="Söhne"/>
              </a:rPr>
              <a:t>Məntiqi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validasiya</a:t>
            </a:r>
            <a:r>
              <a:rPr lang="en-US" b="1" i="0" dirty="0">
                <a:effectLst/>
                <a:latin typeface="Söhne"/>
              </a:rPr>
              <a:t>: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Verilənlərin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məntiqi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əlaqələri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çıxarışları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üçün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yoxlanılması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 err="1">
                <a:effectLst/>
                <a:latin typeface="Söhne"/>
              </a:rPr>
              <a:t>Müqayisə</a:t>
            </a:r>
            <a:r>
              <a:rPr lang="en-US" b="1" i="0" dirty="0">
                <a:effectLst/>
                <a:latin typeface="Söhne"/>
              </a:rPr>
              <a:t> (Comparison):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Verilənlərin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müxtəlif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mənbələrdən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gəlmiş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olmasını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nəzarət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etmək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üçün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müqayisələrin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apreliyasının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həyata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keçirilməsi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 err="1">
                <a:effectLst/>
                <a:latin typeface="Söhne"/>
              </a:rPr>
              <a:t>Tütünlük</a:t>
            </a:r>
            <a:r>
              <a:rPr lang="en-US" b="1" i="0" dirty="0">
                <a:effectLst/>
                <a:latin typeface="Söhne"/>
              </a:rPr>
              <a:t> (Consistency):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Məlumat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bazasında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yerləşmiş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verilənlərin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tütünlüyünün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yoxlanılması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təmin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edilməsi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 err="1">
                <a:effectLst/>
                <a:latin typeface="Söhne"/>
              </a:rPr>
              <a:t>Unikal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təyin</a:t>
            </a:r>
            <a:r>
              <a:rPr lang="en-US" b="1" i="0" dirty="0">
                <a:effectLst/>
                <a:latin typeface="Söhne"/>
              </a:rPr>
              <a:t> (Uniqueness):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İstifadə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olunan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verilənlərdən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heç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birinin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təkrarı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olmadığının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təmin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edilməsi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033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37A10-9102-6ED4-80E9-338C4F092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 dirty="0"/>
              <a:t>Ədəbiyyat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F3A3B-9686-8DC7-00FB-73118A945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https://en.wikipedia.org/wiki/Database</a:t>
            </a:r>
            <a:endParaRPr lang="en-US" dirty="0"/>
          </a:p>
          <a:p>
            <a:r>
              <a:rPr lang="en-US" dirty="0">
                <a:hlinkClick r:id="rId3"/>
              </a:rPr>
              <a:t>https://en.wikipedia.org/wiki/SQL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40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0D1D0C-F0FE-2728-D58D-8092C74FA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az-Latn-AZ" dirty="0"/>
              <a:t>DİQQƏTİNİZƏ GÖRƏ TƏŞƏKKÜRLƏR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703888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BE285-17C2-5D0A-4A7A-596FB9223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 dirty="0"/>
              <a:t>Plan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1D2CB-0D16-1143-2DF2-3126A669D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 err="1">
                <a:effectLst/>
                <a:latin typeface="Söhne"/>
              </a:rPr>
              <a:t>Verilənlərin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Quruluşu</a:t>
            </a:r>
            <a:endParaRPr lang="en-US" b="1" dirty="0">
              <a:latin typeface="Söhne"/>
            </a:endParaRPr>
          </a:p>
          <a:p>
            <a:r>
              <a:rPr lang="en-US" b="1" i="0" dirty="0" err="1">
                <a:effectLst/>
                <a:latin typeface="Söhne"/>
              </a:rPr>
              <a:t>Ədədi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və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Məlumat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Analitikası</a:t>
            </a:r>
            <a:endParaRPr lang="en-US" b="1" i="0" dirty="0">
              <a:effectLst/>
              <a:latin typeface="Söhne"/>
            </a:endParaRPr>
          </a:p>
          <a:p>
            <a:r>
              <a:rPr lang="en-US" b="1" i="0" dirty="0" err="1">
                <a:effectLst/>
                <a:latin typeface="Söhne"/>
              </a:rPr>
              <a:t>Məlumat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Təhlili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və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İdarəetmə</a:t>
            </a:r>
            <a:endParaRPr lang="en-US" b="1" dirty="0">
              <a:latin typeface="Söhne"/>
            </a:endParaRPr>
          </a:p>
          <a:p>
            <a:r>
              <a:rPr lang="en-US" b="1" i="0" dirty="0" err="1">
                <a:effectLst/>
                <a:latin typeface="Söhne"/>
              </a:rPr>
              <a:t>Məlumatın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Saxlanılması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və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Tənzimlənməsi</a:t>
            </a:r>
            <a:endParaRPr lang="en-US" b="1" i="0" dirty="0">
              <a:effectLst/>
              <a:latin typeface="Söhne"/>
            </a:endParaRPr>
          </a:p>
          <a:p>
            <a:r>
              <a:rPr lang="en-US" b="1" i="0" dirty="0" err="1">
                <a:effectLst/>
                <a:latin typeface="Söhne"/>
              </a:rPr>
              <a:t>Verilənlərin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Qiymətləndirilməsi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və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Validasiyası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136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718A2-755D-5A90-D3A6-EF8833F74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 dirty="0"/>
              <a:t>Ümumi məlumat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139EC-810F-DCA9-2A7A-F95986ADF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 err="1">
                <a:effectLst/>
                <a:latin typeface="Söhne"/>
              </a:rPr>
              <a:t>Verilənlərin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strukturlarının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təsnifatı</a:t>
            </a:r>
            <a:r>
              <a:rPr lang="en-US" b="0" i="0" dirty="0">
                <a:effectLst/>
                <a:latin typeface="Söhne"/>
              </a:rPr>
              <a:t>, </a:t>
            </a:r>
            <a:r>
              <a:rPr lang="en-US" b="0" i="0" dirty="0" err="1">
                <a:effectLst/>
                <a:latin typeface="Söhne"/>
              </a:rPr>
              <a:t>məlumat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elmi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məlumat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analitikasının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əsas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prinsiplərindən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biridir</a:t>
            </a:r>
            <a:r>
              <a:rPr lang="en-US" b="0" i="0" dirty="0">
                <a:effectLst/>
                <a:latin typeface="Söhne"/>
              </a:rPr>
              <a:t>. Bu, </a:t>
            </a:r>
            <a:r>
              <a:rPr lang="en-US" b="0" i="0" dirty="0" err="1">
                <a:effectLst/>
                <a:latin typeface="Söhne"/>
              </a:rPr>
              <a:t>verilənlərin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düzgün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formada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effektiv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şəkildə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qurulması</a:t>
            </a:r>
            <a:r>
              <a:rPr lang="en-US" b="0" i="0" dirty="0">
                <a:effectLst/>
                <a:latin typeface="Söhne"/>
              </a:rPr>
              <a:t>, </a:t>
            </a:r>
            <a:r>
              <a:rPr lang="en-US" b="0" i="0" dirty="0" err="1">
                <a:effectLst/>
                <a:latin typeface="Söhne"/>
              </a:rPr>
              <a:t>saxlanılması</a:t>
            </a:r>
            <a:r>
              <a:rPr lang="en-US" b="0" i="0" dirty="0">
                <a:effectLst/>
                <a:latin typeface="Söhne"/>
              </a:rPr>
              <a:t>, </a:t>
            </a:r>
            <a:r>
              <a:rPr lang="en-US" b="0" i="0" dirty="0" err="1">
                <a:effectLst/>
                <a:latin typeface="Söhne"/>
              </a:rPr>
              <a:t>işlənməsi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təhlil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edilməsi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deməkdir</a:t>
            </a:r>
            <a:r>
              <a:rPr lang="en-US" b="0" i="0" dirty="0">
                <a:effectLst/>
                <a:latin typeface="Söhne"/>
              </a:rPr>
              <a:t>. </a:t>
            </a:r>
            <a:r>
              <a:rPr lang="en-US" b="0" i="0" dirty="0" err="1">
                <a:effectLst/>
                <a:latin typeface="Söhne"/>
              </a:rPr>
              <a:t>İşləmə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prosesi</a:t>
            </a:r>
            <a:r>
              <a:rPr lang="en-US" b="0" i="0" dirty="0">
                <a:effectLst/>
                <a:latin typeface="Söhne"/>
              </a:rPr>
              <a:t>, </a:t>
            </a:r>
            <a:r>
              <a:rPr lang="en-US" b="0" i="0" dirty="0" err="1">
                <a:effectLst/>
                <a:latin typeface="Söhne"/>
              </a:rPr>
              <a:t>verilənlərin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müxtəlif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tiplərini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formatlarını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əhatə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edir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məlumatın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müstəqil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hissələrə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bölünməsini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təmin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edir</a:t>
            </a:r>
            <a:r>
              <a:rPr lang="en-US" b="0" i="0" dirty="0">
                <a:effectLst/>
                <a:latin typeface="Söhne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626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B0E69-A413-E27A-2A89-3539806AC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398"/>
            <a:ext cx="10515600" cy="1325563"/>
          </a:xfrm>
        </p:spPr>
        <p:txBody>
          <a:bodyPr/>
          <a:lstStyle/>
          <a:p>
            <a:pPr algn="ctr"/>
            <a:r>
              <a:rPr lang="en-US" b="1" i="0" dirty="0" err="1">
                <a:effectLst/>
                <a:latin typeface="Söhne"/>
              </a:rPr>
              <a:t>Verilənlərin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Quruluşu</a:t>
            </a:r>
            <a:br>
              <a:rPr lang="en-US" b="1" dirty="0">
                <a:latin typeface="Söhne"/>
              </a:rPr>
            </a:br>
            <a:r>
              <a:rPr lang="en-US" b="1" i="0" dirty="0" err="1">
                <a:effectLst/>
                <a:latin typeface="Söhne"/>
              </a:rPr>
              <a:t>Sütunlar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və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Sıralar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72D6F-6962-C57B-7F34-EF29442D9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16365"/>
            <a:ext cx="12192000" cy="5241636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effectLst/>
                <a:latin typeface="Söhne"/>
              </a:rPr>
              <a:t>"</a:t>
            </a:r>
            <a:r>
              <a:rPr lang="en-US" b="0" i="0" dirty="0" err="1">
                <a:effectLst/>
                <a:latin typeface="Söhne"/>
              </a:rPr>
              <a:t>Verilənlərin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Quruluşu</a:t>
            </a:r>
            <a:r>
              <a:rPr lang="en-US" b="0" i="0" dirty="0">
                <a:effectLst/>
                <a:latin typeface="Söhne"/>
              </a:rPr>
              <a:t>" (Data Organization) </a:t>
            </a:r>
            <a:r>
              <a:rPr lang="en-US" b="0" i="0" dirty="0" err="1">
                <a:effectLst/>
                <a:latin typeface="Söhne"/>
              </a:rPr>
              <a:t>geniş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bir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mövzudur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müxtəlif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sahələrdə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fərqli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məzmunları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özündə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əhatə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edir</a:t>
            </a:r>
            <a:r>
              <a:rPr lang="en-US" b="0" i="0" dirty="0">
                <a:effectLst/>
                <a:latin typeface="Söhne"/>
              </a:rPr>
              <a:t>. </a:t>
            </a:r>
            <a:r>
              <a:rPr lang="en-US" b="0" i="0" dirty="0" err="1">
                <a:effectLst/>
                <a:latin typeface="Söhne"/>
              </a:rPr>
              <a:t>Verilənlərin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quruluşu</a:t>
            </a:r>
            <a:r>
              <a:rPr lang="en-US" b="0" i="0" dirty="0">
                <a:effectLst/>
                <a:latin typeface="Söhne"/>
              </a:rPr>
              <a:t>, </a:t>
            </a:r>
            <a:r>
              <a:rPr lang="en-US" b="0" i="0" dirty="0" err="1">
                <a:effectLst/>
                <a:latin typeface="Söhne"/>
              </a:rPr>
              <a:t>onları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efektiv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səmərəli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şəkildə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saxlamaq</a:t>
            </a:r>
            <a:r>
              <a:rPr lang="en-US" b="0" i="0" dirty="0">
                <a:effectLst/>
                <a:latin typeface="Söhne"/>
              </a:rPr>
              <a:t>, </a:t>
            </a:r>
            <a:r>
              <a:rPr lang="en-US" b="0" i="0" dirty="0" err="1">
                <a:effectLst/>
                <a:latin typeface="Söhne"/>
              </a:rPr>
              <a:t>idarə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etmək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istifadə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etmək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məqsədi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ilə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aparılan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tədbirləri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əhatə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edir</a:t>
            </a:r>
            <a:r>
              <a:rPr lang="en-US" b="0" i="0" dirty="0">
                <a:effectLst/>
                <a:latin typeface="Söhne"/>
              </a:rPr>
              <a:t>. </a:t>
            </a:r>
            <a:r>
              <a:rPr lang="en-US" b="0" i="0" dirty="0" err="1">
                <a:effectLst/>
                <a:latin typeface="Söhne"/>
              </a:rPr>
              <a:t>Aşağıda</a:t>
            </a:r>
            <a:r>
              <a:rPr lang="en-US" b="0" i="0" dirty="0">
                <a:effectLst/>
                <a:latin typeface="Söhne"/>
              </a:rPr>
              <a:t>, </a:t>
            </a:r>
            <a:r>
              <a:rPr lang="en-US" b="0" i="0" dirty="0" err="1">
                <a:effectLst/>
                <a:latin typeface="Söhne"/>
              </a:rPr>
              <a:t>bu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mövzu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ilə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bağlı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əsas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məlumatları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təqdim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edirəm</a:t>
            </a:r>
            <a:r>
              <a:rPr lang="en-US" b="0" i="0" dirty="0">
                <a:effectLst/>
                <a:latin typeface="Söhne"/>
              </a:rPr>
              <a:t>:</a:t>
            </a:r>
          </a:p>
          <a:p>
            <a:pPr algn="l">
              <a:buFont typeface="+mj-lt"/>
              <a:buAutoNum type="arabicPeriod"/>
            </a:pPr>
            <a:r>
              <a:rPr lang="az-Latn-AZ" b="1" i="0" dirty="0">
                <a:effectLst/>
                <a:latin typeface="Söhne"/>
              </a:rPr>
              <a:t>Məlumat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Növləri</a:t>
            </a:r>
            <a:r>
              <a:rPr lang="en-US" b="1" i="0" dirty="0">
                <a:effectLst/>
                <a:latin typeface="Söhne"/>
              </a:rPr>
              <a:t>: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 err="1">
                <a:effectLst/>
                <a:latin typeface="Söhne"/>
              </a:rPr>
              <a:t>Strukturlu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Verilənlər</a:t>
            </a:r>
            <a:r>
              <a:rPr lang="en-US" b="1" i="0" dirty="0">
                <a:effectLst/>
                <a:latin typeface="Söhne"/>
              </a:rPr>
              <a:t>: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Məlumatlar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cədvəllər</a:t>
            </a:r>
            <a:r>
              <a:rPr lang="en-US" b="0" i="0" dirty="0">
                <a:effectLst/>
                <a:latin typeface="Söhne"/>
              </a:rPr>
              <a:t>, </a:t>
            </a:r>
            <a:r>
              <a:rPr lang="en-US" b="0" i="0" dirty="0" err="1">
                <a:effectLst/>
                <a:latin typeface="Söhne"/>
              </a:rPr>
              <a:t>sətrlər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sütunlar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kimi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qurulu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olur</a:t>
            </a:r>
            <a:r>
              <a:rPr lang="en-US" b="0" i="0" dirty="0">
                <a:effectLst/>
                <a:latin typeface="Söhne"/>
              </a:rPr>
              <a:t>. </a:t>
            </a:r>
            <a:r>
              <a:rPr lang="en-US" b="0" i="0" dirty="0" err="1">
                <a:effectLst/>
                <a:latin typeface="Söhne"/>
              </a:rPr>
              <a:t>Məsələn</a:t>
            </a:r>
            <a:r>
              <a:rPr lang="en-US" b="0" i="0" dirty="0">
                <a:effectLst/>
                <a:latin typeface="Söhne"/>
              </a:rPr>
              <a:t>, SQL </a:t>
            </a:r>
            <a:r>
              <a:rPr lang="en-US" b="0" i="0" dirty="0" err="1">
                <a:effectLst/>
                <a:latin typeface="Söhne"/>
              </a:rPr>
              <a:t>bazaları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strukturlu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verilənləri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saxlaya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bilər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 err="1">
                <a:effectLst/>
                <a:latin typeface="Söhne"/>
              </a:rPr>
              <a:t>Yarı-strukturlu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Verilənlər</a:t>
            </a:r>
            <a:r>
              <a:rPr lang="en-US" b="1" i="0" dirty="0">
                <a:effectLst/>
                <a:latin typeface="Söhne"/>
              </a:rPr>
              <a:t>:</a:t>
            </a:r>
            <a:r>
              <a:rPr lang="en-US" b="0" i="0" dirty="0">
                <a:effectLst/>
                <a:latin typeface="Söhne"/>
              </a:rPr>
              <a:t> Bu, </a:t>
            </a:r>
            <a:r>
              <a:rPr lang="en-US" b="0" i="0" dirty="0" err="1">
                <a:effectLst/>
                <a:latin typeface="Söhne"/>
              </a:rPr>
              <a:t>məlumatların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bəzi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qaydalara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tabe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olmadığı</a:t>
            </a:r>
            <a:r>
              <a:rPr lang="en-US" b="0" i="0" dirty="0">
                <a:effectLst/>
                <a:latin typeface="Söhne"/>
              </a:rPr>
              <a:t>, </a:t>
            </a:r>
            <a:r>
              <a:rPr lang="en-US" b="0" i="0" dirty="0" err="1">
                <a:effectLst/>
                <a:latin typeface="Söhne"/>
              </a:rPr>
              <a:t>ancaq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bəzi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düzgünlüklərin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olduğu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verilənləri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əhatə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edir</a:t>
            </a:r>
            <a:r>
              <a:rPr lang="en-US" b="0" i="0" dirty="0">
                <a:effectLst/>
                <a:latin typeface="Söhne"/>
              </a:rPr>
              <a:t>. JSON, XML </a:t>
            </a:r>
            <a:r>
              <a:rPr lang="en-US" b="0" i="0" dirty="0" err="1">
                <a:effectLst/>
                <a:latin typeface="Söhne"/>
              </a:rPr>
              <a:t>kimi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formatlar</a:t>
            </a:r>
            <a:r>
              <a:rPr lang="en-US" b="0" i="0" dirty="0">
                <a:effectLst/>
                <a:latin typeface="Söhne"/>
              </a:rPr>
              <a:t> buna </a:t>
            </a:r>
            <a:r>
              <a:rPr lang="en-US" b="0" i="0" dirty="0" err="1">
                <a:effectLst/>
                <a:latin typeface="Söhne"/>
              </a:rPr>
              <a:t>örnəkdir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 err="1">
                <a:effectLst/>
                <a:latin typeface="Söhne"/>
              </a:rPr>
              <a:t>Struktur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Məlumatlar</a:t>
            </a:r>
            <a:r>
              <a:rPr lang="en-US" b="1" i="0" dirty="0">
                <a:effectLst/>
                <a:latin typeface="Söhne"/>
              </a:rPr>
              <a:t>:</a:t>
            </a:r>
            <a:r>
              <a:rPr lang="en-US" b="0" i="0" dirty="0">
                <a:effectLst/>
                <a:latin typeface="Söhne"/>
              </a:rPr>
              <a:t> Bu, </a:t>
            </a:r>
            <a:r>
              <a:rPr lang="en-US" b="0" i="0" dirty="0" err="1">
                <a:effectLst/>
                <a:latin typeface="Söhne"/>
              </a:rPr>
              <a:t>konkretna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təyinatlı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məlumat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tiplərini</a:t>
            </a:r>
            <a:r>
              <a:rPr lang="en-US" b="0" i="0" dirty="0">
                <a:effectLst/>
                <a:latin typeface="Söhne"/>
              </a:rPr>
              <a:t>, </a:t>
            </a:r>
            <a:r>
              <a:rPr lang="en-US" b="0" i="0" dirty="0" err="1">
                <a:effectLst/>
                <a:latin typeface="Söhne"/>
              </a:rPr>
              <a:t>məsələn</a:t>
            </a:r>
            <a:r>
              <a:rPr lang="en-US" b="0" i="0" dirty="0">
                <a:effectLst/>
                <a:latin typeface="Söhne"/>
              </a:rPr>
              <a:t>, </a:t>
            </a:r>
            <a:r>
              <a:rPr lang="en-US" b="0" i="0" dirty="0" err="1">
                <a:effectLst/>
                <a:latin typeface="Söhne"/>
              </a:rPr>
              <a:t>rəqəmləri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mətni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əhatə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edir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az-Latn-AZ" b="1" i="0" dirty="0">
                <a:effectLst/>
                <a:latin typeface="Söhne"/>
              </a:rPr>
              <a:t>Məlumat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Girişi</a:t>
            </a:r>
            <a:r>
              <a:rPr lang="en-US" b="1" i="0" dirty="0">
                <a:effectLst/>
                <a:latin typeface="Söhne"/>
              </a:rPr>
              <a:t>: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Veri </a:t>
            </a:r>
            <a:r>
              <a:rPr lang="en-US" b="1" i="0" dirty="0" err="1">
                <a:effectLst/>
                <a:latin typeface="Söhne"/>
              </a:rPr>
              <a:t>Qəbulu</a:t>
            </a:r>
            <a:r>
              <a:rPr lang="en-US" b="1" i="0" dirty="0">
                <a:effectLst/>
                <a:latin typeface="Söhne"/>
              </a:rPr>
              <a:t>: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Verilənlərin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sistemə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daxil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edilməsi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mərhələsini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əhatə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edir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 err="1">
                <a:effectLst/>
                <a:latin typeface="Söhne"/>
              </a:rPr>
              <a:t>Yoxlama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və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Təmizləmə</a:t>
            </a:r>
            <a:r>
              <a:rPr lang="en-US" b="1" i="0" dirty="0">
                <a:effectLst/>
                <a:latin typeface="Söhne"/>
              </a:rPr>
              <a:t>: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Verilənlərin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düzgünlüyünü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yoxlamaq</a:t>
            </a:r>
            <a:r>
              <a:rPr lang="en-US" b="0" i="0" dirty="0">
                <a:effectLst/>
                <a:latin typeface="Söhne"/>
              </a:rPr>
              <a:t>, </a:t>
            </a:r>
            <a:r>
              <a:rPr lang="en-US" b="0" i="0" dirty="0" err="1">
                <a:effectLst/>
                <a:latin typeface="Söhne"/>
              </a:rPr>
              <a:t>təmizləmək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təhlükəsizliyini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təmin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etmək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bu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mərhələdə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aparılır</a:t>
            </a:r>
            <a:r>
              <a:rPr lang="en-US" b="0" i="0" dirty="0"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5130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28D63-25F7-5E45-3B2D-432AE1BBA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 err="1">
                <a:effectLst/>
                <a:latin typeface="Söhne"/>
              </a:rPr>
              <a:t>Verilənlərin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Quruluşu</a:t>
            </a:r>
            <a:br>
              <a:rPr lang="en-US" b="1" dirty="0">
                <a:latin typeface="Söhne"/>
              </a:rPr>
            </a:br>
            <a:r>
              <a:rPr lang="en-US" b="1" i="0" dirty="0" err="1">
                <a:effectLst/>
                <a:latin typeface="Söhne"/>
              </a:rPr>
              <a:t>Sütunlar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və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Sıralar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6F701-22A8-B090-49DF-4386D2C89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az-Latn-AZ" b="1" i="0" dirty="0">
                <a:effectLst/>
                <a:latin typeface="Söhne"/>
              </a:rPr>
              <a:t>Məlumat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Bazaları</a:t>
            </a:r>
            <a:r>
              <a:rPr lang="en-US" b="1" i="0" dirty="0">
                <a:effectLst/>
                <a:latin typeface="Söhne"/>
              </a:rPr>
              <a:t>: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 err="1">
                <a:effectLst/>
                <a:latin typeface="Söhne"/>
              </a:rPr>
              <a:t>Əsas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Məlumat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Bazaları</a:t>
            </a:r>
            <a:r>
              <a:rPr lang="en-US" b="1" i="0" dirty="0">
                <a:effectLst/>
                <a:latin typeface="Söhne"/>
              </a:rPr>
              <a:t>:</a:t>
            </a:r>
            <a:r>
              <a:rPr lang="en-US" b="0" i="0" dirty="0">
                <a:effectLst/>
                <a:latin typeface="Söhne"/>
              </a:rPr>
              <a:t> SQL, MySQL, PostgreSQL </a:t>
            </a:r>
            <a:r>
              <a:rPr lang="en-US" b="0" i="0" dirty="0" err="1">
                <a:effectLst/>
                <a:latin typeface="Söhne"/>
              </a:rPr>
              <a:t>kimi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ənənəvi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verilən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bazalarını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əhatə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edir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NoSQL </a:t>
            </a:r>
            <a:r>
              <a:rPr lang="en-US" b="1" i="0" dirty="0" err="1">
                <a:effectLst/>
                <a:latin typeface="Söhne"/>
              </a:rPr>
              <a:t>Bazaları</a:t>
            </a:r>
            <a:r>
              <a:rPr lang="en-US" b="1" i="0" dirty="0">
                <a:effectLst/>
                <a:latin typeface="Söhne"/>
              </a:rPr>
              <a:t>:</a:t>
            </a:r>
            <a:r>
              <a:rPr lang="en-US" b="0" i="0" dirty="0">
                <a:effectLst/>
                <a:latin typeface="Söhne"/>
              </a:rPr>
              <a:t> MongoDB, Cassandra </a:t>
            </a:r>
            <a:r>
              <a:rPr lang="en-US" b="0" i="0" dirty="0" err="1">
                <a:effectLst/>
                <a:latin typeface="Söhne"/>
              </a:rPr>
              <a:t>kimi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qraf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verilən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bazaları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üçün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nizamlamaları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əhatə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edir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az-Latn-AZ" b="1" i="0" dirty="0">
                <a:effectLst/>
                <a:latin typeface="Söhne"/>
              </a:rPr>
              <a:t>Məlumatların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İdarə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Edilməsi</a:t>
            </a:r>
            <a:r>
              <a:rPr lang="en-US" b="1" i="0" dirty="0">
                <a:effectLst/>
                <a:latin typeface="Söhne"/>
              </a:rPr>
              <a:t>: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 err="1">
                <a:effectLst/>
                <a:latin typeface="Söhne"/>
              </a:rPr>
              <a:t>Verilənlərin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İdarə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Edilməsi</a:t>
            </a:r>
            <a:r>
              <a:rPr lang="en-US" b="1" i="0" dirty="0">
                <a:effectLst/>
                <a:latin typeface="Söhne"/>
              </a:rPr>
              <a:t>: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Məlumatların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güvənli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effektiv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şəkildə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saxlanması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idarə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edilməsi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prosesləri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 err="1">
                <a:effectLst/>
                <a:latin typeface="Söhne"/>
              </a:rPr>
              <a:t>Verilən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Tütünmələri</a:t>
            </a:r>
            <a:r>
              <a:rPr lang="en-US" b="1" i="0" dirty="0">
                <a:effectLst/>
                <a:latin typeface="Söhne"/>
              </a:rPr>
              <a:t>: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Müxtəlif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formatlarda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verilənləri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birləşdirən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məlumatların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daha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ətraflı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təhlilinə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imkan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verən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proseslər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az-Latn-AZ" b="1" i="0" dirty="0">
                <a:effectLst/>
                <a:latin typeface="Söhne"/>
              </a:rPr>
              <a:t>Məlumatların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Təhlili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və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Təqdimatı</a:t>
            </a:r>
            <a:r>
              <a:rPr lang="en-US" b="1" i="0" dirty="0">
                <a:effectLst/>
                <a:latin typeface="Söhne"/>
              </a:rPr>
              <a:t>: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 err="1">
                <a:effectLst/>
                <a:latin typeface="Söhne"/>
              </a:rPr>
              <a:t>Verilən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Təhlili</a:t>
            </a:r>
            <a:r>
              <a:rPr lang="en-US" b="1" i="0" dirty="0">
                <a:effectLst/>
                <a:latin typeface="Söhne"/>
              </a:rPr>
              <a:t>: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Məlumatların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anlayışlı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vəziyyətdə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təhlili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mənbələrinə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uyğun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təqdimatı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 err="1">
                <a:effectLst/>
                <a:latin typeface="Söhne"/>
              </a:rPr>
              <a:t>Verilənlərin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Görsəlləşdirilməsi</a:t>
            </a:r>
            <a:r>
              <a:rPr lang="en-US" b="1" i="0" dirty="0">
                <a:effectLst/>
                <a:latin typeface="Söhne"/>
              </a:rPr>
              <a:t>: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Grafiklər</a:t>
            </a:r>
            <a:r>
              <a:rPr lang="en-US" b="0" i="0" dirty="0">
                <a:effectLst/>
                <a:latin typeface="Söhne"/>
              </a:rPr>
              <a:t>, </a:t>
            </a:r>
            <a:r>
              <a:rPr lang="en-US" b="0" i="0" dirty="0" err="1">
                <a:effectLst/>
                <a:latin typeface="Söhne"/>
              </a:rPr>
              <a:t>diaqramlar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qrafik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elementlər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vasitəsilə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verilənlərin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daha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aydın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anlaşılması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019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AA6BA-43A2-CF59-0AD9-4EAFA5E35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343"/>
            <a:ext cx="10515600" cy="1325563"/>
          </a:xfrm>
        </p:spPr>
        <p:txBody>
          <a:bodyPr/>
          <a:lstStyle/>
          <a:p>
            <a:r>
              <a:rPr lang="en-US" b="1" i="0" dirty="0" err="1">
                <a:effectLst/>
                <a:latin typeface="Söhne"/>
              </a:rPr>
              <a:t>Ədədi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və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Məlumat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Analitikası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E7337-5AC3-9E1C-84BC-6D1C56969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072" y="1745674"/>
            <a:ext cx="8848436" cy="4461163"/>
          </a:xfrm>
        </p:spPr>
        <p:txBody>
          <a:bodyPr>
            <a:normAutofit/>
          </a:bodyPr>
          <a:lstStyle/>
          <a:p>
            <a:pPr algn="l"/>
            <a:br>
              <a:rPr lang="en-US" b="0" i="0" dirty="0">
                <a:effectLst/>
                <a:latin typeface="Söhne"/>
              </a:rPr>
            </a:br>
            <a:r>
              <a:rPr lang="en-US" b="0" i="0" dirty="0" err="1">
                <a:effectLst/>
                <a:latin typeface="Söhne"/>
              </a:rPr>
              <a:t>Ədədi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Məlumat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Analitikası</a:t>
            </a:r>
            <a:r>
              <a:rPr lang="en-US" b="0" i="0" dirty="0">
                <a:effectLst/>
                <a:latin typeface="Söhne"/>
              </a:rPr>
              <a:t>, </a:t>
            </a:r>
            <a:r>
              <a:rPr lang="en-US" b="0" i="0" dirty="0" err="1">
                <a:effectLst/>
                <a:latin typeface="Söhne"/>
              </a:rPr>
              <a:t>müxtəlif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məlumatları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təhlil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etmək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onlardan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məlumat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çıxarmaq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üçün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istifadə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olunan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bir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sahədir</a:t>
            </a:r>
            <a:r>
              <a:rPr lang="en-US" b="0" i="0" dirty="0">
                <a:effectLst/>
                <a:latin typeface="Söhne"/>
              </a:rPr>
              <a:t>. Bu </a:t>
            </a:r>
            <a:r>
              <a:rPr lang="en-US" b="0" i="0" dirty="0" err="1">
                <a:effectLst/>
                <a:latin typeface="Söhne"/>
              </a:rPr>
              <a:t>sahə</a:t>
            </a:r>
            <a:r>
              <a:rPr lang="en-US" b="0" i="0" dirty="0">
                <a:effectLst/>
                <a:latin typeface="Söhne"/>
              </a:rPr>
              <a:t>, </a:t>
            </a:r>
            <a:r>
              <a:rPr lang="en-US" b="0" i="0" dirty="0" err="1">
                <a:effectLst/>
                <a:latin typeface="Söhne"/>
              </a:rPr>
              <a:t>statistika</a:t>
            </a:r>
            <a:r>
              <a:rPr lang="en-US" b="0" i="0" dirty="0">
                <a:effectLst/>
                <a:latin typeface="Söhne"/>
              </a:rPr>
              <a:t>, </a:t>
            </a:r>
            <a:r>
              <a:rPr lang="en-US" b="0" i="0" dirty="0" err="1">
                <a:effectLst/>
                <a:latin typeface="Söhne"/>
              </a:rPr>
              <a:t>məlumat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təhlili</a:t>
            </a:r>
            <a:r>
              <a:rPr lang="en-US" b="0" i="0" dirty="0">
                <a:effectLst/>
                <a:latin typeface="Söhne"/>
              </a:rPr>
              <a:t>, </a:t>
            </a:r>
            <a:r>
              <a:rPr lang="en-US" b="0" i="0" dirty="0" err="1">
                <a:effectLst/>
                <a:latin typeface="Söhne"/>
              </a:rPr>
              <a:t>məlumat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bazalarının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idarə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olunması</a:t>
            </a:r>
            <a:r>
              <a:rPr lang="en-US" b="0" i="0" dirty="0">
                <a:effectLst/>
                <a:latin typeface="Söhne"/>
              </a:rPr>
              <a:t>, </a:t>
            </a:r>
            <a:r>
              <a:rPr lang="en-US" b="0" i="0" dirty="0" err="1">
                <a:effectLst/>
                <a:latin typeface="Söhne"/>
              </a:rPr>
              <a:t>veri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madenciliyi</a:t>
            </a:r>
            <a:r>
              <a:rPr lang="en-US" b="0" i="0" dirty="0">
                <a:effectLst/>
                <a:latin typeface="Söhne"/>
              </a:rPr>
              <a:t>, </a:t>
            </a:r>
            <a:r>
              <a:rPr lang="en-US" b="0" i="0" dirty="0" err="1">
                <a:effectLst/>
                <a:latin typeface="Söhne"/>
              </a:rPr>
              <a:t>şirkətlər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üçün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inteqrasiya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edilmiş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təhlil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və</a:t>
            </a:r>
            <a:r>
              <a:rPr lang="en-US" b="0" i="0" dirty="0">
                <a:effectLst/>
                <a:latin typeface="Söhne"/>
              </a:rPr>
              <a:t> s. </a:t>
            </a:r>
            <a:r>
              <a:rPr lang="en-US" b="0" i="0" dirty="0" err="1">
                <a:effectLst/>
                <a:latin typeface="Söhne"/>
              </a:rPr>
              <a:t>daxil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olmaqla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bir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çox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fərqli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texnologiya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metodları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birləşdirir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pPr algn="l"/>
            <a:r>
              <a:rPr lang="en-US" b="0" i="0" dirty="0" err="1">
                <a:effectLst/>
                <a:latin typeface="Söhne"/>
              </a:rPr>
              <a:t>Ədədi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Analitika</a:t>
            </a:r>
            <a:r>
              <a:rPr lang="en-US" b="0" i="0" dirty="0">
                <a:effectLst/>
                <a:latin typeface="Söhne"/>
              </a:rPr>
              <a:t> (</a:t>
            </a:r>
            <a:r>
              <a:rPr lang="en-US" b="0" i="0" dirty="0" err="1">
                <a:effectLst/>
                <a:latin typeface="Söhne"/>
              </a:rPr>
              <a:t>İngilis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dilində</a:t>
            </a:r>
            <a:r>
              <a:rPr lang="en-US" b="0" i="0" dirty="0">
                <a:effectLst/>
                <a:latin typeface="Söhne"/>
              </a:rPr>
              <a:t> "Data Analytics"):</a:t>
            </a:r>
          </a:p>
          <a:p>
            <a:pPr algn="l"/>
            <a:r>
              <a:rPr lang="en-US" b="0" i="0" dirty="0" err="1">
                <a:effectLst/>
                <a:latin typeface="Söhne"/>
              </a:rPr>
              <a:t>Ədədi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analitika</a:t>
            </a:r>
            <a:r>
              <a:rPr lang="en-US" b="0" i="0" dirty="0">
                <a:effectLst/>
                <a:latin typeface="Söhne"/>
              </a:rPr>
              <a:t>, </a:t>
            </a:r>
            <a:r>
              <a:rPr lang="en-US" b="0" i="0" dirty="0" err="1">
                <a:effectLst/>
                <a:latin typeface="Söhne"/>
              </a:rPr>
              <a:t>müxtəlif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məlumat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növlərini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təhlil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etmək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üçün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riyazi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statistik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metodları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istifadə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edir</a:t>
            </a:r>
            <a:r>
              <a:rPr lang="en-US" b="0" i="0" dirty="0">
                <a:effectLst/>
                <a:latin typeface="Söhne"/>
              </a:rPr>
              <a:t>. Bu, </a:t>
            </a:r>
            <a:r>
              <a:rPr lang="en-US" b="0" i="0" dirty="0" err="1">
                <a:effectLst/>
                <a:latin typeface="Söhne"/>
              </a:rPr>
              <a:t>məlumatları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işin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inkişafına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strateji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qərarların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verməsinə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kömək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edən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qiymətli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məlumatlara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çevirir</a:t>
            </a:r>
            <a:r>
              <a:rPr lang="en-US" b="0" i="0" dirty="0">
                <a:effectLst/>
                <a:latin typeface="Söhne"/>
              </a:rPr>
              <a:t>. </a:t>
            </a:r>
            <a:r>
              <a:rPr lang="en-US" b="0" i="0" dirty="0" err="1">
                <a:effectLst/>
                <a:latin typeface="Söhne"/>
              </a:rPr>
              <a:t>Ədədi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analitika</a:t>
            </a:r>
            <a:r>
              <a:rPr lang="en-US" b="0" i="0" dirty="0">
                <a:effectLst/>
                <a:latin typeface="Söhne"/>
              </a:rPr>
              <a:t>, </a:t>
            </a:r>
            <a:r>
              <a:rPr lang="en-US" b="0" i="0" dirty="0" err="1">
                <a:effectLst/>
                <a:latin typeface="Söhne"/>
              </a:rPr>
              <a:t>həm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də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təhlil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olunan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məlumatların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tərkibindəki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trendləri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müşahidələri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tapan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alqoritmlər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modelərlə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işləyir</a:t>
            </a:r>
            <a:r>
              <a:rPr lang="en-US" b="0" i="0" dirty="0"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8745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AC910-A3EA-49AE-2D28-410780BBD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effectLst/>
                <a:latin typeface="Söhne"/>
              </a:rPr>
              <a:t>Ədədi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və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Məlumat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Analitikası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0A32C-7C6B-6C96-75AE-FEEF47375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 err="1">
                <a:effectLst/>
                <a:latin typeface="Söhne"/>
              </a:rPr>
              <a:t>Məlumat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Analitikası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prosesi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aşağıdakı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mərhələlərdən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ibarət</a:t>
            </a:r>
            <a:r>
              <a:rPr lang="en-US" b="0" i="0" dirty="0">
                <a:effectLst/>
                <a:latin typeface="Söhne"/>
              </a:rPr>
              <a:t> ola </a:t>
            </a:r>
            <a:r>
              <a:rPr lang="en-US" b="0" i="0" dirty="0" err="1">
                <a:effectLst/>
                <a:latin typeface="Söhne"/>
              </a:rPr>
              <a:t>bilər</a:t>
            </a:r>
            <a:r>
              <a:rPr lang="en-US" b="0" i="0" dirty="0">
                <a:effectLst/>
                <a:latin typeface="Söhne"/>
              </a:rPr>
              <a:t>:</a:t>
            </a: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effectLst/>
                <a:latin typeface="Söhne"/>
              </a:rPr>
              <a:t>Məlumat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Toplanması</a:t>
            </a:r>
            <a:r>
              <a:rPr lang="en-US" b="1" i="0" dirty="0">
                <a:effectLst/>
                <a:latin typeface="Söhne"/>
              </a:rPr>
              <a:t>: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Məlumatlar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müxtəlif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mənbələrdən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toplanır</a:t>
            </a:r>
            <a:r>
              <a:rPr lang="en-US" b="0" i="0" dirty="0">
                <a:effectLst/>
                <a:latin typeface="Söhne"/>
              </a:rPr>
              <a:t>, </a:t>
            </a:r>
            <a:r>
              <a:rPr lang="en-US" b="0" i="0" dirty="0" err="1">
                <a:effectLst/>
                <a:latin typeface="Söhne"/>
              </a:rPr>
              <a:t>həmçinin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müxtəlif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formatlarda</a:t>
            </a:r>
            <a:r>
              <a:rPr lang="en-US" b="0" i="0" dirty="0">
                <a:effectLst/>
                <a:latin typeface="Söhne"/>
              </a:rPr>
              <a:t> ola </a:t>
            </a:r>
            <a:r>
              <a:rPr lang="en-US" b="0" i="0" dirty="0" err="1">
                <a:effectLst/>
                <a:latin typeface="Söhne"/>
              </a:rPr>
              <a:t>bilər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effectLst/>
                <a:latin typeface="Söhne"/>
              </a:rPr>
              <a:t>Məlumatın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Təmizlənməsi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və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Hazırlanması</a:t>
            </a:r>
            <a:r>
              <a:rPr lang="en-US" b="1" i="0" dirty="0">
                <a:effectLst/>
                <a:latin typeface="Söhne"/>
              </a:rPr>
              <a:t>: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Toplanan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məlumatlar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təmizlənir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analiz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üçün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hazırlanır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effectLst/>
                <a:latin typeface="Söhne"/>
              </a:rPr>
              <a:t>Ədədi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Təhlil</a:t>
            </a:r>
            <a:r>
              <a:rPr lang="en-US" b="1" i="0" dirty="0">
                <a:effectLst/>
                <a:latin typeface="Söhne"/>
              </a:rPr>
              <a:t>: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İstatistik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riyazi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metodlar</a:t>
            </a:r>
            <a:r>
              <a:rPr lang="en-US" b="0" i="0" dirty="0">
                <a:effectLst/>
                <a:latin typeface="Söhne"/>
              </a:rPr>
              <a:t>, </a:t>
            </a:r>
            <a:r>
              <a:rPr lang="en-US" b="0" i="0" dirty="0" err="1">
                <a:effectLst/>
                <a:latin typeface="Söhne"/>
              </a:rPr>
              <a:t>məlumatların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təhlilinə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əsaslanan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bu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mərhələdə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məlumatlar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qiymətləndirilir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təhlil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olunur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effectLst/>
                <a:latin typeface="Söhne"/>
              </a:rPr>
              <a:t>Trendlərin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və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Mönüllüklərin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Tapılması</a:t>
            </a:r>
            <a:r>
              <a:rPr lang="en-US" b="1" i="0" dirty="0">
                <a:effectLst/>
                <a:latin typeface="Söhne"/>
              </a:rPr>
              <a:t>: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Məlumatlar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arasında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trendlər</a:t>
            </a:r>
            <a:r>
              <a:rPr lang="en-US" b="0" i="0" dirty="0">
                <a:effectLst/>
                <a:latin typeface="Söhne"/>
              </a:rPr>
              <a:t>, </a:t>
            </a:r>
            <a:r>
              <a:rPr lang="en-US" b="0" i="0" dirty="0" err="1">
                <a:effectLst/>
                <a:latin typeface="Söhne"/>
              </a:rPr>
              <a:t>qaydalar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münasibətlər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axtarılır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effectLst/>
                <a:latin typeface="Söhne"/>
              </a:rPr>
              <a:t>Vərəq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və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Qrafikləşdirmə</a:t>
            </a:r>
            <a:r>
              <a:rPr lang="en-US" b="1" i="0" dirty="0">
                <a:effectLst/>
                <a:latin typeface="Söhne"/>
              </a:rPr>
              <a:t>: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Məlumatlar</a:t>
            </a:r>
            <a:r>
              <a:rPr lang="en-US" b="0" i="0" dirty="0">
                <a:effectLst/>
                <a:latin typeface="Söhne"/>
              </a:rPr>
              <a:t>, </a:t>
            </a:r>
            <a:r>
              <a:rPr lang="en-US" b="0" i="0" dirty="0" err="1">
                <a:effectLst/>
                <a:latin typeface="Söhne"/>
              </a:rPr>
              <a:t>daha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asan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anlamağa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qrafik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vərəqlər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ilə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vizuallaşdırmağa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kömək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edən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alətlər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istifadə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edilərək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vizuallaşdırılır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978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46921-2886-34D6-013D-DB8164B4D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effectLst/>
                <a:latin typeface="Söhne"/>
              </a:rPr>
              <a:t>Məlumat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Təhlili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və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İdarəetmə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9A490-84C1-6F42-ABF3-0B51DAFBE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5032375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b="0" i="0" dirty="0">
                <a:effectLst/>
                <a:latin typeface="Söhne"/>
              </a:rPr>
              <a:t>"</a:t>
            </a:r>
            <a:r>
              <a:rPr lang="en-US" b="0" i="0" dirty="0" err="1">
                <a:effectLst/>
                <a:latin typeface="Söhne"/>
              </a:rPr>
              <a:t>Məlumat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Təhlili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İdarəetmə</a:t>
            </a:r>
            <a:r>
              <a:rPr lang="en-US" b="0" i="0" dirty="0">
                <a:effectLst/>
                <a:latin typeface="Söhne"/>
              </a:rPr>
              <a:t>" (MTİ) </a:t>
            </a:r>
            <a:r>
              <a:rPr lang="en-US" b="0" i="0" dirty="0" err="1">
                <a:effectLst/>
                <a:latin typeface="Söhne"/>
              </a:rPr>
              <a:t>geniş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bir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konsepttir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bir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şirkətin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ya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organizasiyanın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məlumatları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effektiv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şəkildə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idarə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etməsini</a:t>
            </a:r>
            <a:r>
              <a:rPr lang="en-US" b="0" i="0" dirty="0">
                <a:effectLst/>
                <a:latin typeface="Söhne"/>
              </a:rPr>
              <a:t>, </a:t>
            </a:r>
            <a:r>
              <a:rPr lang="en-US" b="0" i="0" dirty="0" err="1">
                <a:effectLst/>
                <a:latin typeface="Söhne"/>
              </a:rPr>
              <a:t>təhlil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etməsini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və</a:t>
            </a:r>
            <a:r>
              <a:rPr lang="en-US" b="0" i="0" dirty="0">
                <a:effectLst/>
                <a:latin typeface="Söhne"/>
              </a:rPr>
              <a:t> buna </a:t>
            </a:r>
            <a:r>
              <a:rPr lang="en-US" b="0" i="0" dirty="0" err="1">
                <a:effectLst/>
                <a:latin typeface="Söhne"/>
              </a:rPr>
              <a:t>əsaslanan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qərarlar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qəbul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etməsini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təmin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etmək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üçün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lazım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olan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bütün</a:t>
            </a:r>
            <a:r>
              <a:rPr lang="en-US" b="0" i="0" dirty="0">
                <a:effectLst/>
                <a:latin typeface="Söhne"/>
              </a:rPr>
              <a:t> proses </a:t>
            </a:r>
            <a:r>
              <a:rPr lang="en-US" b="0" i="0" dirty="0" err="1">
                <a:effectLst/>
                <a:latin typeface="Söhne"/>
              </a:rPr>
              <a:t>və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praktikaları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əhatə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edir</a:t>
            </a:r>
            <a:r>
              <a:rPr lang="en-US" b="0" i="0" dirty="0">
                <a:effectLst/>
                <a:latin typeface="Söhne"/>
              </a:rPr>
              <a:t>. Bu, </a:t>
            </a:r>
            <a:r>
              <a:rPr lang="en-US" b="0" i="0" dirty="0" err="1">
                <a:effectLst/>
                <a:latin typeface="Söhne"/>
              </a:rPr>
              <a:t>strateji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operativ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səviyyədə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tətbiq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edilə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bilən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bir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məlumat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yönetmə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sistemi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olaraq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düşünülə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bilər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pPr algn="l"/>
            <a:r>
              <a:rPr lang="en-US" b="0" i="0" dirty="0" err="1">
                <a:effectLst/>
                <a:latin typeface="Söhne"/>
              </a:rPr>
              <a:t>MTİ'nin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əsas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məqsədi</a:t>
            </a:r>
            <a:r>
              <a:rPr lang="en-US" b="0" i="0" dirty="0">
                <a:effectLst/>
                <a:latin typeface="Söhne"/>
              </a:rPr>
              <a:t>, </a:t>
            </a:r>
            <a:r>
              <a:rPr lang="en-US" b="0" i="0" dirty="0" err="1">
                <a:effectLst/>
                <a:latin typeface="Söhne"/>
              </a:rPr>
              <a:t>bir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şirkətin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mövcud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məlumat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bazasını</a:t>
            </a:r>
            <a:r>
              <a:rPr lang="en-US" b="0" i="0" dirty="0">
                <a:effectLst/>
                <a:latin typeface="Söhne"/>
              </a:rPr>
              <a:t> optimal </a:t>
            </a:r>
            <a:r>
              <a:rPr lang="en-US" b="0" i="0" dirty="0" err="1">
                <a:effectLst/>
                <a:latin typeface="Söhne"/>
              </a:rPr>
              <a:t>şəkildə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istifadə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etmək</a:t>
            </a:r>
            <a:r>
              <a:rPr lang="en-US" b="0" i="0" dirty="0">
                <a:effectLst/>
                <a:latin typeface="Söhne"/>
              </a:rPr>
              <a:t>, </a:t>
            </a:r>
            <a:r>
              <a:rPr lang="en-US" b="0" i="0" dirty="0" err="1">
                <a:effectLst/>
                <a:latin typeface="Söhne"/>
              </a:rPr>
              <a:t>məlumatları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effektiv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şəkildə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təhlil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etmək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bu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təhlillərə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əsaslanan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doğru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effektiv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qərarlar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qəbul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etməkdir</a:t>
            </a:r>
            <a:r>
              <a:rPr lang="en-US" b="0" i="0" dirty="0">
                <a:effectLst/>
                <a:latin typeface="Söhne"/>
              </a:rPr>
              <a:t>. </a:t>
            </a:r>
            <a:r>
              <a:rPr lang="en-US" b="0" i="0" dirty="0" err="1">
                <a:effectLst/>
                <a:latin typeface="Söhne"/>
              </a:rPr>
              <a:t>İşdə</a:t>
            </a:r>
            <a:r>
              <a:rPr lang="en-US" b="0" i="0" dirty="0">
                <a:effectLst/>
                <a:latin typeface="Söhne"/>
              </a:rPr>
              <a:t> MTİ, </a:t>
            </a:r>
            <a:r>
              <a:rPr lang="en-US" b="0" i="0" dirty="0" err="1">
                <a:effectLst/>
                <a:latin typeface="Söhne"/>
              </a:rPr>
              <a:t>aşağıdakı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üç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əsas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mərhələdən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ibarət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olur</a:t>
            </a:r>
            <a:r>
              <a:rPr lang="en-US" b="0" i="0" dirty="0">
                <a:effectLst/>
                <a:latin typeface="Söhne"/>
              </a:rPr>
              <a:t>:</a:t>
            </a: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effectLst/>
                <a:latin typeface="Söhne"/>
              </a:rPr>
              <a:t>Məlumat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Toplanması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və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Saxlanılması</a:t>
            </a:r>
            <a:r>
              <a:rPr lang="en-US" b="1" i="0" dirty="0">
                <a:effectLst/>
                <a:latin typeface="Söhne"/>
              </a:rPr>
              <a:t>: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 err="1">
                <a:effectLst/>
                <a:latin typeface="Söhne"/>
              </a:rPr>
              <a:t>Məlumatların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müvafiq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şəkildə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toplanması</a:t>
            </a:r>
            <a:r>
              <a:rPr lang="en-US" b="0" i="0" dirty="0">
                <a:effectLst/>
                <a:latin typeface="Söhne"/>
              </a:rPr>
              <a:t>, </a:t>
            </a:r>
            <a:r>
              <a:rPr lang="en-US" b="0" i="0" dirty="0" err="1">
                <a:effectLst/>
                <a:latin typeface="Söhne"/>
              </a:rPr>
              <a:t>qayda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standartlara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əməl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edilməsi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 err="1">
                <a:effectLst/>
                <a:latin typeface="Söhne"/>
              </a:rPr>
              <a:t>Məlumatların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müvafiq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formada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müəyyən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qaydalara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əsaslanaraq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saxlanılması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 err="1">
                <a:effectLst/>
                <a:latin typeface="Söhne"/>
              </a:rPr>
              <a:t>Məlumatlara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təhlil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üçün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hazırlıq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effectLst/>
                <a:latin typeface="Söhne"/>
              </a:rPr>
              <a:t>Məlumat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Təhlili</a:t>
            </a:r>
            <a:r>
              <a:rPr lang="en-US" b="1" i="0" dirty="0">
                <a:effectLst/>
                <a:latin typeface="Söhne"/>
              </a:rPr>
              <a:t>: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 err="1">
                <a:effectLst/>
                <a:latin typeface="Söhne"/>
              </a:rPr>
              <a:t>Məlumatların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statistik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analitik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metotlarla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təhlil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edilməsi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 err="1">
                <a:effectLst/>
                <a:latin typeface="Söhne"/>
              </a:rPr>
              <a:t>İdarəçilərə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qərar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vericilərə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ən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əhəmiyyətli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məlumatların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təqdim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edilməsi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 err="1">
                <a:effectLst/>
                <a:latin typeface="Söhne"/>
              </a:rPr>
              <a:t>Məlumatlardan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işə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yarar</a:t>
            </a:r>
            <a:r>
              <a:rPr lang="en-US" b="0" i="0" dirty="0">
                <a:effectLst/>
                <a:latin typeface="Söhne"/>
              </a:rPr>
              <a:t>, </a:t>
            </a:r>
            <a:r>
              <a:rPr lang="en-US" b="0" i="0" dirty="0" err="1">
                <a:effectLst/>
                <a:latin typeface="Söhne"/>
              </a:rPr>
              <a:t>proqnoz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siyasi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təhlillər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çıxarılması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effectLst/>
                <a:latin typeface="Söhne"/>
              </a:rPr>
              <a:t>Qərar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İdarəetmə</a:t>
            </a:r>
            <a:r>
              <a:rPr lang="en-US" b="1" i="0" dirty="0">
                <a:effectLst/>
                <a:latin typeface="Söhne"/>
              </a:rPr>
              <a:t>: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 err="1">
                <a:effectLst/>
                <a:latin typeface="Söhne"/>
              </a:rPr>
              <a:t>Məlumat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təhlilinə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əsaslanaraq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qərarlar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qəbul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etmə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 err="1">
                <a:effectLst/>
                <a:latin typeface="Söhne"/>
              </a:rPr>
              <a:t>Qərarların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müvafiq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şəkildə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tətbiq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edilməsi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nəticələrin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izlənməsi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 err="1">
                <a:effectLst/>
                <a:latin typeface="Söhne"/>
              </a:rPr>
              <a:t>Qərarların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dəyişdirilməsi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üçün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proaktiv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tədbirlər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688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C7D2E-8810-FCAF-C061-C599D9F99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effectLst/>
                <a:latin typeface="Söhne"/>
              </a:rPr>
              <a:t>Məlumat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Təhlili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və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İdarəetmə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F7B99-4078-8F07-1E4E-7DF0A7121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 err="1">
                <a:effectLst/>
                <a:latin typeface="Söhne"/>
              </a:rPr>
              <a:t>Məlumat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Toplanması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və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Saxlanılması</a:t>
            </a:r>
            <a:r>
              <a:rPr lang="en-US" b="1" i="0" dirty="0">
                <a:effectLst/>
                <a:latin typeface="Söhne"/>
              </a:rPr>
              <a:t>: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 err="1">
                <a:effectLst/>
                <a:latin typeface="Söhne"/>
              </a:rPr>
              <a:t>Məlumatların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müvafiq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şəkildə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toplanması</a:t>
            </a:r>
            <a:r>
              <a:rPr lang="en-US" b="0" i="0" dirty="0">
                <a:effectLst/>
                <a:latin typeface="Söhne"/>
              </a:rPr>
              <a:t>, </a:t>
            </a:r>
            <a:r>
              <a:rPr lang="en-US" b="0" i="0" dirty="0" err="1">
                <a:effectLst/>
                <a:latin typeface="Söhne"/>
              </a:rPr>
              <a:t>qayda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standartlara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əməl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edilməsi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 err="1">
                <a:effectLst/>
                <a:latin typeface="Söhne"/>
              </a:rPr>
              <a:t>Məlumatların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müvafiq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formada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müəyyən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qaydalara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əsaslanaraq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saxlanılması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 err="1">
                <a:effectLst/>
                <a:latin typeface="Söhne"/>
              </a:rPr>
              <a:t>Məlumatlara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təhlil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üçün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hazırlıq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effectLst/>
                <a:latin typeface="Söhne"/>
              </a:rPr>
              <a:t>Məlumat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Təhlili</a:t>
            </a:r>
            <a:r>
              <a:rPr lang="en-US" b="1" i="0" dirty="0">
                <a:effectLst/>
                <a:latin typeface="Söhne"/>
              </a:rPr>
              <a:t>: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 err="1">
                <a:effectLst/>
                <a:latin typeface="Söhne"/>
              </a:rPr>
              <a:t>Məlumatların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statistik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analitik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metotlarla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təhlil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edilməsi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 err="1">
                <a:effectLst/>
                <a:latin typeface="Söhne"/>
              </a:rPr>
              <a:t>İdarəçilərə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qərar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vericilərə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ən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əhəmiyyətli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məlumatların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təqdim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edilməsi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 err="1">
                <a:effectLst/>
                <a:latin typeface="Söhne"/>
              </a:rPr>
              <a:t>Məlumatlardan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işə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yarar</a:t>
            </a:r>
            <a:r>
              <a:rPr lang="en-US" b="0" i="0" dirty="0">
                <a:effectLst/>
                <a:latin typeface="Söhne"/>
              </a:rPr>
              <a:t>, </a:t>
            </a:r>
            <a:r>
              <a:rPr lang="en-US" b="0" i="0" dirty="0" err="1">
                <a:effectLst/>
                <a:latin typeface="Söhne"/>
              </a:rPr>
              <a:t>proqnoz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siyasi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təhlillər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çıxarılması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effectLst/>
                <a:latin typeface="Söhne"/>
              </a:rPr>
              <a:t>Qərar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İdarəetmə</a:t>
            </a:r>
            <a:r>
              <a:rPr lang="en-US" b="1" i="0" dirty="0">
                <a:effectLst/>
                <a:latin typeface="Söhne"/>
              </a:rPr>
              <a:t>: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 err="1">
                <a:effectLst/>
                <a:latin typeface="Söhne"/>
              </a:rPr>
              <a:t>Məlumat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təhlilinə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əsaslanaraq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qərarlar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qəbul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etmə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 err="1">
                <a:effectLst/>
                <a:latin typeface="Söhne"/>
              </a:rPr>
              <a:t>Qərarların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müvafiq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şəkildə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tətbiq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edilməsi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və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nəticələrin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izlənməsi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 err="1">
                <a:effectLst/>
                <a:latin typeface="Söhne"/>
              </a:rPr>
              <a:t>Qərarların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dəyişdirilməsi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üçün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proaktiv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tədbirlər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783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61</TotalTime>
  <Words>1098</Words>
  <Application>Microsoft Office PowerPoint</Application>
  <PresentationFormat>Widescreen</PresentationFormat>
  <Paragraphs>91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Century Gothic</vt:lpstr>
      <vt:lpstr>Söhne</vt:lpstr>
      <vt:lpstr>times new roman</vt:lpstr>
      <vt:lpstr>Wingdings 3</vt:lpstr>
      <vt:lpstr>Ion</vt:lpstr>
      <vt:lpstr>Verilənlərin strukturlarının təsnifatı</vt:lpstr>
      <vt:lpstr>Plan:</vt:lpstr>
      <vt:lpstr>Ümumi məlumat</vt:lpstr>
      <vt:lpstr>Verilənlərin Quruluşu Sütunlar və Sıralar</vt:lpstr>
      <vt:lpstr>Verilənlərin Quruluşu Sütunlar və Sıralar</vt:lpstr>
      <vt:lpstr>Ədədi və Məlumat Analitikası</vt:lpstr>
      <vt:lpstr>Ədədi və Məlumat Analitikası</vt:lpstr>
      <vt:lpstr>Məlumat Təhlili və İdarəetmə</vt:lpstr>
      <vt:lpstr>Məlumat Təhlili və İdarəetmə</vt:lpstr>
      <vt:lpstr>Məlumatın Saxlanılması və Tənzimlənməsi</vt:lpstr>
      <vt:lpstr>Verilənlərin Qiymətləndirilməsi və Validasiyası</vt:lpstr>
      <vt:lpstr>Verilənlərin Qiymətləndirilməsi və Validasiyası</vt:lpstr>
      <vt:lpstr>Ədəbiyyat:</vt:lpstr>
      <vt:lpstr>DİQQƏTİNİZƏ GÖRƏ TƏŞƏKKÜRLƏR!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Verilənlərin strukturlarının təsnifatı</dc:title>
  <dc:creator>Cavid Süleymanlı</dc:creator>
  <cp:lastModifiedBy>Cavid Süleymanlı</cp:lastModifiedBy>
  <cp:revision>5</cp:revision>
  <dcterms:created xsi:type="dcterms:W3CDTF">2023-12-04T19:31:51Z</dcterms:created>
  <dcterms:modified xsi:type="dcterms:W3CDTF">2023-12-19T15:34:09Z</dcterms:modified>
</cp:coreProperties>
</file>