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Century Gothic"/>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hHVTyXC+dHzDViTT6eaPJTFz/R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CenturyGothic-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CenturyGothic-italic.fntdata"/><Relationship Id="rId23" Type="http://schemas.openxmlformats.org/officeDocument/2006/relationships/slide" Target="slides/slide19.xml"/><Relationship Id="rId45"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CenturyGothic-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41"/>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3" name="Google Shape;13;p41"/>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1"/>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5" name="Google Shape;15;p4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zılı Panoramik Resim">
  <p:cSld name="Yazılı Panoramik Resim">
    <p:spTree>
      <p:nvGrpSpPr>
        <p:cNvPr id="75" name="Shape 75"/>
        <p:cNvGrpSpPr/>
        <p:nvPr/>
      </p:nvGrpSpPr>
      <p:grpSpPr>
        <a:xfrm>
          <a:off x="0" y="0"/>
          <a:ext cx="0" cy="0"/>
          <a:chOff x="0" y="0"/>
          <a:chExt cx="0" cy="0"/>
        </a:xfrm>
      </p:grpSpPr>
      <p:sp>
        <p:nvSpPr>
          <p:cNvPr id="76" name="Google Shape;76;p50"/>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8" name="Google Shape;78;p50"/>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9" name="Google Shape;79;p5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82" name="Shape 82"/>
        <p:cNvGrpSpPr/>
        <p:nvPr/>
      </p:nvGrpSpPr>
      <p:grpSpPr>
        <a:xfrm>
          <a:off x="0" y="0"/>
          <a:ext cx="0" cy="0"/>
          <a:chOff x="0" y="0"/>
          <a:chExt cx="0" cy="0"/>
        </a:xfrm>
      </p:grpSpPr>
      <p:sp>
        <p:nvSpPr>
          <p:cNvPr id="83" name="Google Shape;83;p51"/>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4" name="Google Shape;84;p51"/>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1"/>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86" name="Google Shape;86;p51"/>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87" name="Google Shape;87;p5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90" name="Shape 90"/>
        <p:cNvGrpSpPr/>
        <p:nvPr/>
      </p:nvGrpSpPr>
      <p:grpSpPr>
        <a:xfrm>
          <a:off x="0" y="0"/>
          <a:ext cx="0" cy="0"/>
          <a:chOff x="0" y="0"/>
          <a:chExt cx="0" cy="0"/>
        </a:xfrm>
      </p:grpSpPr>
      <p:sp>
        <p:nvSpPr>
          <p:cNvPr id="91" name="Google Shape;91;p52"/>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2" name="Google Shape;92;p52"/>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2"/>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4" name="Google Shape;94;p5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97" name="Shape 97"/>
        <p:cNvGrpSpPr/>
        <p:nvPr/>
      </p:nvGrpSpPr>
      <p:grpSpPr>
        <a:xfrm>
          <a:off x="0" y="0"/>
          <a:ext cx="0" cy="0"/>
          <a:chOff x="0" y="0"/>
          <a:chExt cx="0" cy="0"/>
        </a:xfrm>
      </p:grpSpPr>
      <p:sp>
        <p:nvSpPr>
          <p:cNvPr id="98" name="Google Shape;98;p53"/>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9" name="Google Shape;99;p5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3"/>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1" name="Google Shape;101;p5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04" name="Shape 104"/>
        <p:cNvGrpSpPr/>
        <p:nvPr/>
      </p:nvGrpSpPr>
      <p:grpSpPr>
        <a:xfrm>
          <a:off x="0" y="0"/>
          <a:ext cx="0" cy="0"/>
          <a:chOff x="0" y="0"/>
          <a:chExt cx="0" cy="0"/>
        </a:xfrm>
      </p:grpSpPr>
      <p:sp>
        <p:nvSpPr>
          <p:cNvPr id="105" name="Google Shape;105;p54"/>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6" name="Google Shape;106;p54"/>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4"/>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8" name="Google Shape;108;p5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8" name="Shape 18"/>
        <p:cNvGrpSpPr/>
        <p:nvPr/>
      </p:nvGrpSpPr>
      <p:grpSpPr>
        <a:xfrm>
          <a:off x="0" y="0"/>
          <a:ext cx="0" cy="0"/>
          <a:chOff x="0" y="0"/>
          <a:chExt cx="0" cy="0"/>
        </a:xfrm>
      </p:grpSpPr>
      <p:sp>
        <p:nvSpPr>
          <p:cNvPr id="19" name="Google Shape;19;p42"/>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0" name="Google Shape;20;p4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2"/>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2" name="Google Shape;22;p4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5" name="Shape 25"/>
        <p:cNvGrpSpPr/>
        <p:nvPr/>
      </p:nvGrpSpPr>
      <p:grpSpPr>
        <a:xfrm>
          <a:off x="0" y="0"/>
          <a:ext cx="0" cy="0"/>
          <a:chOff x="0" y="0"/>
          <a:chExt cx="0" cy="0"/>
        </a:xfrm>
      </p:grpSpPr>
      <p:sp>
        <p:nvSpPr>
          <p:cNvPr id="26" name="Google Shape;26;p43"/>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7" name="Google Shape;27;p43"/>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3"/>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29" name="Google Shape;29;p4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2" name="Shape 32"/>
        <p:cNvGrpSpPr/>
        <p:nvPr/>
      </p:nvGrpSpPr>
      <p:grpSpPr>
        <a:xfrm>
          <a:off x="0" y="0"/>
          <a:ext cx="0" cy="0"/>
          <a:chOff x="0" y="0"/>
          <a:chExt cx="0" cy="0"/>
        </a:xfrm>
      </p:grpSpPr>
      <p:sp>
        <p:nvSpPr>
          <p:cNvPr id="33" name="Google Shape;33;p4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4" name="Google Shape;34;p4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4"/>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6" name="Google Shape;36;p44"/>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37" name="Google Shape;37;p4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4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Google Shape;42;p4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5"/>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4" name="Google Shape;44;p45"/>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5" name="Google Shape;45;p45"/>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46" name="Google Shape;46;p45"/>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47" name="Google Shape;47;p4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0" name="Shape 50"/>
        <p:cNvGrpSpPr/>
        <p:nvPr/>
      </p:nvGrpSpPr>
      <p:grpSpPr>
        <a:xfrm>
          <a:off x="0" y="0"/>
          <a:ext cx="0" cy="0"/>
          <a:chOff x="0" y="0"/>
          <a:chExt cx="0" cy="0"/>
        </a:xfrm>
      </p:grpSpPr>
      <p:sp>
        <p:nvSpPr>
          <p:cNvPr id="51" name="Google Shape;51;p46"/>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2" name="Google Shape;52;p4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6" name="Shape 56"/>
        <p:cNvGrpSpPr/>
        <p:nvPr/>
      </p:nvGrpSpPr>
      <p:grpSpPr>
        <a:xfrm>
          <a:off x="0" y="0"/>
          <a:ext cx="0" cy="0"/>
          <a:chOff x="0" y="0"/>
          <a:chExt cx="0" cy="0"/>
        </a:xfrm>
      </p:grpSpPr>
      <p:sp>
        <p:nvSpPr>
          <p:cNvPr id="57" name="Google Shape;57;p4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60" name="Shape 60"/>
        <p:cNvGrpSpPr/>
        <p:nvPr/>
      </p:nvGrpSpPr>
      <p:grpSpPr>
        <a:xfrm>
          <a:off x="0" y="0"/>
          <a:ext cx="0" cy="0"/>
          <a:chOff x="0" y="0"/>
          <a:chExt cx="0" cy="0"/>
        </a:xfrm>
      </p:grpSpPr>
      <p:sp>
        <p:nvSpPr>
          <p:cNvPr id="61" name="Google Shape;61;p48"/>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2" name="Google Shape;62;p48"/>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8"/>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4" name="Google Shape;64;p48"/>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5" name="Google Shape;65;p4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8" name="Shape 68"/>
        <p:cNvGrpSpPr/>
        <p:nvPr/>
      </p:nvGrpSpPr>
      <p:grpSpPr>
        <a:xfrm>
          <a:off x="0" y="0"/>
          <a:ext cx="0" cy="0"/>
          <a:chOff x="0" y="0"/>
          <a:chExt cx="0" cy="0"/>
        </a:xfrm>
      </p:grpSpPr>
      <p:sp>
        <p:nvSpPr>
          <p:cNvPr id="69" name="Google Shape;69;p49"/>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rmAutofit/>
          </a:bodyPr>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1" name="Google Shape;71;p49"/>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2" name="Google Shape;72;p49"/>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9"/>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9"/>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40"/>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 name="Google Shape;8;p4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 name="Google Shape;9;p4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4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scm.com/downloa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5400"/>
              <a:buFont typeface="Century Gothic"/>
              <a:buNone/>
            </a:pPr>
            <a:r>
              <a:rPr lang="tr-TR"/>
              <a:t>SourceTree ile</a:t>
            </a:r>
            <a:br>
              <a:rPr lang="tr-TR"/>
            </a:br>
            <a:r>
              <a:rPr lang="tr-TR"/>
              <a:t>Git ve Github Kullanımı</a:t>
            </a:r>
            <a:endParaRPr/>
          </a:p>
        </p:txBody>
      </p:sp>
      <p:sp>
        <p:nvSpPr>
          <p:cNvPr id="116" name="Google Shape;116;p1"/>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tr-TR"/>
              <a:t>Eğitmen : Emre ALTUNBİLEK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Konfigürasyonu</a:t>
            </a:r>
            <a:endParaRPr/>
          </a:p>
        </p:txBody>
      </p:sp>
      <p:sp>
        <p:nvSpPr>
          <p:cNvPr id="173" name="Google Shape;173;p10"/>
          <p:cNvSpPr txBox="1"/>
          <p:nvPr>
            <p:ph idx="1" type="body"/>
          </p:nvPr>
        </p:nvSpPr>
        <p:spPr>
          <a:xfrm>
            <a:off x="743498" y="285841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SzPts val="1800"/>
              <a:buChar char="🞆"/>
            </a:pPr>
            <a:r>
              <a:rPr lang="tr-TR"/>
              <a:t>Git ayarları için git config aracı kullanılır.</a:t>
            </a:r>
            <a:endParaRPr/>
          </a:p>
          <a:p>
            <a:pPr indent="-342900" lvl="0" marL="342900" rtl="0" algn="l">
              <a:lnSpc>
                <a:spcPct val="90000"/>
              </a:lnSpc>
              <a:spcBef>
                <a:spcPts val="960"/>
              </a:spcBef>
              <a:spcAft>
                <a:spcPts val="0"/>
              </a:spcAft>
              <a:buSzPts val="1800"/>
              <a:buChar char="🞆"/>
            </a:pPr>
            <a:r>
              <a:rPr lang="tr-TR"/>
              <a:t>Bu ayarları bir kere yapmak yeterlidir. Üç konumda kaydedilir</a:t>
            </a:r>
            <a:endParaRPr/>
          </a:p>
          <a:p>
            <a:pPr indent="-285750" lvl="1" marL="742950" rtl="0" algn="l">
              <a:lnSpc>
                <a:spcPct val="90000"/>
              </a:lnSpc>
              <a:spcBef>
                <a:spcPts val="920"/>
              </a:spcBef>
              <a:spcAft>
                <a:spcPts val="0"/>
              </a:spcAft>
              <a:buSzPts val="1600"/>
              <a:buChar char="🞆"/>
            </a:pPr>
            <a:r>
              <a:rPr lang="tr-TR"/>
              <a:t>git config –system : Tüm kullanıcı ve projeler için geçerli olan ayarlardır.</a:t>
            </a:r>
            <a:endParaRPr/>
          </a:p>
          <a:p>
            <a:pPr indent="-285750" lvl="1" marL="742950" rtl="0" algn="l">
              <a:lnSpc>
                <a:spcPct val="90000"/>
              </a:lnSpc>
              <a:spcBef>
                <a:spcPts val="920"/>
              </a:spcBef>
              <a:spcAft>
                <a:spcPts val="0"/>
              </a:spcAft>
              <a:buSzPts val="1600"/>
              <a:buChar char="🞆"/>
            </a:pPr>
            <a:r>
              <a:rPr lang="tr-TR"/>
              <a:t>git config –global : Sadece sizin kullanıcınız için geçerli olan ayarlardır.</a:t>
            </a:r>
            <a:endParaRPr/>
          </a:p>
          <a:p>
            <a:pPr indent="-285750" lvl="1" marL="742950" rtl="0" algn="l">
              <a:lnSpc>
                <a:spcPct val="90000"/>
              </a:lnSpc>
              <a:spcBef>
                <a:spcPts val="920"/>
              </a:spcBef>
              <a:spcAft>
                <a:spcPts val="0"/>
              </a:spcAft>
              <a:buSzPts val="1600"/>
              <a:buChar char="🞆"/>
            </a:pPr>
            <a:r>
              <a:rPr lang="tr-TR"/>
              <a:t>.git/config dosyasında ise proje bazındaki git ayarları yer alır.</a:t>
            </a:r>
            <a:endParaRPr/>
          </a:p>
          <a:p>
            <a:pPr indent="-228600" lvl="0" marL="342900" rtl="0" algn="l">
              <a:lnSpc>
                <a:spcPct val="90000"/>
              </a:lnSpc>
              <a:spcBef>
                <a:spcPts val="960"/>
              </a:spcBef>
              <a:spcAft>
                <a:spcPts val="0"/>
              </a:spcAft>
              <a:buSzPts val="1800"/>
              <a:buNone/>
            </a:pPr>
            <a:r>
              <a:t/>
            </a:r>
            <a:endParaRPr/>
          </a:p>
          <a:p>
            <a:pPr indent="-342900" lvl="0" marL="342900" rtl="0" algn="l">
              <a:lnSpc>
                <a:spcPct val="90000"/>
              </a:lnSpc>
              <a:spcBef>
                <a:spcPts val="960"/>
              </a:spcBef>
              <a:spcAft>
                <a:spcPts val="0"/>
              </a:spcAft>
              <a:buSzPts val="1800"/>
              <a:buChar char="🞆"/>
            </a:pPr>
            <a:r>
              <a:rPr lang="tr-TR"/>
              <a:t>git config –global user.name «emre Altunbilek»</a:t>
            </a:r>
            <a:endParaRPr/>
          </a:p>
          <a:p>
            <a:pPr indent="-342900" lvl="0" marL="342900" rtl="0" algn="l">
              <a:lnSpc>
                <a:spcPct val="90000"/>
              </a:lnSpc>
              <a:spcBef>
                <a:spcPts val="960"/>
              </a:spcBef>
              <a:spcAft>
                <a:spcPts val="0"/>
              </a:spcAft>
              <a:buSzPts val="1800"/>
              <a:buChar char="🞆"/>
            </a:pPr>
            <a:r>
              <a:rPr lang="tr-TR"/>
              <a:t>git config –global user.email «emrealtunbilek@gmail.com»</a:t>
            </a:r>
            <a:endParaRPr/>
          </a:p>
          <a:p>
            <a:pPr indent="-342900" lvl="0" marL="342900" rtl="0" algn="l">
              <a:lnSpc>
                <a:spcPct val="90000"/>
              </a:lnSpc>
              <a:spcBef>
                <a:spcPts val="960"/>
              </a:spcBef>
              <a:spcAft>
                <a:spcPts val="0"/>
              </a:spcAft>
              <a:buSzPts val="1800"/>
              <a:buChar char="🞆"/>
            </a:pPr>
            <a:r>
              <a:rPr lang="tr-TR"/>
              <a:t>git config --global core.editor «notepad++»</a:t>
            </a:r>
            <a:endParaRPr/>
          </a:p>
          <a:p>
            <a:pPr indent="-228600" lvl="0" marL="342900" rtl="0" algn="l">
              <a:lnSpc>
                <a:spcPct val="90000"/>
              </a:lnSpc>
              <a:spcBef>
                <a:spcPts val="960"/>
              </a:spcBef>
              <a:spcAft>
                <a:spcPts val="0"/>
              </a:spcAft>
              <a:buSzPts val="1800"/>
              <a:buNone/>
            </a:pPr>
            <a:r>
              <a:t/>
            </a:r>
            <a:endParaRPr/>
          </a:p>
          <a:p>
            <a:pPr indent="-342900" lvl="0" marL="342900" rtl="0" algn="l">
              <a:lnSpc>
                <a:spcPct val="90000"/>
              </a:lnSpc>
              <a:spcBef>
                <a:spcPts val="960"/>
              </a:spcBef>
              <a:spcAft>
                <a:spcPts val="0"/>
              </a:spcAft>
              <a:buSzPts val="1800"/>
              <a:buChar char="🞆"/>
            </a:pPr>
            <a:r>
              <a:rPr lang="tr-TR"/>
              <a:t>Tüm ayarları listelemek için</a:t>
            </a:r>
            <a:endParaRPr/>
          </a:p>
          <a:p>
            <a:pPr indent="-342900" lvl="0" marL="342900" rtl="0" algn="l">
              <a:lnSpc>
                <a:spcPct val="90000"/>
              </a:lnSpc>
              <a:spcBef>
                <a:spcPts val="960"/>
              </a:spcBef>
              <a:spcAft>
                <a:spcPts val="0"/>
              </a:spcAft>
              <a:buSzPts val="1800"/>
              <a:buChar char="🞆"/>
            </a:pPr>
            <a:r>
              <a:rPr lang="tr-TR"/>
              <a:t>git config –global -l</a:t>
            </a:r>
            <a:endParaRPr/>
          </a:p>
          <a:p>
            <a:pPr indent="-228600" lvl="0" marL="342900" rtl="0" algn="l">
              <a:lnSpc>
                <a:spcPct val="90000"/>
              </a:lnSpc>
              <a:spcBef>
                <a:spcPts val="960"/>
              </a:spcBef>
              <a:spcAft>
                <a:spcPts val="0"/>
              </a:spcAft>
              <a:buSzPts val="1800"/>
              <a:buNone/>
            </a:pPr>
            <a:r>
              <a:t/>
            </a:r>
            <a:endParaRPr/>
          </a:p>
          <a:p>
            <a:pPr indent="-228600" lvl="0" marL="342900" rtl="0" algn="l">
              <a:lnSpc>
                <a:spcPct val="90000"/>
              </a:lnSpc>
              <a:spcBef>
                <a:spcPts val="960"/>
              </a:spcBef>
              <a:spcAft>
                <a:spcPts val="0"/>
              </a:spcAft>
              <a:buSzPts val="1800"/>
              <a:buNone/>
            </a:pPr>
            <a:r>
              <a:t/>
            </a:r>
            <a:endParaRPr/>
          </a:p>
          <a:p>
            <a:pPr indent="-184150" lvl="1" marL="742950" rtl="0" algn="l">
              <a:lnSpc>
                <a:spcPct val="90000"/>
              </a:lnSpc>
              <a:spcBef>
                <a:spcPts val="920"/>
              </a:spcBef>
              <a:spcAft>
                <a:spcPts val="0"/>
              </a:spcAft>
              <a:buSzPts val="1600"/>
              <a:buNone/>
            </a:pPr>
            <a:r>
              <a:t/>
            </a:r>
            <a:endParaRPr/>
          </a:p>
          <a:p>
            <a:pPr indent="-184150" lvl="1" marL="742950" rtl="0" algn="l">
              <a:lnSpc>
                <a:spcPct val="90000"/>
              </a:lnSpc>
              <a:spcBef>
                <a:spcPts val="920"/>
              </a:spcBef>
              <a:spcAft>
                <a:spcPts val="0"/>
              </a:spcAft>
              <a:buSzPts val="1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Basit Olarak Git İş Akışı</a:t>
            </a:r>
            <a:endParaRPr/>
          </a:p>
        </p:txBody>
      </p:sp>
      <p:sp>
        <p:nvSpPr>
          <p:cNvPr id="179" name="Google Shape;179;p11"/>
          <p:cNvSpPr txBox="1"/>
          <p:nvPr>
            <p:ph idx="1" type="body"/>
          </p:nvPr>
        </p:nvSpPr>
        <p:spPr>
          <a:xfrm>
            <a:off x="718559" y="347355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Versiyon kontrolünün en temel bileşeni repository denilen yapıdır.</a:t>
            </a:r>
            <a:endParaRPr/>
          </a:p>
          <a:p>
            <a:pPr indent="-285750" lvl="1" marL="742950" rtl="0" algn="l">
              <a:spcBef>
                <a:spcPts val="920"/>
              </a:spcBef>
              <a:spcAft>
                <a:spcPts val="0"/>
              </a:spcAft>
              <a:buSzPts val="1600"/>
              <a:buChar char="🞆"/>
            </a:pPr>
            <a:r>
              <a:rPr lang="tr-TR"/>
              <a:t>Repository, dosyalarınızdaki tüm değişiklikleri ve bu değişiklikler ile ilgili ilave bilgileri (değişikliği kim, ne zaman yaptı ve değişiklik ile ilgili girilen açıklamalar) ayrı birer </a:t>
            </a:r>
            <a:r>
              <a:rPr b="1" lang="tr-TR"/>
              <a:t>versiyon</a:t>
            </a:r>
            <a:r>
              <a:rPr lang="tr-TR"/>
              <a:t> olarak kayıt altında tutan bir veri tabanıdır. Git tüm bu bilgileri genellikle dosya sisteminde gizli bir klasör olarak oluşturulan </a:t>
            </a:r>
            <a:r>
              <a:rPr b="1" lang="tr-TR"/>
              <a:t>.git</a:t>
            </a:r>
            <a:r>
              <a:rPr lang="tr-TR"/>
              <a:t> isimli klasör içinde bir dizi dosya olarak tutar.</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Yerel veya uzak repositoryler olabilir.</a:t>
            </a:r>
            <a:endParaRPr/>
          </a:p>
          <a:p>
            <a:pPr indent="-285750" lvl="1" marL="742950" rtl="0" algn="l">
              <a:spcBef>
                <a:spcPts val="920"/>
              </a:spcBef>
              <a:spcAft>
                <a:spcPts val="0"/>
              </a:spcAft>
              <a:buSzPts val="1600"/>
              <a:buChar char="🞆"/>
            </a:pPr>
            <a:r>
              <a:rPr lang="tr-TR"/>
              <a:t>yerel için git init komutu</a:t>
            </a:r>
            <a:endParaRPr/>
          </a:p>
          <a:p>
            <a:pPr indent="-285750" lvl="1" marL="742950" rtl="0" algn="l">
              <a:spcBef>
                <a:spcPts val="920"/>
              </a:spcBef>
              <a:spcAft>
                <a:spcPts val="0"/>
              </a:spcAft>
              <a:buSzPts val="1600"/>
              <a:buChar char="🞆"/>
            </a:pPr>
            <a:r>
              <a:rPr lang="tr-TR"/>
              <a:t>uzak için git clone komutu</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Dosyalarımızda yaptığımız değişiklikler belli bir noktaya ulaştığında, yapılan değişiklikler bütününü </a:t>
            </a:r>
            <a:r>
              <a:rPr b="1" lang="tr-TR"/>
              <a:t>commit</a:t>
            </a:r>
            <a:r>
              <a:rPr lang="tr-TR"/>
              <a:t> etmemiz gerekir.</a:t>
            </a:r>
            <a:endParaRPr/>
          </a:p>
          <a:p>
            <a:pPr indent="-228600" lvl="0" marL="342900" rtl="0" algn="l">
              <a:spcBef>
                <a:spcPts val="960"/>
              </a:spcBef>
              <a:spcAft>
                <a:spcPts val="0"/>
              </a:spcAft>
              <a:buSzPts val="1800"/>
              <a:buNone/>
            </a:pPr>
            <a:r>
              <a:t/>
            </a:r>
            <a:endParaRPr/>
          </a:p>
          <a:p>
            <a:pPr indent="0" lvl="0" marL="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1217323" y="5220771"/>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r">
              <a:spcBef>
                <a:spcPts val="0"/>
              </a:spcBef>
              <a:spcAft>
                <a:spcPts val="0"/>
              </a:spcAft>
              <a:buClr>
                <a:srgbClr val="FEFEFE"/>
              </a:buClr>
              <a:buSzPts val="4800"/>
              <a:buFont typeface="Century Gothic"/>
              <a:buNone/>
            </a:pPr>
            <a:r>
              <a:rPr lang="tr-TR"/>
              <a:t>Basit Olarak Git İş Akışı</a:t>
            </a:r>
            <a:endParaRPr/>
          </a:p>
        </p:txBody>
      </p:sp>
      <p:sp>
        <p:nvSpPr>
          <p:cNvPr id="185" name="Google Shape;185;p12"/>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800"/>
              <a:buNone/>
            </a:pPr>
            <a:r>
              <a:t/>
            </a:r>
            <a:endParaRPr/>
          </a:p>
          <a:p>
            <a:pPr indent="0" lvl="0" marL="0" rtl="0" algn="r">
              <a:lnSpc>
                <a:spcPct val="90000"/>
              </a:lnSpc>
              <a:spcBef>
                <a:spcPts val="960"/>
              </a:spcBef>
              <a:spcAft>
                <a:spcPts val="0"/>
              </a:spcAft>
              <a:buSzPts val="1800"/>
              <a:buNone/>
            </a:pPr>
            <a:r>
              <a:t/>
            </a:r>
            <a:endParaRPr/>
          </a:p>
          <a:p>
            <a:pPr indent="0" lvl="0" marL="0" rtl="0" algn="r">
              <a:lnSpc>
                <a:spcPct val="90000"/>
              </a:lnSpc>
              <a:spcBef>
                <a:spcPts val="960"/>
              </a:spcBef>
              <a:spcAft>
                <a:spcPts val="0"/>
              </a:spcAft>
              <a:buSzPts val="1800"/>
              <a:buNone/>
            </a:pPr>
            <a:r>
              <a:t/>
            </a:r>
            <a:endParaRPr/>
          </a:p>
          <a:p>
            <a:pPr indent="0" lvl="0" marL="0" rtl="0" algn="r">
              <a:lnSpc>
                <a:spcPct val="90000"/>
              </a:lnSpc>
              <a:spcBef>
                <a:spcPts val="960"/>
              </a:spcBef>
              <a:spcAft>
                <a:spcPts val="0"/>
              </a:spcAft>
              <a:buSzPts val="1800"/>
              <a:buNone/>
            </a:pPr>
            <a:r>
              <a:t/>
            </a:r>
            <a:endParaRPr/>
          </a:p>
          <a:p>
            <a:pPr indent="0" lvl="1" marL="457200" rtl="0" algn="l">
              <a:lnSpc>
                <a:spcPct val="90000"/>
              </a:lnSpc>
              <a:spcBef>
                <a:spcPts val="960"/>
              </a:spcBef>
              <a:spcAft>
                <a:spcPts val="0"/>
              </a:spcAft>
              <a:buSzPts val="1800"/>
              <a:buNone/>
            </a:pPr>
            <a:r>
              <a:t/>
            </a:r>
            <a:endParaRPr/>
          </a:p>
          <a:p>
            <a:pPr indent="0" lvl="1" marL="457200" rtl="0" algn="l">
              <a:lnSpc>
                <a:spcPct val="90000"/>
              </a:lnSpc>
              <a:spcBef>
                <a:spcPts val="960"/>
              </a:spcBef>
              <a:spcAft>
                <a:spcPts val="0"/>
              </a:spcAft>
              <a:buSzPts val="1800"/>
              <a:buNone/>
            </a:pPr>
            <a:r>
              <a:t/>
            </a:r>
            <a:endParaRPr/>
          </a:p>
        </p:txBody>
      </p:sp>
      <p:pic>
        <p:nvPicPr>
          <p:cNvPr id="186" name="Google Shape;186;p12"/>
          <p:cNvPicPr preferRelativeResize="0"/>
          <p:nvPr/>
        </p:nvPicPr>
        <p:blipFill rotWithShape="1">
          <a:blip r:embed="rId3">
            <a:alphaModFix/>
          </a:blip>
          <a:srcRect b="0" l="0" r="0" t="0"/>
          <a:stretch/>
        </p:blipFill>
        <p:spPr>
          <a:xfrm>
            <a:off x="1009502" y="33250"/>
            <a:ext cx="10312430" cy="4829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Çalışma Aşamaları</a:t>
            </a:r>
            <a:endParaRPr/>
          </a:p>
        </p:txBody>
      </p:sp>
      <p:sp>
        <p:nvSpPr>
          <p:cNvPr id="192" name="Google Shape;192;p13"/>
          <p:cNvSpPr txBox="1"/>
          <p:nvPr>
            <p:ph idx="1" type="body"/>
          </p:nvPr>
        </p:nvSpPr>
        <p:spPr>
          <a:xfrm>
            <a:off x="743498" y="285841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b="1" lang="tr-TR"/>
              <a:t>Working copy</a:t>
            </a:r>
            <a:r>
              <a:rPr lang="tr-TR"/>
              <a:t>: Projenizin ana klasörüne </a:t>
            </a:r>
            <a:r>
              <a:rPr i="1" lang="tr-TR"/>
              <a:t>Working Copy</a:t>
            </a:r>
            <a:r>
              <a:rPr lang="tr-TR"/>
              <a:t> veya </a:t>
            </a:r>
            <a:r>
              <a:rPr i="1" lang="tr-TR"/>
              <a:t>Working Directory</a:t>
            </a:r>
            <a:r>
              <a:rPr lang="tr-TR"/>
              <a:t> ismi verilir. Bu klasörde projenizde yer alan dosyaların ve klasörlerin bir kopyası bulunur. Versiyon kontrol sistemine projenizin herhangi bir versiyonunu Working Copy'nize kopyalamasını söyleyebilirsiniz, ancak bir anda Working Copy'nizde projenizin sadece bir versiyonu yer alır.</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Değişikliklerinizin kayıt altına alındığı bir alan daha vardır ki buna </a:t>
            </a:r>
            <a:r>
              <a:rPr b="1" lang="tr-TR"/>
              <a:t>Staging Area</a:t>
            </a:r>
            <a:r>
              <a:rPr lang="tr-TR"/>
              <a:t> denir ve git'in en temel kavramlarından birisidir. Staging Area'yı, proje dosyalarımızdaki bir dizi değişikliği repository'ye göndermeden önce kayıt altında tuttuğunuz veri tabanı/alan olarak tanımlayabiliriz.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Staging area’da bulunan dosya ve klasörler commit komutu ile git veritabanına eklenir.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Basit Olarak Git İş Akışı</a:t>
            </a:r>
            <a:endParaRPr/>
          </a:p>
        </p:txBody>
      </p:sp>
      <p:sp>
        <p:nvSpPr>
          <p:cNvPr id="198" name="Google Shape;198;p14"/>
          <p:cNvSpPr txBox="1"/>
          <p:nvPr>
            <p:ph idx="1" type="body"/>
          </p:nvPr>
        </p:nvSpPr>
        <p:spPr>
          <a:xfrm>
            <a:off x="743498" y="285841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Commit işlemi öncesinde yapılan değişikliklerin özetini </a:t>
            </a:r>
            <a:r>
              <a:rPr b="1" lang="tr-TR"/>
              <a:t>git status </a:t>
            </a:r>
            <a:r>
              <a:rPr lang="tr-TR"/>
              <a:t>ile görebiliriz.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Değiştirilen dosyalardan hangilerinin commit işlemine dahil olacağını belirleriz. Bu dosyaları </a:t>
            </a:r>
            <a:r>
              <a:rPr b="1" lang="tr-TR"/>
              <a:t>git add </a:t>
            </a:r>
            <a:r>
              <a:rPr lang="tr-TR"/>
              <a:t>komutu ile </a:t>
            </a:r>
            <a:r>
              <a:rPr b="1" lang="tr-TR"/>
              <a:t>staging area </a:t>
            </a:r>
            <a:r>
              <a:rPr lang="tr-TR"/>
              <a:t>kısmına taşırız.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Artık </a:t>
            </a:r>
            <a:r>
              <a:rPr b="1" lang="tr-TR"/>
              <a:t>git commit </a:t>
            </a:r>
            <a:r>
              <a:rPr lang="tr-TR"/>
              <a:t>methodu ile yapılan değişiklikler yeni bir versiyon olarak Git’de kayıt altına alınır.</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Yapılan tüm commit özetini </a:t>
            </a:r>
            <a:r>
              <a:rPr b="1" lang="tr-TR"/>
              <a:t>git log </a:t>
            </a:r>
            <a:r>
              <a:rPr lang="tr-TR"/>
              <a:t>ile görürürz.</a:t>
            </a:r>
            <a:endParaRPr/>
          </a:p>
          <a:p>
            <a:pPr indent="0" lvl="0" marL="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Çalışma Aşamaları Kodları</a:t>
            </a:r>
            <a:endParaRPr/>
          </a:p>
        </p:txBody>
      </p:sp>
      <p:sp>
        <p:nvSpPr>
          <p:cNvPr id="204" name="Google Shape;204;p15"/>
          <p:cNvSpPr txBox="1"/>
          <p:nvPr>
            <p:ph idx="1" type="body"/>
          </p:nvPr>
        </p:nvSpPr>
        <p:spPr>
          <a:xfrm>
            <a:off x="743498" y="285841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Henüz version kontrolü altında olmayan bir projenizi versiyon kontrolü altına almak için </a:t>
            </a:r>
            <a:r>
              <a:rPr b="1" lang="tr-TR"/>
              <a:t>git init</a:t>
            </a:r>
            <a:r>
              <a:rPr lang="tr-TR"/>
              <a:t> komutunu kullanırız.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git add dosya_adi veya git add . diyerek klasörde bulunan tüm dosyaları staging area’ya ekleriz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git commit –m «Initial Commit» komutuyla mesaj ekleyerek commit işlemini gerçekleştiririz.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git commit –a –m «ınitial Commit» komutu da hem ekleme hem commit işlemini aynı anda yapar.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Projesinde Çalışmaya Başlayalım</a:t>
            </a:r>
            <a:endParaRPr/>
          </a:p>
        </p:txBody>
      </p:sp>
      <p:sp>
        <p:nvSpPr>
          <p:cNvPr id="210" name="Google Shape;210;p16"/>
          <p:cNvSpPr txBox="1"/>
          <p:nvPr>
            <p:ph idx="1" type="body"/>
          </p:nvPr>
        </p:nvSpPr>
        <p:spPr>
          <a:xfrm>
            <a:off x="743498" y="3631496"/>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b="1" lang="tr-TR"/>
              <a:t>Dosya Durumları</a:t>
            </a:r>
            <a:endParaRPr b="1"/>
          </a:p>
          <a:p>
            <a:pPr indent="-285750" lvl="1" marL="742950" rtl="0" algn="l">
              <a:spcBef>
                <a:spcPts val="920"/>
              </a:spcBef>
              <a:spcAft>
                <a:spcPts val="0"/>
              </a:spcAft>
              <a:buSzPts val="1600"/>
              <a:buChar char="🞆"/>
            </a:pPr>
            <a:r>
              <a:rPr b="1" lang="tr-TR"/>
              <a:t>Untracked (Takip Edilmeyen): </a:t>
            </a:r>
            <a:r>
              <a:rPr lang="tr-TR"/>
              <a:t>Bu dosyalar versiyon kontrolü altında olmayan veya sizin henüz versiyon kontrolü yapmak için git'e eklemediğiniz dosyalardır. Bu dosyalardaki değişiklikler siz dosyaları git'e eklemediğiniz sürece versiyon kontrolüne tabi değildir</a:t>
            </a:r>
            <a:endParaRPr/>
          </a:p>
          <a:p>
            <a:pPr indent="-285750" lvl="1" marL="742950" rtl="0" algn="l">
              <a:spcBef>
                <a:spcPts val="920"/>
              </a:spcBef>
              <a:spcAft>
                <a:spcPts val="0"/>
              </a:spcAft>
              <a:buSzPts val="1600"/>
              <a:buChar char="🞆"/>
            </a:pPr>
            <a:r>
              <a:rPr b="1" lang="tr-TR"/>
              <a:t>Tracked (Takip Edilen): </a:t>
            </a:r>
            <a:r>
              <a:rPr lang="tr-TR"/>
              <a:t>Bu dosyalar ise git'in versiyon kontrolü takibi altında olan dosyalardır. Bu dosyalar üzerinde yapacağınız tüm değişiklikler git tarafından takip edilmektedir.</a:t>
            </a:r>
            <a:endParaRPr/>
          </a:p>
          <a:p>
            <a:pPr indent="-184150" lvl="1" marL="742950" rtl="0" algn="l">
              <a:spcBef>
                <a:spcPts val="920"/>
              </a:spcBef>
              <a:spcAft>
                <a:spcPts val="0"/>
              </a:spcAft>
              <a:buSzPts val="1600"/>
              <a:buNone/>
            </a:pPr>
            <a:r>
              <a:t/>
            </a:r>
            <a:endParaRPr b="1"/>
          </a:p>
          <a:p>
            <a:pPr indent="-342900" lvl="0" marL="342900" rtl="0" algn="l">
              <a:spcBef>
                <a:spcPts val="960"/>
              </a:spcBef>
              <a:spcAft>
                <a:spcPts val="0"/>
              </a:spcAft>
              <a:buSzPts val="1800"/>
              <a:buChar char="🞆"/>
            </a:pPr>
            <a:r>
              <a:rPr b="1" lang="tr-TR"/>
              <a:t>git status </a:t>
            </a:r>
            <a:r>
              <a:rPr lang="tr-TR"/>
              <a:t>komutu ile değişiklikleri izleyebilirsiniz.</a:t>
            </a:r>
            <a:endParaRPr/>
          </a:p>
          <a:p>
            <a:pPr indent="-228600" lvl="0" marL="342900" rtl="0" algn="l">
              <a:spcBef>
                <a:spcPts val="960"/>
              </a:spcBef>
              <a:spcAft>
                <a:spcPts val="0"/>
              </a:spcAft>
              <a:buSzPts val="1800"/>
              <a:buNone/>
            </a:pPr>
            <a:r>
              <a:t/>
            </a:r>
            <a:endParaRPr b="1"/>
          </a:p>
          <a:p>
            <a:pPr indent="-342900" lvl="0" marL="342900" rtl="0" algn="l">
              <a:spcBef>
                <a:spcPts val="960"/>
              </a:spcBef>
              <a:spcAft>
                <a:spcPts val="0"/>
              </a:spcAft>
              <a:buSzPts val="1800"/>
              <a:buChar char="🞆"/>
            </a:pPr>
            <a:r>
              <a:rPr b="1" lang="tr-TR"/>
              <a:t>git log </a:t>
            </a:r>
            <a:r>
              <a:rPr lang="tr-TR"/>
              <a:t>komutu ile yapılan commitleri listeleyebilirsiniz.</a:t>
            </a:r>
            <a:endParaRPr/>
          </a:p>
          <a:p>
            <a:pPr indent="-228600" lvl="0" marL="342900" rtl="0" algn="l">
              <a:spcBef>
                <a:spcPts val="960"/>
              </a:spcBef>
              <a:spcAft>
                <a:spcPts val="0"/>
              </a:spcAft>
              <a:buSzPts val="1800"/>
              <a:buNone/>
            </a:pPr>
            <a:r>
              <a:t/>
            </a:r>
            <a:endParaRPr b="1"/>
          </a:p>
          <a:p>
            <a:pPr indent="0" lvl="0" marL="0" rtl="0" algn="l">
              <a:spcBef>
                <a:spcPts val="960"/>
              </a:spcBef>
              <a:spcAft>
                <a:spcPts val="0"/>
              </a:spcAft>
              <a:buSzPts val="1800"/>
              <a:buNone/>
            </a:pPr>
            <a:r>
              <a:t/>
            </a:r>
            <a:endParaRPr b="1"/>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Versiyon Kontrolünün Altın Kuralları</a:t>
            </a:r>
            <a:endParaRPr/>
          </a:p>
        </p:txBody>
      </p:sp>
      <p:sp>
        <p:nvSpPr>
          <p:cNvPr id="216" name="Google Shape;216;p17"/>
          <p:cNvSpPr txBox="1"/>
          <p:nvPr>
            <p:ph idx="1" type="body"/>
          </p:nvPr>
        </p:nvSpPr>
        <p:spPr>
          <a:xfrm>
            <a:off x="743498" y="3631496"/>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Değişikliklerinizi 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artacaktır.</a:t>
            </a:r>
            <a:endParaRPr/>
          </a:p>
          <a:p>
            <a:pPr indent="-228600" lvl="0" marL="342900" rtl="0" algn="l">
              <a:spcBef>
                <a:spcPts val="960"/>
              </a:spcBef>
              <a:spcAft>
                <a:spcPts val="0"/>
              </a:spcAft>
              <a:buSzPts val="1800"/>
              <a:buNone/>
            </a:pPr>
            <a:r>
              <a:t/>
            </a:r>
            <a:endParaRPr b="1"/>
          </a:p>
          <a:p>
            <a:pPr indent="-342900" lvl="0" marL="342900" rtl="0" algn="l">
              <a:spcBef>
                <a:spcPts val="960"/>
              </a:spcBef>
              <a:spcAft>
                <a:spcPts val="0"/>
              </a:spcAft>
              <a:buSzPts val="1800"/>
              <a:buChar char="🞆"/>
            </a:pPr>
            <a:r>
              <a:rPr lang="tr-TR"/>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endParaRPr b="1"/>
          </a:p>
          <a:p>
            <a:pPr indent="0" lvl="0" marL="0" rtl="0" algn="l">
              <a:spcBef>
                <a:spcPts val="960"/>
              </a:spcBef>
              <a:spcAft>
                <a:spcPts val="0"/>
              </a:spcAft>
              <a:buSzPts val="1800"/>
              <a:buNone/>
            </a:pPr>
            <a:r>
              <a:t/>
            </a:r>
            <a:endParaRPr b="1"/>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İyi Bir Commit Özellikleri</a:t>
            </a:r>
            <a:endParaRPr/>
          </a:p>
        </p:txBody>
      </p:sp>
      <p:sp>
        <p:nvSpPr>
          <p:cNvPr id="222" name="Google Shape;222;p18"/>
          <p:cNvSpPr txBox="1"/>
          <p:nvPr>
            <p:ph idx="1" type="body"/>
          </p:nvPr>
        </p:nvSpPr>
        <p:spPr>
          <a:xfrm>
            <a:off x="444240" y="3456931"/>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Commit'inizde sadece kavramsal olarak ilişkili değişiklikleri içermeye özen göstermelisiniz. Zaman zaman iki farklı konu veya sorun ile ilgili aynı anda veya çok kısa aralıklarla değişimli olarak çalışmak zorunda kalabilirsiniz. Bu şekilde yapılan bir çalışma sonrasında commit zamanı geldiğinde mümkün ise iki konu ile ilgili değişikliklerinizi bir defada commit etmek yerine iki defada ayrı ayrı commit edin. Bu çok zor oluyorsa kısa yoldan bir anda tek bir değişikliğe odaklanmayı da düşünebilirsiniz.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Tamamlanmamış değişikliklerinizi kesinlikle commit etmemeye özen gösterin. Eğer zaman zaman değişikliklerinizi kayıt altına almak istiyorsanız commit işlemi yerine Git'in </a:t>
            </a:r>
            <a:r>
              <a:rPr b="1" lang="tr-TR"/>
              <a:t>Stash</a:t>
            </a:r>
            <a:r>
              <a:rPr lang="tr-TR"/>
              <a:t> özelliğini/komutunu kullanabilirsiniz.</a:t>
            </a:r>
            <a:endParaRPr/>
          </a:p>
          <a:p>
            <a:pPr indent="-228600" lvl="0" marL="342900" rtl="0" algn="l">
              <a:spcBef>
                <a:spcPts val="960"/>
              </a:spcBef>
              <a:spcAft>
                <a:spcPts val="0"/>
              </a:spcAft>
              <a:buSzPts val="1800"/>
              <a:buNone/>
            </a:pPr>
            <a:r>
              <a:t/>
            </a:r>
            <a:endParaRPr/>
          </a:p>
          <a:p>
            <a:pPr indent="0" lvl="0" marL="0" rtl="0" algn="l">
              <a:spcBef>
                <a:spcPts val="960"/>
              </a:spcBef>
              <a:spcAft>
                <a:spcPts val="0"/>
              </a:spcAft>
              <a:buSzPts val="1800"/>
              <a:buNone/>
            </a:pPr>
            <a:r>
              <a:t/>
            </a:r>
            <a:endParaRPr b="1"/>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İyi Bir Commit Özellikleri</a:t>
            </a:r>
            <a:endParaRPr/>
          </a:p>
        </p:txBody>
      </p:sp>
      <p:sp>
        <p:nvSpPr>
          <p:cNvPr id="228" name="Google Shape;228;p19"/>
          <p:cNvSpPr txBox="1"/>
          <p:nvPr>
            <p:ph idx="1" type="body"/>
          </p:nvPr>
        </p:nvSpPr>
        <p:spPr>
          <a:xfrm>
            <a:off x="535681" y="3564996"/>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Test edilmemiş değişiklikleri commit etmemeye özen gösterin. Bu öneri aslında bir önceki önerimiz ile pratikte aynı anlama geliyor.</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Commit'leriniz kısa ve açıklayıcı mesajlar içermeli.</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Son olarak da sık sık commit işlemi yapmayı alışkanlık haline getirmenizi önerebiliriz. Bu alışkanlık ile birlikte yukarıdaki maddeleri de yerine getirebilirseniz iş yapma şekliniz ve konsantrasyonunuz da olumlu yönde etkilenecektir.</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Pomodoro Teknigi : https://onedio.com/haber/11-madde-ile-verimli-calisamama-derdini-sonsuza-kadar-bitiren-pomodoro-teknigi-628834</a:t>
            </a:r>
            <a:endParaRPr/>
          </a:p>
          <a:p>
            <a:pPr indent="-228600" lvl="0" marL="342900" rtl="0" algn="l">
              <a:spcBef>
                <a:spcPts val="960"/>
              </a:spcBef>
              <a:spcAft>
                <a:spcPts val="0"/>
              </a:spcAft>
              <a:buSzPts val="1800"/>
              <a:buNone/>
            </a:pPr>
            <a:r>
              <a:t/>
            </a:r>
            <a:endParaRPr/>
          </a:p>
          <a:p>
            <a:pPr indent="0" lvl="0" marL="0" rtl="0" algn="l">
              <a:spcBef>
                <a:spcPts val="960"/>
              </a:spcBef>
              <a:spcAft>
                <a:spcPts val="0"/>
              </a:spcAft>
              <a:buSzPts val="1800"/>
              <a:buNone/>
            </a:pPr>
            <a:r>
              <a:t/>
            </a:r>
            <a:endParaRPr b="1"/>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Versiyon Kontrolü Nedir</a:t>
            </a:r>
            <a:endParaRPr/>
          </a:p>
        </p:txBody>
      </p:sp>
      <p:sp>
        <p:nvSpPr>
          <p:cNvPr id="122" name="Google Shape;122;p2"/>
          <p:cNvSpPr txBox="1"/>
          <p:nvPr>
            <p:ph idx="1" type="body"/>
          </p:nvPr>
        </p:nvSpPr>
        <p:spPr>
          <a:xfrm>
            <a:off x="473825" y="2222287"/>
            <a:ext cx="11380123"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Bir dosya veya bir küme dosyadaki değişiklikleri takip edebilmek için uyguladığımız bir yöntemdir.</a:t>
            </a:r>
            <a:endParaRPr/>
          </a:p>
          <a:p>
            <a:pPr indent="-342900" lvl="0" marL="342900" rtl="0" algn="l">
              <a:spcBef>
                <a:spcPts val="960"/>
              </a:spcBef>
              <a:spcAft>
                <a:spcPts val="0"/>
              </a:spcAft>
              <a:buSzPts val="1800"/>
              <a:buChar char="🞆"/>
            </a:pPr>
            <a:r>
              <a:rPr lang="tr-TR"/>
              <a:t>Git ise bu değişikliklerin tarihçesini ve içeriğini bizim için takip eden ve kaydeden bir veritabanıdır.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0" lvl="0" marL="0" rtl="0" algn="l">
              <a:spcBef>
                <a:spcPts val="960"/>
              </a:spcBef>
              <a:spcAft>
                <a:spcPts val="0"/>
              </a:spcAft>
              <a:buSzPts val="1800"/>
              <a:buNone/>
            </a:pPr>
            <a:r>
              <a:t/>
            </a:r>
            <a:endParaRPr/>
          </a:p>
          <a:p>
            <a:pPr indent="0" lvl="0" marL="0" rtl="0" algn="l">
              <a:spcBef>
                <a:spcPts val="960"/>
              </a:spcBef>
              <a:spcAft>
                <a:spcPts val="0"/>
              </a:spcAft>
              <a:buSzPts val="1800"/>
              <a:buNone/>
            </a:pPr>
            <a:r>
              <a:t/>
            </a:r>
            <a:endParaRPr/>
          </a:p>
        </p:txBody>
      </p:sp>
      <p:pic>
        <p:nvPicPr>
          <p:cNvPr id="123" name="Google Shape;123;p2"/>
          <p:cNvPicPr preferRelativeResize="0"/>
          <p:nvPr/>
        </p:nvPicPr>
        <p:blipFill rotWithShape="1">
          <a:blip r:embed="rId3">
            <a:alphaModFix/>
          </a:blip>
          <a:srcRect b="0" l="0" r="0" t="0"/>
          <a:stretch/>
        </p:blipFill>
        <p:spPr>
          <a:xfrm>
            <a:off x="1751906" y="3534698"/>
            <a:ext cx="8823960" cy="2324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810000" y="447188"/>
            <a:ext cx="10571998" cy="113223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Branching ve Merging </a:t>
            </a:r>
            <a:br>
              <a:rPr lang="tr-TR"/>
            </a:br>
            <a:r>
              <a:rPr lang="tr-TR"/>
              <a:t>(Dallanma ve Birleştirme)</a:t>
            </a:r>
            <a:endParaRPr/>
          </a:p>
        </p:txBody>
      </p:sp>
      <p:sp>
        <p:nvSpPr>
          <p:cNvPr id="234" name="Google Shape;234;p20"/>
          <p:cNvSpPr txBox="1"/>
          <p:nvPr>
            <p:ph idx="1" type="body"/>
          </p:nvPr>
        </p:nvSpPr>
        <p:spPr>
          <a:xfrm>
            <a:off x="477492" y="275035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400"/>
              <a:buChar char="🞆"/>
            </a:pPr>
            <a:r>
              <a:rPr lang="tr-TR" sz="1400"/>
              <a:t>Günlük iş yapma şeklimizi etkileyip, yaptığımız işe daha farklı bakabilmemizi sağlar.</a:t>
            </a:r>
            <a:endParaRPr/>
          </a:p>
          <a:p>
            <a:pPr indent="-254000" lvl="0" marL="342900" rtl="0" algn="l">
              <a:spcBef>
                <a:spcPts val="880"/>
              </a:spcBef>
              <a:spcAft>
                <a:spcPts val="0"/>
              </a:spcAft>
              <a:buSzPts val="1400"/>
              <a:buNone/>
            </a:pPr>
            <a:r>
              <a:t/>
            </a:r>
            <a:endParaRPr sz="1400"/>
          </a:p>
          <a:p>
            <a:pPr indent="-342900" lvl="0" marL="342900" rtl="0" algn="l">
              <a:spcBef>
                <a:spcPts val="880"/>
              </a:spcBef>
              <a:spcAft>
                <a:spcPts val="0"/>
              </a:spcAft>
              <a:buSzPts val="1400"/>
              <a:buChar char="🞆"/>
            </a:pPr>
            <a:r>
              <a:rPr lang="tr-TR" sz="1400"/>
              <a:t>Branchlerin aktif kullanılmasıyla daha hızlı bir şekilde uygulama geliştirilebilir.</a:t>
            </a:r>
            <a:endParaRPr/>
          </a:p>
          <a:p>
            <a:pPr indent="-254000" lvl="0" marL="342900" rtl="0" algn="l">
              <a:spcBef>
                <a:spcPts val="880"/>
              </a:spcBef>
              <a:spcAft>
                <a:spcPts val="0"/>
              </a:spcAft>
              <a:buSzPts val="1400"/>
              <a:buNone/>
            </a:pPr>
            <a:r>
              <a:t/>
            </a:r>
            <a:endParaRPr sz="1400"/>
          </a:p>
          <a:p>
            <a:pPr indent="-342900" lvl="0" marL="342900" rtl="0" algn="l">
              <a:spcBef>
                <a:spcPts val="880"/>
              </a:spcBef>
              <a:spcAft>
                <a:spcPts val="0"/>
              </a:spcAft>
              <a:buSzPts val="1400"/>
              <a:buChar char="🞆"/>
            </a:pPr>
            <a:r>
              <a:rPr lang="tr-TR" sz="1400"/>
              <a:t>Branch; kendi yaşam döngüleri olan, çoğu zaman kısa veya uzun süreli eş zamanlı ilerleyen bağlamalardır.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0" lvl="0" marL="0" rtl="0" algn="l">
              <a:spcBef>
                <a:spcPts val="960"/>
              </a:spcBef>
              <a:spcAft>
                <a:spcPts val="0"/>
              </a:spcAft>
              <a:buSzPts val="1800"/>
              <a:buNone/>
            </a:pPr>
            <a:r>
              <a:t/>
            </a:r>
            <a:endParaRPr b="1"/>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pic>
        <p:nvPicPr>
          <p:cNvPr id="235" name="Google Shape;235;p20"/>
          <p:cNvPicPr preferRelativeResize="0"/>
          <p:nvPr/>
        </p:nvPicPr>
        <p:blipFill rotWithShape="1">
          <a:blip r:embed="rId3">
            <a:alphaModFix/>
          </a:blip>
          <a:srcRect b="0" l="0" r="0" t="0"/>
          <a:stretch/>
        </p:blipFill>
        <p:spPr>
          <a:xfrm>
            <a:off x="3171824" y="4089516"/>
            <a:ext cx="5848350" cy="255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1"/>
          <p:cNvSpPr txBox="1"/>
          <p:nvPr>
            <p:ph type="title"/>
          </p:nvPr>
        </p:nvSpPr>
        <p:spPr>
          <a:xfrm>
            <a:off x="810000" y="447188"/>
            <a:ext cx="10571998" cy="113223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Branching Olmasaydı</a:t>
            </a:r>
            <a:endParaRPr/>
          </a:p>
        </p:txBody>
      </p:sp>
      <p:sp>
        <p:nvSpPr>
          <p:cNvPr id="241" name="Google Shape;241;p21"/>
          <p:cNvSpPr txBox="1"/>
          <p:nvPr>
            <p:ph idx="1" type="body"/>
          </p:nvPr>
        </p:nvSpPr>
        <p:spPr>
          <a:xfrm>
            <a:off x="477492" y="3157671"/>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Birden fazla konu ile ilgili değişikliklerin tamamını tek bir bağlam ile yönetmeye çalışırsanız işler hızla sarpa saracaktır. Bu karmaşanın önüne geçmek için her bir değişiklik için projenizin tamamının farklı klasörlere kopyalamayı deneyebilirsiniz. Ancak bu durumda;</a:t>
            </a:r>
            <a:br>
              <a:rPr lang="tr-TR"/>
            </a:br>
            <a:endParaRPr/>
          </a:p>
          <a:p>
            <a:pPr indent="-285750" lvl="1" marL="742950" rtl="0" algn="l">
              <a:spcBef>
                <a:spcPts val="920"/>
              </a:spcBef>
              <a:spcAft>
                <a:spcPts val="0"/>
              </a:spcAft>
              <a:buSzPts val="1600"/>
              <a:buChar char="🞆"/>
            </a:pPr>
            <a:r>
              <a:rPr lang="tr-TR"/>
              <a:t>Bu klasörler versiyon kontrolünde olmadığı için ekibin geri kalanı ile iş birliği yapmanız çok zorlaşacak</a:t>
            </a:r>
            <a:endParaRPr/>
          </a:p>
          <a:p>
            <a:pPr indent="-285750" lvl="1" marL="742950" rtl="0" algn="l">
              <a:spcBef>
                <a:spcPts val="920"/>
              </a:spcBef>
              <a:spcAft>
                <a:spcPts val="0"/>
              </a:spcAft>
              <a:buSzPts val="1600"/>
              <a:buChar char="🞆"/>
            </a:pPr>
            <a:r>
              <a:rPr lang="tr-TR"/>
              <a:t>Farklı değişiklikleri entegre etmek çok zor ve hataya açık bir işlem olacak</a:t>
            </a:r>
            <a:endParaRPr/>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0" lvl="0" marL="0" rtl="0" algn="l">
              <a:spcBef>
                <a:spcPts val="960"/>
              </a:spcBef>
              <a:spcAft>
                <a:spcPts val="0"/>
              </a:spcAft>
              <a:buSzPts val="1800"/>
              <a:buNone/>
            </a:pPr>
            <a:r>
              <a:t/>
            </a:r>
            <a:endParaRPr b="1"/>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Versiyon Kontrolünün Altın Kuralları</a:t>
            </a:r>
            <a:endParaRPr/>
          </a:p>
        </p:txBody>
      </p:sp>
      <p:sp>
        <p:nvSpPr>
          <p:cNvPr id="247" name="Google Shape;247;p22"/>
          <p:cNvSpPr txBox="1"/>
          <p:nvPr>
            <p:ph idx="1" type="body"/>
          </p:nvPr>
        </p:nvSpPr>
        <p:spPr>
          <a:xfrm>
            <a:off x="743498" y="354005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lnSpc>
                <a:spcPct val="90000"/>
              </a:lnSpc>
              <a:spcBef>
                <a:spcPts val="0"/>
              </a:spcBef>
              <a:spcAft>
                <a:spcPts val="0"/>
              </a:spcAft>
              <a:buSzPts val="1800"/>
              <a:buChar char="🞆"/>
            </a:pPr>
            <a:r>
              <a:rPr lang="tr-TR"/>
              <a:t>Değişikliklerinizi 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artacaktır.</a:t>
            </a:r>
            <a:endParaRPr/>
          </a:p>
          <a:p>
            <a:pPr indent="-228600" lvl="0" marL="342900" rtl="0" algn="l">
              <a:lnSpc>
                <a:spcPct val="90000"/>
              </a:lnSpc>
              <a:spcBef>
                <a:spcPts val="960"/>
              </a:spcBef>
              <a:spcAft>
                <a:spcPts val="0"/>
              </a:spcAft>
              <a:buSzPts val="1800"/>
              <a:buNone/>
            </a:pPr>
            <a:r>
              <a:t/>
            </a:r>
            <a:endParaRPr b="1"/>
          </a:p>
          <a:p>
            <a:pPr indent="-342900" lvl="0" marL="342900" rtl="0" algn="l">
              <a:lnSpc>
                <a:spcPct val="90000"/>
              </a:lnSpc>
              <a:spcBef>
                <a:spcPts val="960"/>
              </a:spcBef>
              <a:spcAft>
                <a:spcPts val="0"/>
              </a:spcAft>
              <a:buSzPts val="1800"/>
              <a:buChar char="🞆"/>
            </a:pPr>
            <a:r>
              <a:rPr lang="tr-TR"/>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endParaRPr/>
          </a:p>
          <a:p>
            <a:pPr indent="-228600" lvl="0" marL="342900" rtl="0" algn="l">
              <a:lnSpc>
                <a:spcPct val="90000"/>
              </a:lnSpc>
              <a:spcBef>
                <a:spcPts val="960"/>
              </a:spcBef>
              <a:spcAft>
                <a:spcPts val="0"/>
              </a:spcAft>
              <a:buSzPts val="1800"/>
              <a:buNone/>
            </a:pPr>
            <a:r>
              <a:t/>
            </a:r>
            <a:endParaRPr b="1"/>
          </a:p>
          <a:p>
            <a:pPr indent="-342900" lvl="0" marL="342900" rtl="0" algn="l">
              <a:lnSpc>
                <a:spcPct val="90000"/>
              </a:lnSpc>
              <a:spcBef>
                <a:spcPts val="960"/>
              </a:spcBef>
              <a:spcAft>
                <a:spcPts val="0"/>
              </a:spcAft>
              <a:buSzPts val="1800"/>
              <a:buChar char="🞆"/>
            </a:pPr>
            <a:r>
              <a:rPr lang="tr-TR"/>
              <a:t>Branch’ler git'in en güçlü özelliklerinden birisidir. Hızlı ve kullanımı kolay branching mekanizması git'in tasarımında ilk gününden itibaren ciddi bir gereksinim olarak ele alınmıştır. Branch'ler farklı bağlamlarda çalışmaktan kaynaklanabilecek karmaşanın önüne geçmek için biçilmiş kaftandır. Branch'leri bug fix'ler, yeni özellikler üzerinde çalışmak veya deneysel özellikleri geliştirmek için bol bol kullanın.</a:t>
            </a:r>
            <a:endParaRPr b="1"/>
          </a:p>
          <a:p>
            <a:pPr indent="0" lvl="0" marL="0" rtl="0" algn="l">
              <a:lnSpc>
                <a:spcPct val="90000"/>
              </a:lnSpc>
              <a:spcBef>
                <a:spcPts val="960"/>
              </a:spcBef>
              <a:spcAft>
                <a:spcPts val="0"/>
              </a:spcAft>
              <a:buSzPts val="1800"/>
              <a:buNone/>
            </a:pPr>
            <a:r>
              <a:t/>
            </a:r>
            <a:endParaRPr b="1"/>
          </a:p>
          <a:p>
            <a:pPr indent="-184150" lvl="1" marL="742950" rtl="0" algn="l">
              <a:lnSpc>
                <a:spcPct val="90000"/>
              </a:lnSpc>
              <a:spcBef>
                <a:spcPts val="920"/>
              </a:spcBef>
              <a:spcAft>
                <a:spcPts val="0"/>
              </a:spcAft>
              <a:buSzPts val="1600"/>
              <a:buNone/>
            </a:pPr>
            <a:r>
              <a:t/>
            </a:r>
            <a:endParaRPr/>
          </a:p>
          <a:p>
            <a:pPr indent="-228600" lvl="0" marL="342900" rtl="0" algn="l">
              <a:lnSpc>
                <a:spcPct val="90000"/>
              </a:lnSpc>
              <a:spcBef>
                <a:spcPts val="960"/>
              </a:spcBef>
              <a:spcAft>
                <a:spcPts val="0"/>
              </a:spcAft>
              <a:buSzPts val="1800"/>
              <a:buNone/>
            </a:pPr>
            <a:r>
              <a:t/>
            </a:r>
            <a:endParaRPr/>
          </a:p>
          <a:p>
            <a:pPr indent="-228600" lvl="0" marL="342900" rtl="0" algn="l">
              <a:lnSpc>
                <a:spcPct val="90000"/>
              </a:lnSpc>
              <a:spcBef>
                <a:spcPts val="960"/>
              </a:spcBef>
              <a:spcAft>
                <a:spcPts val="0"/>
              </a:spcAft>
              <a:buSzPts val="1800"/>
              <a:buNone/>
            </a:pPr>
            <a:r>
              <a:t/>
            </a:r>
            <a:endParaRPr/>
          </a:p>
          <a:p>
            <a:pPr indent="-228600" lvl="0" marL="342900" rtl="0" algn="l">
              <a:lnSpc>
                <a:spcPct val="90000"/>
              </a:lnSpc>
              <a:spcBef>
                <a:spcPts val="960"/>
              </a:spcBef>
              <a:spcAft>
                <a:spcPts val="0"/>
              </a:spcAft>
              <a:buSzPts val="1800"/>
              <a:buNone/>
            </a:pPr>
            <a:r>
              <a:t/>
            </a:r>
            <a:endParaRPr/>
          </a:p>
          <a:p>
            <a:pPr indent="-184150" lvl="1" marL="742950" rtl="0" algn="l">
              <a:lnSpc>
                <a:spcPct val="90000"/>
              </a:lnSpc>
              <a:spcBef>
                <a:spcPts val="920"/>
              </a:spcBef>
              <a:spcAft>
                <a:spcPts val="0"/>
              </a:spcAft>
              <a:buSzPts val="1600"/>
              <a:buNone/>
            </a:pPr>
            <a:r>
              <a:t/>
            </a:r>
            <a:endParaRPr/>
          </a:p>
          <a:p>
            <a:pPr indent="-184150" lvl="1" marL="742950" rtl="0" algn="l">
              <a:lnSpc>
                <a:spcPct val="90000"/>
              </a:lnSpc>
              <a:spcBef>
                <a:spcPts val="920"/>
              </a:spcBef>
              <a:spcAft>
                <a:spcPts val="0"/>
              </a:spcAft>
              <a:buSzPts val="16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Branch’ler ile Çalışmak</a:t>
            </a:r>
            <a:endParaRPr/>
          </a:p>
        </p:txBody>
      </p:sp>
      <p:sp>
        <p:nvSpPr>
          <p:cNvPr id="253" name="Google Shape;253;p2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Git projeyi oluşturunca varsayılan olarak sizin için master isimli branch oluşturur.</a:t>
            </a:r>
            <a:endParaRPr/>
          </a:p>
          <a:p>
            <a:pPr indent="-342900" lvl="0" marL="342900" rtl="0" algn="l">
              <a:spcBef>
                <a:spcPts val="960"/>
              </a:spcBef>
              <a:spcAft>
                <a:spcPts val="0"/>
              </a:spcAft>
              <a:buSzPts val="1800"/>
              <a:buChar char="🞆"/>
            </a:pPr>
            <a:r>
              <a:rPr lang="tr-TR"/>
              <a:t>git branch test komutu test isimli bir branch oluşturulur. Ama aktifleştirmez.</a:t>
            </a:r>
            <a:endParaRPr/>
          </a:p>
          <a:p>
            <a:pPr indent="-342900" lvl="0" marL="342900" rtl="0" algn="l">
              <a:spcBef>
                <a:spcPts val="960"/>
              </a:spcBef>
              <a:spcAft>
                <a:spcPts val="0"/>
              </a:spcAft>
              <a:buSzPts val="1800"/>
              <a:buChar char="🞆"/>
            </a:pPr>
            <a:r>
              <a:rPr lang="tr-TR"/>
              <a:t>git branch komutu ile var olan branchleri görebilirsiniz.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git status ile projenin durumuna baktık, commit edilmemiş bir değişiklik var ve bunu yeni branch’e eklemekte şüpheliyiz. Ozaman bunu commit mi edelim yoksa göz ardı mı?</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Versiyon Kontrolünün Altın Kuralları</a:t>
            </a:r>
            <a:endParaRPr/>
          </a:p>
        </p:txBody>
      </p:sp>
      <p:sp>
        <p:nvSpPr>
          <p:cNvPr id="259" name="Google Shape;259;p24"/>
          <p:cNvSpPr txBox="1"/>
          <p:nvPr>
            <p:ph idx="1" type="body"/>
          </p:nvPr>
        </p:nvSpPr>
        <p:spPr>
          <a:xfrm>
            <a:off x="743498" y="3124419"/>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lnSpc>
                <a:spcPct val="80000"/>
              </a:lnSpc>
              <a:spcBef>
                <a:spcPts val="0"/>
              </a:spcBef>
              <a:spcAft>
                <a:spcPts val="0"/>
              </a:spcAft>
              <a:buSzPts val="1530"/>
              <a:buChar char="🞆"/>
            </a:pPr>
            <a:r>
              <a:rPr lang="tr-TR" sz="1530"/>
              <a:t>Değişikliklerinizi 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artacaktır.</a:t>
            </a:r>
            <a:endParaRPr/>
          </a:p>
          <a:p>
            <a:pPr indent="-245745" lvl="0" marL="342900" rtl="0" algn="l">
              <a:lnSpc>
                <a:spcPct val="80000"/>
              </a:lnSpc>
              <a:spcBef>
                <a:spcPts val="906"/>
              </a:spcBef>
              <a:spcAft>
                <a:spcPts val="0"/>
              </a:spcAft>
              <a:buSzPts val="1530"/>
              <a:buNone/>
            </a:pPr>
            <a:r>
              <a:t/>
            </a:r>
            <a:endParaRPr b="1" sz="1530"/>
          </a:p>
          <a:p>
            <a:pPr indent="-342900" lvl="0" marL="342900" rtl="0" algn="l">
              <a:lnSpc>
                <a:spcPct val="80000"/>
              </a:lnSpc>
              <a:spcBef>
                <a:spcPts val="906"/>
              </a:spcBef>
              <a:spcAft>
                <a:spcPts val="0"/>
              </a:spcAft>
              <a:buSzPts val="1530"/>
              <a:buChar char="🞆"/>
            </a:pPr>
            <a:r>
              <a:rPr lang="tr-TR" sz="1530"/>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endParaRPr/>
          </a:p>
          <a:p>
            <a:pPr indent="-245745" lvl="0" marL="342900" rtl="0" algn="l">
              <a:lnSpc>
                <a:spcPct val="80000"/>
              </a:lnSpc>
              <a:spcBef>
                <a:spcPts val="906"/>
              </a:spcBef>
              <a:spcAft>
                <a:spcPts val="0"/>
              </a:spcAft>
              <a:buSzPts val="1530"/>
              <a:buNone/>
            </a:pPr>
            <a:r>
              <a:t/>
            </a:r>
            <a:endParaRPr b="1" sz="1530"/>
          </a:p>
          <a:p>
            <a:pPr indent="-342900" lvl="0" marL="342900" rtl="0" algn="l">
              <a:lnSpc>
                <a:spcPct val="80000"/>
              </a:lnSpc>
              <a:spcBef>
                <a:spcPts val="906"/>
              </a:spcBef>
              <a:spcAft>
                <a:spcPts val="0"/>
              </a:spcAft>
              <a:buSzPts val="1530"/>
              <a:buChar char="🞆"/>
            </a:pPr>
            <a:r>
              <a:rPr lang="tr-TR" sz="1530"/>
              <a:t>Branch’ler git'in en güçlü özelliklerinden birisidir. Hızlı ve kullanımı kolay branching mekanizması git'in tasarımında ilk gününden itibaren ciddi bir gereksinim olarak ele alınmıştır. Branch'ler farklı bağlamlarda çalışmaktan kaynaklanabilecek karmaşanın önüne geçmek için biçilmiş kaftandır. Branch'leri bug fix'ler, yeni özellikler üzerinde çalışmak veya deneysel özellikleri geliştirmek için bol bol kullanın.</a:t>
            </a:r>
            <a:endParaRPr/>
          </a:p>
          <a:p>
            <a:pPr indent="-245745" lvl="0" marL="342900" rtl="0" algn="l">
              <a:lnSpc>
                <a:spcPct val="80000"/>
              </a:lnSpc>
              <a:spcBef>
                <a:spcPts val="906"/>
              </a:spcBef>
              <a:spcAft>
                <a:spcPts val="0"/>
              </a:spcAft>
              <a:buSzPts val="1530"/>
              <a:buNone/>
            </a:pPr>
            <a:r>
              <a:t/>
            </a:r>
            <a:endParaRPr b="1" sz="1530"/>
          </a:p>
          <a:p>
            <a:pPr indent="-342900" lvl="0" marL="342900" rtl="0" algn="l">
              <a:lnSpc>
                <a:spcPct val="80000"/>
              </a:lnSpc>
              <a:spcBef>
                <a:spcPts val="906"/>
              </a:spcBef>
              <a:spcAft>
                <a:spcPts val="0"/>
              </a:spcAft>
              <a:buSzPts val="1530"/>
              <a:buChar char="🞆"/>
            </a:pPr>
            <a:r>
              <a:rPr lang="tr-TR" sz="1530"/>
              <a:t>Tam anlamıyla bitirmediğiniz ve test etmediğiniz bir değişikliği asla commit etmeyin. Üzerinde çalışacağınız değişiklikleri planlarken bu değişiklikleri mümkün olduğunca küçük parçalar halinde ele almaya özen gösterirseniz yaptığınız değişiklikleri kayıt altına almak için henüz tamamlanmamış değişiklikleri commit etmek zorunda kalmazsınız. Buna rağmen ara safhada kayıt altına almak istediğiniz değişiklikler olursa Git'in **Stash** özelliğini kullanabilirsiniz.</a:t>
            </a:r>
            <a:endParaRPr b="1" sz="1530"/>
          </a:p>
          <a:p>
            <a:pPr indent="0" lvl="0" marL="0" rtl="0" algn="l">
              <a:lnSpc>
                <a:spcPct val="80000"/>
              </a:lnSpc>
              <a:spcBef>
                <a:spcPts val="906"/>
              </a:spcBef>
              <a:spcAft>
                <a:spcPts val="0"/>
              </a:spcAft>
              <a:buSzPts val="1530"/>
              <a:buNone/>
            </a:pPr>
            <a:r>
              <a:t/>
            </a:r>
            <a:endParaRPr b="1" sz="1530"/>
          </a:p>
          <a:p>
            <a:pPr indent="-199390" lvl="1" marL="742950" rtl="0" algn="l">
              <a:lnSpc>
                <a:spcPct val="80000"/>
              </a:lnSpc>
              <a:spcBef>
                <a:spcPts val="872"/>
              </a:spcBef>
              <a:spcAft>
                <a:spcPts val="0"/>
              </a:spcAft>
              <a:buSzPts val="1360"/>
              <a:buNone/>
            </a:pPr>
            <a:r>
              <a:t/>
            </a:r>
            <a:endParaRPr sz="1360"/>
          </a:p>
          <a:p>
            <a:pPr indent="-245745" lvl="0" marL="342900" rtl="0" algn="l">
              <a:lnSpc>
                <a:spcPct val="80000"/>
              </a:lnSpc>
              <a:spcBef>
                <a:spcPts val="906"/>
              </a:spcBef>
              <a:spcAft>
                <a:spcPts val="0"/>
              </a:spcAft>
              <a:buSzPts val="1530"/>
              <a:buNone/>
            </a:pPr>
            <a:r>
              <a:t/>
            </a:r>
            <a:endParaRPr sz="1530"/>
          </a:p>
          <a:p>
            <a:pPr indent="-245745" lvl="0" marL="342900" rtl="0" algn="l">
              <a:lnSpc>
                <a:spcPct val="80000"/>
              </a:lnSpc>
              <a:spcBef>
                <a:spcPts val="906"/>
              </a:spcBef>
              <a:spcAft>
                <a:spcPts val="0"/>
              </a:spcAft>
              <a:buSzPts val="1530"/>
              <a:buNone/>
            </a:pPr>
            <a:r>
              <a:t/>
            </a:r>
            <a:endParaRPr sz="1530"/>
          </a:p>
          <a:p>
            <a:pPr indent="-245745" lvl="0" marL="342900" rtl="0" algn="l">
              <a:lnSpc>
                <a:spcPct val="80000"/>
              </a:lnSpc>
              <a:spcBef>
                <a:spcPts val="906"/>
              </a:spcBef>
              <a:spcAft>
                <a:spcPts val="0"/>
              </a:spcAft>
              <a:buSzPts val="1530"/>
              <a:buNone/>
            </a:pPr>
            <a:r>
              <a:t/>
            </a:r>
            <a:endParaRPr sz="1530"/>
          </a:p>
          <a:p>
            <a:pPr indent="-199390" lvl="1" marL="742950" rtl="0" algn="l">
              <a:lnSpc>
                <a:spcPct val="80000"/>
              </a:lnSpc>
              <a:spcBef>
                <a:spcPts val="872"/>
              </a:spcBef>
              <a:spcAft>
                <a:spcPts val="0"/>
              </a:spcAft>
              <a:buSzPts val="1360"/>
              <a:buNone/>
            </a:pPr>
            <a:r>
              <a:t/>
            </a:r>
            <a:endParaRPr sz="1360"/>
          </a:p>
          <a:p>
            <a:pPr indent="-199390" lvl="1" marL="742950" rtl="0" algn="l">
              <a:lnSpc>
                <a:spcPct val="80000"/>
              </a:lnSpc>
              <a:spcBef>
                <a:spcPts val="872"/>
              </a:spcBef>
              <a:spcAft>
                <a:spcPts val="0"/>
              </a:spcAft>
              <a:buSzPts val="1360"/>
              <a:buNone/>
            </a:pPr>
            <a:r>
              <a:t/>
            </a:r>
            <a:endParaRPr sz="136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Değişiklikleri Geçici Olarak Kaydetmek</a:t>
            </a:r>
            <a:endParaRPr/>
          </a:p>
        </p:txBody>
      </p:sp>
      <p:sp>
        <p:nvSpPr>
          <p:cNvPr id="265" name="Google Shape;265;p25"/>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Tam bitmemiş, commit etmek istemediğiniz ama kaybetmek de istemediğiniz değişikleri korumak için git stash komutu kullanılabilir.</a:t>
            </a:r>
            <a:endParaRPr/>
          </a:p>
          <a:p>
            <a:pPr indent="-342900" lvl="0" marL="342900" rtl="0" algn="l">
              <a:spcBef>
                <a:spcPts val="960"/>
              </a:spcBef>
              <a:spcAft>
                <a:spcPts val="0"/>
              </a:spcAft>
              <a:buSzPts val="1800"/>
              <a:buChar char="🞆"/>
            </a:pPr>
            <a:r>
              <a:rPr lang="tr-TR"/>
              <a:t>git stash sonrasında aktif branch üzerinde bekleyen bir değişiklik kalmaz.</a:t>
            </a:r>
            <a:endParaRPr/>
          </a:p>
          <a:p>
            <a:pPr indent="-342900" lvl="0" marL="342900" rtl="0" algn="l">
              <a:spcBef>
                <a:spcPts val="960"/>
              </a:spcBef>
              <a:spcAft>
                <a:spcPts val="0"/>
              </a:spcAft>
              <a:buSzPts val="1800"/>
              <a:buChar char="🞆"/>
            </a:pPr>
            <a:r>
              <a:rPr lang="tr-TR"/>
              <a:t>git stash list komutu ile tüm stashleri listeleyebilirsiniz.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git stash pop : Listede en üstte bulunan değişikliği geri yükler ve listeden siler.</a:t>
            </a:r>
            <a:endParaRPr/>
          </a:p>
          <a:p>
            <a:pPr indent="-342900" lvl="0" marL="342900" rtl="0" algn="l">
              <a:spcBef>
                <a:spcPts val="960"/>
              </a:spcBef>
              <a:spcAft>
                <a:spcPts val="0"/>
              </a:spcAft>
              <a:buSzPts val="1800"/>
              <a:buChar char="🞆"/>
            </a:pPr>
            <a:r>
              <a:rPr lang="tr-TR"/>
              <a:t>git stash apply stash@{0} : Değişikliği yükler ama listeden silmez.</a:t>
            </a:r>
            <a:endParaRPr/>
          </a:p>
          <a:p>
            <a:pPr indent="-342900" lvl="0" marL="342900" rtl="0" algn="l">
              <a:spcBef>
                <a:spcPts val="960"/>
              </a:spcBef>
              <a:spcAft>
                <a:spcPts val="0"/>
              </a:spcAft>
              <a:buSzPts val="1800"/>
              <a:buChar char="🞆"/>
            </a:pPr>
            <a:r>
              <a:rPr lang="tr-TR"/>
              <a:t>git stash drop stash@{1} : Değişikliği listeden siler.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Stash Kullanma Durumları</a:t>
            </a:r>
            <a:endParaRPr/>
          </a:p>
        </p:txBody>
      </p:sp>
      <p:sp>
        <p:nvSpPr>
          <p:cNvPr id="271" name="Google Shape;271;p26"/>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184150" lvl="1" marL="742950" rtl="0" algn="l">
              <a:spcBef>
                <a:spcPts val="920"/>
              </a:spcBef>
              <a:spcAft>
                <a:spcPts val="0"/>
              </a:spcAft>
              <a:buSzPts val="1600"/>
              <a:buNone/>
            </a:pPr>
            <a:r>
              <a:t/>
            </a:r>
            <a:endParaRPr/>
          </a:p>
          <a:p>
            <a:pPr indent="-342900" lvl="0" marL="342900" rtl="0" algn="l">
              <a:spcBef>
                <a:spcPts val="960"/>
              </a:spcBef>
              <a:spcAft>
                <a:spcPts val="0"/>
              </a:spcAft>
              <a:buSzPts val="1800"/>
              <a:buChar char="🞆"/>
            </a:pPr>
            <a:r>
              <a:rPr lang="tr-TR"/>
              <a:t>Aktif bir branch’i temiz duruma getirmek için kullanılır. Ayrıca;</a:t>
            </a:r>
            <a:endParaRPr/>
          </a:p>
          <a:p>
            <a:pPr indent="-285750" lvl="1" marL="742950" rtl="0" algn="l">
              <a:spcBef>
                <a:spcPts val="920"/>
              </a:spcBef>
              <a:spcAft>
                <a:spcPts val="0"/>
              </a:spcAft>
              <a:buSzPts val="1600"/>
              <a:buChar char="🞆"/>
            </a:pPr>
            <a:r>
              <a:rPr lang="tr-TR"/>
              <a:t>Farklı bir branch'i aktif hale getirmeden önce</a:t>
            </a:r>
            <a:endParaRPr/>
          </a:p>
          <a:p>
            <a:pPr indent="-285750" lvl="1" marL="742950" rtl="0" algn="l">
              <a:spcBef>
                <a:spcPts val="920"/>
              </a:spcBef>
              <a:spcAft>
                <a:spcPts val="0"/>
              </a:spcAft>
              <a:buSzPts val="1600"/>
              <a:buChar char="🞆"/>
            </a:pPr>
            <a:r>
              <a:rPr lang="tr-TR"/>
              <a:t>Remote Repository değişikliklerinizi yerel diskinize indirmeden önce</a:t>
            </a:r>
            <a:endParaRPr/>
          </a:p>
          <a:p>
            <a:pPr indent="-285750" lvl="1" marL="742950" rtl="0" algn="l">
              <a:spcBef>
                <a:spcPts val="920"/>
              </a:spcBef>
              <a:spcAft>
                <a:spcPts val="0"/>
              </a:spcAft>
              <a:buSzPts val="1600"/>
              <a:buChar char="🞆"/>
            </a:pPr>
            <a:r>
              <a:rPr lang="tr-TR"/>
              <a:t>Branch'inizi merge etmeden önce</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.gitignore Dosyası</a:t>
            </a:r>
            <a:endParaRPr/>
          </a:p>
        </p:txBody>
      </p:sp>
      <p:sp>
        <p:nvSpPr>
          <p:cNvPr id="277" name="Google Shape;277;p27"/>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285750" lvl="1" marL="742950" rtl="0" algn="l">
              <a:spcBef>
                <a:spcPts val="920"/>
              </a:spcBef>
              <a:spcAft>
                <a:spcPts val="0"/>
              </a:spcAft>
              <a:buSzPts val="1600"/>
              <a:buChar char="🞆"/>
            </a:pPr>
            <a:r>
              <a:rPr lang="tr-TR"/>
              <a:t>Bazen çalışma dizinimizdeki bazı dosyaların git ile takip edilmemesini veya değişikliklerin kaydedilmemesini isteyebiliriz.</a:t>
            </a:r>
            <a:endParaRPr/>
          </a:p>
          <a:p>
            <a:pPr indent="-285750" lvl="1" marL="742950" rtl="0" algn="l">
              <a:spcBef>
                <a:spcPts val="920"/>
              </a:spcBef>
              <a:spcAft>
                <a:spcPts val="0"/>
              </a:spcAft>
              <a:buSzPts val="1600"/>
              <a:buChar char="🞆"/>
            </a:pPr>
            <a:r>
              <a:rPr lang="tr-TR"/>
              <a:t>Bunun için .gitignore dosyası kullanılır.</a:t>
            </a:r>
            <a:endParaRPr/>
          </a:p>
          <a:p>
            <a:pPr indent="-285750" lvl="1" marL="742950" rtl="0" algn="l">
              <a:spcBef>
                <a:spcPts val="920"/>
              </a:spcBef>
              <a:spcAft>
                <a:spcPts val="0"/>
              </a:spcAft>
              <a:buSzPts val="1600"/>
              <a:buChar char="🞆"/>
            </a:pPr>
            <a:r>
              <a:rPr lang="tr-TR"/>
              <a:t>Bu dosyaya doğrudan isimler veya basit kurallar ekleyebiliriz.</a:t>
            </a:r>
            <a:endParaRPr/>
          </a:p>
          <a:p>
            <a:pPr indent="-184150" lvl="1" marL="742950" rtl="0" algn="l">
              <a:spcBef>
                <a:spcPts val="920"/>
              </a:spcBef>
              <a:spcAft>
                <a:spcPts val="0"/>
              </a:spcAft>
              <a:buSzPts val="1600"/>
              <a:buNone/>
            </a:pPr>
            <a:r>
              <a:t/>
            </a:r>
            <a:endParaRPr/>
          </a:p>
          <a:p>
            <a:pPr indent="-285750" lvl="1" marL="742950" rtl="0" algn="l">
              <a:spcBef>
                <a:spcPts val="920"/>
              </a:spcBef>
              <a:spcAft>
                <a:spcPts val="0"/>
              </a:spcAft>
              <a:buSzPts val="1600"/>
              <a:buChar char="🞆"/>
            </a:pPr>
            <a:r>
              <a:rPr lang="tr-TR"/>
              <a:t>Kullandığınız geliştirme araçlarına bağlı olarak hangi dosyaların göz ardı edilebileceği ile ilgili GitHub'ın yayınladığı derlemeye göz atabilirsiniz.</a:t>
            </a:r>
            <a:endParaRPr/>
          </a:p>
          <a:p>
            <a:pPr indent="-285750" lvl="1" marL="742950" rtl="0" algn="l">
              <a:spcBef>
                <a:spcPts val="920"/>
              </a:spcBef>
              <a:spcAft>
                <a:spcPts val="0"/>
              </a:spcAft>
              <a:buSzPts val="1600"/>
              <a:buChar char="🞆"/>
            </a:pPr>
            <a:r>
              <a:rPr lang="tr-TR"/>
              <a:t>https://github.com/github/gitignore</a:t>
            </a:r>
            <a:endParaRPr/>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Basit Bir Branching Akışı</a:t>
            </a:r>
            <a:endParaRPr/>
          </a:p>
        </p:txBody>
      </p:sp>
      <p:sp>
        <p:nvSpPr>
          <p:cNvPr id="283" name="Google Shape;283;p28"/>
          <p:cNvSpPr txBox="1"/>
          <p:nvPr>
            <p:ph idx="1" type="body"/>
          </p:nvPr>
        </p:nvSpPr>
        <p:spPr>
          <a:xfrm>
            <a:off x="330926" y="2243270"/>
            <a:ext cx="11634651" cy="452329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1395"/>
              <a:buNone/>
            </a:pPr>
            <a:r>
              <a:t/>
            </a:r>
            <a:endParaRPr b="1" sz="1395"/>
          </a:p>
          <a:p>
            <a:pPr indent="-207009" lvl="1" marL="742950" rtl="0" algn="l">
              <a:lnSpc>
                <a:spcPct val="80000"/>
              </a:lnSpc>
              <a:spcBef>
                <a:spcPts val="848"/>
              </a:spcBef>
              <a:spcAft>
                <a:spcPts val="0"/>
              </a:spcAft>
              <a:buSzPts val="1240"/>
              <a:buNone/>
            </a:pPr>
            <a:r>
              <a:t/>
            </a:r>
            <a:endParaRPr sz="1240"/>
          </a:p>
          <a:p>
            <a:pPr indent="-342900" lvl="0" marL="342900" rtl="0" algn="l">
              <a:lnSpc>
                <a:spcPct val="80000"/>
              </a:lnSpc>
              <a:spcBef>
                <a:spcPts val="879"/>
              </a:spcBef>
              <a:spcAft>
                <a:spcPts val="0"/>
              </a:spcAft>
              <a:buSzPts val="1395"/>
              <a:buChar char="🞆"/>
            </a:pPr>
            <a:r>
              <a:rPr lang="tr-TR" sz="1395"/>
              <a:t>Bir web sitesi üzerinde çalışıyorsunuz,</a:t>
            </a:r>
            <a:endParaRPr/>
          </a:p>
          <a:p>
            <a:pPr indent="-342900" lvl="0" marL="342900" rtl="0" algn="l">
              <a:lnSpc>
                <a:spcPct val="80000"/>
              </a:lnSpc>
              <a:spcBef>
                <a:spcPts val="879"/>
              </a:spcBef>
              <a:spcAft>
                <a:spcPts val="0"/>
              </a:spcAft>
              <a:buSzPts val="1395"/>
              <a:buChar char="🞆"/>
            </a:pPr>
            <a:r>
              <a:rPr lang="tr-TR" sz="1395"/>
              <a:t>Yeni bir özellik eklemek için branch oluşturdunuz (git branch yeniozellik, git checkout yeniozellik)</a:t>
            </a:r>
            <a:endParaRPr/>
          </a:p>
          <a:p>
            <a:pPr indent="-342900" lvl="0" marL="342900" rtl="0" algn="l">
              <a:lnSpc>
                <a:spcPct val="80000"/>
              </a:lnSpc>
              <a:spcBef>
                <a:spcPts val="879"/>
              </a:spcBef>
              <a:spcAft>
                <a:spcPts val="0"/>
              </a:spcAft>
              <a:buSzPts val="1395"/>
              <a:buChar char="🞆"/>
            </a:pPr>
            <a:r>
              <a:rPr lang="tr-TR" sz="1395"/>
              <a:t>Bu yeni branch üzerinde değişiklik yapmaya başladınız.</a:t>
            </a:r>
            <a:endParaRPr/>
          </a:p>
          <a:p>
            <a:pPr indent="-254317" lvl="0" marL="342900" rtl="0" algn="l">
              <a:lnSpc>
                <a:spcPct val="80000"/>
              </a:lnSpc>
              <a:spcBef>
                <a:spcPts val="879"/>
              </a:spcBef>
              <a:spcAft>
                <a:spcPts val="0"/>
              </a:spcAft>
              <a:buSzPts val="1395"/>
              <a:buNone/>
            </a:pPr>
            <a:r>
              <a:t/>
            </a:r>
            <a:endParaRPr sz="1395"/>
          </a:p>
          <a:p>
            <a:pPr indent="0" lvl="0" marL="0" rtl="0" algn="l">
              <a:lnSpc>
                <a:spcPct val="80000"/>
              </a:lnSpc>
              <a:spcBef>
                <a:spcPts val="879"/>
              </a:spcBef>
              <a:spcAft>
                <a:spcPts val="0"/>
              </a:spcAft>
              <a:buSzPts val="1395"/>
              <a:buNone/>
            </a:pPr>
            <a:r>
              <a:rPr lang="tr-TR" sz="1395"/>
              <a:t>Bu sırada web sitesinde çok büyük bir sorun tespit edildi ve acilen düzeltilmesi gerekiyor. Ne yapacağız !!!</a:t>
            </a:r>
            <a:endParaRPr/>
          </a:p>
          <a:p>
            <a:pPr indent="0" lvl="0" marL="0" rtl="0" algn="l">
              <a:lnSpc>
                <a:spcPct val="80000"/>
              </a:lnSpc>
              <a:spcBef>
                <a:spcPts val="879"/>
              </a:spcBef>
              <a:spcAft>
                <a:spcPts val="0"/>
              </a:spcAft>
              <a:buSzPts val="1395"/>
              <a:buNone/>
            </a:pPr>
            <a:r>
              <a:t/>
            </a:r>
            <a:endParaRPr sz="1395"/>
          </a:p>
          <a:p>
            <a:pPr indent="-342900" lvl="0" marL="342900" rtl="0" algn="l">
              <a:lnSpc>
                <a:spcPct val="80000"/>
              </a:lnSpc>
              <a:spcBef>
                <a:spcPts val="879"/>
              </a:spcBef>
              <a:spcAft>
                <a:spcPts val="0"/>
              </a:spcAft>
              <a:buSzPts val="1395"/>
              <a:buChar char="🞆"/>
            </a:pPr>
            <a:r>
              <a:rPr lang="tr-TR" sz="1395"/>
              <a:t>Son stabil branche geri dönülür. (git checkout master)</a:t>
            </a:r>
            <a:endParaRPr/>
          </a:p>
          <a:p>
            <a:pPr indent="-342900" lvl="0" marL="342900" rtl="0" algn="l">
              <a:lnSpc>
                <a:spcPct val="80000"/>
              </a:lnSpc>
              <a:spcBef>
                <a:spcPts val="879"/>
              </a:spcBef>
              <a:spcAft>
                <a:spcPts val="0"/>
              </a:spcAft>
              <a:buSzPts val="1395"/>
              <a:buChar char="🞆"/>
            </a:pPr>
            <a:r>
              <a:rPr lang="tr-TR" sz="1395"/>
              <a:t>Sorunu çözmek için yeni bir branch oluşturulup, değişiklikler yapılır.(git branch loginsorunu, git checkout loginsorunu)</a:t>
            </a:r>
            <a:endParaRPr/>
          </a:p>
          <a:p>
            <a:pPr indent="-342900" lvl="0" marL="342900" rtl="0" algn="l">
              <a:lnSpc>
                <a:spcPct val="80000"/>
              </a:lnSpc>
              <a:spcBef>
                <a:spcPts val="879"/>
              </a:spcBef>
              <a:spcAft>
                <a:spcPts val="0"/>
              </a:spcAft>
              <a:buSzPts val="1395"/>
              <a:buChar char="🞆"/>
            </a:pPr>
            <a:r>
              <a:rPr lang="tr-TR" sz="1395"/>
              <a:t>Sorun çözüldüğünde commit ile işlemler kaydedilir.</a:t>
            </a:r>
            <a:endParaRPr/>
          </a:p>
          <a:p>
            <a:pPr indent="-342900" lvl="0" marL="342900" rtl="0" algn="l">
              <a:lnSpc>
                <a:spcPct val="80000"/>
              </a:lnSpc>
              <a:spcBef>
                <a:spcPts val="879"/>
              </a:spcBef>
              <a:spcAft>
                <a:spcPts val="0"/>
              </a:spcAft>
              <a:buSzPts val="1395"/>
              <a:buChar char="🞆"/>
            </a:pPr>
            <a:r>
              <a:rPr lang="tr-TR" sz="1395"/>
              <a:t>Son stabil branche geri dönülür. (git checkout master)</a:t>
            </a:r>
            <a:endParaRPr/>
          </a:p>
          <a:p>
            <a:pPr indent="-342900" lvl="0" marL="342900" rtl="0" algn="l">
              <a:lnSpc>
                <a:spcPct val="80000"/>
              </a:lnSpc>
              <a:spcBef>
                <a:spcPts val="879"/>
              </a:spcBef>
              <a:spcAft>
                <a:spcPts val="0"/>
              </a:spcAft>
              <a:buSzPts val="1395"/>
              <a:buChar char="🞆"/>
            </a:pPr>
            <a:r>
              <a:rPr lang="tr-TR" sz="1395"/>
              <a:t>Sorun çözülen branch master branche merge edilir. (git merge loginsorunu)</a:t>
            </a:r>
            <a:endParaRPr/>
          </a:p>
          <a:p>
            <a:pPr indent="-254317" lvl="0" marL="342900" rtl="0" algn="l">
              <a:lnSpc>
                <a:spcPct val="80000"/>
              </a:lnSpc>
              <a:spcBef>
                <a:spcPts val="879"/>
              </a:spcBef>
              <a:spcAft>
                <a:spcPts val="0"/>
              </a:spcAft>
              <a:buSzPts val="1395"/>
              <a:buNone/>
            </a:pPr>
            <a:r>
              <a:t/>
            </a:r>
            <a:endParaRPr sz="1395"/>
          </a:p>
          <a:p>
            <a:pPr indent="-342900" lvl="0" marL="342900" rtl="0" algn="l">
              <a:lnSpc>
                <a:spcPct val="80000"/>
              </a:lnSpc>
              <a:spcBef>
                <a:spcPts val="879"/>
              </a:spcBef>
              <a:spcAft>
                <a:spcPts val="0"/>
              </a:spcAft>
              <a:buSzPts val="1395"/>
              <a:buChar char="🞆"/>
            </a:pPr>
            <a:r>
              <a:rPr lang="tr-TR" sz="1395"/>
              <a:t>Kaldığınız yerden devam edebilirsiniz ( git checkout yeniozellik)</a:t>
            </a:r>
            <a:endParaRPr/>
          </a:p>
          <a:p>
            <a:pPr indent="0" lvl="0" marL="0" rtl="0" algn="l">
              <a:lnSpc>
                <a:spcPct val="80000"/>
              </a:lnSpc>
              <a:spcBef>
                <a:spcPts val="879"/>
              </a:spcBef>
              <a:spcAft>
                <a:spcPts val="0"/>
              </a:spcAft>
              <a:buSzPts val="1395"/>
              <a:buNone/>
            </a:pPr>
            <a:r>
              <a:t/>
            </a:r>
            <a:endParaRPr sz="1395"/>
          </a:p>
          <a:p>
            <a:pPr indent="-254317" lvl="0" marL="342900" rtl="0" algn="l">
              <a:lnSpc>
                <a:spcPct val="80000"/>
              </a:lnSpc>
              <a:spcBef>
                <a:spcPts val="879"/>
              </a:spcBef>
              <a:spcAft>
                <a:spcPts val="0"/>
              </a:spcAft>
              <a:buSzPts val="1395"/>
              <a:buNone/>
            </a:pPr>
            <a:r>
              <a:t/>
            </a:r>
            <a:endParaRPr sz="1395"/>
          </a:p>
          <a:p>
            <a:pPr indent="-254317" lvl="0" marL="342900" rtl="0" algn="l">
              <a:lnSpc>
                <a:spcPct val="80000"/>
              </a:lnSpc>
              <a:spcBef>
                <a:spcPts val="879"/>
              </a:spcBef>
              <a:spcAft>
                <a:spcPts val="0"/>
              </a:spcAft>
              <a:buSzPts val="1395"/>
              <a:buNone/>
            </a:pPr>
            <a:r>
              <a:t/>
            </a:r>
            <a:endParaRPr sz="1395"/>
          </a:p>
          <a:p>
            <a:pPr indent="-207009" lvl="1" marL="742950" rtl="0" algn="l">
              <a:lnSpc>
                <a:spcPct val="80000"/>
              </a:lnSpc>
              <a:spcBef>
                <a:spcPts val="848"/>
              </a:spcBef>
              <a:spcAft>
                <a:spcPts val="0"/>
              </a:spcAft>
              <a:buSzPts val="1240"/>
              <a:buNone/>
            </a:pPr>
            <a:r>
              <a:t/>
            </a:r>
            <a:endParaRPr sz="1240"/>
          </a:p>
          <a:p>
            <a:pPr indent="-207009" lvl="1" marL="742950" rtl="0" algn="l">
              <a:lnSpc>
                <a:spcPct val="80000"/>
              </a:lnSpc>
              <a:spcBef>
                <a:spcPts val="848"/>
              </a:spcBef>
              <a:spcAft>
                <a:spcPts val="0"/>
              </a:spcAft>
              <a:buSzPts val="1240"/>
              <a:buNone/>
            </a:pPr>
            <a:r>
              <a:t/>
            </a:r>
            <a:endParaRPr sz="124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Checkout, HEAD Kavramları</a:t>
            </a:r>
            <a:endParaRPr/>
          </a:p>
        </p:txBody>
      </p:sp>
      <p:sp>
        <p:nvSpPr>
          <p:cNvPr id="289" name="Google Shape;289;p29"/>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665"/>
              <a:buNone/>
            </a:pPr>
            <a:r>
              <a:t/>
            </a:r>
            <a:endParaRPr b="1" sz="1665"/>
          </a:p>
          <a:p>
            <a:pPr indent="-191769" lvl="1" marL="742950" rtl="0" algn="l">
              <a:lnSpc>
                <a:spcPct val="90000"/>
              </a:lnSpc>
              <a:spcBef>
                <a:spcPts val="896"/>
              </a:spcBef>
              <a:spcAft>
                <a:spcPts val="0"/>
              </a:spcAft>
              <a:buSzPts val="1480"/>
              <a:buNone/>
            </a:pPr>
            <a:r>
              <a:t/>
            </a:r>
            <a:endParaRPr sz="1480"/>
          </a:p>
          <a:p>
            <a:pPr indent="-342900" lvl="0" marL="342900" rtl="0" algn="l">
              <a:lnSpc>
                <a:spcPct val="90000"/>
              </a:lnSpc>
              <a:spcBef>
                <a:spcPts val="933"/>
              </a:spcBef>
              <a:spcAft>
                <a:spcPts val="0"/>
              </a:spcAft>
              <a:buSzPts val="1665"/>
              <a:buChar char="🞆"/>
            </a:pPr>
            <a:r>
              <a:rPr lang="tr-TR" sz="1665"/>
              <a:t>Git'de bir branch otomatik olarak o branch için yaptığınız son commit işlemine bir işaretçi tutar ve hangi dosyaların o branch'e ait olduğunu bilir. </a:t>
            </a:r>
            <a:endParaRPr sz="1665"/>
          </a:p>
          <a:p>
            <a:pPr indent="-342900" lvl="0" marL="342900" rtl="0" algn="l">
              <a:lnSpc>
                <a:spcPct val="90000"/>
              </a:lnSpc>
              <a:spcBef>
                <a:spcPts val="933"/>
              </a:spcBef>
              <a:spcAft>
                <a:spcPts val="0"/>
              </a:spcAft>
              <a:buSzPts val="1665"/>
              <a:buChar char="🞆"/>
            </a:pPr>
            <a:r>
              <a:rPr lang="tr-TR" sz="1665"/>
              <a:t>Herhangi bir anda bir proje için tek bir branch </a:t>
            </a:r>
            <a:r>
              <a:rPr b="1" lang="tr-TR" sz="1665"/>
              <a:t>aktif</a:t>
            </a:r>
            <a:r>
              <a:rPr lang="tr-TR" sz="1665"/>
              <a:t> olabilir. Bu branch'e </a:t>
            </a:r>
            <a:r>
              <a:rPr b="1" lang="tr-TR" sz="1665"/>
              <a:t>HEAD</a:t>
            </a:r>
            <a:r>
              <a:rPr lang="tr-TR" sz="1665"/>
              <a:t> denir ve Working Copy içindeki (Working Copy'yi projenizin yerel diskinizdeki dosyalarının tamamı olarak düşünebilirsiniz) dosyalar aktif olan branch'e yani </a:t>
            </a:r>
            <a:r>
              <a:rPr b="1" lang="tr-TR" sz="1665"/>
              <a:t>HEAD</a:t>
            </a:r>
            <a:r>
              <a:rPr lang="tr-TR" sz="1665"/>
              <a:t>'e aittir. </a:t>
            </a:r>
            <a:endParaRPr sz="1665"/>
          </a:p>
          <a:p>
            <a:pPr indent="-342900" lvl="0" marL="342900" rtl="0" algn="l">
              <a:lnSpc>
                <a:spcPct val="90000"/>
              </a:lnSpc>
              <a:spcBef>
                <a:spcPts val="933"/>
              </a:spcBef>
              <a:spcAft>
                <a:spcPts val="0"/>
              </a:spcAft>
              <a:buSzPts val="1665"/>
              <a:buChar char="🞆"/>
            </a:pPr>
            <a:r>
              <a:rPr lang="tr-TR" sz="1665"/>
              <a:t>Diğer branch’lerinizdeki dosyalar diskiniz üzerinde değil Git'in veri tabanında (.git klasörü içinde özel bir formatta) bulunur.</a:t>
            </a:r>
            <a:endParaRPr/>
          </a:p>
          <a:p>
            <a:pPr indent="-342900" lvl="0" marL="342900" rtl="0" algn="l">
              <a:lnSpc>
                <a:spcPct val="90000"/>
              </a:lnSpc>
              <a:spcBef>
                <a:spcPts val="933"/>
              </a:spcBef>
              <a:spcAft>
                <a:spcPts val="0"/>
              </a:spcAft>
              <a:buSzPts val="1665"/>
              <a:buChar char="🞆"/>
            </a:pPr>
            <a:r>
              <a:rPr lang="tr-TR" sz="1665"/>
              <a:t>Farklı bir branch'i aktif hale getirmek için </a:t>
            </a:r>
            <a:r>
              <a:rPr b="1" lang="tr-TR" sz="1665"/>
              <a:t>git checkout</a:t>
            </a:r>
            <a:r>
              <a:rPr lang="tr-TR" sz="1665"/>
              <a:t> komutu kullanılır. Bu durumda Git otomatik olarak sizin için iki şey yapar</a:t>
            </a:r>
            <a:endParaRPr/>
          </a:p>
          <a:p>
            <a:pPr indent="-285750" lvl="1" marL="742950" rtl="0" algn="l">
              <a:lnSpc>
                <a:spcPct val="90000"/>
              </a:lnSpc>
              <a:spcBef>
                <a:spcPts val="896"/>
              </a:spcBef>
              <a:spcAft>
                <a:spcPts val="0"/>
              </a:spcAft>
              <a:buSzPts val="1480"/>
              <a:buChar char="🞆"/>
            </a:pPr>
            <a:r>
              <a:rPr lang="tr-TR" sz="1480"/>
              <a:t>Aktif hale getirdiğiniz branch'i </a:t>
            </a:r>
            <a:r>
              <a:rPr b="1" lang="tr-TR" sz="1480"/>
              <a:t>HEAD</a:t>
            </a:r>
            <a:r>
              <a:rPr lang="tr-TR" sz="1480"/>
              <a:t> yapar ve</a:t>
            </a:r>
            <a:endParaRPr/>
          </a:p>
          <a:p>
            <a:pPr indent="-285750" lvl="1" marL="742950" rtl="0" algn="l">
              <a:lnSpc>
                <a:spcPct val="90000"/>
              </a:lnSpc>
              <a:spcBef>
                <a:spcPts val="896"/>
              </a:spcBef>
              <a:spcAft>
                <a:spcPts val="0"/>
              </a:spcAft>
              <a:buSzPts val="1480"/>
              <a:buChar char="🞆"/>
            </a:pPr>
            <a:r>
              <a:rPr lang="tr-TR" sz="1480"/>
              <a:t>Aktif hale getirdiğiniz branch'e ait dosyaları Git veri tabanınızdan yerel diskinize kopyalar ve önceki branch'e ait dosyaları diskinizden kaldırır. Yani Working Copy'nize yeni branch'e ait olan dosyaları koyar.</a:t>
            </a:r>
            <a:endParaRPr/>
          </a:p>
          <a:p>
            <a:pPr indent="-237172" lvl="0" marL="342900" rtl="0" algn="l">
              <a:lnSpc>
                <a:spcPct val="90000"/>
              </a:lnSpc>
              <a:spcBef>
                <a:spcPts val="933"/>
              </a:spcBef>
              <a:spcAft>
                <a:spcPts val="0"/>
              </a:spcAft>
              <a:buSzPts val="1665"/>
              <a:buNone/>
            </a:pPr>
            <a:r>
              <a:t/>
            </a:r>
            <a:endParaRPr sz="1665"/>
          </a:p>
          <a:p>
            <a:pPr indent="-237172" lvl="0" marL="342900" rtl="0" algn="l">
              <a:lnSpc>
                <a:spcPct val="90000"/>
              </a:lnSpc>
              <a:spcBef>
                <a:spcPts val="933"/>
              </a:spcBef>
              <a:spcAft>
                <a:spcPts val="0"/>
              </a:spcAft>
              <a:buSzPts val="1665"/>
              <a:buNone/>
            </a:pPr>
            <a:r>
              <a:t/>
            </a:r>
            <a:endParaRPr sz="1665"/>
          </a:p>
          <a:p>
            <a:pPr indent="-191769" lvl="1" marL="742950" rtl="0" algn="l">
              <a:lnSpc>
                <a:spcPct val="90000"/>
              </a:lnSpc>
              <a:spcBef>
                <a:spcPts val="896"/>
              </a:spcBef>
              <a:spcAft>
                <a:spcPts val="0"/>
              </a:spcAft>
              <a:buSzPts val="1480"/>
              <a:buNone/>
            </a:pPr>
            <a:r>
              <a:t/>
            </a:r>
            <a:endParaRPr sz="1480"/>
          </a:p>
          <a:p>
            <a:pPr indent="-191769" lvl="1" marL="742950" rtl="0" algn="l">
              <a:lnSpc>
                <a:spcPct val="90000"/>
              </a:lnSpc>
              <a:spcBef>
                <a:spcPts val="896"/>
              </a:spcBef>
              <a:spcAft>
                <a:spcPts val="0"/>
              </a:spcAft>
              <a:buSzPts val="1480"/>
              <a:buNone/>
            </a:pPr>
            <a:r>
              <a:t/>
            </a:r>
            <a:endParaRPr sz="148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Versiyon Kontrolü Nedir</a:t>
            </a:r>
            <a:endParaRPr/>
          </a:p>
        </p:txBody>
      </p:sp>
      <p:sp>
        <p:nvSpPr>
          <p:cNvPr id="129" name="Google Shape;129;p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VCS kullanarak herhangi bir anda üzerinde çalıştığınız dosyaların o anki hallerini kaydedip, daha sonra bu kaydedilmiş ve kontrol altına alınmış haline geri dönebilirsiniz.</a:t>
            </a:r>
            <a:endParaRPr/>
          </a:p>
          <a:p>
            <a:pPr indent="-342900" lvl="0" marL="342900" rtl="0" algn="l">
              <a:spcBef>
                <a:spcPts val="960"/>
              </a:spcBef>
              <a:spcAft>
                <a:spcPts val="0"/>
              </a:spcAft>
              <a:buSzPts val="1800"/>
              <a:buChar char="🞆"/>
            </a:pPr>
            <a:r>
              <a:rPr lang="tr-TR"/>
              <a:t>Versiyon; dosyaların kayıt altına alınmış herhangi bir andaki hallerine denir.</a:t>
            </a:r>
            <a:endParaRPr/>
          </a:p>
          <a:p>
            <a:pPr indent="-342900" lvl="0" marL="342900" rtl="0" algn="l">
              <a:spcBef>
                <a:spcPts val="960"/>
              </a:spcBef>
              <a:spcAft>
                <a:spcPts val="0"/>
              </a:spcAft>
              <a:buSzPts val="1800"/>
              <a:buChar char="🞆"/>
            </a:pPr>
            <a:r>
              <a:rPr lang="tr-TR"/>
              <a:t>Versiyon kontrolü kullanılan programlama dilinden, framework veya işletim sisteminden bağımsız bir yaklaşım olarak düşünülmeli. Çünkü vcs;</a:t>
            </a:r>
            <a:endParaRPr/>
          </a:p>
          <a:p>
            <a:pPr indent="-285750" lvl="1" marL="742950" rtl="0" algn="l">
              <a:spcBef>
                <a:spcPts val="920"/>
              </a:spcBef>
              <a:spcAft>
                <a:spcPts val="0"/>
              </a:spcAft>
              <a:buSzPts val="1600"/>
              <a:buChar char="🞆"/>
            </a:pPr>
            <a:r>
              <a:rPr lang="tr-TR"/>
              <a:t>HTML dosyalar için kullanılabileceği gibi, Android veya iPhone uygulaması kaynak kodu için de kullanılabilir.</a:t>
            </a:r>
            <a:endParaRPr/>
          </a:p>
          <a:p>
            <a:pPr indent="-285750" lvl="1" marL="742950" rtl="0" algn="l">
              <a:spcBef>
                <a:spcPts val="920"/>
              </a:spcBef>
              <a:spcAft>
                <a:spcPts val="0"/>
              </a:spcAft>
              <a:buSzPts val="1600"/>
              <a:buChar char="🞆"/>
            </a:pPr>
            <a:r>
              <a:rPr lang="tr-TR"/>
              <a:t>Dosyaların üzerinde çalışırken hangi işletim sistemini veya programları kullandığınızla ilgilenmez.</a:t>
            </a:r>
            <a:endParaRPr/>
          </a:p>
          <a:p>
            <a:pPr indent="-228600" lvl="0" marL="342900" rtl="0" algn="l">
              <a:spcBef>
                <a:spcPts val="960"/>
              </a:spcBef>
              <a:spcAft>
                <a:spcPts val="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Github’dan Proje Clone’lamak</a:t>
            </a:r>
            <a:endParaRPr/>
          </a:p>
        </p:txBody>
      </p:sp>
      <p:sp>
        <p:nvSpPr>
          <p:cNvPr id="295" name="Google Shape;295;p30"/>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184150" lvl="1" marL="742950" rtl="0" algn="l">
              <a:spcBef>
                <a:spcPts val="920"/>
              </a:spcBef>
              <a:spcAft>
                <a:spcPts val="0"/>
              </a:spcAft>
              <a:buSzPts val="1600"/>
              <a:buNone/>
            </a:pPr>
            <a:r>
              <a:t/>
            </a:r>
            <a:endParaRPr/>
          </a:p>
          <a:p>
            <a:pPr indent="-342900" lvl="0" marL="342900" rtl="0" algn="l">
              <a:spcBef>
                <a:spcPts val="960"/>
              </a:spcBef>
              <a:spcAft>
                <a:spcPts val="0"/>
              </a:spcAft>
              <a:buSzPts val="1800"/>
              <a:buChar char="🞆"/>
            </a:pPr>
            <a:r>
              <a:rPr lang="tr-TR"/>
              <a:t>Github üzerindeki bir projeyi local repomuza alabilir, güncelleyebilir ve eğer yetkimiz var ise tekrar github üzerinde merge işlemi yapabiliriz.</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git clone github_proje_linki 🡪 projeyi localimize indirir.</a:t>
            </a:r>
            <a:endParaRPr/>
          </a:p>
          <a:p>
            <a:pPr indent="-342900" lvl="0" marL="342900" rtl="0" algn="l">
              <a:spcBef>
                <a:spcPts val="960"/>
              </a:spcBef>
              <a:spcAft>
                <a:spcPts val="0"/>
              </a:spcAft>
              <a:buSzPts val="1800"/>
              <a:buChar char="🞆"/>
            </a:pPr>
            <a:r>
              <a:rPr lang="tr-TR"/>
              <a:t>Projedeki tüm commitleri branchler, görebiliriz.</a:t>
            </a:r>
            <a:endParaRPr/>
          </a:p>
          <a:p>
            <a:pPr indent="-342900" lvl="0" marL="342900" rtl="0" algn="l">
              <a:spcBef>
                <a:spcPts val="960"/>
              </a:spcBef>
              <a:spcAft>
                <a:spcPts val="0"/>
              </a:spcAft>
              <a:buSzPts val="1800"/>
              <a:buChar char="🞆"/>
            </a:pPr>
            <a:r>
              <a:rPr lang="tr-TR"/>
              <a:t>Localde değişiklikler yapıp commit edebiliriz.</a:t>
            </a:r>
            <a:endParaRPr/>
          </a:p>
          <a:p>
            <a:pPr indent="-342900" lvl="0" marL="342900" rtl="0" algn="l">
              <a:spcBef>
                <a:spcPts val="960"/>
              </a:spcBef>
              <a:spcAft>
                <a:spcPts val="0"/>
              </a:spcAft>
              <a:buSzPts val="1800"/>
              <a:buChar char="🞆"/>
            </a:pPr>
            <a:r>
              <a:rPr lang="tr-TR"/>
              <a:t>git remote –v ile projede tanımlı uzak repoları görebiliriz.</a:t>
            </a:r>
            <a:endParaRPr/>
          </a:p>
          <a:p>
            <a:pPr indent="-342900" lvl="0" marL="342900" rtl="0" algn="l">
              <a:spcBef>
                <a:spcPts val="960"/>
              </a:spcBef>
              <a:spcAft>
                <a:spcPts val="0"/>
              </a:spcAft>
              <a:buSzPts val="1800"/>
              <a:buChar char="🞆"/>
            </a:pPr>
            <a:r>
              <a:rPr lang="tr-TR"/>
              <a:t>git push remote_repo_kisa_adi/remote_repo_linki   master(hangi branche gönderilecek)</a:t>
            </a:r>
            <a:endParaRPr/>
          </a:p>
          <a:p>
            <a:pPr indent="-342900" lvl="0" marL="342900" rtl="0" algn="l">
              <a:spcBef>
                <a:spcPts val="960"/>
              </a:spcBef>
              <a:spcAft>
                <a:spcPts val="0"/>
              </a:spcAft>
              <a:buSzPts val="1800"/>
              <a:buChar char="🞆"/>
            </a:pPr>
            <a:r>
              <a:rPr lang="tr-TR"/>
              <a:t>Localde yapılan değişiklikler github üzerinde de gerçekleştirilir.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Alias Kavramı</a:t>
            </a:r>
            <a:endParaRPr/>
          </a:p>
        </p:txBody>
      </p:sp>
      <p:sp>
        <p:nvSpPr>
          <p:cNvPr id="301" name="Google Shape;301;p31"/>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184150" lvl="1" marL="742950" rtl="0" algn="l">
              <a:spcBef>
                <a:spcPts val="920"/>
              </a:spcBef>
              <a:spcAft>
                <a:spcPts val="0"/>
              </a:spcAft>
              <a:buSzPts val="1600"/>
              <a:buNone/>
            </a:pPr>
            <a:r>
              <a:t/>
            </a:r>
            <a:endParaRPr/>
          </a:p>
          <a:p>
            <a:pPr indent="-342900" lvl="0" marL="342900" rtl="0" algn="l">
              <a:spcBef>
                <a:spcPts val="960"/>
              </a:spcBef>
              <a:spcAft>
                <a:spcPts val="0"/>
              </a:spcAft>
              <a:buSzPts val="1800"/>
              <a:buChar char="🞆"/>
            </a:pPr>
            <a:r>
              <a:rPr lang="tr-TR"/>
              <a:t>Uzun komutlara kısa takma isimler takabiliriz.</a:t>
            </a:r>
            <a:endParaRPr/>
          </a:p>
          <a:p>
            <a:pPr indent="-342900" lvl="0" marL="342900" rtl="0" algn="l">
              <a:spcBef>
                <a:spcPts val="960"/>
              </a:spcBef>
              <a:spcAft>
                <a:spcPts val="0"/>
              </a:spcAft>
              <a:buSzPts val="1800"/>
              <a:buChar char="🞆"/>
            </a:pPr>
            <a:r>
              <a:rPr lang="tr-TR"/>
              <a:t>git log –all –graph –decorate –oneline</a:t>
            </a:r>
            <a:endParaRPr/>
          </a:p>
          <a:p>
            <a:pPr indent="-342900" lvl="0" marL="342900" rtl="0" algn="l">
              <a:spcBef>
                <a:spcPts val="960"/>
              </a:spcBef>
              <a:spcAft>
                <a:spcPts val="0"/>
              </a:spcAft>
              <a:buSzPts val="1800"/>
              <a:buChar char="🞆"/>
            </a:pPr>
            <a:r>
              <a:rPr lang="tr-TR"/>
              <a:t>Bu komutu belirten bir komut oluşturubiliriz.</a:t>
            </a:r>
            <a:endParaRPr/>
          </a:p>
          <a:p>
            <a:pPr indent="-342900" lvl="0" marL="342900" rtl="0" algn="l">
              <a:spcBef>
                <a:spcPts val="960"/>
              </a:spcBef>
              <a:spcAft>
                <a:spcPts val="0"/>
              </a:spcAft>
              <a:buSzPts val="1800"/>
              <a:buChar char="🞆"/>
            </a:pPr>
            <a:r>
              <a:rPr lang="tr-TR"/>
              <a:t>git config –global alias.hist «log –all – graph –decorate –oneline</a:t>
            </a:r>
            <a:endParaRPr/>
          </a:p>
          <a:p>
            <a:pPr indent="-342900" lvl="0" marL="342900" rtl="0" algn="l">
              <a:spcBef>
                <a:spcPts val="960"/>
              </a:spcBef>
              <a:spcAft>
                <a:spcPts val="0"/>
              </a:spcAft>
              <a:buSzPts val="1800"/>
              <a:buChar char="🞆"/>
            </a:pPr>
            <a:r>
              <a:rPr lang="tr-TR"/>
              <a:t>git hist</a:t>
            </a:r>
            <a:endParaRPr/>
          </a:p>
          <a:p>
            <a:pPr indent="0" lvl="0" marL="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MergeDiff Araçları</a:t>
            </a:r>
            <a:endParaRPr/>
          </a:p>
        </p:txBody>
      </p:sp>
      <p:sp>
        <p:nvSpPr>
          <p:cNvPr id="307" name="Google Shape;307;p32"/>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665"/>
              <a:buNone/>
            </a:pPr>
            <a:r>
              <a:t/>
            </a:r>
            <a:endParaRPr b="1" sz="1665"/>
          </a:p>
          <a:p>
            <a:pPr indent="-191769" lvl="1" marL="742950" rtl="0" algn="l">
              <a:lnSpc>
                <a:spcPct val="90000"/>
              </a:lnSpc>
              <a:spcBef>
                <a:spcPts val="896"/>
              </a:spcBef>
              <a:spcAft>
                <a:spcPts val="0"/>
              </a:spcAft>
              <a:buSzPts val="1480"/>
              <a:buNone/>
            </a:pPr>
            <a:r>
              <a:t/>
            </a:r>
            <a:endParaRPr sz="1480"/>
          </a:p>
          <a:p>
            <a:pPr indent="-342900" lvl="0" marL="342900" rtl="0" algn="l">
              <a:lnSpc>
                <a:spcPct val="90000"/>
              </a:lnSpc>
              <a:spcBef>
                <a:spcPts val="933"/>
              </a:spcBef>
              <a:spcAft>
                <a:spcPts val="0"/>
              </a:spcAft>
              <a:buSzPts val="1665"/>
              <a:buChar char="🞆"/>
            </a:pPr>
            <a:r>
              <a:rPr lang="tr-TR" sz="1665"/>
              <a:t>Görsel olarak farkları görmek ve değişiklikleri birleştirmek için ekstra bir yazılım kullanalım</a:t>
            </a:r>
            <a:endParaRPr/>
          </a:p>
          <a:p>
            <a:pPr indent="-342900" lvl="0" marL="342900" rtl="0" algn="l">
              <a:lnSpc>
                <a:spcPct val="90000"/>
              </a:lnSpc>
              <a:spcBef>
                <a:spcPts val="933"/>
              </a:spcBef>
              <a:spcAft>
                <a:spcPts val="0"/>
              </a:spcAft>
              <a:buSzPts val="1665"/>
              <a:buChar char="🞆"/>
            </a:pPr>
            <a:r>
              <a:rPr lang="tr-TR" sz="1665"/>
              <a:t>P4Merge bu araçlardan sadece bir tanesi, ücretsiz ve güzel</a:t>
            </a:r>
            <a:endParaRPr/>
          </a:p>
          <a:p>
            <a:pPr indent="-237172" lvl="0" marL="342900" rtl="0" algn="l">
              <a:lnSpc>
                <a:spcPct val="90000"/>
              </a:lnSpc>
              <a:spcBef>
                <a:spcPts val="933"/>
              </a:spcBef>
              <a:spcAft>
                <a:spcPts val="0"/>
              </a:spcAft>
              <a:buSzPts val="1665"/>
              <a:buNone/>
            </a:pPr>
            <a:r>
              <a:t/>
            </a:r>
            <a:endParaRPr sz="1665"/>
          </a:p>
          <a:p>
            <a:pPr indent="-342900" lvl="0" marL="342900" rtl="0" algn="l">
              <a:lnSpc>
                <a:spcPct val="90000"/>
              </a:lnSpc>
              <a:spcBef>
                <a:spcPts val="933"/>
              </a:spcBef>
              <a:spcAft>
                <a:spcPts val="0"/>
              </a:spcAft>
              <a:buSzPts val="1665"/>
              <a:buChar char="🞆"/>
            </a:pPr>
            <a:r>
              <a:rPr lang="tr-TR" sz="1665"/>
              <a:t>Git’e bunu tanımlamamız için;</a:t>
            </a:r>
            <a:endParaRPr/>
          </a:p>
          <a:p>
            <a:pPr indent="-342900" lvl="0" marL="342900" rtl="0" algn="l">
              <a:lnSpc>
                <a:spcPct val="90000"/>
              </a:lnSpc>
              <a:spcBef>
                <a:spcPts val="933"/>
              </a:spcBef>
              <a:spcAft>
                <a:spcPts val="0"/>
              </a:spcAft>
              <a:buSzPts val="1665"/>
              <a:buChar char="🞆"/>
            </a:pPr>
            <a:r>
              <a:rPr lang="tr-TR" sz="1665"/>
              <a:t>git config –global merge.tool p4merge</a:t>
            </a:r>
            <a:endParaRPr/>
          </a:p>
          <a:p>
            <a:pPr indent="-342900" lvl="0" marL="342900" rtl="0" algn="l">
              <a:lnSpc>
                <a:spcPct val="90000"/>
              </a:lnSpc>
              <a:spcBef>
                <a:spcPts val="933"/>
              </a:spcBef>
              <a:spcAft>
                <a:spcPts val="0"/>
              </a:spcAft>
              <a:buSzPts val="1665"/>
              <a:buChar char="🞆"/>
            </a:pPr>
            <a:r>
              <a:rPr lang="tr-TR" sz="1665"/>
              <a:t>git config –global mergetool.p4merge.path «Bilgisayardaki yeri»</a:t>
            </a:r>
            <a:endParaRPr/>
          </a:p>
          <a:p>
            <a:pPr indent="-342900" lvl="0" marL="342900" rtl="0" algn="l">
              <a:lnSpc>
                <a:spcPct val="90000"/>
              </a:lnSpc>
              <a:spcBef>
                <a:spcPts val="933"/>
              </a:spcBef>
              <a:spcAft>
                <a:spcPts val="0"/>
              </a:spcAft>
              <a:buSzPts val="1665"/>
              <a:buChar char="🞆"/>
            </a:pPr>
            <a:r>
              <a:rPr lang="tr-TR" sz="1665"/>
              <a:t>git config –global diff.tool p4merge</a:t>
            </a:r>
            <a:endParaRPr/>
          </a:p>
          <a:p>
            <a:pPr indent="-342900" lvl="0" marL="342900" rtl="0" algn="l">
              <a:lnSpc>
                <a:spcPct val="90000"/>
              </a:lnSpc>
              <a:spcBef>
                <a:spcPts val="933"/>
              </a:spcBef>
              <a:spcAft>
                <a:spcPts val="0"/>
              </a:spcAft>
              <a:buSzPts val="1665"/>
              <a:buChar char="🞆"/>
            </a:pPr>
            <a:r>
              <a:rPr lang="tr-TR" sz="1665"/>
              <a:t>git config –global difftool.p4merge.path «Bilgisayardaki yeri»</a:t>
            </a:r>
            <a:endParaRPr/>
          </a:p>
          <a:p>
            <a:pPr indent="-237172" lvl="0" marL="342900" rtl="0" algn="l">
              <a:lnSpc>
                <a:spcPct val="90000"/>
              </a:lnSpc>
              <a:spcBef>
                <a:spcPts val="933"/>
              </a:spcBef>
              <a:spcAft>
                <a:spcPts val="0"/>
              </a:spcAft>
              <a:buSzPts val="1665"/>
              <a:buNone/>
            </a:pPr>
            <a:r>
              <a:t/>
            </a:r>
            <a:endParaRPr sz="1665"/>
          </a:p>
          <a:p>
            <a:pPr indent="-342900" lvl="0" marL="342900" rtl="0" algn="l">
              <a:lnSpc>
                <a:spcPct val="90000"/>
              </a:lnSpc>
              <a:spcBef>
                <a:spcPts val="933"/>
              </a:spcBef>
              <a:spcAft>
                <a:spcPts val="0"/>
              </a:spcAft>
              <a:buSzPts val="1665"/>
              <a:buChar char="🞆"/>
            </a:pPr>
            <a:r>
              <a:rPr lang="tr-TR" sz="1665"/>
              <a:t>git config –global –e 🡪 Default editörle tüm ayarları açar</a:t>
            </a:r>
            <a:endParaRPr sz="1665"/>
          </a:p>
          <a:p>
            <a:pPr indent="-237172" lvl="0" marL="342900" rtl="0" algn="l">
              <a:lnSpc>
                <a:spcPct val="90000"/>
              </a:lnSpc>
              <a:spcBef>
                <a:spcPts val="933"/>
              </a:spcBef>
              <a:spcAft>
                <a:spcPts val="0"/>
              </a:spcAft>
              <a:buSzPts val="1665"/>
              <a:buNone/>
            </a:pPr>
            <a:r>
              <a:t/>
            </a:r>
            <a:endParaRPr sz="1665"/>
          </a:p>
          <a:p>
            <a:pPr indent="-237172" lvl="0" marL="342900" rtl="0" algn="l">
              <a:lnSpc>
                <a:spcPct val="90000"/>
              </a:lnSpc>
              <a:spcBef>
                <a:spcPts val="933"/>
              </a:spcBef>
              <a:spcAft>
                <a:spcPts val="0"/>
              </a:spcAft>
              <a:buSzPts val="1665"/>
              <a:buNone/>
            </a:pPr>
            <a:r>
              <a:t/>
            </a:r>
            <a:endParaRPr sz="1665"/>
          </a:p>
          <a:p>
            <a:pPr indent="-191769" lvl="1" marL="742950" rtl="0" algn="l">
              <a:lnSpc>
                <a:spcPct val="90000"/>
              </a:lnSpc>
              <a:spcBef>
                <a:spcPts val="896"/>
              </a:spcBef>
              <a:spcAft>
                <a:spcPts val="0"/>
              </a:spcAft>
              <a:buSzPts val="1480"/>
              <a:buNone/>
            </a:pPr>
            <a:r>
              <a:t/>
            </a:r>
            <a:endParaRPr sz="1480"/>
          </a:p>
          <a:p>
            <a:pPr indent="-191769" lvl="1" marL="742950" rtl="0" algn="l">
              <a:lnSpc>
                <a:spcPct val="90000"/>
              </a:lnSpc>
              <a:spcBef>
                <a:spcPts val="896"/>
              </a:spcBef>
              <a:spcAft>
                <a:spcPts val="0"/>
              </a:spcAft>
              <a:buSzPts val="1480"/>
              <a:buNone/>
            </a:pPr>
            <a:r>
              <a:t/>
            </a:r>
            <a:endParaRPr sz="148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Dosya Karşılaştırma</a:t>
            </a:r>
            <a:endParaRPr/>
          </a:p>
        </p:txBody>
      </p:sp>
      <p:sp>
        <p:nvSpPr>
          <p:cNvPr id="313" name="Google Shape;313;p33"/>
          <p:cNvSpPr txBox="1"/>
          <p:nvPr>
            <p:ph idx="1" type="body"/>
          </p:nvPr>
        </p:nvSpPr>
        <p:spPr>
          <a:xfrm>
            <a:off x="660371" y="2243270"/>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184150" lvl="1" marL="742950" rtl="0" algn="l">
              <a:spcBef>
                <a:spcPts val="920"/>
              </a:spcBef>
              <a:spcAft>
                <a:spcPts val="0"/>
              </a:spcAft>
              <a:buSzPts val="1600"/>
              <a:buNone/>
            </a:pPr>
            <a:r>
              <a:t/>
            </a:r>
            <a:endParaRPr/>
          </a:p>
          <a:p>
            <a:pPr indent="-342900" lvl="0" marL="342900" rtl="0" algn="l">
              <a:spcBef>
                <a:spcPts val="960"/>
              </a:spcBef>
              <a:spcAft>
                <a:spcPts val="0"/>
              </a:spcAft>
              <a:buSzPts val="1800"/>
              <a:buChar char="🞆"/>
            </a:pPr>
            <a:r>
              <a:rPr lang="tr-TR"/>
              <a:t>Dosyalarımızın belli durumlardaki hallerini karşılaştırmak isteyebiliriz.</a:t>
            </a:r>
            <a:endParaRPr/>
          </a:p>
          <a:p>
            <a:pPr indent="-342900" lvl="0" marL="342900" rtl="0" algn="l">
              <a:spcBef>
                <a:spcPts val="960"/>
              </a:spcBef>
              <a:spcAft>
                <a:spcPts val="0"/>
              </a:spcAft>
              <a:buSzPts val="1800"/>
              <a:buChar char="🞆"/>
            </a:pPr>
            <a:r>
              <a:rPr lang="tr-TR"/>
              <a:t>Working Directory ile Staging Area (git diff )</a:t>
            </a:r>
            <a:endParaRPr/>
          </a:p>
          <a:p>
            <a:pPr indent="-342900" lvl="0" marL="342900" rtl="0" algn="l">
              <a:spcBef>
                <a:spcPts val="960"/>
              </a:spcBef>
              <a:spcAft>
                <a:spcPts val="0"/>
              </a:spcAft>
              <a:buSzPts val="1800"/>
              <a:buChar char="🞆"/>
            </a:pPr>
            <a:r>
              <a:rPr lang="tr-TR"/>
              <a:t>Working Directory ile Repository(son commit) (git diff HEAD)</a:t>
            </a:r>
            <a:endParaRPr/>
          </a:p>
          <a:p>
            <a:pPr indent="-342900" lvl="0" marL="342900" rtl="0" algn="l">
              <a:spcBef>
                <a:spcPts val="960"/>
              </a:spcBef>
              <a:spcAft>
                <a:spcPts val="0"/>
              </a:spcAft>
              <a:buSzPts val="1800"/>
              <a:buChar char="🞆"/>
            </a:pPr>
            <a:r>
              <a:rPr lang="tr-TR"/>
              <a:t>Staging area ile Repository (son commit) (git diff –staged HEAD)</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Tek bir dosya karşılaştırması yapmak için (git diff --DosyaAdi)</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İki commit arasındaki farklar için (git diff id1 id2)</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Merge Çeşitleri</a:t>
            </a:r>
            <a:endParaRPr/>
          </a:p>
        </p:txBody>
      </p:sp>
      <p:sp>
        <p:nvSpPr>
          <p:cNvPr id="319" name="Google Shape;319;p34"/>
          <p:cNvSpPr txBox="1"/>
          <p:nvPr>
            <p:ph idx="1" type="body"/>
          </p:nvPr>
        </p:nvSpPr>
        <p:spPr>
          <a:xfrm>
            <a:off x="642954" y="246969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285750" lvl="1" marL="742950" rtl="0" algn="l">
              <a:spcBef>
                <a:spcPts val="920"/>
              </a:spcBef>
              <a:spcAft>
                <a:spcPts val="0"/>
              </a:spcAft>
              <a:buSzPts val="1600"/>
              <a:buChar char="🞆"/>
            </a:pPr>
            <a:r>
              <a:rPr lang="tr-TR"/>
              <a:t>Branch oluştururken git branch yeniBranchAdi diyebiliriz.</a:t>
            </a:r>
            <a:endParaRPr/>
          </a:p>
          <a:p>
            <a:pPr indent="-285750" lvl="1" marL="742950" rtl="0" algn="l">
              <a:spcBef>
                <a:spcPts val="920"/>
              </a:spcBef>
              <a:spcAft>
                <a:spcPts val="0"/>
              </a:spcAft>
              <a:buSzPts val="1600"/>
              <a:buChar char="🞆"/>
            </a:pPr>
            <a:r>
              <a:rPr lang="tr-TR"/>
              <a:t>Branch değiştirmek için git checkout branchAdi</a:t>
            </a:r>
            <a:endParaRPr/>
          </a:p>
          <a:p>
            <a:pPr indent="-285750" lvl="1" marL="742950" rtl="0" algn="l">
              <a:spcBef>
                <a:spcPts val="920"/>
              </a:spcBef>
              <a:spcAft>
                <a:spcPts val="0"/>
              </a:spcAft>
              <a:buSzPts val="1600"/>
              <a:buChar char="🞆"/>
            </a:pPr>
            <a:r>
              <a:rPr lang="tr-TR"/>
              <a:t>Tüm branchler için git branch –a</a:t>
            </a:r>
            <a:endParaRPr/>
          </a:p>
          <a:p>
            <a:pPr indent="-285750" lvl="1" marL="742950" rtl="0" algn="l">
              <a:spcBef>
                <a:spcPts val="920"/>
              </a:spcBef>
              <a:spcAft>
                <a:spcPts val="0"/>
              </a:spcAft>
              <a:buSzPts val="1600"/>
              <a:buChar char="🞆"/>
            </a:pPr>
            <a:r>
              <a:rPr lang="tr-TR"/>
              <a:t>Bir branchi silmek için git branch –d branchAdi</a:t>
            </a:r>
            <a:endParaRPr/>
          </a:p>
          <a:p>
            <a:pPr indent="-285750" lvl="1" marL="742950" rtl="0" algn="l">
              <a:spcBef>
                <a:spcPts val="920"/>
              </a:spcBef>
              <a:spcAft>
                <a:spcPts val="0"/>
              </a:spcAft>
              <a:buSzPts val="1600"/>
              <a:buChar char="🞆"/>
            </a:pPr>
            <a:r>
              <a:rPr lang="tr-TR"/>
              <a:t>Yeni bir branch oluşturup ona geçiş yapmak için git checkout –b yeniBranch</a:t>
            </a:r>
            <a:endParaRPr/>
          </a:p>
          <a:p>
            <a:pPr indent="-184150" lvl="1" marL="742950" rtl="0" algn="l">
              <a:spcBef>
                <a:spcPts val="920"/>
              </a:spcBef>
              <a:spcAft>
                <a:spcPts val="0"/>
              </a:spcAft>
              <a:buSzPts val="1600"/>
              <a:buNone/>
            </a:pPr>
            <a:r>
              <a:t/>
            </a:r>
            <a:endParaRPr/>
          </a:p>
          <a:p>
            <a:pPr indent="-285750" lvl="1" marL="742950" rtl="0" algn="l">
              <a:spcBef>
                <a:spcPts val="920"/>
              </a:spcBef>
              <a:spcAft>
                <a:spcPts val="0"/>
              </a:spcAft>
              <a:buSzPts val="1600"/>
              <a:buChar char="🞆"/>
            </a:pPr>
            <a:r>
              <a:rPr lang="tr-TR"/>
              <a:t>Yeni branchteki değişiklikleri master branch ile birleştirmek(merge) için master’a geçtikten sonra</a:t>
            </a:r>
            <a:endParaRPr/>
          </a:p>
          <a:p>
            <a:pPr indent="-285750" lvl="1" marL="742950" rtl="0" algn="l">
              <a:spcBef>
                <a:spcPts val="920"/>
              </a:spcBef>
              <a:spcAft>
                <a:spcPts val="0"/>
              </a:spcAft>
              <a:buSzPts val="1600"/>
              <a:buChar char="🞆"/>
            </a:pPr>
            <a:r>
              <a:rPr lang="tr-TR"/>
              <a:t>Git merge branchAdi demek yeterlidir.</a:t>
            </a:r>
            <a:endParaRPr/>
          </a:p>
          <a:p>
            <a:pPr indent="-184150" lvl="1" marL="742950" rtl="0" algn="l">
              <a:spcBef>
                <a:spcPts val="920"/>
              </a:spcBef>
              <a:spcAft>
                <a:spcPts val="0"/>
              </a:spcAft>
              <a:buSzPts val="1600"/>
              <a:buNone/>
            </a:pPr>
            <a:r>
              <a:t/>
            </a:r>
            <a:endParaRPr/>
          </a:p>
          <a:p>
            <a:pPr indent="-285750" lvl="1" marL="742950" rtl="0" algn="l">
              <a:spcBef>
                <a:spcPts val="920"/>
              </a:spcBef>
              <a:spcAft>
                <a:spcPts val="0"/>
              </a:spcAft>
              <a:buSzPts val="1600"/>
              <a:buChar char="🞆"/>
            </a:pPr>
            <a:r>
              <a:rPr lang="tr-TR"/>
              <a:t>Merge çeşitlerine sırasıyla bakalım..</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Fast Forward Merge</a:t>
            </a:r>
            <a:endParaRPr/>
          </a:p>
        </p:txBody>
      </p:sp>
      <p:sp>
        <p:nvSpPr>
          <p:cNvPr id="325" name="Google Shape;325;p35"/>
          <p:cNvSpPr txBox="1"/>
          <p:nvPr>
            <p:ph idx="1" type="body"/>
          </p:nvPr>
        </p:nvSpPr>
        <p:spPr>
          <a:xfrm>
            <a:off x="583853" y="1241784"/>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285750" lvl="1" marL="742950" rtl="0" algn="l">
              <a:spcBef>
                <a:spcPts val="920"/>
              </a:spcBef>
              <a:spcAft>
                <a:spcPts val="0"/>
              </a:spcAft>
              <a:buSzPts val="1600"/>
              <a:buChar char="🞆"/>
            </a:pPr>
            <a:r>
              <a:rPr lang="tr-TR"/>
              <a:t>Eğer master branchta yeni branch oluşturulduktan sonra her hangi bir değişiklik olmamışsa olur.</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pic>
        <p:nvPicPr>
          <p:cNvPr id="326" name="Google Shape;326;p35"/>
          <p:cNvPicPr preferRelativeResize="0"/>
          <p:nvPr/>
        </p:nvPicPr>
        <p:blipFill rotWithShape="1">
          <a:blip r:embed="rId3">
            <a:alphaModFix/>
          </a:blip>
          <a:srcRect b="0" l="0" r="0" t="0"/>
          <a:stretch/>
        </p:blipFill>
        <p:spPr>
          <a:xfrm>
            <a:off x="810169" y="3104573"/>
            <a:ext cx="5050971" cy="3175121"/>
          </a:xfrm>
          <a:prstGeom prst="rect">
            <a:avLst/>
          </a:prstGeom>
          <a:noFill/>
          <a:ln>
            <a:noFill/>
          </a:ln>
        </p:spPr>
      </p:pic>
      <p:pic>
        <p:nvPicPr>
          <p:cNvPr id="327" name="Google Shape;327;p35"/>
          <p:cNvPicPr preferRelativeResize="0"/>
          <p:nvPr/>
        </p:nvPicPr>
        <p:blipFill rotWithShape="1">
          <a:blip r:embed="rId4">
            <a:alphaModFix/>
          </a:blip>
          <a:srcRect b="0" l="0" r="0" t="0"/>
          <a:stretch/>
        </p:blipFill>
        <p:spPr>
          <a:xfrm>
            <a:off x="6772656" y="3006842"/>
            <a:ext cx="4888367" cy="32728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No Fast Forward Merge</a:t>
            </a:r>
            <a:endParaRPr/>
          </a:p>
        </p:txBody>
      </p:sp>
      <p:sp>
        <p:nvSpPr>
          <p:cNvPr id="333" name="Google Shape;333;p36"/>
          <p:cNvSpPr txBox="1"/>
          <p:nvPr>
            <p:ph idx="1" type="body"/>
          </p:nvPr>
        </p:nvSpPr>
        <p:spPr>
          <a:xfrm>
            <a:off x="583853" y="1241784"/>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285750" lvl="1" marL="742950" rtl="0" algn="l">
              <a:spcBef>
                <a:spcPts val="920"/>
              </a:spcBef>
              <a:spcAft>
                <a:spcPts val="0"/>
              </a:spcAft>
              <a:buSzPts val="1600"/>
              <a:buChar char="🞆"/>
            </a:pPr>
            <a:r>
              <a:rPr lang="tr-TR"/>
              <a:t>Eğer master branchta yeni branch oluşturulduktan sonra her hangi bir değişiklik olmamışsa olur.</a:t>
            </a:r>
            <a:endParaRPr/>
          </a:p>
          <a:p>
            <a:pPr indent="-285750" lvl="1" marL="742950" rtl="0" algn="l">
              <a:spcBef>
                <a:spcPts val="920"/>
              </a:spcBef>
              <a:spcAft>
                <a:spcPts val="0"/>
              </a:spcAft>
              <a:buSzPts val="1600"/>
              <a:buChar char="🞆"/>
            </a:pPr>
            <a:r>
              <a:rPr lang="tr-TR"/>
              <a:t>Yeni branchta yapılan değişiklikler farklı bir düzlem üzerinde ilerler.</a:t>
            </a:r>
            <a:endParaRPr/>
          </a:p>
          <a:p>
            <a:pPr indent="-285750" lvl="1" marL="742950" rtl="0" algn="l">
              <a:spcBef>
                <a:spcPts val="920"/>
              </a:spcBef>
              <a:spcAft>
                <a:spcPts val="0"/>
              </a:spcAft>
              <a:buSzPts val="1600"/>
              <a:buChar char="🞆"/>
            </a:pPr>
            <a:r>
              <a:rPr lang="tr-TR"/>
              <a:t>Git merge branchAdi –-no-ff</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pic>
        <p:nvPicPr>
          <p:cNvPr id="334" name="Google Shape;334;p36"/>
          <p:cNvPicPr preferRelativeResize="0"/>
          <p:nvPr/>
        </p:nvPicPr>
        <p:blipFill rotWithShape="1">
          <a:blip r:embed="rId3">
            <a:alphaModFix/>
          </a:blip>
          <a:srcRect b="0" l="0" r="0" t="0"/>
          <a:stretch/>
        </p:blipFill>
        <p:spPr>
          <a:xfrm>
            <a:off x="340282" y="3050456"/>
            <a:ext cx="5294164" cy="3582074"/>
          </a:xfrm>
          <a:prstGeom prst="rect">
            <a:avLst/>
          </a:prstGeom>
          <a:noFill/>
          <a:ln>
            <a:noFill/>
          </a:ln>
        </p:spPr>
      </p:pic>
      <p:pic>
        <p:nvPicPr>
          <p:cNvPr id="335" name="Google Shape;335;p36"/>
          <p:cNvPicPr preferRelativeResize="0"/>
          <p:nvPr/>
        </p:nvPicPr>
        <p:blipFill rotWithShape="1">
          <a:blip r:embed="rId4">
            <a:alphaModFix/>
          </a:blip>
          <a:srcRect b="0" l="0" r="0" t="0"/>
          <a:stretch/>
        </p:blipFill>
        <p:spPr>
          <a:xfrm>
            <a:off x="6188256" y="3050456"/>
            <a:ext cx="5394415" cy="34719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3 Way Merge (Automatic Merge)</a:t>
            </a:r>
            <a:endParaRPr/>
          </a:p>
        </p:txBody>
      </p:sp>
      <p:sp>
        <p:nvSpPr>
          <p:cNvPr id="341" name="Google Shape;341;p37"/>
          <p:cNvSpPr txBox="1"/>
          <p:nvPr>
            <p:ph idx="1" type="body"/>
          </p:nvPr>
        </p:nvSpPr>
        <p:spPr>
          <a:xfrm>
            <a:off x="462750" y="1417638"/>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285750" lvl="1" marL="742950" rtl="0" algn="l">
              <a:spcBef>
                <a:spcPts val="920"/>
              </a:spcBef>
              <a:spcAft>
                <a:spcPts val="0"/>
              </a:spcAft>
              <a:buSzPts val="1600"/>
              <a:buChar char="🞆"/>
            </a:pPr>
            <a:r>
              <a:rPr lang="tr-TR"/>
              <a:t>Eğer master branchta yeni branch oluşturulduktan sonra her hangi bir değişiklik olmuşsa olur.</a:t>
            </a:r>
            <a:endParaRPr/>
          </a:p>
          <a:p>
            <a:pPr indent="-285750" lvl="1" marL="742950" rtl="0" algn="l">
              <a:spcBef>
                <a:spcPts val="920"/>
              </a:spcBef>
              <a:spcAft>
                <a:spcPts val="0"/>
              </a:spcAft>
              <a:buSzPts val="1600"/>
              <a:buChar char="🞆"/>
            </a:pPr>
            <a:r>
              <a:rPr lang="tr-TR"/>
              <a:t>Git otomatik olarak birleştirme yapar.</a:t>
            </a:r>
            <a:endParaRPr/>
          </a:p>
          <a:p>
            <a:pPr indent="0" lvl="1" marL="457200" rtl="0" algn="l">
              <a:spcBef>
                <a:spcPts val="920"/>
              </a:spcBef>
              <a:spcAft>
                <a:spcPts val="0"/>
              </a:spcAft>
              <a:buSzPts val="1600"/>
              <a:buNone/>
            </a:pPr>
            <a:r>
              <a:t/>
            </a:r>
            <a:endParaRPr/>
          </a:p>
          <a:p>
            <a:pPr indent="0" lvl="1" marL="45720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pic>
        <p:nvPicPr>
          <p:cNvPr id="342" name="Google Shape;342;p37"/>
          <p:cNvPicPr preferRelativeResize="0"/>
          <p:nvPr/>
        </p:nvPicPr>
        <p:blipFill rotWithShape="1">
          <a:blip r:embed="rId3">
            <a:alphaModFix/>
          </a:blip>
          <a:srcRect b="0" l="0" r="0" t="0"/>
          <a:stretch/>
        </p:blipFill>
        <p:spPr>
          <a:xfrm>
            <a:off x="340282" y="3161211"/>
            <a:ext cx="5066795" cy="3271974"/>
          </a:xfrm>
          <a:prstGeom prst="rect">
            <a:avLst/>
          </a:prstGeom>
          <a:noFill/>
          <a:ln>
            <a:noFill/>
          </a:ln>
        </p:spPr>
      </p:pic>
      <p:pic>
        <p:nvPicPr>
          <p:cNvPr id="343" name="Google Shape;343;p37"/>
          <p:cNvPicPr preferRelativeResize="0"/>
          <p:nvPr/>
        </p:nvPicPr>
        <p:blipFill rotWithShape="1">
          <a:blip r:embed="rId4">
            <a:alphaModFix/>
          </a:blip>
          <a:srcRect b="0" l="0" r="0" t="0"/>
          <a:stretch/>
        </p:blipFill>
        <p:spPr>
          <a:xfrm>
            <a:off x="5740037" y="3161211"/>
            <a:ext cx="6151311" cy="32719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Merge Conflicts Çözümü</a:t>
            </a:r>
            <a:endParaRPr/>
          </a:p>
        </p:txBody>
      </p:sp>
      <p:sp>
        <p:nvSpPr>
          <p:cNvPr id="349" name="Google Shape;349;p38"/>
          <p:cNvSpPr txBox="1"/>
          <p:nvPr>
            <p:ph idx="1" type="body"/>
          </p:nvPr>
        </p:nvSpPr>
        <p:spPr>
          <a:xfrm>
            <a:off x="375664" y="3272568"/>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285750" lvl="1" marL="742950" rtl="0" algn="l">
              <a:spcBef>
                <a:spcPts val="920"/>
              </a:spcBef>
              <a:spcAft>
                <a:spcPts val="0"/>
              </a:spcAft>
              <a:buSzPts val="1600"/>
              <a:buChar char="🞆"/>
            </a:pPr>
            <a:r>
              <a:rPr lang="tr-TR"/>
              <a:t>İki farklı branchte aynı dosyanın aynı satırında değişiklik yapılmış olabilir.</a:t>
            </a:r>
            <a:endParaRPr/>
          </a:p>
          <a:p>
            <a:pPr indent="-285750" lvl="1" marL="742950" rtl="0" algn="l">
              <a:spcBef>
                <a:spcPts val="920"/>
              </a:spcBef>
              <a:spcAft>
                <a:spcPts val="0"/>
              </a:spcAft>
              <a:buSzPts val="1600"/>
              <a:buChar char="🞆"/>
            </a:pPr>
            <a:r>
              <a:rPr lang="tr-TR"/>
              <a:t>Bu iki branchi birleştirmeye çalıştığımızda çatışma (conflict) oluşur ve bu çözülene kadar merge işlemi askıda kalır.</a:t>
            </a:r>
            <a:endParaRPr/>
          </a:p>
          <a:p>
            <a:pPr indent="-285750" lvl="1" marL="742950" rtl="0" algn="l">
              <a:spcBef>
                <a:spcPts val="920"/>
              </a:spcBef>
              <a:spcAft>
                <a:spcPts val="0"/>
              </a:spcAft>
              <a:buSzPts val="1600"/>
              <a:buChar char="🞆"/>
            </a:pPr>
            <a:r>
              <a:rPr lang="tr-TR"/>
              <a:t>Conflict oluşan dosyada düzeltme işlemini yapmak bizim sorumluluğumuzdadır.</a:t>
            </a:r>
            <a:endParaRPr/>
          </a:p>
          <a:p>
            <a:pPr indent="-285750" lvl="1" marL="742950" rtl="0" algn="l">
              <a:spcBef>
                <a:spcPts val="920"/>
              </a:spcBef>
              <a:spcAft>
                <a:spcPts val="0"/>
              </a:spcAft>
              <a:buSzPts val="1600"/>
              <a:buChar char="🞆"/>
            </a:pPr>
            <a:r>
              <a:rPr lang="tr-TR"/>
              <a:t>Git mergetool ile bu düzeltme işlemi yapılıp commit edilir.</a:t>
            </a:r>
            <a:endParaRPr/>
          </a:p>
          <a:p>
            <a:pPr indent="-285750" lvl="1" marL="742950" rtl="0" algn="l">
              <a:spcBef>
                <a:spcPts val="920"/>
              </a:spcBef>
              <a:spcAft>
                <a:spcPts val="0"/>
              </a:spcAft>
              <a:buSzPts val="1600"/>
              <a:buChar char="🞆"/>
            </a:pPr>
            <a:r>
              <a:rPr lang="tr-TR"/>
              <a:t>Bu sayede merge işlemi de başarıyla tamamlanmış olur.</a:t>
            </a:r>
            <a:endParaRPr/>
          </a:p>
          <a:p>
            <a:pPr indent="-184150" lvl="1" marL="742950" rtl="0" algn="l">
              <a:spcBef>
                <a:spcPts val="920"/>
              </a:spcBef>
              <a:spcAft>
                <a:spcPts val="0"/>
              </a:spcAft>
              <a:buSzPts val="1600"/>
              <a:buNone/>
            </a:pPr>
            <a:r>
              <a:t/>
            </a:r>
            <a:endParaRPr/>
          </a:p>
          <a:p>
            <a:pPr indent="-285750" lvl="1" marL="742950" rtl="0" algn="l">
              <a:spcBef>
                <a:spcPts val="920"/>
              </a:spcBef>
              <a:spcAft>
                <a:spcPts val="0"/>
              </a:spcAft>
              <a:buSzPts val="1600"/>
              <a:buChar char="🞆"/>
            </a:pPr>
            <a:r>
              <a:rPr lang="tr-TR"/>
              <a:t>Bu işlemler sonrasında git bizim için .orig dosyaları oluşturur.</a:t>
            </a:r>
            <a:endParaRPr/>
          </a:p>
          <a:p>
            <a:pPr indent="-285750" lvl="1" marL="742950" rtl="0" algn="l">
              <a:spcBef>
                <a:spcPts val="920"/>
              </a:spcBef>
              <a:spcAft>
                <a:spcPts val="0"/>
              </a:spcAft>
              <a:buSzPts val="1600"/>
              <a:buChar char="🞆"/>
            </a:pPr>
            <a:r>
              <a:rPr lang="tr-TR"/>
              <a:t>Bunları önlemek için ya .gitignore dosyasına bu uzantıdaki dosyaları takip etmemesini söyleriz.</a:t>
            </a:r>
            <a:endParaRPr/>
          </a:p>
          <a:p>
            <a:pPr indent="-285750" lvl="1" marL="742950" rtl="0" algn="l">
              <a:spcBef>
                <a:spcPts val="920"/>
              </a:spcBef>
              <a:spcAft>
                <a:spcPts val="0"/>
              </a:spcAft>
              <a:buSzPts val="1600"/>
              <a:buChar char="🞆"/>
            </a:pPr>
            <a:r>
              <a:rPr lang="tr-TR"/>
              <a:t>Ya da aşağıdaki komut ile bunların oluşmasını engelleriz.</a:t>
            </a:r>
            <a:endParaRPr/>
          </a:p>
          <a:p>
            <a:pPr indent="-228600" lvl="2" marL="1143000" rtl="0" algn="l">
              <a:spcBef>
                <a:spcPts val="880"/>
              </a:spcBef>
              <a:spcAft>
                <a:spcPts val="0"/>
              </a:spcAft>
              <a:buSzPts val="1400"/>
              <a:buChar char="🞆"/>
            </a:pPr>
            <a:r>
              <a:rPr lang="tr-TR"/>
              <a:t>Git config –global mergetool.keepBackup false</a:t>
            </a:r>
            <a:endParaRPr/>
          </a:p>
          <a:p>
            <a:pPr indent="-184150" lvl="1" marL="742950" rtl="0" algn="l">
              <a:spcBef>
                <a:spcPts val="920"/>
              </a:spcBef>
              <a:spcAft>
                <a:spcPts val="0"/>
              </a:spcAft>
              <a:buSzPts val="1600"/>
              <a:buNone/>
            </a:pPr>
            <a:r>
              <a:t/>
            </a:r>
            <a:endParaRPr/>
          </a:p>
          <a:p>
            <a:pPr indent="0" lvl="1" marL="457200" rtl="0" algn="l">
              <a:spcBef>
                <a:spcPts val="920"/>
              </a:spcBef>
              <a:spcAft>
                <a:spcPts val="0"/>
              </a:spcAft>
              <a:buSzPts val="1600"/>
              <a:buNone/>
            </a:pPr>
            <a:r>
              <a:t/>
            </a:r>
            <a:endParaRPr/>
          </a:p>
          <a:p>
            <a:pPr indent="0" lvl="1" marL="45720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Rebase Kavramı</a:t>
            </a:r>
            <a:endParaRPr/>
          </a:p>
        </p:txBody>
      </p:sp>
      <p:sp>
        <p:nvSpPr>
          <p:cNvPr id="355" name="Google Shape;355;p39"/>
          <p:cNvSpPr txBox="1"/>
          <p:nvPr>
            <p:ph idx="1" type="body"/>
          </p:nvPr>
        </p:nvSpPr>
        <p:spPr>
          <a:xfrm>
            <a:off x="375664" y="3272568"/>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a:p>
          <a:p>
            <a:pPr indent="-285750" lvl="1" marL="742950" rtl="0" algn="l">
              <a:spcBef>
                <a:spcPts val="920"/>
              </a:spcBef>
              <a:spcAft>
                <a:spcPts val="0"/>
              </a:spcAft>
              <a:buSzPts val="1600"/>
              <a:buChar char="🞆"/>
            </a:pPr>
            <a:r>
              <a:rPr lang="tr-TR"/>
              <a:t>Master branchteki değişikliklerin yeni branche aktarılmasıdır.</a:t>
            </a:r>
            <a:endParaRPr/>
          </a:p>
          <a:p>
            <a:pPr indent="-285750" lvl="1" marL="742950" rtl="0" algn="l">
              <a:spcBef>
                <a:spcPts val="920"/>
              </a:spcBef>
              <a:spcAft>
                <a:spcPts val="0"/>
              </a:spcAft>
              <a:buSzPts val="1600"/>
              <a:buChar char="🞆"/>
            </a:pPr>
            <a:r>
              <a:rPr lang="tr-TR"/>
              <a:t>Böylece fast forward merge yapılabilir.</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a:p>
            <a:pPr indent="0" lvl="1" marL="457200" rtl="0" algn="l">
              <a:spcBef>
                <a:spcPts val="920"/>
              </a:spcBef>
              <a:spcAft>
                <a:spcPts val="0"/>
              </a:spcAft>
              <a:buSzPts val="1600"/>
              <a:buNone/>
            </a:pPr>
            <a:r>
              <a:t/>
            </a:r>
            <a:endParaRPr/>
          </a:p>
          <a:p>
            <a:pPr indent="0" lvl="1" marL="45720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Versiyon Kontrolü Faydaları Nelerdir</a:t>
            </a:r>
            <a:endParaRPr/>
          </a:p>
        </p:txBody>
      </p:sp>
      <p:sp>
        <p:nvSpPr>
          <p:cNvPr id="135" name="Google Shape;135;p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Uyumlu Ekip Çalışmasını sağlar.</a:t>
            </a:r>
            <a:endParaRPr/>
          </a:p>
          <a:p>
            <a:pPr indent="-285750" lvl="1" marL="742950" rtl="0" algn="l">
              <a:spcBef>
                <a:spcPts val="920"/>
              </a:spcBef>
              <a:spcAft>
                <a:spcPts val="0"/>
              </a:spcAft>
              <a:buSzPts val="1600"/>
              <a:buChar char="🞆"/>
            </a:pPr>
            <a:r>
              <a:rPr lang="tr-TR"/>
              <a:t>Eğer vcs kullanmazsak farklı kişilerle aynı dosyalar üzerinde çalışma durumunda sorunlar çıkabilir.</a:t>
            </a:r>
            <a:endParaRPr/>
          </a:p>
          <a:p>
            <a:pPr indent="-285750" lvl="1" marL="742950" rtl="0" algn="l">
              <a:spcBef>
                <a:spcPts val="920"/>
              </a:spcBef>
              <a:spcAft>
                <a:spcPts val="0"/>
              </a:spcAft>
              <a:buSzPts val="1600"/>
              <a:buChar char="🞆"/>
            </a:pPr>
            <a:r>
              <a:rPr lang="tr-TR"/>
              <a:t>Eğer vcs kullanırsak herkes özgürce değişikliği yapar ve güvenli bir şekilde merge işlemi yapabilir.</a:t>
            </a:r>
            <a:endParaRPr/>
          </a:p>
          <a:p>
            <a:pPr indent="-342900" lvl="0" marL="342900" rtl="0" algn="l">
              <a:spcBef>
                <a:spcPts val="960"/>
              </a:spcBef>
              <a:spcAft>
                <a:spcPts val="0"/>
              </a:spcAft>
              <a:buSzPts val="1800"/>
              <a:buChar char="🞆"/>
            </a:pPr>
            <a:r>
              <a:rPr lang="tr-TR"/>
              <a:t>Versiyonları düzgün bir şekilde takip edilmesini sağlar</a:t>
            </a:r>
            <a:endParaRPr/>
          </a:p>
          <a:p>
            <a:pPr indent="-342900" lvl="0" marL="342900" rtl="0" algn="l">
              <a:spcBef>
                <a:spcPts val="960"/>
              </a:spcBef>
              <a:spcAft>
                <a:spcPts val="0"/>
              </a:spcAft>
              <a:buSzPts val="1800"/>
              <a:buChar char="🞆"/>
            </a:pPr>
            <a:r>
              <a:rPr lang="tr-TR"/>
              <a:t>Önceki versiyonlara Geri Dönebilme</a:t>
            </a:r>
            <a:endParaRPr/>
          </a:p>
          <a:p>
            <a:pPr indent="-342900" lvl="0" marL="342900" rtl="0" algn="l">
              <a:spcBef>
                <a:spcPts val="960"/>
              </a:spcBef>
              <a:spcAft>
                <a:spcPts val="0"/>
              </a:spcAft>
              <a:buSzPts val="1800"/>
              <a:buChar char="🞆"/>
            </a:pPr>
            <a:r>
              <a:rPr lang="tr-TR"/>
              <a:t>Dosyaların neden değiştiğini anlama</a:t>
            </a:r>
            <a:endParaRPr/>
          </a:p>
          <a:p>
            <a:pPr indent="-342900" lvl="0" marL="342900" rtl="0" algn="l">
              <a:spcBef>
                <a:spcPts val="960"/>
              </a:spcBef>
              <a:spcAft>
                <a:spcPts val="0"/>
              </a:spcAft>
              <a:buSzPts val="1800"/>
              <a:buChar char="🞆"/>
            </a:pPr>
            <a:r>
              <a:rPr lang="tr-TR"/>
              <a:t>Yedekleme</a:t>
            </a:r>
            <a:endParaRPr/>
          </a:p>
          <a:p>
            <a:pPr indent="-184150" lvl="1" marL="742950" rtl="0" algn="l">
              <a:spcBef>
                <a:spcPts val="920"/>
              </a:spcBef>
              <a:spcAft>
                <a:spcPts val="0"/>
              </a:spcAft>
              <a:buSzPts val="1600"/>
              <a:buNone/>
            </a:pPr>
            <a:r>
              <a:t/>
            </a:r>
            <a:endParaRPr/>
          </a:p>
          <a:p>
            <a:pPr indent="0" lvl="1" marL="457200" rtl="0" algn="l">
              <a:spcBef>
                <a:spcPts val="920"/>
              </a:spcBef>
              <a:spcAft>
                <a:spcPts val="0"/>
              </a:spcAft>
              <a:buSzPts val="1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Kısa Git Tarihçesi</a:t>
            </a:r>
            <a:endParaRPr/>
          </a:p>
        </p:txBody>
      </p:sp>
      <p:sp>
        <p:nvSpPr>
          <p:cNvPr id="141" name="Google Shape;141;p5"/>
          <p:cNvSpPr txBox="1"/>
          <p:nvPr>
            <p:ph idx="1" type="body"/>
          </p:nvPr>
        </p:nvSpPr>
        <p:spPr>
          <a:xfrm>
            <a:off x="818712" y="2570631"/>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2005 yılında başta Linus Torvalds olmak üzere Linux çekirdeğini de kodlayan ekip tarafından Linux kaynak kodunun versiyon kontrolünü yapmak için geliştirilmiştir.</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Aşağıdaki kriterleri sağlayan kendi yazılımlarını geliştirdiler</a:t>
            </a:r>
            <a:endParaRPr/>
          </a:p>
          <a:p>
            <a:pPr indent="-285750" lvl="1" marL="742950" rtl="0" algn="l">
              <a:spcBef>
                <a:spcPts val="920"/>
              </a:spcBef>
              <a:spcAft>
                <a:spcPts val="0"/>
              </a:spcAft>
              <a:buSzPts val="1600"/>
              <a:buChar char="🞆"/>
            </a:pPr>
            <a:r>
              <a:rPr lang="tr-TR"/>
              <a:t>Hızlı</a:t>
            </a:r>
            <a:endParaRPr/>
          </a:p>
          <a:p>
            <a:pPr indent="-285750" lvl="1" marL="742950" rtl="0" algn="l">
              <a:spcBef>
                <a:spcPts val="920"/>
              </a:spcBef>
              <a:spcAft>
                <a:spcPts val="0"/>
              </a:spcAft>
              <a:buSzPts val="1600"/>
              <a:buChar char="🞆"/>
            </a:pPr>
            <a:r>
              <a:rPr lang="tr-TR"/>
              <a:t>Kullanımı kolay</a:t>
            </a:r>
            <a:endParaRPr/>
          </a:p>
          <a:p>
            <a:pPr indent="-285750" lvl="1" marL="742950" rtl="0" algn="l">
              <a:spcBef>
                <a:spcPts val="920"/>
              </a:spcBef>
              <a:spcAft>
                <a:spcPts val="0"/>
              </a:spcAft>
              <a:buSzPts val="1600"/>
              <a:buChar char="🞆"/>
            </a:pPr>
            <a:r>
              <a:rPr lang="tr-TR"/>
              <a:t>Lineer olmayan geliştirme iş akışına uygun</a:t>
            </a:r>
            <a:endParaRPr/>
          </a:p>
          <a:p>
            <a:pPr indent="-285750" lvl="1" marL="742950" rtl="0" algn="l">
              <a:spcBef>
                <a:spcPts val="920"/>
              </a:spcBef>
              <a:spcAft>
                <a:spcPts val="0"/>
              </a:spcAft>
              <a:buSzPts val="1600"/>
              <a:buChar char="🞆"/>
            </a:pPr>
            <a:r>
              <a:rPr lang="tr-TR"/>
              <a:t>Tamamen DAĞITIK</a:t>
            </a:r>
            <a:endParaRPr/>
          </a:p>
          <a:p>
            <a:pPr indent="-285750" lvl="1" marL="742950" rtl="0" algn="l">
              <a:spcBef>
                <a:spcPts val="920"/>
              </a:spcBef>
              <a:spcAft>
                <a:spcPts val="0"/>
              </a:spcAft>
              <a:buSzPts val="1600"/>
              <a:buChar char="🞆"/>
            </a:pPr>
            <a:r>
              <a:rPr lang="tr-TR"/>
              <a:t>Büyük projeleri destekleyebilecek</a:t>
            </a:r>
            <a:endParaRPr/>
          </a:p>
          <a:p>
            <a:pPr indent="-184150" lvl="1" marL="742950" rtl="0" algn="l">
              <a:spcBef>
                <a:spcPts val="920"/>
              </a:spcBef>
              <a:spcAft>
                <a:spcPts val="0"/>
              </a:spcAft>
              <a:buSzPts val="1600"/>
              <a:buNone/>
            </a:pPr>
            <a:r>
              <a:t/>
            </a:r>
            <a:endParaRPr/>
          </a:p>
          <a:p>
            <a:pPr indent="0" lvl="1" marL="457200" rtl="0" algn="l">
              <a:spcBef>
                <a:spcPts val="92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CVS (Centralized Version Control)</a:t>
            </a:r>
            <a:endParaRPr/>
          </a:p>
        </p:txBody>
      </p:sp>
      <p:sp>
        <p:nvSpPr>
          <p:cNvPr id="147" name="Google Shape;147;p6"/>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Tüm istemciler bir repoya yani depoya bağlı</a:t>
            </a:r>
            <a:endParaRPr/>
          </a:p>
          <a:p>
            <a:pPr indent="-342900" lvl="0" marL="342900" rtl="0" algn="l">
              <a:spcBef>
                <a:spcPts val="960"/>
              </a:spcBef>
              <a:spcAft>
                <a:spcPts val="0"/>
              </a:spcAft>
              <a:buSzPts val="1800"/>
              <a:buChar char="🞆"/>
            </a:pPr>
            <a:r>
              <a:rPr lang="tr-TR"/>
              <a:t>Repo online olduğu sürece işlem yapılabilir.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0" lvl="0" marL="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0" lvl="1" marL="457200" rtl="0" algn="l">
              <a:spcBef>
                <a:spcPts val="920"/>
              </a:spcBef>
              <a:spcAft>
                <a:spcPts val="0"/>
              </a:spcAft>
              <a:buSzPts val="1600"/>
              <a:buNone/>
            </a:pPr>
            <a:r>
              <a:t/>
            </a:r>
            <a:endParaRPr/>
          </a:p>
        </p:txBody>
      </p:sp>
      <p:pic>
        <p:nvPicPr>
          <p:cNvPr id="148" name="Google Shape;148;p6"/>
          <p:cNvPicPr preferRelativeResize="0"/>
          <p:nvPr/>
        </p:nvPicPr>
        <p:blipFill rotWithShape="1">
          <a:blip r:embed="rId3">
            <a:alphaModFix/>
          </a:blip>
          <a:srcRect b="0" l="0" r="0" t="0"/>
          <a:stretch/>
        </p:blipFill>
        <p:spPr>
          <a:xfrm>
            <a:off x="6279227" y="3077817"/>
            <a:ext cx="5674475" cy="3585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DVCS (Distributed Version Control System)</a:t>
            </a:r>
            <a:endParaRPr/>
          </a:p>
        </p:txBody>
      </p:sp>
      <p:sp>
        <p:nvSpPr>
          <p:cNvPr id="154" name="Google Shape;154;p7"/>
          <p:cNvSpPr txBox="1"/>
          <p:nvPr/>
        </p:nvSpPr>
        <p:spPr>
          <a:xfrm>
            <a:off x="201484" y="1795980"/>
            <a:ext cx="5791992" cy="506202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marR="0" rtl="0" algn="l">
              <a:spcBef>
                <a:spcPts val="0"/>
              </a:spcBef>
              <a:spcAft>
                <a:spcPts val="0"/>
              </a:spcAft>
              <a:buClr>
                <a:schemeClr val="accent1"/>
              </a:buClr>
              <a:buSzPts val="1800"/>
              <a:buFont typeface="Noto Sans Symbols"/>
              <a:buChar char="🞆"/>
            </a:pPr>
            <a:r>
              <a:rPr b="0" i="0" lang="tr-TR" sz="1800" u="none" cap="none" strike="noStrike">
                <a:solidFill>
                  <a:schemeClr val="lt1"/>
                </a:solidFill>
                <a:latin typeface="Century Gothic"/>
                <a:ea typeface="Century Gothic"/>
                <a:cs typeface="Century Gothic"/>
                <a:sym typeface="Century Gothic"/>
              </a:rPr>
              <a:t>Ana server’a sürekli bir bağlantı olmasına gerek yoktur</a:t>
            </a:r>
            <a:endParaRPr/>
          </a:p>
          <a:p>
            <a:pPr indent="-342900" lvl="0" marL="342900" marR="0" rtl="0" algn="l">
              <a:spcBef>
                <a:spcPts val="960"/>
              </a:spcBef>
              <a:spcAft>
                <a:spcPts val="0"/>
              </a:spcAft>
              <a:buClr>
                <a:schemeClr val="accent1"/>
              </a:buClr>
              <a:buSzPts val="1800"/>
              <a:buFont typeface="Noto Sans Symbols"/>
              <a:buChar char="🞆"/>
            </a:pPr>
            <a:r>
              <a:rPr b="0" i="0" lang="tr-TR" sz="1800" u="none" cap="none" strike="noStrike">
                <a:solidFill>
                  <a:schemeClr val="lt1"/>
                </a:solidFill>
                <a:latin typeface="Century Gothic"/>
                <a:ea typeface="Century Gothic"/>
                <a:cs typeface="Century Gothic"/>
                <a:sym typeface="Century Gothic"/>
              </a:rPr>
              <a:t>Daha hızlı</a:t>
            </a:r>
            <a:endParaRPr/>
          </a:p>
          <a:p>
            <a:pPr indent="-342900" lvl="0" marL="342900" marR="0" rtl="0" algn="l">
              <a:spcBef>
                <a:spcPts val="960"/>
              </a:spcBef>
              <a:spcAft>
                <a:spcPts val="0"/>
              </a:spcAft>
              <a:buClr>
                <a:schemeClr val="accent1"/>
              </a:buClr>
              <a:buSzPts val="1800"/>
              <a:buFont typeface="Noto Sans Symbols"/>
              <a:buChar char="🞆"/>
            </a:pPr>
            <a:r>
              <a:rPr b="0" i="0" lang="tr-TR" sz="1800" u="none" cap="none" strike="noStrike">
                <a:solidFill>
                  <a:schemeClr val="lt1"/>
                </a:solidFill>
                <a:latin typeface="Century Gothic"/>
                <a:ea typeface="Century Gothic"/>
                <a:cs typeface="Century Gothic"/>
                <a:sym typeface="Century Gothic"/>
              </a:rPr>
              <a:t>Network zorunlu değil</a:t>
            </a:r>
            <a:endParaRPr/>
          </a:p>
          <a:p>
            <a:pPr indent="-342900" lvl="0" marL="342900" marR="0" rtl="0" algn="l">
              <a:spcBef>
                <a:spcPts val="960"/>
              </a:spcBef>
              <a:spcAft>
                <a:spcPts val="0"/>
              </a:spcAft>
              <a:buClr>
                <a:schemeClr val="accent1"/>
              </a:buClr>
              <a:buSzPts val="1800"/>
              <a:buFont typeface="Noto Sans Symbols"/>
              <a:buChar char="🞆"/>
            </a:pPr>
            <a:r>
              <a:rPr b="0" i="0" lang="tr-TR" sz="1800" u="none" cap="none" strike="noStrike">
                <a:solidFill>
                  <a:schemeClr val="lt1"/>
                </a:solidFill>
                <a:latin typeface="Century Gothic"/>
                <a:ea typeface="Century Gothic"/>
                <a:cs typeface="Century Gothic"/>
                <a:sym typeface="Century Gothic"/>
              </a:rPr>
              <a:t>Olası hatalara karşı daha dayanıklı</a:t>
            </a:r>
            <a:endParaRPr/>
          </a:p>
          <a:p>
            <a:pPr indent="-342900" lvl="0" marL="342900" marR="0" rtl="0" algn="l">
              <a:spcBef>
                <a:spcPts val="960"/>
              </a:spcBef>
              <a:spcAft>
                <a:spcPts val="0"/>
              </a:spcAft>
              <a:buClr>
                <a:schemeClr val="accent1"/>
              </a:buClr>
              <a:buSzPts val="1800"/>
              <a:buFont typeface="Noto Sans Symbols"/>
              <a:buChar char="🞆"/>
            </a:pPr>
            <a:r>
              <a:rPr b="0" i="0" lang="tr-TR" sz="1800" u="none" cap="none" strike="noStrike">
                <a:solidFill>
                  <a:schemeClr val="lt1"/>
                </a:solidFill>
                <a:latin typeface="Century Gothic"/>
                <a:ea typeface="Century Gothic"/>
                <a:cs typeface="Century Gothic"/>
                <a:sym typeface="Century Gothic"/>
              </a:rPr>
              <a:t>Geliştiriciler birbirinden bağımsız olarak çalışabilir</a:t>
            </a:r>
            <a:endParaRPr/>
          </a:p>
          <a:p>
            <a:pPr indent="-342900" lvl="0" marL="342900" marR="0" rtl="0" algn="l">
              <a:spcBef>
                <a:spcPts val="960"/>
              </a:spcBef>
              <a:spcAft>
                <a:spcPts val="0"/>
              </a:spcAft>
              <a:buClr>
                <a:schemeClr val="accent1"/>
              </a:buClr>
              <a:buSzPts val="1800"/>
              <a:buFont typeface="Noto Sans Symbols"/>
              <a:buChar char="🞆"/>
            </a:pPr>
            <a:r>
              <a:rPr b="0" i="0" lang="tr-TR" sz="1800" u="none" cap="none" strike="noStrike">
                <a:solidFill>
                  <a:schemeClr val="lt1"/>
                </a:solidFill>
                <a:latin typeface="Century Gothic"/>
                <a:ea typeface="Century Gothic"/>
                <a:cs typeface="Century Gothic"/>
                <a:sym typeface="Century Gothic"/>
              </a:rPr>
              <a:t>Yapılan değişiklikler kabul edilebilir veya reddedilebilir.</a:t>
            </a:r>
            <a:endParaRPr/>
          </a:p>
          <a:p>
            <a:pPr indent="0" lvl="0" marL="0" marR="0" rtl="0" algn="l">
              <a:spcBef>
                <a:spcPts val="960"/>
              </a:spcBef>
              <a:spcAft>
                <a:spcPts val="0"/>
              </a:spcAft>
              <a:buClr>
                <a:schemeClr val="accent1"/>
              </a:buClr>
              <a:buSzPts val="1800"/>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pic>
        <p:nvPicPr>
          <p:cNvPr id="155" name="Google Shape;155;p7"/>
          <p:cNvPicPr preferRelativeResize="0"/>
          <p:nvPr/>
        </p:nvPicPr>
        <p:blipFill rotWithShape="1">
          <a:blip r:embed="rId3">
            <a:alphaModFix/>
          </a:blip>
          <a:srcRect b="0" l="53489" r="0" t="9624"/>
          <a:stretch/>
        </p:blipFill>
        <p:spPr>
          <a:xfrm>
            <a:off x="6126479" y="2136371"/>
            <a:ext cx="5780101" cy="4505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Kimler Git Kullanmalı</a:t>
            </a:r>
            <a:endParaRPr/>
          </a:p>
        </p:txBody>
      </p:sp>
      <p:sp>
        <p:nvSpPr>
          <p:cNvPr id="161" name="Google Shape;161;p8"/>
          <p:cNvSpPr txBox="1"/>
          <p:nvPr>
            <p:ph idx="1" type="body"/>
          </p:nvPr>
        </p:nvSpPr>
        <p:spPr>
          <a:xfrm>
            <a:off x="743498" y="2692153"/>
            <a:ext cx="10554574" cy="447460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Değişiklikleri takip etmek isteyen her hangi biri</a:t>
            </a:r>
            <a:endParaRPr/>
          </a:p>
          <a:p>
            <a:pPr indent="-285750" lvl="1" marL="742950" rtl="0" algn="l">
              <a:spcBef>
                <a:spcPts val="920"/>
              </a:spcBef>
              <a:spcAft>
                <a:spcPts val="0"/>
              </a:spcAft>
              <a:buSzPts val="1600"/>
              <a:buChar char="🞆"/>
            </a:pPr>
            <a:r>
              <a:rPr lang="tr-TR"/>
              <a:t>Yapılan değişiklikler listesini görmek isteyen</a:t>
            </a:r>
            <a:endParaRPr/>
          </a:p>
          <a:p>
            <a:pPr indent="-285750" lvl="1" marL="742950" rtl="0" algn="l">
              <a:spcBef>
                <a:spcPts val="920"/>
              </a:spcBef>
              <a:spcAft>
                <a:spcPts val="0"/>
              </a:spcAft>
              <a:buSzPts val="1600"/>
              <a:buChar char="🞆"/>
            </a:pPr>
            <a:r>
              <a:rPr lang="tr-TR"/>
              <a:t>Versiyonlar arasındaki farklılıkları görmek isteyen</a:t>
            </a:r>
            <a:endParaRPr/>
          </a:p>
          <a:p>
            <a:pPr indent="-285750" lvl="1" marL="742950" rtl="0" algn="l">
              <a:spcBef>
                <a:spcPts val="920"/>
              </a:spcBef>
              <a:spcAft>
                <a:spcPts val="0"/>
              </a:spcAft>
              <a:buSzPts val="1600"/>
              <a:buChar char="🞆"/>
            </a:pPr>
            <a:r>
              <a:rPr lang="tr-TR"/>
              <a:t>Eski versiyonlara erişmek isteyen</a:t>
            </a:r>
            <a:endParaRPr/>
          </a:p>
          <a:p>
            <a:pPr indent="-342900" lvl="0" marL="342900" rtl="0" algn="l">
              <a:spcBef>
                <a:spcPts val="960"/>
              </a:spcBef>
              <a:spcAft>
                <a:spcPts val="0"/>
              </a:spcAft>
              <a:buSzPts val="1800"/>
              <a:buChar char="🞆"/>
            </a:pPr>
            <a:r>
              <a:rPr lang="tr-TR"/>
              <a:t>Değiştirilen yapıları başkalarıyla paylaşmak isteyen her hangi biri</a:t>
            </a:r>
            <a:endParaRPr/>
          </a:p>
          <a:p>
            <a:pPr indent="-342900" lvl="0" marL="342900" rtl="0" algn="l">
              <a:spcBef>
                <a:spcPts val="960"/>
              </a:spcBef>
              <a:spcAft>
                <a:spcPts val="0"/>
              </a:spcAft>
              <a:buSzPts val="1800"/>
              <a:buChar char="🞆"/>
            </a:pPr>
            <a:r>
              <a:rPr lang="tr-TR"/>
              <a:t>Programcı ve geliştiriciler</a:t>
            </a:r>
            <a:endParaRPr/>
          </a:p>
          <a:p>
            <a:pPr indent="-342900" lvl="0" marL="342900" rtl="0" algn="l">
              <a:spcBef>
                <a:spcPts val="960"/>
              </a:spcBef>
              <a:spcAft>
                <a:spcPts val="0"/>
              </a:spcAft>
              <a:buSzPts val="1800"/>
              <a:buChar char="🞆"/>
            </a:pPr>
            <a:r>
              <a:rPr lang="tr-TR"/>
              <a:t>Resim, video, müzik dosyaları (text olmayan dosyalar) Git kullanımı için uygun değildir.</a:t>
            </a:r>
            <a:endParaRPr/>
          </a:p>
          <a:p>
            <a:pPr indent="-342900" lvl="0" marL="342900" rtl="0" algn="l">
              <a:spcBef>
                <a:spcPts val="960"/>
              </a:spcBef>
              <a:spcAft>
                <a:spcPts val="0"/>
              </a:spcAft>
              <a:buSzPts val="1800"/>
              <a:buChar char="🞆"/>
            </a:pPr>
            <a:r>
              <a:rPr lang="tr-TR"/>
              <a:t>PDF, excel dosyaları uygun değildir.</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228600" lvl="0" marL="342900" rtl="0" algn="l">
              <a:spcBef>
                <a:spcPts val="960"/>
              </a:spcBef>
              <a:spcAft>
                <a:spcPts val="0"/>
              </a:spcAft>
              <a:buSzPts val="1800"/>
              <a:buNone/>
            </a:pPr>
            <a:r>
              <a:t/>
            </a:r>
            <a:endParaRPr/>
          </a:p>
          <a:p>
            <a:pPr indent="-184150" lvl="1" marL="742950" rtl="0" algn="l">
              <a:spcBef>
                <a:spcPts val="920"/>
              </a:spcBef>
              <a:spcAft>
                <a:spcPts val="0"/>
              </a:spcAft>
              <a:buSzPts val="1600"/>
              <a:buNone/>
            </a:pPr>
            <a:r>
              <a:t/>
            </a:r>
            <a:endParaRPr/>
          </a:p>
          <a:p>
            <a:pPr indent="-184150" lvl="1" marL="742950" rtl="0" algn="l">
              <a:spcBef>
                <a:spcPts val="92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tr-TR"/>
              <a:t>Git Kurulumu</a:t>
            </a:r>
            <a:endParaRPr/>
          </a:p>
        </p:txBody>
      </p:sp>
      <p:sp>
        <p:nvSpPr>
          <p:cNvPr id="167" name="Google Shape;167;p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342900" lvl="0" marL="342900" rtl="0" algn="l">
              <a:spcBef>
                <a:spcPts val="0"/>
              </a:spcBef>
              <a:spcAft>
                <a:spcPts val="0"/>
              </a:spcAft>
              <a:buSzPts val="1800"/>
              <a:buChar char="🞆"/>
            </a:pPr>
            <a:r>
              <a:rPr lang="tr-TR"/>
              <a:t>Ücretsiz ve açık kaynaklıdır.</a:t>
            </a:r>
            <a:endParaRPr/>
          </a:p>
          <a:p>
            <a:pPr indent="-342900" lvl="0" marL="342900" rtl="0" algn="l">
              <a:spcBef>
                <a:spcPts val="960"/>
              </a:spcBef>
              <a:spcAft>
                <a:spcPts val="0"/>
              </a:spcAft>
              <a:buSzPts val="1800"/>
              <a:buChar char="🞆"/>
            </a:pPr>
            <a:r>
              <a:rPr lang="tr-TR" u="sng">
                <a:solidFill>
                  <a:schemeClr val="hlink"/>
                </a:solidFill>
                <a:hlinkClick r:id="rId3"/>
              </a:rPr>
              <a:t>https://git-scm.com/downloads</a:t>
            </a:r>
            <a:endParaRPr/>
          </a:p>
          <a:p>
            <a:pPr indent="-342900" lvl="0" marL="342900" rtl="0" algn="l">
              <a:spcBef>
                <a:spcPts val="960"/>
              </a:spcBef>
              <a:spcAft>
                <a:spcPts val="0"/>
              </a:spcAft>
              <a:buSzPts val="1800"/>
              <a:buChar char="🞆"/>
            </a:pPr>
            <a:r>
              <a:rPr lang="tr-TR"/>
              <a:t>Git'in kurulumu hem Windows hem de Mac OS X için oldukça kolay bir işlemdir. Her iki işletim sistemi için tek tıkla kurulum yapmanızı sağlayan kurulum sihirbazları vardır.</a:t>
            </a:r>
            <a:endParaRPr/>
          </a:p>
          <a:p>
            <a:pPr indent="-228600" lvl="0" marL="342900" rtl="0" algn="l">
              <a:spcBef>
                <a:spcPts val="960"/>
              </a:spcBef>
              <a:spcAft>
                <a:spcPts val="0"/>
              </a:spcAft>
              <a:buSzPts val="1800"/>
              <a:buNone/>
            </a:pPr>
            <a:r>
              <a:t/>
            </a:r>
            <a:endParaRPr/>
          </a:p>
          <a:p>
            <a:pPr indent="-342900" lvl="0" marL="342900" rtl="0" algn="l">
              <a:spcBef>
                <a:spcPts val="960"/>
              </a:spcBef>
              <a:spcAft>
                <a:spcPts val="0"/>
              </a:spcAft>
              <a:buSzPts val="1800"/>
              <a:buChar char="🞆"/>
            </a:pPr>
            <a:r>
              <a:rPr lang="tr-TR"/>
              <a:t>Git'in kurulumunun sorunsuz gerçekleştiğini teyid etmek için </a:t>
            </a:r>
            <a:r>
              <a:rPr b="1" lang="tr-TR"/>
              <a:t>Git Bash</a:t>
            </a:r>
            <a:r>
              <a:rPr lang="tr-TR"/>
              <a:t>'i açıp </a:t>
            </a:r>
            <a:r>
              <a:rPr b="1" lang="tr-TR"/>
              <a:t>git --version</a:t>
            </a:r>
            <a:r>
              <a:rPr lang="tr-TR"/>
              <a:t> komutunu yazın. Bu komut ekrana Git'in versiyon bilgisini basar.</a:t>
            </a:r>
            <a:endParaRPr/>
          </a:p>
          <a:p>
            <a:pPr indent="-228600" lvl="0" marL="342900" rtl="0" algn="l">
              <a:spcBef>
                <a:spcPts val="96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klif">
  <a:themeElements>
    <a:clrScheme name="Quotable">
      <a:dk1>
        <a:srgbClr val="000000"/>
      </a:dk1>
      <a:lt1>
        <a:srgbClr val="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2017-09-21T06:39:01Z</dcterms:created>
  <dc:creator>Emre Altunbilek</dc:creator>
</cp:coreProperties>
</file>