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6" r:id="rId4"/>
    <p:sldId id="261" r:id="rId5"/>
    <p:sldId id="262" r:id="rId6"/>
    <p:sldId id="263" r:id="rId7"/>
    <p:sldId id="257"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27BB-707C-0575-0E51-6022F1694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F6C7DC-09FC-8380-0877-8F2E30018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960ADC-7192-CC59-5496-434BC415E2EC}"/>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5" name="Footer Placeholder 4">
            <a:extLst>
              <a:ext uri="{FF2B5EF4-FFF2-40B4-BE49-F238E27FC236}">
                <a16:creationId xmlns:a16="http://schemas.microsoft.com/office/drawing/2014/main" id="{236F21AC-C193-8E4C-4927-9E9DBB54A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37BE6-A22A-1D11-145F-899AF90C9AA8}"/>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862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6FD3-4BE6-56CE-A1BE-0DE8A5C3D0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66320-D53B-D71D-58E8-29C4C073D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445FAA-A4B6-6E26-6C45-D5AF582A554A}"/>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5" name="Footer Placeholder 4">
            <a:extLst>
              <a:ext uri="{FF2B5EF4-FFF2-40B4-BE49-F238E27FC236}">
                <a16:creationId xmlns:a16="http://schemas.microsoft.com/office/drawing/2014/main" id="{7AE397A5-7107-8AF4-19BC-D27AB245F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687CA-6799-526C-01DF-72FF9F0845B8}"/>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225450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90BDB-CCF2-4E7C-2679-47E33898BC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3F3874-20CF-4922-E782-72D5DC92E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A1BBF1-21B0-B3A5-D9B5-1D876B3A6177}"/>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5" name="Footer Placeholder 4">
            <a:extLst>
              <a:ext uri="{FF2B5EF4-FFF2-40B4-BE49-F238E27FC236}">
                <a16:creationId xmlns:a16="http://schemas.microsoft.com/office/drawing/2014/main" id="{79397AC9-2828-B3F8-98B6-2DDC16BF29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85700-5FC8-084F-8D4C-42F23C117917}"/>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264034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FFDE-3705-F949-BAEA-8683FB01B2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12ADD7-FE9C-4C6A-2AF8-D20E0DE99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2E7E-898C-8A3D-B992-9F7199690FE3}"/>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5" name="Footer Placeholder 4">
            <a:extLst>
              <a:ext uri="{FF2B5EF4-FFF2-40B4-BE49-F238E27FC236}">
                <a16:creationId xmlns:a16="http://schemas.microsoft.com/office/drawing/2014/main" id="{5E2014EE-9511-0CE5-2BA2-00CFFC325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1F2DD-FAEF-96E1-F4DA-A57533C07C23}"/>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32951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C5E3-8AC7-EA99-5DBF-805E92C83D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A6D12A-D248-E4FC-0D30-C2EF950E09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55050-FDA2-71B3-65EA-A772AA4F402E}"/>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5" name="Footer Placeholder 4">
            <a:extLst>
              <a:ext uri="{FF2B5EF4-FFF2-40B4-BE49-F238E27FC236}">
                <a16:creationId xmlns:a16="http://schemas.microsoft.com/office/drawing/2014/main" id="{25DAB4B5-7FA8-299F-4BAD-D2CA60E79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5FEC4-30E1-B80D-B248-13DD3BE53095}"/>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128884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B306-E04D-C413-F27C-682360DDC6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C6AC6-8D41-DFF6-C793-7B3892EB63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AFD6AE-8882-904E-3BE0-07F77B5BB3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0AA5D9-C976-3152-02DC-89AC6B8D4ACA}"/>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6" name="Footer Placeholder 5">
            <a:extLst>
              <a:ext uri="{FF2B5EF4-FFF2-40B4-BE49-F238E27FC236}">
                <a16:creationId xmlns:a16="http://schemas.microsoft.com/office/drawing/2014/main" id="{FC0443E3-D7EE-014D-BD3D-848E514D79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8E05D9-BFCC-601E-35F9-38286A39C3FF}"/>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356590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B0EC-E256-5B73-747C-4579D050E0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A4458-279F-34F9-20AB-AC24DB1E2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930411-1D78-2768-4CC5-CFF1E9DE4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F00DEF-166F-575F-B526-7C3B9342A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D7DF8C-BE69-47B4-85E6-ECF0105D6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ECA77-F4F6-43F8-BF13-5BC1CB27CED0}"/>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8" name="Footer Placeholder 7">
            <a:extLst>
              <a:ext uri="{FF2B5EF4-FFF2-40B4-BE49-F238E27FC236}">
                <a16:creationId xmlns:a16="http://schemas.microsoft.com/office/drawing/2014/main" id="{7EEC0844-3CD3-D50F-EB98-009B7FE7A9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EE6686-B20D-8185-AE37-4150EC8BB5A8}"/>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116514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4728-F521-2234-8BC1-B1BE7427E0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CA64A2-53FD-014A-820E-B53A93A4C0B0}"/>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4" name="Footer Placeholder 3">
            <a:extLst>
              <a:ext uri="{FF2B5EF4-FFF2-40B4-BE49-F238E27FC236}">
                <a16:creationId xmlns:a16="http://schemas.microsoft.com/office/drawing/2014/main" id="{07058CAE-1EAE-1C9E-4334-B3A0141FE5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91036B-5C82-BCFD-7241-462F7E0E4CD3}"/>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227717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C4E14-1F7C-E54C-76D8-E43FDCE559F1}"/>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3" name="Footer Placeholder 2">
            <a:extLst>
              <a:ext uri="{FF2B5EF4-FFF2-40B4-BE49-F238E27FC236}">
                <a16:creationId xmlns:a16="http://schemas.microsoft.com/office/drawing/2014/main" id="{EC7B3FE5-8072-BF75-4705-E4C486C355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84AF90-7896-BCEB-7618-A41A35AD1963}"/>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134851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C20-4462-6C5D-B3EE-54739F766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DB3C90-C4BA-3E1A-D2D5-53E79E4D0A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30B1A-7D3F-C1FE-B771-0310F1912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7DF91-831B-D365-1ED8-3C18E430AD6F}"/>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6" name="Footer Placeholder 5">
            <a:extLst>
              <a:ext uri="{FF2B5EF4-FFF2-40B4-BE49-F238E27FC236}">
                <a16:creationId xmlns:a16="http://schemas.microsoft.com/office/drawing/2014/main" id="{DF5E33AD-9490-CB4E-EC29-F3CC1557A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155C3D-7754-AE33-A0C3-24FE04F45AC9}"/>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226943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39F3-BB96-AC05-3E3A-F760B6275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C85A64-1C40-DB93-7753-3ABBBD385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09362F-08CE-0E0F-02FB-2E4B6E53A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8A63D-34E0-1398-AB21-A726B0D10743}"/>
              </a:ext>
            </a:extLst>
          </p:cNvPr>
          <p:cNvSpPr>
            <a:spLocks noGrp="1"/>
          </p:cNvSpPr>
          <p:nvPr>
            <p:ph type="dt" sz="half" idx="10"/>
          </p:nvPr>
        </p:nvSpPr>
        <p:spPr/>
        <p:txBody>
          <a:bodyPr/>
          <a:lstStyle/>
          <a:p>
            <a:fld id="{E01D2DBC-1BB5-4A90-BDA8-2B8C365D2623}" type="datetimeFigureOut">
              <a:rPr lang="en-IN" smtClean="0"/>
              <a:t>04-10-2024</a:t>
            </a:fld>
            <a:endParaRPr lang="en-IN"/>
          </a:p>
        </p:txBody>
      </p:sp>
      <p:sp>
        <p:nvSpPr>
          <p:cNvPr id="6" name="Footer Placeholder 5">
            <a:extLst>
              <a:ext uri="{FF2B5EF4-FFF2-40B4-BE49-F238E27FC236}">
                <a16:creationId xmlns:a16="http://schemas.microsoft.com/office/drawing/2014/main" id="{A946EFDD-EA8A-F27A-BAF5-E63B36D56A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F4D20C-91ED-C3DA-4AE4-64F44648EA5C}"/>
              </a:ext>
            </a:extLst>
          </p:cNvPr>
          <p:cNvSpPr>
            <a:spLocks noGrp="1"/>
          </p:cNvSpPr>
          <p:nvPr>
            <p:ph type="sldNum" sz="quarter" idx="12"/>
          </p:nvPr>
        </p:nvSpPr>
        <p:spPr/>
        <p:txBody>
          <a:bodyPr/>
          <a:lstStyle/>
          <a:p>
            <a:fld id="{9CF8A886-2ACF-4D25-AF8F-E1182648515D}" type="slidenum">
              <a:rPr lang="en-IN" smtClean="0"/>
              <a:t>‹#›</a:t>
            </a:fld>
            <a:endParaRPr lang="en-IN"/>
          </a:p>
        </p:txBody>
      </p:sp>
    </p:spTree>
    <p:extLst>
      <p:ext uri="{BB962C8B-B14F-4D97-AF65-F5344CB8AC3E}">
        <p14:creationId xmlns:p14="http://schemas.microsoft.com/office/powerpoint/2010/main" val="173741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4CC8F-A330-0754-E571-0F709EF8F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A3244F-C82F-30CA-65B3-EBD5CEE5D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36008-2CD5-AF00-BEB7-A740BC6A8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1D2DBC-1BB5-4A90-BDA8-2B8C365D2623}" type="datetimeFigureOut">
              <a:rPr lang="en-IN" smtClean="0"/>
              <a:t>04-10-2024</a:t>
            </a:fld>
            <a:endParaRPr lang="en-IN"/>
          </a:p>
        </p:txBody>
      </p:sp>
      <p:sp>
        <p:nvSpPr>
          <p:cNvPr id="5" name="Footer Placeholder 4">
            <a:extLst>
              <a:ext uri="{FF2B5EF4-FFF2-40B4-BE49-F238E27FC236}">
                <a16:creationId xmlns:a16="http://schemas.microsoft.com/office/drawing/2014/main" id="{D88F7C5B-D800-B63D-A391-5CE01BEA63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FAA7432-99EB-3815-B56D-34B9A0FAB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F8A886-2ACF-4D25-AF8F-E1182648515D}" type="slidenum">
              <a:rPr lang="en-IN" smtClean="0"/>
              <a:t>‹#›</a:t>
            </a:fld>
            <a:endParaRPr lang="en-IN"/>
          </a:p>
        </p:txBody>
      </p:sp>
    </p:spTree>
    <p:extLst>
      <p:ext uri="{BB962C8B-B14F-4D97-AF65-F5344CB8AC3E}">
        <p14:creationId xmlns:p14="http://schemas.microsoft.com/office/powerpoint/2010/main" val="218474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45F41-AA73-1373-91D2-890D6BF705F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Oval 14">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152678C-352D-496C-783F-9DE72574049D}"/>
              </a:ext>
            </a:extLst>
          </p:cNvPr>
          <p:cNvSpPr txBox="1"/>
          <p:nvPr/>
        </p:nvSpPr>
        <p:spPr>
          <a:xfrm>
            <a:off x="3581464" y="478285"/>
            <a:ext cx="5204489" cy="316059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dirty="0" err="1">
                <a:solidFill>
                  <a:schemeClr val="bg1"/>
                </a:solidFill>
                <a:latin typeface="+mj-lt"/>
                <a:ea typeface="+mj-ea"/>
                <a:cs typeface="+mj-cs"/>
              </a:rPr>
              <a:t>MedRoute</a:t>
            </a:r>
            <a:r>
              <a:rPr lang="en-US" sz="5400" b="1" kern="1200" dirty="0">
                <a:solidFill>
                  <a:schemeClr val="bg1"/>
                </a:solidFill>
                <a:latin typeface="+mj-lt"/>
                <a:ea typeface="+mj-ea"/>
                <a:cs typeface="+mj-cs"/>
              </a:rPr>
              <a:t> AI</a:t>
            </a:r>
          </a:p>
        </p:txBody>
      </p:sp>
      <p:sp>
        <p:nvSpPr>
          <p:cNvPr id="1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2" name="Freeform: Shape 21">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5" name="Oval 24">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30" name="Freeform: Shape 29">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47196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4" name="TextBox 3">
            <a:extLst>
              <a:ext uri="{FF2B5EF4-FFF2-40B4-BE49-F238E27FC236}">
                <a16:creationId xmlns:a16="http://schemas.microsoft.com/office/drawing/2014/main" id="{103D6BBB-E867-998F-9E5D-6B0486ED08F6}"/>
              </a:ext>
            </a:extLst>
          </p:cNvPr>
          <p:cNvSpPr txBox="1"/>
          <p:nvPr/>
        </p:nvSpPr>
        <p:spPr>
          <a:xfrm>
            <a:off x="1932903" y="949325"/>
            <a:ext cx="8071706"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bg1"/>
                </a:solidFill>
                <a:latin typeface="+mj-lt"/>
                <a:ea typeface="+mj-ea"/>
                <a:cs typeface="+mj-cs"/>
              </a:rPr>
              <a:t>MED BERT MODEL+BART</a:t>
            </a:r>
          </a:p>
        </p:txBody>
      </p:sp>
      <p:cxnSp>
        <p:nvCxnSpPr>
          <p:cNvPr id="11" name="Straight Connector 10">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02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72D75E-7C35-FC41-51D0-9F9CC1E2DFB6}"/>
              </a:ext>
            </a:extLst>
          </p:cNvPr>
          <p:cNvSpPr txBox="1"/>
          <p:nvPr/>
        </p:nvSpPr>
        <p:spPr>
          <a:xfrm>
            <a:off x="757083" y="594028"/>
            <a:ext cx="6096000" cy="5632311"/>
          </a:xfrm>
          <a:prstGeom prst="rect">
            <a:avLst/>
          </a:prstGeom>
          <a:noFill/>
        </p:spPr>
        <p:txBody>
          <a:bodyPr wrap="square">
            <a:spAutoFit/>
          </a:bodyPr>
          <a:lstStyle/>
          <a:p>
            <a:r>
              <a:rPr lang="en-IN" sz="2000" b="1" dirty="0"/>
              <a:t>Tests Taken In Ambulance </a:t>
            </a:r>
          </a:p>
          <a:p>
            <a:endParaRPr lang="en-IN" sz="2000" dirty="0"/>
          </a:p>
          <a:p>
            <a:r>
              <a:rPr lang="en-IN" sz="2000" dirty="0"/>
              <a:t>1. Vital Signs Monitoring</a:t>
            </a:r>
          </a:p>
          <a:p>
            <a:r>
              <a:rPr lang="en-IN" sz="2000" dirty="0"/>
              <a:t>Blood Pressure Measurement</a:t>
            </a:r>
          </a:p>
          <a:p>
            <a:r>
              <a:rPr lang="en-IN" sz="2000" dirty="0"/>
              <a:t>Heart Rate</a:t>
            </a:r>
          </a:p>
          <a:p>
            <a:r>
              <a:rPr lang="en-IN" sz="2000" dirty="0"/>
              <a:t>Respiratory Rate</a:t>
            </a:r>
          </a:p>
          <a:p>
            <a:r>
              <a:rPr lang="en-IN" sz="2000" dirty="0"/>
              <a:t>Temperature</a:t>
            </a:r>
          </a:p>
          <a:p>
            <a:r>
              <a:rPr lang="en-IN" sz="2000" dirty="0"/>
              <a:t>2. Pulse Oximetry</a:t>
            </a:r>
          </a:p>
          <a:p>
            <a:r>
              <a:rPr lang="en-IN" sz="2000" dirty="0"/>
              <a:t>3. Electrocardiogram (ECG/EKG)</a:t>
            </a:r>
          </a:p>
          <a:p>
            <a:r>
              <a:rPr lang="en-IN" sz="2000" dirty="0"/>
              <a:t>4. Blood Glucose Monitoring</a:t>
            </a:r>
          </a:p>
          <a:p>
            <a:r>
              <a:rPr lang="en-IN" sz="2000" dirty="0"/>
              <a:t>5. Capnography</a:t>
            </a:r>
          </a:p>
          <a:p>
            <a:r>
              <a:rPr lang="en-IN" sz="2000" dirty="0"/>
              <a:t>6. Neurological Assessment</a:t>
            </a:r>
          </a:p>
          <a:p>
            <a:r>
              <a:rPr lang="en-IN" sz="2000" dirty="0"/>
              <a:t>Glasgow Coma Scale (GCS)</a:t>
            </a:r>
          </a:p>
          <a:p>
            <a:r>
              <a:rPr lang="en-IN" sz="2000" dirty="0"/>
              <a:t>Pupillary Response</a:t>
            </a:r>
          </a:p>
          <a:p>
            <a:r>
              <a:rPr lang="en-IN" sz="2000" dirty="0"/>
              <a:t>7. Airway and Breathing Assessment</a:t>
            </a:r>
          </a:p>
          <a:p>
            <a:r>
              <a:rPr lang="en-IN" sz="2000" dirty="0"/>
              <a:t>8. Trauma Assessments</a:t>
            </a:r>
          </a:p>
          <a:p>
            <a:r>
              <a:rPr lang="en-IN" sz="2000" dirty="0"/>
              <a:t>Physical Examination</a:t>
            </a:r>
          </a:p>
          <a:p>
            <a:r>
              <a:rPr lang="en-IN" sz="2000" dirty="0"/>
              <a:t>Spinal Immobilization</a:t>
            </a:r>
          </a:p>
        </p:txBody>
      </p:sp>
      <p:sp>
        <p:nvSpPr>
          <p:cNvPr id="11" name="TextBox 10">
            <a:extLst>
              <a:ext uri="{FF2B5EF4-FFF2-40B4-BE49-F238E27FC236}">
                <a16:creationId xmlns:a16="http://schemas.microsoft.com/office/drawing/2014/main" id="{B7ECE7C4-FEAE-6267-78A7-25E6D91D09FA}"/>
              </a:ext>
            </a:extLst>
          </p:cNvPr>
          <p:cNvSpPr txBox="1"/>
          <p:nvPr/>
        </p:nvSpPr>
        <p:spPr>
          <a:xfrm>
            <a:off x="5958349" y="1120676"/>
            <a:ext cx="6096000" cy="2554545"/>
          </a:xfrm>
          <a:prstGeom prst="rect">
            <a:avLst/>
          </a:prstGeom>
          <a:noFill/>
        </p:spPr>
        <p:txBody>
          <a:bodyPr wrap="square">
            <a:spAutoFit/>
          </a:bodyPr>
          <a:lstStyle/>
          <a:p>
            <a:r>
              <a:rPr lang="en-IN" sz="2000"/>
              <a:t>9. Defibrillation</a:t>
            </a:r>
          </a:p>
          <a:p>
            <a:r>
              <a:rPr lang="en-IN" sz="2000"/>
              <a:t>10. Venous Access and IV Fluids</a:t>
            </a:r>
          </a:p>
          <a:p>
            <a:r>
              <a:rPr lang="en-IN" sz="2000"/>
              <a:t>11. End-Tidal CO2 Monitoring</a:t>
            </a:r>
          </a:p>
          <a:p>
            <a:r>
              <a:rPr lang="en-IN" sz="2000"/>
              <a:t>12. Stroke Assessment</a:t>
            </a:r>
          </a:p>
          <a:p>
            <a:r>
              <a:rPr lang="en-IN" sz="2000"/>
              <a:t>FAST Test (Face, Arms, Speech, Time)</a:t>
            </a:r>
          </a:p>
          <a:p>
            <a:r>
              <a:rPr lang="en-IN" sz="2000"/>
              <a:t>13. Pain Assessment</a:t>
            </a:r>
          </a:p>
          <a:p>
            <a:r>
              <a:rPr lang="en-IN" sz="2000"/>
              <a:t>14. Temperature Management</a:t>
            </a:r>
          </a:p>
          <a:p>
            <a:r>
              <a:rPr lang="en-IN" sz="2000"/>
              <a:t>15. First Aid Interventions</a:t>
            </a:r>
            <a:endParaRPr lang="en-IN" sz="2000" dirty="0"/>
          </a:p>
        </p:txBody>
      </p:sp>
    </p:spTree>
    <p:extLst>
      <p:ext uri="{BB962C8B-B14F-4D97-AF65-F5344CB8AC3E}">
        <p14:creationId xmlns:p14="http://schemas.microsoft.com/office/powerpoint/2010/main" val="76249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City map">
            <a:extLst>
              <a:ext uri="{FF2B5EF4-FFF2-40B4-BE49-F238E27FC236}">
                <a16:creationId xmlns:a16="http://schemas.microsoft.com/office/drawing/2014/main" id="{EF2E898B-8354-F005-C054-1F8740C7A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8A88826F-7C2B-EA31-19D4-75051AED6D11}"/>
              </a:ext>
            </a:extLst>
          </p:cNvPr>
          <p:cNvSpPr/>
          <p:nvPr/>
        </p:nvSpPr>
        <p:spPr>
          <a:xfrm>
            <a:off x="3972232" y="707923"/>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9" name="Oval 8">
            <a:extLst>
              <a:ext uri="{FF2B5EF4-FFF2-40B4-BE49-F238E27FC236}">
                <a16:creationId xmlns:a16="http://schemas.microsoft.com/office/drawing/2014/main" id="{04924F28-32BB-8499-CE05-BF941F1724D0}"/>
              </a:ext>
            </a:extLst>
          </p:cNvPr>
          <p:cNvSpPr/>
          <p:nvPr/>
        </p:nvSpPr>
        <p:spPr>
          <a:xfrm>
            <a:off x="2570152" y="2638323"/>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0" name="Oval 9">
            <a:extLst>
              <a:ext uri="{FF2B5EF4-FFF2-40B4-BE49-F238E27FC236}">
                <a16:creationId xmlns:a16="http://schemas.microsoft.com/office/drawing/2014/main" id="{5301E7D9-658B-9FAC-1962-1078582056D2}"/>
              </a:ext>
            </a:extLst>
          </p:cNvPr>
          <p:cNvSpPr/>
          <p:nvPr/>
        </p:nvSpPr>
        <p:spPr>
          <a:xfrm>
            <a:off x="6081252" y="2266008"/>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1" name="Oval 10">
            <a:extLst>
              <a:ext uri="{FF2B5EF4-FFF2-40B4-BE49-F238E27FC236}">
                <a16:creationId xmlns:a16="http://schemas.microsoft.com/office/drawing/2014/main" id="{EC25F0EC-DB44-E05E-D99E-54C170D7E1D6}"/>
              </a:ext>
            </a:extLst>
          </p:cNvPr>
          <p:cNvSpPr/>
          <p:nvPr/>
        </p:nvSpPr>
        <p:spPr>
          <a:xfrm>
            <a:off x="7863512" y="3429000"/>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2" name="Oval 11">
            <a:extLst>
              <a:ext uri="{FF2B5EF4-FFF2-40B4-BE49-F238E27FC236}">
                <a16:creationId xmlns:a16="http://schemas.microsoft.com/office/drawing/2014/main" id="{26F5A1A6-E422-0FD3-DCEF-7DF634CF4757}"/>
              </a:ext>
            </a:extLst>
          </p:cNvPr>
          <p:cNvSpPr/>
          <p:nvPr/>
        </p:nvSpPr>
        <p:spPr>
          <a:xfrm>
            <a:off x="4805352" y="5726963"/>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3" name="Rectangle 12">
            <a:extLst>
              <a:ext uri="{FF2B5EF4-FFF2-40B4-BE49-F238E27FC236}">
                <a16:creationId xmlns:a16="http://schemas.microsoft.com/office/drawing/2014/main" id="{5A0478EE-2175-2902-6DB6-FD7EC1482FB4}"/>
              </a:ext>
            </a:extLst>
          </p:cNvPr>
          <p:cNvSpPr/>
          <p:nvPr/>
        </p:nvSpPr>
        <p:spPr>
          <a:xfrm>
            <a:off x="8686800" y="355600"/>
            <a:ext cx="2946400" cy="136144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Hospitals nearby</a:t>
            </a: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        Hospitals with facility</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8359C9A1-85FC-3AFA-3D6C-199B4CB9480F}"/>
              </a:ext>
            </a:extLst>
          </p:cNvPr>
          <p:cNvSpPr/>
          <p:nvPr/>
        </p:nvSpPr>
        <p:spPr>
          <a:xfrm>
            <a:off x="8855915" y="547329"/>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5" name="Oval 14">
            <a:extLst>
              <a:ext uri="{FF2B5EF4-FFF2-40B4-BE49-F238E27FC236}">
                <a16:creationId xmlns:a16="http://schemas.microsoft.com/office/drawing/2014/main" id="{F172D3C0-5A58-D1D3-BD58-E521F2994934}"/>
              </a:ext>
            </a:extLst>
          </p:cNvPr>
          <p:cNvSpPr/>
          <p:nvPr/>
        </p:nvSpPr>
        <p:spPr>
          <a:xfrm>
            <a:off x="8860831" y="1111046"/>
            <a:ext cx="403123" cy="403123"/>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pic>
        <p:nvPicPr>
          <p:cNvPr id="17" name="Picture 16" descr="A cartoon of a ambulance&#10;&#10;Description automatically generated">
            <a:extLst>
              <a:ext uri="{FF2B5EF4-FFF2-40B4-BE49-F238E27FC236}">
                <a16:creationId xmlns:a16="http://schemas.microsoft.com/office/drawing/2014/main" id="{4A214A62-E6EF-E5D5-F410-906DE33A9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237" y="3153206"/>
            <a:ext cx="1301576" cy="790677"/>
          </a:xfrm>
          <a:prstGeom prst="rect">
            <a:avLst/>
          </a:prstGeom>
        </p:spPr>
      </p:pic>
    </p:spTree>
    <p:extLst>
      <p:ext uri="{BB962C8B-B14F-4D97-AF65-F5344CB8AC3E}">
        <p14:creationId xmlns:p14="http://schemas.microsoft.com/office/powerpoint/2010/main" val="350177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E999-B91D-D751-C8E1-A1BF579222BE}"/>
            </a:ext>
          </a:extLst>
        </p:cNvPr>
        <p:cNvGrpSpPr/>
        <p:nvPr/>
      </p:nvGrpSpPr>
      <p:grpSpPr>
        <a:xfrm>
          <a:off x="0" y="0"/>
          <a:ext cx="0" cy="0"/>
          <a:chOff x="0" y="0"/>
          <a:chExt cx="0" cy="0"/>
        </a:xfrm>
      </p:grpSpPr>
      <p:pic>
        <p:nvPicPr>
          <p:cNvPr id="1028" name="Picture 4" descr="Premium Vector | City map">
            <a:extLst>
              <a:ext uri="{FF2B5EF4-FFF2-40B4-BE49-F238E27FC236}">
                <a16:creationId xmlns:a16="http://schemas.microsoft.com/office/drawing/2014/main" id="{C384BFDF-A7B4-4843-5CD8-7B69B681E1D6}"/>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44955375-7E4F-057E-8CE7-9ED2331FADAC}"/>
              </a:ext>
            </a:extLst>
          </p:cNvPr>
          <p:cNvSpPr/>
          <p:nvPr/>
        </p:nvSpPr>
        <p:spPr>
          <a:xfrm>
            <a:off x="3972232" y="707923"/>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9" name="Oval 8">
            <a:extLst>
              <a:ext uri="{FF2B5EF4-FFF2-40B4-BE49-F238E27FC236}">
                <a16:creationId xmlns:a16="http://schemas.microsoft.com/office/drawing/2014/main" id="{38EB730A-1D22-91AF-0A92-87CA5132CA8E}"/>
              </a:ext>
            </a:extLst>
          </p:cNvPr>
          <p:cNvSpPr/>
          <p:nvPr/>
        </p:nvSpPr>
        <p:spPr>
          <a:xfrm>
            <a:off x="2570152" y="2638323"/>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0" name="Oval 9">
            <a:extLst>
              <a:ext uri="{FF2B5EF4-FFF2-40B4-BE49-F238E27FC236}">
                <a16:creationId xmlns:a16="http://schemas.microsoft.com/office/drawing/2014/main" id="{E5D12E10-B6B5-CAD7-3C13-0B85A99B85D5}"/>
              </a:ext>
            </a:extLst>
          </p:cNvPr>
          <p:cNvSpPr/>
          <p:nvPr/>
        </p:nvSpPr>
        <p:spPr>
          <a:xfrm>
            <a:off x="6081252" y="2266008"/>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1" name="Oval 10">
            <a:extLst>
              <a:ext uri="{FF2B5EF4-FFF2-40B4-BE49-F238E27FC236}">
                <a16:creationId xmlns:a16="http://schemas.microsoft.com/office/drawing/2014/main" id="{0257F5C9-BBB0-6970-1CBE-2E53066656C5}"/>
              </a:ext>
            </a:extLst>
          </p:cNvPr>
          <p:cNvSpPr/>
          <p:nvPr/>
        </p:nvSpPr>
        <p:spPr>
          <a:xfrm>
            <a:off x="7863512" y="3429000"/>
            <a:ext cx="403123" cy="403123"/>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2" name="Oval 11">
            <a:extLst>
              <a:ext uri="{FF2B5EF4-FFF2-40B4-BE49-F238E27FC236}">
                <a16:creationId xmlns:a16="http://schemas.microsoft.com/office/drawing/2014/main" id="{670A36FA-417A-BC82-94D6-026D49F3EA5F}"/>
              </a:ext>
            </a:extLst>
          </p:cNvPr>
          <p:cNvSpPr/>
          <p:nvPr/>
        </p:nvSpPr>
        <p:spPr>
          <a:xfrm>
            <a:off x="4805352" y="5726963"/>
            <a:ext cx="403123" cy="403123"/>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3" name="Rectangle 12">
            <a:extLst>
              <a:ext uri="{FF2B5EF4-FFF2-40B4-BE49-F238E27FC236}">
                <a16:creationId xmlns:a16="http://schemas.microsoft.com/office/drawing/2014/main" id="{3C53F670-0FD4-2055-A743-2C829CE3FF88}"/>
              </a:ext>
            </a:extLst>
          </p:cNvPr>
          <p:cNvSpPr/>
          <p:nvPr/>
        </p:nvSpPr>
        <p:spPr>
          <a:xfrm>
            <a:off x="8686800" y="355600"/>
            <a:ext cx="2946400" cy="136144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Hospitals nearby</a:t>
            </a: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        Hospitals with facility</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9A9FDB78-F185-406F-274D-B5D2989F2CEE}"/>
              </a:ext>
            </a:extLst>
          </p:cNvPr>
          <p:cNvSpPr/>
          <p:nvPr/>
        </p:nvSpPr>
        <p:spPr>
          <a:xfrm>
            <a:off x="8855915" y="547329"/>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5" name="Oval 14">
            <a:extLst>
              <a:ext uri="{FF2B5EF4-FFF2-40B4-BE49-F238E27FC236}">
                <a16:creationId xmlns:a16="http://schemas.microsoft.com/office/drawing/2014/main" id="{93CD5E4B-12F1-6C28-1E38-A452BE16D314}"/>
              </a:ext>
            </a:extLst>
          </p:cNvPr>
          <p:cNvSpPr/>
          <p:nvPr/>
        </p:nvSpPr>
        <p:spPr>
          <a:xfrm>
            <a:off x="8860831" y="1111046"/>
            <a:ext cx="403123" cy="403123"/>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pic>
        <p:nvPicPr>
          <p:cNvPr id="2" name="Picture 1" descr="A cartoon of a ambulance&#10;&#10;Description automatically generated">
            <a:extLst>
              <a:ext uri="{FF2B5EF4-FFF2-40B4-BE49-F238E27FC236}">
                <a16:creationId xmlns:a16="http://schemas.microsoft.com/office/drawing/2014/main" id="{716FD668-C707-0EAB-7333-5C6316296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237" y="3153206"/>
            <a:ext cx="1301576" cy="790677"/>
          </a:xfrm>
          <a:prstGeom prst="rect">
            <a:avLst/>
          </a:prstGeom>
        </p:spPr>
      </p:pic>
    </p:spTree>
    <p:extLst>
      <p:ext uri="{BB962C8B-B14F-4D97-AF65-F5344CB8AC3E}">
        <p14:creationId xmlns:p14="http://schemas.microsoft.com/office/powerpoint/2010/main" val="3340573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76CE5-24C4-7FB4-6C3F-32E7F396B786}"/>
            </a:ext>
          </a:extLst>
        </p:cNvPr>
        <p:cNvGrpSpPr/>
        <p:nvPr/>
      </p:nvGrpSpPr>
      <p:grpSpPr>
        <a:xfrm>
          <a:off x="0" y="0"/>
          <a:ext cx="0" cy="0"/>
          <a:chOff x="0" y="0"/>
          <a:chExt cx="0" cy="0"/>
        </a:xfrm>
      </p:grpSpPr>
      <p:pic>
        <p:nvPicPr>
          <p:cNvPr id="1028" name="Picture 4" descr="Premium Vector | City map">
            <a:extLst>
              <a:ext uri="{FF2B5EF4-FFF2-40B4-BE49-F238E27FC236}">
                <a16:creationId xmlns:a16="http://schemas.microsoft.com/office/drawing/2014/main" id="{2A5EFCA5-FC6D-F704-4D16-4468D749910A}"/>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05BAFEDC-6CCD-CBDD-AFB5-479FEEA55961}"/>
              </a:ext>
            </a:extLst>
          </p:cNvPr>
          <p:cNvSpPr/>
          <p:nvPr/>
        </p:nvSpPr>
        <p:spPr>
          <a:xfrm>
            <a:off x="3972232" y="707923"/>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9" name="Oval 8">
            <a:extLst>
              <a:ext uri="{FF2B5EF4-FFF2-40B4-BE49-F238E27FC236}">
                <a16:creationId xmlns:a16="http://schemas.microsoft.com/office/drawing/2014/main" id="{2087B8FB-5EF7-5724-D0DC-B5638632BC53}"/>
              </a:ext>
            </a:extLst>
          </p:cNvPr>
          <p:cNvSpPr/>
          <p:nvPr/>
        </p:nvSpPr>
        <p:spPr>
          <a:xfrm>
            <a:off x="2570152" y="2638323"/>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0" name="Oval 9">
            <a:extLst>
              <a:ext uri="{FF2B5EF4-FFF2-40B4-BE49-F238E27FC236}">
                <a16:creationId xmlns:a16="http://schemas.microsoft.com/office/drawing/2014/main" id="{7092FFE8-6B88-7466-F786-6173A428A51B}"/>
              </a:ext>
            </a:extLst>
          </p:cNvPr>
          <p:cNvSpPr/>
          <p:nvPr/>
        </p:nvSpPr>
        <p:spPr>
          <a:xfrm>
            <a:off x="6081252" y="2266008"/>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1" name="Oval 10">
            <a:extLst>
              <a:ext uri="{FF2B5EF4-FFF2-40B4-BE49-F238E27FC236}">
                <a16:creationId xmlns:a16="http://schemas.microsoft.com/office/drawing/2014/main" id="{1C4FA3C1-0195-348C-2DDD-FD230D6680F3}"/>
              </a:ext>
            </a:extLst>
          </p:cNvPr>
          <p:cNvSpPr/>
          <p:nvPr/>
        </p:nvSpPr>
        <p:spPr>
          <a:xfrm>
            <a:off x="7863512" y="3429000"/>
            <a:ext cx="403123" cy="403123"/>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2" name="Oval 11">
            <a:extLst>
              <a:ext uri="{FF2B5EF4-FFF2-40B4-BE49-F238E27FC236}">
                <a16:creationId xmlns:a16="http://schemas.microsoft.com/office/drawing/2014/main" id="{EAE18630-DF4B-F664-0601-8FF65D4B91C0}"/>
              </a:ext>
            </a:extLst>
          </p:cNvPr>
          <p:cNvSpPr/>
          <p:nvPr/>
        </p:nvSpPr>
        <p:spPr>
          <a:xfrm>
            <a:off x="4805352" y="5726963"/>
            <a:ext cx="403123" cy="403123"/>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3" name="Rectangle 12">
            <a:extLst>
              <a:ext uri="{FF2B5EF4-FFF2-40B4-BE49-F238E27FC236}">
                <a16:creationId xmlns:a16="http://schemas.microsoft.com/office/drawing/2014/main" id="{3FD66E47-2771-17D8-A259-BEA4371B7E6B}"/>
              </a:ext>
            </a:extLst>
          </p:cNvPr>
          <p:cNvSpPr/>
          <p:nvPr/>
        </p:nvSpPr>
        <p:spPr>
          <a:xfrm>
            <a:off x="8686800" y="355600"/>
            <a:ext cx="2946400" cy="136144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Hospitals nearby</a:t>
            </a: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        Hospitals with facility</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BCD22E22-592C-AD79-B383-F4B51C41C269}"/>
              </a:ext>
            </a:extLst>
          </p:cNvPr>
          <p:cNvSpPr/>
          <p:nvPr/>
        </p:nvSpPr>
        <p:spPr>
          <a:xfrm>
            <a:off x="8855915" y="547329"/>
            <a:ext cx="403123" cy="403123"/>
          </a:xfrm>
          <a:prstGeom prst="ellipse">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sp>
        <p:nvSpPr>
          <p:cNvPr id="15" name="Oval 14">
            <a:extLst>
              <a:ext uri="{FF2B5EF4-FFF2-40B4-BE49-F238E27FC236}">
                <a16:creationId xmlns:a16="http://schemas.microsoft.com/office/drawing/2014/main" id="{AA127A85-7F62-41DB-8A99-A738B462620E}"/>
              </a:ext>
            </a:extLst>
          </p:cNvPr>
          <p:cNvSpPr/>
          <p:nvPr/>
        </p:nvSpPr>
        <p:spPr>
          <a:xfrm>
            <a:off x="8860831" y="1111046"/>
            <a:ext cx="403123" cy="403123"/>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t>
            </a:r>
            <a:endParaRPr lang="en-IN" dirty="0"/>
          </a:p>
        </p:txBody>
      </p:sp>
      <p:pic>
        <p:nvPicPr>
          <p:cNvPr id="3" name="Picture 2" descr="A red x on a black background&#10;&#10;Description automatically generated">
            <a:extLst>
              <a:ext uri="{FF2B5EF4-FFF2-40B4-BE49-F238E27FC236}">
                <a16:creationId xmlns:a16="http://schemas.microsoft.com/office/drawing/2014/main" id="{B9030752-888A-E4C8-E478-1BB8A6E0D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5104">
            <a:off x="4607431" y="4521071"/>
            <a:ext cx="846148" cy="846148"/>
          </a:xfrm>
          <a:prstGeom prst="rect">
            <a:avLst/>
          </a:prstGeom>
        </p:spPr>
      </p:pic>
      <p:pic>
        <p:nvPicPr>
          <p:cNvPr id="6" name="Picture 5" descr="A cartoon of a ambulance&#10;&#10;Description automatically generated">
            <a:extLst>
              <a:ext uri="{FF2B5EF4-FFF2-40B4-BE49-F238E27FC236}">
                <a16:creationId xmlns:a16="http://schemas.microsoft.com/office/drawing/2014/main" id="{51FDB3AC-1F84-5444-DB5A-A9DBD9BE04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8757" y="3153206"/>
            <a:ext cx="1301576" cy="790677"/>
          </a:xfrm>
          <a:prstGeom prst="rect">
            <a:avLst/>
          </a:prstGeom>
        </p:spPr>
      </p:pic>
    </p:spTree>
    <p:extLst>
      <p:ext uri="{BB962C8B-B14F-4D97-AF65-F5344CB8AC3E}">
        <p14:creationId xmlns:p14="http://schemas.microsoft.com/office/powerpoint/2010/main" val="1448810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195E6988-84F5-7BA6-CD6B-6D01E06BDCB5}"/>
              </a:ext>
            </a:extLst>
          </p:cNvPr>
          <p:cNvSpPr txBox="1"/>
          <p:nvPr/>
        </p:nvSpPr>
        <p:spPr>
          <a:xfrm>
            <a:off x="1014141" y="1450655"/>
            <a:ext cx="3932030" cy="395669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b="1" kern="1200">
                <a:solidFill>
                  <a:schemeClr val="bg1"/>
                </a:solidFill>
                <a:latin typeface="+mj-lt"/>
                <a:ea typeface="+mj-ea"/>
                <a:cs typeface="+mj-cs"/>
              </a:rPr>
              <a:t>MODEL</a:t>
            </a:r>
          </a:p>
        </p:txBody>
      </p:sp>
      <p:cxnSp>
        <p:nvCxnSpPr>
          <p:cNvPr id="16" name="Straight Connector 15">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31C8FD-7F32-C6DF-D591-F31C99F3F360}"/>
              </a:ext>
            </a:extLst>
          </p:cNvPr>
          <p:cNvSpPr txBox="1"/>
          <p:nvPr/>
        </p:nvSpPr>
        <p:spPr>
          <a:xfrm>
            <a:off x="6096000" y="1108061"/>
            <a:ext cx="5008901" cy="457197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Our model predicts the requirement for treatment of a patient by analyzing his/her symptoms , it sends the predicted treatment and symptoms and the required doctor names(doctors info is given as input to the model) to all the hospitals within the accessible distance, the hospital sends if the facility and gives the reason for its analysis and the required doctor is vacant now, if yes then the hospital sends back an accept signal , the ambulance must navigate to the nearest hospital from the n number of hospital who gave the accept signal , implement pretrained </a:t>
            </a:r>
            <a:r>
              <a:rPr lang="en-US" sz="2000" dirty="0" err="1">
                <a:solidFill>
                  <a:schemeClr val="bg1"/>
                </a:solidFill>
              </a:rPr>
              <a:t>bert</a:t>
            </a:r>
            <a:r>
              <a:rPr lang="en-US" sz="2000" dirty="0">
                <a:solidFill>
                  <a:schemeClr val="bg1"/>
                </a:solidFill>
              </a:rPr>
              <a:t> model on this </a:t>
            </a:r>
          </a:p>
        </p:txBody>
      </p:sp>
    </p:spTree>
    <p:extLst>
      <p:ext uri="{BB962C8B-B14F-4D97-AF65-F5344CB8AC3E}">
        <p14:creationId xmlns:p14="http://schemas.microsoft.com/office/powerpoint/2010/main" val="384501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6F9E77-9452-1BCC-6649-7EEFC860BF02}"/>
              </a:ext>
            </a:extLst>
          </p:cNvPr>
          <p:cNvSpPr txBox="1"/>
          <p:nvPr/>
        </p:nvSpPr>
        <p:spPr>
          <a:xfrm>
            <a:off x="3501896" y="1271675"/>
            <a:ext cx="5505441"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200" b="1" kern="1200">
                <a:solidFill>
                  <a:schemeClr val="bg1"/>
                </a:solidFill>
                <a:latin typeface="+mj-lt"/>
                <a:ea typeface="+mj-ea"/>
                <a:cs typeface="+mj-cs"/>
              </a:rPr>
              <a:t>NOVELTY</a:t>
            </a:r>
          </a:p>
        </p:txBody>
      </p:sp>
      <p:cxnSp>
        <p:nvCxnSpPr>
          <p:cNvPr id="11" name="Straight Connector 10">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35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1075</TotalTime>
  <Words>261</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Cavin Chandran</dc:creator>
  <cp:lastModifiedBy>Cavin Chandran</cp:lastModifiedBy>
  <cp:revision>1</cp:revision>
  <dcterms:created xsi:type="dcterms:W3CDTF">2024-10-04T07:51:39Z</dcterms:created>
  <dcterms:modified xsi:type="dcterms:W3CDTF">2024-10-05T01:46:54Z</dcterms:modified>
</cp:coreProperties>
</file>