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3"/>
    <p:sldId id="293" r:id="rId4"/>
    <p:sldId id="29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934"/>
    <a:srgbClr val="99FF66"/>
    <a:srgbClr val="2674D6"/>
    <a:srgbClr val="5FC1F7"/>
    <a:srgbClr val="3AB1F5"/>
    <a:srgbClr val="3399FF"/>
    <a:srgbClr val="FF6600"/>
    <a:srgbClr val="1540C2"/>
    <a:srgbClr val="183D5E"/>
    <a:srgbClr val="E95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" y="12334"/>
            <a:ext cx="12192000" cy="6858000"/>
          </a:xfrm>
          <a:prstGeom prst="rect">
            <a:avLst/>
          </a:prstGeom>
          <a:solidFill>
            <a:srgbClr val="0C1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528153" y="0"/>
            <a:ext cx="4140469" cy="6858000"/>
            <a:chOff x="-47706" y="0"/>
            <a:chExt cx="4140469" cy="68580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0" y="0"/>
              <a:ext cx="805912" cy="480447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05912" y="480447"/>
              <a:ext cx="883403" cy="1301858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689315" y="1782305"/>
              <a:ext cx="543651" cy="1886918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232966" y="3708455"/>
              <a:ext cx="1006180" cy="1018528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39146" y="4735219"/>
              <a:ext cx="309966" cy="813174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549112" y="5548393"/>
              <a:ext cx="543651" cy="1309607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07123" y="480447"/>
              <a:ext cx="91778" cy="1301858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-1211" y="0"/>
              <a:ext cx="900112" cy="1782305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0" y="1782305"/>
              <a:ext cx="898902" cy="1162373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-46495" y="1783272"/>
              <a:ext cx="944186" cy="2943711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97691" y="1782305"/>
              <a:ext cx="1335275" cy="1886918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-1211" y="3700219"/>
              <a:ext cx="2234177" cy="829646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0" y="2983910"/>
              <a:ext cx="2232966" cy="708073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-23247" y="4569097"/>
              <a:ext cx="3262393" cy="157886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0" y="5530471"/>
              <a:ext cx="3549112" cy="1268202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-47706" y="4743455"/>
              <a:ext cx="3286852" cy="2061631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-23247" y="4569098"/>
              <a:ext cx="4114800" cy="2252460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10800000">
            <a:off x="8407990" y="-3391"/>
            <a:ext cx="4140469" cy="6858000"/>
            <a:chOff x="-47706" y="0"/>
            <a:chExt cx="4140469" cy="6858000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0"/>
              <a:ext cx="805912" cy="480447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05912" y="480447"/>
              <a:ext cx="883403" cy="1301858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689315" y="1782305"/>
              <a:ext cx="543651" cy="1886918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232966" y="3708455"/>
              <a:ext cx="1006180" cy="1018528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239146" y="4735219"/>
              <a:ext cx="309966" cy="813174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549112" y="5548393"/>
              <a:ext cx="543651" cy="1309607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07123" y="480447"/>
              <a:ext cx="91778" cy="1301858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-1211" y="0"/>
              <a:ext cx="900112" cy="1782305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0" y="1782305"/>
              <a:ext cx="898902" cy="1162373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-46495" y="1783272"/>
              <a:ext cx="944186" cy="2943711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897691" y="1782305"/>
              <a:ext cx="1335275" cy="1886918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-1211" y="3700219"/>
              <a:ext cx="2234177" cy="829646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0" y="2983910"/>
              <a:ext cx="2232966" cy="708073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-23247" y="4569097"/>
              <a:ext cx="3262393" cy="157886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0" y="5530471"/>
              <a:ext cx="3549112" cy="1268202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-47706" y="4743455"/>
              <a:ext cx="3286852" cy="2061631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-23247" y="4569098"/>
              <a:ext cx="4114800" cy="2252460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3667925" y="3711334"/>
            <a:ext cx="4485005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dirty="0">
                <a:solidFill>
                  <a:schemeClr val="bg1"/>
                </a:solidFill>
                <a:latin typeface="锐字荣光粗黑简1.0" panose="02000500000000000000" pitchFamily="2" charset="-122"/>
                <a:ea typeface="锐字荣光粗黑简1.0" panose="02000500000000000000" pitchFamily="2" charset="-122"/>
              </a:rPr>
              <a:t>NodeJs 微信接入实例</a:t>
            </a:r>
            <a:endParaRPr lang="x-none" altLang="zh-CN" sz="3600" dirty="0">
              <a:solidFill>
                <a:schemeClr val="bg1"/>
              </a:solidFill>
              <a:latin typeface="锐字荣光粗黑简1.0" panose="02000500000000000000" pitchFamily="2" charset="-122"/>
              <a:ea typeface="锐字荣光粗黑简1.0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63455" y="1305954"/>
            <a:ext cx="4653280" cy="7664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4400" dirty="0">
                <a:solidFill>
                  <a:schemeClr val="bg1"/>
                </a:solidFill>
                <a:latin typeface="锐字荣光粗黑简1.0" panose="02000500000000000000" pitchFamily="2" charset="-122"/>
                <a:ea typeface="锐字荣光粗黑简1.0" panose="02000500000000000000" pitchFamily="2" charset="-122"/>
              </a:rPr>
              <a:t>拓源科技技术分享</a:t>
            </a:r>
            <a:endParaRPr lang="x-none" altLang="zh-CN" sz="4400" dirty="0">
              <a:solidFill>
                <a:schemeClr val="bg1"/>
              </a:solidFill>
              <a:latin typeface="锐字荣光粗黑简1.0" panose="02000500000000000000" pitchFamily="2" charset="-122"/>
              <a:ea typeface="锐字荣光粗黑简1.0" panose="02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5" y="20589"/>
            <a:ext cx="12192000" cy="6858000"/>
          </a:xfrm>
          <a:prstGeom prst="rect">
            <a:avLst/>
          </a:prstGeom>
          <a:solidFill>
            <a:srgbClr val="0C1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5110" y="1199515"/>
            <a:ext cx="1402080" cy="45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>
                <a:solidFill>
                  <a:schemeClr val="bg1"/>
                </a:solidFill>
              </a:rPr>
              <a:t>接入步骤</a:t>
            </a:r>
            <a:endParaRPr lang="x-none" altLang="zh-CN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7345" y="2390140"/>
            <a:ext cx="6480810" cy="2013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1、验证请求来自微信服务器，完成服务端对微信服务器的接入</a:t>
            </a:r>
            <a:endParaRPr lang="x-none" altLang="zh-CN">
              <a:solidFill>
                <a:schemeClr val="bg1"/>
              </a:solidFill>
            </a:endParaRPr>
          </a:p>
          <a:p>
            <a:endParaRPr lang="x-none" altLang="zh-CN">
              <a:solidFill>
                <a:schemeClr val="bg1"/>
              </a:solidFill>
            </a:endParaRPr>
          </a:p>
          <a:p>
            <a:r>
              <a:rPr lang="x-none" altLang="zh-CN">
                <a:solidFill>
                  <a:schemeClr val="bg1"/>
                </a:solidFill>
              </a:rPr>
              <a:t>2、接收来微信服务器的数据</a:t>
            </a:r>
            <a:endParaRPr lang="x-none" altLang="zh-CN">
              <a:solidFill>
                <a:schemeClr val="bg1"/>
              </a:solidFill>
            </a:endParaRPr>
          </a:p>
          <a:p>
            <a:endParaRPr lang="x-none" altLang="zh-CN">
              <a:solidFill>
                <a:schemeClr val="bg1"/>
              </a:solidFill>
            </a:endParaRPr>
          </a:p>
          <a:p>
            <a:r>
              <a:rPr lang="x-none" altLang="zh-CN">
                <a:solidFill>
                  <a:schemeClr val="bg1"/>
                </a:solidFill>
              </a:rPr>
              <a:t>3、处理数据</a:t>
            </a:r>
            <a:endParaRPr lang="x-none" altLang="zh-CN">
              <a:solidFill>
                <a:schemeClr val="bg1"/>
              </a:solidFill>
            </a:endParaRPr>
          </a:p>
          <a:p>
            <a:endParaRPr lang="x-none" altLang="zh-CN">
              <a:solidFill>
                <a:schemeClr val="bg1"/>
              </a:solidFill>
            </a:endParaRPr>
          </a:p>
          <a:p>
            <a:r>
              <a:rPr lang="x-none" altLang="zh-CN">
                <a:solidFill>
                  <a:schemeClr val="bg1"/>
                </a:solidFill>
              </a:rPr>
              <a:t>4、返回相应的XML数据</a:t>
            </a:r>
            <a:endParaRPr lang="x-none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5" y="20589"/>
            <a:ext cx="12192000" cy="6858000"/>
          </a:xfrm>
          <a:prstGeom prst="rect">
            <a:avLst/>
          </a:prstGeom>
          <a:solidFill>
            <a:srgbClr val="0C1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5110" y="1199515"/>
            <a:ext cx="2011680" cy="45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>
                <a:solidFill>
                  <a:schemeClr val="bg1"/>
                </a:solidFill>
              </a:rPr>
              <a:t>开发前的准备</a:t>
            </a:r>
            <a:endParaRPr lang="x-none" altLang="zh-CN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7345" y="2390140"/>
            <a:ext cx="5966460" cy="1464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1、一个可以通过外网访问的地址，端口只能是80或者443</a:t>
            </a:r>
            <a:endParaRPr lang="x-none" altLang="zh-CN">
              <a:solidFill>
                <a:schemeClr val="bg1"/>
              </a:solidFill>
            </a:endParaRPr>
          </a:p>
          <a:p>
            <a:endParaRPr lang="x-none" altLang="zh-CN">
              <a:solidFill>
                <a:schemeClr val="bg1"/>
              </a:solidFill>
            </a:endParaRPr>
          </a:p>
          <a:p>
            <a:r>
              <a:rPr lang="x-none" altLang="zh-CN">
                <a:solidFill>
                  <a:schemeClr val="bg1"/>
                </a:solidFill>
              </a:rPr>
              <a:t>2、一个微信公众号（个人订阅号或者企业服务号都行）</a:t>
            </a:r>
            <a:endParaRPr lang="x-none" altLang="zh-CN">
              <a:solidFill>
                <a:schemeClr val="bg1"/>
              </a:solidFill>
            </a:endParaRPr>
          </a:p>
          <a:p>
            <a:endParaRPr lang="x-none" altLang="zh-CN">
              <a:solidFill>
                <a:schemeClr val="bg1"/>
              </a:solidFill>
            </a:endParaRPr>
          </a:p>
          <a:p>
            <a:r>
              <a:rPr lang="x-none" altLang="zh-CN">
                <a:solidFill>
                  <a:schemeClr val="bg1"/>
                </a:solidFill>
              </a:rPr>
              <a:t>3、公众号的相关信息（appId、appSecret、token）</a:t>
            </a:r>
            <a:endParaRPr lang="x-none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  <a:alpha val="50000"/>
          </a:schemeClr>
        </a:solidFill>
        <a:ln>
          <a:noFill/>
        </a:ln>
      </a:spPr>
      <a:bodyPr rtlCol="0" anchor="ctr"/>
      <a:lstStyle>
        <a:defPPr algn="ctr">
          <a:defRPr sz="4800" dirty="0">
            <a:latin typeface="百度综艺简体" panose="02010601030101010101" pitchFamily="2" charset="-122"/>
            <a:ea typeface="百度综艺简体" panose="02010601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Kingsoft Office WPP</Application>
  <PresentationFormat>宽屏</PresentationFormat>
  <Paragraphs>22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cavin</cp:lastModifiedBy>
  <cp:revision>70</cp:revision>
  <dcterms:created xsi:type="dcterms:W3CDTF">2017-11-13T13:50:44Z</dcterms:created>
  <dcterms:modified xsi:type="dcterms:W3CDTF">2017-11-13T13:50:44Z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