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62" r:id="rId7"/>
    <p:sldId id="261" r:id="rId8"/>
    <p:sldId id="263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ABE0-28D0-4287-B18C-729D8BD3595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1A32-7682-4C00-95F7-33078137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8-018-0099-7" TargetMode="External"/><Relationship Id="rId2" Type="http://schemas.openxmlformats.org/officeDocument/2006/relationships/hyperlink" Target="https://academic.oup.com/ije/article/44/2/512/7546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rbase.org/" TargetMode="External"/><Relationship Id="rId4" Type="http://schemas.openxmlformats.org/officeDocument/2006/relationships/hyperlink" Target="https://academic.oup.com/ije/article/46/6/1985/39579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2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EWAS: Genomic Feature &amp; Pathway Enrichment and Causal Inference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2824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Cavin Ward-Caviness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EPA – Environmental Public Health Division, Clinical Research Branch</a:t>
            </a:r>
          </a:p>
        </p:txBody>
      </p:sp>
    </p:spTree>
    <p:extLst>
      <p:ext uri="{BB962C8B-B14F-4D97-AF65-F5344CB8AC3E}">
        <p14:creationId xmlns:p14="http://schemas.microsoft.com/office/powerpoint/2010/main" val="3507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46050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Factors Affecting 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amongst genetic variants</a:t>
            </a: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independent genetic variants only, explicitly account for correlations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Pleiotropy/Invalid instruments</a:t>
            </a:r>
          </a:p>
          <a:p>
            <a:pPr lvl="1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MR Egger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MR PRESSO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Mode Based Estimate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Powered Instruments</a:t>
            </a: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multi-instrument approach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Winner’s curse / 1 sample MR</a:t>
            </a: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Sample MR (perhaps with summary data;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www.mrbase.org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201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6BE9-013F-4B3D-8C0A-C0B33B8F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BB8F-D94E-4C54-A36A-A116732B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Epigenome-wide association study = EWAS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to see if epigenetic variation anywhere in the epigenome is associated with a trait or exposure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epigenetic extension of GWAS but with additional caveats</a:t>
            </a:r>
          </a:p>
        </p:txBody>
      </p:sp>
    </p:spTree>
    <p:extLst>
      <p:ext uri="{BB962C8B-B14F-4D97-AF65-F5344CB8AC3E}">
        <p14:creationId xmlns:p14="http://schemas.microsoft.com/office/powerpoint/2010/main" val="18368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8E4F-D66F-4E9A-A07A-255B3D91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EWAS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6725-C404-4DC2-8E7C-61E0D275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hybridization, low intensity, cross-hybridizing, probes with SNPs, batch effects, sex mismatches, probe chemistry harmonization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type heterogeneity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tissue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of effect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gene expression / other omics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in relation to exposure / outcome</a:t>
            </a:r>
          </a:p>
        </p:txBody>
      </p:sp>
    </p:spTree>
    <p:extLst>
      <p:ext uri="{BB962C8B-B14F-4D97-AF65-F5344CB8AC3E}">
        <p14:creationId xmlns:p14="http://schemas.microsoft.com/office/powerpoint/2010/main" val="13022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225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after you have performed an EWAS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54225"/>
            <a:ext cx="1099185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genomic regions which are enriched for associations?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 ontologies or pathways enriched for associations?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evidence for a causal effect?</a:t>
            </a:r>
          </a:p>
        </p:txBody>
      </p:sp>
    </p:spTree>
    <p:extLst>
      <p:ext uri="{BB962C8B-B14F-4D97-AF65-F5344CB8AC3E}">
        <p14:creationId xmlns:p14="http://schemas.microsoft.com/office/powerpoint/2010/main" val="109143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9" y="8828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regions/features with potential functional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93" y="1644241"/>
            <a:ext cx="10884017" cy="50753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islands vs Shore (0 – 2kb) vs Shelf (2 – 4kb)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Islands are regions typically near promotors which have a high density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sites. Shores and shelves are nearby regions to the island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 regulatory elements that can be up to 1Mbp from the gene they regulate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5’/3’ Untranslated region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near the start/stop codons that may contain regulatory significance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Hypersensitivity Site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Nucleosome free, i.e. open, regions of DNA where transcription factors and RNA polymerase can bind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579" y="3465095"/>
            <a:ext cx="11093116" cy="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1180" y="3465095"/>
            <a:ext cx="1169070" cy="24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13821" y="3152276"/>
            <a:ext cx="1070813" cy="5173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1579" y="3152276"/>
            <a:ext cx="1022684" cy="926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0568" y="3122195"/>
            <a:ext cx="1022684" cy="926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05625" y="3122194"/>
            <a:ext cx="1022684" cy="926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00250" y="3465094"/>
            <a:ext cx="575513" cy="240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55667" y="3458740"/>
            <a:ext cx="575513" cy="244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63661" y="3465094"/>
            <a:ext cx="575513" cy="23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248149" y="3220872"/>
            <a:ext cx="854" cy="48285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125743">
            <a:off x="642614" y="3505332"/>
            <a:ext cx="959526" cy="22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9125743">
            <a:off x="1785180" y="3505332"/>
            <a:ext cx="959526" cy="22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9125743">
            <a:off x="2968281" y="3505332"/>
            <a:ext cx="959526" cy="22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97071" y="3220278"/>
            <a:ext cx="2466" cy="48344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05993" y="3403158"/>
            <a:ext cx="1302" cy="3005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87416" y="3403158"/>
            <a:ext cx="2066" cy="29554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404688" y="3306726"/>
            <a:ext cx="6745" cy="399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27053" y="3148300"/>
            <a:ext cx="4376" cy="5620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04900" y="3156167"/>
            <a:ext cx="4887" cy="54665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17426" y="3005038"/>
            <a:ext cx="2388" cy="7042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916479" y="3413051"/>
            <a:ext cx="840" cy="2880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96223" y="3415687"/>
            <a:ext cx="1217" cy="2883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02341" y="3311718"/>
            <a:ext cx="5059" cy="3985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58894" y="3407134"/>
            <a:ext cx="3237" cy="30082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04452" y="3403158"/>
            <a:ext cx="1197" cy="3048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71468" y="3419061"/>
            <a:ext cx="2977" cy="29459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321040" y="3442915"/>
            <a:ext cx="4481" cy="2673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72115" y="3442915"/>
            <a:ext cx="4795" cy="2673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551628" y="3367377"/>
            <a:ext cx="4041" cy="34289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112991" y="3366448"/>
            <a:ext cx="3726" cy="3372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396330" y="3442915"/>
            <a:ext cx="5833" cy="26977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04812" y="3615490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845031" y="3217601"/>
            <a:ext cx="7658" cy="5086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42579" y="3411467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26751" y="3320645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938535" y="3599846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022707" y="3509024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60474" y="3305001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82950" y="3599011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20717" y="3394988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104889" y="3304166"/>
            <a:ext cx="242435" cy="27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683818" y="3198975"/>
            <a:ext cx="7658" cy="5086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50299" y="3381980"/>
            <a:ext cx="702" cy="3251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9209639" y="3388999"/>
            <a:ext cx="702" cy="3180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505621" y="3400926"/>
            <a:ext cx="7616" cy="3089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660758" y="3407735"/>
            <a:ext cx="3867" cy="302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309916" y="3220278"/>
            <a:ext cx="7642" cy="48979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456346" y="3209030"/>
            <a:ext cx="4958" cy="5010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198529" y="3219932"/>
            <a:ext cx="854" cy="48285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98574" y="3202675"/>
            <a:ext cx="4958" cy="5010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80808" y="4623919"/>
            <a:ext cx="1022684" cy="9264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784492" y="6035046"/>
            <a:ext cx="7658" cy="5086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970034" y="4971334"/>
            <a:ext cx="575513" cy="23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061484" y="6349362"/>
            <a:ext cx="575513" cy="244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791564" y="5667706"/>
            <a:ext cx="1169070" cy="24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17521" y="4884842"/>
            <a:ext cx="18085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Nucleosome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3339" y="6035046"/>
            <a:ext cx="21355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636997" y="4852121"/>
            <a:ext cx="14093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49741" y="6233326"/>
            <a:ext cx="15057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5’/3’ UTR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69516" y="5549494"/>
            <a:ext cx="25619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/ Gene Body</a:t>
            </a:r>
          </a:p>
        </p:txBody>
      </p:sp>
      <p:sp>
        <p:nvSpPr>
          <p:cNvPr id="122" name="Left Brace 121"/>
          <p:cNvSpPr/>
          <p:nvPr/>
        </p:nvSpPr>
        <p:spPr>
          <a:xfrm rot="16200000">
            <a:off x="6352040" y="3692682"/>
            <a:ext cx="397481" cy="5267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112999" y="4075820"/>
            <a:ext cx="9701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Island</a:t>
            </a:r>
          </a:p>
        </p:txBody>
      </p:sp>
      <p:sp>
        <p:nvSpPr>
          <p:cNvPr id="124" name="Left Brace 123"/>
          <p:cNvSpPr/>
          <p:nvPr/>
        </p:nvSpPr>
        <p:spPr>
          <a:xfrm rot="5400000">
            <a:off x="5634263" y="2636412"/>
            <a:ext cx="397481" cy="9027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5500885" y="3400926"/>
            <a:ext cx="9104" cy="3048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eft Brace 125"/>
          <p:cNvSpPr/>
          <p:nvPr/>
        </p:nvSpPr>
        <p:spPr>
          <a:xfrm rot="5400000">
            <a:off x="7087578" y="2664392"/>
            <a:ext cx="397481" cy="9027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7510007" y="3407134"/>
            <a:ext cx="2199" cy="2994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692887" y="3415085"/>
            <a:ext cx="5254" cy="29293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241033" y="2425618"/>
            <a:ext cx="1324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Shore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7248" y="2473303"/>
            <a:ext cx="12715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Shore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0" y="13721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enrichment analyses might find that the Island and Enhancer are enriched for associations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6461554" y="3309001"/>
            <a:ext cx="6745" cy="399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756849" y="3307169"/>
            <a:ext cx="5059" cy="3985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579158" y="3136926"/>
            <a:ext cx="4762" cy="5734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666231" y="3151618"/>
            <a:ext cx="5874" cy="553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4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97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Ontology/Pathway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9742"/>
            <a:ext cx="6794533" cy="57712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Genes/gene regulation does not act alone but as a part of a larger pathway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Pathway associations are often more robust than locus or gene-specific associations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Enriched pathways/ontologies may better reflect biological significance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Ontology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set of genes with a common attribute: location, regulation, biochemical / biological function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set of genes grouped by a common biochemical or biological function.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35" y="979743"/>
            <a:ext cx="5559124" cy="5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9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11849100" cy="1325563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consider with Enrichment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44675"/>
            <a:ext cx="10515600" cy="173672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sided vs two-sided tests – Enrichment, Depletion or both?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use as a baseline?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forms of bias exist?</a:t>
            </a:r>
          </a:p>
        </p:txBody>
      </p:sp>
    </p:spTree>
    <p:extLst>
      <p:ext uri="{BB962C8B-B14F-4D97-AF65-F5344CB8AC3E}">
        <p14:creationId xmlns:p14="http://schemas.microsoft.com/office/powerpoint/2010/main" val="331067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958312"/>
            <a:ext cx="6725973" cy="44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820525" cy="1154622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Inference: Mendelian Randomization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601" y="1287972"/>
            <a:ext cx="5716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Genotypes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Unmeasured confounding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Exposure of interest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Outcome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assumed to be predictive of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IV1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independent of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(random assignment at birth,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and not directly associated with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8978" y="5766137"/>
            <a:ext cx="12210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assumptions are met then the estimated effect of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Y is an unbiased estimate of the 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 of X on Y</a:t>
            </a:r>
          </a:p>
        </p:txBody>
      </p:sp>
    </p:spTree>
    <p:extLst>
      <p:ext uri="{BB962C8B-B14F-4D97-AF65-F5344CB8AC3E}">
        <p14:creationId xmlns:p14="http://schemas.microsoft.com/office/powerpoint/2010/main" val="295686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532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Extending EWAS: Genomic Feature &amp; Pathway Enrichment and Causal Inference</vt:lpstr>
      <vt:lpstr>What is an EWAS</vt:lpstr>
      <vt:lpstr>EWAS Considerations</vt:lpstr>
      <vt:lpstr>Questions to ask after you have performed an EWAS</vt:lpstr>
      <vt:lpstr>Genomic regions/features with potential functional significance</vt:lpstr>
      <vt:lpstr>PowerPoint Presentation</vt:lpstr>
      <vt:lpstr>Gene Ontology/Pathway Analyses</vt:lpstr>
      <vt:lpstr>Things to consider with Enrichment analyses</vt:lpstr>
      <vt:lpstr>Casual Inference: Mendelian Randomization</vt:lpstr>
      <vt:lpstr>Common Factors Affecting 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EWAS: Pathways, Replication and Mendelian Randomization</dc:title>
  <dc:creator>Ward-Caviness, Cavin</dc:creator>
  <cp:lastModifiedBy>Ward-Caviness, Cavin</cp:lastModifiedBy>
  <cp:revision>33</cp:revision>
  <dcterms:created xsi:type="dcterms:W3CDTF">2017-06-13T16:28:26Z</dcterms:created>
  <dcterms:modified xsi:type="dcterms:W3CDTF">2019-04-01T21:04:49Z</dcterms:modified>
</cp:coreProperties>
</file>