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65" r:id="rId6"/>
    <p:sldId id="272" r:id="rId7"/>
    <p:sldId id="268" r:id="rId8"/>
    <p:sldId id="270" r:id="rId9"/>
    <p:sldId id="260" r:id="rId10"/>
    <p:sldId id="261" r:id="rId11"/>
    <p:sldId id="262" r:id="rId12"/>
    <p:sldId id="271" r:id="rId13"/>
    <p:sldId id="273" r:id="rId14"/>
    <p:sldId id="274" r:id="rId15"/>
    <p:sldId id="275" r:id="rId16"/>
    <p:sldId id="276" r:id="rId17"/>
    <p:sldId id="281" r:id="rId18"/>
    <p:sldId id="277" r:id="rId19"/>
    <p:sldId id="278" r:id="rId20"/>
    <p:sldId id="283" r:id="rId21"/>
    <p:sldId id="279" r:id="rId22"/>
    <p:sldId id="284" r:id="rId23"/>
    <p:sldId id="285" r:id="rId24"/>
    <p:sldId id="286" r:id="rId25"/>
    <p:sldId id="280" r:id="rId26"/>
    <p:sldId id="282" r:id="rId27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r Almeida" initials="VA" lastIdx="1" clrIdx="0">
    <p:extLst>
      <p:ext uri="{19B8F6BF-5375-455C-9EA6-DF929625EA0E}">
        <p15:presenceInfo xmlns:p15="http://schemas.microsoft.com/office/powerpoint/2012/main" userId="Vitor Almeida" providerId="None"/>
      </p:ext>
    </p:extLst>
  </p:cmAuthor>
  <p:cmAuthor id="2" name="Jorge Pião" initials="JP" lastIdx="15" clrIdx="1">
    <p:extLst>
      <p:ext uri="{19B8F6BF-5375-455C-9EA6-DF929625EA0E}">
        <p15:presenceInfo xmlns:p15="http://schemas.microsoft.com/office/powerpoint/2012/main" userId="Jorge Piã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22" autoAdjust="0"/>
    <p:restoredTop sz="95294" autoAdjust="0"/>
  </p:normalViewPr>
  <p:slideViewPr>
    <p:cSldViewPr snapToGrid="0">
      <p:cViewPr varScale="1">
        <p:scale>
          <a:sx n="58" d="100"/>
          <a:sy n="58" d="100"/>
        </p:scale>
        <p:origin x="96" y="48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5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26281B-FC43-4086-882C-283A208B1A76}" type="datetime1">
              <a:rPr lang="pt-PT" smtClean="0"/>
              <a:t>26/07/2018</a:t>
            </a:fld>
            <a:endParaRPr lang="pt-PT" dirty="0"/>
          </a:p>
        </p:txBody>
      </p:sp>
      <p:sp>
        <p:nvSpPr>
          <p:cNvPr id="4" name="Marcador de Posição de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A6D89F-CAF1-4B00-B996-79EF17FCD7BB}" type="datetime1">
              <a:rPr lang="pt-PT" smtClean="0"/>
              <a:t>26/07/2018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Editar os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FB667E1-E601-4AAF-B95C-B25720D70A6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0850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9019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t-PT" smtClean="0"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05831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pt-PT" smtClean="0"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16056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t-PT" smtClean="0"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67560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t-PT" smtClean="0"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56682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t-PT" smtClean="0"/>
              <a:t>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04955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t-PT" smtClean="0"/>
              <a:t>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4033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pt-PT" dirty="0"/>
          </a:p>
        </p:txBody>
      </p:sp>
      <p:sp>
        <p:nvSpPr>
          <p:cNvPr id="9" name="Retângulo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95400" y="2286000"/>
            <a:ext cx="9601200" cy="1517904"/>
          </a:xfrm>
        </p:spPr>
        <p:txBody>
          <a:bodyPr rtlCol="0" anchor="b"/>
          <a:lstStyle>
            <a:lvl1pPr algn="ctr" rtl="0">
              <a:defRPr sz="5400"/>
            </a:lvl1pPr>
          </a:lstStyle>
          <a:p>
            <a:pPr rtl="0"/>
            <a:r>
              <a:rPr lang="pt-PT" dirty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PT"/>
              <a:t>Clique para editar o estilo de subtítulo do Modelo Global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PT" dirty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e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Adicionar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012BC9-ADD6-4825-88DE-C71512772B13}" type="datetime1">
              <a:rPr lang="pt-PT" smtClean="0"/>
              <a:t>26/07/2018</a:t>
            </a:fld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274638"/>
            <a:ext cx="2628900" cy="5897562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PT" dirty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e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Adicionar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5CEDDD-C132-4265-BA86-FF667E3662AB}" type="datetime1">
              <a:rPr lang="pt-PT" smtClean="0"/>
              <a:t>26/07/2018</a:t>
            </a:fld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PT" dirty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e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Adicionar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6536DB-14D7-4A14-AF3A-6877C1015F65}" type="datetime1">
              <a:rPr lang="pt-PT" smtClean="0"/>
              <a:t>26/07/2018</a:t>
            </a:fld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295400" y="2130552"/>
            <a:ext cx="9601200" cy="2359152"/>
          </a:xfrm>
        </p:spPr>
        <p:txBody>
          <a:bodyPr rtlCol="0" anchor="b">
            <a:normAutofit/>
          </a:bodyPr>
          <a:lstStyle>
            <a:lvl1pPr algn="ctr" rtl="0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rtlCol="0"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e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Adicionar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938EF4-FC02-42E5-821C-4B3204F4EFD3}" type="datetime1">
              <a:rPr lang="pt-PT" smtClean="0"/>
              <a:t>26/07/2018</a:t>
            </a:fld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PT" dirty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Adicionar um rodapé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4D5B99-69EC-44FB-88F0-8AA61E8ADB61}" type="datetime1">
              <a:rPr lang="pt-PT" smtClean="0"/>
              <a:t>26/07/2018</a:t>
            </a:fld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D06EF73-9DB8-4763-865F-2F88181A473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PT" dirty="0"/>
              <a:t>Clique para editar o estilo do título do Modelo Global</a:t>
            </a:r>
          </a:p>
        </p:txBody>
      </p:sp>
      <p:sp>
        <p:nvSpPr>
          <p:cNvPr id="3" name="Marcador de Posição de Texto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e Texto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8" name="Marcador de Posição de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Adicionar um rodapé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C2F9C9-3E94-42FB-84F1-00BB9611ED8E}" type="datetime1">
              <a:rPr lang="pt-PT" smtClean="0"/>
              <a:t>26/07/2018</a:t>
            </a:fld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PT" dirty="0"/>
              <a:t>Clique para editar o estilo do título do Modelo Global</a:t>
            </a:r>
          </a:p>
        </p:txBody>
      </p:sp>
      <p:sp>
        <p:nvSpPr>
          <p:cNvPr id="4" name="Marcador de Posição de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Adicionar um rodapé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7B5E2A-3E81-4698-9C72-579943A09600}" type="datetime1">
              <a:rPr lang="pt-PT" smtClean="0"/>
              <a:t>26/07/2018</a:t>
            </a:fld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Adicionar um rodapé</a:t>
            </a:r>
          </a:p>
        </p:txBody>
      </p:sp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C3AAB9-9B79-4F6C-9B6F-551BBE571A8F}" type="datetime1">
              <a:rPr lang="pt-PT" smtClean="0"/>
              <a:t>26/07/2018</a:t>
            </a:fld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 rtl="0">
              <a:defRPr sz="3400" b="0"/>
            </a:lvl1pPr>
          </a:lstStyle>
          <a:p>
            <a:pPr rtl="0"/>
            <a:r>
              <a:rPr lang="pt-PT" dirty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e Texto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Adicionar um rodapé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C35C07-C0BA-4051-B2A3-5979466BECBD}" type="datetime1">
              <a:rPr lang="pt-PT" smtClean="0"/>
              <a:t>26/07/2018</a:t>
            </a:fld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 rtl="0">
              <a:defRPr sz="3400" b="0"/>
            </a:lvl1pPr>
          </a:lstStyle>
          <a:p>
            <a:pPr rtl="0"/>
            <a:r>
              <a:rPr lang="pt-PT" dirty="0"/>
              <a:t>Clique para editar o estilo do título do Modelo Global</a:t>
            </a:r>
          </a:p>
        </p:txBody>
      </p:sp>
      <p:sp>
        <p:nvSpPr>
          <p:cNvPr id="3" name="Marcador de Posição de Imagem 2" descr="Um marcador de posição vazio para adicionar uma imagem. Clique no marcador de posição e selecione a imagem que pretende adicionar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4" name="Marcador de Posição de Texto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Adicionar um rodapé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26C5FA-1223-42FB-94C0-9FBAED7D467B}" type="datetime1">
              <a:rPr lang="pt-PT" smtClean="0"/>
              <a:t>26/07/2018</a:t>
            </a:fld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pt-PT" dirty="0"/>
          </a:p>
        </p:txBody>
      </p:sp>
      <p:sp>
        <p:nvSpPr>
          <p:cNvPr id="2" name="Marcador de Posição de 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dirty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/>
              <a:t>Editar os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5" name="Marcador de Posição de Rodapé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dirty="0"/>
              <a:t>Adicionar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fld id="{8F7B110C-6B0A-499E-B118-F07FB7F89548}" type="datetime1">
              <a:rPr lang="pt-PT" smtClean="0"/>
              <a:t>26/07/2018</a:t>
            </a:fld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fld id="{CA8D9AD5-F248-4919-864A-CFD76CC027D6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Autofit/>
          </a:bodyPr>
          <a:lstStyle/>
          <a:p>
            <a:r>
              <a:rPr lang="pt-PT" sz="2400" b="1" dirty="0"/>
              <a:t>Licenciatura em Engenharia Informática e de Computadores</a:t>
            </a:r>
            <a:br>
              <a:rPr lang="pt-PT" sz="2400" dirty="0"/>
            </a:br>
            <a:r>
              <a:rPr lang="pt-PT" sz="2400" b="1" dirty="0"/>
              <a:t>Projeto e Seminário </a:t>
            </a:r>
            <a:br>
              <a:rPr lang="pt-PT" sz="2400" dirty="0"/>
            </a:br>
            <a:r>
              <a:rPr lang="pt-BR" sz="2400" dirty="0"/>
              <a:t>Sistema de partilha entre médicos de dermatologia da ficha de utente, incluindo fotos de sinais dermatológicos</a:t>
            </a:r>
            <a:endParaRPr lang="pt-PT" sz="2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r>
              <a:rPr lang="pt-PT" sz="3200" b="1" dirty="0"/>
              <a:t>Medical Skin Care</a:t>
            </a:r>
            <a:endParaRPr lang="pt-PT" sz="3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539DC77-7C99-43FA-AC92-78FF244DFCE5}"/>
              </a:ext>
            </a:extLst>
          </p:cNvPr>
          <p:cNvSpPr txBox="1"/>
          <p:nvPr/>
        </p:nvSpPr>
        <p:spPr>
          <a:xfrm>
            <a:off x="8915400" y="6083299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Desenvolvido por:</a:t>
            </a:r>
            <a:br>
              <a:rPr lang="pt-PT" dirty="0"/>
            </a:br>
            <a:r>
              <a:rPr lang="pt-PT" dirty="0"/>
              <a:t>Hélio Cavadissa e Luís Moreira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3B525F8-6514-4A5E-AFAA-3DA576337A17}"/>
              </a:ext>
            </a:extLst>
          </p:cNvPr>
          <p:cNvSpPr txBox="1"/>
          <p:nvPr/>
        </p:nvSpPr>
        <p:spPr>
          <a:xfrm>
            <a:off x="304800" y="6083299"/>
            <a:ext cx="331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Orientadores:</a:t>
            </a:r>
          </a:p>
          <a:p>
            <a:r>
              <a:rPr lang="pt-PT" dirty="0"/>
              <a:t>Jorge Martins e Vítor Almeida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090C6CF2-9DBA-45D0-8AA2-DF574C0D643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7" y="1780401"/>
            <a:ext cx="6440659" cy="467315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46432414-BD7A-4671-956B-513664A30DAE}"/>
              </a:ext>
            </a:extLst>
          </p:cNvPr>
          <p:cNvSpPr/>
          <p:nvPr/>
        </p:nvSpPr>
        <p:spPr>
          <a:xfrm>
            <a:off x="653819" y="1085111"/>
            <a:ext cx="2071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Administrativo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4829F02-5C23-4DF0-B21F-4D870800167E}"/>
              </a:ext>
            </a:extLst>
          </p:cNvPr>
          <p:cNvSpPr txBox="1"/>
          <p:nvPr/>
        </p:nvSpPr>
        <p:spPr>
          <a:xfrm>
            <a:off x="6541477" y="441851"/>
            <a:ext cx="554970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PT" sz="2000" dirty="0">
                <a:solidFill>
                  <a:schemeClr val="accent4"/>
                </a:solidFill>
              </a:rPr>
              <a:t>Relativo a médicos e enfermeiros: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chemeClr val="accent1">
                    <a:lumMod val="75000"/>
                  </a:schemeClr>
                </a:solidFill>
              </a:rPr>
              <a:t>Registar (criar uma conta).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chemeClr val="accent1">
                    <a:lumMod val="75000"/>
                  </a:schemeClr>
                </a:solidFill>
              </a:rPr>
              <a:t>Integra-los numa equipa.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chemeClr val="accent1">
                    <a:lumMod val="75000"/>
                  </a:schemeClr>
                </a:solidFill>
              </a:rPr>
              <a:t>Remove-los duma equipa.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chemeClr val="accent1">
                    <a:lumMod val="75000"/>
                  </a:schemeClr>
                </a:solidFill>
              </a:rPr>
              <a:t>Adicionar um médico como líder duma              equipa.</a:t>
            </a:r>
          </a:p>
          <a:p>
            <a:endParaRPr lang="pt-PT" sz="2000" dirty="0">
              <a:solidFill>
                <a:schemeClr val="accent4"/>
              </a:solidFill>
            </a:endParaRPr>
          </a:p>
          <a:p>
            <a:r>
              <a:rPr lang="pt-PT" sz="2000" dirty="0">
                <a:solidFill>
                  <a:schemeClr val="accent4"/>
                </a:solidFill>
              </a:rPr>
              <a:t>Relativo a utentes: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chemeClr val="accent1">
                    <a:lumMod val="75000"/>
                  </a:schemeClr>
                </a:solidFill>
              </a:rPr>
              <a:t>Registar (criar uma conta).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chemeClr val="accent1">
                    <a:lumMod val="75000"/>
                  </a:schemeClr>
                </a:solidFill>
              </a:rPr>
              <a:t>Enviar pedido para aceder às fichas.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chemeClr val="accent1">
                    <a:lumMod val="75000"/>
                  </a:schemeClr>
                </a:solidFill>
              </a:rPr>
              <a:t>Adicionar (associar um utente à sua   instituição)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chemeClr val="accent1">
                    <a:lumMod val="75000"/>
                  </a:schemeClr>
                </a:solidFill>
              </a:rPr>
              <a:t>Consultar os dados pessoais do utente.</a:t>
            </a:r>
          </a:p>
          <a:p>
            <a:endParaRPr lang="pt-PT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PT" sz="2000" dirty="0">
                <a:solidFill>
                  <a:schemeClr val="accent4"/>
                </a:solidFill>
              </a:rPr>
              <a:t>Relativo à equipa médica: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chemeClr val="accent1">
                    <a:lumMod val="75000"/>
                  </a:schemeClr>
                </a:solidFill>
              </a:rPr>
              <a:t>Criar uma equipa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chemeClr val="accent1">
                    <a:lumMod val="75000"/>
                  </a:schemeClr>
                </a:solidFill>
              </a:rPr>
              <a:t>Adicionar integrantes.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chemeClr val="accent1">
                    <a:lumMod val="75000"/>
                  </a:schemeClr>
                </a:solidFill>
              </a:rPr>
              <a:t>Remover integrantes.</a:t>
            </a:r>
            <a:endParaRPr lang="pt-PT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ítulo 6">
            <a:extLst>
              <a:ext uri="{FF2B5EF4-FFF2-40B4-BE49-F238E27FC236}">
                <a16:creationId xmlns:a16="http://schemas.microsoft.com/office/drawing/2014/main" id="{97D2F33E-16A8-445A-A34B-F1F6762DD01B}"/>
              </a:ext>
            </a:extLst>
          </p:cNvPr>
          <p:cNvSpPr txBox="1">
            <a:spLocks/>
          </p:cNvSpPr>
          <p:nvPr/>
        </p:nvSpPr>
        <p:spPr>
          <a:xfrm>
            <a:off x="9714914" y="0"/>
            <a:ext cx="2477086" cy="851486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Medical Skin Care</a:t>
            </a:r>
            <a:endParaRPr lang="pt-PT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ítulo 6">
            <a:extLst>
              <a:ext uri="{FF2B5EF4-FFF2-40B4-BE49-F238E27FC236}">
                <a16:creationId xmlns:a16="http://schemas.microsoft.com/office/drawing/2014/main" id="{C2C4DFD5-D20A-42CB-B929-1D81F95B5F8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96972" cy="851486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b="1" dirty="0">
                <a:solidFill>
                  <a:schemeClr val="accent1">
                    <a:lumMod val="75000"/>
                  </a:schemeClr>
                </a:solidFill>
              </a:rPr>
              <a:t>Utilizadores</a:t>
            </a:r>
          </a:p>
          <a:p>
            <a:endParaRPr lang="pt-PT" dirty="0"/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E65AFDDC-F7C1-4F10-BD90-39343A5B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pt-PT" smtClean="0"/>
              <a:t>10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5679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49572CB-E192-4CD5-AB54-9CDE56FB7FDD}"/>
              </a:ext>
            </a:extLst>
          </p:cNvPr>
          <p:cNvSpPr/>
          <p:nvPr/>
        </p:nvSpPr>
        <p:spPr>
          <a:xfrm>
            <a:off x="653819" y="1085111"/>
            <a:ext cx="1141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Médico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A15F20F-3E3E-416A-98BF-3FCCEBA5A46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8" y="1546776"/>
            <a:ext cx="6465276" cy="504004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3FF9E24-A2A4-43B5-B3FE-F88FBB89D6D8}"/>
              </a:ext>
            </a:extLst>
          </p:cNvPr>
          <p:cNvSpPr txBox="1"/>
          <p:nvPr/>
        </p:nvSpPr>
        <p:spPr>
          <a:xfrm>
            <a:off x="6541477" y="441851"/>
            <a:ext cx="554970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PT" sz="2800" dirty="0">
                <a:solidFill>
                  <a:schemeClr val="accent4"/>
                </a:solidFill>
              </a:rPr>
              <a:t>Funções dos médicos :</a:t>
            </a:r>
          </a:p>
          <a:p>
            <a:pPr lvl="0"/>
            <a:endParaRPr lang="pt-PT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Criar um grupo de fichas.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Criar uma ficha.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Adicionar uma ficha ao grupo de ficha de um utente 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Consultar as fichas dum utente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Adicionar notas sobre a ficha dum utente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Consultar informações sobre médicos e enfermeiros da mesma equipa.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Preencher questionários sobre histórico do utente.</a:t>
            </a:r>
            <a:r>
              <a:rPr lang="pt-PT" sz="2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pt-PT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7445FADD-2F23-4EA8-BE99-E74F8E5152A9}"/>
              </a:ext>
            </a:extLst>
          </p:cNvPr>
          <p:cNvSpPr txBox="1">
            <a:spLocks/>
          </p:cNvSpPr>
          <p:nvPr/>
        </p:nvSpPr>
        <p:spPr>
          <a:xfrm>
            <a:off x="9714914" y="0"/>
            <a:ext cx="2477086" cy="851486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Medical Skin Care</a:t>
            </a:r>
            <a:endParaRPr lang="pt-PT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ítulo 6">
            <a:extLst>
              <a:ext uri="{FF2B5EF4-FFF2-40B4-BE49-F238E27FC236}">
                <a16:creationId xmlns:a16="http://schemas.microsoft.com/office/drawing/2014/main" id="{5980363F-7DE0-4821-9A97-278C8C7B26E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96972" cy="851486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b="1" dirty="0">
                <a:solidFill>
                  <a:schemeClr val="accent1">
                    <a:lumMod val="75000"/>
                  </a:schemeClr>
                </a:solidFill>
              </a:rPr>
              <a:t>Utilizadores</a:t>
            </a:r>
          </a:p>
          <a:p>
            <a:endParaRPr lang="pt-PT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235CFC2A-6943-4184-8C79-9FA14F0E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pt-PT" smtClean="0"/>
              <a:t>11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9721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C22A649-91EB-4241-B410-D511D84C411A}"/>
              </a:ext>
            </a:extLst>
          </p:cNvPr>
          <p:cNvSpPr/>
          <p:nvPr/>
        </p:nvSpPr>
        <p:spPr>
          <a:xfrm>
            <a:off x="913046" y="662460"/>
            <a:ext cx="1606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Enfermeiro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F819EC-F8C0-4E81-B32E-7592970FD8BD}"/>
              </a:ext>
            </a:extLst>
          </p:cNvPr>
          <p:cNvSpPr txBox="1"/>
          <p:nvPr/>
        </p:nvSpPr>
        <p:spPr>
          <a:xfrm>
            <a:off x="6541477" y="441851"/>
            <a:ext cx="554970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PT" sz="2800" dirty="0">
                <a:solidFill>
                  <a:schemeClr val="accent4"/>
                </a:solidFill>
              </a:rPr>
              <a:t>Funções dos enfermeiros :</a:t>
            </a:r>
          </a:p>
          <a:p>
            <a:pPr lvl="0"/>
            <a:endParaRPr lang="pt-PT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Pode consultar as fichas de utente.</a:t>
            </a:r>
          </a:p>
          <a:p>
            <a:endParaRPr lang="pt-PT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Pode adicionar notas sobre a ficha dum utente.</a:t>
            </a:r>
          </a:p>
          <a:p>
            <a:endParaRPr lang="pt-PT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Consultar informações sobre médicos e enfermeiros da mesma equipa.</a:t>
            </a:r>
          </a:p>
          <a:p>
            <a:endParaRPr lang="pt-PT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Preencher questionários sobre histórico do utente.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C27ADBF-A98F-401B-B007-B01BE823507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59" y="1124125"/>
            <a:ext cx="6436118" cy="535870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9DE48A7E-7201-489A-961D-7F1EFD3E543A}"/>
              </a:ext>
            </a:extLst>
          </p:cNvPr>
          <p:cNvSpPr txBox="1">
            <a:spLocks/>
          </p:cNvSpPr>
          <p:nvPr/>
        </p:nvSpPr>
        <p:spPr>
          <a:xfrm>
            <a:off x="9714914" y="0"/>
            <a:ext cx="2477086" cy="851486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Medical Skin Care</a:t>
            </a:r>
            <a:endParaRPr lang="pt-PT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ítulo 6">
            <a:extLst>
              <a:ext uri="{FF2B5EF4-FFF2-40B4-BE49-F238E27FC236}">
                <a16:creationId xmlns:a16="http://schemas.microsoft.com/office/drawing/2014/main" id="{38412401-BB2F-49E3-8C0B-4E1D3959629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96972" cy="851486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b="1" dirty="0">
                <a:solidFill>
                  <a:schemeClr val="accent1">
                    <a:lumMod val="75000"/>
                  </a:schemeClr>
                </a:solidFill>
              </a:rPr>
              <a:t>Utilizadores</a:t>
            </a:r>
          </a:p>
          <a:p>
            <a:endParaRPr lang="pt-PT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7F406F7C-F480-44AF-8028-74DE24C2F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pt-PT" smtClean="0"/>
              <a:t>12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4555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84A2310-A2F9-46AE-8B14-04756723D537}"/>
              </a:ext>
            </a:extLst>
          </p:cNvPr>
          <p:cNvSpPr/>
          <p:nvPr/>
        </p:nvSpPr>
        <p:spPr>
          <a:xfrm>
            <a:off x="712542" y="851486"/>
            <a:ext cx="1065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Utente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A930599-8852-4F55-88A4-ADA036A95EEC}"/>
              </a:ext>
            </a:extLst>
          </p:cNvPr>
          <p:cNvSpPr txBox="1"/>
          <p:nvPr/>
        </p:nvSpPr>
        <p:spPr>
          <a:xfrm>
            <a:off x="7104185" y="735955"/>
            <a:ext cx="554970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PT" sz="2800" dirty="0">
                <a:solidFill>
                  <a:schemeClr val="accent4"/>
                </a:solidFill>
              </a:rPr>
              <a:t>Funções dos Utentes :</a:t>
            </a:r>
          </a:p>
          <a:p>
            <a:pPr lvl="0"/>
            <a:endParaRPr lang="pt-PT" sz="28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Consultar as suas fichas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PT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Conceder permissão de acessos aos seus grupos de ficha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PT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Consultar equipas há quem deu permissão de acesso.</a:t>
            </a:r>
          </a:p>
          <a:p>
            <a:endParaRPr lang="pt-PT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>
              <a:solidFill>
                <a:schemeClr val="accent1"/>
              </a:solidFill>
            </a:endParaRPr>
          </a:p>
          <a:p>
            <a:endParaRPr lang="pt-PT" sz="2400" b="1" dirty="0">
              <a:solidFill>
                <a:schemeClr val="accent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F8DB43E-E32A-408A-9320-494254F60FD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23584"/>
            <a:ext cx="6988029" cy="491077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6D4F1501-9332-4D7B-8346-A40569B66313}"/>
              </a:ext>
            </a:extLst>
          </p:cNvPr>
          <p:cNvSpPr txBox="1">
            <a:spLocks/>
          </p:cNvSpPr>
          <p:nvPr/>
        </p:nvSpPr>
        <p:spPr>
          <a:xfrm>
            <a:off x="9714914" y="0"/>
            <a:ext cx="2477086" cy="851486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Medical Skin Care</a:t>
            </a:r>
            <a:endParaRPr lang="pt-PT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ítulo 6">
            <a:extLst>
              <a:ext uri="{FF2B5EF4-FFF2-40B4-BE49-F238E27FC236}">
                <a16:creationId xmlns:a16="http://schemas.microsoft.com/office/drawing/2014/main" id="{E82D4089-5F42-48C8-85BE-C7E67427F2C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96972" cy="851486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b="1" dirty="0">
                <a:solidFill>
                  <a:schemeClr val="accent1">
                    <a:lumMod val="75000"/>
                  </a:schemeClr>
                </a:solidFill>
              </a:rPr>
              <a:t>Utilizadores</a:t>
            </a:r>
          </a:p>
          <a:p>
            <a:endParaRPr lang="pt-PT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FA48422-4A7D-4388-AC5F-C160A258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pt-PT" smtClean="0"/>
              <a:t>13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5383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6">
            <a:extLst>
              <a:ext uri="{FF2B5EF4-FFF2-40B4-BE49-F238E27FC236}">
                <a16:creationId xmlns:a16="http://schemas.microsoft.com/office/drawing/2014/main" id="{050BB716-565F-48C3-A22D-9657F262B98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96972" cy="851486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b="1" dirty="0">
                <a:solidFill>
                  <a:schemeClr val="accent1">
                    <a:lumMod val="75000"/>
                  </a:schemeClr>
                </a:solidFill>
              </a:rPr>
              <a:t>Tecnologias</a:t>
            </a:r>
          </a:p>
          <a:p>
            <a:endParaRPr lang="pt-PT" dirty="0">
              <a:solidFill>
                <a:schemeClr val="accent1"/>
              </a:solidFill>
            </a:endParaRPr>
          </a:p>
        </p:txBody>
      </p:sp>
      <p:sp>
        <p:nvSpPr>
          <p:cNvPr id="4" name="Título 6">
            <a:extLst>
              <a:ext uri="{FF2B5EF4-FFF2-40B4-BE49-F238E27FC236}">
                <a16:creationId xmlns:a16="http://schemas.microsoft.com/office/drawing/2014/main" id="{C34B6EBD-B3D6-4D7A-96EC-5CAD7C72A1D4}"/>
              </a:ext>
            </a:extLst>
          </p:cNvPr>
          <p:cNvSpPr txBox="1">
            <a:spLocks/>
          </p:cNvSpPr>
          <p:nvPr/>
        </p:nvSpPr>
        <p:spPr>
          <a:xfrm>
            <a:off x="9714914" y="0"/>
            <a:ext cx="2477086" cy="851486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Medical Skin Care</a:t>
            </a:r>
            <a:endParaRPr lang="pt-PT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D32261-DAD0-4A3A-A60D-759C962D34E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951" y="2242888"/>
            <a:ext cx="1710948" cy="1197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6BD7FF-1A57-453D-BBD9-8EB2CD4737C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36" y="5209527"/>
            <a:ext cx="2345592" cy="1290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F890F89-2393-4C7C-BF69-DF09EB2B810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413" y="1907894"/>
            <a:ext cx="3395002" cy="1830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0C3D4BF-43EA-4A95-BEC8-2D2A7575FC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90" y="2379502"/>
            <a:ext cx="2192218" cy="134090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DE91D28-B0A5-4FBB-AA03-F7B5E7D844E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278" y="5105396"/>
            <a:ext cx="2968830" cy="139421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E8843BB-55BD-4C47-A0DB-F622528E14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294" y="5319438"/>
            <a:ext cx="3991272" cy="1160582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324F845D-5EE8-4DAA-A35B-3C37621B9BA3}"/>
              </a:ext>
            </a:extLst>
          </p:cNvPr>
          <p:cNvSpPr/>
          <p:nvPr/>
        </p:nvSpPr>
        <p:spPr>
          <a:xfrm>
            <a:off x="210804" y="4263030"/>
            <a:ext cx="39388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000" dirty="0">
                <a:solidFill>
                  <a:schemeClr val="accent1">
                    <a:lumMod val="75000"/>
                  </a:schemeClr>
                </a:solidFill>
              </a:rPr>
              <a:t>Armazenamento de Imagens e das chaves de cifra e decifra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228132-B559-4493-9DD3-B121B6CDF16B}"/>
              </a:ext>
            </a:extLst>
          </p:cNvPr>
          <p:cNvSpPr/>
          <p:nvPr/>
        </p:nvSpPr>
        <p:spPr>
          <a:xfrm>
            <a:off x="4224630" y="4263030"/>
            <a:ext cx="39388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000" dirty="0">
                <a:solidFill>
                  <a:schemeClr val="accent1">
                    <a:lumMod val="75000"/>
                  </a:schemeClr>
                </a:solidFill>
              </a:rPr>
              <a:t>Captura de imagem com melhor qualidade.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A7EDA71-9C1A-4DC8-B063-5246D89BB39D}"/>
              </a:ext>
            </a:extLst>
          </p:cNvPr>
          <p:cNvSpPr/>
          <p:nvPr/>
        </p:nvSpPr>
        <p:spPr>
          <a:xfrm>
            <a:off x="8321831" y="4263030"/>
            <a:ext cx="35997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000" dirty="0">
                <a:solidFill>
                  <a:schemeClr val="accent1">
                    <a:lumMod val="75000"/>
                  </a:schemeClr>
                </a:solidFill>
              </a:rPr>
              <a:t>Construção de templates para HTML.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EA8F274-ADCE-4A35-B6B9-1D7D66F50268}"/>
              </a:ext>
            </a:extLst>
          </p:cNvPr>
          <p:cNvSpPr/>
          <p:nvPr/>
        </p:nvSpPr>
        <p:spPr>
          <a:xfrm>
            <a:off x="210804" y="1530692"/>
            <a:ext cx="3938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000" dirty="0">
                <a:solidFill>
                  <a:schemeClr val="accent1">
                    <a:lumMod val="75000"/>
                  </a:schemeClr>
                </a:solidFill>
              </a:rPr>
              <a:t>Plataforma para desenvolvimento da Componente Servidora.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0009ABC-6661-4A8B-813B-156EE377018F}"/>
              </a:ext>
            </a:extLst>
          </p:cNvPr>
          <p:cNvSpPr/>
          <p:nvPr/>
        </p:nvSpPr>
        <p:spPr>
          <a:xfrm>
            <a:off x="4223278" y="1538562"/>
            <a:ext cx="39388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000" dirty="0">
                <a:solidFill>
                  <a:schemeClr val="accent1">
                    <a:lumMod val="75000"/>
                  </a:schemeClr>
                </a:solidFill>
              </a:rPr>
              <a:t>Framework para construção da API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1A13EED-D4F6-4330-83DD-1D66B9FB8431}"/>
              </a:ext>
            </a:extLst>
          </p:cNvPr>
          <p:cNvSpPr/>
          <p:nvPr/>
        </p:nvSpPr>
        <p:spPr>
          <a:xfrm>
            <a:off x="8358393" y="1530692"/>
            <a:ext cx="39388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000" dirty="0">
                <a:solidFill>
                  <a:schemeClr val="accent1">
                    <a:lumMod val="75000"/>
                  </a:schemeClr>
                </a:solidFill>
              </a:rPr>
              <a:t>Base de Dados</a:t>
            </a:r>
          </a:p>
        </p:txBody>
      </p:sp>
      <p:sp>
        <p:nvSpPr>
          <p:cNvPr id="28" name="Marcador de Posição do Número do Diapositivo 27">
            <a:extLst>
              <a:ext uri="{FF2B5EF4-FFF2-40B4-BE49-F238E27FC236}">
                <a16:creationId xmlns:a16="http://schemas.microsoft.com/office/drawing/2014/main" id="{44BB94DE-2C4A-4D82-AEC0-B0DE026A7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pt-PT" smtClean="0"/>
              <a:t>14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4180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6">
            <a:extLst>
              <a:ext uri="{FF2B5EF4-FFF2-40B4-BE49-F238E27FC236}">
                <a16:creationId xmlns:a16="http://schemas.microsoft.com/office/drawing/2014/main" id="{11ADF89D-7D02-4EBA-BD07-B1EB0B188DF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96972" cy="851486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b="1" dirty="0">
                <a:solidFill>
                  <a:schemeClr val="accent1">
                    <a:lumMod val="75000"/>
                  </a:schemeClr>
                </a:solidFill>
              </a:rPr>
              <a:t>Arquitetura</a:t>
            </a:r>
          </a:p>
          <a:p>
            <a:endParaRPr lang="pt-PT" dirty="0">
              <a:solidFill>
                <a:schemeClr val="accent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C4C959-4E51-4FF0-82D4-A3CD17C1A8D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31" y="851487"/>
            <a:ext cx="7835319" cy="555513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2886C43-77EF-43F0-ADBA-21956C521B53}"/>
              </a:ext>
            </a:extLst>
          </p:cNvPr>
          <p:cNvSpPr/>
          <p:nvPr/>
        </p:nvSpPr>
        <p:spPr>
          <a:xfrm flipH="1">
            <a:off x="2141009" y="451376"/>
            <a:ext cx="67074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000" b="1" dirty="0">
                <a:solidFill>
                  <a:schemeClr val="accent1">
                    <a:lumMod val="75000"/>
                  </a:schemeClr>
                </a:solidFill>
              </a:rPr>
              <a:t>Componentes da aplicação organizados em camadas.</a:t>
            </a:r>
          </a:p>
        </p:txBody>
      </p:sp>
      <p:sp>
        <p:nvSpPr>
          <p:cNvPr id="8" name="Título 6">
            <a:extLst>
              <a:ext uri="{FF2B5EF4-FFF2-40B4-BE49-F238E27FC236}">
                <a16:creationId xmlns:a16="http://schemas.microsoft.com/office/drawing/2014/main" id="{FBC40605-1B75-44BC-93B1-897A81063166}"/>
              </a:ext>
            </a:extLst>
          </p:cNvPr>
          <p:cNvSpPr txBox="1">
            <a:spLocks/>
          </p:cNvSpPr>
          <p:nvPr/>
        </p:nvSpPr>
        <p:spPr>
          <a:xfrm>
            <a:off x="9714914" y="0"/>
            <a:ext cx="2477086" cy="851486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Medical Skin Care</a:t>
            </a:r>
            <a:endParaRPr lang="pt-PT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B81D29BB-007A-4D20-B1A1-D5054F33B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pt-PT" smtClean="0"/>
              <a:t>15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6565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6">
            <a:extLst>
              <a:ext uri="{FF2B5EF4-FFF2-40B4-BE49-F238E27FC236}">
                <a16:creationId xmlns:a16="http://schemas.microsoft.com/office/drawing/2014/main" id="{C6FBCA42-493C-4BA6-BC81-240E862AD184}"/>
              </a:ext>
            </a:extLst>
          </p:cNvPr>
          <p:cNvSpPr txBox="1">
            <a:spLocks/>
          </p:cNvSpPr>
          <p:nvPr/>
        </p:nvSpPr>
        <p:spPr>
          <a:xfrm>
            <a:off x="9714914" y="0"/>
            <a:ext cx="2477086" cy="851486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Medical Skin Care</a:t>
            </a:r>
            <a:endParaRPr lang="pt-PT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ítulo 6">
            <a:extLst>
              <a:ext uri="{FF2B5EF4-FFF2-40B4-BE49-F238E27FC236}">
                <a16:creationId xmlns:a16="http://schemas.microsoft.com/office/drawing/2014/main" id="{00DC5236-7C12-471B-BD46-8753BBFE499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96972" cy="851486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b="1" dirty="0">
                <a:solidFill>
                  <a:schemeClr val="accent1">
                    <a:lumMod val="75000"/>
                  </a:schemeClr>
                </a:solidFill>
              </a:rPr>
              <a:t>Implementação</a:t>
            </a:r>
          </a:p>
          <a:p>
            <a:endParaRPr lang="pt-PT" dirty="0">
              <a:solidFill>
                <a:schemeClr val="accent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FD93024-38DD-4F6C-B321-5F5296DD7F0D}"/>
              </a:ext>
            </a:extLst>
          </p:cNvPr>
          <p:cNvSpPr/>
          <p:nvPr/>
        </p:nvSpPr>
        <p:spPr>
          <a:xfrm>
            <a:off x="532279" y="776516"/>
            <a:ext cx="34324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Camada de Apresentação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A4E5EED-59D1-449E-98E0-2FC92D1E5049}"/>
              </a:ext>
            </a:extLst>
          </p:cNvPr>
          <p:cNvSpPr txBox="1"/>
          <p:nvPr/>
        </p:nvSpPr>
        <p:spPr>
          <a:xfrm>
            <a:off x="532279" y="1409671"/>
            <a:ext cx="8629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1">
                    <a:lumMod val="75000"/>
                  </a:schemeClr>
                </a:solidFill>
              </a:rPr>
              <a:t>Apresentação dos dados e recolha da informação.</a:t>
            </a:r>
          </a:p>
          <a:p>
            <a:r>
              <a:rPr lang="pt-PT" b="1" dirty="0">
                <a:solidFill>
                  <a:schemeClr val="accent1">
                    <a:lumMod val="75000"/>
                  </a:schemeClr>
                </a:solidFill>
              </a:rPr>
              <a:t>A recolha de informação sobre fichas de utentes é  feita através de formulários HTML 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7FD68DD-3EB2-4D98-A19F-3A52E7D96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27" y="2442697"/>
            <a:ext cx="12191999" cy="4134530"/>
          </a:xfrm>
          <a:prstGeom prst="rect">
            <a:avLst/>
          </a:prstGeom>
        </p:spPr>
      </p:pic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9736A90B-595C-4631-9DE9-F338B42B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pt-PT" smtClean="0"/>
              <a:t>16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3714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6">
            <a:extLst>
              <a:ext uri="{FF2B5EF4-FFF2-40B4-BE49-F238E27FC236}">
                <a16:creationId xmlns:a16="http://schemas.microsoft.com/office/drawing/2014/main" id="{C6FBCA42-493C-4BA6-BC81-240E862AD184}"/>
              </a:ext>
            </a:extLst>
          </p:cNvPr>
          <p:cNvSpPr txBox="1">
            <a:spLocks/>
          </p:cNvSpPr>
          <p:nvPr/>
        </p:nvSpPr>
        <p:spPr>
          <a:xfrm>
            <a:off x="9714914" y="0"/>
            <a:ext cx="2477086" cy="851486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Medical Skin Care</a:t>
            </a:r>
            <a:endParaRPr lang="pt-PT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ítulo 6">
            <a:extLst>
              <a:ext uri="{FF2B5EF4-FFF2-40B4-BE49-F238E27FC236}">
                <a16:creationId xmlns:a16="http://schemas.microsoft.com/office/drawing/2014/main" id="{00DC5236-7C12-471B-BD46-8753BBFE499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96972" cy="646331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b="1" dirty="0">
                <a:solidFill>
                  <a:schemeClr val="accent1">
                    <a:lumMod val="75000"/>
                  </a:schemeClr>
                </a:solidFill>
              </a:rPr>
              <a:t>Implementação</a:t>
            </a:r>
          </a:p>
          <a:p>
            <a:endParaRPr lang="pt-PT" sz="32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PT" dirty="0">
                <a:solidFill>
                  <a:schemeClr val="accent1"/>
                </a:solidFill>
              </a:rPr>
              <a:t>  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FD93024-38DD-4F6C-B321-5F5296DD7F0D}"/>
              </a:ext>
            </a:extLst>
          </p:cNvPr>
          <p:cNvSpPr/>
          <p:nvPr/>
        </p:nvSpPr>
        <p:spPr>
          <a:xfrm>
            <a:off x="691259" y="425743"/>
            <a:ext cx="34324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Camada de Apresentação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A4E5EED-59D1-449E-98E0-2FC92D1E5049}"/>
              </a:ext>
            </a:extLst>
          </p:cNvPr>
          <p:cNvSpPr txBox="1"/>
          <p:nvPr/>
        </p:nvSpPr>
        <p:spPr>
          <a:xfrm>
            <a:off x="810850" y="2056915"/>
            <a:ext cx="8629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1">
                    <a:lumMod val="75000"/>
                  </a:schemeClr>
                </a:solidFill>
              </a:rPr>
              <a:t>Inclui informações , tipo de pele, pigmentação da pele, textura, temperatura, detalhes que não aparecem numa ficha médica geral.</a:t>
            </a:r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9736A90B-595C-4631-9DE9-F338B42B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pt-PT" smtClean="0"/>
              <a:t>17</a:t>
            </a:fld>
            <a:endParaRPr lang="pt-PT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8D0FA0-8A4D-423F-8932-3862578DEDED}"/>
              </a:ext>
            </a:extLst>
          </p:cNvPr>
          <p:cNvSpPr/>
          <p:nvPr/>
        </p:nvSpPr>
        <p:spPr>
          <a:xfrm>
            <a:off x="397338" y="1313151"/>
            <a:ext cx="18511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chemeClr val="accent1">
                    <a:lumMod val="75000"/>
                  </a:schemeClr>
                </a:solidFill>
              </a:rPr>
              <a:t>Ficha de Utente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8ED3A7A-21F7-46A6-B25C-3CF70E431E08}"/>
              </a:ext>
            </a:extLst>
          </p:cNvPr>
          <p:cNvSpPr txBox="1"/>
          <p:nvPr/>
        </p:nvSpPr>
        <p:spPr>
          <a:xfrm>
            <a:off x="716046" y="3123845"/>
            <a:ext cx="862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1">
                    <a:lumMod val="75000"/>
                  </a:schemeClr>
                </a:solidFill>
              </a:rPr>
              <a:t>Informações recolhidas via formulários HTML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D819727-9057-4435-B7F1-24715882F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2520"/>
            <a:ext cx="12076120" cy="287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7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6">
            <a:extLst>
              <a:ext uri="{FF2B5EF4-FFF2-40B4-BE49-F238E27FC236}">
                <a16:creationId xmlns:a16="http://schemas.microsoft.com/office/drawing/2014/main" id="{9DDBFFCE-678A-4C49-909F-012457686B3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96972" cy="851486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b="1" dirty="0">
                <a:solidFill>
                  <a:schemeClr val="accent1">
                    <a:lumMod val="75000"/>
                  </a:schemeClr>
                </a:solidFill>
              </a:rPr>
              <a:t>Implementação</a:t>
            </a:r>
          </a:p>
          <a:p>
            <a:endParaRPr lang="pt-PT" sz="32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PT" dirty="0">
              <a:solidFill>
                <a:schemeClr val="accent1"/>
              </a:solidFill>
            </a:endParaRPr>
          </a:p>
        </p:txBody>
      </p:sp>
      <p:sp>
        <p:nvSpPr>
          <p:cNvPr id="4" name="Título 6">
            <a:extLst>
              <a:ext uri="{FF2B5EF4-FFF2-40B4-BE49-F238E27FC236}">
                <a16:creationId xmlns:a16="http://schemas.microsoft.com/office/drawing/2014/main" id="{9035E4B9-9341-4238-AF5B-925387919223}"/>
              </a:ext>
            </a:extLst>
          </p:cNvPr>
          <p:cNvSpPr txBox="1">
            <a:spLocks/>
          </p:cNvSpPr>
          <p:nvPr/>
        </p:nvSpPr>
        <p:spPr>
          <a:xfrm>
            <a:off x="9714914" y="0"/>
            <a:ext cx="2477086" cy="851486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Medical Skin Care</a:t>
            </a:r>
            <a:endParaRPr lang="pt-PT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DD8DAF4-C437-43BE-BFED-242B35DA7B6A}"/>
              </a:ext>
            </a:extLst>
          </p:cNvPr>
          <p:cNvSpPr/>
          <p:nvPr/>
        </p:nvSpPr>
        <p:spPr>
          <a:xfrm>
            <a:off x="532279" y="776516"/>
            <a:ext cx="2794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Camada de Negócio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1CA3E2D-9B6E-421D-B043-9FE702AD1958}"/>
              </a:ext>
            </a:extLst>
          </p:cNvPr>
          <p:cNvSpPr txBox="1"/>
          <p:nvPr/>
        </p:nvSpPr>
        <p:spPr>
          <a:xfrm>
            <a:off x="210884" y="2014697"/>
            <a:ext cx="720713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Ponte entre a camada de apresentação e a camada de acesso aos dados</a:t>
            </a:r>
          </a:p>
          <a:p>
            <a:endParaRPr lang="pt-PT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Receção dos dados recebidos da camada de apresentação.</a:t>
            </a:r>
          </a:p>
          <a:p>
            <a:endParaRPr lang="pt-PT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Receção dos dados recebidos da camada de acesso à aos dados.</a:t>
            </a:r>
          </a:p>
          <a:p>
            <a:endParaRPr lang="pt-PT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Cifra dos Dados.</a:t>
            </a:r>
          </a:p>
          <a:p>
            <a:endParaRPr lang="pt-PT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Restrição de acesso aos dados</a:t>
            </a:r>
            <a:r>
              <a:rPr lang="pt-PT" sz="20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pt-PT" dirty="0">
              <a:solidFill>
                <a:schemeClr val="accent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3A13E45-5A76-4BEF-9F98-E46D7688B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740" y="1803682"/>
            <a:ext cx="7778260" cy="4558098"/>
          </a:xfrm>
          <a:prstGeom prst="rect">
            <a:avLst/>
          </a:prstGeom>
        </p:spPr>
      </p:pic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48987A1-EB55-4E8C-BDB5-F6C328B2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pt-PT" smtClean="0"/>
              <a:t>18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4671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6">
            <a:extLst>
              <a:ext uri="{FF2B5EF4-FFF2-40B4-BE49-F238E27FC236}">
                <a16:creationId xmlns:a16="http://schemas.microsoft.com/office/drawing/2014/main" id="{9DDBFFCE-678A-4C49-909F-012457686B3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96972" cy="851486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b="1" dirty="0">
                <a:solidFill>
                  <a:schemeClr val="accent1">
                    <a:lumMod val="75000"/>
                  </a:schemeClr>
                </a:solidFill>
              </a:rPr>
              <a:t>Implementação</a:t>
            </a:r>
          </a:p>
          <a:p>
            <a:endParaRPr lang="pt-PT" sz="32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PT" dirty="0">
              <a:solidFill>
                <a:schemeClr val="accent1"/>
              </a:solidFill>
            </a:endParaRPr>
          </a:p>
        </p:txBody>
      </p:sp>
      <p:sp>
        <p:nvSpPr>
          <p:cNvPr id="4" name="Título 6">
            <a:extLst>
              <a:ext uri="{FF2B5EF4-FFF2-40B4-BE49-F238E27FC236}">
                <a16:creationId xmlns:a16="http://schemas.microsoft.com/office/drawing/2014/main" id="{9035E4B9-9341-4238-AF5B-925387919223}"/>
              </a:ext>
            </a:extLst>
          </p:cNvPr>
          <p:cNvSpPr txBox="1">
            <a:spLocks/>
          </p:cNvSpPr>
          <p:nvPr/>
        </p:nvSpPr>
        <p:spPr>
          <a:xfrm>
            <a:off x="9714914" y="0"/>
            <a:ext cx="2477086" cy="851486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Medical Skin Care</a:t>
            </a:r>
            <a:endParaRPr lang="pt-PT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DD8DAF4-C437-43BE-BFED-242B35DA7B6A}"/>
              </a:ext>
            </a:extLst>
          </p:cNvPr>
          <p:cNvSpPr/>
          <p:nvPr/>
        </p:nvSpPr>
        <p:spPr>
          <a:xfrm>
            <a:off x="644574" y="471286"/>
            <a:ext cx="31386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b="1" dirty="0">
                <a:solidFill>
                  <a:schemeClr val="accent1">
                    <a:lumMod val="75000"/>
                  </a:schemeClr>
                </a:solidFill>
              </a:rPr>
              <a:t>Camada de Negócio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1CA3E2D-9B6E-421D-B043-9FE702AD1958}"/>
              </a:ext>
            </a:extLst>
          </p:cNvPr>
          <p:cNvSpPr txBox="1"/>
          <p:nvPr/>
        </p:nvSpPr>
        <p:spPr>
          <a:xfrm>
            <a:off x="339774" y="2200763"/>
            <a:ext cx="73727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chemeClr val="accent1">
                    <a:lumMod val="75000"/>
                  </a:schemeClr>
                </a:solidFill>
              </a:rPr>
              <a:t>Tipo de cifra simétrica.</a:t>
            </a:r>
          </a:p>
          <a:p>
            <a:endParaRPr lang="pt-PT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PT" sz="2000" b="1" dirty="0">
                <a:solidFill>
                  <a:schemeClr val="accent1">
                    <a:lumMod val="75000"/>
                  </a:schemeClr>
                </a:solidFill>
              </a:rPr>
              <a:t>Duas chaves : Data Encryption Key (DEK)</a:t>
            </a:r>
          </a:p>
          <a:p>
            <a:r>
              <a:rPr lang="pt-PT" sz="2000" b="1" dirty="0">
                <a:solidFill>
                  <a:schemeClr val="accent1">
                    <a:lumMod val="75000"/>
                  </a:schemeClr>
                </a:solidFill>
              </a:rPr>
              <a:t>	          Key Encryption Key   (KEK) </a:t>
            </a:r>
          </a:p>
          <a:p>
            <a:r>
              <a:rPr lang="pt-PT" sz="2000" b="1" dirty="0">
                <a:solidFill>
                  <a:schemeClr val="accent1">
                    <a:lumMod val="75000"/>
                  </a:schemeClr>
                </a:solidFill>
              </a:rPr>
              <a:t>Microsoft Azure Key Vault  para o armazenamento das chaves.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48987A1-EB55-4E8C-BDB5-F6C328B2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pt-PT" smtClean="0"/>
              <a:t>19</a:t>
            </a:fld>
            <a:endParaRPr lang="pt-PT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1AFA4E-4362-4BA4-B0D7-CA35FFD4C2ED}"/>
              </a:ext>
            </a:extLst>
          </p:cNvPr>
          <p:cNvSpPr/>
          <p:nvPr/>
        </p:nvSpPr>
        <p:spPr>
          <a:xfrm>
            <a:off x="905695" y="1273664"/>
            <a:ext cx="2167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Cifra dos Dados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831564-1706-4935-9B11-7483518EC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509" y="2502840"/>
            <a:ext cx="4299286" cy="394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2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b="1" dirty="0">
                <a:solidFill>
                  <a:schemeClr val="accent1">
                    <a:lumMod val="75000"/>
                  </a:schemeClr>
                </a:solidFill>
              </a:rPr>
              <a:t>Sumário</a:t>
            </a:r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pt-PT" sz="2800" b="1" dirty="0">
                <a:solidFill>
                  <a:schemeClr val="accent1">
                    <a:lumMod val="75000"/>
                  </a:schemeClr>
                </a:solidFill>
              </a:rPr>
              <a:t>Introdução</a:t>
            </a:r>
          </a:p>
          <a:p>
            <a:pPr rtl="0"/>
            <a:r>
              <a:rPr lang="pt-PT" sz="2800" b="1" dirty="0">
                <a:solidFill>
                  <a:schemeClr val="accent1">
                    <a:lumMod val="75000"/>
                  </a:schemeClr>
                </a:solidFill>
              </a:rPr>
              <a:t>Projetos Semelhantes</a:t>
            </a:r>
          </a:p>
          <a:p>
            <a:pPr rtl="0"/>
            <a:r>
              <a:rPr lang="pt-PT" sz="2800" b="1" dirty="0">
                <a:solidFill>
                  <a:schemeClr val="accent1">
                    <a:lumMod val="75000"/>
                  </a:schemeClr>
                </a:solidFill>
              </a:rPr>
              <a:t>Medical Skin Care</a:t>
            </a:r>
          </a:p>
          <a:p>
            <a:pPr rtl="0"/>
            <a:r>
              <a:rPr lang="pt-PT" sz="2800" b="1" dirty="0">
                <a:solidFill>
                  <a:schemeClr val="accent1">
                    <a:lumMod val="75000"/>
                  </a:schemeClr>
                </a:solidFill>
              </a:rPr>
              <a:t>Objetivos</a:t>
            </a:r>
          </a:p>
          <a:p>
            <a:pPr rtl="0"/>
            <a:r>
              <a:rPr lang="pt-PT" sz="2800" b="1" dirty="0">
                <a:solidFill>
                  <a:schemeClr val="accent1">
                    <a:lumMod val="75000"/>
                  </a:schemeClr>
                </a:solidFill>
              </a:rPr>
              <a:t>Utilizadores</a:t>
            </a:r>
          </a:p>
          <a:p>
            <a:pPr rtl="0"/>
            <a:r>
              <a:rPr lang="pt-PT" sz="2800" b="1" dirty="0">
                <a:solidFill>
                  <a:schemeClr val="accent1">
                    <a:lumMod val="75000"/>
                  </a:schemeClr>
                </a:solidFill>
              </a:rPr>
              <a:t>Tecnologias</a:t>
            </a:r>
          </a:p>
          <a:p>
            <a:r>
              <a:rPr lang="pt-PT" sz="2800" b="1" dirty="0">
                <a:solidFill>
                  <a:schemeClr val="accent1">
                    <a:lumMod val="75000"/>
                  </a:schemeClr>
                </a:solidFill>
              </a:rPr>
              <a:t>Arquitetura</a:t>
            </a:r>
          </a:p>
          <a:p>
            <a:r>
              <a:rPr lang="pt-PT" sz="2800" b="1" dirty="0">
                <a:solidFill>
                  <a:schemeClr val="accent1">
                    <a:lumMod val="75000"/>
                  </a:schemeClr>
                </a:solidFill>
              </a:rPr>
              <a:t>Implementação</a:t>
            </a:r>
          </a:p>
          <a:p>
            <a:pPr rtl="0"/>
            <a:r>
              <a:rPr lang="pt-PT" sz="2800" b="1" dirty="0">
                <a:solidFill>
                  <a:schemeClr val="accent1">
                    <a:lumMod val="75000"/>
                  </a:schemeClr>
                </a:solidFill>
              </a:rPr>
              <a:t>Notas Finais</a:t>
            </a:r>
          </a:p>
          <a:p>
            <a:pPr rtl="0"/>
            <a:endParaRPr lang="pt-PT" dirty="0"/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CF11AF63-EFB6-4E97-BB48-B866F397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6">
            <a:extLst>
              <a:ext uri="{FF2B5EF4-FFF2-40B4-BE49-F238E27FC236}">
                <a16:creationId xmlns:a16="http://schemas.microsoft.com/office/drawing/2014/main" id="{9DDBFFCE-678A-4C49-909F-012457686B3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96972" cy="851486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b="1" dirty="0">
                <a:solidFill>
                  <a:schemeClr val="accent1">
                    <a:lumMod val="75000"/>
                  </a:schemeClr>
                </a:solidFill>
              </a:rPr>
              <a:t>Implementação</a:t>
            </a:r>
          </a:p>
          <a:p>
            <a:endParaRPr lang="pt-PT" sz="32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PT" dirty="0">
              <a:solidFill>
                <a:schemeClr val="accent1"/>
              </a:solidFill>
            </a:endParaRPr>
          </a:p>
        </p:txBody>
      </p:sp>
      <p:sp>
        <p:nvSpPr>
          <p:cNvPr id="4" name="Título 6">
            <a:extLst>
              <a:ext uri="{FF2B5EF4-FFF2-40B4-BE49-F238E27FC236}">
                <a16:creationId xmlns:a16="http://schemas.microsoft.com/office/drawing/2014/main" id="{9035E4B9-9341-4238-AF5B-925387919223}"/>
              </a:ext>
            </a:extLst>
          </p:cNvPr>
          <p:cNvSpPr txBox="1">
            <a:spLocks/>
          </p:cNvSpPr>
          <p:nvPr/>
        </p:nvSpPr>
        <p:spPr>
          <a:xfrm>
            <a:off x="9714914" y="0"/>
            <a:ext cx="2477086" cy="851486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Medical Skin Care</a:t>
            </a:r>
            <a:endParaRPr lang="pt-PT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DD8DAF4-C437-43BE-BFED-242B35DA7B6A}"/>
              </a:ext>
            </a:extLst>
          </p:cNvPr>
          <p:cNvSpPr/>
          <p:nvPr/>
        </p:nvSpPr>
        <p:spPr>
          <a:xfrm>
            <a:off x="644574" y="471286"/>
            <a:ext cx="31386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b="1" dirty="0">
                <a:solidFill>
                  <a:schemeClr val="accent1">
                    <a:lumMod val="75000"/>
                  </a:schemeClr>
                </a:solidFill>
              </a:rPr>
              <a:t>Camada de Negócio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1CA3E2D-9B6E-421D-B043-9FE702AD1958}"/>
              </a:ext>
            </a:extLst>
          </p:cNvPr>
          <p:cNvSpPr txBox="1"/>
          <p:nvPr/>
        </p:nvSpPr>
        <p:spPr>
          <a:xfrm>
            <a:off x="339774" y="2200763"/>
            <a:ext cx="73727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chemeClr val="accent1">
                    <a:lumMod val="75000"/>
                  </a:schemeClr>
                </a:solidFill>
              </a:rPr>
              <a:t>Storage service:</a:t>
            </a:r>
          </a:p>
          <a:p>
            <a:r>
              <a:rPr lang="pt-PT" sz="2000" b="1" dirty="0">
                <a:solidFill>
                  <a:schemeClr val="accent1">
                    <a:lumMod val="75000"/>
                  </a:schemeClr>
                </a:solidFill>
              </a:rPr>
              <a:t>         armazenamento das fotos dos sinais do utente na cloud.</a:t>
            </a:r>
          </a:p>
          <a:p>
            <a:endParaRPr lang="pt-PT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PT" sz="2000" b="1" dirty="0">
                <a:solidFill>
                  <a:schemeClr val="accent1">
                    <a:lumMod val="75000"/>
                  </a:schemeClr>
                </a:solidFill>
              </a:rPr>
              <a:t>Armazenamento de imagens da mesma ficha em “contentores” </a:t>
            </a:r>
          </a:p>
          <a:p>
            <a:endParaRPr lang="pt-PT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PT" sz="2000" b="1" dirty="0">
                <a:solidFill>
                  <a:schemeClr val="accent1">
                    <a:lumMod val="75000"/>
                  </a:schemeClr>
                </a:solidFill>
              </a:rPr>
              <a:t>Upload da imagem usando o modelo </a:t>
            </a:r>
            <a:r>
              <a:rPr lang="pt-PT" sz="20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container</a:t>
            </a:r>
            <a:r>
              <a:rPr lang="pt-PT" sz="2000" b="1" dirty="0">
                <a:solidFill>
                  <a:schemeClr val="accent1">
                    <a:lumMod val="75000"/>
                  </a:schemeClr>
                </a:solidFill>
              </a:rPr>
              <a:t> da framework  </a:t>
            </a:r>
          </a:p>
          <a:p>
            <a:r>
              <a:rPr lang="pt-PT" sz="2000" b="1" dirty="0">
                <a:solidFill>
                  <a:schemeClr val="accent1">
                    <a:lumMod val="75000"/>
                  </a:schemeClr>
                </a:solidFill>
              </a:rPr>
              <a:t>LoopBack + chave parcial.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48987A1-EB55-4E8C-BDB5-F6C328B2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pt-PT" smtClean="0"/>
              <a:t>20</a:t>
            </a:fld>
            <a:endParaRPr lang="pt-PT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1AFA4E-4362-4BA4-B0D7-CA35FFD4C2ED}"/>
              </a:ext>
            </a:extLst>
          </p:cNvPr>
          <p:cNvSpPr/>
          <p:nvPr/>
        </p:nvSpPr>
        <p:spPr>
          <a:xfrm>
            <a:off x="905695" y="1273664"/>
            <a:ext cx="38662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Armazenamento De Imagens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F30DF85-08E1-4FCD-813E-3FC8F3711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018" y="4066068"/>
            <a:ext cx="4745208" cy="237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7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6">
            <a:extLst>
              <a:ext uri="{FF2B5EF4-FFF2-40B4-BE49-F238E27FC236}">
                <a16:creationId xmlns:a16="http://schemas.microsoft.com/office/drawing/2014/main" id="{9DDBFFCE-678A-4C49-909F-012457686B3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96972" cy="851486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b="1" dirty="0">
                <a:solidFill>
                  <a:schemeClr val="accent1">
                    <a:lumMod val="75000"/>
                  </a:schemeClr>
                </a:solidFill>
              </a:rPr>
              <a:t>Implementação</a:t>
            </a:r>
          </a:p>
          <a:p>
            <a:endParaRPr lang="pt-PT" sz="32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PT" dirty="0">
              <a:solidFill>
                <a:schemeClr val="accent1"/>
              </a:solidFill>
            </a:endParaRPr>
          </a:p>
        </p:txBody>
      </p:sp>
      <p:sp>
        <p:nvSpPr>
          <p:cNvPr id="4" name="Título 6">
            <a:extLst>
              <a:ext uri="{FF2B5EF4-FFF2-40B4-BE49-F238E27FC236}">
                <a16:creationId xmlns:a16="http://schemas.microsoft.com/office/drawing/2014/main" id="{9035E4B9-9341-4238-AF5B-925387919223}"/>
              </a:ext>
            </a:extLst>
          </p:cNvPr>
          <p:cNvSpPr txBox="1">
            <a:spLocks/>
          </p:cNvSpPr>
          <p:nvPr/>
        </p:nvSpPr>
        <p:spPr>
          <a:xfrm>
            <a:off x="9714914" y="0"/>
            <a:ext cx="2477086" cy="851486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Medical Skin Care</a:t>
            </a:r>
            <a:endParaRPr lang="pt-PT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DD8DAF4-C437-43BE-BFED-242B35DA7B6A}"/>
              </a:ext>
            </a:extLst>
          </p:cNvPr>
          <p:cNvSpPr/>
          <p:nvPr/>
        </p:nvSpPr>
        <p:spPr>
          <a:xfrm>
            <a:off x="644574" y="471286"/>
            <a:ext cx="31386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b="1" dirty="0">
                <a:solidFill>
                  <a:schemeClr val="accent1">
                    <a:lumMod val="75000"/>
                  </a:schemeClr>
                </a:solidFill>
              </a:rPr>
              <a:t>Camada de Negócio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1CA3E2D-9B6E-421D-B043-9FE702AD1958}"/>
              </a:ext>
            </a:extLst>
          </p:cNvPr>
          <p:cNvSpPr txBox="1"/>
          <p:nvPr/>
        </p:nvSpPr>
        <p:spPr>
          <a:xfrm>
            <a:off x="339774" y="2200763"/>
            <a:ext cx="73727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chemeClr val="accent1">
                    <a:lumMod val="75000"/>
                  </a:schemeClr>
                </a:solidFill>
              </a:rPr>
              <a:t>Restrição de acesso à dados utilizando a abordagem role-</a:t>
            </a:r>
            <a:r>
              <a:rPr lang="pt-PT" sz="2000" b="1" dirty="0" err="1">
                <a:solidFill>
                  <a:schemeClr val="accent1">
                    <a:lumMod val="75000"/>
                  </a:schemeClr>
                </a:solidFill>
              </a:rPr>
              <a:t>based</a:t>
            </a:r>
            <a:r>
              <a:rPr lang="pt-PT" sz="2000" b="1" dirty="0">
                <a:solidFill>
                  <a:schemeClr val="accent1">
                    <a:lumMod val="75000"/>
                  </a:schemeClr>
                </a:solidFill>
              </a:rPr>
              <a:t> access </a:t>
            </a:r>
            <a:r>
              <a:rPr lang="pt-PT" sz="2000" b="1" dirty="0" err="1">
                <a:solidFill>
                  <a:schemeClr val="accent1">
                    <a:lumMod val="75000"/>
                  </a:schemeClr>
                </a:solidFill>
              </a:rPr>
              <a:t>control</a:t>
            </a:r>
            <a:r>
              <a:rPr lang="pt-PT" sz="2000" b="1" dirty="0">
                <a:solidFill>
                  <a:schemeClr val="accent1">
                    <a:lumMod val="75000"/>
                  </a:schemeClr>
                </a:solidFill>
              </a:rPr>
              <a:t> (RBAC).</a:t>
            </a:r>
          </a:p>
          <a:p>
            <a:r>
              <a:rPr lang="pt-PT" sz="2000" b="1" dirty="0">
                <a:solidFill>
                  <a:schemeClr val="accent1">
                    <a:lumMod val="75000"/>
                  </a:schemeClr>
                </a:solidFill>
              </a:rPr>
              <a:t> </a:t>
            </a:r>
          </a:p>
          <a:p>
            <a:r>
              <a:rPr lang="pt-PT" sz="2000" b="1" dirty="0">
                <a:solidFill>
                  <a:schemeClr val="accent1">
                    <a:lumMod val="75000"/>
                  </a:schemeClr>
                </a:solidFill>
              </a:rPr>
              <a:t>Uso do modelo embutido </a:t>
            </a:r>
            <a:r>
              <a:rPr lang="pt-PT" sz="2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User</a:t>
            </a:r>
            <a:r>
              <a:rPr lang="pt-PT" sz="2000" b="1" dirty="0">
                <a:solidFill>
                  <a:schemeClr val="accent1">
                    <a:lumMod val="75000"/>
                  </a:schemeClr>
                </a:solidFill>
              </a:rPr>
              <a:t> da framework LoopBack para criação de utilizadores. 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48987A1-EB55-4E8C-BDB5-F6C328B2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pt-PT" smtClean="0"/>
              <a:t>21</a:t>
            </a:fld>
            <a:endParaRPr lang="pt-PT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1AFA4E-4362-4BA4-B0D7-CA35FFD4C2ED}"/>
              </a:ext>
            </a:extLst>
          </p:cNvPr>
          <p:cNvSpPr/>
          <p:nvPr/>
        </p:nvSpPr>
        <p:spPr>
          <a:xfrm>
            <a:off x="905695" y="1273664"/>
            <a:ext cx="3090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Registo e Autenticação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25C4CD0-4844-49D0-A4D0-A0C711360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663" y="2200763"/>
            <a:ext cx="4106778" cy="410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6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6">
            <a:extLst>
              <a:ext uri="{FF2B5EF4-FFF2-40B4-BE49-F238E27FC236}">
                <a16:creationId xmlns:a16="http://schemas.microsoft.com/office/drawing/2014/main" id="{E68C58EE-50A2-4216-B76D-18CDFD73181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96972" cy="851486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b="1" dirty="0">
                <a:solidFill>
                  <a:schemeClr val="accent1">
                    <a:lumMod val="75000"/>
                  </a:schemeClr>
                </a:solidFill>
              </a:rPr>
              <a:t>Implementação</a:t>
            </a:r>
          </a:p>
          <a:p>
            <a:endParaRPr lang="pt-PT" sz="32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PT" dirty="0">
              <a:solidFill>
                <a:schemeClr val="accent1"/>
              </a:solidFill>
            </a:endParaRPr>
          </a:p>
        </p:txBody>
      </p:sp>
      <p:sp>
        <p:nvSpPr>
          <p:cNvPr id="4" name="Título 6">
            <a:extLst>
              <a:ext uri="{FF2B5EF4-FFF2-40B4-BE49-F238E27FC236}">
                <a16:creationId xmlns:a16="http://schemas.microsoft.com/office/drawing/2014/main" id="{BF4FB018-0D9D-4FB8-97C1-B16AA92B218D}"/>
              </a:ext>
            </a:extLst>
          </p:cNvPr>
          <p:cNvSpPr txBox="1">
            <a:spLocks/>
          </p:cNvSpPr>
          <p:nvPr/>
        </p:nvSpPr>
        <p:spPr>
          <a:xfrm>
            <a:off x="9714914" y="0"/>
            <a:ext cx="2477086" cy="851486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Medical Skin Care</a:t>
            </a:r>
            <a:endParaRPr lang="pt-PT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61F5F8D-0C50-4F3C-88E4-780C220A275F}"/>
              </a:ext>
            </a:extLst>
          </p:cNvPr>
          <p:cNvSpPr/>
          <p:nvPr/>
        </p:nvSpPr>
        <p:spPr>
          <a:xfrm>
            <a:off x="532279" y="776516"/>
            <a:ext cx="3938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Camada de Acesso aos Dados</a:t>
            </a:r>
          </a:p>
        </p:txBody>
      </p:sp>
      <p:pic>
        <p:nvPicPr>
          <p:cNvPr id="6" name="Imagem 5" descr="C:\Users\HelioCavudissaW\Downloads\36382079_1824416707601636_2585195464626274304_n.png">
            <a:extLst>
              <a:ext uri="{FF2B5EF4-FFF2-40B4-BE49-F238E27FC236}">
                <a16:creationId xmlns:a16="http://schemas.microsoft.com/office/drawing/2014/main" id="{64EE3903-F2B1-4B0F-B442-78B95275B2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169" y="620785"/>
            <a:ext cx="7443831" cy="596356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BCF1A31-20CD-4F73-9AEB-47D73261B84D}"/>
              </a:ext>
            </a:extLst>
          </p:cNvPr>
          <p:cNvSpPr/>
          <p:nvPr/>
        </p:nvSpPr>
        <p:spPr>
          <a:xfrm>
            <a:off x="132572" y="2335650"/>
            <a:ext cx="46155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modelo de dados </a:t>
            </a:r>
            <a:r>
              <a:rPr lang="pt-PT" sz="2400" dirty="0">
                <a:solidFill>
                  <a:schemeClr val="accent1">
                    <a:lumMod val="75000"/>
                  </a:schemeClr>
                </a:solidFill>
              </a:rPr>
              <a:t>é constituído por 13 entidades.  Como mostra a figura a direita.</a:t>
            </a:r>
          </a:p>
          <a:p>
            <a:endParaRPr lang="pt-PT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PT" dirty="0">
              <a:solidFill>
                <a:schemeClr val="accent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4D25F3C-4DC5-4F63-BAB6-9E57BB502B56}"/>
              </a:ext>
            </a:extLst>
          </p:cNvPr>
          <p:cNvSpPr/>
          <p:nvPr/>
        </p:nvSpPr>
        <p:spPr>
          <a:xfrm>
            <a:off x="132572" y="4835252"/>
            <a:ext cx="4615596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Administrative  representa uma unidade hospitalar.</a:t>
            </a: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Uma unidade hospitalar tem associada várias equipas Team.</a:t>
            </a: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Equipas podem ter vários médicos  e enfermeiros. </a:t>
            </a:r>
          </a:p>
          <a:p>
            <a:endParaRPr lang="pt-PT" sz="2000" dirty="0">
              <a:solidFill>
                <a:schemeClr val="accent1"/>
              </a:solidFill>
            </a:endParaRPr>
          </a:p>
          <a:p>
            <a:endParaRPr lang="pt-PT" sz="2000" dirty="0">
              <a:solidFill>
                <a:schemeClr val="accent1"/>
              </a:solidFill>
            </a:endParaRP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8348661-3574-4BEB-95A0-09BFA1A9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pt-PT" smtClean="0"/>
              <a:t>22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8360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DC81411D-48B6-4415-A929-F4296543EAF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507" y="3071"/>
            <a:ext cx="7491028" cy="65889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ítulo 6">
            <a:extLst>
              <a:ext uri="{FF2B5EF4-FFF2-40B4-BE49-F238E27FC236}">
                <a16:creationId xmlns:a16="http://schemas.microsoft.com/office/drawing/2014/main" id="{534562DE-E42D-4272-B500-835DC64EBD1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96972" cy="851486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b="1" dirty="0">
                <a:solidFill>
                  <a:schemeClr val="accent1">
                    <a:lumMod val="75000"/>
                  </a:schemeClr>
                </a:solidFill>
              </a:rPr>
              <a:t>Notas Finais</a:t>
            </a:r>
          </a:p>
          <a:p>
            <a:endParaRPr lang="pt-PT" dirty="0">
              <a:solidFill>
                <a:schemeClr val="accent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B19CF69-71FA-49E1-9FC6-AF7D2C90F402}"/>
              </a:ext>
            </a:extLst>
          </p:cNvPr>
          <p:cNvSpPr txBox="1"/>
          <p:nvPr/>
        </p:nvSpPr>
        <p:spPr>
          <a:xfrm>
            <a:off x="485920" y="796961"/>
            <a:ext cx="60994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accent1">
                    <a:lumMod val="75000"/>
                  </a:schemeClr>
                </a:solidFill>
              </a:rPr>
              <a:t>Plataforma Modular.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accent1">
                    <a:lumMod val="75000"/>
                  </a:schemeClr>
                </a:solidFill>
              </a:rPr>
              <a:t>API que pode ser usada para dar suporte à aplicações para dispositivos móveis.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accent1">
                    <a:lumMod val="75000"/>
                  </a:schemeClr>
                </a:solidFill>
              </a:rPr>
              <a:t>Pode estender-se a aplicação para outras áreas da saúde.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accent1">
                    <a:lumMod val="75000"/>
                  </a:schemeClr>
                </a:solidFill>
              </a:rPr>
              <a:t>Garante a privacidade no tratamento dos dados constantes na ficha do utente de dermatologia.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accent1">
                    <a:lumMod val="75000"/>
                  </a:schemeClr>
                </a:solidFill>
              </a:rPr>
              <a:t>Tem em consideração os requisitos de segurança relativos à privacidade e integridade dos dados.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accent1">
                    <a:lumMod val="75000"/>
                  </a:schemeClr>
                </a:solidFill>
              </a:rPr>
              <a:t>Ficha de utente robusta.</a:t>
            </a:r>
          </a:p>
          <a:p>
            <a:endParaRPr lang="pt-PT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accent1">
                    <a:lumMod val="75000"/>
                  </a:schemeClr>
                </a:solidFill>
              </a:rPr>
              <a:t>Não permite a integração com os sistemas das unidade hospitalares.  do 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utente. 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86E1F9DB-039D-49DE-A572-C2D98FD3F63A}"/>
              </a:ext>
            </a:extLst>
          </p:cNvPr>
          <p:cNvSpPr txBox="1">
            <a:spLocks/>
          </p:cNvSpPr>
          <p:nvPr/>
        </p:nvSpPr>
        <p:spPr>
          <a:xfrm>
            <a:off x="485921" y="438088"/>
            <a:ext cx="2477086" cy="851486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Medical Skin Care</a:t>
            </a:r>
            <a:endParaRPr lang="pt-PT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75B2A196-F0EB-49BE-87DD-10582DC7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pt-PT" smtClean="0"/>
              <a:t>23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8347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FEB694E-C089-4BE6-A1A9-33228AF43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421988" cy="668215"/>
          </a:xfrm>
        </p:spPr>
        <p:txBody>
          <a:bodyPr/>
          <a:lstStyle/>
          <a:p>
            <a:r>
              <a:rPr lang="pt-PT" b="1" dirty="0">
                <a:solidFill>
                  <a:schemeClr val="accent1">
                    <a:lumMod val="75000"/>
                  </a:schemeClr>
                </a:solidFill>
              </a:rPr>
              <a:t>Introdução</a:t>
            </a:r>
          </a:p>
        </p:txBody>
      </p:sp>
      <p:pic>
        <p:nvPicPr>
          <p:cNvPr id="28" name="Marcador de Posição de Conteúdo 27">
            <a:extLst>
              <a:ext uri="{FF2B5EF4-FFF2-40B4-BE49-F238E27FC236}">
                <a16:creationId xmlns:a16="http://schemas.microsoft.com/office/drawing/2014/main" id="{B13E05E6-BE23-432B-A515-332CA0EAB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14" y="3763110"/>
            <a:ext cx="5000686" cy="2800380"/>
          </a:xfr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25620944-8277-4456-8B57-90B1B1A0A54F}"/>
              </a:ext>
            </a:extLst>
          </p:cNvPr>
          <p:cNvSpPr txBox="1"/>
          <p:nvPr/>
        </p:nvSpPr>
        <p:spPr>
          <a:xfrm>
            <a:off x="1210994" y="1879463"/>
            <a:ext cx="103948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 falta de informação sobre o histórico dos utentes, constitui um dos maiores problemas que os profissionais da saúde no ramo da dermatologia enfrentam</a:t>
            </a:r>
            <a:r>
              <a:rPr lang="pt-PT" sz="28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32" name="Marcador de Posição do Número do Diapositivo 31">
            <a:extLst>
              <a:ext uri="{FF2B5EF4-FFF2-40B4-BE49-F238E27FC236}">
                <a16:creationId xmlns:a16="http://schemas.microsoft.com/office/drawing/2014/main" id="{09436A80-CFD1-4FAE-B2AB-E72AB562C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pt-PT" smtClean="0"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7851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411372" cy="605302"/>
          </a:xfrm>
        </p:spPr>
        <p:txBody>
          <a:bodyPr rtlCol="0">
            <a:normAutofit/>
          </a:bodyPr>
          <a:lstStyle/>
          <a:p>
            <a:r>
              <a:rPr lang="pt-PT" b="1" dirty="0">
                <a:solidFill>
                  <a:schemeClr val="accent1">
                    <a:lumMod val="75000"/>
                  </a:schemeClr>
                </a:solidFill>
              </a:rPr>
              <a:t>Projetos</a:t>
            </a:r>
            <a:r>
              <a:rPr lang="pt-PT" b="1" dirty="0">
                <a:solidFill>
                  <a:schemeClr val="accent1"/>
                </a:solidFill>
              </a:rPr>
              <a:t> </a:t>
            </a:r>
            <a:r>
              <a:rPr lang="pt-PT" b="1" dirty="0">
                <a:solidFill>
                  <a:schemeClr val="accent1">
                    <a:lumMod val="75000"/>
                  </a:schemeClr>
                </a:solidFill>
              </a:rPr>
              <a:t>semelhantes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3CA7511-886E-4C57-A0EB-5359A77B6843}"/>
              </a:ext>
            </a:extLst>
          </p:cNvPr>
          <p:cNvSpPr txBox="1"/>
          <p:nvPr/>
        </p:nvSpPr>
        <p:spPr>
          <a:xfrm>
            <a:off x="833573" y="1357816"/>
            <a:ext cx="88978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Existem projetos </a:t>
            </a:r>
            <a:r>
              <a:rPr lang="pt-PT" sz="2800" b="1" i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open</a:t>
            </a:r>
            <a:r>
              <a:rPr lang="pt-PT" sz="28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</a:t>
            </a:r>
            <a:r>
              <a:rPr lang="pt-PT" sz="2800" b="1" i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source</a:t>
            </a:r>
            <a:r>
              <a:rPr lang="pt-PT" sz="28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que podem ser usados para criar plataformas que respondem a algumas das  necessidades dos profissionais da saúde e utentes</a:t>
            </a:r>
            <a:r>
              <a:rPr lang="pt-PT" sz="2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471FD38-4827-4789-9E44-8C05DA26B284}"/>
              </a:ext>
            </a:extLst>
          </p:cNvPr>
          <p:cNvSpPr txBox="1"/>
          <p:nvPr/>
        </p:nvSpPr>
        <p:spPr>
          <a:xfrm>
            <a:off x="551294" y="3629907"/>
            <a:ext cx="72624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Dermatron</a:t>
            </a:r>
          </a:p>
          <a:p>
            <a:r>
              <a:rPr lang="pt-PT" sz="32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OPENMRS</a:t>
            </a:r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EC4D41FC-A294-4292-8AA7-B0277BF7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pt-PT" smtClean="0"/>
              <a:t>4</a:t>
            </a:fld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EB3307-894F-4C8C-AFE0-A4AFA735B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428" y="3038510"/>
            <a:ext cx="4246624" cy="318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2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0" y="63596"/>
            <a:ext cx="4308230" cy="967153"/>
          </a:xfrm>
        </p:spPr>
        <p:txBody>
          <a:bodyPr rtlCol="0">
            <a:noAutofit/>
          </a:bodyPr>
          <a:lstStyle/>
          <a:p>
            <a:r>
              <a:rPr lang="pt-PT" sz="3600" b="1" dirty="0">
                <a:solidFill>
                  <a:schemeClr val="accent1">
                    <a:lumMod val="75000"/>
                  </a:schemeClr>
                </a:solidFill>
              </a:rPr>
              <a:t>Projetos semelhantes</a:t>
            </a:r>
            <a:br>
              <a:rPr lang="pt-PT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pt-PT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B57C180-A1D9-45F8-A534-4C1137BD3FBF}"/>
              </a:ext>
            </a:extLst>
          </p:cNvPr>
          <p:cNvSpPr txBox="1"/>
          <p:nvPr/>
        </p:nvSpPr>
        <p:spPr>
          <a:xfrm>
            <a:off x="729761" y="884269"/>
            <a:ext cx="2848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Dermatron</a:t>
            </a:r>
            <a:endParaRPr lang="pt-PT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CBB35F1-5705-4F08-879B-A12954808BE8}"/>
              </a:ext>
            </a:extLst>
          </p:cNvPr>
          <p:cNvSpPr txBox="1"/>
          <p:nvPr/>
        </p:nvSpPr>
        <p:spPr>
          <a:xfrm>
            <a:off x="449179" y="3949657"/>
            <a:ext cx="52402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 Inserir e pesquisar  medicamentos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 Gerir consultas e registo de utentes.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 Agendar consultas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 Inserir lesão, sintomas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 Imagem capturada via dermatoscópio USB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0489556-0C45-4041-9C57-563BE1E9DF03}"/>
              </a:ext>
            </a:extLst>
          </p:cNvPr>
          <p:cNvSpPr txBox="1"/>
          <p:nvPr/>
        </p:nvSpPr>
        <p:spPr>
          <a:xfrm>
            <a:off x="885093" y="2705725"/>
            <a:ext cx="8206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+</a:t>
            </a:r>
            <a:endParaRPr lang="pt-PT" sz="1600" b="1" dirty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3159748-8126-440A-9A57-A1AF8AF8C12E}"/>
              </a:ext>
            </a:extLst>
          </p:cNvPr>
          <p:cNvSpPr txBox="1"/>
          <p:nvPr/>
        </p:nvSpPr>
        <p:spPr>
          <a:xfrm>
            <a:off x="6125308" y="3949657"/>
            <a:ext cx="58498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Não fornece mecanismos de privacidade quanto aos dados.</a:t>
            </a:r>
          </a:p>
          <a:p>
            <a:endParaRPr lang="pt-PT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Todos os dados podem ser vistos por todos o que contraria o RGPD.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B480BC9-DF91-4A5B-8DA8-551C7B6C5E3D}"/>
              </a:ext>
            </a:extLst>
          </p:cNvPr>
          <p:cNvSpPr txBox="1"/>
          <p:nvPr/>
        </p:nvSpPr>
        <p:spPr>
          <a:xfrm>
            <a:off x="8551984" y="2615496"/>
            <a:ext cx="22156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-</a:t>
            </a:r>
            <a:endParaRPr lang="pt-PT" b="1" dirty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BC627D8-CF46-4224-BD45-D9092661D5DC}"/>
              </a:ext>
            </a:extLst>
          </p:cNvPr>
          <p:cNvSpPr txBox="1"/>
          <p:nvPr/>
        </p:nvSpPr>
        <p:spPr>
          <a:xfrm>
            <a:off x="1096108" y="1587248"/>
            <a:ext cx="1005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chemeClr val="accent1">
                    <a:lumMod val="75000"/>
                  </a:schemeClr>
                </a:solidFill>
              </a:rPr>
              <a:t>É um projeto que se encontra alojado no GitHub, com licença  MIT, que  consiste numa aplicação web</a:t>
            </a:r>
            <a:r>
              <a:rPr lang="pt-PT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4FFE70AF-168C-4C14-8209-ACDA5903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pt-PT" smtClean="0"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4576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0" y="-298939"/>
            <a:ext cx="4496972" cy="851486"/>
          </a:xfrm>
        </p:spPr>
        <p:txBody>
          <a:bodyPr rtlCol="0"/>
          <a:lstStyle/>
          <a:p>
            <a:r>
              <a:rPr lang="pt-PT" sz="3200" b="1" dirty="0">
                <a:solidFill>
                  <a:schemeClr val="accent1">
                    <a:lumMod val="75000"/>
                  </a:schemeClr>
                </a:solidFill>
              </a:rPr>
              <a:t>Projetos semelhantes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2E5F33D-03BF-4F77-AB8D-CD411A23A544}"/>
              </a:ext>
            </a:extLst>
          </p:cNvPr>
          <p:cNvSpPr txBox="1"/>
          <p:nvPr/>
        </p:nvSpPr>
        <p:spPr>
          <a:xfrm>
            <a:off x="738554" y="861702"/>
            <a:ext cx="2848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OPENMRS</a:t>
            </a:r>
            <a:endParaRPr lang="pt-PT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37A275C-3A45-4897-8B2A-95B5FA6489CE}"/>
              </a:ext>
            </a:extLst>
          </p:cNvPr>
          <p:cNvSpPr txBox="1"/>
          <p:nvPr/>
        </p:nvSpPr>
        <p:spPr>
          <a:xfrm>
            <a:off x="1201616" y="1411238"/>
            <a:ext cx="1005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chemeClr val="accent1">
                    <a:lumMod val="75000"/>
                  </a:schemeClr>
                </a:solidFill>
              </a:rPr>
              <a:t>É um projeto </a:t>
            </a:r>
            <a:r>
              <a:rPr lang="pt-PT" sz="2000" b="1" i="1" dirty="0">
                <a:solidFill>
                  <a:schemeClr val="accent1">
                    <a:lumMod val="75000"/>
                  </a:schemeClr>
                </a:solidFill>
              </a:rPr>
              <a:t>open source</a:t>
            </a:r>
            <a:r>
              <a:rPr lang="pt-PT" sz="2000" b="1" dirty="0">
                <a:solidFill>
                  <a:schemeClr val="accent1">
                    <a:lumMod val="75000"/>
                  </a:schemeClr>
                </a:solidFill>
              </a:rPr>
              <a:t> para desenvolvimento de </a:t>
            </a:r>
            <a:r>
              <a:rPr lang="pt-PT" sz="2000" b="1" i="1" dirty="0">
                <a:solidFill>
                  <a:schemeClr val="accent1">
                    <a:lumMod val="75000"/>
                  </a:schemeClr>
                </a:solidFill>
              </a:rPr>
              <a:t>software</a:t>
            </a:r>
            <a:r>
              <a:rPr lang="pt-PT" sz="2000" b="1" dirty="0">
                <a:solidFill>
                  <a:schemeClr val="accent1">
                    <a:lumMod val="75000"/>
                  </a:schemeClr>
                </a:solidFill>
              </a:rPr>
              <a:t> baseado em sistema de registos clínicos eletrónicos, tendo sido desenvolvido essencialmente para apoiar a prestação de cuidados de saúde nos países em desenvolvimento, é um projeto robusto, apresenta uma estrutura Modular.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39AB12B-6E1D-4F4F-88DD-99B878229B22}"/>
              </a:ext>
            </a:extLst>
          </p:cNvPr>
          <p:cNvSpPr txBox="1"/>
          <p:nvPr/>
        </p:nvSpPr>
        <p:spPr>
          <a:xfrm>
            <a:off x="0" y="4469832"/>
            <a:ext cx="539847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chemeClr val="accent1">
                    <a:lumMod val="75000"/>
                  </a:schemeClr>
                </a:solidFill>
              </a:rPr>
              <a:t>Um utente pode criar um perfil (informações sobre suas patologias)</a:t>
            </a:r>
          </a:p>
          <a:p>
            <a:pPr lvl="2"/>
            <a:endParaRPr lang="pt-PT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chemeClr val="accent1">
                    <a:lumMod val="75000"/>
                  </a:schemeClr>
                </a:solidFill>
              </a:rPr>
              <a:t>Médico podem analisar o perfil de um paciente. </a:t>
            </a:r>
          </a:p>
          <a:p>
            <a:pPr lvl="2"/>
            <a:endParaRPr lang="pt-PT" sz="2400" b="1" dirty="0"/>
          </a:p>
          <a:p>
            <a:endParaRPr lang="pt-PT" sz="2400" b="1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1B67049-4ACE-4EE9-BD98-C7AD3CBBE35D}"/>
              </a:ext>
            </a:extLst>
          </p:cNvPr>
          <p:cNvSpPr txBox="1"/>
          <p:nvPr/>
        </p:nvSpPr>
        <p:spPr>
          <a:xfrm>
            <a:off x="5627076" y="4469832"/>
            <a:ext cx="58498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chemeClr val="accent1">
                    <a:lumMod val="75000"/>
                  </a:schemeClr>
                </a:solidFill>
              </a:rPr>
              <a:t>Não fornece mecanismos de privacidade quanto aos dados.</a:t>
            </a:r>
          </a:p>
          <a:p>
            <a:endParaRPr lang="pt-PT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chemeClr val="accent1">
                    <a:lumMod val="75000"/>
                  </a:schemeClr>
                </a:solidFill>
              </a:rPr>
              <a:t>Todos os dados podem ser vistos por todos o que contraria quer o RGPD.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78BE492-DCA1-46B8-95EA-6B229CEAB9BC}"/>
              </a:ext>
            </a:extLst>
          </p:cNvPr>
          <p:cNvSpPr txBox="1"/>
          <p:nvPr/>
        </p:nvSpPr>
        <p:spPr>
          <a:xfrm>
            <a:off x="864576" y="2858467"/>
            <a:ext cx="2848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chemeClr val="accent1">
                    <a:lumMod val="75000"/>
                  </a:schemeClr>
                </a:solidFill>
              </a:rPr>
              <a:t>Modulo SkinHelpDesk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816506F-A4CF-4E93-8030-784FA144B078}"/>
              </a:ext>
            </a:extLst>
          </p:cNvPr>
          <p:cNvSpPr txBox="1"/>
          <p:nvPr/>
        </p:nvSpPr>
        <p:spPr>
          <a:xfrm>
            <a:off x="2288930" y="3337063"/>
            <a:ext cx="404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Módulo desenvolvido para dermatologia.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1970FA2-4D22-4528-BBC6-2BAB54184782}"/>
              </a:ext>
            </a:extLst>
          </p:cNvPr>
          <p:cNvSpPr txBox="1"/>
          <p:nvPr/>
        </p:nvSpPr>
        <p:spPr>
          <a:xfrm>
            <a:off x="2288930" y="3554147"/>
            <a:ext cx="820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+</a:t>
            </a:r>
            <a:endParaRPr lang="pt-PT" sz="1400" b="1" dirty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4090F31-09C4-4EF3-9DD8-B54C8E6BB0BD}"/>
              </a:ext>
            </a:extLst>
          </p:cNvPr>
          <p:cNvSpPr txBox="1"/>
          <p:nvPr/>
        </p:nvSpPr>
        <p:spPr>
          <a:xfrm>
            <a:off x="8783668" y="3400049"/>
            <a:ext cx="11049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-</a:t>
            </a:r>
            <a:endParaRPr lang="pt-PT" b="1" dirty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179EDE58-8712-4044-A642-CE125A00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pt-PT" smtClean="0"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414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6">
            <a:extLst>
              <a:ext uri="{FF2B5EF4-FFF2-40B4-BE49-F238E27FC236}">
                <a16:creationId xmlns:a16="http://schemas.microsoft.com/office/drawing/2014/main" id="{DE6D8F19-BFBC-43F4-B380-F0407B6A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8939"/>
            <a:ext cx="4496972" cy="851486"/>
          </a:xfrm>
        </p:spPr>
        <p:txBody>
          <a:bodyPr rtlCol="0"/>
          <a:lstStyle/>
          <a:p>
            <a:r>
              <a:rPr lang="pt-PT" sz="3200" b="1" dirty="0">
                <a:solidFill>
                  <a:schemeClr val="accent1">
                    <a:lumMod val="75000"/>
                  </a:schemeClr>
                </a:solidFill>
              </a:rPr>
              <a:t>Medical Skin Care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CF178AA-68A6-4D75-977A-79C0338324B6}"/>
              </a:ext>
            </a:extLst>
          </p:cNvPr>
          <p:cNvSpPr txBox="1"/>
          <p:nvPr/>
        </p:nvSpPr>
        <p:spPr>
          <a:xfrm>
            <a:off x="824132" y="861702"/>
            <a:ext cx="44969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600" b="1" dirty="0">
                <a:solidFill>
                  <a:srgbClr val="FF0000"/>
                </a:solidFill>
                <a:latin typeface="Arial Black" panose="020B0A04020102020204" pitchFamily="34" charset="0"/>
              </a:rPr>
              <a:t>O que é ?</a:t>
            </a:r>
            <a:endParaRPr lang="pt-PT" sz="5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362C78D-4423-4934-9D38-DF4CE2DFF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5490"/>
            <a:ext cx="5235674" cy="381251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BC54F6F-DFEE-45B4-9AC8-63F43D4502D0}"/>
              </a:ext>
            </a:extLst>
          </p:cNvPr>
          <p:cNvSpPr txBox="1"/>
          <p:nvPr/>
        </p:nvSpPr>
        <p:spPr>
          <a:xfrm>
            <a:off x="5646821" y="2197768"/>
            <a:ext cx="63330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Aplicação Web de apoio ao diagnóstico em dermatologia, incluindo dermatoscopia diferencial, com partilha entre médicos da ficha médica do utente e com:</a:t>
            </a:r>
          </a:p>
          <a:p>
            <a:r>
              <a:rPr lang="pt-PT" sz="2000" b="1" dirty="0">
                <a:solidFill>
                  <a:schemeClr val="accent1">
                    <a:lumMod val="75000"/>
                  </a:schemeClr>
                </a:solidFill>
              </a:rPr>
              <a:t>                Tratamento dos dados constantes na ficha      	médica do utente tem em consideração 	requisitos fundamentais, tais como:</a:t>
            </a:r>
          </a:p>
          <a:p>
            <a:pPr marL="1714500" lvl="3" indent="-342900">
              <a:buFont typeface="Courier New" panose="02070309020205020404" pitchFamily="49" charset="0"/>
              <a:buChar char="o"/>
            </a:pPr>
            <a:r>
              <a:rPr lang="pt-PT" b="1" dirty="0">
                <a:solidFill>
                  <a:schemeClr val="accent1">
                    <a:lumMod val="75000"/>
                  </a:schemeClr>
                </a:solidFill>
              </a:rPr>
              <a:t> confidencialidade</a:t>
            </a:r>
          </a:p>
          <a:p>
            <a:pPr marL="1714500" lvl="3" indent="-342900">
              <a:buFont typeface="Courier New" panose="02070309020205020404" pitchFamily="49" charset="0"/>
              <a:buChar char="o"/>
            </a:pPr>
            <a:r>
              <a:rPr lang="pt-PT" b="1" dirty="0">
                <a:solidFill>
                  <a:schemeClr val="accent1">
                    <a:lumMod val="75000"/>
                  </a:schemeClr>
                </a:solidFill>
              </a:rPr>
              <a:t> integridade </a:t>
            </a:r>
          </a:p>
          <a:p>
            <a:pPr marL="1714500" lvl="3" indent="-342900">
              <a:buFont typeface="Courier New" panose="02070309020205020404" pitchFamily="49" charset="0"/>
              <a:buChar char="o"/>
            </a:pPr>
            <a:r>
              <a:rPr lang="pt-PT" b="1" dirty="0">
                <a:solidFill>
                  <a:schemeClr val="accent1">
                    <a:lumMod val="75000"/>
                  </a:schemeClr>
                </a:solidFill>
              </a:rPr>
              <a:t> autenticação e conformidade legal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3DD2B2BB-B296-4BB0-834F-BDB42E4B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pt-PT" smtClean="0"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6481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6">
            <a:extLst>
              <a:ext uri="{FF2B5EF4-FFF2-40B4-BE49-F238E27FC236}">
                <a16:creationId xmlns:a16="http://schemas.microsoft.com/office/drawing/2014/main" id="{2F972955-7FDF-488C-A21A-C2688284CC70}"/>
              </a:ext>
            </a:extLst>
          </p:cNvPr>
          <p:cNvSpPr txBox="1">
            <a:spLocks/>
          </p:cNvSpPr>
          <p:nvPr/>
        </p:nvSpPr>
        <p:spPr>
          <a:xfrm>
            <a:off x="9714914" y="0"/>
            <a:ext cx="2459501" cy="851486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Medical Skin Care</a:t>
            </a:r>
            <a:endParaRPr lang="pt-PT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EF05F0A-E0D2-4B1B-9BB4-D322121E9941}"/>
              </a:ext>
            </a:extLst>
          </p:cNvPr>
          <p:cNvSpPr txBox="1"/>
          <p:nvPr/>
        </p:nvSpPr>
        <p:spPr>
          <a:xfrm>
            <a:off x="228600" y="50496"/>
            <a:ext cx="2848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>
                    <a:lumMod val="75000"/>
                  </a:schemeClr>
                </a:solidFill>
              </a:rPr>
              <a:t>Objetivos</a:t>
            </a:r>
            <a:endParaRPr lang="pt-PT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612F66-F62F-4641-9465-792CC30A7C64}"/>
              </a:ext>
            </a:extLst>
          </p:cNvPr>
          <p:cNvSpPr txBox="1"/>
          <p:nvPr/>
        </p:nvSpPr>
        <p:spPr>
          <a:xfrm>
            <a:off x="696609" y="1117943"/>
            <a:ext cx="10521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accent1">
                    <a:lumMod val="75000"/>
                  </a:schemeClr>
                </a:solidFill>
              </a:rPr>
              <a:t>Permitir a partilha da ficha médica de utentes com vista a  alargar a quantidade de informação sobre o utente a que um dermatologista terá acesso</a:t>
            </a:r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6C8F135-2264-4080-963C-2F3548B51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534" y="2502939"/>
            <a:ext cx="7562881" cy="433677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0CE1C91-7396-45E7-91DA-BF9D5305CF2D}"/>
              </a:ext>
            </a:extLst>
          </p:cNvPr>
          <p:cNvSpPr txBox="1"/>
          <p:nvPr/>
        </p:nvSpPr>
        <p:spPr>
          <a:xfrm>
            <a:off x="696609" y="2895244"/>
            <a:ext cx="2848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pt-PT" sz="2400" dirty="0">
                <a:solidFill>
                  <a:schemeClr val="accent4"/>
                </a:solidFill>
              </a:rPr>
              <a:t>Tipo de Informação</a:t>
            </a:r>
            <a:endParaRPr lang="pt-PT" dirty="0">
              <a:solidFill>
                <a:schemeClr val="accent4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0600D55-DCCE-4BEA-9074-23C9FB8A1293}"/>
              </a:ext>
            </a:extLst>
          </p:cNvPr>
          <p:cNvSpPr txBox="1"/>
          <p:nvPr/>
        </p:nvSpPr>
        <p:spPr>
          <a:xfrm>
            <a:off x="696609" y="3469501"/>
            <a:ext cx="44969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  Imagens de sinais.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  Histórico familiar.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  Histórico médico.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  Histórico Sexual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  Histórico Social</a:t>
            </a:r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A0B532D5-9523-4CB2-9F32-4BF4D71D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pt-PT" smtClean="0"/>
              <a:t>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9142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6">
            <a:extLst>
              <a:ext uri="{FF2B5EF4-FFF2-40B4-BE49-F238E27FC236}">
                <a16:creationId xmlns:a16="http://schemas.microsoft.com/office/drawing/2014/main" id="{C1FA0410-1F43-45D8-90FA-EB99FA9AA22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96972" cy="851486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b="1" dirty="0">
                <a:solidFill>
                  <a:schemeClr val="accent1">
                    <a:lumMod val="75000"/>
                  </a:schemeClr>
                </a:solidFill>
              </a:rPr>
              <a:t>Utilizadores</a:t>
            </a:r>
          </a:p>
          <a:p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9787E79-604D-4400-862E-D67BBA1C5D70}"/>
              </a:ext>
            </a:extLst>
          </p:cNvPr>
          <p:cNvSpPr txBox="1"/>
          <p:nvPr/>
        </p:nvSpPr>
        <p:spPr>
          <a:xfrm>
            <a:off x="2383901" y="1624735"/>
            <a:ext cx="727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accent1">
                    <a:lumMod val="75000"/>
                  </a:schemeClr>
                </a:solidFill>
              </a:rPr>
              <a:t>A Plataforma Tem 4 Tipos de Utilizadores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03771E7-0CC6-49A4-A1DC-A48799605C2D}"/>
              </a:ext>
            </a:extLst>
          </p:cNvPr>
          <p:cNvSpPr txBox="1"/>
          <p:nvPr/>
        </p:nvSpPr>
        <p:spPr>
          <a:xfrm>
            <a:off x="211016" y="3429000"/>
            <a:ext cx="269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chemeClr val="accent1">
                    <a:lumMod val="75000"/>
                  </a:schemeClr>
                </a:solidFill>
              </a:rPr>
              <a:t>Administrativo ou</a:t>
            </a:r>
          </a:p>
          <a:p>
            <a:r>
              <a:rPr lang="pt-PT" sz="2000" b="1" dirty="0">
                <a:solidFill>
                  <a:schemeClr val="accent1">
                    <a:lumMod val="75000"/>
                  </a:schemeClr>
                </a:solidFill>
              </a:rPr>
              <a:t>Unidade Hospitalar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B296374-1FF9-4E1F-88E3-FDE9BAC60FEA}"/>
              </a:ext>
            </a:extLst>
          </p:cNvPr>
          <p:cNvSpPr txBox="1"/>
          <p:nvPr/>
        </p:nvSpPr>
        <p:spPr>
          <a:xfrm>
            <a:off x="4083926" y="3613665"/>
            <a:ext cx="151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chemeClr val="accent1">
                    <a:lumMod val="75000"/>
                  </a:schemeClr>
                </a:solidFill>
              </a:rPr>
              <a:t>Médico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6D429DD-19F1-4140-A9E3-79AA3C4CAFE3}"/>
              </a:ext>
            </a:extLst>
          </p:cNvPr>
          <p:cNvSpPr txBox="1"/>
          <p:nvPr/>
        </p:nvSpPr>
        <p:spPr>
          <a:xfrm>
            <a:off x="6624710" y="3529044"/>
            <a:ext cx="1736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chemeClr val="accent1">
                    <a:lumMod val="75000"/>
                  </a:schemeClr>
                </a:solidFill>
              </a:rPr>
              <a:t>Enfermeiro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B7E5916-659A-4322-8202-CB8EEF93504B}"/>
              </a:ext>
            </a:extLst>
          </p:cNvPr>
          <p:cNvSpPr txBox="1"/>
          <p:nvPr/>
        </p:nvSpPr>
        <p:spPr>
          <a:xfrm>
            <a:off x="9755324" y="3529044"/>
            <a:ext cx="209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chemeClr val="accent1">
                    <a:lumMod val="75000"/>
                  </a:schemeClr>
                </a:solidFill>
              </a:rPr>
              <a:t>Utente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558E47CE-82F4-40D9-BBD7-20AC1EB22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834" y="4440666"/>
            <a:ext cx="1990030" cy="1990022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5D5F2E2E-ABD5-4F4A-9738-0C8B6BF54C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200" y="4290082"/>
            <a:ext cx="2025770" cy="2025764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A2D6A073-B552-4EA6-9707-1135B24D84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614" y="4330135"/>
            <a:ext cx="2056618" cy="2056614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B53CA109-F3EC-48A7-849B-A9A29A54AC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23" y="4558862"/>
            <a:ext cx="1756988" cy="1756984"/>
          </a:xfrm>
          <a:prstGeom prst="rect">
            <a:avLst/>
          </a:prstGeom>
        </p:spPr>
      </p:pic>
      <p:sp>
        <p:nvSpPr>
          <p:cNvPr id="30" name="Título 6">
            <a:extLst>
              <a:ext uri="{FF2B5EF4-FFF2-40B4-BE49-F238E27FC236}">
                <a16:creationId xmlns:a16="http://schemas.microsoft.com/office/drawing/2014/main" id="{E94C84A0-BBE6-4555-AE0F-459CA6F6A472}"/>
              </a:ext>
            </a:extLst>
          </p:cNvPr>
          <p:cNvSpPr txBox="1">
            <a:spLocks/>
          </p:cNvSpPr>
          <p:nvPr/>
        </p:nvSpPr>
        <p:spPr>
          <a:xfrm>
            <a:off x="9714914" y="0"/>
            <a:ext cx="2477086" cy="851486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Medical Skin Care</a:t>
            </a:r>
            <a:endParaRPr lang="pt-PT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Marcador de Posição do Número do Diapositivo 30">
            <a:extLst>
              <a:ext uri="{FF2B5EF4-FFF2-40B4-BE49-F238E27FC236}">
                <a16:creationId xmlns:a16="http://schemas.microsoft.com/office/drawing/2014/main" id="{3EECA984-F9C8-4751-9487-928A2ED1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pt-PT" smtClean="0"/>
              <a:t>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5866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strutura Listada Verde Cinza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7024_TF02895254" id="{6A439A3F-CED0-42F8-B0FB-0633A11AA819}" vid="{6749D14B-B443-4324-BB24-2D183A01E4A1}"/>
    </a:ext>
  </a:extLst>
</a:theme>
</file>

<file path=ppt/theme/theme2.xml><?xml version="1.0" encoding="utf-8"?>
<a:theme xmlns:a="http://schemas.openxmlformats.org/drawingml/2006/main" name="Tema do Offic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B0D886-CB8D-4564-A797-C05BC7D513A8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listada verde cinza (ecrã panorâmico)</Template>
  <TotalTime>3245</TotalTime>
  <Words>1005</Words>
  <Application>Microsoft Office PowerPoint</Application>
  <PresentationFormat>Ecrã Panorâmico</PresentationFormat>
  <Paragraphs>244</Paragraphs>
  <Slides>23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30" baseType="lpstr">
      <vt:lpstr>Arial</vt:lpstr>
      <vt:lpstr>Arial Black</vt:lpstr>
      <vt:lpstr>Calibri</vt:lpstr>
      <vt:lpstr>Consolas</vt:lpstr>
      <vt:lpstr>Courier New</vt:lpstr>
      <vt:lpstr>Times New Roman</vt:lpstr>
      <vt:lpstr>Estrutura Listada Verde Cinza 16x9</vt:lpstr>
      <vt:lpstr>Licenciatura em Engenharia Informática e de Computadores Projeto e Seminário  Sistema de partilha entre médicos de dermatologia da ficha de utente, incluindo fotos de sinais dermatológicos</vt:lpstr>
      <vt:lpstr>Sumário</vt:lpstr>
      <vt:lpstr>Introdução</vt:lpstr>
      <vt:lpstr>Projetos semelhantes</vt:lpstr>
      <vt:lpstr>Projetos semelhantes </vt:lpstr>
      <vt:lpstr>Projetos semelhantes</vt:lpstr>
      <vt:lpstr>Medical Skin Care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Licenciatura em Engenharia Informática e de Computadores Projeto e Seminário  Sistema de partilha entre médicos de dermatologia da ficha de utente, incluindo fotos de sinais dermatológicos</dc:title>
  <dc:creator>cavudissa cavudissa</dc:creator>
  <cp:lastModifiedBy>cavudissa cavudissa</cp:lastModifiedBy>
  <cp:revision>68</cp:revision>
  <dcterms:created xsi:type="dcterms:W3CDTF">2018-07-18T19:39:42Z</dcterms:created>
  <dcterms:modified xsi:type="dcterms:W3CDTF">2018-07-25T23:15:34Z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