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Abu132XcWQFlRvI6O3unaS40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iones digital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ill Sans"/>
              <a:buNone/>
            </a:pPr>
            <a:r>
              <a:rPr lang="es-MX" sz="4500">
                <a:solidFill>
                  <a:schemeClr val="lt1"/>
                </a:solidFill>
              </a:rPr>
              <a:t>SCRUM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HECHO POR: CARLOS CAMACHO, ALEJANDRO VALBUENA, CAMILO LOZANO</a:t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¿QUÉ ES SCRUM?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Scrum es un marco de trabajo ágil para la gestión y desarrollo de productos complejos. Creado por Ken Schwaber y Jeff Sutherland en los años 90 y Diseñado para mejorar la productividad y la eficiencia del equipo.</a:t>
            </a:r>
            <a:endParaRPr/>
          </a:p>
        </p:txBody>
      </p:sp>
      <p:pic>
        <p:nvPicPr>
          <p:cNvPr id="116" name="Google Shape;116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955" y="2227263"/>
            <a:ext cx="3475140" cy="363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s-MX">
                <a:solidFill>
                  <a:srgbClr val="FFFEFF"/>
                </a:solidFill>
              </a:rPr>
              <a:t>PRINCIPIOS DE SCRUM</a:t>
            </a:r>
            <a:endParaRPr>
              <a:solidFill>
                <a:srgbClr val="FFFEFF"/>
              </a:solidFill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50790" y="1152939"/>
            <a:ext cx="31964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Todos los aspectos del proceso deben ser visibles para los responsables del resultado.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366592" y="1152939"/>
            <a:ext cx="31964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 usuarios deben inspeccionar frecuentemente el progreso para detectar variaciones indeseadas.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205954" y="1152939"/>
            <a:ext cx="31964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Ajustar el proceso y el trabajo para minimizar desviaciones futuras.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06553" y="3053301"/>
            <a:ext cx="29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TRANSPARENCIA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470011" y="3032461"/>
            <a:ext cx="29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INSPECCIÓN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8309373" y="3032461"/>
            <a:ext cx="29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ADAPTACIÓN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VALORES DE SCRUM</a:t>
            </a:r>
            <a:endParaRPr/>
          </a:p>
        </p:txBody>
      </p:sp>
      <p:pic>
        <p:nvPicPr>
          <p:cNvPr descr="Gráficos" id="137" name="Google Shape;13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2231480"/>
            <a:ext cx="5422900" cy="362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Coraje:</a:t>
            </a:r>
            <a:r>
              <a:rPr lang="es-MX"/>
              <a:t> Los miembros del equipo tienen el valor de hacer lo correcto y trabajar en problemas difíciles.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Enfoque:</a:t>
            </a:r>
            <a:r>
              <a:rPr lang="es-MX"/>
              <a:t> Todos concentran su trabajo y objetivos en el Sprint y los objetivos del equipo Scrum.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Compromiso:</a:t>
            </a:r>
            <a:r>
              <a:rPr lang="es-MX"/>
              <a:t> Todos se comprometen personalmente a alcanzar los objetivos del equipo.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Respeto:</a:t>
            </a:r>
            <a:r>
              <a:rPr lang="es-MX"/>
              <a:t> Los miembros del equipo se respetan entre sí para ser personas capaces e independientes.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Apertura:</a:t>
            </a:r>
            <a:r>
              <a:rPr lang="es-MX"/>
              <a:t> El equipo y sus partes interesadas acuerdan ser abiertos sobre todo el trabajo y los desafíos asociados al desempeño del trabajo.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s-MX">
                <a:solidFill>
                  <a:srgbClr val="FFFEFF"/>
                </a:solidFill>
              </a:rPr>
              <a:t>ROLES EN SCRUM</a:t>
            </a:r>
            <a:endParaRPr>
              <a:solidFill>
                <a:srgbClr val="FFFEFF"/>
              </a:solidFill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50790" y="1152939"/>
            <a:ext cx="31964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Responsable de maximizar el valor del producto y del trabajo del Development Team.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Gestor del Product Backlog.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Prioriza los elementos del Product Backlog según el valor del negocio.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4366592" y="1152939"/>
            <a:ext cx="319642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Facilita el proceso Scrum y ayuda al equipo a mejorar su efectividad.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Elimina impedimentos que afectan el progreso del equipo.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asegura de que Scrum se entienda y se implemente correctamente.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8205954" y="1152939"/>
            <a:ext cx="31964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Grupo de profesionales que trabajan juntos para entregar un incremento del producto terminado al final de cada Sprint.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Equipos auto-organizados y multifuncionales.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954209" y="4167235"/>
            <a:ext cx="29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 OWNER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4470011" y="4193351"/>
            <a:ext cx="29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SCRUM MASTER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8309373" y="4167235"/>
            <a:ext cx="29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DEVELOPMENT TEAM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ARTEFACTOS DE SCRUM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581193" y="2228003"/>
            <a:ext cx="5422390" cy="414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Product Backlog: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Lista ordenada de todo lo que se necesita en el producto.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Evoluciona continuamente y es mantenida por el Product Owner.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Sprint Backlog: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Conjunto de elementos del Product Backlog seleccionados para el Sprint, más un plan para entregar el incremento del producto y alcanzar el objetivo del Sprint.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Propiedad del Development Team.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idx="2" type="body"/>
          </p:nvPr>
        </p:nvSpPr>
        <p:spPr>
          <a:xfrm>
            <a:off x="6188417" y="234727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Incremento: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Suma de todos los elementos del Product Backlog completados durante un Sprint y los Sprints anteriores.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MX"/>
              <a:t>Debe estar en condiciones utilizables y cumplir con la definición de "terminado" del equipo.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VENTAJAS Y DESAFÍOS DE SCRUM  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s-MX"/>
              <a:t>VENTAJAS</a:t>
            </a:r>
            <a:endParaRPr/>
          </a:p>
        </p:txBody>
      </p:sp>
      <p:sp>
        <p:nvSpPr>
          <p:cNvPr id="166" name="Google Shape;166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Mejora continua:</a:t>
            </a:r>
            <a:r>
              <a:rPr lang="es-MX"/>
              <a:t> Permite ajustes rápidos y constantes para mejorar el proceso y el producto.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Flexibilidad y adaptabilidad:</a:t>
            </a:r>
            <a:r>
              <a:rPr lang="es-MX"/>
              <a:t> El equipo puede adaptarse rápidamente a los cambios y necesidades del negocio.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Mayor colaboración y comunicación:</a:t>
            </a:r>
            <a:r>
              <a:rPr lang="es-MX"/>
              <a:t> Fomenta la interacción continua entre los miembros del equipo y las partes interesadas.</a:t>
            </a:r>
            <a:endParaRPr/>
          </a:p>
        </p:txBody>
      </p:sp>
      <p:sp>
        <p:nvSpPr>
          <p:cNvPr id="167" name="Google Shape;167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s-MX"/>
              <a:t>DESAFÍOS</a:t>
            </a:r>
            <a:endParaRPr/>
          </a:p>
        </p:txBody>
      </p:sp>
      <p:sp>
        <p:nvSpPr>
          <p:cNvPr id="168" name="Google Shape;168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Resistencia al cambio:</a:t>
            </a:r>
            <a:r>
              <a:rPr lang="es-MX"/>
              <a:t> Las organizaciones y equipos pueden ser reacios a adoptar nuevas metodologías.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Requiere compromiso y disciplina:</a:t>
            </a:r>
            <a:r>
              <a:rPr lang="es-MX"/>
              <a:t> Todos los miembros del equipo deben estar comprometidos con los principios y prácticas de Scrum.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s-MX"/>
              <a:t>Puede ser mal implementado sin la formación adecuada:</a:t>
            </a:r>
            <a:r>
              <a:rPr lang="es-MX"/>
              <a:t> Sin una comprensión adecuada, Scrum puede ser aplicado incorrectamente, llevando a resultados subóptimos.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úmeros digitales" id="175" name="Google Shape;175;p8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s-MX">
                <a:solidFill>
                  <a:srgbClr val="FFFFFF"/>
                </a:solidFill>
              </a:rPr>
              <a:t>GRACIAS</a:t>
            </a:r>
            <a:endParaRPr/>
          </a:p>
        </p:txBody>
      </p:sp>
      <p:grpSp>
        <p:nvGrpSpPr>
          <p:cNvPr id="178" name="Google Shape;178;p8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9" name="Google Shape;179;p8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2024-07-31T17:24:31Z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