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1"/>
  </p:notesMasterIdLst>
  <p:handoutMasterIdLst>
    <p:handoutMasterId r:id="rId12"/>
  </p:handoutMasterIdLst>
  <p:sldIdLst>
    <p:sldId id="1013" r:id="rId2"/>
    <p:sldId id="1026" r:id="rId3"/>
    <p:sldId id="1029" r:id="rId4"/>
    <p:sldId id="1027" r:id="rId5"/>
    <p:sldId id="1032" r:id="rId6"/>
    <p:sldId id="1031" r:id="rId7"/>
    <p:sldId id="1028" r:id="rId8"/>
    <p:sldId id="1033" r:id="rId9"/>
    <p:sldId id="1015" r:id="rId10"/>
  </p:sldIdLst>
  <p:sldSz cx="9144000" cy="6858000" type="screen4x3"/>
  <p:notesSz cx="9872663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90929"/>
  </p:normalViewPr>
  <p:slideViewPr>
    <p:cSldViewPr>
      <p:cViewPr>
        <p:scale>
          <a:sx n="100" d="100"/>
          <a:sy n="100" d="100"/>
        </p:scale>
        <p:origin x="6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77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81EF-7EE4-4AE8-A2BF-38C85BFEF13F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77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8040-A724-4667-998B-0B0DB7C25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28896"/>
            <a:ext cx="789813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55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297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(AULA 05)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4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/>
              <a:t>2ª Lista de exercícios para entregar em 19/11/2018.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Os exercícios podem ser entregues em grupos de 2 alunos, e o grupo deve submeter o código em R utilizado para responder ao exercício, juntamente com a discussão dos resultados.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Utilize a base de dados do IDH brasil 2010 (IDH_Brasil_2010.csv)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Rode a regressão de acordo com o modelo abaixo: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mod2.ex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dados3$perc_pop_dom_com_coleta_lixo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dados3$perc_pop_rural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(dados3$Regiao))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7: Com base nos resultados dessa nova equação, qual o efeito das regiões Norte, Sul, Nordeste e Sudeste, mesmo depois de “controlarmos” para as variáveis incluídas no modelo?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35769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286750" cy="571500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7: Com base nos resultados dessa nova equação, qual o efeito das regiões Norte, Sul, Nordeste e Sudeste, mesmo depois de “controlarmos” para as variáveis incluídas no modelo?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600" b="1" i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98A2BE3A-A01B-4F1C-987E-97DD0780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590394"/>
            <a:ext cx="4191000" cy="29444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27A181E9-6F8E-497E-83CC-4CF4C3CA12EB}"/>
              </a:ext>
            </a:extLst>
          </p:cNvPr>
          <p:cNvSpPr txBox="1"/>
          <p:nvPr/>
        </p:nvSpPr>
        <p:spPr>
          <a:xfrm>
            <a:off x="743527" y="4642643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u="sng" dirty="0">
                <a:solidFill>
                  <a:srgbClr val="FF0000"/>
                </a:solidFill>
              </a:rPr>
              <a:t>Resposta</a:t>
            </a:r>
            <a:r>
              <a:rPr lang="pt-BR" sz="1800" dirty="0">
                <a:solidFill>
                  <a:srgbClr val="FF0000"/>
                </a:solidFill>
              </a:rPr>
              <a:t>: Mantendo constantes os demais fatores, a região Nordeste possui em média 5,928 mortos para cada 1000 nascidos vivos a mais do que a região Centro-Oeste; a região Norte possui em média 1,249 mortos para cada 1000 nascidos vivo a mais que a região Centro-Oeste; a região Sudeste possui em média 0,3185 mortos para cada 1000 nascidos vivo menos que a região Centro-Oeste; a região Sul possui em média 1,948 mortos para cada 1000 nascidos vivo menos que a região Centro-Oeste; </a:t>
            </a:r>
          </a:p>
        </p:txBody>
      </p:sp>
    </p:spTree>
    <p:extLst>
      <p:ext uri="{BB962C8B-B14F-4D97-AF65-F5344CB8AC3E}">
        <p14:creationId xmlns:p14="http://schemas.microsoft.com/office/powerpoint/2010/main" val="4829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63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2ª Lista de exercícios para entregar em 19/11/2018(continuação):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Rode agora a regressão com efeitos das Regiões sobre a mortalidade infantil: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mod3.ex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dados3$perc_pop_dom_com_coleta_lixo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dados3$perc_pop_rural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as.factor</a:t>
            </a:r>
            <a:r>
              <a:rPr lang="pt-BR" sz="1800" dirty="0">
                <a:solidFill>
                  <a:srgbClr val="FF0000"/>
                </a:solidFill>
              </a:rPr>
              <a:t>(dados3$Regiao)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as.factor</a:t>
            </a:r>
            <a:r>
              <a:rPr lang="pt-BR" sz="1800" dirty="0">
                <a:solidFill>
                  <a:srgbClr val="FF0000"/>
                </a:solidFill>
              </a:rPr>
              <a:t>(dados3$Regiao)*dados3$renda_per_capita)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Questão 8: Com base nos resultados dessa nova equação, como o efeito da renda per capita, sobre mortalidade infantil, se altera de acordo com a macrorregião do município?</a:t>
            </a: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411868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91128" y="492197"/>
            <a:ext cx="8382000" cy="563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2ª Lista de exercícios para entregar em 19/11/2018(continuação):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Questão 8: Com base nos resultados dessa nova equação, como o efeito da renda per capita, sobre mortalidade infantil, se altera de acordo com a macrorregião do município?</a:t>
            </a:r>
            <a:endParaRPr lang="pt-BR" sz="1800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A396480F-C90C-4564-8A66-BC2030A9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65094"/>
            <a:ext cx="5715000" cy="33278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0DC00CBD-618B-41E6-97F0-23CC861FE94E}"/>
              </a:ext>
            </a:extLst>
          </p:cNvPr>
          <p:cNvSpPr txBox="1"/>
          <p:nvPr/>
        </p:nvSpPr>
        <p:spPr>
          <a:xfrm>
            <a:off x="161636" y="5092906"/>
            <a:ext cx="88207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u="sng" dirty="0">
                <a:solidFill>
                  <a:srgbClr val="FF0000"/>
                </a:solidFill>
              </a:rPr>
              <a:t>Resposta</a:t>
            </a:r>
            <a:r>
              <a:rPr lang="pt-BR" sz="1600" dirty="0">
                <a:solidFill>
                  <a:srgbClr val="FF0000"/>
                </a:solidFill>
              </a:rPr>
              <a:t>: Mantendo constantes os demais fatores, na região Nordeste o aumento de uma unidade na renda per capita reduz a mortalidade infantil em 0,01937 mortos para cada 1000 nascido </a:t>
            </a:r>
            <a:r>
              <a:rPr lang="pt-BR" sz="1600" dirty="0" smtClean="0">
                <a:solidFill>
                  <a:srgbClr val="FF0000"/>
                </a:solidFill>
              </a:rPr>
              <a:t>vivos em relação à CO; </a:t>
            </a:r>
            <a:r>
              <a:rPr lang="pt-BR" sz="1600" dirty="0">
                <a:solidFill>
                  <a:srgbClr val="FF0000"/>
                </a:solidFill>
              </a:rPr>
              <a:t>na região Norte o aumento de uma unidade na renda per capita reduz a mortalidade infantil em 0,00911 mortos para cada 1000 nascido </a:t>
            </a:r>
            <a:r>
              <a:rPr lang="pt-BR" sz="1600" dirty="0" smtClean="0">
                <a:solidFill>
                  <a:srgbClr val="FF0000"/>
                </a:solidFill>
              </a:rPr>
              <a:t>vivos em relação à CO; </a:t>
            </a:r>
            <a:r>
              <a:rPr lang="pt-BR" sz="1600" dirty="0">
                <a:solidFill>
                  <a:srgbClr val="FF0000"/>
                </a:solidFill>
              </a:rPr>
              <a:t>na região Sudeste o aumento de uma unidade na renda per capita reduz a mortalidade infantil em 0,00911 mortos para cada 1000 nascido </a:t>
            </a:r>
            <a:r>
              <a:rPr lang="pt-BR" sz="1600" dirty="0" smtClean="0">
                <a:solidFill>
                  <a:srgbClr val="FF0000"/>
                </a:solidFill>
              </a:rPr>
              <a:t>vivos em relação à CO; </a:t>
            </a:r>
            <a:r>
              <a:rPr lang="pt-BR" sz="1600" dirty="0">
                <a:solidFill>
                  <a:srgbClr val="FF0000"/>
                </a:solidFill>
              </a:rPr>
              <a:t>na região Sul o aumento de uma unidade na renda per capita reduz a mortalidade infantil em 0,003271 mortos para cada 1000 nascido </a:t>
            </a:r>
            <a:r>
              <a:rPr lang="pt-BR" sz="1600" dirty="0" smtClean="0">
                <a:solidFill>
                  <a:srgbClr val="FF0000"/>
                </a:solidFill>
              </a:rPr>
              <a:t>vivos em relação à CO. 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63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800" b="1" dirty="0"/>
              <a:t>2ª Lista de exercícios para entregar em 19/11/2018(continuação):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800" dirty="0"/>
              <a:t>Questão 9: Houve uma melhora no R2 ajustado quando adicionamos os efeitos das macrorregiões sobre o coeficiente da renda per capita (mod3 versus mod2)?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/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b="1" u="sng" dirty="0">
                <a:solidFill>
                  <a:srgbClr val="FF0000"/>
                </a:solidFill>
              </a:rPr>
              <a:t>Resposta</a:t>
            </a:r>
            <a:r>
              <a:rPr lang="pt-BR" sz="1800" dirty="0">
                <a:solidFill>
                  <a:srgbClr val="FF0000"/>
                </a:solidFill>
              </a:rPr>
              <a:t>: o R</a:t>
            </a:r>
            <a:r>
              <a:rPr lang="pt-BR" sz="1800" baseline="30000" dirty="0">
                <a:solidFill>
                  <a:srgbClr val="FF0000"/>
                </a:solidFill>
              </a:rPr>
              <a:t>2 </a:t>
            </a:r>
            <a:r>
              <a:rPr lang="pt-BR" sz="1800" dirty="0">
                <a:solidFill>
                  <a:srgbClr val="FF0000"/>
                </a:solidFill>
              </a:rPr>
              <a:t>passou de 75,83% para 76,96%, ou seja, o modelo quando adicionamos os efeitos das macrorregiões sobre o coeficiente da renda per capita parece mais adequado para explicar mortalidade infantil.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BFDF1F5F-163A-4041-902B-5F13F720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4676775" cy="619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7F9951D-D266-4056-9573-FC19E1E5E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2969419"/>
            <a:ext cx="4572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/>
              <a:t>2ª Lista de exercícios para entregar em 19/11/2018 (Continuação).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Vamos incluir agora uma interação entre a macrorregião e a variável “</a:t>
            </a:r>
            <a:r>
              <a:rPr lang="pt-BR" sz="1600" dirty="0" err="1"/>
              <a:t>perc_pessoas_dom_agua_estogo_inadequados</a:t>
            </a:r>
            <a:r>
              <a:rPr lang="pt-BR" sz="1600" dirty="0"/>
              <a:t>”: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mod3.ex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dados3$perc_pop_dom_com_coleta_lixo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dados3$perc_pop_rural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(dados3$Regiao)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(dados3$Regiao)*dados3$renda_per_capita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b="1" dirty="0" err="1">
                <a:solidFill>
                  <a:srgbClr val="FF0000"/>
                </a:solidFill>
              </a:rPr>
              <a:t>as.factor</a:t>
            </a:r>
            <a:r>
              <a:rPr lang="pt-BR" sz="1600" b="1" dirty="0">
                <a:solidFill>
                  <a:srgbClr val="FF0000"/>
                </a:solidFill>
              </a:rPr>
              <a:t>(dados3$Regiao)*dados3$perc_pessoas_dom_agua_estogo_inadequados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  <a:endParaRPr lang="pt-BR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</p:spTree>
    <p:extLst>
      <p:ext uri="{BB962C8B-B14F-4D97-AF65-F5344CB8AC3E}">
        <p14:creationId xmlns:p14="http://schemas.microsoft.com/office/powerpoint/2010/main" val="96177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334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1600" b="1" dirty="0"/>
              <a:t>2ª Lista de exercícios para entregar em 19/11/2018 (Continuação).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600" dirty="0"/>
              <a:t>Questão 10: Vamos assumir que a variável “</a:t>
            </a:r>
            <a:r>
              <a:rPr lang="pt-BR" sz="1600" dirty="0" err="1"/>
              <a:t>perc_pessoas_dom_agua_estogo_inadequados</a:t>
            </a:r>
            <a:r>
              <a:rPr lang="pt-BR" sz="1600" dirty="0"/>
              <a:t>” seja uma variável direta de política pública. De acordo com os resultados da regressão acima, em qual região políticas de melhoria do acesso a água e esgoto seriam mais eficazes para reduzir a mortalidade infantil?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D2D38A7C-5857-4BE5-8AA5-27B87D41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4724400" cy="24188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0DC00CBD-618B-41E6-97F0-23CC861FE94E}"/>
              </a:ext>
            </a:extLst>
          </p:cNvPr>
          <p:cNvSpPr txBox="1"/>
          <p:nvPr/>
        </p:nvSpPr>
        <p:spPr>
          <a:xfrm>
            <a:off x="76200" y="4611231"/>
            <a:ext cx="906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u="sng" dirty="0">
                <a:solidFill>
                  <a:srgbClr val="FF0000"/>
                </a:solidFill>
              </a:rPr>
              <a:t>Resposta</a:t>
            </a:r>
            <a:r>
              <a:rPr lang="pt-BR" sz="1400" dirty="0">
                <a:solidFill>
                  <a:srgbClr val="FF0000"/>
                </a:solidFill>
              </a:rPr>
              <a:t>: </a:t>
            </a:r>
            <a:r>
              <a:rPr lang="pt-BR" sz="1400" dirty="0">
                <a:solidFill>
                  <a:srgbClr val="FF0000"/>
                </a:solidFill>
              </a:rPr>
              <a:t>Mantendo constantes os demais fatores, </a:t>
            </a:r>
            <a:r>
              <a:rPr lang="pt-BR" sz="1400" dirty="0">
                <a:solidFill>
                  <a:srgbClr val="FF0000"/>
                </a:solidFill>
              </a:rPr>
              <a:t>o aumento de uma unidade no </a:t>
            </a:r>
            <a:r>
              <a:rPr lang="pt-BR" sz="1400" dirty="0" err="1" smtClean="0">
                <a:solidFill>
                  <a:srgbClr val="FF0000"/>
                </a:solidFill>
              </a:rPr>
              <a:t>perc</a:t>
            </a:r>
            <a:r>
              <a:rPr lang="pt-BR" sz="1400" dirty="0" smtClean="0">
                <a:solidFill>
                  <a:srgbClr val="FF0000"/>
                </a:solidFill>
              </a:rPr>
              <a:t> pessoas dom agua </a:t>
            </a:r>
            <a:r>
              <a:rPr lang="pt-BR" sz="1400" dirty="0" err="1" smtClean="0">
                <a:solidFill>
                  <a:srgbClr val="FF0000"/>
                </a:solidFill>
              </a:rPr>
              <a:t>estogo</a:t>
            </a:r>
            <a:r>
              <a:rPr lang="pt-BR" sz="1400" dirty="0" smtClean="0">
                <a:solidFill>
                  <a:srgbClr val="FF0000"/>
                </a:solidFill>
              </a:rPr>
              <a:t> inadequados reduz o percentual de mortalidade infantil em todos regiões em relação à região Centro-Oeste. Ou seja, a região Centro-Oeste é a região que conta com o coeficiente estimado de maior magnitude. Assim sendo, politicas de melhoria do acesso a água e esgoto seriam mais eficazes para </a:t>
            </a:r>
            <a:r>
              <a:rPr lang="pt-BR" sz="1400" dirty="0" err="1" smtClean="0">
                <a:solidFill>
                  <a:srgbClr val="FF0000"/>
                </a:solidFill>
              </a:rPr>
              <a:t>reduzier</a:t>
            </a:r>
            <a:r>
              <a:rPr lang="pt-BR" sz="1400" dirty="0" smtClean="0">
                <a:solidFill>
                  <a:srgbClr val="FF0000"/>
                </a:solidFill>
              </a:rPr>
              <a:t> a mortalidade infantil na região centro-oeste de acordo com essa especificação do modelo.</a:t>
            </a:r>
          </a:p>
          <a:p>
            <a:pPr algn="just"/>
            <a:endParaRPr lang="pt-BR" sz="1400" dirty="0">
              <a:solidFill>
                <a:srgbClr val="FF0000"/>
              </a:solidFill>
            </a:endParaRPr>
          </a:p>
          <a:p>
            <a:pPr algn="just"/>
            <a:r>
              <a:rPr lang="pt-BR" sz="1400" dirty="0" smtClean="0">
                <a:solidFill>
                  <a:srgbClr val="FF0000"/>
                </a:solidFill>
              </a:rPr>
              <a:t>Considerando a significância estatística dos coeficientes estimados para a interação e </a:t>
            </a:r>
            <a:r>
              <a:rPr lang="pt-BR" sz="1400" dirty="0" err="1">
                <a:solidFill>
                  <a:srgbClr val="FF0000"/>
                </a:solidFill>
              </a:rPr>
              <a:t>perc</a:t>
            </a:r>
            <a:r>
              <a:rPr lang="pt-BR" sz="1400" dirty="0">
                <a:solidFill>
                  <a:srgbClr val="FF0000"/>
                </a:solidFill>
              </a:rPr>
              <a:t> pessoas dom agua </a:t>
            </a:r>
            <a:r>
              <a:rPr lang="pt-BR" sz="1400" dirty="0" err="1">
                <a:solidFill>
                  <a:srgbClr val="FF0000"/>
                </a:solidFill>
              </a:rPr>
              <a:t>estogo</a:t>
            </a:r>
            <a:r>
              <a:rPr lang="pt-BR" sz="1400" dirty="0">
                <a:solidFill>
                  <a:srgbClr val="FF0000"/>
                </a:solidFill>
              </a:rPr>
              <a:t> inadequados </a:t>
            </a:r>
            <a:r>
              <a:rPr lang="pt-BR" sz="1400" dirty="0" smtClean="0">
                <a:solidFill>
                  <a:srgbClr val="FF0000"/>
                </a:solidFill>
              </a:rPr>
              <a:t>e região, os coeficientes do nordeste, norte e sudeste não são significantes a 5%, o que implica não possuírem diferença estatísticas em relação à região centro-oeste. Sobe essa ótica, poderíamos considerar que politicas nessas 3 regiões poderiam ter o mesmo efeito prático. 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169993" y="1143000"/>
            <a:ext cx="8804014" cy="5442466"/>
          </a:xfrm>
        </p:spPr>
        <p:txBody>
          <a:bodyPr/>
          <a:lstStyle/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pt-BR" sz="4800" b="1" dirty="0">
                <a:solidFill>
                  <a:schemeClr val="tx2"/>
                </a:solidFill>
              </a:rPr>
              <a:t>Obrigado.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B048FE7C-65B0-4756-92E9-6E89972F6E77}"/>
              </a:ext>
            </a:extLst>
          </p:cNvPr>
          <p:cNvSpPr/>
          <p:nvPr/>
        </p:nvSpPr>
        <p:spPr>
          <a:xfrm>
            <a:off x="169993" y="1600200"/>
            <a:ext cx="8669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D081D855-0268-463E-83F7-0D29B131BD8D}"/>
              </a:ext>
            </a:extLst>
          </p:cNvPr>
          <p:cNvSpPr/>
          <p:nvPr/>
        </p:nvSpPr>
        <p:spPr>
          <a:xfrm>
            <a:off x="2802116" y="287747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41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15352</TotalTime>
  <Words>911</Words>
  <Application>Microsoft Office PowerPoint</Application>
  <PresentationFormat>Apresentação na tela (4:3)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ANÁLISE DE DADOS MULTIVARIADOS I -  REGRESSÃO (AULA 05)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Regressão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374</cp:revision>
  <cp:lastPrinted>2018-11-05T19:11:06Z</cp:lastPrinted>
  <dcterms:created xsi:type="dcterms:W3CDTF">2006-05-23T21:19:39Z</dcterms:created>
  <dcterms:modified xsi:type="dcterms:W3CDTF">2018-11-26T18:52:35Z</dcterms:modified>
</cp:coreProperties>
</file>