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43"/>
  </p:notesMasterIdLst>
  <p:sldIdLst>
    <p:sldId id="994" r:id="rId2"/>
    <p:sldId id="678" r:id="rId3"/>
    <p:sldId id="1001" r:id="rId4"/>
    <p:sldId id="1004" r:id="rId5"/>
    <p:sldId id="1003" r:id="rId6"/>
    <p:sldId id="1005" r:id="rId7"/>
    <p:sldId id="1006" r:id="rId8"/>
    <p:sldId id="1007" r:id="rId9"/>
    <p:sldId id="1008" r:id="rId10"/>
    <p:sldId id="999" r:id="rId11"/>
    <p:sldId id="694" r:id="rId12"/>
    <p:sldId id="932" r:id="rId13"/>
    <p:sldId id="933" r:id="rId14"/>
    <p:sldId id="934" r:id="rId15"/>
    <p:sldId id="995" r:id="rId16"/>
    <p:sldId id="996" r:id="rId17"/>
    <p:sldId id="935" r:id="rId18"/>
    <p:sldId id="949" r:id="rId19"/>
    <p:sldId id="950" r:id="rId20"/>
    <p:sldId id="954" r:id="rId21"/>
    <p:sldId id="955" r:id="rId22"/>
    <p:sldId id="956" r:id="rId23"/>
    <p:sldId id="957" r:id="rId24"/>
    <p:sldId id="958" r:id="rId25"/>
    <p:sldId id="945" r:id="rId26"/>
    <p:sldId id="983" r:id="rId27"/>
    <p:sldId id="951" r:id="rId28"/>
    <p:sldId id="952" r:id="rId29"/>
    <p:sldId id="959" r:id="rId30"/>
    <p:sldId id="960" r:id="rId31"/>
    <p:sldId id="984" r:id="rId32"/>
    <p:sldId id="985" r:id="rId33"/>
    <p:sldId id="987" r:id="rId34"/>
    <p:sldId id="948" r:id="rId35"/>
    <p:sldId id="962" r:id="rId36"/>
    <p:sldId id="965" r:id="rId37"/>
    <p:sldId id="971" r:id="rId38"/>
    <p:sldId id="972" r:id="rId39"/>
    <p:sldId id="1009" r:id="rId40"/>
    <p:sldId id="1011" r:id="rId41"/>
    <p:sldId id="703" r:id="rId4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3" autoAdjust="0"/>
    <p:restoredTop sz="90929"/>
  </p:normalViewPr>
  <p:slideViewPr>
    <p:cSldViewPr>
      <p:cViewPr varScale="1">
        <p:scale>
          <a:sx n="99" d="100"/>
          <a:sy n="99" d="100"/>
        </p:scale>
        <p:origin x="1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/>
              <a:t>Clique para editar os estilos do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03C2A32-D5EF-460E-9C2A-1D947ED71EA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52535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FC9174-4EB2-4D2A-AACB-828D3AD70265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41084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689E33-E357-4361-8F5F-4CBA2C9C7B5B}" type="slidenum">
              <a:rPr lang="pt-BR" altLang="pt-BR" sz="1200" smtClean="0"/>
              <a:pPr/>
              <a:t>41</a:t>
            </a:fld>
            <a:endParaRPr lang="pt-BR" altLang="pt-BR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4917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DEEE2-1892-436D-A5EF-B289AEBA8CF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4344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2846D-94B6-4281-9EB4-F336FBA8D4B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8457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5CF2A-70BD-45F2-B7A1-6A2E0DCD224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3650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309CA-7D22-4051-B0D7-00A33885B76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2578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6AF30-D8D8-4B6C-BF52-8187A7B1964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7892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449DE-68FD-4994-8E61-A0022879911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4841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401A7-C5B1-45DD-BC8F-B089B6E1278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0663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9F012-4BBA-4D5A-8125-70C1242E5EA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7963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F45F8-50D5-4631-91AE-1F68D512F82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033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DECAA-F792-4F7B-94B9-A230819CA64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6269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CCCEB-53EE-4DEF-B701-28513A90A7F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6761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DF987DF-68FB-4470-A12B-1D3FA218991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524000"/>
            <a:ext cx="7772400" cy="1524000"/>
          </a:xfrm>
        </p:spPr>
        <p:txBody>
          <a:bodyPr rtlCol="0" anchor="ctr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400" dirty="0">
                <a:solidFill>
                  <a:schemeClr val="tx2"/>
                </a:solidFill>
              </a:rPr>
              <a:t>ANÁLISE DE DADOS MULTIVARIADOS I -  REGRESSÃO</a:t>
            </a:r>
            <a:r>
              <a:rPr lang="pt-BR" altLang="pt-BR" sz="1800" b="1" dirty="0">
                <a:solidFill>
                  <a:schemeClr val="tx2"/>
                </a:solidFill>
                <a:cs typeface="Times New Roman" panose="02020603050405020304" pitchFamily="18" charset="0"/>
              </a:rPr>
              <a:t/>
            </a:r>
            <a:br>
              <a:rPr lang="pt-BR" altLang="pt-BR" sz="1800" b="1" dirty="0">
                <a:solidFill>
                  <a:schemeClr val="tx2"/>
                </a:solidFill>
                <a:cs typeface="Times New Roman" panose="02020603050405020304" pitchFamily="18" charset="0"/>
              </a:rPr>
            </a:br>
            <a:r>
              <a:rPr lang="pt-BR" altLang="pt-BR" sz="1800" b="1" dirty="0">
                <a:solidFill>
                  <a:schemeClr val="tx2"/>
                </a:solidFill>
                <a:cs typeface="Times New Roman" panose="02020603050405020304" pitchFamily="18" charset="0"/>
              </a:rPr>
              <a:t>(AULA </a:t>
            </a:r>
            <a:r>
              <a:rPr lang="pt-BR" altLang="pt-BR" sz="1800" b="1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10)</a:t>
            </a:r>
            <a:endParaRPr lang="pt-BR" altLang="pt-BR" sz="3200" dirty="0">
              <a:solidFill>
                <a:schemeClr val="tx2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934200" cy="2133600"/>
          </a:xfrm>
        </p:spPr>
        <p:txBody>
          <a:bodyPr/>
          <a:lstStyle/>
          <a:p>
            <a:pPr algn="r" eaLnBrk="1" hangingPunct="1">
              <a:spcBef>
                <a:spcPct val="0"/>
              </a:spcBef>
            </a:pPr>
            <a:r>
              <a:rPr lang="pt-BR" altLang="pt-BR" sz="2000" b="1" dirty="0">
                <a:solidFill>
                  <a:schemeClr val="tx2"/>
                </a:solidFill>
                <a:cs typeface="Times New Roman" pitchFamily="18" charset="0"/>
              </a:rPr>
              <a:t>Novembro e dezembro de 2018</a:t>
            </a: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r>
              <a:rPr lang="pt-BR" altLang="pt-BR" sz="2000" dirty="0">
                <a:solidFill>
                  <a:schemeClr val="tx2"/>
                </a:solidFill>
                <a:cs typeface="Times New Roman" pitchFamily="18" charset="0"/>
              </a:rPr>
              <a:t>Reinaldo Soares de Camargo</a:t>
            </a: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l" eaLnBrk="1" hangingPunct="1"/>
            <a:endParaRPr lang="pt-BR" altLang="pt-B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b="1" dirty="0"/>
              <a:t>Introdução à Regressão Logística</a:t>
            </a:r>
          </a:p>
        </p:txBody>
      </p:sp>
    </p:spTree>
    <p:extLst>
      <p:ext uri="{BB962C8B-B14F-4D97-AF65-F5344CB8AC3E}">
        <p14:creationId xmlns:p14="http://schemas.microsoft.com/office/powerpoint/2010/main" val="129994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Regressão com Resposta Binária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19200"/>
                <a:ext cx="7886700" cy="4957763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600" dirty="0"/>
                  <a:t>Considere o modelo de regressão tradicional:</a:t>
                </a:r>
              </a:p>
              <a:p>
                <a:pPr marL="0" indent="0" algn="ctr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600" dirty="0"/>
                  <a:t>Nesse modelo, a variável dependente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 geralmente é uma variável contínua (renda per capita, taxa de mortalidade etc.)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600" dirty="0"/>
                  <a:t>Uma das hipóteses básicas comumente encontrada nos livros de estatística é que variável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 possui distribuição normal; essa hipótese não necessita ser verdadeira, para que possamos utilizar os modelos de regressão linear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600" dirty="0"/>
                  <a:t>Por outro lado, há diversas situações nas quais seria interessante termos um modelo de regressão adaptado, para diferentes tipos de variável resposta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600" dirty="0"/>
                  <a:t>Uma dessas situações correspondem aos casos nos quais a variável resposta é uma variável binária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600" dirty="0"/>
                  <a:t>A variável resposta pode corresponder a, por exemplo: cliente pagou ou não pagou o empréstimo, o curso de pós-graduação foi ou não bem sucedido, o imóvel é alugado ou próprio etc.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pt-BR" sz="18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pt-BR" sz="1800" b="1" i="1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19200"/>
                <a:ext cx="7886700" cy="4957763"/>
              </a:xfrm>
              <a:blipFill>
                <a:blip r:embed="rId2"/>
                <a:stretch>
                  <a:fillRect l="-309" t="-8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6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Regressão com Resposta Binária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19200"/>
                <a:ext cx="7886700" cy="4957763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600" dirty="0"/>
                  <a:t>Na prática, precisamos codificar devidamente as duas alternativas para as variáveis resposta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600" dirty="0"/>
                  <a:t>A codificação mais comum é através da utilização dos valores 0 e 1; por exemplo, 0 corresponde a imóvel alugado e 1 corresponde imóvel próprio; 0 corresponde a um curso mal sucedido e 1 corresponde a um curso bem sucedido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600" dirty="0"/>
                  <a:t>Dessa forma, podemos sempre utilizar um </a:t>
                </a:r>
                <a:r>
                  <a:rPr lang="pt-BR" sz="1600" dirty="0" err="1"/>
                  <a:t>template</a:t>
                </a:r>
                <a:r>
                  <a:rPr lang="pt-BR" sz="1600" dirty="0"/>
                  <a:t> mais geral, com uma variável resposta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 assumindo valores 0 ou 1 (importante ter claramente na nossa mente o que é o valor 0 e o que é o valor 1)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600" dirty="0"/>
                  <a:t>Portanto, na nossa tabela de dados, precisamos ter uma coluna, com valores estritamente 0 ou 1, dependendo da categoria da variável resposta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600" dirty="0"/>
                  <a:t>Em geral, os softwares estatísticos estão preparados para trabalhar com outras categorizações, não somente 0 e 1 apenas. O usuário pode indicar qual a categoria corresponde à situação de “sucesso”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600" dirty="0"/>
                  <a:t>O termo “sucesso” utilizado nesse caso vem da variável aleatória de Bernoulli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pt-BR" sz="18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pt-BR" sz="1800" b="1" i="1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19200"/>
                <a:ext cx="7886700" cy="4957763"/>
              </a:xfrm>
              <a:blipFill>
                <a:blip r:embed="rId2"/>
                <a:stretch>
                  <a:fillRect l="-309" t="-861" r="-6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66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Regressão com Resposta Binária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endParaRPr lang="pt-BR" sz="18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800" b="1" i="1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337000"/>
              </p:ext>
            </p:extLst>
          </p:nvPr>
        </p:nvGraphicFramePr>
        <p:xfrm>
          <a:off x="1295400" y="1219200"/>
          <a:ext cx="6096000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7191495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3465137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1293715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94239269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35017269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600" dirty="0"/>
                        <a:t>Situação do Imóvel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Idade do Chefe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Número de Residentes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Renda Familiar (R$)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Variável Y</a:t>
                      </a:r>
                    </a:p>
                    <a:p>
                      <a:r>
                        <a:rPr lang="pt-BR" sz="1600" dirty="0"/>
                        <a:t>(Preencher ...)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649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Alugado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pt-BR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803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Alugado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05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Próprio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4600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722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Alugado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023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Próprio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4100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205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Próprio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918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Alugado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7800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999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Alugado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3230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980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Próprio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5622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9518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Regressão com Resposta Binária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143000"/>
            <a:ext cx="8305800" cy="49577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pt-BR" sz="1600" dirty="0"/>
              <a:t>A variável aleatória de Bernoulli, tradicionalmente vista nos livros de estatística, corresponde a uma variável que assume apenas dois valores, 0 ou 1, sendo que 1 corresponde à situação de “sucesso” e 0 à situação de “insucesso”. Obviamente, esses termos são totalmente ilustrativos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pt-BR" sz="1600" dirty="0"/>
              <a:t>O importante nessa conceituação é que, atrelado ao evento de sucesso, temos uma probabilidade. Essa probabilidade de sucesso é normalmente representada pela letra </a:t>
            </a:r>
            <a:r>
              <a:rPr lang="pt-BR" sz="1600" i="1" dirty="0"/>
              <a:t>p</a:t>
            </a:r>
            <a:r>
              <a:rPr lang="pt-BR" sz="1600" dirty="0"/>
              <a:t>, e está entre 0 e 1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pt-BR" sz="1600" dirty="0"/>
              <a:t>Um exemplo muito comum da variável de Bernoulli é a variável aleatória associada a jogarmos uma moeda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pt-BR" sz="1600" dirty="0"/>
              <a:t>Cara corresponde a “sucesso” e tem probabilidade de </a:t>
            </a:r>
            <a:r>
              <a:rPr lang="pt-BR" sz="1600" i="1" dirty="0"/>
              <a:t>p</a:t>
            </a:r>
            <a:r>
              <a:rPr lang="pt-BR" sz="1600" dirty="0"/>
              <a:t> = 50% (assumindo que a moeda é não viciada)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pt-BR" sz="1600" dirty="0"/>
              <a:t>Seja X então a variável aleatória nesse caso. Sabemos que X assume valores 0 ou 1 (de acordo com a nossa codificação, sendo que escolhemos arbitrariamente que 1 corresponde a “cara” e 0 a “coroa”)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pt-BR" sz="1600" dirty="0"/>
              <a:t>Lembrando que o espaço amostral </a:t>
            </a:r>
            <a:r>
              <a:rPr lang="pt-BR" sz="1600" i="1" dirty="0"/>
              <a:t>S</a:t>
            </a:r>
            <a:r>
              <a:rPr lang="pt-BR" sz="1600" dirty="0"/>
              <a:t> corresponde ao conjunto de valores possíveis de uma variável aleatória. Nesse caso, </a:t>
            </a:r>
            <a:r>
              <a:rPr lang="pt-BR" sz="1600" i="1" dirty="0"/>
              <a:t>S</a:t>
            </a:r>
            <a:r>
              <a:rPr lang="pt-BR" sz="1600" dirty="0"/>
              <a:t> = {0, 1}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pt-BR" sz="1600" dirty="0"/>
              <a:t>Como podemos modelar então um caso mais geral de jogada de uma moeda </a:t>
            </a:r>
            <a:r>
              <a:rPr lang="pt-BR" sz="1600" i="1" dirty="0"/>
              <a:t>N</a:t>
            </a:r>
            <a:r>
              <a:rPr lang="pt-BR" sz="1600" dirty="0"/>
              <a:t> vezes, e contagem do número de vezes que a moeda resultou “cara”?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pt-BR" sz="16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pt-BR" sz="18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800" b="1" i="1" dirty="0"/>
          </a:p>
        </p:txBody>
      </p:sp>
    </p:spTree>
    <p:extLst>
      <p:ext uri="{BB962C8B-B14F-4D97-AF65-F5344CB8AC3E}">
        <p14:creationId xmlns:p14="http://schemas.microsoft.com/office/powerpoint/2010/main" val="39373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Regressão com Resposta Binária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143000"/>
            <a:ext cx="8305800" cy="49577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pt-BR" sz="1600" dirty="0"/>
              <a:t>A variável aleatória de Bernoulli, tradicionalmente vista nos livros de estatística, corresponde a uma variável que assume apenas dois valores, 0 ou 1, sendo que 1 corresponde à situação de “sucesso” e 0 à situação de “insucesso”. Obviamente, esses termos são totalmente ilustrativos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pt-BR" sz="1600" dirty="0"/>
              <a:t>O importante nessa conceituação é que, atrelado ao evento de sucesso, temos uma probabilidade. Essa probabilidade de sucesso é normalmente representada pela letra </a:t>
            </a:r>
            <a:r>
              <a:rPr lang="pt-BR" sz="1600" i="1" dirty="0"/>
              <a:t>p</a:t>
            </a:r>
            <a:r>
              <a:rPr lang="pt-BR" sz="1600" dirty="0"/>
              <a:t>, e está entre 0 e 1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pt-BR" sz="1600" dirty="0"/>
              <a:t>Um exemplo muito comum da variável de Bernoulli é a variável aleatória associada a jogarmos uma moeda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pt-BR" sz="1600" dirty="0"/>
              <a:t>Cara corresponde a “sucesso” e tem probabilidade de </a:t>
            </a:r>
            <a:r>
              <a:rPr lang="pt-BR" sz="1600" i="1" dirty="0"/>
              <a:t>p</a:t>
            </a:r>
            <a:r>
              <a:rPr lang="pt-BR" sz="1600" dirty="0"/>
              <a:t> = 50% (assumindo que a moeda é não viciada)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pt-BR" sz="1600" dirty="0"/>
              <a:t>Seja X então a variável aleatória nesse caso. Sabemos que X assume valores 0 ou 1 (de acordo com a nossa codificação, sendo que escolhemos arbitrariamente que 1 corresponde a “cara” e 0 a “coroa”)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pt-BR" sz="1600" dirty="0"/>
              <a:t>Lembrando que o espaço amostral </a:t>
            </a:r>
            <a:r>
              <a:rPr lang="pt-BR" sz="1600" i="1" dirty="0"/>
              <a:t>S</a:t>
            </a:r>
            <a:r>
              <a:rPr lang="pt-BR" sz="1600" dirty="0"/>
              <a:t> corresponde ao conjunto de valores possíveis de uma variável aleatória. Nesse caso, </a:t>
            </a:r>
            <a:r>
              <a:rPr lang="pt-BR" sz="1600" i="1" dirty="0"/>
              <a:t>S</a:t>
            </a:r>
            <a:r>
              <a:rPr lang="pt-BR" sz="1600" dirty="0"/>
              <a:t> = {0, 1}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pt-BR" sz="1600" dirty="0"/>
              <a:t>Como podemos modelar então um caso mais geral de jogada de uma moeda </a:t>
            </a:r>
            <a:r>
              <a:rPr lang="pt-BR" sz="1600" i="1" dirty="0"/>
              <a:t>N</a:t>
            </a:r>
            <a:r>
              <a:rPr lang="pt-BR" sz="1600" dirty="0"/>
              <a:t> vezes, e contagem do número de vezes que a moeda resultou “cara”?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pt-BR" sz="16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pt-BR" sz="18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800" b="1" i="1" dirty="0"/>
          </a:p>
        </p:txBody>
      </p:sp>
    </p:spTree>
    <p:extLst>
      <p:ext uri="{BB962C8B-B14F-4D97-AF65-F5344CB8AC3E}">
        <p14:creationId xmlns:p14="http://schemas.microsoft.com/office/powerpoint/2010/main" val="105162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Regressão com Resposta Binária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143000"/>
            <a:ext cx="8305800" cy="49577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pt-BR" sz="1600" dirty="0"/>
              <a:t>A variável aleatória de Bernoulli, tradicionalmente vista nos livros de estatística, corresponde a uma variável que assume apenas dois valores, 0 ou 1, sendo que 1 corresponde à situação de “sucesso” e 0 à situação de “insucesso”. Obviamente, esses termos são totalmente ilustrativos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pt-BR" sz="1600" dirty="0"/>
              <a:t>O importante nessa conceituação é que, atrelado ao evento de sucesso, temos uma probabilidade. Essa probabilidade de sucesso é normalmente representada pela letra </a:t>
            </a:r>
            <a:r>
              <a:rPr lang="pt-BR" sz="1600" i="1" dirty="0"/>
              <a:t>p</a:t>
            </a:r>
            <a:r>
              <a:rPr lang="pt-BR" sz="1600" dirty="0"/>
              <a:t>, e está entre 0 e 1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pt-BR" sz="1600" dirty="0"/>
              <a:t>Um exemplo muito comum da variável de Bernoulli é a variável aleatória associada a jogarmos uma moeda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pt-BR" sz="1600" dirty="0"/>
              <a:t>Cara corresponde a “sucesso” e tem probabilidade de </a:t>
            </a:r>
            <a:r>
              <a:rPr lang="pt-BR" sz="1600" i="1" dirty="0"/>
              <a:t>p</a:t>
            </a:r>
            <a:r>
              <a:rPr lang="pt-BR" sz="1600" dirty="0"/>
              <a:t> = 50% (assumindo que a moeda é não viciada)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pt-BR" sz="1600" dirty="0"/>
              <a:t>Seja X então a variável aleatória nesse caso. Sabemos que X assume valores 0 ou 1 (de acordo com a nossa codificação, sendo que escolhemos arbitrariamente que 1 corresponde a “cara” e 0 a “coroa”)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pt-BR" sz="1600" dirty="0"/>
              <a:t>Lembrando que o espaço amostral </a:t>
            </a:r>
            <a:r>
              <a:rPr lang="pt-BR" sz="1600" i="1" dirty="0"/>
              <a:t>S</a:t>
            </a:r>
            <a:r>
              <a:rPr lang="pt-BR" sz="1600" dirty="0"/>
              <a:t> corresponde ao conjunto de valores possíveis de uma variável aleatória. Nesse caso, </a:t>
            </a:r>
            <a:r>
              <a:rPr lang="pt-BR" sz="1600" i="1" dirty="0"/>
              <a:t>S</a:t>
            </a:r>
            <a:r>
              <a:rPr lang="pt-BR" sz="1600" dirty="0"/>
              <a:t> = {0, 1}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pt-BR" sz="1600" dirty="0"/>
              <a:t>Como podemos modelar então um caso mais geral de jogada de uma moeda </a:t>
            </a:r>
            <a:r>
              <a:rPr lang="pt-BR" sz="1600" i="1" dirty="0"/>
              <a:t>N</a:t>
            </a:r>
            <a:r>
              <a:rPr lang="pt-BR" sz="1600" dirty="0"/>
              <a:t> vezes, e contagem do número de vezes que a moeda resultou “cara”?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pt-BR" sz="16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pt-BR" sz="18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800" b="1" i="1" dirty="0"/>
          </a:p>
        </p:txBody>
      </p:sp>
    </p:spTree>
    <p:extLst>
      <p:ext uri="{BB962C8B-B14F-4D97-AF65-F5344CB8AC3E}">
        <p14:creationId xmlns:p14="http://schemas.microsoft.com/office/powerpoint/2010/main" val="36466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Variável Aleatória Binomial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32769" y="1143000"/>
                <a:ext cx="7981950" cy="5562600"/>
              </a:xfrm>
            </p:spPr>
            <p:txBody>
              <a:bodyPr rtlCol="0">
                <a:normAutofit lnSpcReduction="10000"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pt-BR" sz="1600" b="1" dirty="0"/>
                  <a:t>Variável aleatória binomial </a:t>
                </a:r>
                <a:r>
                  <a:rPr lang="pt-BR" sz="1600" dirty="0"/>
                  <a:t>– trata-se de um “</a:t>
                </a:r>
                <a:r>
                  <a:rPr lang="pt-BR" sz="1600" dirty="0" err="1"/>
                  <a:t>template</a:t>
                </a:r>
                <a:r>
                  <a:rPr lang="pt-BR" sz="1600" dirty="0"/>
                  <a:t>” muito utilizado, para modelar, por exemplo, o número ocorrência de “sucesso” em N tentativas. Por exemplo, em um grupo de 100 pacientes, quantos têm algum tipo de câncer. O número de pacientes com câncer entre os 100 no grupo pode ser modelado por uma variável aleatória binomial. </a:t>
                </a:r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600" dirty="0"/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pt-BR" sz="1600" dirty="0"/>
                  <a:t>O espaço amostral de uma variável aleatória binomial é dado por S = {0, 1, 2, 3, 4, .... , N}</a:t>
                </a:r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600" dirty="0"/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pt-BR" sz="1600" dirty="0"/>
                  <a:t>A função de frequência de uma variável aleatória binomial tem expressão:</a:t>
                </a:r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600" dirty="0"/>
              </a:p>
              <a:p>
                <a:pPr marL="457200" lvl="1" indent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500" b="0" i="0" smtClean="0">
                          <a:latin typeface="Cambria Math" panose="02040503050406030204" pitchFamily="18" charset="0"/>
                        </a:rPr>
                        <m:t>Prob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5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15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pt-BR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5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pt-BR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5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pt-BR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5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sz="15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pt-BR" sz="15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1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=0, 1, 2, 3, 4, …, </m:t>
                      </m:r>
                      <m:r>
                        <a:rPr lang="pt-BR" sz="15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pt-BR" sz="1500" dirty="0"/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600" dirty="0"/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pt-BR" sz="1600" dirty="0"/>
                  <a:t>O símbolo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mr>
                          <m:m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sz="1600" dirty="0"/>
                  <a:t> corresponde ao número de combinações possíveis de x elementos entre os N totais</a:t>
                </a:r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600" dirty="0"/>
              </a:p>
              <a:p>
                <a:pPr marL="0" indent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1×2×…×</m:t>
                          </m:r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1×2×…×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×(1×2×…×</m:t>
                          </m:r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1600" dirty="0"/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600" dirty="0"/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pt-BR" sz="1600" dirty="0"/>
                  <a:t>Em geral, N é conhecido e procura-se estimar o parâmetro </a:t>
                </a:r>
                <a:r>
                  <a:rPr lang="pt-BR" sz="1600" i="1" dirty="0"/>
                  <a:t>p</a:t>
                </a:r>
                <a:r>
                  <a:rPr lang="pt-BR" sz="1600" dirty="0"/>
                  <a:t> com base em uma amostra. O parâmetro </a:t>
                </a:r>
                <a:r>
                  <a:rPr lang="pt-BR" sz="1600" i="1" dirty="0"/>
                  <a:t>p</a:t>
                </a:r>
                <a:r>
                  <a:rPr lang="pt-BR" sz="1600" dirty="0"/>
                  <a:t> pode ser interpretado como a probabilidade de um indivíduos no grupo ter câncer. Portanto, </a:t>
                </a:r>
                <a:r>
                  <a:rPr lang="pt-BR" sz="1600" i="1" dirty="0"/>
                  <a:t>p</a:t>
                </a:r>
                <a:r>
                  <a:rPr lang="pt-BR" sz="1600" dirty="0"/>
                  <a:t> varia entre 0 e 1. </a:t>
                </a:r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600" dirty="0"/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pt-BR" sz="1600" dirty="0"/>
                  <a:t>Quando N = 1, a variável binomial é chamada variável de Bernoulli, e tem S = {0,1}</a:t>
                </a:r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600" dirty="0"/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endParaRPr lang="pt-BR" sz="16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2769" y="1143000"/>
                <a:ext cx="7981950" cy="5562600"/>
              </a:xfrm>
              <a:blipFill>
                <a:blip r:embed="rId2"/>
                <a:stretch>
                  <a:fillRect l="-306" t="-768" r="-9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11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19200"/>
                <a:ext cx="8134350" cy="4957763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Conforme vimos acima, a variável de Bernoulli assume valores 0 ou 1, com probabilidade de sucesso </a:t>
                </a:r>
                <a:r>
                  <a:rPr lang="pt-BR" sz="1600" dirty="0" err="1"/>
                  <a:t>Prob</a:t>
                </a:r>
                <a:r>
                  <a:rPr lang="pt-BR" sz="1600" dirty="0"/>
                  <a:t>[Y = 1] = </a:t>
                </a:r>
                <a:r>
                  <a:rPr lang="pt-BR" sz="1600" i="1" dirty="0"/>
                  <a:t>p</a:t>
                </a:r>
                <a:r>
                  <a:rPr lang="pt-BR" sz="1600" dirty="0"/>
                  <a:t>, e probabilidade de insucesso </a:t>
                </a:r>
                <a:r>
                  <a:rPr lang="pt-BR" sz="1600" dirty="0" err="1"/>
                  <a:t>Prob</a:t>
                </a:r>
                <a:r>
                  <a:rPr lang="pt-BR" sz="1600" dirty="0"/>
                  <a:t>[Y= 0] = 1-</a:t>
                </a:r>
                <a:r>
                  <a:rPr lang="pt-BR" sz="1600" i="1" dirty="0"/>
                  <a:t>p</a:t>
                </a:r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Como adaptar então o conceito de variável de Bernoulli ao conceito de regressão?</a:t>
                </a:r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Vamos agora tratar então da chamada regressão logística</a:t>
                </a:r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Consideremos então uma base de dados de unidades observacionais (indivíduos, domicílios, municípios, países, cursos de pós-graduação etc.)</a:t>
                </a:r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Para cada unidade observacional, temos uma variável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 assumindo valores 0 ou 1, e temos um conjunto de colunas que podem ser usadas para construirmos variáveis explicativas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1600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A ideia básica da regressão logística é assumir que cada valor individual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 corresponde a uma variável aleatória de Bernoulli, com probabilidade de sucesso (por exemplo, indivíduo ter câncer – paradoxalmente!) dada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600" b="0" i="0" smtClean="0">
                            <a:latin typeface="Cambria Math" panose="02040503050406030204" pitchFamily="18" charset="0"/>
                          </a:rPr>
                          <m:t>Prob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1600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b="1" dirty="0"/>
                  <a:t>O “pulo do gato” é fazer com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𝐏𝐫𝐨𝐛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t-BR" sz="1600" b="1" dirty="0"/>
                  <a:t> dependa das variáveis explicativas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pt-BR" sz="16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pt-BR" sz="1600" b="1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pt-BR" sz="1600" b="1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19200"/>
                <a:ext cx="8134350" cy="4957763"/>
              </a:xfrm>
              <a:blipFill>
                <a:blip r:embed="rId2"/>
                <a:stretch>
                  <a:fillRect l="-300" t="-861" r="-8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O Modelo de Regressão Logística</a:t>
            </a:r>
          </a:p>
        </p:txBody>
      </p:sp>
    </p:spTree>
    <p:extLst>
      <p:ext uri="{BB962C8B-B14F-4D97-AF65-F5344CB8AC3E}">
        <p14:creationId xmlns:p14="http://schemas.microsoft.com/office/powerpoint/2010/main" val="242192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630709" y="1143000"/>
                <a:ext cx="8056091" cy="4957763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b="1" dirty="0"/>
                  <a:t>O “pulo do gato” é fazer com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𝐏𝐫𝐨𝐛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t-BR" sz="1600" b="1" dirty="0"/>
                  <a:t> dependa das variáveis explicativas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pt-BR" sz="16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pt-BR" sz="1600" b="1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pt-BR" sz="1600" b="1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Uma possível alternativa é assumir </a:t>
                </a:r>
                <a:endParaRPr lang="pt-BR" sz="160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600" b="0" i="0">
                              <a:latin typeface="Cambria Math" panose="02040503050406030204" pitchFamily="18" charset="0"/>
                            </a:rPr>
                            <m:t>Prob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b="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pt-BR" sz="16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6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</m:oMath>
                  </m:oMathPara>
                </a14:m>
                <a:endParaRPr lang="pt-BR" sz="1600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O problema da alternativa acima é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𝑃𝑟𝑜𝑏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 tem que estar estritamente no intervalo [0, 1]</a:t>
                </a:r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O termo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sz="1600" dirty="0"/>
                  <a:t> por outro lado, pode assumir valores menores do que 0 ou maiores do que 1</a:t>
                </a:r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Modelo de regressão logística: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</a:rPr>
                            <m:t>Prob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+ … +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 … +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pt-BR" sz="1600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A fórmula acima implica que as probabilidades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 vão se situar o intervalor (0,1), como desejado</a:t>
                </a:r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Pode-se mostrar que,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 é positivo,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 aumenta, a probabilidade de “sucesso” também aumenta</a:t>
                </a:r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709" y="1143000"/>
                <a:ext cx="8056091" cy="4957763"/>
              </a:xfrm>
              <a:blipFill>
                <a:blip r:embed="rId2"/>
                <a:stretch>
                  <a:fillRect l="-303" t="-861" r="-1059" b="-72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O Modelo de Regressão Logística</a:t>
            </a:r>
          </a:p>
        </p:txBody>
      </p:sp>
    </p:spTree>
    <p:extLst>
      <p:ext uri="{BB962C8B-B14F-4D97-AF65-F5344CB8AC3E}">
        <p14:creationId xmlns:p14="http://schemas.microsoft.com/office/powerpoint/2010/main" val="41975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b="1" dirty="0" smtClean="0"/>
              <a:t>Modelos Lineares Generalizados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401989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630709" y="1143000"/>
                <a:ext cx="8056091" cy="4957763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Considere um modelo simplificado de regressão logística, no qual temos a probabilidade de sucesso dada por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600">
                            <a:latin typeface="Cambria Math" panose="02040503050406030204" pitchFamily="18" charset="0"/>
                          </a:rPr>
                          <m:t>Prob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sz="1600" dirty="0"/>
                  <a:t> com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pt-BR" sz="1600" dirty="0"/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:endParaRPr lang="pt-BR" sz="1600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709" y="1143000"/>
                <a:ext cx="8056091" cy="4957763"/>
              </a:xfrm>
              <a:blipFill>
                <a:blip r:embed="rId2"/>
                <a:stretch>
                  <a:fillRect l="-303" t="-8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O Modelo de Regressão Logística</a:t>
            </a:r>
          </a:p>
        </p:txBody>
      </p:sp>
      <p:pic>
        <p:nvPicPr>
          <p:cNvPr id="2050" name="Picture 2" descr="Resultado de imagem para logit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2438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4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Regressão Logística no 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015314"/>
            <a:ext cx="7753350" cy="51816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dados3$alta_mort_infantil &lt;- </a:t>
            </a:r>
            <a:r>
              <a:rPr lang="pt-BR" sz="1400" dirty="0" err="1">
                <a:solidFill>
                  <a:srgbClr val="FF0000"/>
                </a:solidFill>
              </a:rPr>
              <a:t>ifelse</a:t>
            </a:r>
            <a:r>
              <a:rPr lang="pt-BR" sz="1400" dirty="0">
                <a:solidFill>
                  <a:srgbClr val="FF0000"/>
                </a:solidFill>
              </a:rPr>
              <a:t>(dados3$mort_infantil &gt; 24, 1, 0)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chemeClr val="accent5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chemeClr val="accent5"/>
                </a:solidFill>
              </a:rPr>
              <a:t>#--------------------------------------------------------------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chemeClr val="accent5"/>
                </a:solidFill>
              </a:rPr>
              <a:t>#---- rodando uma regressão logística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chemeClr val="accent5"/>
                </a:solidFill>
              </a:rPr>
              <a:t>#--------------------------------------------------------------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mod1 &lt;- </a:t>
            </a:r>
            <a:r>
              <a:rPr lang="pt-BR" sz="1400" dirty="0" err="1">
                <a:solidFill>
                  <a:srgbClr val="FF0000"/>
                </a:solidFill>
              </a:rPr>
              <a:t>glm</a:t>
            </a:r>
            <a:r>
              <a:rPr lang="pt-BR" sz="1400" dirty="0">
                <a:solidFill>
                  <a:srgbClr val="FF0000"/>
                </a:solidFill>
              </a:rPr>
              <a:t>(formula = </a:t>
            </a:r>
            <a:r>
              <a:rPr lang="pt-BR" sz="1400" dirty="0" err="1">
                <a:solidFill>
                  <a:srgbClr val="FF0000"/>
                </a:solidFill>
              </a:rPr>
              <a:t>alta_mort_infantil</a:t>
            </a:r>
            <a:r>
              <a:rPr lang="pt-BR" sz="1400" dirty="0">
                <a:solidFill>
                  <a:srgbClr val="FF0000"/>
                </a:solidFill>
              </a:rPr>
              <a:t> ~ </a:t>
            </a:r>
            <a:r>
              <a:rPr lang="pt-BR" sz="1400" dirty="0" err="1">
                <a:solidFill>
                  <a:srgbClr val="FF0000"/>
                </a:solidFill>
              </a:rPr>
              <a:t>renda_per_capita</a:t>
            </a:r>
            <a:r>
              <a:rPr lang="pt-BR" sz="1400" dirty="0">
                <a:solidFill>
                  <a:srgbClr val="FF0000"/>
                </a:solidFill>
              </a:rPr>
              <a:t>,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            </a:t>
            </a:r>
            <a:r>
              <a:rPr lang="pt-BR" sz="1400" dirty="0" err="1">
                <a:solidFill>
                  <a:srgbClr val="FF0000"/>
                </a:solidFill>
              </a:rPr>
              <a:t>family</a:t>
            </a:r>
            <a:r>
              <a:rPr lang="pt-BR" sz="1400" dirty="0">
                <a:solidFill>
                  <a:srgbClr val="FF0000"/>
                </a:solidFill>
              </a:rPr>
              <a:t> = binomial(link = "</a:t>
            </a:r>
            <a:r>
              <a:rPr lang="pt-BR" sz="1400" dirty="0" err="1">
                <a:solidFill>
                  <a:srgbClr val="FF0000"/>
                </a:solidFill>
              </a:rPr>
              <a:t>logit</a:t>
            </a:r>
            <a:r>
              <a:rPr lang="pt-BR" sz="1400" dirty="0">
                <a:solidFill>
                  <a:srgbClr val="FF0000"/>
                </a:solidFill>
              </a:rPr>
              <a:t>"), data = dados3)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 err="1">
                <a:solidFill>
                  <a:srgbClr val="FF0000"/>
                </a:solidFill>
              </a:rPr>
              <a:t>summary</a:t>
            </a:r>
            <a:r>
              <a:rPr lang="pt-BR" sz="1400" dirty="0">
                <a:solidFill>
                  <a:srgbClr val="FF0000"/>
                </a:solidFill>
              </a:rPr>
              <a:t>(mod1)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mod2 &lt;- </a:t>
            </a:r>
            <a:r>
              <a:rPr lang="pt-BR" sz="1400" dirty="0" err="1">
                <a:solidFill>
                  <a:srgbClr val="FF0000"/>
                </a:solidFill>
              </a:rPr>
              <a:t>glm</a:t>
            </a:r>
            <a:r>
              <a:rPr lang="pt-BR" sz="1400" dirty="0">
                <a:solidFill>
                  <a:srgbClr val="FF0000"/>
                </a:solidFill>
              </a:rPr>
              <a:t>(formula = </a:t>
            </a:r>
            <a:r>
              <a:rPr lang="pt-BR" sz="1400" dirty="0" err="1">
                <a:solidFill>
                  <a:srgbClr val="FF0000"/>
                </a:solidFill>
              </a:rPr>
              <a:t>alta_mort_infantil</a:t>
            </a:r>
            <a:r>
              <a:rPr lang="pt-BR" sz="1400" dirty="0">
                <a:solidFill>
                  <a:srgbClr val="FF0000"/>
                </a:solidFill>
              </a:rPr>
              <a:t> ~ </a:t>
            </a:r>
            <a:r>
              <a:rPr lang="pt-BR" sz="1400" dirty="0" err="1">
                <a:solidFill>
                  <a:srgbClr val="FF0000"/>
                </a:solidFill>
              </a:rPr>
              <a:t>indice_gini</a:t>
            </a:r>
            <a:r>
              <a:rPr lang="pt-BR" sz="1400" dirty="0">
                <a:solidFill>
                  <a:srgbClr val="FF0000"/>
                </a:solidFill>
              </a:rPr>
              <a:t>,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            </a:t>
            </a:r>
            <a:r>
              <a:rPr lang="pt-BR" sz="1400" dirty="0" err="1">
                <a:solidFill>
                  <a:srgbClr val="FF0000"/>
                </a:solidFill>
              </a:rPr>
              <a:t>family</a:t>
            </a:r>
            <a:r>
              <a:rPr lang="pt-BR" sz="1400" dirty="0">
                <a:solidFill>
                  <a:srgbClr val="FF0000"/>
                </a:solidFill>
              </a:rPr>
              <a:t> = binomial(link = "</a:t>
            </a:r>
            <a:r>
              <a:rPr lang="pt-BR" sz="1400" dirty="0" err="1">
                <a:solidFill>
                  <a:srgbClr val="FF0000"/>
                </a:solidFill>
              </a:rPr>
              <a:t>logit</a:t>
            </a:r>
            <a:r>
              <a:rPr lang="pt-BR" sz="1400" dirty="0">
                <a:solidFill>
                  <a:srgbClr val="FF0000"/>
                </a:solidFill>
              </a:rPr>
              <a:t>"), data = dados3)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 err="1">
                <a:solidFill>
                  <a:srgbClr val="FF0000"/>
                </a:solidFill>
              </a:rPr>
              <a:t>summary</a:t>
            </a:r>
            <a:r>
              <a:rPr lang="pt-BR" sz="1400" dirty="0">
                <a:solidFill>
                  <a:srgbClr val="FF0000"/>
                </a:solidFill>
              </a:rPr>
              <a:t>(mod2)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mod3 &lt;- </a:t>
            </a:r>
            <a:r>
              <a:rPr lang="pt-BR" sz="1400" dirty="0" err="1">
                <a:solidFill>
                  <a:srgbClr val="FF0000"/>
                </a:solidFill>
              </a:rPr>
              <a:t>glm</a:t>
            </a:r>
            <a:r>
              <a:rPr lang="pt-BR" sz="1400" dirty="0">
                <a:solidFill>
                  <a:srgbClr val="FF0000"/>
                </a:solidFill>
              </a:rPr>
              <a:t>(formula = </a:t>
            </a:r>
            <a:r>
              <a:rPr lang="pt-BR" sz="1400" dirty="0" err="1">
                <a:solidFill>
                  <a:srgbClr val="FF0000"/>
                </a:solidFill>
              </a:rPr>
              <a:t>alta_mort_infantil</a:t>
            </a:r>
            <a:r>
              <a:rPr lang="pt-BR" sz="1400" dirty="0">
                <a:solidFill>
                  <a:srgbClr val="FF0000"/>
                </a:solidFill>
              </a:rPr>
              <a:t> ~ </a:t>
            </a:r>
            <a:r>
              <a:rPr lang="pt-BR" sz="1400" dirty="0" err="1">
                <a:solidFill>
                  <a:srgbClr val="FF0000"/>
                </a:solidFill>
              </a:rPr>
              <a:t>perc_criancas_extrem_pobres</a:t>
            </a:r>
            <a:r>
              <a:rPr lang="pt-BR" sz="1400" dirty="0">
                <a:solidFill>
                  <a:srgbClr val="FF0000"/>
                </a:solidFill>
              </a:rPr>
              <a:t>,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            </a:t>
            </a:r>
            <a:r>
              <a:rPr lang="pt-BR" sz="1400" dirty="0" err="1">
                <a:solidFill>
                  <a:srgbClr val="FF0000"/>
                </a:solidFill>
              </a:rPr>
              <a:t>family</a:t>
            </a:r>
            <a:r>
              <a:rPr lang="pt-BR" sz="1400" dirty="0">
                <a:solidFill>
                  <a:srgbClr val="FF0000"/>
                </a:solidFill>
              </a:rPr>
              <a:t> = binomial(link = "</a:t>
            </a:r>
            <a:r>
              <a:rPr lang="pt-BR" sz="1400" dirty="0" err="1">
                <a:solidFill>
                  <a:srgbClr val="FF0000"/>
                </a:solidFill>
              </a:rPr>
              <a:t>logit</a:t>
            </a:r>
            <a:r>
              <a:rPr lang="pt-BR" sz="1400" dirty="0">
                <a:solidFill>
                  <a:srgbClr val="FF0000"/>
                </a:solidFill>
              </a:rPr>
              <a:t>"), data = dados3)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 err="1">
                <a:solidFill>
                  <a:srgbClr val="FF0000"/>
                </a:solidFill>
              </a:rPr>
              <a:t>summary</a:t>
            </a:r>
            <a:r>
              <a:rPr lang="pt-BR" sz="1400" dirty="0">
                <a:solidFill>
                  <a:srgbClr val="FF0000"/>
                </a:solidFill>
              </a:rPr>
              <a:t>(mod3)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mod4 &lt;- </a:t>
            </a:r>
            <a:r>
              <a:rPr lang="pt-BR" sz="1400" dirty="0" err="1">
                <a:solidFill>
                  <a:srgbClr val="FF0000"/>
                </a:solidFill>
              </a:rPr>
              <a:t>glm</a:t>
            </a:r>
            <a:r>
              <a:rPr lang="pt-BR" sz="1400" dirty="0">
                <a:solidFill>
                  <a:srgbClr val="FF0000"/>
                </a:solidFill>
              </a:rPr>
              <a:t>(formula = </a:t>
            </a:r>
            <a:r>
              <a:rPr lang="pt-BR" sz="1400" dirty="0" err="1">
                <a:solidFill>
                  <a:srgbClr val="FF0000"/>
                </a:solidFill>
              </a:rPr>
              <a:t>alta_mort_infantil</a:t>
            </a:r>
            <a:r>
              <a:rPr lang="pt-BR" sz="1400" dirty="0">
                <a:solidFill>
                  <a:srgbClr val="FF0000"/>
                </a:solidFill>
              </a:rPr>
              <a:t> ~ </a:t>
            </a:r>
            <a:r>
              <a:rPr lang="pt-BR" sz="1400" dirty="0" err="1">
                <a:solidFill>
                  <a:srgbClr val="FF0000"/>
                </a:solidFill>
              </a:rPr>
              <a:t>perc_pessoas_dom_agua_estogo_inadequados</a:t>
            </a:r>
            <a:r>
              <a:rPr lang="pt-BR" sz="1400" dirty="0">
                <a:solidFill>
                  <a:srgbClr val="FF0000"/>
                </a:solidFill>
              </a:rPr>
              <a:t>,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            </a:t>
            </a:r>
            <a:r>
              <a:rPr lang="pt-BR" sz="1400" dirty="0" err="1">
                <a:solidFill>
                  <a:srgbClr val="FF0000"/>
                </a:solidFill>
              </a:rPr>
              <a:t>family</a:t>
            </a:r>
            <a:r>
              <a:rPr lang="pt-BR" sz="1400" dirty="0">
                <a:solidFill>
                  <a:srgbClr val="FF0000"/>
                </a:solidFill>
              </a:rPr>
              <a:t> = binomial(link = "</a:t>
            </a:r>
            <a:r>
              <a:rPr lang="pt-BR" sz="1400" dirty="0" err="1">
                <a:solidFill>
                  <a:srgbClr val="FF0000"/>
                </a:solidFill>
              </a:rPr>
              <a:t>logit</a:t>
            </a:r>
            <a:r>
              <a:rPr lang="pt-BR" sz="1400" dirty="0">
                <a:solidFill>
                  <a:srgbClr val="FF0000"/>
                </a:solidFill>
              </a:rPr>
              <a:t>"), data = dados3)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 err="1">
                <a:solidFill>
                  <a:srgbClr val="FF0000"/>
                </a:solidFill>
              </a:rPr>
              <a:t>summary</a:t>
            </a:r>
            <a:r>
              <a:rPr lang="pt-BR" sz="1400" dirty="0">
                <a:solidFill>
                  <a:srgbClr val="FF0000"/>
                </a:solidFill>
              </a:rPr>
              <a:t>(mod4)</a:t>
            </a:r>
            <a:endParaRPr lang="pt-B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7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Regressão Logística no 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015314"/>
            <a:ext cx="7753350" cy="5181600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&gt; </a:t>
            </a:r>
            <a:r>
              <a:rPr lang="pt-BR" sz="1400" dirty="0" err="1">
                <a:solidFill>
                  <a:srgbClr val="FF0000"/>
                </a:solidFill>
              </a:rPr>
              <a:t>summary</a:t>
            </a:r>
            <a:r>
              <a:rPr lang="pt-BR" sz="1400" dirty="0">
                <a:solidFill>
                  <a:srgbClr val="FF0000"/>
                </a:solidFill>
              </a:rPr>
              <a:t>(mod1)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Call: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 err="1">
                <a:solidFill>
                  <a:srgbClr val="FF0000"/>
                </a:solidFill>
              </a:rPr>
              <a:t>glm</a:t>
            </a:r>
            <a:r>
              <a:rPr lang="pt-BR" sz="1400" dirty="0">
                <a:solidFill>
                  <a:srgbClr val="FF0000"/>
                </a:solidFill>
              </a:rPr>
              <a:t>(formula = </a:t>
            </a:r>
            <a:r>
              <a:rPr lang="pt-BR" sz="1400" dirty="0" err="1">
                <a:solidFill>
                  <a:srgbClr val="FF0000"/>
                </a:solidFill>
              </a:rPr>
              <a:t>alta_mort_infantil</a:t>
            </a:r>
            <a:r>
              <a:rPr lang="pt-BR" sz="1400" dirty="0">
                <a:solidFill>
                  <a:srgbClr val="FF0000"/>
                </a:solidFill>
              </a:rPr>
              <a:t> ~ </a:t>
            </a:r>
            <a:r>
              <a:rPr lang="pt-BR" sz="1400" dirty="0" err="1">
                <a:solidFill>
                  <a:srgbClr val="FF0000"/>
                </a:solidFill>
              </a:rPr>
              <a:t>renda_per_capita</a:t>
            </a:r>
            <a:r>
              <a:rPr lang="pt-BR" sz="1400" dirty="0">
                <a:solidFill>
                  <a:srgbClr val="FF0000"/>
                </a:solidFill>
              </a:rPr>
              <a:t>, </a:t>
            </a:r>
            <a:r>
              <a:rPr lang="pt-BR" sz="1400" dirty="0" err="1">
                <a:solidFill>
                  <a:srgbClr val="FF0000"/>
                </a:solidFill>
              </a:rPr>
              <a:t>family</a:t>
            </a:r>
            <a:r>
              <a:rPr lang="pt-BR" sz="1400" dirty="0">
                <a:solidFill>
                  <a:srgbClr val="FF0000"/>
                </a:solidFill>
              </a:rPr>
              <a:t> = binomial(link = "</a:t>
            </a:r>
            <a:r>
              <a:rPr lang="pt-BR" sz="1400" dirty="0" err="1">
                <a:solidFill>
                  <a:srgbClr val="FF0000"/>
                </a:solidFill>
              </a:rPr>
              <a:t>logit</a:t>
            </a:r>
            <a:r>
              <a:rPr lang="pt-BR" sz="1400" dirty="0">
                <a:solidFill>
                  <a:srgbClr val="FF0000"/>
                </a:solidFill>
              </a:rPr>
              <a:t>"),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    data = dados3)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 err="1">
                <a:solidFill>
                  <a:srgbClr val="FF0000"/>
                </a:solidFill>
              </a:rPr>
              <a:t>Deviance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Residuals</a:t>
            </a:r>
            <a:r>
              <a:rPr lang="pt-BR" sz="1400" dirty="0">
                <a:solidFill>
                  <a:srgbClr val="FF0000"/>
                </a:solidFill>
              </a:rPr>
              <a:t>: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    Min       1Q   </a:t>
            </a:r>
            <a:r>
              <a:rPr lang="pt-BR" sz="1400" dirty="0" err="1">
                <a:solidFill>
                  <a:srgbClr val="FF0000"/>
                </a:solidFill>
              </a:rPr>
              <a:t>Median</a:t>
            </a:r>
            <a:r>
              <a:rPr lang="pt-BR" sz="1400" dirty="0">
                <a:solidFill>
                  <a:srgbClr val="FF0000"/>
                </a:solidFill>
              </a:rPr>
              <a:t>       3Q      Max 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-2.4659  -0.2831  -0.0536  -0.0003   3.1928 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 err="1">
                <a:solidFill>
                  <a:srgbClr val="FF0000"/>
                </a:solidFill>
              </a:rPr>
              <a:t>Coefficients</a:t>
            </a:r>
            <a:r>
              <a:rPr lang="pt-BR" sz="1400" dirty="0">
                <a:solidFill>
                  <a:srgbClr val="FF0000"/>
                </a:solidFill>
              </a:rPr>
              <a:t>: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                                      </a:t>
            </a:r>
            <a:r>
              <a:rPr lang="pt-BR" sz="1400" dirty="0" err="1">
                <a:solidFill>
                  <a:srgbClr val="FF0000"/>
                </a:solidFill>
              </a:rPr>
              <a:t>Estimate</a:t>
            </a:r>
            <a:r>
              <a:rPr lang="pt-BR" sz="1400" dirty="0">
                <a:solidFill>
                  <a:srgbClr val="FF0000"/>
                </a:solidFill>
              </a:rPr>
              <a:t>    </a:t>
            </a:r>
            <a:r>
              <a:rPr lang="pt-BR" sz="1400" dirty="0" err="1">
                <a:solidFill>
                  <a:srgbClr val="FF0000"/>
                </a:solidFill>
              </a:rPr>
              <a:t>Std</a:t>
            </a:r>
            <a:r>
              <a:rPr lang="pt-BR" sz="1400" dirty="0">
                <a:solidFill>
                  <a:srgbClr val="FF0000"/>
                </a:solidFill>
              </a:rPr>
              <a:t>. </a:t>
            </a:r>
            <a:r>
              <a:rPr lang="pt-BR" sz="1400" dirty="0" err="1">
                <a:solidFill>
                  <a:srgbClr val="FF0000"/>
                </a:solidFill>
              </a:rPr>
              <a:t>Error</a:t>
            </a:r>
            <a:r>
              <a:rPr lang="pt-BR" sz="1400" dirty="0">
                <a:solidFill>
                  <a:srgbClr val="FF0000"/>
                </a:solidFill>
              </a:rPr>
              <a:t>  z </a:t>
            </a:r>
            <a:r>
              <a:rPr lang="pt-BR" sz="1400" dirty="0" err="1">
                <a:solidFill>
                  <a:srgbClr val="FF0000"/>
                </a:solidFill>
              </a:rPr>
              <a:t>value</a:t>
            </a:r>
            <a:r>
              <a:rPr lang="pt-BR" sz="1400" dirty="0">
                <a:solidFill>
                  <a:srgbClr val="FF0000"/>
                </a:solidFill>
              </a:rPr>
              <a:t>       </a:t>
            </a:r>
            <a:r>
              <a:rPr lang="pt-BR" sz="1400" dirty="0" err="1">
                <a:solidFill>
                  <a:srgbClr val="FF0000"/>
                </a:solidFill>
              </a:rPr>
              <a:t>Pr</a:t>
            </a:r>
            <a:r>
              <a:rPr lang="pt-BR" sz="1400" dirty="0">
                <a:solidFill>
                  <a:srgbClr val="FF0000"/>
                </a:solidFill>
              </a:rPr>
              <a:t>(&gt;|z|)   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(</a:t>
            </a:r>
            <a:r>
              <a:rPr lang="pt-BR" sz="1400" dirty="0" err="1">
                <a:solidFill>
                  <a:srgbClr val="FF0000"/>
                </a:solidFill>
              </a:rPr>
              <a:t>Intercept</a:t>
            </a:r>
            <a:r>
              <a:rPr lang="pt-BR" sz="1400" dirty="0">
                <a:solidFill>
                  <a:srgbClr val="FF0000"/>
                </a:solidFill>
              </a:rPr>
              <a:t>)               5.2070406  0.1834282   28.39   &lt;2e-16 ***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 err="1">
                <a:solidFill>
                  <a:srgbClr val="FF0000"/>
                </a:solidFill>
              </a:rPr>
              <a:t>renda_per_capita</a:t>
            </a:r>
            <a:r>
              <a:rPr lang="pt-BR" sz="1400" dirty="0">
                <a:solidFill>
                  <a:srgbClr val="FF0000"/>
                </a:solidFill>
              </a:rPr>
              <a:t> -0.0182626  0.0006154  -29.68   &lt;2e-16 ***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---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Signif. </a:t>
            </a:r>
            <a:r>
              <a:rPr lang="pt-BR" sz="1400" dirty="0" err="1">
                <a:solidFill>
                  <a:srgbClr val="FF0000"/>
                </a:solidFill>
              </a:rPr>
              <a:t>codes</a:t>
            </a:r>
            <a:r>
              <a:rPr lang="pt-BR" sz="1400" dirty="0">
                <a:solidFill>
                  <a:srgbClr val="FF0000"/>
                </a:solidFill>
              </a:rPr>
              <a:t>:  0 ‘***’ 0.001 ‘**’ 0.01 ‘*’ 0.05 ‘.’ 0.1 ‘ ’ 1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(</a:t>
            </a:r>
            <a:r>
              <a:rPr lang="pt-BR" sz="1400" dirty="0" err="1">
                <a:solidFill>
                  <a:srgbClr val="FF0000"/>
                </a:solidFill>
              </a:rPr>
              <a:t>Dispersion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parameter</a:t>
            </a:r>
            <a:r>
              <a:rPr lang="pt-BR" sz="1400" dirty="0">
                <a:solidFill>
                  <a:srgbClr val="FF0000"/>
                </a:solidFill>
              </a:rPr>
              <a:t> for binomial </a:t>
            </a:r>
            <a:r>
              <a:rPr lang="pt-BR" sz="1400" dirty="0" err="1">
                <a:solidFill>
                  <a:srgbClr val="FF0000"/>
                </a:solidFill>
              </a:rPr>
              <a:t>family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taken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to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be</a:t>
            </a:r>
            <a:r>
              <a:rPr lang="pt-BR" sz="1400" dirty="0">
                <a:solidFill>
                  <a:srgbClr val="FF0000"/>
                </a:solidFill>
              </a:rPr>
              <a:t> 1)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    </a:t>
            </a:r>
            <a:r>
              <a:rPr lang="pt-BR" sz="1400" dirty="0" err="1">
                <a:solidFill>
                  <a:srgbClr val="FF0000"/>
                </a:solidFill>
              </a:rPr>
              <a:t>Null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deviance</a:t>
            </a:r>
            <a:r>
              <a:rPr lang="pt-BR" sz="1400" dirty="0">
                <a:solidFill>
                  <a:srgbClr val="FF0000"/>
                </a:solidFill>
              </a:rPr>
              <a:t>: 6163.7  </a:t>
            </a:r>
            <a:r>
              <a:rPr lang="pt-BR" sz="1400" dirty="0" err="1">
                <a:solidFill>
                  <a:srgbClr val="FF0000"/>
                </a:solidFill>
              </a:rPr>
              <a:t>on</a:t>
            </a:r>
            <a:r>
              <a:rPr lang="pt-BR" sz="1400" dirty="0">
                <a:solidFill>
                  <a:srgbClr val="FF0000"/>
                </a:solidFill>
              </a:rPr>
              <a:t> 5563  </a:t>
            </a:r>
            <a:r>
              <a:rPr lang="pt-BR" sz="1400" dirty="0" err="1">
                <a:solidFill>
                  <a:srgbClr val="FF0000"/>
                </a:solidFill>
              </a:rPr>
              <a:t>degrees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of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freedom</a:t>
            </a: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Residual </a:t>
            </a:r>
            <a:r>
              <a:rPr lang="pt-BR" sz="1400" dirty="0" err="1">
                <a:solidFill>
                  <a:srgbClr val="FF0000"/>
                </a:solidFill>
              </a:rPr>
              <a:t>deviance</a:t>
            </a:r>
            <a:r>
              <a:rPr lang="pt-BR" sz="1400" dirty="0">
                <a:solidFill>
                  <a:srgbClr val="FF0000"/>
                </a:solidFill>
              </a:rPr>
              <a:t>: 3042.4  </a:t>
            </a:r>
            <a:r>
              <a:rPr lang="pt-BR" sz="1400" dirty="0" err="1">
                <a:solidFill>
                  <a:srgbClr val="FF0000"/>
                </a:solidFill>
              </a:rPr>
              <a:t>on</a:t>
            </a:r>
            <a:r>
              <a:rPr lang="pt-BR" sz="1400" dirty="0">
                <a:solidFill>
                  <a:srgbClr val="FF0000"/>
                </a:solidFill>
              </a:rPr>
              <a:t> 5562  </a:t>
            </a:r>
            <a:r>
              <a:rPr lang="pt-BR" sz="1400" dirty="0" err="1">
                <a:solidFill>
                  <a:srgbClr val="FF0000"/>
                </a:solidFill>
              </a:rPr>
              <a:t>degrees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of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freedom</a:t>
            </a: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AIC: 3046.4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 err="1">
                <a:solidFill>
                  <a:srgbClr val="FF0000"/>
                </a:solidFill>
              </a:rPr>
              <a:t>Number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of</a:t>
            </a:r>
            <a:r>
              <a:rPr lang="pt-BR" sz="1400" dirty="0">
                <a:solidFill>
                  <a:srgbClr val="FF0000"/>
                </a:solidFill>
              </a:rPr>
              <a:t> Fisher </a:t>
            </a:r>
            <a:r>
              <a:rPr lang="pt-BR" sz="1400" dirty="0" err="1">
                <a:solidFill>
                  <a:srgbClr val="FF0000"/>
                </a:solidFill>
              </a:rPr>
              <a:t>Scoring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iterations</a:t>
            </a:r>
            <a:r>
              <a:rPr lang="pt-BR" sz="1400" dirty="0">
                <a:solidFill>
                  <a:srgbClr val="FF0000"/>
                </a:solidFill>
              </a:rPr>
              <a:t>: 7</a:t>
            </a:r>
            <a:endParaRPr lang="pt-B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46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Regressão Logística no 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015314"/>
            <a:ext cx="7753350" cy="5181600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&gt; </a:t>
            </a:r>
            <a:r>
              <a:rPr lang="pt-BR" sz="1400" dirty="0" err="1">
                <a:solidFill>
                  <a:srgbClr val="FF0000"/>
                </a:solidFill>
              </a:rPr>
              <a:t>summary</a:t>
            </a:r>
            <a:r>
              <a:rPr lang="pt-BR" sz="1400" dirty="0">
                <a:solidFill>
                  <a:srgbClr val="FF0000"/>
                </a:solidFill>
              </a:rPr>
              <a:t>(mod4)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Call: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 err="1">
                <a:solidFill>
                  <a:srgbClr val="FF0000"/>
                </a:solidFill>
              </a:rPr>
              <a:t>glm</a:t>
            </a:r>
            <a:r>
              <a:rPr lang="pt-BR" sz="1400" dirty="0">
                <a:solidFill>
                  <a:srgbClr val="FF0000"/>
                </a:solidFill>
              </a:rPr>
              <a:t>(formula = </a:t>
            </a:r>
            <a:r>
              <a:rPr lang="pt-BR" sz="1400" dirty="0" err="1">
                <a:solidFill>
                  <a:srgbClr val="FF0000"/>
                </a:solidFill>
              </a:rPr>
              <a:t>alta_mort_infantil</a:t>
            </a:r>
            <a:r>
              <a:rPr lang="pt-BR" sz="1400" dirty="0">
                <a:solidFill>
                  <a:srgbClr val="FF0000"/>
                </a:solidFill>
              </a:rPr>
              <a:t> ~ </a:t>
            </a:r>
            <a:r>
              <a:rPr lang="pt-BR" sz="1400" dirty="0" err="1">
                <a:solidFill>
                  <a:srgbClr val="FF0000"/>
                </a:solidFill>
              </a:rPr>
              <a:t>perc_pessoas_dom_agua_estogo_inadequados</a:t>
            </a:r>
            <a:r>
              <a:rPr lang="pt-BR" sz="1400" dirty="0">
                <a:solidFill>
                  <a:srgbClr val="FF0000"/>
                </a:solidFill>
              </a:rPr>
              <a:t>,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    </a:t>
            </a:r>
            <a:r>
              <a:rPr lang="pt-BR" sz="1400" dirty="0" err="1">
                <a:solidFill>
                  <a:srgbClr val="FF0000"/>
                </a:solidFill>
              </a:rPr>
              <a:t>family</a:t>
            </a:r>
            <a:r>
              <a:rPr lang="pt-BR" sz="1400" dirty="0">
                <a:solidFill>
                  <a:srgbClr val="FF0000"/>
                </a:solidFill>
              </a:rPr>
              <a:t> = binomial(link = "</a:t>
            </a:r>
            <a:r>
              <a:rPr lang="pt-BR" sz="1400" dirty="0" err="1">
                <a:solidFill>
                  <a:srgbClr val="FF0000"/>
                </a:solidFill>
              </a:rPr>
              <a:t>logit</a:t>
            </a:r>
            <a:r>
              <a:rPr lang="pt-BR" sz="1400" dirty="0">
                <a:solidFill>
                  <a:srgbClr val="FF0000"/>
                </a:solidFill>
              </a:rPr>
              <a:t>"), data = dados3)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 err="1">
                <a:solidFill>
                  <a:srgbClr val="FF0000"/>
                </a:solidFill>
              </a:rPr>
              <a:t>Deviance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Residuals</a:t>
            </a:r>
            <a:r>
              <a:rPr lang="pt-BR" sz="1400" dirty="0">
                <a:solidFill>
                  <a:srgbClr val="FF0000"/>
                </a:solidFill>
              </a:rPr>
              <a:t>: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    Min       1Q   </a:t>
            </a:r>
            <a:r>
              <a:rPr lang="pt-BR" sz="1400" dirty="0" err="1">
                <a:solidFill>
                  <a:srgbClr val="FF0000"/>
                </a:solidFill>
              </a:rPr>
              <a:t>Median</a:t>
            </a:r>
            <a:r>
              <a:rPr lang="pt-BR" sz="1400" dirty="0">
                <a:solidFill>
                  <a:srgbClr val="FF0000"/>
                </a:solidFill>
              </a:rPr>
              <a:t>       3Q      Max 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-3.4654  -0.5446  -0.4690  -0.4570   2.1500 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 err="1">
                <a:solidFill>
                  <a:srgbClr val="FF0000"/>
                </a:solidFill>
              </a:rPr>
              <a:t>Coefficients</a:t>
            </a:r>
            <a:r>
              <a:rPr lang="pt-BR" sz="1400" dirty="0">
                <a:solidFill>
                  <a:srgbClr val="FF0000"/>
                </a:solidFill>
              </a:rPr>
              <a:t>: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                                                                                            </a:t>
            </a:r>
            <a:r>
              <a:rPr lang="pt-BR" sz="1400" dirty="0" err="1">
                <a:solidFill>
                  <a:srgbClr val="FF0000"/>
                </a:solidFill>
              </a:rPr>
              <a:t>Estimate</a:t>
            </a:r>
            <a:r>
              <a:rPr lang="pt-BR" sz="1400" dirty="0">
                <a:solidFill>
                  <a:srgbClr val="FF0000"/>
                </a:solidFill>
              </a:rPr>
              <a:t>   </a:t>
            </a:r>
            <a:r>
              <a:rPr lang="pt-BR" sz="1400" dirty="0" err="1">
                <a:solidFill>
                  <a:srgbClr val="FF0000"/>
                </a:solidFill>
              </a:rPr>
              <a:t>Std</a:t>
            </a:r>
            <a:r>
              <a:rPr lang="pt-BR" sz="1400" dirty="0">
                <a:solidFill>
                  <a:srgbClr val="FF0000"/>
                </a:solidFill>
              </a:rPr>
              <a:t>. </a:t>
            </a:r>
            <a:r>
              <a:rPr lang="pt-BR" sz="1400" dirty="0" err="1">
                <a:solidFill>
                  <a:srgbClr val="FF0000"/>
                </a:solidFill>
              </a:rPr>
              <a:t>Error</a:t>
            </a:r>
            <a:r>
              <a:rPr lang="pt-BR" sz="1400" dirty="0">
                <a:solidFill>
                  <a:srgbClr val="FF0000"/>
                </a:solidFill>
              </a:rPr>
              <a:t>   z </a:t>
            </a:r>
            <a:r>
              <a:rPr lang="pt-BR" sz="1400" dirty="0" err="1">
                <a:solidFill>
                  <a:srgbClr val="FF0000"/>
                </a:solidFill>
              </a:rPr>
              <a:t>value</a:t>
            </a:r>
            <a:r>
              <a:rPr lang="pt-BR" sz="1400" dirty="0">
                <a:solidFill>
                  <a:srgbClr val="FF0000"/>
                </a:solidFill>
              </a:rPr>
              <a:t>        </a:t>
            </a:r>
            <a:r>
              <a:rPr lang="pt-BR" sz="1400" dirty="0" err="1">
                <a:solidFill>
                  <a:srgbClr val="FF0000"/>
                </a:solidFill>
              </a:rPr>
              <a:t>Pr</a:t>
            </a:r>
            <a:r>
              <a:rPr lang="pt-BR" sz="1400" dirty="0">
                <a:solidFill>
                  <a:srgbClr val="FF0000"/>
                </a:solidFill>
              </a:rPr>
              <a:t>(&gt;|z|)   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(</a:t>
            </a:r>
            <a:r>
              <a:rPr lang="pt-BR" sz="1400" dirty="0" err="1">
                <a:solidFill>
                  <a:srgbClr val="FF0000"/>
                </a:solidFill>
              </a:rPr>
              <a:t>Intercept</a:t>
            </a:r>
            <a:r>
              <a:rPr lang="pt-BR" sz="1400" dirty="0">
                <a:solidFill>
                  <a:srgbClr val="FF0000"/>
                </a:solidFill>
              </a:rPr>
              <a:t>)                                                                      -2.206750   0.051311  -43.01   &lt;2e-16 ***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 err="1">
                <a:solidFill>
                  <a:srgbClr val="FF0000"/>
                </a:solidFill>
              </a:rPr>
              <a:t>perc_pessoas_dom_agua_estogo_inadequados</a:t>
            </a:r>
            <a:r>
              <a:rPr lang="pt-BR" sz="1400" dirty="0">
                <a:solidFill>
                  <a:srgbClr val="FF0000"/>
                </a:solidFill>
              </a:rPr>
              <a:t>    0.096166   0.003172   30.32   &lt;2e-16 ***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---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Signif. </a:t>
            </a:r>
            <a:r>
              <a:rPr lang="pt-BR" sz="1400" dirty="0" err="1">
                <a:solidFill>
                  <a:srgbClr val="FF0000"/>
                </a:solidFill>
              </a:rPr>
              <a:t>codes</a:t>
            </a:r>
            <a:r>
              <a:rPr lang="pt-BR" sz="1400" dirty="0">
                <a:solidFill>
                  <a:srgbClr val="FF0000"/>
                </a:solidFill>
              </a:rPr>
              <a:t>:  0 ‘***’ 0.001 ‘**’ 0.01 ‘*’ 0.05 ‘.’ 0.1 ‘ ’ 1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(</a:t>
            </a:r>
            <a:r>
              <a:rPr lang="pt-BR" sz="1400" dirty="0" err="1">
                <a:solidFill>
                  <a:srgbClr val="FF0000"/>
                </a:solidFill>
              </a:rPr>
              <a:t>Dispersion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parameter</a:t>
            </a:r>
            <a:r>
              <a:rPr lang="pt-BR" sz="1400" dirty="0">
                <a:solidFill>
                  <a:srgbClr val="FF0000"/>
                </a:solidFill>
              </a:rPr>
              <a:t> for binomial </a:t>
            </a:r>
            <a:r>
              <a:rPr lang="pt-BR" sz="1400" dirty="0" err="1">
                <a:solidFill>
                  <a:srgbClr val="FF0000"/>
                </a:solidFill>
              </a:rPr>
              <a:t>family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taken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to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be</a:t>
            </a:r>
            <a:r>
              <a:rPr lang="pt-BR" sz="1400" dirty="0">
                <a:solidFill>
                  <a:srgbClr val="FF0000"/>
                </a:solidFill>
              </a:rPr>
              <a:t> 1)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    </a:t>
            </a:r>
            <a:r>
              <a:rPr lang="pt-BR" sz="1400" dirty="0" err="1">
                <a:solidFill>
                  <a:srgbClr val="FF0000"/>
                </a:solidFill>
              </a:rPr>
              <a:t>Null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deviance</a:t>
            </a:r>
            <a:r>
              <a:rPr lang="pt-BR" sz="1400" dirty="0">
                <a:solidFill>
                  <a:srgbClr val="FF0000"/>
                </a:solidFill>
              </a:rPr>
              <a:t>: 6163.7  </a:t>
            </a:r>
            <a:r>
              <a:rPr lang="pt-BR" sz="1400" dirty="0" err="1">
                <a:solidFill>
                  <a:srgbClr val="FF0000"/>
                </a:solidFill>
              </a:rPr>
              <a:t>on</a:t>
            </a:r>
            <a:r>
              <a:rPr lang="pt-BR" sz="1400" dirty="0">
                <a:solidFill>
                  <a:srgbClr val="FF0000"/>
                </a:solidFill>
              </a:rPr>
              <a:t> 5563  </a:t>
            </a:r>
            <a:r>
              <a:rPr lang="pt-BR" sz="1400" dirty="0" err="1">
                <a:solidFill>
                  <a:srgbClr val="FF0000"/>
                </a:solidFill>
              </a:rPr>
              <a:t>degrees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of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freedom</a:t>
            </a: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Residual </a:t>
            </a:r>
            <a:r>
              <a:rPr lang="pt-BR" sz="1400" dirty="0" err="1">
                <a:solidFill>
                  <a:srgbClr val="FF0000"/>
                </a:solidFill>
              </a:rPr>
              <a:t>deviance</a:t>
            </a:r>
            <a:r>
              <a:rPr lang="pt-BR" sz="1400" dirty="0">
                <a:solidFill>
                  <a:srgbClr val="FF0000"/>
                </a:solidFill>
              </a:rPr>
              <a:t>: 4819.0  </a:t>
            </a:r>
            <a:r>
              <a:rPr lang="pt-BR" sz="1400" dirty="0" err="1">
                <a:solidFill>
                  <a:srgbClr val="FF0000"/>
                </a:solidFill>
              </a:rPr>
              <a:t>on</a:t>
            </a:r>
            <a:r>
              <a:rPr lang="pt-BR" sz="1400" dirty="0">
                <a:solidFill>
                  <a:srgbClr val="FF0000"/>
                </a:solidFill>
              </a:rPr>
              <a:t> 5562  </a:t>
            </a:r>
            <a:r>
              <a:rPr lang="pt-BR" sz="1400" dirty="0" err="1">
                <a:solidFill>
                  <a:srgbClr val="FF0000"/>
                </a:solidFill>
              </a:rPr>
              <a:t>degrees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of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freedom</a:t>
            </a: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AIC: 4823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 err="1">
                <a:solidFill>
                  <a:srgbClr val="FF0000"/>
                </a:solidFill>
              </a:rPr>
              <a:t>Number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of</a:t>
            </a:r>
            <a:r>
              <a:rPr lang="pt-BR" sz="1400" dirty="0">
                <a:solidFill>
                  <a:srgbClr val="FF0000"/>
                </a:solidFill>
              </a:rPr>
              <a:t> Fisher </a:t>
            </a:r>
            <a:r>
              <a:rPr lang="pt-BR" sz="1400" dirty="0" err="1">
                <a:solidFill>
                  <a:srgbClr val="FF0000"/>
                </a:solidFill>
              </a:rPr>
              <a:t>Scoring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iterations</a:t>
            </a:r>
            <a:r>
              <a:rPr lang="pt-BR" sz="1400" dirty="0">
                <a:solidFill>
                  <a:srgbClr val="FF0000"/>
                </a:solidFill>
              </a:rPr>
              <a:t>: 4</a:t>
            </a:r>
            <a:endParaRPr lang="pt-B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03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Regressão Logística no R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96" y="1143000"/>
            <a:ext cx="8347504" cy="504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8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19200"/>
                <a:ext cx="8134350" cy="4957763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Da mesma forma que no caso da regressão linear, com base em uma amostra de observações, queremos estimar os parâmetros desconhecidos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pt-BR" sz="1600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O método comumente utilizado nesse caso é o método de “máxima verossimilhança”</a:t>
                </a:r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Para cada observação </a:t>
                </a:r>
                <a:r>
                  <a:rPr lang="pt-BR" sz="1600" i="1" dirty="0"/>
                  <a:t>i</a:t>
                </a:r>
                <a:r>
                  <a:rPr lang="pt-BR" sz="1600" dirty="0"/>
                  <a:t>, a probabilidade que observaremos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=1 é igual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, enquanto a probabilidade de observarmos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=0 é igual a (1-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)</a:t>
                </a:r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De maneira compacta, podemos dizer que a probabilidade de observar o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 (0 ou 1) é igual a</a:t>
                </a: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Prob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]=</m:t>
                      </m:r>
                      <m:sSubSup>
                        <m:sSub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pt-BR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pt-BR" sz="1600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De fato,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=1,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600">
                        <a:latin typeface="Cambria Math" panose="02040503050406030204" pitchFamily="18" charset="0"/>
                      </a:rPr>
                      <m:t>Prob</m:t>
                    </m:r>
                    <m:d>
                      <m:dPr>
                        <m:begChr m:val="["/>
                        <m:endChr m:val="]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pt-BR" sz="16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1600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De fato,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=0,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600">
                        <a:latin typeface="Cambria Math" panose="02040503050406030204" pitchFamily="18" charset="0"/>
                      </a:rPr>
                      <m:t>Prob</m:t>
                    </m:r>
                    <m:d>
                      <m:dPr>
                        <m:begChr m:val="["/>
                        <m:endChr m:val="]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pt-BR" sz="16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600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A probabilidade de observar toda amostra é dada pelo produto das probabilidades individuais (assumindo que as observações são independentes)</a:t>
                </a: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Prob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pt-BR" sz="1600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endParaRPr lang="pt-BR" sz="1600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19200"/>
                <a:ext cx="8134350" cy="4957763"/>
              </a:xfrm>
              <a:blipFill>
                <a:blip r:embed="rId2"/>
                <a:stretch>
                  <a:fillRect l="-300" t="-861" r="-974" b="-46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Método de Máxima Verossimilhança</a:t>
            </a:r>
          </a:p>
        </p:txBody>
      </p:sp>
    </p:spTree>
    <p:extLst>
      <p:ext uri="{BB962C8B-B14F-4D97-AF65-F5344CB8AC3E}">
        <p14:creationId xmlns:p14="http://schemas.microsoft.com/office/powerpoint/2010/main" val="30715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19200"/>
                <a:ext cx="8134350" cy="4957763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A função de verossimilhança é justamente a probabilidade de observar o que de fato encontramos na amostra, ou seja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600">
                        <a:latin typeface="Cambria Math" panose="02040503050406030204" pitchFamily="18" charset="0"/>
                      </a:rPr>
                      <m:t>Prob</m:t>
                    </m:r>
                    <m:d>
                      <m:dPr>
                        <m:begChr m:val="["/>
                        <m:endChr m:val="]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pt-BR" sz="1600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Considere então um vetor qualquer de parâmetros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pt-BR" sz="1600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A função de verossimilhança, assumindo que os valores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 são variáveis de Bernoulli, independentes, é escrita como</a:t>
                </a: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+ … 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𝑘𝑖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+ … 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𝑘𝑖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+ … 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𝑘𝑖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pt-BR" sz="1600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O método de máxima </a:t>
                </a:r>
                <a:r>
                  <a:rPr lang="pt-BR" sz="1600" dirty="0" err="1"/>
                  <a:t>verossilhança</a:t>
                </a:r>
                <a:r>
                  <a:rPr lang="pt-BR" sz="1600" dirty="0"/>
                  <a:t> é comumente empregado para estimar os parâmetros do modelos de regressão de forma geral</a:t>
                </a:r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O método consistem em encontrar os valores dos parâmetros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1600" dirty="0"/>
                  <a:t> para os quais a função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1600" dirty="0"/>
                  <a:t> atinge um valor máximo</a:t>
                </a:r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Note que os 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 são conhecidos, dado que estamos usando uma amostra disponível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pt-BR" sz="1600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19200"/>
                <a:ext cx="8134350" cy="4957763"/>
              </a:xfrm>
              <a:blipFill>
                <a:blip r:embed="rId2"/>
                <a:stretch>
                  <a:fillRect l="-300" t="-3075" r="-824" b="-49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Método de Máxima Verossimilhança</a:t>
            </a:r>
          </a:p>
        </p:txBody>
      </p:sp>
    </p:spTree>
    <p:extLst>
      <p:ext uri="{BB962C8B-B14F-4D97-AF65-F5344CB8AC3E}">
        <p14:creationId xmlns:p14="http://schemas.microsoft.com/office/powerpoint/2010/main" val="324274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43000"/>
                <a:ext cx="8134350" cy="4957763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Conforme vimos anteriores, por motivos numéricos e analíticos, trabalhamos com o log da função de verossimilhança, ao invés da função original</a:t>
                </a: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sz="1600" dirty="0"/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 … +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+ … +</m:t>
                                      </m:r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600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Obtemos então os estimadores de máxima verossimilhança para os parâmetros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1600" dirty="0"/>
                  <a:t> encontrando o máximo da função de log-verossimilhança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pt-BR" sz="1600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Uma das formas de se encontrar os máximos de uma função é encontrar as derivadas e igualar as derivadas a zero</a:t>
                </a:r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Para o caso da estimação de máxima verossimilhança no caso de regressão linear, a técnica de achar as derivadas e igualar as derivadas a zero implica na fórmula fechada do estimador de mínimos quadrados ordinários</a:t>
                </a:r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Para regressão linear, o estimador de máxima verossimilhança é numericamente igual ao estimador de mínimos quadrados ordinários</a:t>
                </a:r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endParaRPr lang="pt-BR" sz="1600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43000"/>
                <a:ext cx="8134350" cy="4957763"/>
              </a:xfrm>
              <a:blipFill>
                <a:blip r:embed="rId2"/>
                <a:stretch>
                  <a:fillRect l="-300" t="-861" b="-8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Método de Máxima Verossimilhança</a:t>
            </a:r>
          </a:p>
        </p:txBody>
      </p:sp>
    </p:spTree>
    <p:extLst>
      <p:ext uri="{BB962C8B-B14F-4D97-AF65-F5344CB8AC3E}">
        <p14:creationId xmlns:p14="http://schemas.microsoft.com/office/powerpoint/2010/main" val="13835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43000"/>
                <a:ext cx="8134350" cy="4957763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No caso de regressão logística, não é possível encontrar uma fórmula fechada para o estimador dos parâmetros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pt-BR" sz="1600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Por isso, o R (e outros programas estatísticos) têm que efetuar uma maximização iterativa numérica, quando têm que estimar os parâmetros via máxima verossimilhança</a:t>
                </a:r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Considere um modelo simplificado de regressão logística, no qual temos a probabilidade de sucesso dada por</a:t>
                </a: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</a:rPr>
                            <m:t>Prob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pt-BR" sz="1600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Nesse caso, temos dois parâmetros desconhecidos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pt-BR" sz="1600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A função de log verossimilhança tem expressão</a:t>
                </a: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600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Maximizando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</m:oMath>
                </a14:m>
                <a:r>
                  <a:rPr lang="pt-BR" sz="1600" dirty="0"/>
                  <a:t>, encontramos os estimadores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pt-BR" sz="1600" dirty="0"/>
                  <a:t> para os parâmetros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43000"/>
                <a:ext cx="8134350" cy="4957763"/>
              </a:xfrm>
              <a:blipFill>
                <a:blip r:embed="rId2"/>
                <a:stretch>
                  <a:fillRect l="-300" t="-8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Método de Máxima Verossimilhança</a:t>
            </a:r>
          </a:p>
        </p:txBody>
      </p:sp>
    </p:spTree>
    <p:extLst>
      <p:ext uri="{BB962C8B-B14F-4D97-AF65-F5344CB8AC3E}">
        <p14:creationId xmlns:p14="http://schemas.microsoft.com/office/powerpoint/2010/main" val="262607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Regressão Logística no 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015314"/>
            <a:ext cx="7753350" cy="5181600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&gt; </a:t>
            </a:r>
            <a:r>
              <a:rPr lang="pt-BR" sz="1400" dirty="0" err="1">
                <a:solidFill>
                  <a:srgbClr val="FF0000"/>
                </a:solidFill>
              </a:rPr>
              <a:t>summary</a:t>
            </a:r>
            <a:r>
              <a:rPr lang="pt-BR" sz="1400" dirty="0">
                <a:solidFill>
                  <a:srgbClr val="FF0000"/>
                </a:solidFill>
              </a:rPr>
              <a:t>(mod1)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Call: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 err="1">
                <a:solidFill>
                  <a:srgbClr val="FF0000"/>
                </a:solidFill>
              </a:rPr>
              <a:t>glm</a:t>
            </a:r>
            <a:r>
              <a:rPr lang="pt-BR" sz="1400" dirty="0">
                <a:solidFill>
                  <a:srgbClr val="FF0000"/>
                </a:solidFill>
              </a:rPr>
              <a:t>(formula = </a:t>
            </a:r>
            <a:r>
              <a:rPr lang="pt-BR" sz="1400" dirty="0" err="1">
                <a:solidFill>
                  <a:srgbClr val="FF0000"/>
                </a:solidFill>
              </a:rPr>
              <a:t>alta_mort_infantil</a:t>
            </a:r>
            <a:r>
              <a:rPr lang="pt-BR" sz="1400" dirty="0">
                <a:solidFill>
                  <a:srgbClr val="FF0000"/>
                </a:solidFill>
              </a:rPr>
              <a:t> ~ </a:t>
            </a:r>
            <a:r>
              <a:rPr lang="pt-BR" sz="1400" dirty="0" err="1">
                <a:solidFill>
                  <a:srgbClr val="FF0000"/>
                </a:solidFill>
              </a:rPr>
              <a:t>renda_per_capita</a:t>
            </a:r>
            <a:r>
              <a:rPr lang="pt-BR" sz="1400" dirty="0">
                <a:solidFill>
                  <a:srgbClr val="FF0000"/>
                </a:solidFill>
              </a:rPr>
              <a:t>, </a:t>
            </a:r>
            <a:r>
              <a:rPr lang="pt-BR" sz="1400" dirty="0" err="1">
                <a:solidFill>
                  <a:srgbClr val="FF0000"/>
                </a:solidFill>
              </a:rPr>
              <a:t>family</a:t>
            </a:r>
            <a:r>
              <a:rPr lang="pt-BR" sz="1400" dirty="0">
                <a:solidFill>
                  <a:srgbClr val="FF0000"/>
                </a:solidFill>
              </a:rPr>
              <a:t> = binomial(link = "</a:t>
            </a:r>
            <a:r>
              <a:rPr lang="pt-BR" sz="1400" dirty="0" err="1">
                <a:solidFill>
                  <a:srgbClr val="FF0000"/>
                </a:solidFill>
              </a:rPr>
              <a:t>logit</a:t>
            </a:r>
            <a:r>
              <a:rPr lang="pt-BR" sz="1400" dirty="0">
                <a:solidFill>
                  <a:srgbClr val="FF0000"/>
                </a:solidFill>
              </a:rPr>
              <a:t>"),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    data = dados3)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 err="1">
                <a:solidFill>
                  <a:srgbClr val="FF0000"/>
                </a:solidFill>
              </a:rPr>
              <a:t>Deviance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Residuals</a:t>
            </a:r>
            <a:r>
              <a:rPr lang="pt-BR" sz="1400" dirty="0">
                <a:solidFill>
                  <a:srgbClr val="FF0000"/>
                </a:solidFill>
              </a:rPr>
              <a:t>: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    Min       1Q   </a:t>
            </a:r>
            <a:r>
              <a:rPr lang="pt-BR" sz="1400" dirty="0" err="1">
                <a:solidFill>
                  <a:srgbClr val="FF0000"/>
                </a:solidFill>
              </a:rPr>
              <a:t>Median</a:t>
            </a:r>
            <a:r>
              <a:rPr lang="pt-BR" sz="1400" dirty="0">
                <a:solidFill>
                  <a:srgbClr val="FF0000"/>
                </a:solidFill>
              </a:rPr>
              <a:t>       3Q      Max 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-2.4659  -0.2831  -0.0536  -0.0003   3.1928 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 err="1">
                <a:solidFill>
                  <a:srgbClr val="FF0000"/>
                </a:solidFill>
              </a:rPr>
              <a:t>Coefficients</a:t>
            </a:r>
            <a:r>
              <a:rPr lang="pt-BR" sz="1400" dirty="0">
                <a:solidFill>
                  <a:srgbClr val="FF0000"/>
                </a:solidFill>
              </a:rPr>
              <a:t>: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                                         </a:t>
            </a:r>
            <a:r>
              <a:rPr lang="pt-BR" sz="1400" dirty="0" err="1">
                <a:solidFill>
                  <a:srgbClr val="FF0000"/>
                </a:solidFill>
              </a:rPr>
              <a:t>Estimate</a:t>
            </a:r>
            <a:r>
              <a:rPr lang="pt-BR" sz="1400" dirty="0">
                <a:solidFill>
                  <a:srgbClr val="FF0000"/>
                </a:solidFill>
              </a:rPr>
              <a:t>    </a:t>
            </a:r>
            <a:r>
              <a:rPr lang="pt-BR" sz="1400" dirty="0" err="1">
                <a:solidFill>
                  <a:srgbClr val="FF0000"/>
                </a:solidFill>
              </a:rPr>
              <a:t>Std</a:t>
            </a:r>
            <a:r>
              <a:rPr lang="pt-BR" sz="1400" dirty="0">
                <a:solidFill>
                  <a:srgbClr val="FF0000"/>
                </a:solidFill>
              </a:rPr>
              <a:t>. </a:t>
            </a:r>
            <a:r>
              <a:rPr lang="pt-BR" sz="1400" dirty="0" err="1">
                <a:solidFill>
                  <a:srgbClr val="FF0000"/>
                </a:solidFill>
              </a:rPr>
              <a:t>Error</a:t>
            </a:r>
            <a:r>
              <a:rPr lang="pt-BR" sz="1400" dirty="0">
                <a:solidFill>
                  <a:srgbClr val="FF0000"/>
                </a:solidFill>
              </a:rPr>
              <a:t>  z </a:t>
            </a:r>
            <a:r>
              <a:rPr lang="pt-BR" sz="1400" dirty="0" err="1">
                <a:solidFill>
                  <a:srgbClr val="FF0000"/>
                </a:solidFill>
              </a:rPr>
              <a:t>value</a:t>
            </a:r>
            <a:r>
              <a:rPr lang="pt-BR" sz="1400" dirty="0">
                <a:solidFill>
                  <a:srgbClr val="FF0000"/>
                </a:solidFill>
              </a:rPr>
              <a:t>       </a:t>
            </a:r>
            <a:r>
              <a:rPr lang="pt-BR" sz="1400" dirty="0" err="1">
                <a:solidFill>
                  <a:srgbClr val="FF0000"/>
                </a:solidFill>
              </a:rPr>
              <a:t>Pr</a:t>
            </a:r>
            <a:r>
              <a:rPr lang="pt-BR" sz="1400" dirty="0">
                <a:solidFill>
                  <a:srgbClr val="FF0000"/>
                </a:solidFill>
              </a:rPr>
              <a:t>(&gt;|z|)   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(</a:t>
            </a:r>
            <a:r>
              <a:rPr lang="pt-BR" sz="1400" dirty="0" err="1">
                <a:solidFill>
                  <a:srgbClr val="FF0000"/>
                </a:solidFill>
              </a:rPr>
              <a:t>Intercept</a:t>
            </a:r>
            <a:r>
              <a:rPr lang="pt-BR" sz="1400" dirty="0">
                <a:solidFill>
                  <a:srgbClr val="FF0000"/>
                </a:solidFill>
              </a:rPr>
              <a:t>)                  5.2070406  0.1834282   28.39   &lt;2e-16 ***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 err="1">
                <a:solidFill>
                  <a:srgbClr val="FF0000"/>
                </a:solidFill>
              </a:rPr>
              <a:t>renda_per_capita</a:t>
            </a:r>
            <a:r>
              <a:rPr lang="pt-BR" sz="1400" dirty="0">
                <a:solidFill>
                  <a:srgbClr val="FF0000"/>
                </a:solidFill>
              </a:rPr>
              <a:t>    -0.0182626  0.0006154  -29.68   &lt;2e-16 ***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---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Signif. </a:t>
            </a:r>
            <a:r>
              <a:rPr lang="pt-BR" sz="1400" dirty="0" err="1">
                <a:solidFill>
                  <a:srgbClr val="FF0000"/>
                </a:solidFill>
              </a:rPr>
              <a:t>codes</a:t>
            </a:r>
            <a:r>
              <a:rPr lang="pt-BR" sz="1400" dirty="0">
                <a:solidFill>
                  <a:srgbClr val="FF0000"/>
                </a:solidFill>
              </a:rPr>
              <a:t>:  0 ‘***’ 0.001 ‘**’ 0.01 ‘*’ 0.05 ‘.’ 0.1 ‘ ’ 1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(</a:t>
            </a:r>
            <a:r>
              <a:rPr lang="pt-BR" sz="1400" dirty="0" err="1">
                <a:solidFill>
                  <a:srgbClr val="FF0000"/>
                </a:solidFill>
              </a:rPr>
              <a:t>Dispersion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parameter</a:t>
            </a:r>
            <a:r>
              <a:rPr lang="pt-BR" sz="1400" dirty="0">
                <a:solidFill>
                  <a:srgbClr val="FF0000"/>
                </a:solidFill>
              </a:rPr>
              <a:t> for binomial </a:t>
            </a:r>
            <a:r>
              <a:rPr lang="pt-BR" sz="1400" dirty="0" err="1">
                <a:solidFill>
                  <a:srgbClr val="FF0000"/>
                </a:solidFill>
              </a:rPr>
              <a:t>family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taken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to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be</a:t>
            </a:r>
            <a:r>
              <a:rPr lang="pt-BR" sz="1400" dirty="0">
                <a:solidFill>
                  <a:srgbClr val="FF0000"/>
                </a:solidFill>
              </a:rPr>
              <a:t> 1)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    </a:t>
            </a:r>
            <a:r>
              <a:rPr lang="pt-BR" sz="1400" dirty="0" err="1">
                <a:solidFill>
                  <a:srgbClr val="FF0000"/>
                </a:solidFill>
              </a:rPr>
              <a:t>Null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deviance</a:t>
            </a:r>
            <a:r>
              <a:rPr lang="pt-BR" sz="1400" dirty="0">
                <a:solidFill>
                  <a:srgbClr val="FF0000"/>
                </a:solidFill>
              </a:rPr>
              <a:t>: 6163.7  </a:t>
            </a:r>
            <a:r>
              <a:rPr lang="pt-BR" sz="1400" dirty="0" err="1">
                <a:solidFill>
                  <a:srgbClr val="FF0000"/>
                </a:solidFill>
              </a:rPr>
              <a:t>on</a:t>
            </a:r>
            <a:r>
              <a:rPr lang="pt-BR" sz="1400" dirty="0">
                <a:solidFill>
                  <a:srgbClr val="FF0000"/>
                </a:solidFill>
              </a:rPr>
              <a:t> 5563  </a:t>
            </a:r>
            <a:r>
              <a:rPr lang="pt-BR" sz="1400" dirty="0" err="1">
                <a:solidFill>
                  <a:srgbClr val="FF0000"/>
                </a:solidFill>
              </a:rPr>
              <a:t>degrees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of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freedom</a:t>
            </a: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Residual </a:t>
            </a:r>
            <a:r>
              <a:rPr lang="pt-BR" sz="1400" dirty="0" err="1">
                <a:solidFill>
                  <a:srgbClr val="FF0000"/>
                </a:solidFill>
              </a:rPr>
              <a:t>deviance</a:t>
            </a:r>
            <a:r>
              <a:rPr lang="pt-BR" sz="1400" dirty="0">
                <a:solidFill>
                  <a:srgbClr val="FF0000"/>
                </a:solidFill>
              </a:rPr>
              <a:t>: 3042.4  </a:t>
            </a:r>
            <a:r>
              <a:rPr lang="pt-BR" sz="1400" dirty="0" err="1">
                <a:solidFill>
                  <a:srgbClr val="FF0000"/>
                </a:solidFill>
              </a:rPr>
              <a:t>on</a:t>
            </a:r>
            <a:r>
              <a:rPr lang="pt-BR" sz="1400" dirty="0">
                <a:solidFill>
                  <a:srgbClr val="FF0000"/>
                </a:solidFill>
              </a:rPr>
              <a:t> 5562  </a:t>
            </a:r>
            <a:r>
              <a:rPr lang="pt-BR" sz="1400" dirty="0" err="1">
                <a:solidFill>
                  <a:srgbClr val="FF0000"/>
                </a:solidFill>
              </a:rPr>
              <a:t>degrees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of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freedom</a:t>
            </a: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AIC: 3046.4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 err="1">
                <a:solidFill>
                  <a:srgbClr val="FF0000"/>
                </a:solidFill>
              </a:rPr>
              <a:t>Number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of</a:t>
            </a:r>
            <a:r>
              <a:rPr lang="pt-BR" sz="1400" dirty="0">
                <a:solidFill>
                  <a:srgbClr val="FF0000"/>
                </a:solidFill>
              </a:rPr>
              <a:t> Fisher </a:t>
            </a:r>
            <a:r>
              <a:rPr lang="pt-BR" sz="1400" dirty="0" err="1">
                <a:solidFill>
                  <a:srgbClr val="FF0000"/>
                </a:solidFill>
              </a:rPr>
              <a:t>Scoring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iterations</a:t>
            </a:r>
            <a:r>
              <a:rPr lang="pt-BR" sz="1400" dirty="0">
                <a:solidFill>
                  <a:srgbClr val="FF0000"/>
                </a:solidFill>
              </a:rPr>
              <a:t>: 7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2057400" y="2971800"/>
            <a:ext cx="1066800" cy="10668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219200"/>
            <a:ext cx="8134350" cy="4957763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pt-BR" sz="1600" dirty="0">
                <a:solidFill>
                  <a:schemeClr val="tx2"/>
                </a:solidFill>
              </a:rPr>
              <a:t>Modelos lineares generalizados (</a:t>
            </a:r>
            <a:r>
              <a:rPr lang="pt-BR" sz="1600" dirty="0" err="1">
                <a:solidFill>
                  <a:schemeClr val="tx2"/>
                </a:solidFill>
              </a:rPr>
              <a:t>MLGs</a:t>
            </a:r>
            <a:r>
              <a:rPr lang="pt-BR" sz="1600" dirty="0">
                <a:solidFill>
                  <a:schemeClr val="tx2"/>
                </a:solidFill>
              </a:rPr>
              <a:t>) são definidos por uma distribuição de probabilidade para a variável resposta Y pertencente à família exponencial, um conjunto de variáveis explicativas que podem ser numéricas ou categóricas e uma função de ligação</a:t>
            </a:r>
            <a:r>
              <a:rPr lang="pt-BR" sz="1600" dirty="0" smtClean="0">
                <a:solidFill>
                  <a:schemeClr val="tx2"/>
                </a:solidFill>
              </a:rPr>
              <a:t>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pt-BR" sz="1600" dirty="0">
                <a:solidFill>
                  <a:schemeClr val="tx2"/>
                </a:solidFill>
              </a:rPr>
              <a:t>Um dos modelos lineares generalizados mais utilizados na área de saúde é o modelo de regressão logística binária, onde a variável resposta do modelo tem distribuição de Bernoulli (ou Binomial) e a função de ligação é a função logística. Na área de saúde, o referido modelo poderia ser adotado, por exemplo, para estimar a probabilidade do paciente: aderir ao tratamento medicamentoso (adesão=1; não adesão=0); reportar um estado de saúde não bom (não bom=1; bom=0); ter uma determinada doença crônica (ter DC=1; não ter DC=0</a:t>
            </a:r>
            <a:r>
              <a:rPr lang="pt-BR" sz="1600" dirty="0" smtClean="0">
                <a:solidFill>
                  <a:schemeClr val="tx2"/>
                </a:solidFill>
              </a:rPr>
              <a:t>).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pt-BR" sz="1600" dirty="0">
                <a:solidFill>
                  <a:schemeClr val="tx2"/>
                </a:solidFill>
              </a:rPr>
              <a:t>A função utilizada para ajustar modelos lineares generalizados </a:t>
            </a:r>
            <a:r>
              <a:rPr lang="pt-BR" sz="1600" dirty="0" smtClean="0">
                <a:solidFill>
                  <a:schemeClr val="tx2"/>
                </a:solidFill>
              </a:rPr>
              <a:t>no R é </a:t>
            </a:r>
            <a:r>
              <a:rPr lang="pt-BR" sz="1600" dirty="0">
                <a:solidFill>
                  <a:schemeClr val="tx2"/>
                </a:solidFill>
              </a:rPr>
              <a:t>a função “</a:t>
            </a:r>
            <a:r>
              <a:rPr lang="pt-BR" sz="1600" dirty="0" err="1">
                <a:solidFill>
                  <a:schemeClr val="tx2"/>
                </a:solidFill>
              </a:rPr>
              <a:t>glm</a:t>
            </a:r>
            <a:r>
              <a:rPr lang="pt-BR" sz="1600" dirty="0">
                <a:solidFill>
                  <a:schemeClr val="tx2"/>
                </a:solidFill>
              </a:rPr>
              <a:t>”. Nesta função é necessário especificar as variáveis explicativas e a variável resposta do modelo, a distribuição de probabilidade da variável resposta do modelo (</a:t>
            </a:r>
            <a:r>
              <a:rPr lang="pt-BR" sz="1600" dirty="0" err="1">
                <a:solidFill>
                  <a:schemeClr val="tx2"/>
                </a:solidFill>
              </a:rPr>
              <a:t>family</a:t>
            </a:r>
            <a:r>
              <a:rPr lang="pt-BR" sz="1600" dirty="0">
                <a:solidFill>
                  <a:schemeClr val="tx2"/>
                </a:solidFill>
              </a:rPr>
              <a:t>) e a função de ligação (link) desejada pelo pesquisador. Com a função “</a:t>
            </a:r>
            <a:r>
              <a:rPr lang="pt-BR" sz="1600" dirty="0" err="1">
                <a:solidFill>
                  <a:schemeClr val="tx2"/>
                </a:solidFill>
              </a:rPr>
              <a:t>glm</a:t>
            </a:r>
            <a:r>
              <a:rPr lang="pt-BR" sz="1600" dirty="0">
                <a:solidFill>
                  <a:schemeClr val="tx2"/>
                </a:solidFill>
              </a:rPr>
              <a:t>” é possível obter as estimativas pontuais dos parâmetros do modelo e algumas medidas de qualidade do ajuste (AIC e </a:t>
            </a:r>
            <a:r>
              <a:rPr lang="pt-BR" sz="1600" dirty="0" err="1">
                <a:solidFill>
                  <a:schemeClr val="tx2"/>
                </a:solidFill>
              </a:rPr>
              <a:t>deviances</a:t>
            </a:r>
            <a:r>
              <a:rPr lang="pt-BR" sz="1600" dirty="0" smtClean="0">
                <a:solidFill>
                  <a:schemeClr val="tx2"/>
                </a:solidFill>
              </a:rPr>
              <a:t>).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pt-BR" sz="1600" dirty="0">
                <a:solidFill>
                  <a:schemeClr val="tx2"/>
                </a:solidFill>
              </a:rPr>
              <a:t>Após a ajustar o MLG de interesse é necessário utilizar a função “</a:t>
            </a:r>
            <a:r>
              <a:rPr lang="pt-BR" sz="1600" dirty="0" err="1">
                <a:solidFill>
                  <a:schemeClr val="tx2"/>
                </a:solidFill>
              </a:rPr>
              <a:t>summary</a:t>
            </a:r>
            <a:r>
              <a:rPr lang="pt-BR" sz="1600" dirty="0">
                <a:solidFill>
                  <a:schemeClr val="tx2"/>
                </a:solidFill>
              </a:rPr>
              <a:t>” para obter outros resultados do ajuste do modelo além das estimativas pontuais. Entre os resultados obtidos com a função “</a:t>
            </a:r>
            <a:r>
              <a:rPr lang="pt-BR" sz="1600" dirty="0" err="1">
                <a:solidFill>
                  <a:schemeClr val="tx2"/>
                </a:solidFill>
              </a:rPr>
              <a:t>summary</a:t>
            </a:r>
            <a:r>
              <a:rPr lang="pt-BR" sz="1600" dirty="0">
                <a:solidFill>
                  <a:schemeClr val="tx2"/>
                </a:solidFill>
              </a:rPr>
              <a:t>” do </a:t>
            </a:r>
            <a:r>
              <a:rPr lang="pt-BR" sz="1600" dirty="0" err="1">
                <a:solidFill>
                  <a:schemeClr val="tx2"/>
                </a:solidFill>
              </a:rPr>
              <a:t>RStudio</a:t>
            </a:r>
            <a:r>
              <a:rPr lang="pt-BR" sz="1600" dirty="0">
                <a:solidFill>
                  <a:schemeClr val="tx2"/>
                </a:solidFill>
              </a:rPr>
              <a:t> estão: as estimativas pontuais, os erros padrão referentes as estimativas pontuais, os valores observados da estatística de Wald e os p-valores do teste de Wald.</a:t>
            </a:r>
            <a:endParaRPr lang="pt-BR" sz="1600" dirty="0">
              <a:solidFill>
                <a:schemeClr val="tx2"/>
              </a:solidFill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 smtClean="0">
                <a:solidFill>
                  <a:schemeClr val="accent2"/>
                </a:solidFill>
              </a:rPr>
              <a:t>Modelos lineares Generalizados</a:t>
            </a:r>
            <a:endParaRPr lang="pt-BR" altLang="pt-BR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1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Regressão Logística no 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015314"/>
            <a:ext cx="7753350" cy="5181600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&gt; </a:t>
            </a:r>
            <a:r>
              <a:rPr lang="pt-BR" sz="1400" dirty="0" err="1">
                <a:solidFill>
                  <a:srgbClr val="FF0000"/>
                </a:solidFill>
              </a:rPr>
              <a:t>summary</a:t>
            </a:r>
            <a:r>
              <a:rPr lang="pt-BR" sz="1400" dirty="0">
                <a:solidFill>
                  <a:srgbClr val="FF0000"/>
                </a:solidFill>
              </a:rPr>
              <a:t>(mod1)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Call: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 err="1">
                <a:solidFill>
                  <a:srgbClr val="FF0000"/>
                </a:solidFill>
              </a:rPr>
              <a:t>glm</a:t>
            </a:r>
            <a:r>
              <a:rPr lang="pt-BR" sz="1400" dirty="0">
                <a:solidFill>
                  <a:srgbClr val="FF0000"/>
                </a:solidFill>
              </a:rPr>
              <a:t>(formula = </a:t>
            </a:r>
            <a:r>
              <a:rPr lang="pt-BR" sz="1400" dirty="0" err="1">
                <a:solidFill>
                  <a:srgbClr val="FF0000"/>
                </a:solidFill>
              </a:rPr>
              <a:t>alta_mort_infantil</a:t>
            </a:r>
            <a:r>
              <a:rPr lang="pt-BR" sz="1400" dirty="0">
                <a:solidFill>
                  <a:srgbClr val="FF0000"/>
                </a:solidFill>
              </a:rPr>
              <a:t> ~ </a:t>
            </a:r>
            <a:r>
              <a:rPr lang="pt-BR" sz="1400" dirty="0" err="1">
                <a:solidFill>
                  <a:srgbClr val="FF0000"/>
                </a:solidFill>
              </a:rPr>
              <a:t>renda_per_capita</a:t>
            </a:r>
            <a:r>
              <a:rPr lang="pt-BR" sz="1400" dirty="0">
                <a:solidFill>
                  <a:srgbClr val="FF0000"/>
                </a:solidFill>
              </a:rPr>
              <a:t>, </a:t>
            </a:r>
            <a:r>
              <a:rPr lang="pt-BR" sz="1400" dirty="0" err="1">
                <a:solidFill>
                  <a:srgbClr val="FF0000"/>
                </a:solidFill>
              </a:rPr>
              <a:t>family</a:t>
            </a:r>
            <a:r>
              <a:rPr lang="pt-BR" sz="1400" dirty="0">
                <a:solidFill>
                  <a:srgbClr val="FF0000"/>
                </a:solidFill>
              </a:rPr>
              <a:t> = binomial(link = "</a:t>
            </a:r>
            <a:r>
              <a:rPr lang="pt-BR" sz="1400" dirty="0" err="1">
                <a:solidFill>
                  <a:srgbClr val="FF0000"/>
                </a:solidFill>
              </a:rPr>
              <a:t>logit</a:t>
            </a:r>
            <a:r>
              <a:rPr lang="pt-BR" sz="1400" dirty="0">
                <a:solidFill>
                  <a:srgbClr val="FF0000"/>
                </a:solidFill>
              </a:rPr>
              <a:t>"),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    data = dados3)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 err="1">
                <a:solidFill>
                  <a:srgbClr val="FF0000"/>
                </a:solidFill>
              </a:rPr>
              <a:t>Deviance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Residuals</a:t>
            </a:r>
            <a:r>
              <a:rPr lang="pt-BR" sz="1400" dirty="0">
                <a:solidFill>
                  <a:srgbClr val="FF0000"/>
                </a:solidFill>
              </a:rPr>
              <a:t>: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    Min       1Q   </a:t>
            </a:r>
            <a:r>
              <a:rPr lang="pt-BR" sz="1400" dirty="0" err="1">
                <a:solidFill>
                  <a:srgbClr val="FF0000"/>
                </a:solidFill>
              </a:rPr>
              <a:t>Median</a:t>
            </a:r>
            <a:r>
              <a:rPr lang="pt-BR" sz="1400" dirty="0">
                <a:solidFill>
                  <a:srgbClr val="FF0000"/>
                </a:solidFill>
              </a:rPr>
              <a:t>       3Q      Max 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-2.4659  -0.2831  -0.0536  -0.0003   3.1928 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 err="1">
                <a:solidFill>
                  <a:srgbClr val="FF0000"/>
                </a:solidFill>
              </a:rPr>
              <a:t>Coefficients</a:t>
            </a:r>
            <a:r>
              <a:rPr lang="pt-BR" sz="1400" dirty="0">
                <a:solidFill>
                  <a:srgbClr val="FF0000"/>
                </a:solidFill>
              </a:rPr>
              <a:t>: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                                         </a:t>
            </a:r>
            <a:r>
              <a:rPr lang="pt-BR" sz="1400" dirty="0" err="1">
                <a:solidFill>
                  <a:srgbClr val="FF0000"/>
                </a:solidFill>
              </a:rPr>
              <a:t>Estimate</a:t>
            </a:r>
            <a:r>
              <a:rPr lang="pt-BR" sz="1400" dirty="0">
                <a:solidFill>
                  <a:srgbClr val="FF0000"/>
                </a:solidFill>
              </a:rPr>
              <a:t>    </a:t>
            </a:r>
            <a:r>
              <a:rPr lang="pt-BR" sz="1400" dirty="0" err="1">
                <a:solidFill>
                  <a:srgbClr val="FF0000"/>
                </a:solidFill>
              </a:rPr>
              <a:t>Std</a:t>
            </a:r>
            <a:r>
              <a:rPr lang="pt-BR" sz="1400" dirty="0">
                <a:solidFill>
                  <a:srgbClr val="FF0000"/>
                </a:solidFill>
              </a:rPr>
              <a:t>. </a:t>
            </a:r>
            <a:r>
              <a:rPr lang="pt-BR" sz="1400" dirty="0" err="1">
                <a:solidFill>
                  <a:srgbClr val="FF0000"/>
                </a:solidFill>
              </a:rPr>
              <a:t>Error</a:t>
            </a:r>
            <a:r>
              <a:rPr lang="pt-BR" sz="1400" dirty="0">
                <a:solidFill>
                  <a:srgbClr val="FF0000"/>
                </a:solidFill>
              </a:rPr>
              <a:t>  z </a:t>
            </a:r>
            <a:r>
              <a:rPr lang="pt-BR" sz="1400" dirty="0" err="1">
                <a:solidFill>
                  <a:srgbClr val="FF0000"/>
                </a:solidFill>
              </a:rPr>
              <a:t>value</a:t>
            </a:r>
            <a:r>
              <a:rPr lang="pt-BR" sz="1400" dirty="0">
                <a:solidFill>
                  <a:srgbClr val="FF0000"/>
                </a:solidFill>
              </a:rPr>
              <a:t>       </a:t>
            </a:r>
            <a:r>
              <a:rPr lang="pt-BR" sz="1400" dirty="0" err="1">
                <a:solidFill>
                  <a:srgbClr val="FF0000"/>
                </a:solidFill>
              </a:rPr>
              <a:t>Pr</a:t>
            </a:r>
            <a:r>
              <a:rPr lang="pt-BR" sz="1400" dirty="0">
                <a:solidFill>
                  <a:srgbClr val="FF0000"/>
                </a:solidFill>
              </a:rPr>
              <a:t>(&gt;|z|)   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(</a:t>
            </a:r>
            <a:r>
              <a:rPr lang="pt-BR" sz="1400" dirty="0" err="1">
                <a:solidFill>
                  <a:srgbClr val="FF0000"/>
                </a:solidFill>
              </a:rPr>
              <a:t>Intercept</a:t>
            </a:r>
            <a:r>
              <a:rPr lang="pt-BR" sz="1400" dirty="0">
                <a:solidFill>
                  <a:srgbClr val="FF0000"/>
                </a:solidFill>
              </a:rPr>
              <a:t>)                  5.2070406  0.1834282   28.39   &lt;2e-16 ***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 err="1">
                <a:solidFill>
                  <a:srgbClr val="FF0000"/>
                </a:solidFill>
              </a:rPr>
              <a:t>renda_per_capita</a:t>
            </a:r>
            <a:r>
              <a:rPr lang="pt-BR" sz="1400" dirty="0">
                <a:solidFill>
                  <a:srgbClr val="FF0000"/>
                </a:solidFill>
              </a:rPr>
              <a:t>    -0.0182626  0.0006154  -29.68   &lt;2e-16 ***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---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Signif. </a:t>
            </a:r>
            <a:r>
              <a:rPr lang="pt-BR" sz="1400" dirty="0" err="1">
                <a:solidFill>
                  <a:srgbClr val="FF0000"/>
                </a:solidFill>
              </a:rPr>
              <a:t>codes</a:t>
            </a:r>
            <a:r>
              <a:rPr lang="pt-BR" sz="1400" dirty="0">
                <a:solidFill>
                  <a:srgbClr val="FF0000"/>
                </a:solidFill>
              </a:rPr>
              <a:t>:  0 ‘***’ 0.001 ‘**’ 0.01 ‘*’ 0.05 ‘.’ 0.1 ‘ ’ 1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(</a:t>
            </a:r>
            <a:r>
              <a:rPr lang="pt-BR" sz="1400" dirty="0" err="1">
                <a:solidFill>
                  <a:srgbClr val="FF0000"/>
                </a:solidFill>
              </a:rPr>
              <a:t>Dispersion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parameter</a:t>
            </a:r>
            <a:r>
              <a:rPr lang="pt-BR" sz="1400" dirty="0">
                <a:solidFill>
                  <a:srgbClr val="FF0000"/>
                </a:solidFill>
              </a:rPr>
              <a:t> for binomial </a:t>
            </a:r>
            <a:r>
              <a:rPr lang="pt-BR" sz="1400" dirty="0" err="1">
                <a:solidFill>
                  <a:srgbClr val="FF0000"/>
                </a:solidFill>
              </a:rPr>
              <a:t>family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taken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to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be</a:t>
            </a:r>
            <a:r>
              <a:rPr lang="pt-BR" sz="1400" dirty="0">
                <a:solidFill>
                  <a:srgbClr val="FF0000"/>
                </a:solidFill>
              </a:rPr>
              <a:t> 1)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    </a:t>
            </a:r>
            <a:r>
              <a:rPr lang="pt-BR" sz="1400" dirty="0" err="1">
                <a:solidFill>
                  <a:srgbClr val="FF0000"/>
                </a:solidFill>
              </a:rPr>
              <a:t>Null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deviance</a:t>
            </a:r>
            <a:r>
              <a:rPr lang="pt-BR" sz="1400" dirty="0">
                <a:solidFill>
                  <a:srgbClr val="FF0000"/>
                </a:solidFill>
              </a:rPr>
              <a:t>: 6163.7  </a:t>
            </a:r>
            <a:r>
              <a:rPr lang="pt-BR" sz="1400" dirty="0" err="1">
                <a:solidFill>
                  <a:srgbClr val="FF0000"/>
                </a:solidFill>
              </a:rPr>
              <a:t>on</a:t>
            </a:r>
            <a:r>
              <a:rPr lang="pt-BR" sz="1400" dirty="0">
                <a:solidFill>
                  <a:srgbClr val="FF0000"/>
                </a:solidFill>
              </a:rPr>
              <a:t> 5563  </a:t>
            </a:r>
            <a:r>
              <a:rPr lang="pt-BR" sz="1400" dirty="0" err="1">
                <a:solidFill>
                  <a:srgbClr val="FF0000"/>
                </a:solidFill>
              </a:rPr>
              <a:t>degrees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of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freedom</a:t>
            </a: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Residual </a:t>
            </a:r>
            <a:r>
              <a:rPr lang="pt-BR" sz="1400" dirty="0" err="1">
                <a:solidFill>
                  <a:srgbClr val="FF0000"/>
                </a:solidFill>
              </a:rPr>
              <a:t>deviance</a:t>
            </a:r>
            <a:r>
              <a:rPr lang="pt-BR" sz="1400" dirty="0">
                <a:solidFill>
                  <a:srgbClr val="FF0000"/>
                </a:solidFill>
              </a:rPr>
              <a:t>: 3042.4  </a:t>
            </a:r>
            <a:r>
              <a:rPr lang="pt-BR" sz="1400" dirty="0" err="1">
                <a:solidFill>
                  <a:srgbClr val="FF0000"/>
                </a:solidFill>
              </a:rPr>
              <a:t>on</a:t>
            </a:r>
            <a:r>
              <a:rPr lang="pt-BR" sz="1400" dirty="0">
                <a:solidFill>
                  <a:srgbClr val="FF0000"/>
                </a:solidFill>
              </a:rPr>
              <a:t> 5562  </a:t>
            </a:r>
            <a:r>
              <a:rPr lang="pt-BR" sz="1400" dirty="0" err="1">
                <a:solidFill>
                  <a:srgbClr val="FF0000"/>
                </a:solidFill>
              </a:rPr>
              <a:t>degrees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of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freedom</a:t>
            </a: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AIC: 3046.4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 err="1">
                <a:solidFill>
                  <a:srgbClr val="FF0000"/>
                </a:solidFill>
              </a:rPr>
              <a:t>Number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of</a:t>
            </a:r>
            <a:r>
              <a:rPr lang="pt-BR" sz="1400" dirty="0">
                <a:solidFill>
                  <a:srgbClr val="FF0000"/>
                </a:solidFill>
              </a:rPr>
              <a:t> Fisher </a:t>
            </a:r>
            <a:r>
              <a:rPr lang="pt-BR" sz="1400" dirty="0" err="1">
                <a:solidFill>
                  <a:srgbClr val="FF0000"/>
                </a:solidFill>
              </a:rPr>
              <a:t>Scoring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iterations</a:t>
            </a:r>
            <a:r>
              <a:rPr lang="pt-BR" sz="1400" dirty="0">
                <a:solidFill>
                  <a:srgbClr val="FF0000"/>
                </a:solidFill>
              </a:rPr>
              <a:t>: 7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2895600" y="2971800"/>
            <a:ext cx="1066800" cy="10668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810000" y="2775979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5604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43000"/>
                <a:ext cx="8134350" cy="4957763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Para testar vários parâmetros ao mesmo tempo, o teste mais comumente empregado é o teste da razão de verossimilhança, ou </a:t>
                </a:r>
                <a:r>
                  <a:rPr lang="pt-BR" sz="1600" dirty="0" err="1"/>
                  <a:t>likelihood</a:t>
                </a:r>
                <a:r>
                  <a:rPr lang="pt-BR" sz="1600" dirty="0"/>
                  <a:t> </a:t>
                </a:r>
                <a:r>
                  <a:rPr lang="pt-BR" sz="1600" dirty="0" err="1"/>
                  <a:t>ratio</a:t>
                </a:r>
                <a:r>
                  <a:rPr lang="pt-BR" sz="1600" dirty="0"/>
                  <a:t> </a:t>
                </a:r>
                <a:r>
                  <a:rPr lang="pt-BR" sz="1600" dirty="0" err="1"/>
                  <a:t>test</a:t>
                </a:r>
                <a:r>
                  <a:rPr lang="pt-BR" sz="1600" dirty="0"/>
                  <a:t> (LRT)</a:t>
                </a:r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Vamos supor que queremos testar a hipótese nula conjunta: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1600" dirty="0"/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≠0 </m:t>
                      </m:r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ou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pt-BR" sz="1600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O teste de razão verossimilhança tem como estatística teste simplesmente a diferença</a:t>
                </a: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𝐿𝑅𝑇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=2×[</m:t>
                      </m:r>
                      <m:func>
                        <m:func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−</m:t>
                      </m:r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endChr m:val="|"/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1600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</m:oMath>
                </a14:m>
                <a:r>
                  <a:rPr lang="pt-BR" sz="1600" dirty="0"/>
                  <a:t> é o log-verossimilhança (no máximo) para o modelo sem restrição</a:t>
                </a:r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endChr m:val="|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=0)</m:t>
                        </m:r>
                      </m:e>
                    </m:func>
                  </m:oMath>
                </a14:m>
                <a:r>
                  <a:rPr lang="pt-BR" sz="1600" dirty="0"/>
                  <a:t> é o log-verossimilhança (no máximo), para o modelo com restrição, dada pela hipótese nula. Nesse caso, a restrição corresponde a simplesmente excluímos as variáveis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pt-BR" sz="1600" dirty="0"/>
                  <a:t> da regressão</a:t>
                </a:r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Qual a distribuição aproximada para essa estatística teste, assumindo que a hipótese nula é verdadeira (ou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) </a:t>
                </a:r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endParaRPr lang="pt-BR" sz="1600" dirty="0"/>
              </a:p>
              <a:p>
                <a:pPr lvl="1">
                  <a:spcBef>
                    <a:spcPts val="0"/>
                  </a:spcBef>
                  <a:spcAft>
                    <a:spcPts val="1800"/>
                  </a:spcAft>
                </a:pPr>
                <a:endParaRPr lang="pt-BR" sz="1600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43000"/>
                <a:ext cx="8134350" cy="4957763"/>
              </a:xfrm>
              <a:blipFill>
                <a:blip r:embed="rId2"/>
                <a:stretch>
                  <a:fillRect l="-300" t="-8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Teste da Razão de Verossimilhança</a:t>
            </a:r>
          </a:p>
        </p:txBody>
      </p:sp>
    </p:spTree>
    <p:extLst>
      <p:ext uri="{BB962C8B-B14F-4D97-AF65-F5344CB8AC3E}">
        <p14:creationId xmlns:p14="http://schemas.microsoft.com/office/powerpoint/2010/main" val="15106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43000"/>
                <a:ext cx="8134350" cy="4957763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Intrinsecamente relacionado à estatística de log-</a:t>
                </a:r>
                <a:r>
                  <a:rPr lang="pt-BR" sz="1600" dirty="0" err="1"/>
                  <a:t>likelihood</a:t>
                </a:r>
                <a:r>
                  <a:rPr lang="pt-BR" sz="1600" dirty="0"/>
                  <a:t> está a estatística </a:t>
                </a:r>
                <a:r>
                  <a:rPr lang="pt-BR" sz="1600" i="1" dirty="0" err="1"/>
                  <a:t>Deviance</a:t>
                </a:r>
                <a:endParaRPr lang="pt-BR" sz="1600" i="1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Essa estatística é dada pelo output da regressão, e tem expressão</a:t>
                </a: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𝐷𝑒𝑣𝑖𝑎𝑛𝑐𝑒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2×</m:t>
                      </m:r>
                      <m:func>
                        <m:func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sz="1600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Portanto, </a:t>
                </a:r>
                <a:endParaRPr lang="pt-BR" sz="160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𝐿𝑅𝑇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2×[</m:t>
                      </m:r>
                      <m:func>
                        <m:func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pt-BR" sz="1600" i="1">
                          <a:latin typeface="Cambria Math" panose="02040503050406030204" pitchFamily="18" charset="0"/>
                        </a:rPr>
                        <m:t> −</m:t>
                      </m:r>
                      <m:func>
                        <m:func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endChr m:val="|"/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=0)</m:t>
                          </m:r>
                        </m:e>
                      </m:func>
                      <m:r>
                        <a:rPr lang="pt-BR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1600" dirty="0"/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=− </m:t>
                      </m:r>
                      <m:r>
                        <a:rPr lang="pt-BR" sz="160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</a:rPr>
                            <m:t>Deviance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</a:rPr>
                            <m:t>irrest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</a:rPr>
                            <m:t>Deviance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</a:rPr>
                            <m:t>rest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1600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600">
                            <a:latin typeface="Cambria Math" panose="02040503050406030204" pitchFamily="18" charset="0"/>
                          </a:rPr>
                          <m:t>Deviance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1600">
                            <a:latin typeface="Cambria Math" panose="02040503050406030204" pitchFamily="18" charset="0"/>
                          </a:rPr>
                          <m:t>irrest</m:t>
                        </m:r>
                      </m:sub>
                    </m:sSub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600">
                            <a:latin typeface="Cambria Math" panose="02040503050406030204" pitchFamily="18" charset="0"/>
                          </a:rPr>
                          <m:t>Deviance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1600">
                            <a:latin typeface="Cambria Math" panose="02040503050406030204" pitchFamily="18" charset="0"/>
                          </a:rPr>
                          <m:t>rest</m:t>
                        </m:r>
                      </m:sub>
                    </m:sSub>
                  </m:oMath>
                </a14:m>
                <a:r>
                  <a:rPr lang="pt-BR" sz="1600" dirty="0"/>
                  <a:t> correspondendo aos modelos irrestrito e restrito</a:t>
                </a:r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Quando a hipótese nula é verdadeira, 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, a estatística teste LRT tem distribuição </a:t>
                </a:r>
                <a:r>
                  <a:rPr lang="pt-BR" sz="1600" dirty="0" err="1"/>
                  <a:t>qui</a:t>
                </a:r>
                <a:r>
                  <a:rPr lang="pt-BR" sz="1600" dirty="0"/>
                  <a:t>-quadrada, com número de graus de liberdade igual ao número de restrições no modelo</a:t>
                </a:r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Para duas restrições, o valor crítico da estatística teste é dado por </a:t>
                </a:r>
                <a:r>
                  <a:rPr lang="pt-BR" sz="1600" dirty="0">
                    <a:solidFill>
                      <a:srgbClr val="FF0000"/>
                    </a:solidFill>
                  </a:rPr>
                  <a:t>valor_critico_5pc &lt;- </a:t>
                </a:r>
                <a:r>
                  <a:rPr lang="pt-BR" sz="1600" dirty="0" err="1">
                    <a:solidFill>
                      <a:srgbClr val="FF0000"/>
                    </a:solidFill>
                  </a:rPr>
                  <a:t>qchisq</a:t>
                </a:r>
                <a:r>
                  <a:rPr lang="pt-BR" sz="1600" dirty="0">
                    <a:solidFill>
                      <a:srgbClr val="FF0000"/>
                    </a:solidFill>
                  </a:rPr>
                  <a:t>(0.95, 2) = 5.991465</a:t>
                </a:r>
                <a:r>
                  <a:rPr lang="pt-BR" sz="1600" dirty="0"/>
                  <a:t>, para 5% de probabilidade de erro do tipo I</a:t>
                </a: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:endParaRPr lang="pt-BR" sz="1600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endParaRPr lang="pt-BR" sz="1600" dirty="0"/>
              </a:p>
              <a:p>
                <a:pPr lvl="1">
                  <a:spcBef>
                    <a:spcPts val="0"/>
                  </a:spcBef>
                  <a:spcAft>
                    <a:spcPts val="1800"/>
                  </a:spcAft>
                </a:pPr>
                <a:endParaRPr lang="pt-BR" sz="1600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43000"/>
                <a:ext cx="8134350" cy="4957763"/>
              </a:xfrm>
              <a:blipFill>
                <a:blip r:embed="rId2"/>
                <a:stretch>
                  <a:fillRect l="-300" t="-8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Teste da Razão de Verossimilhança</a:t>
            </a:r>
          </a:p>
        </p:txBody>
      </p:sp>
    </p:spTree>
    <p:extLst>
      <p:ext uri="{BB962C8B-B14F-4D97-AF65-F5344CB8AC3E}">
        <p14:creationId xmlns:p14="http://schemas.microsoft.com/office/powerpoint/2010/main" val="268663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43000"/>
                <a:ext cx="8134350" cy="4957763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Em regressão linear, uma medida comumente utilizada para verificar o ajuste do modelo é o coeficiente de determinação</a:t>
                </a:r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No caso de regressão logística, há várias alternativas para o equivalente ao R</a:t>
                </a:r>
                <a:r>
                  <a:rPr lang="pt-BR" sz="1600" baseline="30000" dirty="0"/>
                  <a:t>2</a:t>
                </a:r>
                <a:r>
                  <a:rPr lang="pt-BR" sz="1600" dirty="0"/>
                  <a:t> da regressão linear</a:t>
                </a:r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 err="1"/>
                  <a:t>McFadden’s</a:t>
                </a:r>
                <a:r>
                  <a:rPr lang="pt-BR" sz="1600" dirty="0"/>
                  <a:t> R</a:t>
                </a:r>
                <a:r>
                  <a:rPr lang="pt-BR" sz="1600" baseline="30000" dirty="0"/>
                  <a:t>2</a:t>
                </a:r>
                <a:r>
                  <a:rPr lang="pt-BR" sz="1600" dirty="0"/>
                  <a:t>: </a:t>
                </a:r>
                <a:r>
                  <a:rPr lang="pt-BR" sz="1600" i="1" dirty="0"/>
                  <a:t>R</a:t>
                </a:r>
                <a:r>
                  <a:rPr lang="pt-BR" sz="1600" baseline="30000" dirty="0"/>
                  <a:t>2</a:t>
                </a:r>
                <a:r>
                  <a:rPr lang="pt-BR" sz="1600" i="1" baseline="-25000" dirty="0"/>
                  <a:t>McF</a:t>
                </a:r>
                <a:r>
                  <a:rPr lang="pt-BR" sz="1600" dirty="0"/>
                  <a:t> = 1 – </a:t>
                </a:r>
                <a:r>
                  <a:rPr lang="pt-BR" sz="1600" dirty="0" err="1"/>
                  <a:t>ln</a:t>
                </a:r>
                <a:r>
                  <a:rPr lang="pt-BR" sz="1600" dirty="0"/>
                  <a:t>(</a:t>
                </a:r>
                <a:r>
                  <a:rPr lang="pt-BR" sz="1600" i="1" dirty="0"/>
                  <a:t>L</a:t>
                </a:r>
                <a:r>
                  <a:rPr lang="pt-BR" sz="1600" i="1" baseline="-25000" dirty="0"/>
                  <a:t>M</a:t>
                </a:r>
                <a:r>
                  <a:rPr lang="pt-BR" sz="1600" dirty="0"/>
                  <a:t>)</a:t>
                </a:r>
                <a:r>
                  <a:rPr lang="pt-BR" sz="1600" baseline="-25000" dirty="0"/>
                  <a:t> </a:t>
                </a:r>
                <a:r>
                  <a:rPr lang="pt-BR" sz="1600" dirty="0"/>
                  <a:t>/ </a:t>
                </a:r>
                <a:r>
                  <a:rPr lang="pt-BR" sz="1600" dirty="0" err="1"/>
                  <a:t>ln</a:t>
                </a:r>
                <a:r>
                  <a:rPr lang="pt-BR" sz="1600" dirty="0"/>
                  <a:t>(</a:t>
                </a:r>
                <a:r>
                  <a:rPr lang="pt-BR" sz="1600" i="1" dirty="0"/>
                  <a:t>L</a:t>
                </a:r>
                <a:r>
                  <a:rPr lang="pt-BR" sz="1600" baseline="-25000" dirty="0"/>
                  <a:t>0</a:t>
                </a:r>
                <a:r>
                  <a:rPr lang="pt-BR" sz="1600" dirty="0"/>
                  <a:t>), onde </a:t>
                </a:r>
                <a:r>
                  <a:rPr lang="pt-BR" sz="1600" dirty="0" err="1"/>
                  <a:t>ln</a:t>
                </a:r>
                <a:r>
                  <a:rPr lang="pt-BR" sz="1600" dirty="0"/>
                  <a:t>(</a:t>
                </a:r>
                <a:r>
                  <a:rPr lang="pt-BR" sz="1600" i="1" dirty="0"/>
                  <a:t>L</a:t>
                </a:r>
                <a:r>
                  <a:rPr lang="pt-BR" sz="1600" baseline="-25000" dirty="0"/>
                  <a:t>0</a:t>
                </a:r>
                <a:r>
                  <a:rPr lang="pt-BR" sz="1600" dirty="0"/>
                  <a:t>) é função de log-verossimilhança, para um modelo com apenas o intercepto</a:t>
                </a:r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 err="1"/>
                  <a:t>Nagelkerke</a:t>
                </a:r>
                <a:r>
                  <a:rPr lang="pt-BR" sz="1600" dirty="0"/>
                  <a:t> / </a:t>
                </a:r>
                <a:r>
                  <a:rPr lang="pt-BR" sz="1600" dirty="0" err="1"/>
                  <a:t>Cragg</a:t>
                </a:r>
                <a:r>
                  <a:rPr lang="pt-BR" sz="1600" dirty="0"/>
                  <a:t> &amp; </a:t>
                </a:r>
                <a:r>
                  <a:rPr lang="pt-BR" sz="1600" dirty="0" err="1"/>
                  <a:t>Uhler’s</a:t>
                </a:r>
                <a:r>
                  <a:rPr lang="pt-BR" sz="1600" dirty="0"/>
                  <a:t>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2/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com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0≤</m:t>
                      </m:r>
                      <m:sSubSup>
                        <m:sSub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pt-BR" sz="1600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Cox &amp; Snell (</a:t>
                </a:r>
                <a:r>
                  <a:rPr lang="pt-BR" sz="1600" dirty="0" err="1"/>
                  <a:t>maximum</a:t>
                </a:r>
                <a:r>
                  <a:rPr lang="pt-BR" sz="1600" dirty="0"/>
                  <a:t> </a:t>
                </a:r>
                <a:r>
                  <a:rPr lang="pt-BR" sz="1600" dirty="0" err="1"/>
                  <a:t>likelihood</a:t>
                </a:r>
                <a:r>
                  <a:rPr lang="pt-BR" sz="1600" dirty="0"/>
                  <a:t>): </a:t>
                </a: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=1− 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1600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No caso de Cox &amp; Snell, o valor máximo não é 1. A interpretação dos pseudo-R</a:t>
                </a:r>
                <a:r>
                  <a:rPr lang="pt-BR" sz="1600" baseline="30000" dirty="0"/>
                  <a:t>2</a:t>
                </a:r>
                <a:r>
                  <a:rPr lang="pt-BR" sz="1600" dirty="0"/>
                  <a:t> não são tão simples quando do R</a:t>
                </a:r>
                <a:r>
                  <a:rPr lang="pt-BR" sz="1600" baseline="30000" dirty="0"/>
                  <a:t>2</a:t>
                </a:r>
                <a:r>
                  <a:rPr lang="pt-BR" sz="1600" dirty="0"/>
                  <a:t> no caso linear</a:t>
                </a:r>
              </a:p>
              <a:p>
                <a:pPr lvl="1">
                  <a:spcBef>
                    <a:spcPts val="0"/>
                  </a:spcBef>
                  <a:spcAft>
                    <a:spcPts val="1800"/>
                  </a:spcAft>
                </a:pPr>
                <a:endParaRPr lang="pt-BR" sz="1600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43000"/>
                <a:ext cx="8134350" cy="4957763"/>
              </a:xfrm>
              <a:blipFill>
                <a:blip r:embed="rId2"/>
                <a:stretch>
                  <a:fillRect l="-300" t="-861" b="-88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R</a:t>
            </a:r>
            <a:r>
              <a:rPr lang="pt-BR" altLang="pt-BR" sz="3200" b="1" baseline="30000" dirty="0">
                <a:solidFill>
                  <a:schemeClr val="accent2"/>
                </a:solidFill>
              </a:rPr>
              <a:t>2</a:t>
            </a:r>
            <a:r>
              <a:rPr lang="pt-BR" altLang="pt-BR" sz="3200" b="1" dirty="0">
                <a:solidFill>
                  <a:schemeClr val="accent2"/>
                </a:solidFill>
              </a:rPr>
              <a:t> para Regressão Logística</a:t>
            </a:r>
          </a:p>
        </p:txBody>
      </p:sp>
    </p:spTree>
    <p:extLst>
      <p:ext uri="{BB962C8B-B14F-4D97-AF65-F5344CB8AC3E}">
        <p14:creationId xmlns:p14="http://schemas.microsoft.com/office/powerpoint/2010/main" val="101160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43000"/>
                <a:ext cx="8134350" cy="4957763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600" dirty="0"/>
                  <a:t>Da mesma maneira que no caso de regressão linear, podemos usar os indicadores AIC e BIC para seleção de modelos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600" dirty="0"/>
                  <a:t>Dentre vários modelos, podemos selecionar aquele (ou aqueles) com menor AIC ou BIC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600" dirty="0"/>
                  <a:t>Critério de Informação de </a:t>
                </a:r>
                <a:r>
                  <a:rPr lang="pt-BR" sz="1600" dirty="0" err="1"/>
                  <a:t>Akaike</a:t>
                </a:r>
                <a:r>
                  <a:rPr lang="pt-BR" sz="1600" dirty="0"/>
                  <a:t> - AIC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=−2</m:t>
                      </m:r>
                      <m:func>
                        <m:func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pt-BR" sz="16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pt-BR" sz="1600" dirty="0"/>
                  <a:t>	O número </a:t>
                </a:r>
                <a:r>
                  <a:rPr lang="pt-BR" sz="1600" i="1" dirty="0"/>
                  <a:t>p</a:t>
                </a:r>
                <a:r>
                  <a:rPr lang="pt-BR" sz="1600" dirty="0"/>
                  <a:t> corresponde ao número de parâmetros livres na regressão. No caso 	da regressão logística, temos: um intercepto e k variáveis preditoras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pt-BR" sz="16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600" dirty="0"/>
                  <a:t>Critério de Informação Bayesiano - BIC</a:t>
                </a:r>
              </a:p>
              <a:p>
                <a:pPr marL="0" indent="0">
                  <a:spcBef>
                    <a:spcPts val="0"/>
                  </a:spcBef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𝐼𝐶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=−2</m:t>
                      </m:r>
                      <m:func>
                        <m:func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pt-BR" sz="160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pt-BR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pt-BR" sz="16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600" dirty="0"/>
                  <a:t>Os termos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sz="160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sz="1600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pt-BR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pt-BR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1600" dirty="0"/>
                  <a:t>, no AIC e BIC, correspondem a pênaltis para a inclusão adicional de variáveis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600" dirty="0"/>
                  <a:t>Portanto, a inclusão de variáveis vai aumentar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pt-BR" sz="1600" dirty="0"/>
                  <a:t>, mas aumenta também os pênaltis </a:t>
                </a:r>
                <a14:m>
                  <m:oMath xmlns:m="http://schemas.openxmlformats.org/officeDocument/2006/math">
                    <m:r>
                      <a:rPr lang="pt-BR" sz="1600">
                        <a:latin typeface="Cambria Math" panose="02040503050406030204" pitchFamily="18" charset="0"/>
                      </a:rPr>
                      <m:t>[2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sz="16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pt-BR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pt-BR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sz="16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600" dirty="0"/>
                  <a:t>Como de costume, o BIC tende a selecionar modelos mais parcimoniosos</a:t>
                </a:r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43000"/>
                <a:ext cx="8134350" cy="4957763"/>
              </a:xfrm>
              <a:blipFill>
                <a:blip r:embed="rId2"/>
                <a:stretch>
                  <a:fillRect l="-300" t="-861" b="-35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Seleção de Variáveis</a:t>
            </a:r>
          </a:p>
        </p:txBody>
      </p:sp>
    </p:spTree>
    <p:extLst>
      <p:ext uri="{BB962C8B-B14F-4D97-AF65-F5344CB8AC3E}">
        <p14:creationId xmlns:p14="http://schemas.microsoft.com/office/powerpoint/2010/main" val="158754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Regressão Logística no 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015314"/>
            <a:ext cx="7753350" cy="5181600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&gt; </a:t>
            </a:r>
            <a:r>
              <a:rPr lang="pt-BR" sz="1400" dirty="0" err="1">
                <a:solidFill>
                  <a:srgbClr val="FF0000"/>
                </a:solidFill>
              </a:rPr>
              <a:t>summary</a:t>
            </a:r>
            <a:r>
              <a:rPr lang="pt-BR" sz="1400" dirty="0">
                <a:solidFill>
                  <a:srgbClr val="FF0000"/>
                </a:solidFill>
              </a:rPr>
              <a:t>(mod1)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Call: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 err="1">
                <a:solidFill>
                  <a:srgbClr val="FF0000"/>
                </a:solidFill>
              </a:rPr>
              <a:t>glm</a:t>
            </a:r>
            <a:r>
              <a:rPr lang="pt-BR" sz="1400" dirty="0">
                <a:solidFill>
                  <a:srgbClr val="FF0000"/>
                </a:solidFill>
              </a:rPr>
              <a:t>(formula = </a:t>
            </a:r>
            <a:r>
              <a:rPr lang="pt-BR" sz="1400" dirty="0" err="1">
                <a:solidFill>
                  <a:srgbClr val="FF0000"/>
                </a:solidFill>
              </a:rPr>
              <a:t>alta_mort_infantil</a:t>
            </a:r>
            <a:r>
              <a:rPr lang="pt-BR" sz="1400" dirty="0">
                <a:solidFill>
                  <a:srgbClr val="FF0000"/>
                </a:solidFill>
              </a:rPr>
              <a:t> ~ </a:t>
            </a:r>
            <a:r>
              <a:rPr lang="pt-BR" sz="1400" dirty="0" err="1">
                <a:solidFill>
                  <a:srgbClr val="FF0000"/>
                </a:solidFill>
              </a:rPr>
              <a:t>renda_per_capita</a:t>
            </a:r>
            <a:r>
              <a:rPr lang="pt-BR" sz="1400" dirty="0">
                <a:solidFill>
                  <a:srgbClr val="FF0000"/>
                </a:solidFill>
              </a:rPr>
              <a:t>, </a:t>
            </a:r>
            <a:r>
              <a:rPr lang="pt-BR" sz="1400" dirty="0" err="1">
                <a:solidFill>
                  <a:srgbClr val="FF0000"/>
                </a:solidFill>
              </a:rPr>
              <a:t>family</a:t>
            </a:r>
            <a:r>
              <a:rPr lang="pt-BR" sz="1400" dirty="0">
                <a:solidFill>
                  <a:srgbClr val="FF0000"/>
                </a:solidFill>
              </a:rPr>
              <a:t> = binomial(link = "</a:t>
            </a:r>
            <a:r>
              <a:rPr lang="pt-BR" sz="1400" dirty="0" err="1">
                <a:solidFill>
                  <a:srgbClr val="FF0000"/>
                </a:solidFill>
              </a:rPr>
              <a:t>logit</a:t>
            </a:r>
            <a:r>
              <a:rPr lang="pt-BR" sz="1400" dirty="0">
                <a:solidFill>
                  <a:srgbClr val="FF0000"/>
                </a:solidFill>
              </a:rPr>
              <a:t>"),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    data = dados3)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 err="1">
                <a:solidFill>
                  <a:srgbClr val="FF0000"/>
                </a:solidFill>
              </a:rPr>
              <a:t>Deviance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Residuals</a:t>
            </a:r>
            <a:r>
              <a:rPr lang="pt-BR" sz="1400" dirty="0">
                <a:solidFill>
                  <a:srgbClr val="FF0000"/>
                </a:solidFill>
              </a:rPr>
              <a:t>: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    Min       1Q   </a:t>
            </a:r>
            <a:r>
              <a:rPr lang="pt-BR" sz="1400" dirty="0" err="1">
                <a:solidFill>
                  <a:srgbClr val="FF0000"/>
                </a:solidFill>
              </a:rPr>
              <a:t>Median</a:t>
            </a:r>
            <a:r>
              <a:rPr lang="pt-BR" sz="1400" dirty="0">
                <a:solidFill>
                  <a:srgbClr val="FF0000"/>
                </a:solidFill>
              </a:rPr>
              <a:t>       3Q      Max 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-2.4659  -0.2831  -0.0536  -0.0003   3.1928 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 err="1">
                <a:solidFill>
                  <a:srgbClr val="FF0000"/>
                </a:solidFill>
              </a:rPr>
              <a:t>Coefficients</a:t>
            </a:r>
            <a:r>
              <a:rPr lang="pt-BR" sz="1400" dirty="0">
                <a:solidFill>
                  <a:srgbClr val="FF0000"/>
                </a:solidFill>
              </a:rPr>
              <a:t>: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                                         </a:t>
            </a:r>
            <a:r>
              <a:rPr lang="pt-BR" sz="1400" dirty="0" err="1">
                <a:solidFill>
                  <a:srgbClr val="FF0000"/>
                </a:solidFill>
              </a:rPr>
              <a:t>Estimate</a:t>
            </a:r>
            <a:r>
              <a:rPr lang="pt-BR" sz="1400" dirty="0">
                <a:solidFill>
                  <a:srgbClr val="FF0000"/>
                </a:solidFill>
              </a:rPr>
              <a:t>    </a:t>
            </a:r>
            <a:r>
              <a:rPr lang="pt-BR" sz="1400" dirty="0" err="1">
                <a:solidFill>
                  <a:srgbClr val="FF0000"/>
                </a:solidFill>
              </a:rPr>
              <a:t>Std</a:t>
            </a:r>
            <a:r>
              <a:rPr lang="pt-BR" sz="1400" dirty="0">
                <a:solidFill>
                  <a:srgbClr val="FF0000"/>
                </a:solidFill>
              </a:rPr>
              <a:t>. </a:t>
            </a:r>
            <a:r>
              <a:rPr lang="pt-BR" sz="1400" dirty="0" err="1">
                <a:solidFill>
                  <a:srgbClr val="FF0000"/>
                </a:solidFill>
              </a:rPr>
              <a:t>Error</a:t>
            </a:r>
            <a:r>
              <a:rPr lang="pt-BR" sz="1400" dirty="0">
                <a:solidFill>
                  <a:srgbClr val="FF0000"/>
                </a:solidFill>
              </a:rPr>
              <a:t>  z </a:t>
            </a:r>
            <a:r>
              <a:rPr lang="pt-BR" sz="1400" dirty="0" err="1">
                <a:solidFill>
                  <a:srgbClr val="FF0000"/>
                </a:solidFill>
              </a:rPr>
              <a:t>value</a:t>
            </a:r>
            <a:r>
              <a:rPr lang="pt-BR" sz="1400" dirty="0">
                <a:solidFill>
                  <a:srgbClr val="FF0000"/>
                </a:solidFill>
              </a:rPr>
              <a:t>       </a:t>
            </a:r>
            <a:r>
              <a:rPr lang="pt-BR" sz="1400" dirty="0" err="1">
                <a:solidFill>
                  <a:srgbClr val="FF0000"/>
                </a:solidFill>
              </a:rPr>
              <a:t>Pr</a:t>
            </a:r>
            <a:r>
              <a:rPr lang="pt-BR" sz="1400" dirty="0">
                <a:solidFill>
                  <a:srgbClr val="FF0000"/>
                </a:solidFill>
              </a:rPr>
              <a:t>(&gt;|z|)   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(</a:t>
            </a:r>
            <a:r>
              <a:rPr lang="pt-BR" sz="1400" dirty="0" err="1">
                <a:solidFill>
                  <a:srgbClr val="FF0000"/>
                </a:solidFill>
              </a:rPr>
              <a:t>Intercept</a:t>
            </a:r>
            <a:r>
              <a:rPr lang="pt-BR" sz="1400" dirty="0">
                <a:solidFill>
                  <a:srgbClr val="FF0000"/>
                </a:solidFill>
              </a:rPr>
              <a:t>)                  5.2070406  0.1834282   28.39   &lt;2e-16 ***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 err="1">
                <a:solidFill>
                  <a:srgbClr val="FF0000"/>
                </a:solidFill>
              </a:rPr>
              <a:t>renda_per_capita</a:t>
            </a:r>
            <a:r>
              <a:rPr lang="pt-BR" sz="1400" dirty="0">
                <a:solidFill>
                  <a:srgbClr val="FF0000"/>
                </a:solidFill>
              </a:rPr>
              <a:t>    -0.0182626  0.0006154  -29.68   &lt;2e-16 ***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---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Signif. </a:t>
            </a:r>
            <a:r>
              <a:rPr lang="pt-BR" sz="1400" dirty="0" err="1">
                <a:solidFill>
                  <a:srgbClr val="FF0000"/>
                </a:solidFill>
              </a:rPr>
              <a:t>codes</a:t>
            </a:r>
            <a:r>
              <a:rPr lang="pt-BR" sz="1400" dirty="0">
                <a:solidFill>
                  <a:srgbClr val="FF0000"/>
                </a:solidFill>
              </a:rPr>
              <a:t>:  0 ‘***’ 0.001 ‘**’ 0.01 ‘*’ 0.05 ‘.’ 0.1 ‘ ’ 1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(</a:t>
            </a:r>
            <a:r>
              <a:rPr lang="pt-BR" sz="1400" dirty="0" err="1">
                <a:solidFill>
                  <a:srgbClr val="FF0000"/>
                </a:solidFill>
              </a:rPr>
              <a:t>Dispersion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parameter</a:t>
            </a:r>
            <a:r>
              <a:rPr lang="pt-BR" sz="1400" dirty="0">
                <a:solidFill>
                  <a:srgbClr val="FF0000"/>
                </a:solidFill>
              </a:rPr>
              <a:t> for binomial </a:t>
            </a:r>
            <a:r>
              <a:rPr lang="pt-BR" sz="1400" dirty="0" err="1">
                <a:solidFill>
                  <a:srgbClr val="FF0000"/>
                </a:solidFill>
              </a:rPr>
              <a:t>family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taken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to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be</a:t>
            </a:r>
            <a:r>
              <a:rPr lang="pt-BR" sz="1400" dirty="0">
                <a:solidFill>
                  <a:srgbClr val="FF0000"/>
                </a:solidFill>
              </a:rPr>
              <a:t> 1)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    </a:t>
            </a:r>
            <a:r>
              <a:rPr lang="pt-BR" sz="1400" dirty="0" err="1">
                <a:solidFill>
                  <a:srgbClr val="FF0000"/>
                </a:solidFill>
              </a:rPr>
              <a:t>Null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deviance</a:t>
            </a:r>
            <a:r>
              <a:rPr lang="pt-BR" sz="1400" dirty="0">
                <a:solidFill>
                  <a:srgbClr val="FF0000"/>
                </a:solidFill>
              </a:rPr>
              <a:t>: 6163.7  </a:t>
            </a:r>
            <a:r>
              <a:rPr lang="pt-BR" sz="1400" dirty="0" err="1">
                <a:solidFill>
                  <a:srgbClr val="FF0000"/>
                </a:solidFill>
              </a:rPr>
              <a:t>on</a:t>
            </a:r>
            <a:r>
              <a:rPr lang="pt-BR" sz="1400" dirty="0">
                <a:solidFill>
                  <a:srgbClr val="FF0000"/>
                </a:solidFill>
              </a:rPr>
              <a:t> 5563  </a:t>
            </a:r>
            <a:r>
              <a:rPr lang="pt-BR" sz="1400" dirty="0" err="1">
                <a:solidFill>
                  <a:srgbClr val="FF0000"/>
                </a:solidFill>
              </a:rPr>
              <a:t>degrees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of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freedom</a:t>
            </a: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Residual </a:t>
            </a:r>
            <a:r>
              <a:rPr lang="pt-BR" sz="1400" dirty="0" err="1">
                <a:solidFill>
                  <a:srgbClr val="FF0000"/>
                </a:solidFill>
              </a:rPr>
              <a:t>deviance</a:t>
            </a:r>
            <a:r>
              <a:rPr lang="pt-BR" sz="1400" dirty="0">
                <a:solidFill>
                  <a:srgbClr val="FF0000"/>
                </a:solidFill>
              </a:rPr>
              <a:t>: 3042.4  </a:t>
            </a:r>
            <a:r>
              <a:rPr lang="pt-BR" sz="1400" dirty="0" err="1">
                <a:solidFill>
                  <a:srgbClr val="FF0000"/>
                </a:solidFill>
              </a:rPr>
              <a:t>on</a:t>
            </a:r>
            <a:r>
              <a:rPr lang="pt-BR" sz="1400" dirty="0">
                <a:solidFill>
                  <a:srgbClr val="FF0000"/>
                </a:solidFill>
              </a:rPr>
              <a:t> 5562  </a:t>
            </a:r>
            <a:r>
              <a:rPr lang="pt-BR" sz="1400" dirty="0" err="1">
                <a:solidFill>
                  <a:srgbClr val="FF0000"/>
                </a:solidFill>
              </a:rPr>
              <a:t>degrees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of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freedom</a:t>
            </a: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>
                <a:solidFill>
                  <a:srgbClr val="FF0000"/>
                </a:solidFill>
              </a:rPr>
              <a:t>AIC: 3046.4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4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dirty="0" err="1">
                <a:solidFill>
                  <a:srgbClr val="FF0000"/>
                </a:solidFill>
              </a:rPr>
              <a:t>Number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of</a:t>
            </a:r>
            <a:r>
              <a:rPr lang="pt-BR" sz="1400" dirty="0">
                <a:solidFill>
                  <a:srgbClr val="FF0000"/>
                </a:solidFill>
              </a:rPr>
              <a:t> Fisher </a:t>
            </a:r>
            <a:r>
              <a:rPr lang="pt-BR" sz="1400" dirty="0" err="1">
                <a:solidFill>
                  <a:srgbClr val="FF0000"/>
                </a:solidFill>
              </a:rPr>
              <a:t>Scoring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iterations</a:t>
            </a:r>
            <a:r>
              <a:rPr lang="pt-BR" sz="1400" dirty="0">
                <a:solidFill>
                  <a:srgbClr val="FF0000"/>
                </a:solidFill>
              </a:rPr>
              <a:t>: 7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612174" y="4953000"/>
            <a:ext cx="1066800" cy="5334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7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66800"/>
                <a:ext cx="8056091" cy="4957763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O método de máxima verossimilhança nos dá os coeficientes estimados para o modelo de regressão logística</a:t>
                </a:r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No entanto, precisamos entender qual o significado desses coeficientes. Como interpretá-los? Sabemos interpretar os sinais dos coeficientes, e precisamos agora entender a magnitude</a:t>
                </a:r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i="1" dirty="0" err="1"/>
                  <a:t>Odds</a:t>
                </a:r>
                <a:r>
                  <a:rPr lang="pt-BR" sz="1600" i="1" dirty="0"/>
                  <a:t> </a:t>
                </a:r>
                <a:r>
                  <a:rPr lang="pt-BR" sz="1600" i="1" dirty="0" err="1"/>
                  <a:t>ratio</a:t>
                </a:r>
                <a:r>
                  <a:rPr lang="pt-BR" sz="1600" dirty="0"/>
                  <a:t> ou “razão de chances”: o </a:t>
                </a:r>
                <a:r>
                  <a:rPr lang="pt-BR" sz="1600" dirty="0" smtClean="0"/>
                  <a:t>Palmeiras tem </a:t>
                </a:r>
                <a:r>
                  <a:rPr lang="pt-BR" sz="1600" dirty="0"/>
                  <a:t>chance de 3 contra 1 de vencer o campeonato </a:t>
                </a:r>
                <a:r>
                  <a:rPr lang="pt-BR" sz="1600" dirty="0" smtClean="0"/>
                  <a:t>paulista</a:t>
                </a:r>
                <a:r>
                  <a:rPr lang="pt-BR" sz="1600" dirty="0" smtClean="0"/>
                  <a:t>. </a:t>
                </a:r>
                <a:r>
                  <a:rPr lang="pt-BR" sz="1600" dirty="0"/>
                  <a:t>Nesse caso, a probabilidade do o </a:t>
                </a:r>
                <a:r>
                  <a:rPr lang="pt-BR" sz="1600" dirty="0" smtClean="0"/>
                  <a:t>Palmeira ganhar </a:t>
                </a:r>
                <a:r>
                  <a:rPr lang="pt-BR" sz="1600" dirty="0"/>
                  <a:t>é de 3/(3+1) = 75%</a:t>
                </a:r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Por outro lado, dado que o Bahia tem 75% de chance de vencer, a razão de chances é 0.75/0.25 = 3 contra 1</a:t>
                </a:r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Para a regressão logística, a razão de chances de sucesso versus insucesso (1 versus 0) é dada pela razão das probabilidades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+ … +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𝑘𝑖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+ … +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𝑘𝑖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+ … +</m:t>
                                      </m:r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num>
                                <m:den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+ … +</m:t>
                                      </m:r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+ … +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𝑘𝑖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+ … +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𝑘𝑖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+ … +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𝑘𝑖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pt-BR" sz="1600" dirty="0"/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 … +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pt-BR" sz="1600" dirty="0"/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:endParaRPr lang="pt-BR" sz="1600" dirty="0"/>
              </a:p>
            </p:txBody>
          </p:sp>
        </mc:Choice>
        <mc:Fallback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66800"/>
                <a:ext cx="8056091" cy="4957763"/>
              </a:xfrm>
              <a:blipFill rotWithShape="0">
                <a:blip r:embed="rId2"/>
                <a:stretch>
                  <a:fillRect l="-303" t="-861" b="-33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Interpretação dos Coeficientes da </a:t>
            </a:r>
            <a:r>
              <a:rPr lang="pt-BR" altLang="pt-BR" sz="3200" b="1" dirty="0" err="1">
                <a:solidFill>
                  <a:schemeClr val="accent2"/>
                </a:solidFill>
              </a:rPr>
              <a:t>Reg</a:t>
            </a:r>
            <a:r>
              <a:rPr lang="pt-BR" altLang="pt-BR" sz="3200" b="1" dirty="0">
                <a:solidFill>
                  <a:schemeClr val="accent2"/>
                </a:solidFill>
              </a:rPr>
              <a:t> Logística</a:t>
            </a:r>
          </a:p>
        </p:txBody>
      </p:sp>
    </p:spTree>
    <p:extLst>
      <p:ext uri="{BB962C8B-B14F-4D97-AF65-F5344CB8AC3E}">
        <p14:creationId xmlns:p14="http://schemas.microsoft.com/office/powerpoint/2010/main" val="381369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66800"/>
                <a:ext cx="8056091" cy="4957763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Portanto, para uma regressão logística, a razão de chances para a observação </a:t>
                </a:r>
                <a:r>
                  <a:rPr lang="pt-BR" sz="1600" i="1" dirty="0"/>
                  <a:t>i</a:t>
                </a:r>
                <a:r>
                  <a:rPr lang="pt-BR" sz="1600" dirty="0"/>
                  <a:t> é dada por</a:t>
                </a: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 … +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pt-BR" sz="1600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Imagine agora que a variável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 teve um incremente de uma unidade. A nova razão de chances vai ser</a:t>
                </a: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[1+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 … +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pt-BR" sz="1600" dirty="0"/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 … +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pt-BR" sz="1600" dirty="0"/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600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Portanto,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pt-BR" sz="1600" dirty="0"/>
                  <a:t> indica o aumento (ou redução) da razão de chances quando aumentamos em uma unidade a variável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1600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 for uma variável </a:t>
                </a:r>
                <a:r>
                  <a:rPr lang="pt-BR" sz="1600" dirty="0" err="1"/>
                  <a:t>dummy</a:t>
                </a:r>
                <a:r>
                  <a:rPr lang="pt-BR" sz="1600" dirty="0"/>
                  <a:t> indicando se o paciente teve um tratamento ou não, o termo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pt-BR" sz="1600" dirty="0"/>
                  <a:t> indica o quanto a razão de chances se altera quando o paciente passa pelo tratamento (versus quando ele não passa)</a:t>
                </a:r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pt-BR" sz="1600" dirty="0"/>
                  <a:t>A maioria dos softwares estatísticos reporta os termos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pt-BR" sz="1600" dirty="0"/>
                  <a:t> para todos os coeficientes no modelo. É possível também extrair intervalos de confiança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endParaRPr lang="pt-BR" sz="1600" dirty="0"/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:endParaRPr lang="pt-BR" sz="1600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66800"/>
                <a:ext cx="8056091" cy="4957763"/>
              </a:xfrm>
              <a:blipFill>
                <a:blip r:embed="rId2"/>
                <a:stretch>
                  <a:fillRect l="-303" t="-861" r="-454" b="-8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Interpretação dos Coeficientes da </a:t>
            </a:r>
            <a:r>
              <a:rPr lang="pt-BR" altLang="pt-BR" sz="3200" b="1" dirty="0" err="1">
                <a:solidFill>
                  <a:schemeClr val="accent2"/>
                </a:solidFill>
              </a:rPr>
              <a:t>Reg</a:t>
            </a:r>
            <a:r>
              <a:rPr lang="pt-BR" altLang="pt-BR" sz="3200" b="1" dirty="0">
                <a:solidFill>
                  <a:schemeClr val="accent2"/>
                </a:solidFill>
              </a:rPr>
              <a:t> Logística</a:t>
            </a:r>
          </a:p>
        </p:txBody>
      </p:sp>
    </p:spTree>
    <p:extLst>
      <p:ext uri="{BB962C8B-B14F-4D97-AF65-F5344CB8AC3E}">
        <p14:creationId xmlns:p14="http://schemas.microsoft.com/office/powerpoint/2010/main" val="244459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66800"/>
                <a:ext cx="8056091" cy="4957763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sz="1600" dirty="0"/>
                  <a:t>O código abaixo calcula os valores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pt-BR" sz="1600" dirty="0"/>
                  <a:t>, com os respectivos intervalos de confiança, com 95% de probabilidade de cobertura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1400" dirty="0">
                  <a:solidFill>
                    <a:schemeClr val="accent5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1400" dirty="0">
                  <a:solidFill>
                    <a:schemeClr val="accent5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 dirty="0">
                    <a:solidFill>
                      <a:schemeClr val="accent5"/>
                    </a:solidFill>
                  </a:rPr>
                  <a:t>#---- </a:t>
                </a:r>
                <a:r>
                  <a:rPr lang="pt-BR" sz="1400" dirty="0" err="1">
                    <a:solidFill>
                      <a:schemeClr val="accent5"/>
                    </a:solidFill>
                  </a:rPr>
                  <a:t>odds-ratio</a:t>
                </a:r>
                <a:r>
                  <a:rPr lang="pt-BR" sz="1400" dirty="0">
                    <a:solidFill>
                      <a:schemeClr val="accent5"/>
                    </a:solidFill>
                  </a:rPr>
                  <a:t>, com intervalos de confiança de 95%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140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 dirty="0">
                    <a:solidFill>
                      <a:srgbClr val="FF0000"/>
                    </a:solidFill>
                  </a:rPr>
                  <a:t>mod5.reduzido &lt;- </a:t>
                </a:r>
                <a:r>
                  <a:rPr lang="pt-BR" sz="1400" dirty="0" err="1">
                    <a:solidFill>
                      <a:srgbClr val="FF0000"/>
                    </a:solidFill>
                  </a:rPr>
                  <a:t>glm</a:t>
                </a:r>
                <a:r>
                  <a:rPr lang="pt-BR" sz="1400" dirty="0">
                    <a:solidFill>
                      <a:srgbClr val="FF0000"/>
                    </a:solidFill>
                  </a:rPr>
                  <a:t>(formula = </a:t>
                </a:r>
                <a:r>
                  <a:rPr lang="pt-BR" sz="1400" dirty="0" err="1">
                    <a:solidFill>
                      <a:srgbClr val="FF0000"/>
                    </a:solidFill>
                  </a:rPr>
                  <a:t>alta_mort_infantil</a:t>
                </a:r>
                <a:r>
                  <a:rPr lang="pt-BR" sz="1400" dirty="0">
                    <a:solidFill>
                      <a:srgbClr val="FF0000"/>
                    </a:solidFill>
                  </a:rPr>
                  <a:t> ~ </a:t>
                </a:r>
                <a:r>
                  <a:rPr lang="pt-BR" sz="1400" dirty="0" err="1">
                    <a:solidFill>
                      <a:srgbClr val="FF0000"/>
                    </a:solidFill>
                  </a:rPr>
                  <a:t>renda_per_capita</a:t>
                </a:r>
                <a:r>
                  <a:rPr lang="pt-BR" sz="1400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 dirty="0">
                    <a:solidFill>
                      <a:srgbClr val="FF0000"/>
                    </a:solidFill>
                  </a:rPr>
                  <a:t>                + </a:t>
                </a:r>
                <a:r>
                  <a:rPr lang="pt-BR" sz="1400" dirty="0" err="1">
                    <a:solidFill>
                      <a:srgbClr val="FF0000"/>
                    </a:solidFill>
                  </a:rPr>
                  <a:t>indice_gini</a:t>
                </a:r>
                <a:endParaRPr lang="pt-BR" sz="140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 dirty="0">
                    <a:solidFill>
                      <a:srgbClr val="FF0000"/>
                    </a:solidFill>
                  </a:rPr>
                  <a:t>                + </a:t>
                </a:r>
                <a:r>
                  <a:rPr lang="pt-BR" sz="1400" dirty="0" err="1">
                    <a:solidFill>
                      <a:srgbClr val="FF0000"/>
                    </a:solidFill>
                  </a:rPr>
                  <a:t>salario_medio_mensal</a:t>
                </a:r>
                <a:endParaRPr lang="pt-BR" sz="140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 dirty="0">
                    <a:solidFill>
                      <a:srgbClr val="FF0000"/>
                    </a:solidFill>
                  </a:rPr>
                  <a:t>                + </a:t>
                </a:r>
                <a:r>
                  <a:rPr lang="pt-BR" sz="1400" dirty="0" err="1">
                    <a:solidFill>
                      <a:srgbClr val="FF0000"/>
                    </a:solidFill>
                  </a:rPr>
                  <a:t>perc_criancas_extrem_pobres</a:t>
                </a:r>
                <a:endParaRPr lang="pt-BR" sz="140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 dirty="0">
                    <a:solidFill>
                      <a:srgbClr val="FF0000"/>
                    </a:solidFill>
                  </a:rPr>
                  <a:t>                + </a:t>
                </a:r>
                <a:r>
                  <a:rPr lang="pt-BR" sz="1400" dirty="0" err="1">
                    <a:solidFill>
                      <a:srgbClr val="FF0000"/>
                    </a:solidFill>
                  </a:rPr>
                  <a:t>perc_criancas_pobres</a:t>
                </a:r>
                <a:endParaRPr lang="pt-BR" sz="140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 dirty="0">
                    <a:solidFill>
                      <a:srgbClr val="FF0000"/>
                    </a:solidFill>
                  </a:rPr>
                  <a:t>                + </a:t>
                </a:r>
                <a:r>
                  <a:rPr lang="pt-BR" sz="1400" dirty="0" err="1">
                    <a:solidFill>
                      <a:srgbClr val="FF0000"/>
                    </a:solidFill>
                  </a:rPr>
                  <a:t>perc_pessoas_dom_agua_estogo_inadequados</a:t>
                </a:r>
                <a:endParaRPr lang="pt-BR" sz="140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 dirty="0">
                    <a:solidFill>
                      <a:srgbClr val="FF0000"/>
                    </a:solidFill>
                  </a:rPr>
                  <a:t>                + </a:t>
                </a:r>
                <a:r>
                  <a:rPr lang="pt-BR" sz="1400" dirty="0" err="1">
                    <a:solidFill>
                      <a:srgbClr val="FF0000"/>
                    </a:solidFill>
                  </a:rPr>
                  <a:t>perc_pessoas_dom_paredes_inadequadas</a:t>
                </a:r>
                <a:endParaRPr lang="pt-BR" sz="140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 dirty="0">
                    <a:solidFill>
                      <a:srgbClr val="FF0000"/>
                    </a:solidFill>
                  </a:rPr>
                  <a:t>                + </a:t>
                </a:r>
                <a:r>
                  <a:rPr lang="pt-BR" sz="1400" dirty="0" err="1">
                    <a:solidFill>
                      <a:srgbClr val="FF0000"/>
                    </a:solidFill>
                  </a:rPr>
                  <a:t>perc_pop_dom_com_coleta_lixo</a:t>
                </a:r>
                <a:endParaRPr lang="pt-BR" sz="140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 dirty="0">
                    <a:solidFill>
                      <a:srgbClr val="FF0000"/>
                    </a:solidFill>
                  </a:rPr>
                  <a:t>                + </a:t>
                </a:r>
                <a:r>
                  <a:rPr lang="pt-BR" sz="1400" dirty="0" err="1">
                    <a:solidFill>
                      <a:srgbClr val="FF0000"/>
                    </a:solidFill>
                  </a:rPr>
                  <a:t>perc_pop_rural</a:t>
                </a:r>
                <a:endParaRPr lang="pt-BR" sz="140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 dirty="0">
                    <a:solidFill>
                      <a:srgbClr val="FF0000"/>
                    </a:solidFill>
                  </a:rPr>
                  <a:t>                + </a:t>
                </a:r>
                <a:r>
                  <a:rPr lang="pt-BR" sz="1400" dirty="0" err="1">
                    <a:solidFill>
                      <a:srgbClr val="FF0000"/>
                    </a:solidFill>
                  </a:rPr>
                  <a:t>as.factor</a:t>
                </a:r>
                <a:r>
                  <a:rPr lang="pt-BR" sz="1400" dirty="0">
                    <a:solidFill>
                      <a:srgbClr val="FF0000"/>
                    </a:solidFill>
                  </a:rPr>
                  <a:t>(</a:t>
                </a:r>
                <a:r>
                  <a:rPr lang="pt-BR" sz="1400" dirty="0" err="1">
                    <a:solidFill>
                      <a:srgbClr val="FF0000"/>
                    </a:solidFill>
                  </a:rPr>
                  <a:t>Regiao</a:t>
                </a:r>
                <a:r>
                  <a:rPr lang="pt-BR" sz="1400" dirty="0">
                    <a:solidFill>
                      <a:srgbClr val="FF0000"/>
                    </a:solidFill>
                  </a:rPr>
                  <a:t>),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 dirty="0">
                    <a:solidFill>
                      <a:srgbClr val="FF0000"/>
                    </a:solidFill>
                  </a:rPr>
                  <a:t>                </a:t>
                </a:r>
                <a:r>
                  <a:rPr lang="pt-BR" sz="1400" dirty="0" err="1">
                    <a:solidFill>
                      <a:srgbClr val="FF0000"/>
                    </a:solidFill>
                  </a:rPr>
                  <a:t>family</a:t>
                </a:r>
                <a:r>
                  <a:rPr lang="pt-BR" sz="1400" dirty="0">
                    <a:solidFill>
                      <a:srgbClr val="FF0000"/>
                    </a:solidFill>
                  </a:rPr>
                  <a:t> = binomial(link = "</a:t>
                </a:r>
                <a:r>
                  <a:rPr lang="pt-BR" sz="1400" dirty="0" err="1">
                    <a:solidFill>
                      <a:srgbClr val="FF0000"/>
                    </a:solidFill>
                  </a:rPr>
                  <a:t>logit</a:t>
                </a:r>
                <a:r>
                  <a:rPr lang="pt-BR" sz="1400" dirty="0">
                    <a:solidFill>
                      <a:srgbClr val="FF0000"/>
                    </a:solidFill>
                  </a:rPr>
                  <a:t>"), data = dados3)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 dirty="0" err="1">
                    <a:solidFill>
                      <a:srgbClr val="FF0000"/>
                    </a:solidFill>
                  </a:rPr>
                  <a:t>summary</a:t>
                </a:r>
                <a:r>
                  <a:rPr lang="pt-BR" sz="1400" dirty="0">
                    <a:solidFill>
                      <a:srgbClr val="FF0000"/>
                    </a:solidFill>
                  </a:rPr>
                  <a:t>(mod5.reduzido)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140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 b="1" dirty="0" err="1">
                    <a:solidFill>
                      <a:srgbClr val="FF0000"/>
                    </a:solidFill>
                  </a:rPr>
                  <a:t>data.frame</a:t>
                </a:r>
                <a:r>
                  <a:rPr lang="pt-BR" sz="1400" b="1" dirty="0">
                    <a:solidFill>
                      <a:srgbClr val="FF0000"/>
                    </a:solidFill>
                  </a:rPr>
                  <a:t>(</a:t>
                </a:r>
                <a:r>
                  <a:rPr lang="pt-BR" sz="1400" b="1" dirty="0" err="1">
                    <a:solidFill>
                      <a:srgbClr val="FF0000"/>
                    </a:solidFill>
                  </a:rPr>
                  <a:t>exp</a:t>
                </a:r>
                <a:r>
                  <a:rPr lang="pt-BR" sz="1400" b="1" dirty="0">
                    <a:solidFill>
                      <a:srgbClr val="FF0000"/>
                    </a:solidFill>
                  </a:rPr>
                  <a:t>(</a:t>
                </a:r>
                <a:r>
                  <a:rPr lang="pt-BR" sz="1400" b="1" dirty="0" err="1">
                    <a:solidFill>
                      <a:srgbClr val="FF0000"/>
                    </a:solidFill>
                  </a:rPr>
                  <a:t>coef</a:t>
                </a:r>
                <a:r>
                  <a:rPr lang="pt-BR" sz="1400" b="1" dirty="0">
                    <a:solidFill>
                      <a:srgbClr val="FF0000"/>
                    </a:solidFill>
                  </a:rPr>
                  <a:t>(mod5.reduzido)), </a:t>
                </a:r>
                <a:r>
                  <a:rPr lang="pt-BR" sz="1400" b="1" dirty="0" err="1">
                    <a:solidFill>
                      <a:srgbClr val="FF0000"/>
                    </a:solidFill>
                  </a:rPr>
                  <a:t>exp</a:t>
                </a:r>
                <a:r>
                  <a:rPr lang="pt-BR" sz="1400" b="1" dirty="0">
                    <a:solidFill>
                      <a:srgbClr val="FF0000"/>
                    </a:solidFill>
                  </a:rPr>
                  <a:t>(</a:t>
                </a:r>
                <a:r>
                  <a:rPr lang="pt-BR" sz="1400" b="1" dirty="0" err="1">
                    <a:solidFill>
                      <a:srgbClr val="FF0000"/>
                    </a:solidFill>
                  </a:rPr>
                  <a:t>confint</a:t>
                </a:r>
                <a:r>
                  <a:rPr lang="pt-BR" sz="1400" b="1" dirty="0">
                    <a:solidFill>
                      <a:srgbClr val="FF0000"/>
                    </a:solidFill>
                  </a:rPr>
                  <a:t>(mod5.reduzido)))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1400" b="1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 b="1" dirty="0" err="1">
                    <a:solidFill>
                      <a:srgbClr val="FF0000"/>
                    </a:solidFill>
                  </a:rPr>
                  <a:t>odds.ratio</a:t>
                </a:r>
                <a:r>
                  <a:rPr lang="pt-BR" sz="1400" b="1" dirty="0">
                    <a:solidFill>
                      <a:srgbClr val="FF0000"/>
                    </a:solidFill>
                  </a:rPr>
                  <a:t>(mod5.reduzido)   </a:t>
                </a:r>
                <a:r>
                  <a:rPr lang="pt-BR" sz="1400" b="1" dirty="0">
                    <a:solidFill>
                      <a:schemeClr val="accent5"/>
                    </a:solidFill>
                  </a:rPr>
                  <a:t>#--- pacote “</a:t>
                </a:r>
                <a:r>
                  <a:rPr lang="pt-BR" sz="1400" b="1" dirty="0" err="1">
                    <a:solidFill>
                      <a:schemeClr val="accent5"/>
                    </a:solidFill>
                  </a:rPr>
                  <a:t>questionr</a:t>
                </a:r>
                <a:r>
                  <a:rPr lang="pt-BR" sz="1400" b="1" dirty="0">
                    <a:solidFill>
                      <a:schemeClr val="accent5"/>
                    </a:solidFill>
                  </a:rPr>
                  <a:t>”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140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66800"/>
                <a:ext cx="8056091" cy="4957763"/>
              </a:xfrm>
              <a:blipFill>
                <a:blip r:embed="rId2"/>
                <a:stretch>
                  <a:fillRect l="-303" t="-123" r="-4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Interpretação dos Coeficientes da </a:t>
            </a:r>
            <a:r>
              <a:rPr lang="pt-BR" altLang="pt-BR" sz="3200" b="1" dirty="0" err="1">
                <a:solidFill>
                  <a:schemeClr val="accent2"/>
                </a:solidFill>
              </a:rPr>
              <a:t>Reg</a:t>
            </a:r>
            <a:r>
              <a:rPr lang="pt-BR" altLang="pt-BR" sz="3200" b="1" dirty="0">
                <a:solidFill>
                  <a:schemeClr val="accent2"/>
                </a:solidFill>
              </a:rPr>
              <a:t> Logística</a:t>
            </a:r>
          </a:p>
        </p:txBody>
      </p:sp>
    </p:spTree>
    <p:extLst>
      <p:ext uri="{BB962C8B-B14F-4D97-AF65-F5344CB8AC3E}">
        <p14:creationId xmlns:p14="http://schemas.microsoft.com/office/powerpoint/2010/main" val="399775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66800"/>
            <a:ext cx="8286750" cy="5715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600" b="1" dirty="0" smtClean="0"/>
              <a:t>4ª </a:t>
            </a:r>
            <a:r>
              <a:rPr lang="pt-BR" sz="1600" b="1" dirty="0"/>
              <a:t>Lista de exercícios para entregar em </a:t>
            </a:r>
            <a:r>
              <a:rPr lang="pt-BR" sz="1600" b="1" dirty="0" smtClean="0"/>
              <a:t>04/12/2018</a:t>
            </a:r>
            <a:r>
              <a:rPr lang="pt-BR" sz="1600" b="1" dirty="0"/>
              <a:t>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600" dirty="0"/>
              <a:t>Os exercícios podem ser entregues em grupos de 2 alunos, e o grupo deve submeter o código em R utilizado para responder ao exercício, juntamente com a discussão dos resultados.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600" dirty="0"/>
              <a:t>Utilize a base de dados do IDH brasil 2010 (IDH_Brasil_2010.csv)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600" dirty="0"/>
              <a:t>Rode a </a:t>
            </a:r>
            <a:r>
              <a:rPr lang="pt-BR" sz="1600" dirty="0" smtClean="0"/>
              <a:t>regressão logística abaixo</a:t>
            </a:r>
            <a:r>
              <a:rPr lang="pt-BR" sz="1600" dirty="0"/>
              <a:t>: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mod5.reduzido &lt;- </a:t>
            </a:r>
            <a:r>
              <a:rPr lang="pt-BR" sz="1600" dirty="0" err="1">
                <a:solidFill>
                  <a:srgbClr val="FF0000"/>
                </a:solidFill>
              </a:rPr>
              <a:t>glm</a:t>
            </a:r>
            <a:r>
              <a:rPr lang="pt-BR" sz="1600" dirty="0">
                <a:solidFill>
                  <a:srgbClr val="FF0000"/>
                </a:solidFill>
              </a:rPr>
              <a:t>(formula = </a:t>
            </a:r>
            <a:r>
              <a:rPr lang="pt-BR" sz="1600" dirty="0" err="1">
                <a:solidFill>
                  <a:srgbClr val="FF0000"/>
                </a:solidFill>
              </a:rPr>
              <a:t>alta_mort_infantil</a:t>
            </a:r>
            <a:r>
              <a:rPr lang="pt-BR" sz="1600" dirty="0">
                <a:solidFill>
                  <a:srgbClr val="FF0000"/>
                </a:solidFill>
              </a:rPr>
              <a:t> ~ </a:t>
            </a:r>
            <a:r>
              <a:rPr lang="pt-BR" sz="1600" dirty="0" err="1">
                <a:solidFill>
                  <a:srgbClr val="FF0000"/>
                </a:solidFill>
              </a:rPr>
              <a:t>renda_per_capita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  + </a:t>
            </a:r>
            <a:r>
              <a:rPr lang="pt-BR" sz="1600" dirty="0" err="1">
                <a:solidFill>
                  <a:srgbClr val="FF0000"/>
                </a:solidFill>
              </a:rPr>
              <a:t>indice_gini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  + </a:t>
            </a:r>
            <a:r>
              <a:rPr lang="pt-BR" sz="1600" dirty="0" err="1">
                <a:solidFill>
                  <a:srgbClr val="FF0000"/>
                </a:solidFill>
              </a:rPr>
              <a:t>salario_medio_mensal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  + </a:t>
            </a:r>
            <a:r>
              <a:rPr lang="pt-BR" sz="1600" dirty="0" err="1">
                <a:solidFill>
                  <a:srgbClr val="FF0000"/>
                </a:solidFill>
              </a:rPr>
              <a:t>perc_criancas_extrem_pobres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  + </a:t>
            </a:r>
            <a:r>
              <a:rPr lang="pt-BR" sz="1600" dirty="0" err="1">
                <a:solidFill>
                  <a:srgbClr val="FF0000"/>
                </a:solidFill>
              </a:rPr>
              <a:t>perc_criancas_pobres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  + </a:t>
            </a:r>
            <a:r>
              <a:rPr lang="pt-BR" sz="1600" dirty="0" err="1">
                <a:solidFill>
                  <a:srgbClr val="FF0000"/>
                </a:solidFill>
              </a:rPr>
              <a:t>perc_pessoas_dom_agua_estogo_inadequados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  + </a:t>
            </a:r>
            <a:r>
              <a:rPr lang="pt-BR" sz="1600" dirty="0" err="1">
                <a:solidFill>
                  <a:srgbClr val="FF0000"/>
                </a:solidFill>
              </a:rPr>
              <a:t>perc_pessoas_dom_paredes_inadequadas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  + </a:t>
            </a:r>
            <a:r>
              <a:rPr lang="pt-BR" sz="1600" dirty="0" err="1">
                <a:solidFill>
                  <a:srgbClr val="FF0000"/>
                </a:solidFill>
              </a:rPr>
              <a:t>perc_pop_dom_com_coleta_lixo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  + </a:t>
            </a:r>
            <a:r>
              <a:rPr lang="pt-BR" sz="1600" dirty="0" err="1">
                <a:solidFill>
                  <a:srgbClr val="FF0000"/>
                </a:solidFill>
              </a:rPr>
              <a:t>perc_pop_rural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  + </a:t>
            </a:r>
            <a:r>
              <a:rPr lang="pt-BR" sz="1600" dirty="0" err="1">
                <a:solidFill>
                  <a:srgbClr val="FF0000"/>
                </a:solidFill>
              </a:rPr>
              <a:t>as.factor</a:t>
            </a:r>
            <a:r>
              <a:rPr lang="pt-BR" sz="1600" dirty="0">
                <a:solidFill>
                  <a:srgbClr val="FF0000"/>
                </a:solidFill>
              </a:rPr>
              <a:t>(</a:t>
            </a:r>
            <a:r>
              <a:rPr lang="pt-BR" sz="1600" dirty="0" err="1">
                <a:solidFill>
                  <a:srgbClr val="FF0000"/>
                </a:solidFill>
              </a:rPr>
              <a:t>Regiao</a:t>
            </a:r>
            <a:r>
              <a:rPr lang="pt-BR" sz="1600" dirty="0">
                <a:solidFill>
                  <a:srgbClr val="FF0000"/>
                </a:solidFill>
              </a:rPr>
              <a:t>),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  </a:t>
            </a:r>
            <a:r>
              <a:rPr lang="pt-BR" sz="1600" dirty="0" err="1">
                <a:solidFill>
                  <a:srgbClr val="FF0000"/>
                </a:solidFill>
              </a:rPr>
              <a:t>family</a:t>
            </a:r>
            <a:r>
              <a:rPr lang="pt-BR" sz="1600" dirty="0">
                <a:solidFill>
                  <a:srgbClr val="FF0000"/>
                </a:solidFill>
              </a:rPr>
              <a:t> = binomial(link = "</a:t>
            </a:r>
            <a:r>
              <a:rPr lang="pt-BR" sz="1600" dirty="0" err="1">
                <a:solidFill>
                  <a:srgbClr val="FF0000"/>
                </a:solidFill>
              </a:rPr>
              <a:t>logit</a:t>
            </a:r>
            <a:r>
              <a:rPr lang="pt-BR" sz="1600" dirty="0">
                <a:solidFill>
                  <a:srgbClr val="FF0000"/>
                </a:solidFill>
              </a:rPr>
              <a:t>"), data = dados3)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rgbClr val="FF0000"/>
                </a:solidFill>
              </a:rPr>
              <a:t>summary</a:t>
            </a:r>
            <a:r>
              <a:rPr lang="pt-BR" sz="1600" dirty="0">
                <a:solidFill>
                  <a:srgbClr val="FF0000"/>
                </a:solidFill>
              </a:rPr>
              <a:t>(mod5.reduzido)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/>
              <a:t>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600" dirty="0" smtClean="0"/>
              <a:t>Questão 1:  Interprete os coeficientes da regressão que apresentem significância estatística; </a:t>
            </a:r>
            <a:endParaRPr lang="pt-BR" sz="1600" dirty="0"/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6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pt-BR" sz="16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600" b="1" i="1" dirty="0"/>
          </a:p>
        </p:txBody>
      </p:sp>
    </p:spTree>
    <p:extLst>
      <p:ext uri="{BB962C8B-B14F-4D97-AF65-F5344CB8AC3E}">
        <p14:creationId xmlns:p14="http://schemas.microsoft.com/office/powerpoint/2010/main" val="22530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219200"/>
            <a:ext cx="8134350" cy="4957763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pt-BR" sz="1600" dirty="0"/>
              <a:t>Na área de saúde, os pesquisadores estão mais interessados em analisar as estimativas das medidas de associação (como, por exemplo, a razão de prevalência ou a razão de chance, em inglês </a:t>
            </a:r>
            <a:r>
              <a:rPr lang="pt-BR" sz="1600" i="1" dirty="0" err="1"/>
              <a:t>odds</a:t>
            </a:r>
            <a:r>
              <a:rPr lang="pt-BR" sz="1600" i="1" dirty="0"/>
              <a:t> </a:t>
            </a:r>
            <a:r>
              <a:rPr lang="pt-BR" sz="1600" i="1" dirty="0" err="1"/>
              <a:t>ratio</a:t>
            </a:r>
            <a:r>
              <a:rPr lang="pt-BR" sz="1600" dirty="0"/>
              <a:t>) ao invés das estimativas pontuais dos parâmetros do modelo. Entretanto, estas medidas de associação não fazem parte do conjunto de resultados fornecidos pela função “</a:t>
            </a:r>
            <a:r>
              <a:rPr lang="pt-BR" sz="1600" dirty="0" err="1"/>
              <a:t>summary</a:t>
            </a:r>
            <a:r>
              <a:rPr lang="pt-BR" sz="1600" dirty="0"/>
              <a:t>” do </a:t>
            </a:r>
            <a:r>
              <a:rPr lang="pt-BR" sz="1600" dirty="0" err="1"/>
              <a:t>RStudio</a:t>
            </a:r>
            <a:r>
              <a:rPr lang="pt-BR" sz="1600" dirty="0"/>
              <a:t>. O exemplo a seguir mostra como ajustar o modelo de regressão logística binária usando a função “</a:t>
            </a:r>
            <a:r>
              <a:rPr lang="pt-BR" sz="1600" dirty="0" err="1"/>
              <a:t>glm</a:t>
            </a:r>
            <a:r>
              <a:rPr lang="pt-BR" sz="1600" dirty="0"/>
              <a:t>”, e como obter as medidas de razão de chance e seus respectivos intervalos de confiança a partir das saídas fornecidas pelo comando “</a:t>
            </a:r>
            <a:r>
              <a:rPr lang="pt-BR" sz="1600" dirty="0" err="1"/>
              <a:t>glm</a:t>
            </a:r>
            <a:r>
              <a:rPr lang="pt-BR" sz="1600" dirty="0" smtClean="0"/>
              <a:t>”.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pt-BR" sz="1600" dirty="0" smtClean="0"/>
              <a:t>Os </a:t>
            </a:r>
            <a:r>
              <a:rPr lang="pt-BR" sz="1600" dirty="0"/>
              <a:t>dados se referem a um estudo sobre </a:t>
            </a:r>
            <a:r>
              <a:rPr lang="pt-BR" sz="1600" dirty="0" err="1"/>
              <a:t>autoavaliação</a:t>
            </a:r>
            <a:r>
              <a:rPr lang="pt-BR" sz="1600" dirty="0"/>
              <a:t> geral de saúde (1=não boa, 0=boa) de n=30 indivíduos com idade variando de 20 a 95 anos. O objetivo do estudo é estudar a relação entre a </a:t>
            </a:r>
            <a:r>
              <a:rPr lang="pt-BR" sz="1600" dirty="0" err="1"/>
              <a:t>autoavaliação</a:t>
            </a:r>
            <a:r>
              <a:rPr lang="pt-BR" sz="1600" dirty="0"/>
              <a:t> de saúde (Y) e as seguintes variáveis explicativas: idade(em anos) e renda familiar per capita (1=Mais de 3 </a:t>
            </a:r>
            <a:r>
              <a:rPr lang="pt-BR" sz="1600" dirty="0" err="1"/>
              <a:t>s.m</a:t>
            </a:r>
            <a:r>
              <a:rPr lang="pt-BR" sz="1600" dirty="0"/>
              <a:t>, 0= Até 3 </a:t>
            </a:r>
            <a:r>
              <a:rPr lang="pt-BR" sz="1600" dirty="0" err="1"/>
              <a:t>s.m</a:t>
            </a:r>
            <a:r>
              <a:rPr lang="pt-BR" sz="1600" dirty="0"/>
              <a:t>=base).</a:t>
            </a:r>
            <a:endParaRPr lang="pt-BR" sz="1600" dirty="0" smtClean="0"/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endParaRPr lang="pt-BR" sz="1600" dirty="0" smtClean="0">
              <a:solidFill>
                <a:schemeClr val="accent2"/>
              </a:solidFill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pt-BR" sz="1600" dirty="0" smtClean="0">
                <a:solidFill>
                  <a:schemeClr val="accent2"/>
                </a:solidFill>
              </a:rPr>
              <a:t>modelo1=</a:t>
            </a:r>
            <a:r>
              <a:rPr lang="pt-BR" sz="1600" dirty="0" err="1" smtClean="0">
                <a:solidFill>
                  <a:schemeClr val="accent2"/>
                </a:solidFill>
              </a:rPr>
              <a:t>glm</a:t>
            </a:r>
            <a:r>
              <a:rPr lang="pt-BR" sz="1600" dirty="0" smtClean="0">
                <a:solidFill>
                  <a:schemeClr val="accent2"/>
                </a:solidFill>
              </a:rPr>
              <a:t>(</a:t>
            </a:r>
            <a:r>
              <a:rPr lang="pt-BR" sz="1600" dirty="0" err="1" smtClean="0">
                <a:solidFill>
                  <a:schemeClr val="accent2"/>
                </a:solidFill>
              </a:rPr>
              <a:t>saude~idade+renda,family</a:t>
            </a:r>
            <a:r>
              <a:rPr lang="pt-BR" sz="1600" dirty="0" smtClean="0">
                <a:solidFill>
                  <a:schemeClr val="accent2"/>
                </a:solidFill>
              </a:rPr>
              <a:t>=binomial(link</a:t>
            </a:r>
            <a:r>
              <a:rPr lang="pt-BR" sz="1600" dirty="0">
                <a:solidFill>
                  <a:schemeClr val="accent2"/>
                </a:solidFill>
              </a:rPr>
              <a:t>="</a:t>
            </a:r>
            <a:r>
              <a:rPr lang="pt-BR" sz="1600" dirty="0" err="1">
                <a:solidFill>
                  <a:schemeClr val="accent2"/>
                </a:solidFill>
              </a:rPr>
              <a:t>logit</a:t>
            </a:r>
            <a:r>
              <a:rPr lang="pt-BR" sz="1600" dirty="0" smtClean="0">
                <a:solidFill>
                  <a:schemeClr val="accent2"/>
                </a:solidFill>
              </a:rPr>
              <a:t>"))</a:t>
            </a:r>
            <a:br>
              <a:rPr lang="pt-BR" sz="1600" dirty="0" smtClean="0">
                <a:solidFill>
                  <a:schemeClr val="accent2"/>
                </a:solidFill>
              </a:rPr>
            </a:br>
            <a:r>
              <a:rPr lang="pt-BR" sz="1600" dirty="0" smtClean="0">
                <a:solidFill>
                  <a:schemeClr val="accent2"/>
                </a:solidFill>
              </a:rPr>
              <a:t>	        </a:t>
            </a:r>
            <a:r>
              <a:rPr lang="pt-BR" sz="1600" dirty="0" err="1" smtClean="0">
                <a:solidFill>
                  <a:schemeClr val="accent2"/>
                </a:solidFill>
              </a:rPr>
              <a:t>summary</a:t>
            </a:r>
            <a:r>
              <a:rPr lang="pt-BR" sz="1600" dirty="0" smtClean="0">
                <a:solidFill>
                  <a:schemeClr val="accent2"/>
                </a:solidFill>
              </a:rPr>
              <a:t>(modelo1)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 smtClean="0">
                <a:solidFill>
                  <a:schemeClr val="accent2"/>
                </a:solidFill>
              </a:rPr>
              <a:t>Modelos Lineares Generalizados</a:t>
            </a:r>
            <a:endParaRPr lang="pt-BR" altLang="pt-BR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391400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 Logística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9577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600" b="1" dirty="0" smtClean="0"/>
              <a:t>(</a:t>
            </a:r>
            <a:r>
              <a:rPr lang="pt-BR" sz="1600" b="1" dirty="0"/>
              <a:t>continuação):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600" dirty="0" smtClean="0"/>
              <a:t>Questão </a:t>
            </a:r>
            <a:r>
              <a:rPr lang="pt-BR" sz="1600" dirty="0"/>
              <a:t>2: Refaça a questão 1, considerando o modelo de regressão logística </a:t>
            </a:r>
            <a:r>
              <a:rPr lang="pt-BR" sz="1600" dirty="0" smtClean="0"/>
              <a:t>abaixo, </a:t>
            </a:r>
            <a:r>
              <a:rPr lang="pt-BR" sz="1600" dirty="0" err="1" smtClean="0"/>
              <a:t>entreprete</a:t>
            </a:r>
            <a:r>
              <a:rPr lang="pt-BR" sz="1600" dirty="0" smtClean="0"/>
              <a:t> os </a:t>
            </a:r>
            <a:r>
              <a:rPr lang="pt-BR" sz="1600" dirty="0" err="1" smtClean="0"/>
              <a:t>odds-ratio</a:t>
            </a:r>
            <a:r>
              <a:rPr lang="pt-BR" sz="1600" dirty="0"/>
              <a:t> </a:t>
            </a:r>
            <a:r>
              <a:rPr lang="pt-BR" sz="1600" dirty="0" smtClean="0"/>
              <a:t>dos coeficientes que apresentem significância estatística.</a:t>
            </a:r>
            <a:endParaRPr lang="pt-BR" sz="16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mod5.reduzido &lt;- </a:t>
            </a:r>
            <a:r>
              <a:rPr lang="pt-BR" sz="1400" dirty="0" err="1">
                <a:solidFill>
                  <a:srgbClr val="FF0000"/>
                </a:solidFill>
              </a:rPr>
              <a:t>glm</a:t>
            </a:r>
            <a:r>
              <a:rPr lang="pt-BR" sz="1400" dirty="0">
                <a:solidFill>
                  <a:srgbClr val="FF0000"/>
                </a:solidFill>
              </a:rPr>
              <a:t>(formula = </a:t>
            </a:r>
            <a:r>
              <a:rPr lang="pt-BR" sz="1400" dirty="0" err="1">
                <a:solidFill>
                  <a:srgbClr val="FF0000"/>
                </a:solidFill>
              </a:rPr>
              <a:t>alta_mort_infantil</a:t>
            </a:r>
            <a:r>
              <a:rPr lang="pt-BR" sz="1400" dirty="0">
                <a:solidFill>
                  <a:srgbClr val="FF0000"/>
                </a:solidFill>
              </a:rPr>
              <a:t> ~ </a:t>
            </a:r>
            <a:r>
              <a:rPr lang="pt-BR" sz="1400" dirty="0" err="1">
                <a:solidFill>
                  <a:srgbClr val="FF0000"/>
                </a:solidFill>
              </a:rPr>
              <a:t>renda_per_capita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+ </a:t>
            </a:r>
            <a:r>
              <a:rPr lang="pt-BR" sz="1400" dirty="0" err="1">
                <a:solidFill>
                  <a:srgbClr val="FF0000"/>
                </a:solidFill>
              </a:rPr>
              <a:t>indice_gini</a:t>
            </a:r>
            <a:endParaRPr lang="pt-BR" sz="1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+ </a:t>
            </a:r>
            <a:r>
              <a:rPr lang="pt-BR" sz="1400" dirty="0" err="1">
                <a:solidFill>
                  <a:srgbClr val="FF0000"/>
                </a:solidFill>
              </a:rPr>
              <a:t>salario_medio_mensal</a:t>
            </a:r>
            <a:endParaRPr lang="pt-BR" sz="1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+ </a:t>
            </a:r>
            <a:r>
              <a:rPr lang="pt-BR" sz="1400" dirty="0" err="1">
                <a:solidFill>
                  <a:srgbClr val="FF0000"/>
                </a:solidFill>
              </a:rPr>
              <a:t>perc_criancas_extrem_pobres</a:t>
            </a:r>
            <a:endParaRPr lang="pt-BR" sz="1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+ </a:t>
            </a:r>
            <a:r>
              <a:rPr lang="pt-BR" sz="1400" dirty="0" err="1">
                <a:solidFill>
                  <a:srgbClr val="FF0000"/>
                </a:solidFill>
              </a:rPr>
              <a:t>perc_criancas_pobres</a:t>
            </a:r>
            <a:endParaRPr lang="pt-BR" sz="1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+ </a:t>
            </a:r>
            <a:r>
              <a:rPr lang="pt-BR" sz="1400" dirty="0" err="1">
                <a:solidFill>
                  <a:srgbClr val="FF0000"/>
                </a:solidFill>
              </a:rPr>
              <a:t>perc_pessoas_dom_agua_estogo_inadequados</a:t>
            </a:r>
            <a:endParaRPr lang="pt-BR" sz="1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+ </a:t>
            </a:r>
            <a:r>
              <a:rPr lang="pt-BR" sz="1400" dirty="0" err="1">
                <a:solidFill>
                  <a:srgbClr val="FF0000"/>
                </a:solidFill>
              </a:rPr>
              <a:t>perc_pessoas_dom_paredes_inadequadas</a:t>
            </a:r>
            <a:endParaRPr lang="pt-BR" sz="1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+ </a:t>
            </a:r>
            <a:r>
              <a:rPr lang="pt-BR" sz="1400" dirty="0" err="1">
                <a:solidFill>
                  <a:srgbClr val="FF0000"/>
                </a:solidFill>
              </a:rPr>
              <a:t>perc_pop_dom_com_coleta_lixo</a:t>
            </a:r>
            <a:endParaRPr lang="pt-BR" sz="1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+ </a:t>
            </a:r>
            <a:r>
              <a:rPr lang="pt-BR" sz="1400" dirty="0" err="1">
                <a:solidFill>
                  <a:srgbClr val="FF0000"/>
                </a:solidFill>
              </a:rPr>
              <a:t>perc_pop_rural</a:t>
            </a:r>
            <a:endParaRPr lang="pt-BR" sz="1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+ </a:t>
            </a:r>
            <a:r>
              <a:rPr lang="pt-BR" sz="1400" dirty="0" err="1">
                <a:solidFill>
                  <a:srgbClr val="FF0000"/>
                </a:solidFill>
              </a:rPr>
              <a:t>as.factor</a:t>
            </a:r>
            <a:r>
              <a:rPr lang="pt-BR" sz="1400" dirty="0">
                <a:solidFill>
                  <a:srgbClr val="FF0000"/>
                </a:solidFill>
              </a:rPr>
              <a:t>(</a:t>
            </a:r>
            <a:r>
              <a:rPr lang="pt-BR" sz="1400" dirty="0" err="1">
                <a:solidFill>
                  <a:srgbClr val="FF0000"/>
                </a:solidFill>
              </a:rPr>
              <a:t>Regiao</a:t>
            </a:r>
            <a:r>
              <a:rPr lang="pt-BR" sz="1400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	     </a:t>
            </a:r>
            <a:r>
              <a:rPr lang="pt-BR" sz="1400" b="1" dirty="0">
                <a:solidFill>
                  <a:srgbClr val="FF0000"/>
                </a:solidFill>
              </a:rPr>
              <a:t>+ </a:t>
            </a:r>
            <a:r>
              <a:rPr lang="pt-BR" sz="1400" b="1" dirty="0" err="1">
                <a:solidFill>
                  <a:srgbClr val="FF0000"/>
                </a:solidFill>
              </a:rPr>
              <a:t>as.factor</a:t>
            </a:r>
            <a:r>
              <a:rPr lang="pt-BR" sz="1400" b="1" dirty="0">
                <a:solidFill>
                  <a:srgbClr val="FF0000"/>
                </a:solidFill>
              </a:rPr>
              <a:t>(</a:t>
            </a:r>
            <a:r>
              <a:rPr lang="pt-BR" sz="1400" b="1" dirty="0" err="1">
                <a:solidFill>
                  <a:srgbClr val="FF0000"/>
                </a:solidFill>
              </a:rPr>
              <a:t>Regiao</a:t>
            </a:r>
            <a:r>
              <a:rPr lang="pt-BR" sz="1400" b="1" dirty="0">
                <a:solidFill>
                  <a:srgbClr val="FF0000"/>
                </a:solidFill>
              </a:rPr>
              <a:t>)*</a:t>
            </a:r>
            <a:r>
              <a:rPr lang="pt-BR" sz="1400" b="1" dirty="0" err="1">
                <a:solidFill>
                  <a:srgbClr val="FF0000"/>
                </a:solidFill>
              </a:rPr>
              <a:t>renda_per_capita</a:t>
            </a:r>
            <a:r>
              <a:rPr lang="pt-BR" sz="1400" b="1" dirty="0">
                <a:solidFill>
                  <a:srgbClr val="FF0000"/>
                </a:solidFill>
              </a:rPr>
              <a:t>,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   </a:t>
            </a:r>
            <a:r>
              <a:rPr lang="pt-BR" sz="1400" dirty="0" err="1">
                <a:solidFill>
                  <a:srgbClr val="FF0000"/>
                </a:solidFill>
              </a:rPr>
              <a:t>family</a:t>
            </a:r>
            <a:r>
              <a:rPr lang="pt-BR" sz="1400" dirty="0">
                <a:solidFill>
                  <a:srgbClr val="FF0000"/>
                </a:solidFill>
              </a:rPr>
              <a:t> = binomial(link = "</a:t>
            </a:r>
            <a:r>
              <a:rPr lang="pt-BR" sz="1400" dirty="0" err="1">
                <a:solidFill>
                  <a:srgbClr val="FF0000"/>
                </a:solidFill>
              </a:rPr>
              <a:t>logit</a:t>
            </a:r>
            <a:r>
              <a:rPr lang="pt-BR" sz="1400" dirty="0">
                <a:solidFill>
                  <a:srgbClr val="FF0000"/>
                </a:solidFill>
              </a:rPr>
              <a:t>"), data = dados3)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err="1">
                <a:solidFill>
                  <a:srgbClr val="FF0000"/>
                </a:solidFill>
              </a:rPr>
              <a:t>summary</a:t>
            </a:r>
            <a:r>
              <a:rPr lang="pt-BR" sz="1400" dirty="0">
                <a:solidFill>
                  <a:srgbClr val="FF0000"/>
                </a:solidFill>
              </a:rPr>
              <a:t>(mod5.reduzido)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 dirty="0"/>
              <a:t> </a:t>
            </a:r>
          </a:p>
        </p:txBody>
      </p:sp>
      <p:sp>
        <p:nvSpPr>
          <p:cNvPr id="3" name="Retângulo 2"/>
          <p:cNvSpPr/>
          <p:nvPr/>
        </p:nvSpPr>
        <p:spPr>
          <a:xfrm>
            <a:off x="381000" y="5193566"/>
            <a:ext cx="853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600" dirty="0"/>
              <a:t>Questão </a:t>
            </a:r>
            <a:r>
              <a:rPr lang="pt-BR" sz="1600" dirty="0" smtClean="0"/>
              <a:t>3: Com base nos critérios AIC e BIC qual desses modelos seriam selecionados?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2783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7772400" cy="3048000"/>
          </a:xfrm>
        </p:spPr>
        <p:txBody>
          <a:bodyPr anchor="ctr"/>
          <a:lstStyle/>
          <a:p>
            <a:pPr eaLnBrk="1" hangingPunct="1"/>
            <a:r>
              <a:rPr lang="pt-BR" altLang="pt-BR" sz="2400" b="1" dirty="0">
                <a:solidFill>
                  <a:schemeClr val="accent2"/>
                </a:solidFill>
                <a:cs typeface="Times New Roman" pitchFamily="18" charset="0"/>
              </a:rPr>
              <a:t/>
            </a:r>
            <a:br>
              <a:rPr lang="pt-BR" altLang="pt-BR" sz="2400" b="1" dirty="0">
                <a:solidFill>
                  <a:schemeClr val="accent2"/>
                </a:solidFill>
                <a:cs typeface="Times New Roman" pitchFamily="18" charset="0"/>
              </a:rPr>
            </a:br>
            <a:r>
              <a:rPr lang="pt-BR" altLang="pt-BR" sz="3200" b="1" dirty="0">
                <a:cs typeface="Times New Roman" pitchFamily="18" charset="0"/>
              </a:rPr>
              <a:t>Obrigado!</a:t>
            </a:r>
            <a:r>
              <a:rPr lang="pt-BR" altLang="pt-BR" sz="3100" b="1" dirty="0">
                <a:cs typeface="Times New Roman" pitchFamily="18" charset="0"/>
              </a:rPr>
              <a:t/>
            </a:r>
            <a:br>
              <a:rPr lang="pt-BR" altLang="pt-BR" sz="3100" b="1" dirty="0">
                <a:cs typeface="Times New Roman" pitchFamily="18" charset="0"/>
              </a:rPr>
            </a:br>
            <a:r>
              <a:rPr lang="pt-BR" altLang="pt-BR" sz="3100" b="1" dirty="0">
                <a:solidFill>
                  <a:schemeClr val="accent2"/>
                </a:solidFill>
                <a:cs typeface="Times New Roman" pitchFamily="18" charset="0"/>
              </a:rPr>
              <a:t/>
            </a:r>
            <a:br>
              <a:rPr lang="pt-BR" altLang="pt-BR" sz="3100" b="1" dirty="0">
                <a:solidFill>
                  <a:schemeClr val="accent2"/>
                </a:solidFill>
                <a:cs typeface="Times New Roman" pitchFamily="18" charset="0"/>
              </a:rPr>
            </a:br>
            <a:r>
              <a:rPr lang="pt-BR" altLang="pt-BR" sz="2800" b="1" dirty="0">
                <a:solidFill>
                  <a:schemeClr val="accent2"/>
                </a:solidFill>
                <a:cs typeface="Times New Roman" pitchFamily="18" charset="0"/>
              </a:rPr>
              <a:t/>
            </a:r>
            <a:br>
              <a:rPr lang="pt-BR" altLang="pt-BR" sz="2800" b="1" dirty="0">
                <a:solidFill>
                  <a:schemeClr val="accent2"/>
                </a:solidFill>
                <a:cs typeface="Times New Roman" pitchFamily="18" charset="0"/>
              </a:rPr>
            </a:br>
            <a:endParaRPr lang="pt-BR" altLang="pt-BR" sz="4000" dirty="0"/>
          </a:p>
        </p:txBody>
      </p:sp>
    </p:spTree>
    <p:extLst>
      <p:ext uri="{BB962C8B-B14F-4D97-AF65-F5344CB8AC3E}">
        <p14:creationId xmlns:p14="http://schemas.microsoft.com/office/powerpoint/2010/main" val="41918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219200"/>
            <a:ext cx="8134350" cy="4957763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pt-BR" sz="1600" dirty="0" smtClean="0"/>
              <a:t>estimativas </a:t>
            </a:r>
            <a:r>
              <a:rPr lang="pt-BR" sz="1600" dirty="0"/>
              <a:t>pontuais dos parâmetros e os seus erros padrão, os valores observados da estatística de Wald e os p-valores do teste de Wald, entre outras informações.</a:t>
            </a:r>
            <a:endParaRPr lang="pt-BR" sz="1600" dirty="0" smtClean="0"/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endParaRPr lang="pt-BR" sz="1600" dirty="0" smtClean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endParaRPr lang="pt-BR" sz="1600" dirty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endParaRPr lang="pt-BR" sz="1600" dirty="0" smtClean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endParaRPr lang="pt-BR" sz="1600" dirty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endParaRPr lang="pt-BR" sz="1600" dirty="0" smtClean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endParaRPr lang="pt-BR" sz="1600" dirty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pt-BR" sz="1600" b="1" dirty="0"/>
              <a:t>Medidas de associação (razões de chance</a:t>
            </a:r>
            <a:r>
              <a:rPr lang="pt-BR" sz="1600" b="1" dirty="0" smtClean="0"/>
              <a:t>). </a:t>
            </a:r>
            <a:r>
              <a:rPr lang="pt-BR" sz="1600" dirty="0"/>
              <a:t>Pode-se demonstrar matematicamente que a razão de chance é o exponencial da estimativa </a:t>
            </a:r>
            <a:r>
              <a:rPr lang="pt-BR" sz="1600" dirty="0" smtClean="0"/>
              <a:t>pontual.</a:t>
            </a:r>
            <a:endParaRPr lang="pt-BR" sz="1600" dirty="0"/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endParaRPr lang="pt-BR" sz="1600" dirty="0">
              <a:solidFill>
                <a:schemeClr val="tx2"/>
              </a:solidFill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 smtClean="0">
                <a:solidFill>
                  <a:schemeClr val="accent2"/>
                </a:solidFill>
              </a:rPr>
              <a:t>Modelos Lineares Generalizados</a:t>
            </a:r>
            <a:endParaRPr lang="pt-BR" altLang="pt-BR" sz="3200" b="1" dirty="0">
              <a:solidFill>
                <a:schemeClr val="accent2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05000"/>
            <a:ext cx="4905375" cy="22669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5334000"/>
            <a:ext cx="433367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219200"/>
            <a:ext cx="8134350" cy="4957763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pt-BR" sz="1600" dirty="0" smtClean="0"/>
              <a:t>estimativas </a:t>
            </a:r>
            <a:r>
              <a:rPr lang="pt-BR" sz="1600" dirty="0"/>
              <a:t>pontuais dos parâmetros e os seus erros padrão, os valores observados da estatística de Wald e os p-valores do teste de Wald, entre outras informações.</a:t>
            </a:r>
            <a:endParaRPr lang="pt-BR" sz="1600" dirty="0" smtClean="0"/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endParaRPr lang="pt-BR" sz="1600" dirty="0" smtClean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endParaRPr lang="pt-BR" sz="1600" dirty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endParaRPr lang="pt-BR" sz="1600" dirty="0" smtClean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endParaRPr lang="pt-BR" sz="1600" dirty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endParaRPr lang="pt-BR" sz="1600" dirty="0" smtClean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endParaRPr lang="pt-BR" sz="1600" dirty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pt-BR" sz="1600" b="1" dirty="0"/>
              <a:t>Medidas de associação (razões de chance</a:t>
            </a:r>
            <a:r>
              <a:rPr lang="pt-BR" sz="1600" b="1" dirty="0" smtClean="0"/>
              <a:t>). </a:t>
            </a:r>
            <a:r>
              <a:rPr lang="pt-BR" sz="1600" dirty="0"/>
              <a:t>Pode-se demonstrar matematicamente que a razão de chance é o exponencial da estimativa </a:t>
            </a:r>
            <a:r>
              <a:rPr lang="pt-BR" sz="1600" dirty="0" smtClean="0"/>
              <a:t>pontual.</a:t>
            </a:r>
            <a:endParaRPr lang="pt-BR" sz="1600" dirty="0"/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endParaRPr lang="pt-BR" sz="1600" dirty="0">
              <a:solidFill>
                <a:schemeClr val="tx2"/>
              </a:solidFill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 smtClean="0">
                <a:solidFill>
                  <a:schemeClr val="accent2"/>
                </a:solidFill>
              </a:rPr>
              <a:t>Modelos Lineares Generalizados</a:t>
            </a:r>
            <a:endParaRPr lang="pt-BR" altLang="pt-BR" sz="3200" b="1" dirty="0">
              <a:solidFill>
                <a:schemeClr val="accent2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05000"/>
            <a:ext cx="4905375" cy="22669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5334000"/>
            <a:ext cx="433367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219200"/>
            <a:ext cx="8134350" cy="4957763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pt-BR" sz="1600" dirty="0"/>
              <a:t>Os intervalos de 95% de confiança para os parâmetros do modelo, com base na estatística de </a:t>
            </a:r>
            <a:r>
              <a:rPr lang="pt-BR" sz="1600" dirty="0" smtClean="0"/>
              <a:t>Wald.</a:t>
            </a:r>
            <a:endParaRPr lang="pt-BR" sz="1600" dirty="0" smtClean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endParaRPr lang="pt-BR" sz="1600" dirty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endParaRPr lang="pt-BR" sz="1600" dirty="0" smtClean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endParaRPr lang="pt-BR" sz="1600" dirty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pt-BR" sz="1600" dirty="0"/>
              <a:t>Os intervalos de 95% de confiança para os parâmetros do modelo, com base na estatística de Wald</a:t>
            </a:r>
            <a:endParaRPr lang="pt-BR" sz="1600" dirty="0" smtClean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endParaRPr lang="pt-BR" sz="1600" dirty="0" smtClean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endParaRPr lang="pt-BR" sz="1600" dirty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endParaRPr lang="pt-BR" sz="1600" dirty="0" smtClean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pt-BR" sz="1600" dirty="0" smtClean="0"/>
              <a:t>Razão de chance e intervalo de confiança</a:t>
            </a:r>
            <a:endParaRPr lang="pt-BR" sz="1600" dirty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endParaRPr lang="pt-BR" sz="1600" dirty="0">
              <a:solidFill>
                <a:schemeClr val="tx2"/>
              </a:solidFill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 smtClean="0">
                <a:solidFill>
                  <a:schemeClr val="accent2"/>
                </a:solidFill>
              </a:rPr>
              <a:t>Modelos Lineares Generalizados</a:t>
            </a:r>
            <a:endParaRPr lang="pt-BR" altLang="pt-BR" sz="3200" b="1" dirty="0">
              <a:solidFill>
                <a:schemeClr val="accent2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828800"/>
            <a:ext cx="4362450" cy="7143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4" y="3953351"/>
            <a:ext cx="3514725" cy="99878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916" y="5625240"/>
            <a:ext cx="3869417" cy="110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219200"/>
            <a:ext cx="8134350" cy="4957763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pt-BR" sz="1600" dirty="0"/>
              <a:t>Os intervalos de 95% de confiança para os parâmetros do modelo, com base na estatística de </a:t>
            </a:r>
            <a:r>
              <a:rPr lang="pt-BR" sz="1600" dirty="0" smtClean="0"/>
              <a:t>Wald.</a:t>
            </a:r>
            <a:endParaRPr lang="pt-BR" sz="1600" dirty="0" smtClean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endParaRPr lang="pt-BR" sz="1600" dirty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endParaRPr lang="pt-BR" sz="1600" dirty="0" smtClean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endParaRPr lang="pt-BR" sz="1600" dirty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pt-BR" sz="1600" dirty="0"/>
              <a:t>Os intervalos de 95% de confiança para os parâmetros do modelo, com base na estatística de Wald</a:t>
            </a:r>
            <a:endParaRPr lang="pt-BR" sz="1600" dirty="0" smtClean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endParaRPr lang="pt-BR" sz="1600" dirty="0" smtClean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endParaRPr lang="pt-BR" sz="1600" dirty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endParaRPr lang="pt-BR" sz="1600" dirty="0" smtClean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pt-BR" sz="1600" dirty="0" smtClean="0"/>
              <a:t>Razão de chance e intervalo de confiança</a:t>
            </a:r>
            <a:endParaRPr lang="pt-BR" sz="1600" dirty="0">
              <a:solidFill>
                <a:schemeClr val="tx2"/>
              </a:solidFill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endParaRPr lang="pt-BR" sz="1600" dirty="0">
              <a:solidFill>
                <a:schemeClr val="tx2"/>
              </a:solidFill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 smtClean="0">
                <a:solidFill>
                  <a:schemeClr val="accent2"/>
                </a:solidFill>
              </a:rPr>
              <a:t>Modelos Lineares Generalizados</a:t>
            </a:r>
            <a:endParaRPr lang="pt-BR" altLang="pt-BR" sz="3200" b="1" dirty="0">
              <a:solidFill>
                <a:schemeClr val="accent2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828800"/>
            <a:ext cx="4362450" cy="7143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4" y="3953351"/>
            <a:ext cx="3514725" cy="99878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916" y="5625240"/>
            <a:ext cx="3869417" cy="110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2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219200"/>
            <a:ext cx="8134350" cy="4957763"/>
          </a:xfrm>
        </p:spPr>
        <p:txBody>
          <a:bodyPr/>
          <a:lstStyle/>
          <a:p>
            <a:pPr marL="0" indent="0">
              <a:buNone/>
            </a:pPr>
            <a:endParaRPr lang="pt-BR" sz="1600" b="1" dirty="0" smtClean="0"/>
          </a:p>
          <a:p>
            <a:endParaRPr lang="pt-BR" sz="1600" b="1" dirty="0"/>
          </a:p>
          <a:p>
            <a:endParaRPr lang="pt-BR" sz="1600" b="1" dirty="0" smtClean="0"/>
          </a:p>
          <a:p>
            <a:endParaRPr lang="pt-BR" sz="1600" b="1" dirty="0"/>
          </a:p>
          <a:p>
            <a:endParaRPr lang="pt-BR" sz="1600" b="1" dirty="0" smtClean="0"/>
          </a:p>
          <a:p>
            <a:r>
              <a:rPr lang="pt-BR" sz="1600" b="1" dirty="0" smtClean="0"/>
              <a:t>Interpretação </a:t>
            </a:r>
            <a:r>
              <a:rPr lang="pt-BR" sz="1600" b="1" dirty="0"/>
              <a:t>das razões de chance (</a:t>
            </a:r>
            <a:r>
              <a:rPr lang="pt-BR" sz="1600" b="1" i="1" dirty="0" err="1"/>
              <a:t>odds</a:t>
            </a:r>
            <a:r>
              <a:rPr lang="pt-BR" sz="1600" b="1" i="1" dirty="0"/>
              <a:t> </a:t>
            </a:r>
            <a:r>
              <a:rPr lang="pt-BR" sz="1600" b="1" i="1" dirty="0" err="1"/>
              <a:t>ratio</a:t>
            </a:r>
            <a:r>
              <a:rPr lang="pt-BR" sz="1600" b="1" dirty="0"/>
              <a:t>)</a:t>
            </a:r>
            <a:endParaRPr lang="pt-BR" sz="1600" dirty="0"/>
          </a:p>
          <a:p>
            <a:r>
              <a:rPr lang="pt-BR" sz="1600" dirty="0"/>
              <a:t>Tanto a idade quanto a renda familiar per capita estão significativamente relacionadas com a chance de </a:t>
            </a:r>
            <a:r>
              <a:rPr lang="pt-BR" sz="1600" dirty="0" err="1"/>
              <a:t>autoavaliação</a:t>
            </a:r>
            <a:r>
              <a:rPr lang="pt-BR" sz="1600" dirty="0"/>
              <a:t> de saúde não boa (OBS: Note que o p-valor é menor que o nível de significância de 5% e o IC para OR não inclui a unidade).</a:t>
            </a:r>
          </a:p>
          <a:p>
            <a:r>
              <a:rPr lang="pt-BR" sz="1600" dirty="0"/>
              <a:t>A chance do indivíduo reportar um estado de saúde não bom aumenta em 14,2% ao aumentar em 1 ano a idade</a:t>
            </a:r>
            <a:r>
              <a:rPr lang="pt-BR" sz="1600" dirty="0" smtClean="0"/>
              <a:t>.</a:t>
            </a:r>
          </a:p>
          <a:p>
            <a:pPr marL="0" indent="0">
              <a:buNone/>
            </a:pPr>
            <a:r>
              <a:rPr lang="pt-BR" sz="1600" dirty="0" smtClean="0"/>
              <a:t>     (1-1,142) = 0,142</a:t>
            </a:r>
            <a:endParaRPr lang="pt-BR" sz="1600" dirty="0"/>
          </a:p>
          <a:p>
            <a:endParaRPr lang="pt-BR" sz="1600" dirty="0" smtClean="0"/>
          </a:p>
          <a:p>
            <a:r>
              <a:rPr lang="pt-BR" sz="1600" dirty="0" smtClean="0"/>
              <a:t>Indivíduos </a:t>
            </a:r>
            <a:r>
              <a:rPr lang="pt-BR" sz="1600" dirty="0"/>
              <a:t>com mais de 3 salários mínimos tem uma chance de reportar um estado de saúde não bom 95,8% menor do que os indivíduos que ganham no máximo 3 salários mínimos.</a:t>
            </a:r>
          </a:p>
          <a:p>
            <a:pPr marL="0" indent="0">
              <a:buNone/>
            </a:pPr>
            <a:r>
              <a:rPr lang="pt-BR" sz="1600" dirty="0" smtClean="0"/>
              <a:t>     (1-0,042) = 0,958.</a:t>
            </a:r>
            <a:endParaRPr lang="pt-BR" sz="1600" dirty="0">
              <a:solidFill>
                <a:schemeClr val="tx2"/>
              </a:solidFill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 smtClean="0">
                <a:solidFill>
                  <a:schemeClr val="accent2"/>
                </a:solidFill>
              </a:rPr>
              <a:t>Modelos Lineares Generalizados</a:t>
            </a:r>
            <a:endParaRPr lang="pt-BR" altLang="pt-BR" sz="3200" b="1" dirty="0">
              <a:solidFill>
                <a:schemeClr val="accent2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8" y="1219200"/>
            <a:ext cx="4275328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15648</TotalTime>
  <Words>3207</Words>
  <Application>Microsoft Office PowerPoint</Application>
  <PresentationFormat>Apresentação na tela (4:3)</PresentationFormat>
  <Paragraphs>499</Paragraphs>
  <Slides>41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Times New Roman</vt:lpstr>
      <vt:lpstr>Office Theme</vt:lpstr>
      <vt:lpstr>ANÁLISE DE DADOS MULTIVARIADOS I -  REGRESSÃO (AULA 10)</vt:lpstr>
      <vt:lpstr>Modelos Lineares Generalizados</vt:lpstr>
      <vt:lpstr>Modelos lineares Generalizados</vt:lpstr>
      <vt:lpstr>Modelos Lineares Generalizados</vt:lpstr>
      <vt:lpstr>Modelos Lineares Generalizados</vt:lpstr>
      <vt:lpstr>Modelos Lineares Generalizados</vt:lpstr>
      <vt:lpstr>Modelos Lineares Generalizados</vt:lpstr>
      <vt:lpstr>Modelos Lineares Generalizados</vt:lpstr>
      <vt:lpstr>Modelos Lineares Generalizados</vt:lpstr>
      <vt:lpstr>Introdução à Regressão Logística</vt:lpstr>
      <vt:lpstr>Regressão com Resposta Binária</vt:lpstr>
      <vt:lpstr>Regressão com Resposta Binária</vt:lpstr>
      <vt:lpstr>Regressão com Resposta Binária</vt:lpstr>
      <vt:lpstr>Regressão com Resposta Binária</vt:lpstr>
      <vt:lpstr>Regressão com Resposta Binária</vt:lpstr>
      <vt:lpstr>Regressão com Resposta Binária</vt:lpstr>
      <vt:lpstr>Variável Aleatória Binomial</vt:lpstr>
      <vt:lpstr>O Modelo de Regressão Logística</vt:lpstr>
      <vt:lpstr>O Modelo de Regressão Logística</vt:lpstr>
      <vt:lpstr>O Modelo de Regressão Logística</vt:lpstr>
      <vt:lpstr>Regressão Logística no R</vt:lpstr>
      <vt:lpstr>Regressão Logística no R</vt:lpstr>
      <vt:lpstr>Regressão Logística no R</vt:lpstr>
      <vt:lpstr>Regressão Logística no R</vt:lpstr>
      <vt:lpstr>Método de Máxima Verossimilhança</vt:lpstr>
      <vt:lpstr>Método de Máxima Verossimilhança</vt:lpstr>
      <vt:lpstr>Método de Máxima Verossimilhança</vt:lpstr>
      <vt:lpstr>Método de Máxima Verossimilhança</vt:lpstr>
      <vt:lpstr>Regressão Logística no R</vt:lpstr>
      <vt:lpstr>Regressão Logística no R</vt:lpstr>
      <vt:lpstr>Teste da Razão de Verossimilhança</vt:lpstr>
      <vt:lpstr>Teste da Razão de Verossimilhança</vt:lpstr>
      <vt:lpstr>R2 para Regressão Logística</vt:lpstr>
      <vt:lpstr>Seleção de Variáveis</vt:lpstr>
      <vt:lpstr>Regressão Logística no R</vt:lpstr>
      <vt:lpstr>Interpretação dos Coeficientes da Reg Logística</vt:lpstr>
      <vt:lpstr>Interpretação dos Coeficientes da Reg Logística</vt:lpstr>
      <vt:lpstr>Interpretação dos Coeficientes da Reg Logística</vt:lpstr>
      <vt:lpstr>Modelos de Regressão</vt:lpstr>
      <vt:lpstr>Modelos de Regressão Logística</vt:lpstr>
      <vt:lpstr> Obrigado!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Análise  Estatística</dc:title>
  <dc:creator>Alexandre Carvalho</dc:creator>
  <cp:lastModifiedBy>Reinaldo Soares de Camargo</cp:lastModifiedBy>
  <cp:revision>324</cp:revision>
  <dcterms:created xsi:type="dcterms:W3CDTF">2006-05-23T21:19:39Z</dcterms:created>
  <dcterms:modified xsi:type="dcterms:W3CDTF">2018-11-26T20:18:37Z</dcterms:modified>
</cp:coreProperties>
</file>