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9"/>
  </p:notesMasterIdLst>
  <p:handoutMasterIdLst>
    <p:handoutMasterId r:id="rId30"/>
  </p:handoutMasterIdLst>
  <p:sldIdLst>
    <p:sldId id="1013" r:id="rId2"/>
    <p:sldId id="1058" r:id="rId3"/>
    <p:sldId id="1059" r:id="rId4"/>
    <p:sldId id="1068" r:id="rId5"/>
    <p:sldId id="935" r:id="rId6"/>
    <p:sldId id="936" r:id="rId7"/>
    <p:sldId id="937" r:id="rId8"/>
    <p:sldId id="1062" r:id="rId9"/>
    <p:sldId id="1063" r:id="rId10"/>
    <p:sldId id="1065" r:id="rId11"/>
    <p:sldId id="1064" r:id="rId12"/>
    <p:sldId id="1067" r:id="rId13"/>
    <p:sldId id="1070" r:id="rId14"/>
    <p:sldId id="938" r:id="rId15"/>
    <p:sldId id="939" r:id="rId16"/>
    <p:sldId id="940" r:id="rId17"/>
    <p:sldId id="945" r:id="rId18"/>
    <p:sldId id="946" r:id="rId19"/>
    <p:sldId id="941" r:id="rId20"/>
    <p:sldId id="942" r:id="rId21"/>
    <p:sldId id="943" r:id="rId22"/>
    <p:sldId id="948" r:id="rId23"/>
    <p:sldId id="947" r:id="rId24"/>
    <p:sldId id="949" r:id="rId25"/>
    <p:sldId id="779" r:id="rId26"/>
    <p:sldId id="1069" r:id="rId27"/>
    <p:sldId id="953" r:id="rId28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1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8" y="1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2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8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3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3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160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07)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r>
              <a:rPr lang="pt-BR" altLang="pt-BR" sz="3200" b="1" dirty="0">
                <a:solidFill>
                  <a:schemeClr val="accent2"/>
                </a:solidFill>
              </a:rPr>
              <a:t> (2º estágio)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CAAB0129-7527-4A7A-8116-2893A4E7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6" y="1143000"/>
            <a:ext cx="3771900" cy="9048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FCB9540-ED90-494C-B816-FB420D98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7" y="2362200"/>
            <a:ext cx="5410200" cy="37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86650" cy="828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5486400" cy="43812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EA801C7B-865C-4090-977D-C97DEBAA2443}"/>
              </a:ext>
            </a:extLst>
          </p:cNvPr>
          <p:cNvSpPr txBox="1"/>
          <p:nvPr/>
        </p:nvSpPr>
        <p:spPr>
          <a:xfrm>
            <a:off x="6248400" y="4419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Alguma suspeita?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A801C7B-865C-4090-977D-C97DEBAA2443}"/>
              </a:ext>
            </a:extLst>
          </p:cNvPr>
          <p:cNvSpPr txBox="1"/>
          <p:nvPr/>
        </p:nvSpPr>
        <p:spPr>
          <a:xfrm>
            <a:off x="114934" y="3569496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conclusão?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DC32274-2A52-41B2-8D79-16700AB9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219201"/>
            <a:ext cx="7745959" cy="20574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219200" y="2743200"/>
            <a:ext cx="1377373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375B3A76-6A09-4D5E-BD55-9E5EC32F133F}"/>
              </a:ext>
            </a:extLst>
          </p:cNvPr>
          <p:cNvSpPr/>
          <p:nvPr/>
        </p:nvSpPr>
        <p:spPr>
          <a:xfrm>
            <a:off x="723900" y="1123754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b="1" dirty="0" smtClean="0"/>
              <a:t>Exercício no R: </a:t>
            </a:r>
            <a:r>
              <a:rPr lang="pt-BR" dirty="0" smtClean="0"/>
              <a:t>Baixe a base de dados dados_turma.csv e teste a presença de </a:t>
            </a:r>
            <a:r>
              <a:rPr lang="pt-BR" dirty="0" err="1" smtClean="0"/>
              <a:t>heterocedasticidade</a:t>
            </a:r>
            <a:r>
              <a:rPr lang="pt-BR" dirty="0" smtClean="0"/>
              <a:t> no modelo que relaciona altura ao peso e ao gênero.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895600"/>
            <a:ext cx="814179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058150" cy="5562600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Uma outra versão para o teste de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discutido anteriormente é obtida adicionando-se mais termos à segunda regressão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Nesse caso, usam-se termos quadráticos das variáveis da regressão original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                  (B)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O teste de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consiste em um teste F, no qual se testam a significância conjunta dos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1600" dirty="0"/>
                  <a:t> no segundo estágio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Hipótese nula: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Alternativamente, podem-se inserir produtos das variáveis da regressão original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       (C)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O teste de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consiste em um teste F, no qual se testam a significância conjunta dos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1600" dirty="0"/>
                  <a:t> no segundo estágio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Hipótese nula: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1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Esse teste é conhecido como teste de </a:t>
                </a:r>
                <a:r>
                  <a:rPr lang="pt-BR" sz="1600" dirty="0" smtClean="0"/>
                  <a:t>White</a:t>
                </a: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058150" cy="5562600"/>
              </a:xfrm>
              <a:blipFill rotWithShape="0">
                <a:blip r:embed="rId2"/>
                <a:stretch>
                  <a:fillRect l="-303" t="-3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7886699" cy="5257800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b="1" dirty="0"/>
                  <a:t>Testes de </a:t>
                </a:r>
                <a:r>
                  <a:rPr lang="pt-BR" sz="1600" b="1" dirty="0" err="1"/>
                  <a:t>autocorrelação</a:t>
                </a:r>
                <a:r>
                  <a:rPr lang="pt-BR" sz="1600" b="1" dirty="0"/>
                  <a:t> serial</a:t>
                </a:r>
                <a:r>
                  <a:rPr lang="pt-BR" sz="1600" dirty="0"/>
                  <a:t>. Os testes de </a:t>
                </a:r>
                <a:r>
                  <a:rPr lang="pt-BR" sz="1600" dirty="0" err="1"/>
                  <a:t>autocorrelação</a:t>
                </a:r>
                <a:r>
                  <a:rPr lang="pt-BR" sz="1600" dirty="0"/>
                  <a:t> serial também são feitos em dois estágios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Esses testes fazem mais sentido quando temos observações ao longo do tempo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Em um primeiro estágio, é feita uma regressão linear tradicional, com equação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Calculam-se os resíduos da regressão,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7886699" cy="5257800"/>
              </a:xfrm>
              <a:blipFill>
                <a:blip r:embed="rId2"/>
                <a:stretch>
                  <a:fillRect l="-309" t="-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Autocorrelação</a:t>
            </a:r>
            <a:r>
              <a:rPr lang="pt-BR" altLang="pt-BR" sz="3200" b="1" dirty="0">
                <a:solidFill>
                  <a:schemeClr val="accent2"/>
                </a:solidFill>
              </a:rPr>
              <a:t> Serial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773608F-B0DA-46D0-8E91-8638C4C4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52850"/>
            <a:ext cx="7781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8058150" cy="5257800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Em um segundo estágio, roda-se uma regressão com os resíduos da regressão versus defasagens dos próprios resíduos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                  (D)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O teste de </a:t>
                </a:r>
                <a:r>
                  <a:rPr lang="pt-BR" sz="1600" dirty="0" err="1"/>
                  <a:t>autocorrelação</a:t>
                </a:r>
                <a:r>
                  <a:rPr lang="pt-BR" sz="1600" dirty="0"/>
                  <a:t> serial consiste simplesmente em um teste F, no qual se testam a significância conjunta dos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 no segundo estágio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Hipótese nula: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 …=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Se a hipótese nula for verdadeira, tem-se uma indicação de que não há </a:t>
                </a:r>
                <a:r>
                  <a:rPr lang="pt-BR" sz="1600" dirty="0" err="1"/>
                  <a:t>autocorrelação</a:t>
                </a:r>
                <a:r>
                  <a:rPr lang="pt-BR" sz="1600" dirty="0"/>
                  <a:t> serial nos resíduos da regressão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Portanto, caso rejeitemos a hipótese nula, há indícios de </a:t>
                </a:r>
                <a:r>
                  <a:rPr lang="pt-BR" sz="1600" dirty="0" err="1"/>
                  <a:t>autocorrelação</a:t>
                </a:r>
                <a:r>
                  <a:rPr lang="pt-BR" sz="1600" dirty="0"/>
                  <a:t> serial nos erros do modelo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Podemos especificar diferentes valores para o número defasagens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para verificar a robustez dos resultados do teste de </a:t>
                </a:r>
                <a:r>
                  <a:rPr lang="pt-BR" sz="1600" dirty="0" err="1"/>
                  <a:t>autocorrelação</a:t>
                </a:r>
                <a:r>
                  <a:rPr lang="pt-BR" sz="1600" dirty="0"/>
                  <a:t> serial. Em geral, para dados anuais podemos usar </a:t>
                </a:r>
                <a:r>
                  <a:rPr lang="pt-BR" sz="1600" i="1" dirty="0"/>
                  <a:t>m</a:t>
                </a:r>
                <a:r>
                  <a:rPr lang="pt-BR" sz="1600" dirty="0"/>
                  <a:t> = 1 ou 2. Para dados trimestrais, usamos </a:t>
                </a:r>
                <a:r>
                  <a:rPr lang="pt-BR" sz="1600" i="1" dirty="0"/>
                  <a:t>m</a:t>
                </a:r>
                <a:r>
                  <a:rPr lang="pt-BR" sz="1600" dirty="0"/>
                  <a:t> = 5 ou 9.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Esse teste é conhecido como teste de </a:t>
                </a:r>
                <a:r>
                  <a:rPr lang="pt-BR" sz="1600" dirty="0" err="1"/>
                  <a:t>Breusch</a:t>
                </a:r>
                <a:r>
                  <a:rPr lang="pt-BR" sz="1600" dirty="0"/>
                  <a:t>-Godfrey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8058150" cy="5257800"/>
              </a:xfrm>
              <a:blipFill>
                <a:blip r:embed="rId2"/>
                <a:stretch>
                  <a:fillRect l="-303" t="-348" r="-605" b="-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Autocorrelação</a:t>
            </a:r>
            <a:r>
              <a:rPr lang="pt-BR" altLang="pt-BR" sz="3200" b="1" dirty="0">
                <a:solidFill>
                  <a:schemeClr val="accent2"/>
                </a:solidFill>
              </a:rPr>
              <a:t> Serial</a:t>
            </a:r>
          </a:p>
        </p:txBody>
      </p:sp>
    </p:spTree>
    <p:extLst>
      <p:ext uri="{BB962C8B-B14F-4D97-AF65-F5344CB8AC3E}">
        <p14:creationId xmlns:p14="http://schemas.microsoft.com/office/powerpoint/2010/main" val="3276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No 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#---- testes de </a:t>
            </a:r>
            <a:r>
              <a:rPr lang="pt-BR" sz="1600" dirty="0" err="1">
                <a:solidFill>
                  <a:schemeClr val="accent5"/>
                </a:solidFill>
              </a:rPr>
              <a:t>heteroscedasticidade</a:t>
            </a:r>
            <a:r>
              <a:rPr lang="pt-BR" sz="1600" dirty="0">
                <a:solidFill>
                  <a:schemeClr val="accent5"/>
                </a:solidFill>
              </a:rPr>
              <a:t> dos resíduos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 &lt;- RAARUS ~ MOOD + EPI + EXP + RUS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mod1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summary</a:t>
            </a:r>
            <a:r>
              <a:rPr lang="pt-BR" sz="1600" dirty="0">
                <a:solidFill>
                  <a:srgbClr val="FF0000"/>
                </a:solidFill>
              </a:rPr>
              <a:t>(mod1)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bptest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bptest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varformula</a:t>
            </a:r>
            <a:r>
              <a:rPr lang="pt-BR" sz="1600" dirty="0">
                <a:solidFill>
                  <a:srgbClr val="FF0000"/>
                </a:solidFill>
              </a:rPr>
              <a:t> = RAARUS ~ MOOD + EPI + EXP + RUS,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bptest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varformula</a:t>
            </a:r>
            <a:r>
              <a:rPr lang="pt-BR" sz="1600" dirty="0">
                <a:solidFill>
                  <a:srgbClr val="FF0000"/>
                </a:solidFill>
              </a:rPr>
              <a:t> = RAARUS ~ MOOD + EPI + EXP + RUS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                        I(MOOD^2) + I(EPI^2) + I(EXP^2) + I(RUS^2),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bptest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varformula</a:t>
            </a:r>
            <a:r>
              <a:rPr lang="pt-BR" sz="1600" dirty="0">
                <a:solidFill>
                  <a:srgbClr val="FF0000"/>
                </a:solidFill>
              </a:rPr>
              <a:t> = RAARUS ~ MOOD + EPI + EXP + RUS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                        I(MOOD^2) + I(EPI^2) + I(EXP^2) + I(RUS^2)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                        I(MOOD*EPI),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#---- testes de </a:t>
            </a:r>
            <a:r>
              <a:rPr lang="pt-BR" sz="1600" dirty="0" err="1">
                <a:solidFill>
                  <a:schemeClr val="accent5"/>
                </a:solidFill>
              </a:rPr>
              <a:t>autocorrelação</a:t>
            </a:r>
            <a:r>
              <a:rPr lang="pt-BR" sz="1600" dirty="0">
                <a:solidFill>
                  <a:schemeClr val="accent5"/>
                </a:solidFill>
              </a:rPr>
              <a:t> serial dos resíduos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 &lt;- RAARUS ~ MOOD + EPI + EXP + RUS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mod1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summary</a:t>
            </a:r>
            <a:r>
              <a:rPr lang="pt-BR" sz="1600" dirty="0">
                <a:solidFill>
                  <a:srgbClr val="FF0000"/>
                </a:solidFill>
              </a:rPr>
              <a:t>(mod1)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bgtest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               #--- uma defasagem (default)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bgtest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order</a:t>
            </a:r>
            <a:r>
              <a:rPr lang="pt-BR" sz="1600" dirty="0">
                <a:solidFill>
                  <a:srgbClr val="FF0000"/>
                </a:solidFill>
              </a:rPr>
              <a:t> = 1,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    #--- uma defasagem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>
                <a:solidFill>
                  <a:srgbClr val="FF0000"/>
                </a:solidFill>
              </a:rPr>
              <a:t>bgtest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order</a:t>
            </a:r>
            <a:r>
              <a:rPr lang="pt-BR" sz="1600" dirty="0">
                <a:solidFill>
                  <a:srgbClr val="FF0000"/>
                </a:solidFill>
              </a:rPr>
              <a:t> = 4, data=</a:t>
            </a:r>
            <a:r>
              <a:rPr lang="pt-BR" sz="1600" dirty="0" err="1">
                <a:solidFill>
                  <a:srgbClr val="FF0000"/>
                </a:solidFill>
              </a:rPr>
              <a:t>bondyield</a:t>
            </a:r>
            <a:r>
              <a:rPr lang="pt-BR" sz="1600" dirty="0">
                <a:solidFill>
                  <a:srgbClr val="FF0000"/>
                </a:solidFill>
              </a:rPr>
              <a:t>)    #--- quatro defasagens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8486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Autocorrelação</a:t>
            </a:r>
            <a:r>
              <a:rPr lang="pt-BR" altLang="pt-BR" sz="3200" b="1" dirty="0">
                <a:solidFill>
                  <a:schemeClr val="accent2"/>
                </a:solidFill>
              </a:rPr>
              <a:t> Serial e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No 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&gt; </a:t>
            </a:r>
            <a:r>
              <a:rPr lang="pt-BR" sz="1600" dirty="0" err="1">
                <a:solidFill>
                  <a:schemeClr val="accent5"/>
                </a:solidFill>
              </a:rPr>
              <a:t>bptest</a:t>
            </a:r>
            <a:r>
              <a:rPr lang="pt-BR" sz="1600" dirty="0">
                <a:solidFill>
                  <a:schemeClr val="accent5"/>
                </a:solidFill>
              </a:rPr>
              <a:t>(</a:t>
            </a:r>
            <a:r>
              <a:rPr lang="pt-BR" sz="1600" dirty="0" err="1">
                <a:solidFill>
                  <a:schemeClr val="accent5"/>
                </a:solidFill>
              </a:rPr>
              <a:t>modelCH</a:t>
            </a:r>
            <a:r>
              <a:rPr lang="pt-BR" sz="1600" dirty="0">
                <a:solidFill>
                  <a:schemeClr val="accent5"/>
                </a:solidFill>
              </a:rPr>
              <a:t>, data=</a:t>
            </a:r>
            <a:r>
              <a:rPr lang="pt-BR" sz="1600" dirty="0" err="1">
                <a:solidFill>
                  <a:schemeClr val="accent5"/>
                </a:solidFill>
              </a:rPr>
              <a:t>bondyield</a:t>
            </a:r>
            <a:r>
              <a:rPr lang="pt-BR" sz="16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	</a:t>
            </a:r>
            <a:r>
              <a:rPr lang="pt-BR" sz="1600" dirty="0" err="1">
                <a:solidFill>
                  <a:srgbClr val="FF0000"/>
                </a:solidFill>
              </a:rPr>
              <a:t>studentized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Breusch-Pagan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test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data:  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BP = 2.9784, </a:t>
            </a:r>
            <a:r>
              <a:rPr lang="pt-BR" sz="1600" dirty="0" err="1">
                <a:solidFill>
                  <a:srgbClr val="FF0000"/>
                </a:solidFill>
              </a:rPr>
              <a:t>df</a:t>
            </a:r>
            <a:r>
              <a:rPr lang="pt-BR" sz="1600" dirty="0">
                <a:solidFill>
                  <a:srgbClr val="FF0000"/>
                </a:solidFill>
              </a:rPr>
              <a:t> = 4, p-</a:t>
            </a:r>
            <a:r>
              <a:rPr lang="pt-BR" sz="1600" dirty="0" err="1">
                <a:solidFill>
                  <a:srgbClr val="FF0000"/>
                </a:solidFill>
              </a:rPr>
              <a:t>value</a:t>
            </a:r>
            <a:r>
              <a:rPr lang="pt-BR" sz="1600" dirty="0">
                <a:solidFill>
                  <a:srgbClr val="FF0000"/>
                </a:solidFill>
              </a:rPr>
              <a:t> = 0.5614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&gt; </a:t>
            </a:r>
            <a:r>
              <a:rPr lang="pt-BR" sz="1600" dirty="0" err="1">
                <a:solidFill>
                  <a:schemeClr val="accent5"/>
                </a:solidFill>
              </a:rPr>
              <a:t>bgtest</a:t>
            </a:r>
            <a:r>
              <a:rPr lang="pt-BR" sz="1600" dirty="0">
                <a:solidFill>
                  <a:schemeClr val="accent5"/>
                </a:solidFill>
              </a:rPr>
              <a:t>(</a:t>
            </a:r>
            <a:r>
              <a:rPr lang="pt-BR" sz="1600" dirty="0" err="1">
                <a:solidFill>
                  <a:schemeClr val="accent5"/>
                </a:solidFill>
              </a:rPr>
              <a:t>modelCH</a:t>
            </a:r>
            <a:r>
              <a:rPr lang="pt-BR" sz="1600" dirty="0">
                <a:solidFill>
                  <a:schemeClr val="accent5"/>
                </a:solidFill>
              </a:rPr>
              <a:t>, </a:t>
            </a:r>
            <a:r>
              <a:rPr lang="pt-BR" sz="1600" dirty="0" err="1">
                <a:solidFill>
                  <a:schemeClr val="accent5"/>
                </a:solidFill>
              </a:rPr>
              <a:t>order</a:t>
            </a:r>
            <a:r>
              <a:rPr lang="pt-BR" sz="1600" dirty="0">
                <a:solidFill>
                  <a:schemeClr val="accent5"/>
                </a:solidFill>
              </a:rPr>
              <a:t> = 4, data=</a:t>
            </a:r>
            <a:r>
              <a:rPr lang="pt-BR" sz="1600" dirty="0" err="1">
                <a:solidFill>
                  <a:schemeClr val="accent5"/>
                </a:solidFill>
              </a:rPr>
              <a:t>bondyield</a:t>
            </a:r>
            <a:r>
              <a:rPr lang="pt-BR" sz="1600" dirty="0">
                <a:solidFill>
                  <a:schemeClr val="accent5"/>
                </a:solidFill>
              </a:rPr>
              <a:t>)    #--- quatro defasagens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	</a:t>
            </a:r>
            <a:r>
              <a:rPr lang="pt-BR" sz="1600" dirty="0" err="1">
                <a:solidFill>
                  <a:srgbClr val="FF0000"/>
                </a:solidFill>
              </a:rPr>
              <a:t>Breusch</a:t>
            </a:r>
            <a:r>
              <a:rPr lang="pt-BR" sz="1600" dirty="0">
                <a:solidFill>
                  <a:srgbClr val="FF0000"/>
                </a:solidFill>
              </a:rPr>
              <a:t>-Godfrey </a:t>
            </a:r>
            <a:r>
              <a:rPr lang="pt-BR" sz="1600" dirty="0" err="1">
                <a:solidFill>
                  <a:srgbClr val="FF0000"/>
                </a:solidFill>
              </a:rPr>
              <a:t>test</a:t>
            </a:r>
            <a:r>
              <a:rPr lang="pt-BR" sz="1600" dirty="0">
                <a:solidFill>
                  <a:srgbClr val="FF0000"/>
                </a:solidFill>
              </a:rPr>
              <a:t> for serial </a:t>
            </a:r>
            <a:r>
              <a:rPr lang="pt-BR" sz="1600" dirty="0" err="1">
                <a:solidFill>
                  <a:srgbClr val="FF0000"/>
                </a:solidFill>
              </a:rPr>
              <a:t>correlation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of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order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up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to</a:t>
            </a:r>
            <a:r>
              <a:rPr lang="pt-BR" sz="1600" dirty="0">
                <a:solidFill>
                  <a:srgbClr val="FF0000"/>
                </a:solidFill>
              </a:rPr>
              <a:t>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data:  </a:t>
            </a:r>
            <a:r>
              <a:rPr lang="pt-BR" sz="1600" dirty="0" err="1">
                <a:solidFill>
                  <a:srgbClr val="FF0000"/>
                </a:solidFill>
              </a:rPr>
              <a:t>modelCH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LM </a:t>
            </a:r>
            <a:r>
              <a:rPr lang="pt-BR" sz="1600" dirty="0" err="1">
                <a:solidFill>
                  <a:srgbClr val="FF0000"/>
                </a:solidFill>
              </a:rPr>
              <a:t>test</a:t>
            </a:r>
            <a:r>
              <a:rPr lang="pt-BR" sz="1600" dirty="0">
                <a:solidFill>
                  <a:srgbClr val="FF0000"/>
                </a:solidFill>
              </a:rPr>
              <a:t> = 22.421, </a:t>
            </a:r>
            <a:r>
              <a:rPr lang="pt-BR" sz="1600" dirty="0" err="1">
                <a:solidFill>
                  <a:srgbClr val="FF0000"/>
                </a:solidFill>
              </a:rPr>
              <a:t>df</a:t>
            </a:r>
            <a:r>
              <a:rPr lang="pt-BR" sz="1600" dirty="0">
                <a:solidFill>
                  <a:srgbClr val="FF0000"/>
                </a:solidFill>
              </a:rPr>
              <a:t> = 4, p-</a:t>
            </a:r>
            <a:r>
              <a:rPr lang="pt-BR" sz="1600" dirty="0" err="1">
                <a:solidFill>
                  <a:srgbClr val="FF0000"/>
                </a:solidFill>
              </a:rPr>
              <a:t>value</a:t>
            </a:r>
            <a:r>
              <a:rPr lang="pt-BR" sz="1600" dirty="0">
                <a:solidFill>
                  <a:srgbClr val="FF0000"/>
                </a:solidFill>
              </a:rPr>
              <a:t> = 0.0001652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Autocorrelação</a:t>
            </a:r>
            <a:r>
              <a:rPr lang="pt-BR" altLang="pt-BR" sz="3200" b="1" dirty="0">
                <a:solidFill>
                  <a:schemeClr val="accent2"/>
                </a:solidFill>
              </a:rPr>
              <a:t> Serial e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Quais as implicações de identificarmos a presença de </a:t>
            </a:r>
            <a:r>
              <a:rPr lang="pt-BR" sz="1600" b="1" dirty="0" err="1"/>
              <a:t>autocorrelação</a:t>
            </a:r>
            <a:r>
              <a:rPr lang="pt-BR" sz="1600" b="1" dirty="0"/>
              <a:t> serial e/ou </a:t>
            </a:r>
            <a:r>
              <a:rPr lang="pt-BR" sz="1600" b="1" dirty="0" err="1"/>
              <a:t>heteroscedasticidade</a:t>
            </a:r>
            <a:r>
              <a:rPr lang="pt-BR" sz="1600" b="1" dirty="0"/>
              <a:t> nos resíduos da regressão?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Em primeiro lugar, a esses dois problemas não implicam que as </a:t>
            </a:r>
            <a:r>
              <a:rPr lang="pt-BR" sz="1600" b="1" dirty="0"/>
              <a:t>estimativas dos coeficientes sejam </a:t>
            </a:r>
            <a:r>
              <a:rPr lang="pt-BR" sz="1600" b="1" dirty="0" err="1"/>
              <a:t>viesadas</a:t>
            </a:r>
            <a:r>
              <a:rPr lang="pt-BR" sz="1600" dirty="0"/>
              <a:t>. Portanto, em média, a regressão continua “acertando” nos valores verdadeiros dos parâmetros da equação.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Podemos continuar usando as estimativas dos coeficientes que obtemos nos outputs da regressão.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Dois problemas acontecem quando há </a:t>
            </a:r>
            <a:r>
              <a:rPr lang="pt-BR" sz="1600" dirty="0" err="1"/>
              <a:t>autocorrelação</a:t>
            </a:r>
            <a:r>
              <a:rPr lang="pt-BR" sz="1600" dirty="0"/>
              <a:t> serial ou </a:t>
            </a:r>
            <a:r>
              <a:rPr lang="pt-BR" sz="1600" dirty="0" err="1"/>
              <a:t>heteroscedasticidade</a:t>
            </a:r>
            <a:r>
              <a:rPr lang="pt-BR" sz="16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i="1" dirty="0"/>
              <a:t>Problema 1</a:t>
            </a:r>
            <a:r>
              <a:rPr lang="pt-BR" sz="1600" dirty="0"/>
              <a:t>. Em primeiro lugar, as </a:t>
            </a:r>
            <a:r>
              <a:rPr lang="pt-BR" sz="1600" b="1" dirty="0"/>
              <a:t>estimativas dos coeficientes via MQO não são eficientes</a:t>
            </a:r>
            <a:r>
              <a:rPr lang="pt-BR" sz="1600" dirty="0"/>
              <a:t>. Portanto, há estimadores diferentes, também lineares, que provêm coeficientes com menor dispersão em torno dos coeficientes verdadeiros. A imprecisão desses outros coeficientes são mais precisas. Esses são conhecidos como GLS (</a:t>
            </a:r>
            <a:r>
              <a:rPr lang="pt-BR" sz="1600" i="1" dirty="0" err="1"/>
              <a:t>generalized</a:t>
            </a:r>
            <a:r>
              <a:rPr lang="pt-BR" sz="1600" i="1" dirty="0"/>
              <a:t> </a:t>
            </a:r>
            <a:r>
              <a:rPr lang="pt-BR" sz="1600" i="1" dirty="0" err="1"/>
              <a:t>least</a:t>
            </a:r>
            <a:r>
              <a:rPr lang="pt-BR" sz="1600" i="1" dirty="0"/>
              <a:t> </a:t>
            </a:r>
            <a:r>
              <a:rPr lang="pt-BR" sz="1600" i="1" dirty="0" err="1"/>
              <a:t>squares</a:t>
            </a:r>
            <a:r>
              <a:rPr lang="pt-BR" sz="1600" dirty="0"/>
              <a:t>) ou estimadores de mínimos quadrados generalizados.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i="1" dirty="0"/>
              <a:t>Problema 2</a:t>
            </a:r>
            <a:r>
              <a:rPr lang="pt-BR" sz="1600" dirty="0"/>
              <a:t>. Em segundo lugar, </a:t>
            </a:r>
            <a:r>
              <a:rPr lang="pt-BR" sz="1600" b="1" dirty="0"/>
              <a:t>as estimativas de erros padrões que saem no output da regressão (do R, por exemplo) não são mais válidas</a:t>
            </a:r>
            <a:r>
              <a:rPr lang="pt-BR" sz="1600" dirty="0"/>
              <a:t>. Nesse caso, as estatísticas </a:t>
            </a:r>
            <a:r>
              <a:rPr lang="pt-BR" sz="1600" i="1" dirty="0"/>
              <a:t>t</a:t>
            </a:r>
            <a:r>
              <a:rPr lang="pt-BR" sz="1600" dirty="0"/>
              <a:t>, os p-valores e demais testes de hipótese, os intervalos de confiança, não são mais válidos.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1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Violação dos pressupostos do modelo de regressão linear</a:t>
            </a:r>
            <a:endParaRPr lang="pt-BR" altLang="pt-BR" sz="4800" dirty="0"/>
          </a:p>
        </p:txBody>
      </p:sp>
    </p:spTree>
    <p:extLst>
      <p:ext uri="{BB962C8B-B14F-4D97-AF65-F5344CB8AC3E}">
        <p14:creationId xmlns:p14="http://schemas.microsoft.com/office/powerpoint/2010/main" val="2006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9057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 abordagem tradicional mais antiga comumente utilizada para o problema 1 era tentar modelar o tipo de </a:t>
            </a:r>
            <a:r>
              <a:rPr lang="pt-BR" sz="1600" dirty="0" err="1"/>
              <a:t>autocorrelação</a:t>
            </a:r>
            <a:r>
              <a:rPr lang="pt-BR" sz="1600" dirty="0"/>
              <a:t> ou o tipo de </a:t>
            </a:r>
            <a:r>
              <a:rPr lang="pt-BR" sz="1600" dirty="0" err="1"/>
              <a:t>heteroscedasticidade</a:t>
            </a:r>
            <a:r>
              <a:rPr lang="pt-BR" sz="1600" dirty="0"/>
              <a:t>. Dessa forma, buscava-se resolver os dois problemas ao mesmo tempo.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Softwares como SAS possuem funções específicas para modelar parametricamente a </a:t>
            </a:r>
            <a:r>
              <a:rPr lang="pt-BR" sz="1600" dirty="0" err="1"/>
              <a:t>heteroscedasticidade</a:t>
            </a:r>
            <a:r>
              <a:rPr lang="pt-BR" sz="1600" dirty="0"/>
              <a:t> ou a </a:t>
            </a:r>
            <a:r>
              <a:rPr lang="pt-BR" sz="1600" dirty="0" err="1"/>
              <a:t>autocorrelação</a:t>
            </a:r>
            <a:r>
              <a:rPr lang="pt-BR" sz="1600" dirty="0"/>
              <a:t> serial, obtendo-se supostamente estimativas mais precisas para os coeficientes. Esses estimadores têm o nome de FGLS (</a:t>
            </a:r>
            <a:r>
              <a:rPr lang="pt-BR" sz="1600" i="1" dirty="0" err="1"/>
              <a:t>feasible</a:t>
            </a:r>
            <a:r>
              <a:rPr lang="pt-BR" sz="1600" i="1" dirty="0"/>
              <a:t> </a:t>
            </a:r>
            <a:r>
              <a:rPr lang="pt-BR" sz="1600" i="1" dirty="0" err="1"/>
              <a:t>generalized</a:t>
            </a:r>
            <a:r>
              <a:rPr lang="pt-BR" sz="1600" i="1" dirty="0"/>
              <a:t> </a:t>
            </a:r>
            <a:r>
              <a:rPr lang="pt-BR" sz="1600" i="1" dirty="0" err="1"/>
              <a:t>least</a:t>
            </a:r>
            <a:r>
              <a:rPr lang="pt-BR" sz="1600" i="1" dirty="0"/>
              <a:t> </a:t>
            </a:r>
            <a:r>
              <a:rPr lang="pt-BR" sz="1600" i="1" dirty="0" err="1"/>
              <a:t>squares</a:t>
            </a:r>
            <a:r>
              <a:rPr lang="pt-BR" sz="1600" dirty="0"/>
              <a:t>).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Obtém-se automaticamente estimativas “corretas” para os erros padrões, e consequentemente para as estatísticas </a:t>
            </a:r>
            <a:r>
              <a:rPr lang="pt-BR" sz="1600" i="1" dirty="0"/>
              <a:t>t</a:t>
            </a:r>
            <a:r>
              <a:rPr lang="pt-BR" sz="1600" dirty="0"/>
              <a:t>, para os p-valores, e para os intervalos de confiança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O problema com essas abordagens é que podemos estar resolvendo um problema criando-se outro. Quando tentamos modelar explicitamente a </a:t>
            </a:r>
            <a:r>
              <a:rPr lang="pt-BR" sz="1600" dirty="0" err="1"/>
              <a:t>heteroscedasticidade</a:t>
            </a:r>
            <a:r>
              <a:rPr lang="pt-BR" sz="1600" dirty="0"/>
              <a:t> ou a </a:t>
            </a:r>
            <a:r>
              <a:rPr lang="pt-BR" sz="1600" dirty="0" err="1"/>
              <a:t>autocorrelação</a:t>
            </a:r>
            <a:r>
              <a:rPr lang="pt-BR" sz="1600" dirty="0"/>
              <a:t> serial, podemos estar errando na forma dessa correção, e criando uma imprecisão ainda maior.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Atualmente, principalmente em econometria, parte-se para uma alternativa mais simples. Não mais se procura modelar explicitamente a </a:t>
            </a:r>
            <a:r>
              <a:rPr lang="pt-BR" sz="1600" dirty="0" err="1"/>
              <a:t>autocorrelação</a:t>
            </a:r>
            <a:r>
              <a:rPr lang="pt-BR" sz="1600" dirty="0"/>
              <a:t> serial ou a </a:t>
            </a:r>
            <a:r>
              <a:rPr lang="pt-BR" sz="1600" dirty="0" err="1"/>
              <a:t>heteroscedasticidade</a:t>
            </a:r>
            <a:r>
              <a:rPr lang="pt-BR" sz="1600" dirty="0"/>
              <a:t>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4513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9057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Abordagem comumente utilizada atualmente: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Não nos preocupamos com eficiência do estimador de mínimos quadrados ordinários. Portanto, dado que os coeficientes estimados são não </a:t>
            </a:r>
            <a:r>
              <a:rPr lang="pt-BR" sz="1600" dirty="0" err="1"/>
              <a:t>viesados</a:t>
            </a:r>
            <a:r>
              <a:rPr lang="pt-BR" sz="1600" dirty="0"/>
              <a:t>, não se tenta mais obter estimadores mais eficientes (com maior precisão) do que os estimadores de MQO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entanto, ainda há o problema de erros padrões estarem incorretos. Como resolver esse problema?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 literatura evoluiu na tentativa de estimar os erros padrões de forma robusta. Portanto, o objetivo agora é: dado que existe </a:t>
            </a:r>
            <a:r>
              <a:rPr lang="pt-BR" sz="1600" dirty="0" err="1"/>
              <a:t>autocorrelação</a:t>
            </a:r>
            <a:r>
              <a:rPr lang="pt-BR" sz="1600" dirty="0"/>
              <a:t> serial ou </a:t>
            </a:r>
            <a:r>
              <a:rPr lang="pt-BR" sz="1600" dirty="0" err="1"/>
              <a:t>heteroscedasticidade</a:t>
            </a:r>
            <a:r>
              <a:rPr lang="pt-BR" sz="1600" dirty="0"/>
              <a:t> nos resíduos (de forma geral), como podemos estimar corretamente os erros padrões?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Uma vez corrigidos os erros padrões, os testes de hipótese, p-valores, estatísticas </a:t>
            </a:r>
            <a:r>
              <a:rPr lang="pt-BR" sz="1600" i="1" dirty="0"/>
              <a:t>t</a:t>
            </a:r>
            <a:r>
              <a:rPr lang="pt-BR" sz="1600" dirty="0"/>
              <a:t>, e intervalos de confiança também são mais críveis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R, há funcionalidades para tratar essas correções. Um pacote comumente utilizado é o pacote “</a:t>
            </a:r>
            <a:r>
              <a:rPr lang="pt-BR" sz="1600" dirty="0" err="1"/>
              <a:t>sandwich</a:t>
            </a:r>
            <a:r>
              <a:rPr lang="pt-BR" sz="1600" dirty="0"/>
              <a:t>”. Vide programa “</a:t>
            </a:r>
            <a:r>
              <a:rPr lang="pt-BR" sz="1600" dirty="0" err="1"/>
              <a:t>Analise_de_Regressao_com_Cheque_Residuos.R</a:t>
            </a:r>
            <a:r>
              <a:rPr lang="pt-BR" sz="1600" dirty="0"/>
              <a:t>”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38068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905750" cy="51816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Abordagem comumente utilizada atualmente (continuação):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Quando empregamos as diferentes correções para os erros padrões, observa-se que as estimativas dos coeficientes não se alteram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Dependendo da correção, os erros padrões, e consequentemente as estatísticas </a:t>
            </a:r>
            <a:r>
              <a:rPr lang="pt-BR" sz="1600" i="1" dirty="0"/>
              <a:t>t</a:t>
            </a:r>
            <a:r>
              <a:rPr lang="pt-BR" sz="1600" dirty="0"/>
              <a:t> e os p-valores apresentam valores diferentes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As correções comumente utilizadas dividem-se em dois grupos: correções apenas para </a:t>
            </a:r>
            <a:r>
              <a:rPr lang="pt-BR" sz="1600" dirty="0" err="1"/>
              <a:t>heteroscedasticidade</a:t>
            </a:r>
            <a:r>
              <a:rPr lang="pt-BR" sz="1600" dirty="0"/>
              <a:t> e correções para </a:t>
            </a:r>
            <a:r>
              <a:rPr lang="pt-BR" sz="1600" dirty="0" err="1"/>
              <a:t>heteroscedasticidade</a:t>
            </a:r>
            <a:r>
              <a:rPr lang="pt-BR" sz="1600" dirty="0"/>
              <a:t> e </a:t>
            </a:r>
            <a:r>
              <a:rPr lang="pt-BR" sz="1600" dirty="0" err="1"/>
              <a:t>autocorrelação</a:t>
            </a:r>
            <a:r>
              <a:rPr lang="pt-BR" sz="1600" dirty="0"/>
              <a:t> serial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primeiro caso, as diferentes correções têm abreviação HC (</a:t>
            </a:r>
            <a:r>
              <a:rPr lang="pt-BR" sz="1600" i="1" dirty="0" err="1"/>
              <a:t>heteroscedasticity</a:t>
            </a:r>
            <a:r>
              <a:rPr lang="pt-BR" sz="1600" i="1" dirty="0"/>
              <a:t> </a:t>
            </a:r>
            <a:r>
              <a:rPr lang="pt-BR" sz="1600" i="1" dirty="0" err="1"/>
              <a:t>correction</a:t>
            </a:r>
            <a:r>
              <a:rPr lang="pt-BR" sz="16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segundo caso, a abreviação utilizada é HAC (</a:t>
            </a:r>
            <a:r>
              <a:rPr lang="pt-BR" sz="1600" i="1" dirty="0" err="1"/>
              <a:t>heteroscedasticity</a:t>
            </a:r>
            <a:r>
              <a:rPr lang="pt-BR" sz="1600" i="1" dirty="0"/>
              <a:t> </a:t>
            </a:r>
            <a:r>
              <a:rPr lang="pt-BR" sz="1600" i="1" dirty="0" err="1"/>
              <a:t>and</a:t>
            </a:r>
            <a:r>
              <a:rPr lang="pt-BR" sz="1600" i="1" dirty="0"/>
              <a:t> </a:t>
            </a:r>
            <a:r>
              <a:rPr lang="pt-BR" sz="1600" i="1" dirty="0" err="1"/>
              <a:t>autocorrelation</a:t>
            </a:r>
            <a:r>
              <a:rPr lang="pt-BR" sz="1600" i="1" dirty="0"/>
              <a:t> </a:t>
            </a:r>
            <a:r>
              <a:rPr lang="pt-BR" sz="1600" i="1" dirty="0" err="1"/>
              <a:t>correction</a:t>
            </a:r>
            <a:r>
              <a:rPr lang="pt-BR" sz="16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Na prática, vez determinada qual dos dois grupos acima se deseja utilizar, sugere-se empregar diferentes correções e verificar se as conclusões se mantém (em geral, as conclusões não mudam – dentre as diferentes correções). As conclusões podem mudar quando comparadas ao estimador MQO original.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19779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No 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#---- estimadores robustos para erros </a:t>
            </a:r>
            <a:r>
              <a:rPr lang="pt-BR" sz="1600" dirty="0" err="1">
                <a:solidFill>
                  <a:schemeClr val="accent5"/>
                </a:solidFill>
              </a:rPr>
              <a:t>heteroscedasticos</a:t>
            </a: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summary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)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coeftest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vcov</a:t>
            </a:r>
            <a:r>
              <a:rPr lang="pt-BR" sz="1600" dirty="0">
                <a:solidFill>
                  <a:srgbClr val="FF0000"/>
                </a:solidFill>
              </a:rPr>
              <a:t> = </a:t>
            </a:r>
            <a:r>
              <a:rPr lang="pt-BR" sz="1600" dirty="0" err="1">
                <a:solidFill>
                  <a:srgbClr val="FF0000"/>
                </a:solidFill>
              </a:rPr>
              <a:t>sandwich</a:t>
            </a:r>
            <a:r>
              <a:rPr lang="pt-BR" sz="1600" dirty="0">
                <a:solidFill>
                  <a:srgbClr val="FF0000"/>
                </a:solidFill>
              </a:rPr>
              <a:t>)                           </a:t>
            </a:r>
            <a:r>
              <a:rPr lang="pt-BR" sz="1600" dirty="0">
                <a:solidFill>
                  <a:schemeClr val="accent5"/>
                </a:solidFill>
              </a:rPr>
              <a:t># </a:t>
            </a:r>
            <a:r>
              <a:rPr lang="pt-BR" sz="1600" dirty="0" err="1">
                <a:solidFill>
                  <a:schemeClr val="accent5"/>
                </a:solidFill>
              </a:rPr>
              <a:t>robust</a:t>
            </a:r>
            <a:r>
              <a:rPr lang="pt-BR" sz="1600" dirty="0">
                <a:solidFill>
                  <a:schemeClr val="accent5"/>
                </a:solidFill>
              </a:rPr>
              <a:t>; </a:t>
            </a:r>
            <a:r>
              <a:rPr lang="pt-BR" sz="1600" dirty="0" err="1">
                <a:solidFill>
                  <a:schemeClr val="accent5"/>
                </a:solidFill>
              </a:rPr>
              <a:t>sandwich</a:t>
            </a: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coeftest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vcov</a:t>
            </a:r>
            <a:r>
              <a:rPr lang="pt-BR" sz="1600" dirty="0">
                <a:solidFill>
                  <a:srgbClr val="FF0000"/>
                </a:solidFill>
              </a:rPr>
              <a:t> = </a:t>
            </a:r>
            <a:r>
              <a:rPr lang="pt-BR" sz="1600" dirty="0" err="1">
                <a:solidFill>
                  <a:srgbClr val="FF0000"/>
                </a:solidFill>
              </a:rPr>
              <a:t>vcovHC</a:t>
            </a:r>
            <a:r>
              <a:rPr lang="pt-BR" sz="1600" dirty="0">
                <a:solidFill>
                  <a:srgbClr val="FF0000"/>
                </a:solidFill>
              </a:rPr>
              <a:t>(mod1, "HC0"))   </a:t>
            </a:r>
            <a:r>
              <a:rPr lang="pt-BR" sz="1600" dirty="0">
                <a:solidFill>
                  <a:schemeClr val="accent5"/>
                </a:solidFill>
              </a:rPr>
              <a:t> # </a:t>
            </a:r>
            <a:r>
              <a:rPr lang="pt-BR" sz="1600" dirty="0" err="1">
                <a:solidFill>
                  <a:schemeClr val="accent5"/>
                </a:solidFill>
              </a:rPr>
              <a:t>robust</a:t>
            </a:r>
            <a:r>
              <a:rPr lang="pt-BR" sz="1600" dirty="0">
                <a:solidFill>
                  <a:schemeClr val="accent5"/>
                </a:solidFill>
              </a:rPr>
              <a:t>; HC0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coeftest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vcov</a:t>
            </a:r>
            <a:r>
              <a:rPr lang="pt-BR" sz="1600" dirty="0">
                <a:solidFill>
                  <a:srgbClr val="FF0000"/>
                </a:solidFill>
              </a:rPr>
              <a:t> = </a:t>
            </a:r>
            <a:r>
              <a:rPr lang="pt-BR" sz="1600" dirty="0" err="1">
                <a:solidFill>
                  <a:srgbClr val="FF0000"/>
                </a:solidFill>
              </a:rPr>
              <a:t>vcovHC</a:t>
            </a:r>
            <a:r>
              <a:rPr lang="pt-BR" sz="1600" dirty="0">
                <a:solidFill>
                  <a:srgbClr val="FF0000"/>
                </a:solidFill>
              </a:rPr>
              <a:t>(mod1, "HC1"))   </a:t>
            </a:r>
            <a:r>
              <a:rPr lang="pt-BR" sz="1600" dirty="0">
                <a:solidFill>
                  <a:schemeClr val="accent5"/>
                </a:solidFill>
              </a:rPr>
              <a:t> # </a:t>
            </a:r>
            <a:r>
              <a:rPr lang="pt-BR" sz="1600" dirty="0" err="1">
                <a:solidFill>
                  <a:schemeClr val="accent5"/>
                </a:solidFill>
              </a:rPr>
              <a:t>robust</a:t>
            </a:r>
            <a:r>
              <a:rPr lang="pt-BR" sz="1600" dirty="0">
                <a:solidFill>
                  <a:schemeClr val="accent5"/>
                </a:solidFill>
              </a:rPr>
              <a:t>; HC1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coeftest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vcov</a:t>
            </a:r>
            <a:r>
              <a:rPr lang="pt-BR" sz="1600" dirty="0">
                <a:solidFill>
                  <a:srgbClr val="FF0000"/>
                </a:solidFill>
              </a:rPr>
              <a:t> = </a:t>
            </a:r>
            <a:r>
              <a:rPr lang="pt-BR" sz="1600" dirty="0" err="1">
                <a:solidFill>
                  <a:srgbClr val="FF0000"/>
                </a:solidFill>
              </a:rPr>
              <a:t>vcovHC</a:t>
            </a:r>
            <a:r>
              <a:rPr lang="pt-BR" sz="1600" dirty="0">
                <a:solidFill>
                  <a:srgbClr val="FF0000"/>
                </a:solidFill>
              </a:rPr>
              <a:t>(mod1, "HC2"))   </a:t>
            </a:r>
            <a:r>
              <a:rPr lang="pt-BR" sz="1600" dirty="0">
                <a:solidFill>
                  <a:schemeClr val="accent5"/>
                </a:solidFill>
              </a:rPr>
              <a:t> # </a:t>
            </a:r>
            <a:r>
              <a:rPr lang="pt-BR" sz="1600" dirty="0" err="1">
                <a:solidFill>
                  <a:schemeClr val="accent5"/>
                </a:solidFill>
              </a:rPr>
              <a:t>robust</a:t>
            </a:r>
            <a:r>
              <a:rPr lang="pt-BR" sz="1600" dirty="0">
                <a:solidFill>
                  <a:schemeClr val="accent5"/>
                </a:solidFill>
              </a:rPr>
              <a:t>; HC2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 err="1" smtClean="0">
                <a:solidFill>
                  <a:srgbClr val="FF0000"/>
                </a:solidFill>
              </a:rPr>
              <a:t>coeftest</a:t>
            </a:r>
            <a:r>
              <a:rPr lang="pt-BR" sz="1600" dirty="0" smtClean="0">
                <a:solidFill>
                  <a:srgbClr val="FF0000"/>
                </a:solidFill>
              </a:rPr>
              <a:t>(</a:t>
            </a:r>
            <a:r>
              <a:rPr lang="pt-BR" sz="1600" dirty="0" err="1" smtClean="0">
                <a:solidFill>
                  <a:srgbClr val="FF0000"/>
                </a:solidFill>
              </a:rPr>
              <a:t>mod.ex</a:t>
            </a:r>
            <a:r>
              <a:rPr lang="pt-BR" sz="1600" dirty="0" smtClean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vcov</a:t>
            </a:r>
            <a:r>
              <a:rPr lang="pt-BR" sz="1600" dirty="0">
                <a:solidFill>
                  <a:srgbClr val="FF0000"/>
                </a:solidFill>
              </a:rPr>
              <a:t> = </a:t>
            </a:r>
            <a:r>
              <a:rPr lang="pt-BR" sz="1600" dirty="0" err="1">
                <a:solidFill>
                  <a:srgbClr val="FF0000"/>
                </a:solidFill>
              </a:rPr>
              <a:t>vcovHC</a:t>
            </a:r>
            <a:r>
              <a:rPr lang="pt-BR" sz="1600" dirty="0">
                <a:solidFill>
                  <a:srgbClr val="FF0000"/>
                </a:solidFill>
              </a:rPr>
              <a:t>(mod1, "HC3"))    </a:t>
            </a:r>
            <a:r>
              <a:rPr lang="pt-BR" sz="1600" dirty="0">
                <a:solidFill>
                  <a:schemeClr val="accent5"/>
                </a:solidFill>
              </a:rPr>
              <a:t># </a:t>
            </a:r>
            <a:r>
              <a:rPr lang="pt-BR" sz="1600" dirty="0" err="1">
                <a:solidFill>
                  <a:schemeClr val="accent5"/>
                </a:solidFill>
              </a:rPr>
              <a:t>robust</a:t>
            </a:r>
            <a:r>
              <a:rPr lang="pt-BR" sz="1600" dirty="0">
                <a:solidFill>
                  <a:schemeClr val="accent5"/>
                </a:solidFill>
              </a:rPr>
              <a:t>; HC3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chemeClr val="accent5"/>
                </a:solidFill>
              </a:rPr>
              <a:t>#---- estimadores robustos para erros </a:t>
            </a:r>
            <a:r>
              <a:rPr lang="pt-BR" sz="1600" dirty="0" err="1">
                <a:solidFill>
                  <a:schemeClr val="accent5"/>
                </a:solidFill>
              </a:rPr>
              <a:t>heteroscedasticos</a:t>
            </a:r>
            <a:r>
              <a:rPr lang="pt-BR" sz="1600" dirty="0">
                <a:solidFill>
                  <a:schemeClr val="accent5"/>
                </a:solidFill>
              </a:rPr>
              <a:t> e </a:t>
            </a:r>
            <a:r>
              <a:rPr lang="pt-BR" sz="1600" dirty="0" err="1">
                <a:solidFill>
                  <a:schemeClr val="accent5"/>
                </a:solidFill>
              </a:rPr>
              <a:t>autocorrelacionados</a:t>
            </a:r>
            <a:endParaRPr lang="pt-BR" sz="1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a-DK" sz="1600" dirty="0" smtClean="0">
                <a:solidFill>
                  <a:srgbClr val="FF0000"/>
                </a:solidFill>
              </a:rPr>
              <a:t>summary(mod.ex)</a:t>
            </a:r>
            <a:endParaRPr lang="da-DK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a-DK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a-DK" sz="1600" dirty="0" smtClean="0">
                <a:solidFill>
                  <a:srgbClr val="FF0000"/>
                </a:solidFill>
              </a:rPr>
              <a:t>coeftest(mod.ex, </a:t>
            </a:r>
            <a:r>
              <a:rPr lang="da-DK" sz="1600" dirty="0">
                <a:solidFill>
                  <a:srgbClr val="FF0000"/>
                </a:solidFill>
              </a:rPr>
              <a:t>vcov = </a:t>
            </a:r>
            <a:r>
              <a:rPr lang="da-DK" sz="1600" dirty="0" smtClean="0">
                <a:solidFill>
                  <a:srgbClr val="FF0000"/>
                </a:solidFill>
              </a:rPr>
              <a:t>vcovHAC(mod.ex))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41564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Utilizando o programa “ajuste_7.R”, para a regressão a seguir, utilizando o pacote “</a:t>
            </a:r>
            <a:r>
              <a:rPr lang="pt-BR" sz="1600" dirty="0" err="1"/>
              <a:t>sandwich</a:t>
            </a:r>
            <a:r>
              <a:rPr lang="pt-BR" sz="1600" dirty="0"/>
              <a:t>”: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/>
              <a:t>	</a:t>
            </a:r>
            <a:r>
              <a:rPr lang="pt-BR" sz="1600" dirty="0">
                <a:solidFill>
                  <a:srgbClr val="FF0000"/>
                </a:solidFill>
              </a:rPr>
              <a:t>mod1.ex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dados$mort_infantil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dados$renda_per_capita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dados$perc_pop_dom_com_coleta_lixo</a:t>
            </a:r>
            <a:r>
              <a:rPr lang="pt-BR" sz="1600" dirty="0">
                <a:solidFill>
                  <a:srgbClr val="FF0000"/>
                </a:solidFill>
              </a:rPr>
              <a:t>)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Aplique correções para </a:t>
            </a:r>
            <a:r>
              <a:rPr lang="pt-BR" sz="1600" dirty="0" err="1"/>
              <a:t>heteroscedasticidade</a:t>
            </a:r>
            <a:r>
              <a:rPr lang="pt-BR" sz="1600" dirty="0"/>
              <a:t> e verifique se as conclusões sobre a significância dos parâmetros se mantém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Aplique correções para </a:t>
            </a:r>
            <a:r>
              <a:rPr lang="pt-BR" sz="1600" dirty="0" err="1"/>
              <a:t>heteroscedasticidade</a:t>
            </a:r>
            <a:r>
              <a:rPr lang="pt-BR" sz="1600" dirty="0"/>
              <a:t> e </a:t>
            </a:r>
            <a:r>
              <a:rPr lang="pt-BR" sz="1600" dirty="0" err="1"/>
              <a:t>autocorrelação</a:t>
            </a:r>
            <a:r>
              <a:rPr lang="pt-BR" sz="1600" dirty="0"/>
              <a:t> serial e verifique se as conclusões sobre a significância dos parâmetros se mantém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641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05815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3ª Lista de exercícios para entregar em 26/11/2018.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Rode a regressão de acordo com o modelo abaixo: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mod1.ex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dados3$perc_pop_dom_com_coleta_lixo)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</a:t>
            </a: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(mod1.ex)</a:t>
            </a: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5927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058150" cy="4957763"/>
          </a:xfrm>
        </p:spPr>
        <p:txBody>
          <a:bodyPr/>
          <a:lstStyle/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Aplique correções para </a:t>
            </a:r>
            <a:r>
              <a:rPr lang="pt-BR" sz="1600" dirty="0" err="1"/>
              <a:t>heteroscedasticidade</a:t>
            </a:r>
            <a:r>
              <a:rPr lang="pt-BR" sz="1600" dirty="0"/>
              <a:t> e verifique se as conclusões sobre a significância dos parâmetros se mantém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Aplique correções para </a:t>
            </a:r>
            <a:r>
              <a:rPr lang="pt-BR" sz="1600" dirty="0" err="1"/>
              <a:t>heteroscedasticidade</a:t>
            </a:r>
            <a:r>
              <a:rPr lang="pt-BR" sz="1600" dirty="0"/>
              <a:t> e </a:t>
            </a:r>
            <a:r>
              <a:rPr lang="pt-BR" sz="1600" dirty="0" err="1"/>
              <a:t>autocorrelação</a:t>
            </a:r>
            <a:r>
              <a:rPr lang="pt-BR" sz="1600" dirty="0"/>
              <a:t> serial e verifique se as conclusões sobre a significância dos parâmetros se mantém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pt-BR" sz="1600" dirty="0"/>
              <a:t>Faço o QQ-</a:t>
            </a:r>
            <a:r>
              <a:rPr lang="pt-BR" sz="1600" dirty="0" err="1"/>
              <a:t>plot</a:t>
            </a:r>
            <a:r>
              <a:rPr lang="pt-BR" sz="1600" dirty="0"/>
              <a:t> dos resíduos da regressão. Pelo QQ-</a:t>
            </a:r>
            <a:r>
              <a:rPr lang="pt-BR" sz="1600" dirty="0" err="1"/>
              <a:t>plot</a:t>
            </a:r>
            <a:r>
              <a:rPr lang="pt-BR" sz="1600" dirty="0"/>
              <a:t>, há indícios de violação da hipótese de normalidade dos resíduos da regressão?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pt-BR" sz="1600" dirty="0"/>
              <a:t>Teste a normalidade dos resíduos utilizando os testes: Shapiro-</a:t>
            </a:r>
            <a:r>
              <a:rPr lang="pt-BR" sz="1600" dirty="0" err="1"/>
              <a:t>Wilk</a:t>
            </a:r>
            <a:r>
              <a:rPr lang="pt-BR" sz="1600" dirty="0"/>
              <a:t>, </a:t>
            </a:r>
            <a:r>
              <a:rPr lang="pt-BR" sz="1600" dirty="0" err="1"/>
              <a:t>Kolmogorov-Smirnov</a:t>
            </a:r>
            <a:r>
              <a:rPr lang="pt-BR" sz="1600" dirty="0"/>
              <a:t>, </a:t>
            </a:r>
            <a:r>
              <a:rPr lang="pt-BR" sz="1600" dirty="0" err="1"/>
              <a:t>Cramer</a:t>
            </a:r>
            <a:r>
              <a:rPr lang="pt-BR" sz="1600" dirty="0"/>
              <a:t>-von </a:t>
            </a:r>
            <a:r>
              <a:rPr lang="pt-BR" sz="1600" dirty="0" err="1"/>
              <a:t>Mises</a:t>
            </a:r>
            <a:r>
              <a:rPr lang="pt-BR" sz="1600" dirty="0"/>
              <a:t>, Anderson-Darling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pt-BR" sz="1600" dirty="0"/>
              <a:t>Qual a sua conclusão geral sobre a normalidade dos resíduos da regressão?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r>
              <a:rPr lang="pt-BR" sz="1600" dirty="0"/>
              <a:t>Plote o gráfico com a função “</a:t>
            </a:r>
            <a:r>
              <a:rPr lang="pt-BR" sz="1600" dirty="0" err="1"/>
              <a:t>ggpairs</a:t>
            </a:r>
            <a:r>
              <a:rPr lang="pt-BR" sz="1600" dirty="0"/>
              <a:t>” para checar a correlação entre pares de variáveis preditoras. Há algum par com correlação alta (maior do que 0.8)?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r>
              <a:rPr lang="pt-BR" sz="1600" dirty="0"/>
              <a:t>Teste 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no modelo, utilizando a função “</a:t>
            </a:r>
            <a:r>
              <a:rPr lang="pt-BR" sz="1600" dirty="0" err="1"/>
              <a:t>omcdiag</a:t>
            </a:r>
            <a:r>
              <a:rPr lang="pt-BR" sz="1600" dirty="0"/>
              <a:t>”.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defRPr/>
            </a:pPr>
            <a:r>
              <a:rPr lang="pt-BR" sz="1600" dirty="0"/>
              <a:t>Qual a sua conclusão sobre 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na regressão?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17633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7693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77353" y="1326337"/>
            <a:ext cx="8929750" cy="5357850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buFont typeface="+mj-lt"/>
              <a:buAutoNum type="arabicPeriod"/>
            </a:pPr>
            <a:endParaRPr lang="pt-BR" sz="2000" dirty="0"/>
          </a:p>
          <a:p>
            <a:pPr marL="914400" lvl="1" indent="-457200" algn="l"/>
            <a:endParaRPr lang="pt-BR" sz="2000" dirty="0"/>
          </a:p>
          <a:p>
            <a:pPr marL="914400" lvl="1" indent="-457200" algn="l"/>
            <a:endParaRPr lang="pt-BR" sz="20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dirty="0"/>
              <a:t>O termo de erro possui média zero: E (u</a:t>
            </a:r>
            <a:r>
              <a:rPr lang="pt-BR" sz="2200" baseline="-25000" dirty="0"/>
              <a:t>i</a:t>
            </a:r>
            <a:r>
              <a:rPr lang="pt-BR" sz="2200" dirty="0"/>
              <a:t>) = 0</a:t>
            </a:r>
          </a:p>
          <a:p>
            <a:pPr marL="914400" lvl="1" indent="-457200" algn="l">
              <a:buFont typeface="+mj-lt"/>
              <a:buAutoNum type="arabicPeriod"/>
            </a:pPr>
            <a:endParaRPr lang="pt-BR" sz="22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dirty="0"/>
              <a:t>Os erros são normalmente distribuídos.</a:t>
            </a:r>
          </a:p>
          <a:p>
            <a:pPr marL="914400" lvl="1" indent="-457200" algn="l">
              <a:buFont typeface="+mj-lt"/>
              <a:buAutoNum type="arabicPeriod"/>
            </a:pPr>
            <a:endParaRPr lang="pt-BR" sz="22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dirty="0"/>
              <a:t>A variável </a:t>
            </a:r>
            <a:r>
              <a:rPr lang="pt-BR" sz="2200" i="1" dirty="0"/>
              <a:t>x</a:t>
            </a:r>
            <a:r>
              <a:rPr lang="pt-BR" sz="2200" dirty="0"/>
              <a:t> não é aleatória e deve assumir pelo menos dois valores diferentes.</a:t>
            </a:r>
          </a:p>
          <a:p>
            <a:pPr marL="914400" lvl="1" indent="-457200" algn="l">
              <a:buFont typeface="+mj-lt"/>
              <a:buAutoNum type="arabicPeriod"/>
            </a:pPr>
            <a:endParaRPr lang="pt-BR" sz="22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b="1" dirty="0"/>
              <a:t>Variância do erro é constante: var(u</a:t>
            </a:r>
            <a:r>
              <a:rPr lang="pt-BR" sz="2200" b="1" baseline="-25000" dirty="0"/>
              <a:t>i</a:t>
            </a:r>
            <a:r>
              <a:rPr lang="pt-BR" sz="2200" b="1" dirty="0"/>
              <a:t>) = </a:t>
            </a:r>
            <a:r>
              <a:rPr lang="el-GR" sz="2200" b="1" dirty="0"/>
              <a:t>σ</a:t>
            </a:r>
            <a:r>
              <a:rPr lang="en-US" sz="2200" b="1" baseline="30000" dirty="0"/>
              <a:t>2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2200" baseline="300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b="1" dirty="0"/>
              <a:t>Os erros não são </a:t>
            </a:r>
            <a:r>
              <a:rPr lang="pt-BR" sz="2200" b="1" dirty="0" err="1"/>
              <a:t>autocorrelacionados</a:t>
            </a:r>
            <a:r>
              <a:rPr lang="pt-BR" sz="2200" b="1" dirty="0"/>
              <a:t> : E(</a:t>
            </a:r>
            <a:r>
              <a:rPr lang="pt-BR" sz="2200" b="1" dirty="0" err="1"/>
              <a:t>u</a:t>
            </a:r>
            <a:r>
              <a:rPr lang="pt-BR" sz="2200" b="1" baseline="-25000" dirty="0" err="1"/>
              <a:t>i</a:t>
            </a:r>
            <a:r>
              <a:rPr lang="pt-BR" sz="2200" b="1" dirty="0" err="1"/>
              <a:t>u</a:t>
            </a:r>
            <a:r>
              <a:rPr lang="pt-BR" sz="2200" b="1" baseline="-25000" dirty="0" err="1"/>
              <a:t>j</a:t>
            </a:r>
            <a:r>
              <a:rPr lang="pt-BR" sz="2200" b="1" dirty="0"/>
              <a:t>) = </a:t>
            </a:r>
            <a:r>
              <a:rPr lang="en-US" sz="2200" b="1" dirty="0"/>
              <a:t>0, I ≠ j 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2200" dirty="0"/>
          </a:p>
          <a:p>
            <a:pPr marL="914400" lvl="1" indent="-457200" algn="l">
              <a:buFont typeface="+mj-lt"/>
              <a:buAutoNum type="arabicPeriod"/>
            </a:pPr>
            <a:r>
              <a:rPr lang="pt-BR" sz="2200" dirty="0"/>
              <a:t>Cada variável independente X</a:t>
            </a:r>
            <a:r>
              <a:rPr lang="pt-BR" sz="2200" baseline="-25000" dirty="0"/>
              <a:t>i </a:t>
            </a:r>
            <a:r>
              <a:rPr lang="pt-BR" sz="2200" dirty="0"/>
              <a:t>não pode ser combinação linear das demais</a:t>
            </a:r>
            <a:endParaRPr lang="en-US" sz="2200" baseline="30000" dirty="0"/>
          </a:p>
          <a:p>
            <a:pPr marL="914400" lvl="1" indent="-457200" algn="l"/>
            <a:endParaRPr lang="en-US" sz="2200" baseline="30000" dirty="0"/>
          </a:p>
          <a:p>
            <a:pPr marL="914400" lvl="1" indent="-457200" algn="l"/>
            <a:r>
              <a:rPr lang="pt-BR" sz="2200" dirty="0"/>
              <a:t>Os erros não são </a:t>
            </a:r>
            <a:r>
              <a:rPr lang="pt-BR" sz="2200" dirty="0" err="1"/>
              <a:t>autocorrelacionados</a:t>
            </a:r>
            <a:r>
              <a:rPr lang="pt-BR" sz="2200" dirty="0"/>
              <a:t> : E(</a:t>
            </a:r>
            <a:r>
              <a:rPr lang="pt-BR" sz="2200" dirty="0" err="1"/>
              <a:t>u</a:t>
            </a:r>
            <a:r>
              <a:rPr lang="pt-BR" sz="2200" baseline="-25000" dirty="0" err="1"/>
              <a:t>i</a:t>
            </a:r>
            <a:r>
              <a:rPr lang="pt-BR" sz="2200" dirty="0" err="1"/>
              <a:t>u</a:t>
            </a:r>
            <a:r>
              <a:rPr lang="pt-BR" sz="2200" baseline="-25000" dirty="0" err="1"/>
              <a:t>j</a:t>
            </a:r>
            <a:r>
              <a:rPr lang="pt-BR" sz="2200" dirty="0"/>
              <a:t>) = </a:t>
            </a:r>
            <a:r>
              <a:rPr lang="en-US" sz="2200" dirty="0"/>
              <a:t>0, I ≠ j </a:t>
            </a:r>
            <a:endParaRPr lang="en-US" sz="2200" baseline="30000" dirty="0"/>
          </a:p>
          <a:p>
            <a:pPr marL="914400" lvl="1" indent="-457200" algn="l"/>
            <a:endParaRPr lang="en-US" sz="2000" baseline="30000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535124C9-72E5-4989-B983-17301E449899}"/>
              </a:ext>
            </a:extLst>
          </p:cNvPr>
          <p:cNvSpPr txBox="1">
            <a:spLocks/>
          </p:cNvSpPr>
          <p:nvPr/>
        </p:nvSpPr>
        <p:spPr bwMode="auto">
          <a:xfrm>
            <a:off x="762000" y="457200"/>
            <a:ext cx="6934200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- Pressupostos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93275"/>
              </p:ext>
            </p:extLst>
          </p:nvPr>
        </p:nvGraphicFramePr>
        <p:xfrm>
          <a:off x="609600" y="1219200"/>
          <a:ext cx="75469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806560" imgH="228600" progId="">
                  <p:embed/>
                </p:oleObj>
              </mc:Choice>
              <mc:Fallback>
                <p:oleObj name="Equation" r:id="rId3" imgW="28065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5469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1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535124C9-72E5-4989-B983-17301E449899}"/>
              </a:ext>
            </a:extLst>
          </p:cNvPr>
          <p:cNvSpPr txBox="1">
            <a:spLocks/>
          </p:cNvSpPr>
          <p:nvPr/>
        </p:nvSpPr>
        <p:spPr bwMode="auto">
          <a:xfrm>
            <a:off x="762000" y="457200"/>
            <a:ext cx="6934200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C1EE3AF2-AA3E-4CBF-8D49-B8F57CD4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6" y="857232"/>
            <a:ext cx="8929750" cy="2800368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/>
            </a:pPr>
            <a:endParaRPr lang="pt-BR" sz="2000" dirty="0"/>
          </a:p>
          <a:p>
            <a:pPr lvl="1" algn="l"/>
            <a:r>
              <a:rPr lang="pt-BR" sz="2200" u="sng" dirty="0"/>
              <a:t>Teorema de </a:t>
            </a:r>
            <a:r>
              <a:rPr lang="pt-BR" sz="2200" u="sng" dirty="0" err="1"/>
              <a:t>Gaus-Markov</a:t>
            </a:r>
            <a:endParaRPr lang="pt-BR" sz="2200" dirty="0"/>
          </a:p>
          <a:p>
            <a:pPr lvl="1" algn="l"/>
            <a:endParaRPr lang="pt-BR" sz="2200" dirty="0"/>
          </a:p>
          <a:p>
            <a:pPr lvl="1" algn="just"/>
            <a:r>
              <a:rPr lang="pt-BR" sz="2200" dirty="0"/>
              <a:t>Dados os pressupostos do modelo de regressão linear, os estimadores por mínimos quadrados ordinários (MQO) na classe dos estimadores lineares não-enviesados, têm variância mínima, ou seja, são os Melhores Estimadores Lineares Não </a:t>
            </a:r>
            <a:r>
              <a:rPr lang="pt-BR" sz="2200" dirty="0" err="1"/>
              <a:t>Viesados</a:t>
            </a:r>
            <a:r>
              <a:rPr lang="pt-BR" sz="2200" dirty="0"/>
              <a:t> (MELNV), ou BLUE do inglês (</a:t>
            </a:r>
            <a:r>
              <a:rPr lang="pt-BR" dirty="0"/>
              <a:t>Best Linear </a:t>
            </a:r>
            <a:r>
              <a:rPr lang="pt-BR" dirty="0" err="1"/>
              <a:t>Unbiased</a:t>
            </a:r>
            <a:r>
              <a:rPr lang="pt-BR" dirty="0"/>
              <a:t> </a:t>
            </a:r>
            <a:r>
              <a:rPr lang="pt-BR" dirty="0" err="1"/>
              <a:t>Estimator</a:t>
            </a:r>
            <a:r>
              <a:rPr lang="pt-BR" sz="2200" dirty="0"/>
              <a:t>)</a:t>
            </a:r>
            <a:endParaRPr lang="en-US" sz="2200" baseline="30000" dirty="0"/>
          </a:p>
          <a:p>
            <a:pPr marL="914400" lvl="1" indent="-457200" algn="l"/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736646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699" cy="52578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Testes comumente empregados para as hipóteses de regressão: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Testes de </a:t>
            </a:r>
            <a:r>
              <a:rPr lang="pt-BR" sz="1600" dirty="0" err="1"/>
              <a:t>heteroscedasticidade</a:t>
            </a: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Testes de </a:t>
            </a:r>
            <a:r>
              <a:rPr lang="pt-BR" sz="1600" dirty="0" err="1"/>
              <a:t>autocorrelação</a:t>
            </a:r>
            <a:r>
              <a:rPr lang="pt-BR" sz="1600" dirty="0"/>
              <a:t> serial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Testes de normalidade dos resíduos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Testes de </a:t>
            </a:r>
            <a:r>
              <a:rPr lang="pt-BR" sz="1600" dirty="0" err="1"/>
              <a:t>multicolinearidade</a:t>
            </a: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Os testes podem indiretamente indicar problemas na forma funcional do modelo. Nesse caso, talvez seja necessário incluir outras variáveis, ou aplicar transformações nas varáveis (log, segunda potência, incluir mais defasagens etc.)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 maioria dos procedimentos descritos a seguir aplicam-se a regressão com dados </a:t>
            </a:r>
            <a:r>
              <a:rPr lang="pt-BR" sz="1600" i="1" dirty="0" err="1"/>
              <a:t>cross-section</a:t>
            </a:r>
            <a:r>
              <a:rPr lang="pt-BR" sz="1600" dirty="0"/>
              <a:t>. No entanto, podemos aplicar técnicas análogas para dados de painel.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Há várias funcionalidades no R para tratar de </a:t>
            </a:r>
            <a:r>
              <a:rPr lang="pt-BR" sz="1600" dirty="0" err="1"/>
              <a:t>check</a:t>
            </a:r>
            <a:r>
              <a:rPr lang="pt-BR" sz="1600" dirty="0"/>
              <a:t> dos resíduos em modelos de regressão.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Nesta aula, vamos utilizar o programa em R, “ajuste_7.R”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O pacote utilizado para testes dos resíduos nesse caso é o pacote “</a:t>
            </a:r>
            <a:r>
              <a:rPr lang="pt-BR" sz="1600" dirty="0" err="1"/>
              <a:t>lmtest</a:t>
            </a:r>
            <a:r>
              <a:rPr lang="pt-BR" sz="1600" dirty="0"/>
              <a:t>”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O pacote utilizado para correção das estimativas é o pacote “</a:t>
            </a:r>
            <a:r>
              <a:rPr lang="pt-BR" sz="1600" dirty="0" err="1"/>
              <a:t>sandwich</a:t>
            </a:r>
            <a:r>
              <a:rPr lang="pt-BR" sz="1600" dirty="0"/>
              <a:t>”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28575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7886699" cy="5257800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b="1" dirty="0"/>
                  <a:t>Testes de </a:t>
                </a:r>
                <a:r>
                  <a:rPr lang="pt-BR" sz="1600" b="1" dirty="0" err="1"/>
                  <a:t>heteroscedasticidade</a:t>
                </a:r>
                <a:r>
                  <a:rPr lang="pt-BR" sz="1600" dirty="0"/>
                  <a:t>. Como a grande maioria de testes de </a:t>
                </a:r>
                <a:r>
                  <a:rPr lang="pt-BR" sz="1600" dirty="0" err="1" smtClean="0"/>
                  <a:t>checks</a:t>
                </a:r>
                <a:r>
                  <a:rPr lang="pt-BR" sz="1600" dirty="0" smtClean="0"/>
                  <a:t> dos </a:t>
                </a:r>
                <a:r>
                  <a:rPr lang="pt-BR" sz="1600" dirty="0"/>
                  <a:t>resíduos, esses testes são feitos em dois estágios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Em um primeiro estágio, é feita uma regressão linear tradicional, com equação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Calculam-se os resíduos da regressão,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7886699" cy="5257800"/>
              </a:xfrm>
              <a:blipFill rotWithShape="0">
                <a:blip r:embed="rId2"/>
                <a:stretch>
                  <a:fillRect l="-309" t="-348" r="-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4" name="Picture 4" descr="Resultado de imagem para linear regression">
            <a:extLst>
              <a:ext uri="{FF2B5EF4-FFF2-40B4-BE49-F238E27FC236}">
                <a16:creationId xmlns="" xmlns:a16="http://schemas.microsoft.com/office/drawing/2014/main" id="{F3F771F6-E454-442E-9322-78AE02365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17" y="3429000"/>
            <a:ext cx="4800600" cy="29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58150" cy="5410200"/>
              </a:xfrm>
            </p:spPr>
            <p:txBody>
              <a:bodyPr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Em um segundo estágio, roda-se uma regressão com os resíduos da regressão ao quadrado como variável dependente e as variáveis preditoras da regressão original como variáveis independentes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                  (A)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O teste de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consiste simplesmente em um teste F, no qual se testam a significância conjunta dos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 no segundo estágio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Hipótese nula: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 …=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Se a hipótese nula for verdadeira, tem-se uma indicação de que não há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nos resíduos da </a:t>
                </a:r>
                <a:r>
                  <a:rPr lang="pt-BR" sz="1600" dirty="0" smtClean="0"/>
                  <a:t>regressão (erros </a:t>
                </a:r>
                <a:r>
                  <a:rPr lang="pt-BR" sz="1600" dirty="0" err="1" smtClean="0"/>
                  <a:t>homocedasticos</a:t>
                </a:r>
                <a:r>
                  <a:rPr lang="pt-BR" sz="1600" dirty="0" smtClean="0"/>
                  <a:t>)</a:t>
                </a:r>
                <a:endParaRPr lang="pt-BR" sz="1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Portanto, caso rejeitemos a hipótese nula, há indícios de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 nos erros do modelo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pt-BR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 smtClean="0"/>
                  <a:t>Esse </a:t>
                </a:r>
                <a:r>
                  <a:rPr lang="pt-BR" sz="1600" dirty="0"/>
                  <a:t>teste é conhecido como teste de </a:t>
                </a:r>
                <a:r>
                  <a:rPr lang="pt-BR" sz="1600" dirty="0" err="1" smtClean="0"/>
                  <a:t>Breusch-Pagan</a:t>
                </a:r>
                <a:endParaRPr lang="pt-BR" sz="16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pt-BR" sz="1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pt-BR" sz="1600" dirty="0"/>
                  <a:t>Resumidamente, se não existe </a:t>
                </a:r>
                <a:r>
                  <a:rPr lang="pt-BR" sz="1600" dirty="0" err="1"/>
                  <a:t>heteroscedasticidade</a:t>
                </a:r>
                <a:r>
                  <a:rPr lang="pt-BR" sz="1600" dirty="0"/>
                  <a:t>, é de se esperar que os resíduos ao quadrado não aumentem ou diminuam com o aumento do valor predito,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1600" dirty="0"/>
                  <a:t> e assim, a estatística de teste deveria ser </a:t>
                </a:r>
                <a:r>
                  <a:rPr lang="pt-BR" sz="1600" dirty="0" smtClean="0"/>
                  <a:t>insignificante.</a:t>
                </a:r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58150" cy="5410200"/>
              </a:xfrm>
              <a:blipFill rotWithShape="0">
                <a:blip r:embed="rId2"/>
                <a:stretch>
                  <a:fillRect l="-303" t="-338" r="-76" b="-2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140494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5BDACB5-21BC-46A4-AB13-DC87D0FC151F}"/>
              </a:ext>
            </a:extLst>
          </p:cNvPr>
          <p:cNvSpPr/>
          <p:nvPr/>
        </p:nvSpPr>
        <p:spPr>
          <a:xfrm>
            <a:off x="723900" y="2521531"/>
            <a:ext cx="8001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mod1.ex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dados$mort_infantil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dados$renda_per_capita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dados$perc_pop_dom_com_coleta_lixo</a:t>
            </a:r>
            <a:r>
              <a:rPr lang="pt-BR" sz="16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375B3A76-6A09-4D5E-BD55-9E5EC32F133F}"/>
              </a:ext>
            </a:extLst>
          </p:cNvPr>
          <p:cNvSpPr/>
          <p:nvPr/>
        </p:nvSpPr>
        <p:spPr>
          <a:xfrm>
            <a:off x="723900" y="1123754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b="1" dirty="0"/>
              <a:t>No R: </a:t>
            </a:r>
            <a:r>
              <a:rPr lang="pt-BR" dirty="0"/>
              <a:t>Utilizando o programa “ajuste_7.R”, rode testes de  </a:t>
            </a:r>
            <a:r>
              <a:rPr lang="pt-BR" dirty="0" err="1"/>
              <a:t>heteroscedasticidade</a:t>
            </a:r>
            <a:r>
              <a:rPr lang="pt-BR" dirty="0"/>
              <a:t>. Com dados da aula 6: censo_2000.csv.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1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Heteroscedasticidade</a:t>
            </a:r>
            <a:r>
              <a:rPr lang="pt-BR" altLang="pt-BR" sz="3200" b="1" dirty="0">
                <a:solidFill>
                  <a:schemeClr val="accent2"/>
                </a:solidFill>
              </a:rPr>
              <a:t> (1º estágio)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5BDACB5-21BC-46A4-AB13-DC87D0FC151F}"/>
              </a:ext>
            </a:extLst>
          </p:cNvPr>
          <p:cNvSpPr/>
          <p:nvPr/>
        </p:nvSpPr>
        <p:spPr>
          <a:xfrm>
            <a:off x="762000" y="1066800"/>
            <a:ext cx="8001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mod1.ex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dados$mort_infantil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dados$renda_per_capita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3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dados$perc_pop_dom_com_coleta_lixo</a:t>
            </a:r>
            <a:r>
              <a:rPr lang="pt-BR" sz="1600" dirty="0">
                <a:solidFill>
                  <a:srgbClr val="FF0000"/>
                </a:solidFill>
              </a:rPr>
              <a:t>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529DC84-1E1F-4F07-AE30-74E9CEF0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1827"/>
            <a:ext cx="7770782" cy="40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15507</TotalTime>
  <Words>1815</Words>
  <Application>Microsoft Office PowerPoint</Application>
  <PresentationFormat>Apresentação na tela (4:3)</PresentationFormat>
  <Paragraphs>307</Paragraphs>
  <Slides>27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ANÁLISE DE DADOS MULTIVARIADOS I -  REGRESSÃO (AULA 07)</vt:lpstr>
      <vt:lpstr>   Violação dos pressupostos do modelo de regressão linear</vt:lpstr>
      <vt:lpstr>Apresentação do PowerPoint</vt:lpstr>
      <vt:lpstr>Apresentação do PowerPoint</vt:lpstr>
      <vt:lpstr>Modelos de Regressão</vt:lpstr>
      <vt:lpstr>Heteroscedasticidade</vt:lpstr>
      <vt:lpstr>Heteroscedasticidade</vt:lpstr>
      <vt:lpstr>Heteroscedasticidade</vt:lpstr>
      <vt:lpstr>Heteroscedasticidade (1º estágio)</vt:lpstr>
      <vt:lpstr>Heteroscedasticidade (2º estágio)</vt:lpstr>
      <vt:lpstr>Heteroscedasticidade</vt:lpstr>
      <vt:lpstr>Heteroscedasticidade</vt:lpstr>
      <vt:lpstr>Heteroscedasticidade</vt:lpstr>
      <vt:lpstr>Heteroscedasticidade</vt:lpstr>
      <vt:lpstr>Autocorrelação Serial</vt:lpstr>
      <vt:lpstr>Autocorrelação Serial</vt:lpstr>
      <vt:lpstr>Autocorrelação Serial e Heteroscedasticidade</vt:lpstr>
      <vt:lpstr>Autocorrelação Serial e Heteroscedasticidade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380</cp:revision>
  <cp:lastPrinted>2018-11-19T20:12:04Z</cp:lastPrinted>
  <dcterms:created xsi:type="dcterms:W3CDTF">2006-05-23T21:19:39Z</dcterms:created>
  <dcterms:modified xsi:type="dcterms:W3CDTF">2018-11-19T20:21:05Z</dcterms:modified>
</cp:coreProperties>
</file>