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37"/>
  </p:notesMasterIdLst>
  <p:handoutMasterIdLst>
    <p:handoutMasterId r:id="rId38"/>
  </p:handoutMasterIdLst>
  <p:sldIdLst>
    <p:sldId id="1013" r:id="rId2"/>
    <p:sldId id="1020" r:id="rId3"/>
    <p:sldId id="1049" r:id="rId4"/>
    <p:sldId id="1021" r:id="rId5"/>
    <p:sldId id="1017" r:id="rId6"/>
    <p:sldId id="1052" r:id="rId7"/>
    <p:sldId id="998" r:id="rId8"/>
    <p:sldId id="1023" r:id="rId9"/>
    <p:sldId id="1024" r:id="rId10"/>
    <p:sldId id="1025" r:id="rId11"/>
    <p:sldId id="1026" r:id="rId12"/>
    <p:sldId id="1027" r:id="rId13"/>
    <p:sldId id="1028" r:id="rId14"/>
    <p:sldId id="1029" r:id="rId15"/>
    <p:sldId id="1030" r:id="rId16"/>
    <p:sldId id="1034" r:id="rId17"/>
    <p:sldId id="1031" r:id="rId18"/>
    <p:sldId id="1032" r:id="rId19"/>
    <p:sldId id="1035" r:id="rId20"/>
    <p:sldId id="1036" r:id="rId21"/>
    <p:sldId id="1037" r:id="rId22"/>
    <p:sldId id="1038" r:id="rId23"/>
    <p:sldId id="1040" r:id="rId24"/>
    <p:sldId id="1041" r:id="rId25"/>
    <p:sldId id="1042" r:id="rId26"/>
    <p:sldId id="1043" r:id="rId27"/>
    <p:sldId id="1044" r:id="rId28"/>
    <p:sldId id="1045" r:id="rId29"/>
    <p:sldId id="1046" r:id="rId30"/>
    <p:sldId id="1047" r:id="rId31"/>
    <p:sldId id="1050" r:id="rId32"/>
    <p:sldId id="1051" r:id="rId33"/>
    <p:sldId id="1053" r:id="rId34"/>
    <p:sldId id="1054" r:id="rId35"/>
    <p:sldId id="1015" r:id="rId36"/>
  </p:sldIdLst>
  <p:sldSz cx="9144000" cy="6858000" type="screen4x3"/>
  <p:notesSz cx="9872663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3" autoAdjust="0"/>
    <p:restoredTop sz="90929"/>
  </p:normalViewPr>
  <p:slideViewPr>
    <p:cSldViewPr>
      <p:cViewPr varScale="1">
        <p:scale>
          <a:sx n="76" d="100"/>
          <a:sy n="76" d="100"/>
        </p:scale>
        <p:origin x="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77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81EF-7EE4-4AE8-A2BF-38C85BFEF13F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77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8040-A724-4667-998B-0B0DB7C25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28896"/>
            <a:ext cx="789813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554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(AULA </a:t>
            </a:r>
            <a:r>
              <a:rPr lang="pt-BR" altLang="pt-BR" sz="18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03)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2999"/>
            <a:ext cx="8610600" cy="46755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2286000" y="1219200"/>
            <a:ext cx="1905000" cy="597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dados que deve conter as variáveis do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4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2999"/>
            <a:ext cx="8610600" cy="46755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457200" y="1447800"/>
            <a:ext cx="1905000" cy="597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Comando utilizado para mostrar os resultados do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9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2999"/>
            <a:ext cx="8610600" cy="46755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21770" y="2872204"/>
            <a:ext cx="5159829" cy="8833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Estatísitcas</a:t>
            </a:r>
            <a:r>
              <a:rPr lang="pt-BR" dirty="0" smtClean="0"/>
              <a:t> dos resíduos do modelo (do termo </a:t>
            </a:r>
            <a:r>
              <a:rPr lang="el-GR" dirty="0" smtClean="0"/>
              <a:t>ε</a:t>
            </a:r>
            <a:r>
              <a:rPr lang="pt-BR" dirty="0" smtClean="0"/>
              <a:t>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5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Coeficientes estimados do modelo: </a:t>
            </a:r>
            <a:r>
              <a:rPr lang="el-GR" dirty="0" smtClean="0"/>
              <a:t>β</a:t>
            </a:r>
            <a:r>
              <a:rPr lang="pt-BR" baseline="-25000" dirty="0" smtClean="0"/>
              <a:t>0</a:t>
            </a:r>
            <a:r>
              <a:rPr lang="pt-BR" dirty="0" smtClean="0"/>
              <a:t> ,</a:t>
            </a:r>
            <a:r>
              <a:rPr lang="el-GR" dirty="0" smtClean="0"/>
              <a:t>β</a:t>
            </a:r>
            <a:r>
              <a:rPr lang="pt-BR" baseline="-25000" dirty="0" smtClean="0"/>
              <a:t>1</a:t>
            </a:r>
            <a:r>
              <a:rPr lang="pt-BR" dirty="0" smtClean="0"/>
              <a:t> , </a:t>
            </a:r>
            <a:r>
              <a:rPr lang="el-GR" dirty="0" smtClean="0"/>
              <a:t>β</a:t>
            </a:r>
            <a:r>
              <a:rPr lang="pt-BR" baseline="-25000" dirty="0" smtClean="0"/>
              <a:t>2,</a:t>
            </a:r>
            <a:r>
              <a:rPr lang="pt-BR" dirty="0" smtClean="0"/>
              <a:t> ... , </a:t>
            </a:r>
            <a:r>
              <a:rPr lang="el-GR" dirty="0" smtClean="0"/>
              <a:t>β</a:t>
            </a:r>
            <a:r>
              <a:rPr lang="pt-BR" baseline="-25000" dirty="0" smtClean="0"/>
              <a:t>k </a:t>
            </a:r>
            <a:r>
              <a:rPr lang="pt-BR" dirty="0" smtClean="0"/>
              <a:t>; </a:t>
            </a:r>
            <a:r>
              <a:rPr lang="pt-BR" dirty="0" err="1" smtClean="0"/>
              <a:t>estatísiticas</a:t>
            </a:r>
            <a:r>
              <a:rPr lang="pt-BR" dirty="0" smtClean="0"/>
              <a:t> de teste dos coeficientes estimados.</a:t>
            </a:r>
            <a:r>
              <a:rPr lang="pt-BR" baseline="-25000" dirty="0" smtClean="0"/>
              <a:t> </a:t>
            </a:r>
            <a:r>
              <a:rPr lang="pt-BR" dirty="0" smtClean="0"/>
              <a:t> </a:t>
            </a:r>
            <a:endParaRPr lang="pt-BR" baseline="-25000" dirty="0"/>
          </a:p>
        </p:txBody>
      </p:sp>
      <p:sp>
        <p:nvSpPr>
          <p:cNvPr id="2" name="Retângulo 1"/>
          <p:cNvSpPr/>
          <p:nvPr/>
        </p:nvSpPr>
        <p:spPr>
          <a:xfrm>
            <a:off x="228600" y="3657600"/>
            <a:ext cx="7848600" cy="13716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Estimativas dos coeficientes </a:t>
            </a:r>
            <a:r>
              <a:rPr lang="el-GR" sz="2000" b="1" dirty="0" smtClean="0"/>
              <a:t>β</a:t>
            </a:r>
            <a:r>
              <a:rPr lang="pt-BR" sz="2000" b="1" baseline="-25000" dirty="0" smtClean="0"/>
              <a:t>k</a:t>
            </a:r>
            <a:r>
              <a:rPr lang="pt-BR" sz="2000" b="1" dirty="0" smtClean="0"/>
              <a:t>. Representa a variação na variável Y explicada pela variação de cada variável independente </a:t>
            </a:r>
            <a:r>
              <a:rPr lang="pt-BR" sz="2000" b="1" i="1" dirty="0" err="1" smtClean="0"/>
              <a:t>ceteris</a:t>
            </a:r>
            <a:r>
              <a:rPr lang="pt-BR" sz="2000" b="1" i="1" dirty="0" smtClean="0"/>
              <a:t> </a:t>
            </a:r>
            <a:r>
              <a:rPr lang="pt-BR" sz="2000" b="1" i="1" dirty="0" err="1" smtClean="0"/>
              <a:t>paribus</a:t>
            </a:r>
            <a:endParaRPr lang="pt-BR" sz="2000" b="1" i="1" baseline="-25000" dirty="0"/>
          </a:p>
        </p:txBody>
      </p:sp>
      <p:sp>
        <p:nvSpPr>
          <p:cNvPr id="6" name="Elipse 5"/>
          <p:cNvSpPr/>
          <p:nvPr/>
        </p:nvSpPr>
        <p:spPr>
          <a:xfrm>
            <a:off x="2895599" y="3886200"/>
            <a:ext cx="1752601" cy="1143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3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/>
              <a:t>β</a:t>
            </a:r>
            <a:r>
              <a:rPr lang="pt-BR" sz="2000" b="1" baseline="-25000" dirty="0" smtClean="0"/>
              <a:t>0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Intercept</a:t>
            </a:r>
            <a:r>
              <a:rPr lang="pt-BR" sz="2000" b="1" dirty="0" smtClean="0"/>
              <a:t>) valor previsto de </a:t>
            </a:r>
            <a:r>
              <a:rPr lang="pt-BR" sz="2000" b="1" dirty="0" err="1" smtClean="0"/>
              <a:t>renda_per_capita</a:t>
            </a:r>
            <a:r>
              <a:rPr lang="pt-BR" sz="2000" b="1" dirty="0" smtClean="0"/>
              <a:t> quando esperança de vida ao nascer e </a:t>
            </a:r>
            <a:r>
              <a:rPr lang="pt-BR" sz="2000" b="1" dirty="0" err="1" smtClean="0"/>
              <a:t>Idhm_educação</a:t>
            </a:r>
            <a:r>
              <a:rPr lang="pt-BR" sz="2000" b="1" dirty="0" smtClean="0"/>
              <a:t>  forem iguais a zero.</a:t>
            </a:r>
            <a:endParaRPr lang="pt-BR" sz="2000" b="1" i="1" baseline="-25000" dirty="0"/>
          </a:p>
        </p:txBody>
      </p:sp>
      <p:sp>
        <p:nvSpPr>
          <p:cNvPr id="7" name="Retângulo 6"/>
          <p:cNvSpPr/>
          <p:nvPr/>
        </p:nvSpPr>
        <p:spPr>
          <a:xfrm>
            <a:off x="228600" y="41910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971800" y="3925286"/>
            <a:ext cx="1752601" cy="570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8600" y="6019800"/>
            <a:ext cx="86106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/>
              <a:t>Interpretação</a:t>
            </a:r>
            <a:r>
              <a:rPr lang="pt-BR" sz="2000" b="1" dirty="0" smtClean="0"/>
              <a:t>: Para localidades com esperança de vida ao nascer e </a:t>
            </a:r>
            <a:r>
              <a:rPr lang="pt-BR" sz="2000" b="1" dirty="0" err="1" smtClean="0"/>
              <a:t>idhm_educação</a:t>
            </a:r>
            <a:r>
              <a:rPr lang="pt-BR" sz="2000" b="1" dirty="0" smtClean="0"/>
              <a:t> iguais a zero, a renda per capita estimada é de –R$ 3.182,25. </a:t>
            </a:r>
            <a:endParaRPr lang="pt-BR" sz="2000" b="1" i="1" baseline="-25000" dirty="0"/>
          </a:p>
        </p:txBody>
      </p:sp>
      <p:sp>
        <p:nvSpPr>
          <p:cNvPr id="7" name="Retângulo 6"/>
          <p:cNvSpPr/>
          <p:nvPr/>
        </p:nvSpPr>
        <p:spPr>
          <a:xfrm>
            <a:off x="228600" y="41910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95599" y="4114800"/>
            <a:ext cx="1752601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6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/>
              <a:t>β</a:t>
            </a:r>
            <a:r>
              <a:rPr lang="pt-BR" sz="2000" b="1" baseline="-25000" dirty="0" smtClean="0"/>
              <a:t>1</a:t>
            </a:r>
            <a:r>
              <a:rPr lang="pt-BR" sz="2000" b="1" dirty="0" smtClean="0"/>
              <a:t> mede o efeito do aumento de uma unidade na esperança de vida ao nascer na renda per capita, mantendo IDHM educação constantes (</a:t>
            </a:r>
            <a:r>
              <a:rPr lang="pt-BR" sz="2000" b="1" dirty="0" err="1" smtClean="0"/>
              <a:t>ceteris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paribus</a:t>
            </a:r>
            <a:r>
              <a:rPr lang="pt-BR" sz="2000" b="1" dirty="0" smtClean="0"/>
              <a:t>)</a:t>
            </a:r>
            <a:endParaRPr lang="pt-BR" sz="2000" b="1" i="1" baseline="-25000" dirty="0"/>
          </a:p>
        </p:txBody>
      </p:sp>
      <p:sp>
        <p:nvSpPr>
          <p:cNvPr id="7" name="Retângulo 6"/>
          <p:cNvSpPr/>
          <p:nvPr/>
        </p:nvSpPr>
        <p:spPr>
          <a:xfrm>
            <a:off x="228600" y="44196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95599" y="4343400"/>
            <a:ext cx="1752601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 smtClean="0"/>
              <a:t>Interpretação</a:t>
            </a:r>
            <a:r>
              <a:rPr lang="pt-BR" sz="2000" b="1" dirty="0" smtClean="0"/>
              <a:t>: O aumento de uma unidade na esperança de vida ao nascer (de um ano), aumenta a renda per capita da localidade em R$ 40,83 , </a:t>
            </a:r>
            <a:r>
              <a:rPr lang="pt-BR" sz="2000" b="1" dirty="0" err="1" smtClean="0"/>
              <a:t>mantedo</a:t>
            </a:r>
            <a:r>
              <a:rPr lang="pt-BR" sz="2000" b="1" dirty="0" smtClean="0"/>
              <a:t> constante </a:t>
            </a:r>
            <a:r>
              <a:rPr lang="pt-BR" sz="2000" b="1" dirty="0" err="1" smtClean="0"/>
              <a:t>idhm_educação</a:t>
            </a:r>
            <a:r>
              <a:rPr lang="pt-BR" sz="2000" b="1" dirty="0" smtClean="0"/>
              <a:t>.</a:t>
            </a:r>
            <a:endParaRPr lang="pt-BR" sz="2000" b="1" i="1" baseline="-25000" dirty="0"/>
          </a:p>
        </p:txBody>
      </p:sp>
      <p:sp>
        <p:nvSpPr>
          <p:cNvPr id="7" name="Retângulo 6"/>
          <p:cNvSpPr/>
          <p:nvPr/>
        </p:nvSpPr>
        <p:spPr>
          <a:xfrm>
            <a:off x="228600" y="44196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95599" y="4343400"/>
            <a:ext cx="1752601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8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/>
              <a:t>β</a:t>
            </a:r>
            <a:r>
              <a:rPr lang="pt-BR" sz="2000" b="1" baseline="-25000" dirty="0" smtClean="0"/>
              <a:t>1</a:t>
            </a:r>
            <a:r>
              <a:rPr lang="pt-BR" sz="2000" b="1" dirty="0" smtClean="0"/>
              <a:t> mede o efeito do aumento de uma unidade no </a:t>
            </a:r>
            <a:r>
              <a:rPr lang="pt-BR" sz="2000" b="1" dirty="0" err="1" smtClean="0"/>
              <a:t>IDHM_educação</a:t>
            </a:r>
            <a:r>
              <a:rPr lang="pt-BR" sz="2000" b="1" dirty="0" smtClean="0"/>
              <a:t> na renda per capita, mantendo esperança de vida ao nascer constante(</a:t>
            </a:r>
            <a:r>
              <a:rPr lang="pt-BR" sz="2000" b="1" dirty="0" err="1" smtClean="0"/>
              <a:t>ceteris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paribus</a:t>
            </a:r>
            <a:r>
              <a:rPr lang="pt-BR" sz="2000" b="1" dirty="0" smtClean="0"/>
              <a:t>)</a:t>
            </a:r>
            <a:endParaRPr lang="pt-BR" sz="2000" b="1" i="1" baseline="-25000" dirty="0"/>
          </a:p>
        </p:txBody>
      </p:sp>
      <p:sp>
        <p:nvSpPr>
          <p:cNvPr id="7" name="Retângulo 6"/>
          <p:cNvSpPr/>
          <p:nvPr/>
        </p:nvSpPr>
        <p:spPr>
          <a:xfrm>
            <a:off x="228600" y="46482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95599" y="4572000"/>
            <a:ext cx="1752601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6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0"/>
                <a:ext cx="7848600" cy="5334000"/>
              </a:xfrm>
            </p:spPr>
            <p:txBody>
              <a:bodyPr/>
              <a:lstStyle/>
              <a:p>
                <a:r>
                  <a:rPr lang="pt-BR" sz="2000" dirty="0" smtClean="0"/>
                  <a:t>Regressão Linear Múltipla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</a:p>
              <a:p>
                <a:pPr marL="0" indent="0">
                  <a:buNone/>
                </a:pPr>
                <a:endParaRPr lang="pt-BR" sz="2000" dirty="0" smtClean="0"/>
              </a:p>
              <a:p>
                <a:pPr algn="just"/>
                <a:r>
                  <a:rPr lang="pt-BR" sz="2000" dirty="0" smtClean="0"/>
                  <a:t>Análise </a:t>
                </a:r>
                <a:r>
                  <a:rPr lang="pt-BR" sz="2000" dirty="0"/>
                  <a:t>de regressão múltipla possibilita </a:t>
                </a:r>
                <a:r>
                  <a:rPr lang="pt-BR" sz="2000" i="1" dirty="0" err="1"/>
                  <a:t>ceteris</a:t>
                </a:r>
                <a:r>
                  <a:rPr lang="pt-BR" sz="2000" i="1" dirty="0"/>
                  <a:t> </a:t>
                </a:r>
                <a:r>
                  <a:rPr lang="pt-BR" sz="2000" i="1" dirty="0" err="1"/>
                  <a:t>paribus</a:t>
                </a:r>
                <a:r>
                  <a:rPr lang="pt-BR" sz="2000" dirty="0"/>
                  <a:t>(outros fatores constantes), pois permite controlar muitos outros fatores que afetam a variável dependente simultaneamente</a:t>
                </a:r>
                <a:r>
                  <a:rPr lang="pt-BR" sz="2000" dirty="0" smtClean="0"/>
                  <a:t>.</a:t>
                </a:r>
              </a:p>
              <a:p>
                <a:pPr algn="just"/>
                <a:endParaRPr lang="pt-BR" sz="500" dirty="0"/>
              </a:p>
              <a:p>
                <a:r>
                  <a:rPr lang="pt-BR" sz="2000" dirty="0" smtClean="0"/>
                  <a:t>Isso </a:t>
                </a:r>
                <a:r>
                  <a:rPr lang="pt-BR" sz="2000" dirty="0"/>
                  <a:t>auxilia no teste de teorias econômicas e na avaliação de impactos de políticas públicas, quando possuímos dados não-experimentais</a:t>
                </a:r>
                <a:r>
                  <a:rPr lang="pt-BR" sz="2000" dirty="0" smtClean="0"/>
                  <a:t>.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sz="2000" dirty="0" smtClean="0"/>
                  <a:t>Ao </a:t>
                </a:r>
                <a:r>
                  <a:rPr lang="pt-BR" sz="2000" dirty="0"/>
                  <a:t>utilizar mais fatores na explicação de y, uma maior variação de y será explicada pelo modelo</a:t>
                </a:r>
                <a:r>
                  <a:rPr lang="pt-BR" sz="2000" dirty="0" smtClean="0"/>
                  <a:t>.</a:t>
                </a:r>
              </a:p>
              <a:p>
                <a:endParaRPr lang="pt-BR" sz="500" dirty="0"/>
              </a:p>
              <a:p>
                <a:r>
                  <a:rPr lang="pt-BR" sz="2000" dirty="0" smtClean="0"/>
                  <a:t>Este </a:t>
                </a:r>
                <a:r>
                  <a:rPr lang="pt-BR" sz="2000" dirty="0"/>
                  <a:t>é o modelo mais utilizado nas ciências sociais</a:t>
                </a:r>
                <a:r>
                  <a:rPr lang="pt-BR" sz="2000" dirty="0" smtClean="0"/>
                  <a:t>.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sz="2000" dirty="0" smtClean="0"/>
                  <a:t>O </a:t>
                </a:r>
                <a:r>
                  <a:rPr lang="pt-BR" sz="2000" dirty="0"/>
                  <a:t>método de MQO é usado para estimar os parâmetros do modelo de regressão múltipla.</a:t>
                </a:r>
              </a:p>
              <a:p>
                <a:pPr>
                  <a:spcAft>
                    <a:spcPts val="1200"/>
                  </a:spcAft>
                </a:pPr>
                <a:endParaRPr lang="pt-BR" sz="2000" dirty="0"/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0"/>
                <a:ext cx="7848600" cy="5334000"/>
              </a:xfrm>
              <a:blipFill rotWithShape="0">
                <a:blip r:embed="rId2"/>
                <a:stretch>
                  <a:fillRect l="-699" t="-1143" r="-1242" b="-1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28600" y="46482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95599" y="4572000"/>
            <a:ext cx="1752601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 smtClean="0"/>
              <a:t>Interpretação</a:t>
            </a:r>
            <a:r>
              <a:rPr lang="pt-BR" sz="2000" b="1" dirty="0" smtClean="0"/>
              <a:t>: O aumento de uma unidade no </a:t>
            </a:r>
            <a:r>
              <a:rPr lang="pt-BR" sz="2000" b="1" dirty="0" err="1" smtClean="0"/>
              <a:t>idhm_educação</a:t>
            </a:r>
            <a:r>
              <a:rPr lang="pt-BR" sz="2000" b="1" dirty="0" smtClean="0"/>
              <a:t> aumenta a renda per capita da localidade em R$ 1.236,50 , </a:t>
            </a:r>
            <a:r>
              <a:rPr lang="pt-BR" sz="2000" b="1" dirty="0" err="1" smtClean="0"/>
              <a:t>mantedo</a:t>
            </a:r>
            <a:r>
              <a:rPr lang="pt-BR" sz="2000" b="1" dirty="0" smtClean="0"/>
              <a:t> constante a esperança de vida ao nascer.</a:t>
            </a:r>
            <a:endParaRPr lang="pt-BR" sz="20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6181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4267200" y="3886200"/>
            <a:ext cx="1752601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Erros padrões das estimativas dos coeficientes (</a:t>
            </a:r>
            <a:r>
              <a:rPr lang="el-GR" sz="2000" dirty="0" smtClean="0"/>
              <a:t>β</a:t>
            </a:r>
            <a:r>
              <a:rPr lang="pt-BR" sz="2000" dirty="0" smtClean="0"/>
              <a:t>) servem para construir intervalos de confiança para as estimativas, e calcular o t-</a:t>
            </a:r>
            <a:r>
              <a:rPr lang="pt-BR" sz="2000" dirty="0" err="1" smtClean="0"/>
              <a:t>value</a:t>
            </a:r>
            <a:r>
              <a:rPr lang="pt-BR" sz="2000" dirty="0"/>
              <a:t>.</a:t>
            </a:r>
            <a:endParaRPr lang="pt-BR" sz="20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29634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10600" cy="467557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410199" y="3886200"/>
            <a:ext cx="1752601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Valor da estatística t – </a:t>
            </a:r>
            <a:r>
              <a:rPr lang="pt-BR" sz="2000" dirty="0" err="1" smtClean="0"/>
              <a:t>Student</a:t>
            </a:r>
            <a:r>
              <a:rPr lang="pt-BR" sz="2000" dirty="0" smtClean="0"/>
              <a:t> das estimativas dos coeficientes </a:t>
            </a:r>
            <a:r>
              <a:rPr lang="pt-BR" sz="2000" dirty="0"/>
              <a:t>(</a:t>
            </a:r>
            <a:r>
              <a:rPr lang="el-GR" sz="2000" dirty="0"/>
              <a:t>β</a:t>
            </a:r>
            <a:r>
              <a:rPr lang="pt-BR" sz="2000" dirty="0"/>
              <a:t>) </a:t>
            </a:r>
            <a:r>
              <a:rPr lang="pt-BR" sz="2000" dirty="0" smtClean="0"/>
              <a:t>, serve para realização de testes de hipótese e </a:t>
            </a:r>
            <a:r>
              <a:rPr lang="pt-BR" sz="2000" dirty="0" err="1" smtClean="0"/>
              <a:t>cáculo</a:t>
            </a:r>
            <a:r>
              <a:rPr lang="pt-BR" sz="2000" dirty="0" smtClean="0"/>
              <a:t> do p-</a:t>
            </a:r>
            <a:r>
              <a:rPr lang="pt-BR" sz="2000" dirty="0" err="1" smtClean="0"/>
              <a:t>value</a:t>
            </a:r>
            <a:r>
              <a:rPr lang="pt-BR" sz="2000" dirty="0" smtClean="0"/>
              <a:t> (</a:t>
            </a:r>
            <a:r>
              <a:rPr lang="pt-BR" sz="2000" dirty="0" err="1" smtClean="0"/>
              <a:t>Pr</a:t>
            </a:r>
            <a:r>
              <a:rPr lang="pt-BR" sz="2000" dirty="0" smtClean="0"/>
              <a:t>(&gt;|t|)</a:t>
            </a:r>
            <a:endParaRPr lang="pt-BR" sz="20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9882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477000" y="3886200"/>
            <a:ext cx="1752601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/>
              <p:cNvSpPr/>
              <p:nvPr/>
            </p:nvSpPr>
            <p:spPr>
              <a:xfrm>
                <a:off x="228600" y="5818571"/>
                <a:ext cx="8839200" cy="103942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 smtClean="0"/>
                  <a:t>P-</a:t>
                </a:r>
                <a:r>
                  <a:rPr lang="pt-BR" sz="2000" dirty="0" err="1" smtClean="0"/>
                  <a:t>value</a:t>
                </a:r>
                <a:r>
                  <a:rPr lang="pt-BR" sz="2000" dirty="0" smtClean="0"/>
                  <a:t> das estimativas dos coeficientes </a:t>
                </a:r>
                <a:r>
                  <a:rPr lang="pt-BR" sz="2000" dirty="0"/>
                  <a:t>(</a:t>
                </a:r>
                <a:r>
                  <a:rPr lang="el-GR" sz="2000" dirty="0" smtClean="0"/>
                  <a:t>β</a:t>
                </a:r>
                <a:r>
                  <a:rPr lang="pt-BR" sz="2000" baseline="-25000" dirty="0" smtClean="0"/>
                  <a:t>k</a:t>
                </a:r>
                <a:r>
                  <a:rPr lang="pt-BR" sz="2000" dirty="0" smtClean="0"/>
                  <a:t>). Serve para testar a significância individual de cada variável independente. É o menor nível de significância utilizado para rejeitar a hipótese nula: Ho: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sz="20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 smtClean="0"/>
                  <a:t>= 0 a um dado nível de significância (5%, 10%).</a:t>
                </a:r>
                <a:endParaRPr lang="pt-BR" sz="2000" b="1" i="1" baseline="-25000" dirty="0"/>
              </a:p>
            </p:txBody>
          </p:sp>
        </mc:Choice>
        <mc:Fallback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818571"/>
                <a:ext cx="8839200" cy="1039429"/>
              </a:xfrm>
              <a:prstGeom prst="rect">
                <a:avLst/>
              </a:prstGeom>
              <a:blipFill rotWithShape="0">
                <a:blip r:embed="rId3"/>
                <a:stretch>
                  <a:fillRect l="-482" t="-1734" r="-413" b="-92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8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Desvio padrão dos resíduos, utilizado para calcular o R</a:t>
            </a:r>
            <a:r>
              <a:rPr lang="pt-BR" sz="2000" b="1" baseline="30000" dirty="0" smtClean="0"/>
              <a:t>2</a:t>
            </a:r>
            <a:r>
              <a:rPr lang="pt-BR" sz="2000" b="1" dirty="0"/>
              <a:t> </a:t>
            </a:r>
            <a:r>
              <a:rPr lang="pt-BR" sz="2000" b="1" dirty="0" smtClean="0"/>
              <a:t>e as estatísticas F para o teste de significância conjunta do modelo.</a:t>
            </a:r>
            <a:endParaRPr lang="pt-BR" sz="2000" b="1" baseline="30000" dirty="0"/>
          </a:p>
        </p:txBody>
      </p:sp>
      <p:sp>
        <p:nvSpPr>
          <p:cNvPr id="6" name="Retângulo 5"/>
          <p:cNvSpPr/>
          <p:nvPr/>
        </p:nvSpPr>
        <p:spPr>
          <a:xfrm>
            <a:off x="228600" y="5048171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R</a:t>
            </a:r>
            <a:r>
              <a:rPr lang="pt-BR" sz="2000" b="1" baseline="30000" dirty="0" smtClean="0"/>
              <a:t>2</a:t>
            </a:r>
            <a:r>
              <a:rPr lang="pt-BR" sz="2000" b="1" dirty="0" smtClean="0"/>
              <a:t> mede o grau de ajuste geral do modelo, assim como um teste para indicar o quanto o conjunto das variáveis do modelo explica variações em </a:t>
            </a:r>
            <a:r>
              <a:rPr lang="pt-BR" sz="2000" b="1" i="1" dirty="0" smtClean="0"/>
              <a:t>y</a:t>
            </a:r>
            <a:r>
              <a:rPr lang="pt-BR" sz="2000" b="1" dirty="0" smtClean="0"/>
              <a:t>.</a:t>
            </a:r>
            <a:endParaRPr lang="pt-BR" sz="2000" b="1" baseline="30000" dirty="0"/>
          </a:p>
        </p:txBody>
      </p:sp>
      <p:sp>
        <p:nvSpPr>
          <p:cNvPr id="7" name="Elipse 6"/>
          <p:cNvSpPr/>
          <p:nvPr/>
        </p:nvSpPr>
        <p:spPr>
          <a:xfrm>
            <a:off x="152400" y="5257800"/>
            <a:ext cx="3657600" cy="3440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7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 smtClean="0"/>
              <a:t>Interpretação</a:t>
            </a:r>
            <a:r>
              <a:rPr lang="pt-BR" sz="2000" b="1" dirty="0" smtClean="0"/>
              <a:t>: 72,83% das </a:t>
            </a:r>
            <a:r>
              <a:rPr lang="pt-BR" sz="2000" b="1" dirty="0" err="1" smtClean="0"/>
              <a:t>das</a:t>
            </a:r>
            <a:r>
              <a:rPr lang="pt-BR" sz="2000" b="1" dirty="0" smtClean="0"/>
              <a:t> variações da renda per capita são explicadas por esperança de vida ao nascer e </a:t>
            </a:r>
            <a:r>
              <a:rPr lang="pt-BR" sz="2000" b="1" dirty="0" err="1" smtClean="0"/>
              <a:t>idhm</a:t>
            </a:r>
            <a:r>
              <a:rPr lang="pt-BR" sz="2000" b="1" dirty="0"/>
              <a:t> </a:t>
            </a:r>
            <a:r>
              <a:rPr lang="pt-BR" sz="2000" b="1" dirty="0" smtClean="0"/>
              <a:t>educação. </a:t>
            </a:r>
            <a:endParaRPr lang="pt-BR" sz="2000" b="1" baseline="30000" dirty="0"/>
          </a:p>
        </p:txBody>
      </p:sp>
      <p:sp>
        <p:nvSpPr>
          <p:cNvPr id="7" name="Elipse 6"/>
          <p:cNvSpPr/>
          <p:nvPr/>
        </p:nvSpPr>
        <p:spPr>
          <a:xfrm>
            <a:off x="152400" y="5257800"/>
            <a:ext cx="3657600" cy="3440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pt-BR" sz="2000" dirty="0" smtClean="0"/>
              <a:t>Como a inclusão de variáveis </a:t>
            </a:r>
            <a:r>
              <a:rPr lang="pt-BR" sz="2000" dirty="0"/>
              <a:t>na equação, independente de </a:t>
            </a:r>
            <a:r>
              <a:rPr lang="pt-BR" sz="2000" dirty="0" smtClean="0"/>
              <a:t>fazerem </a:t>
            </a:r>
            <a:r>
              <a:rPr lang="pt-BR" sz="2000" dirty="0"/>
              <a:t>sentido ou não, o R</a:t>
            </a:r>
            <a:r>
              <a:rPr lang="pt-BR" sz="2000" baseline="30000" dirty="0"/>
              <a:t>2</a:t>
            </a:r>
            <a:r>
              <a:rPr lang="pt-BR" sz="2000" dirty="0"/>
              <a:t> sempre </a:t>
            </a:r>
            <a:r>
              <a:rPr lang="pt-BR" sz="2000" dirty="0" smtClean="0"/>
              <a:t>aumenta, uma alternativa é utilizar o R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ajustado para verificar o ajuste de modelos de regressão múltipla. Para seleção de modelos utilizar o de maior R</a:t>
            </a:r>
            <a:r>
              <a:rPr lang="pt-BR" sz="2000" baseline="30000" dirty="0" smtClean="0"/>
              <a:t>2</a:t>
            </a:r>
            <a:r>
              <a:rPr lang="pt-BR" sz="2000" baseline="-25000" dirty="0" smtClean="0"/>
              <a:t>a.</a:t>
            </a:r>
            <a:endParaRPr lang="pt-BR" sz="2000" baseline="30000" dirty="0"/>
          </a:p>
        </p:txBody>
      </p:sp>
      <p:sp>
        <p:nvSpPr>
          <p:cNvPr id="7" name="Elipse 6"/>
          <p:cNvSpPr/>
          <p:nvPr/>
        </p:nvSpPr>
        <p:spPr>
          <a:xfrm>
            <a:off x="3962400" y="5257800"/>
            <a:ext cx="3657600" cy="3440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pt-BR" sz="2000" b="1" u="sng" dirty="0" smtClean="0"/>
              <a:t>Interpretação</a:t>
            </a:r>
            <a:r>
              <a:rPr lang="pt-BR" sz="2000" dirty="0" smtClean="0"/>
              <a:t>: 72,82% das variações da renda </a:t>
            </a:r>
            <a:r>
              <a:rPr lang="pt-BR" sz="2000" dirty="0" err="1" smtClean="0"/>
              <a:t>percapita</a:t>
            </a:r>
            <a:r>
              <a:rPr lang="pt-BR" sz="2000" dirty="0" smtClean="0"/>
              <a:t> são explicadas por variações nas variáveis esperança de vida ao nascer e </a:t>
            </a:r>
            <a:r>
              <a:rPr lang="pt-BR" sz="2000" dirty="0" err="1" smtClean="0"/>
              <a:t>idhm</a:t>
            </a:r>
            <a:r>
              <a:rPr lang="pt-BR" sz="2000" dirty="0"/>
              <a:t> </a:t>
            </a:r>
            <a:r>
              <a:rPr lang="pt-BR" sz="2000" dirty="0" smtClean="0"/>
              <a:t>educação. </a:t>
            </a:r>
            <a:endParaRPr lang="pt-BR" sz="2000" baseline="30000" dirty="0"/>
          </a:p>
        </p:txBody>
      </p:sp>
      <p:sp>
        <p:nvSpPr>
          <p:cNvPr id="7" name="Elipse 6"/>
          <p:cNvSpPr/>
          <p:nvPr/>
        </p:nvSpPr>
        <p:spPr>
          <a:xfrm>
            <a:off x="3962400" y="5257800"/>
            <a:ext cx="3657600" cy="3440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2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pt-BR" sz="2000" dirty="0" err="1" smtClean="0"/>
              <a:t>Estatistica</a:t>
            </a:r>
            <a:r>
              <a:rPr lang="pt-BR" sz="2000" dirty="0" smtClean="0"/>
              <a:t> F, utilizada para teste de significância conjunta do modelo estimado. P-</a:t>
            </a:r>
            <a:r>
              <a:rPr lang="pt-BR" sz="2000" dirty="0" err="1" smtClean="0"/>
              <a:t>value</a:t>
            </a:r>
            <a:r>
              <a:rPr lang="pt-BR" sz="2000" dirty="0" smtClean="0"/>
              <a:t>, menor nível de significância utilizado para rejeitar a hipótese nula: Ho : </a:t>
            </a:r>
            <a:r>
              <a:rPr lang="el-GR" sz="2000" dirty="0" smtClean="0"/>
              <a:t>β</a:t>
            </a:r>
            <a:r>
              <a:rPr lang="pt-BR" sz="2000" dirty="0" smtClean="0"/>
              <a:t>1=</a:t>
            </a:r>
            <a:r>
              <a:rPr lang="el-GR" sz="2000" dirty="0"/>
              <a:t> </a:t>
            </a:r>
            <a:r>
              <a:rPr lang="el-GR" sz="2000" dirty="0" smtClean="0"/>
              <a:t>β</a:t>
            </a:r>
            <a:r>
              <a:rPr lang="pt-BR" sz="2000" dirty="0" smtClean="0"/>
              <a:t>2 = 0;</a:t>
            </a:r>
            <a:endParaRPr lang="pt-BR" sz="2000" baseline="30000" dirty="0"/>
          </a:p>
        </p:txBody>
      </p:sp>
      <p:sp>
        <p:nvSpPr>
          <p:cNvPr id="6" name="Retângulo 5"/>
          <p:cNvSpPr/>
          <p:nvPr/>
        </p:nvSpPr>
        <p:spPr>
          <a:xfrm>
            <a:off x="228600" y="54864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0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0"/>
                <a:ext cx="7848600" cy="5334000"/>
              </a:xfrm>
            </p:spPr>
            <p:txBody>
              <a:bodyPr/>
              <a:lstStyle/>
              <a:p>
                <a:r>
                  <a:rPr lang="pt-BR" sz="2400" dirty="0" smtClean="0">
                    <a:latin typeface="Calibri(corpo)"/>
                  </a:rPr>
                  <a:t>Modelos com k variáveis independentes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400" i="1">
                            <a:latin typeface="Calibri(corpo)"/>
                          </a:rPr>
                          <m:t>𝑦</m:t>
                        </m:r>
                      </m:e>
                      <m:sub>
                        <m:r>
                          <a:rPr lang="pt-BR" sz="2400" i="1">
                            <a:latin typeface="Calibri(corpo)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libri(corpo)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400" i="1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a:rPr lang="pt-BR" sz="2400" i="1">
                            <a:latin typeface="Calibri(corpo)"/>
                          </a:rPr>
                          <m:t>0</m:t>
                        </m:r>
                      </m:sub>
                    </m:sSub>
                    <m:r>
                      <a:rPr lang="pt-BR" sz="2400" i="1">
                        <a:latin typeface="Calibri(corpo)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400" i="1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a:rPr lang="pt-BR" sz="2400" i="1">
                            <a:latin typeface="Calibri(corpo)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libri(corpo)"/>
                      </a:rPr>
                      <m:t>𝑋</m:t>
                    </m:r>
                    <m:r>
                      <a:rPr lang="pt-BR" sz="2400" b="0" i="1" baseline="-25000" smtClean="0">
                        <a:latin typeface="Calibri(corpo)"/>
                      </a:rPr>
                      <m:t>1</m:t>
                    </m:r>
                    <m:r>
                      <a:rPr lang="pt-BR" sz="2400" b="0" i="1" smtClean="0">
                        <a:latin typeface="Calibri(corpo)"/>
                      </a:rPr>
                      <m:t> </m:t>
                    </m:r>
                    <m:r>
                      <a:rPr lang="pt-BR" sz="2400" i="1">
                        <a:latin typeface="Calibri(corpo)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400" i="1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a:rPr lang="pt-BR" sz="2400" i="1">
                            <a:latin typeface="Calibri(corpo)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libri(corpo)"/>
                      </a:rPr>
                      <m:t>𝑋</m:t>
                    </m:r>
                    <m:r>
                      <a:rPr lang="pt-BR" sz="2400" b="0" i="1" baseline="-25000" smtClean="0">
                        <a:latin typeface="Calibri(corpo)"/>
                      </a:rPr>
                      <m:t>2</m:t>
                    </m:r>
                    <m:r>
                      <a:rPr lang="pt-BR" sz="2400" i="1">
                        <a:latin typeface="Calibri(corpo)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400" i="1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libri(corpo)"/>
                          </a:rPr>
                          <m:t>3</m:t>
                        </m:r>
                      </m:sub>
                    </m:sSub>
                    <m:r>
                      <a:rPr lang="pt-BR" sz="2400" i="1">
                        <a:latin typeface="Calibri(corpo)"/>
                      </a:rPr>
                      <m:t>𝑋</m:t>
                    </m:r>
                    <m:r>
                      <a:rPr lang="pt-BR" sz="2400" b="0" i="1" baseline="-25000" smtClean="0">
                        <a:latin typeface="Calibri(corpo)"/>
                      </a:rPr>
                      <m:t>3 </m:t>
                    </m:r>
                    <m:r>
                      <a:rPr lang="pt-BR" sz="2400" i="1" smtClean="0">
                        <a:latin typeface="Calibri(corpo)"/>
                      </a:rPr>
                      <m:t>+</m:t>
                    </m:r>
                    <m:r>
                      <a:rPr lang="pt-BR" sz="2400" b="0" i="1" smtClean="0">
                        <a:latin typeface="Calibri(corpo)"/>
                      </a:rPr>
                      <m:t>…</m:t>
                    </m:r>
                    <m:r>
                      <a:rPr lang="pt-BR" sz="2400" i="1" smtClean="0">
                        <a:latin typeface="Calibri(corpo)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400" i="1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libri(corpo)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libri(corpo)"/>
                      </a:rPr>
                      <m:t>𝑋</m:t>
                    </m:r>
                    <m:r>
                      <a:rPr lang="pt-BR" sz="2400" b="0" i="1" baseline="-25000" smtClean="0">
                        <a:latin typeface="Calibri(corpo)"/>
                      </a:rPr>
                      <m:t>𝑘</m:t>
                    </m:r>
                    <m:sSub>
                      <m:sSubPr>
                        <m:ctrlPr>
                          <a:rPr lang="pt-BR" sz="24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libri(corpo)"/>
                          </a:rPr>
                          <m:t>+ </m:t>
                        </m:r>
                        <m:r>
                          <a:rPr lang="pt-BR" sz="2400" i="1">
                            <a:latin typeface="Calibri(corpo)"/>
                          </a:rPr>
                          <m:t>𝜖</m:t>
                        </m:r>
                      </m:e>
                      <m:sub>
                        <m:r>
                          <a:rPr lang="pt-BR" sz="2400" i="1">
                            <a:latin typeface="Calibri(corpo)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>
                    <a:latin typeface="Calibri(corpo)"/>
                  </a:rPr>
                  <a:t> </a:t>
                </a:r>
              </a:p>
              <a:p>
                <a:pPr marL="0" indent="0" algn="just">
                  <a:buNone/>
                </a:pPr>
                <a:endParaRPr lang="pt-BR" sz="500" dirty="0" smtClean="0">
                  <a:latin typeface="Calibri(corpo)"/>
                </a:endParaRPr>
              </a:p>
              <a:p>
                <a:pPr algn="just"/>
                <a:r>
                  <a:rPr lang="pt-BR" sz="2000" dirty="0" smtClean="0">
                    <a:latin typeface="Calibri(corpo)"/>
                  </a:rPr>
                  <a:t>Esse </a:t>
                </a:r>
                <a:r>
                  <a:rPr lang="pt-BR" sz="2000" dirty="0">
                    <a:latin typeface="Calibri(corpo)"/>
                  </a:rPr>
                  <a:t>é o modelo de regressão linear múltipla geral ou, simplesmente, modelo de regressão múltipla</a:t>
                </a:r>
                <a:r>
                  <a:rPr lang="pt-BR" sz="2000" dirty="0" smtClean="0">
                    <a:latin typeface="Calibri(corpo)"/>
                  </a:rPr>
                  <a:t>.</a:t>
                </a:r>
              </a:p>
              <a:p>
                <a:pPr marL="0" indent="0" algn="just">
                  <a:buNone/>
                </a:pPr>
                <a:endParaRPr lang="pt-BR" sz="500" dirty="0">
                  <a:latin typeface="Calibri(corpo)"/>
                </a:endParaRPr>
              </a:p>
              <a:p>
                <a:pPr algn="just"/>
                <a:r>
                  <a:rPr lang="pt-BR" sz="2000" dirty="0">
                    <a:latin typeface="Calibri(corpo)"/>
                  </a:rPr>
                  <a:t>Há k+ 1 parâmetros populacionais desconhecidos, já que temos </a:t>
                </a:r>
                <a:r>
                  <a:rPr lang="pt-BR" sz="2000" dirty="0">
                    <a:latin typeface="Calibri(corpo)"/>
                  </a:rPr>
                  <a:t>k variáveis </a:t>
                </a:r>
                <a:r>
                  <a:rPr lang="pt-BR" sz="2000" dirty="0">
                    <a:latin typeface="Calibri(corpo)"/>
                  </a:rPr>
                  <a:t>independentes e um </a:t>
                </a:r>
                <a:r>
                  <a:rPr lang="pt-BR" sz="2000" dirty="0" smtClean="0">
                    <a:latin typeface="Calibri(corpo)"/>
                  </a:rPr>
                  <a:t>intercepto</a:t>
                </a:r>
                <a:r>
                  <a:rPr lang="pt-BR" sz="2400" dirty="0" smtClean="0">
                    <a:latin typeface="Calibri(corpo)"/>
                  </a:rPr>
                  <a:t>.</a:t>
                </a:r>
              </a:p>
              <a:p>
                <a:pPr algn="just"/>
                <a:endParaRPr lang="pt-BR" sz="500" dirty="0" smtClean="0">
                  <a:latin typeface="Calibri(corpo)"/>
                </a:endParaRPr>
              </a:p>
              <a:p>
                <a:pPr algn="just"/>
                <a:r>
                  <a:rPr lang="pt-BR" sz="2000" dirty="0" smtClean="0">
                    <a:latin typeface="Calibri(corpo)"/>
                  </a:rPr>
                  <a:t>Os </a:t>
                </a:r>
                <a:r>
                  <a:rPr lang="pt-BR" sz="2000" dirty="0">
                    <a:latin typeface="Calibri(corpo)"/>
                  </a:rPr>
                  <a:t>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000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a:rPr lang="pt-BR" sz="2000">
                            <a:latin typeface="Calibri(corpo)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>
                    <a:latin typeface="Calibri(corpo)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000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a:rPr lang="pt-BR" sz="2000">
                            <a:latin typeface="Calibri(corpo)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2000" dirty="0">
                    <a:latin typeface="Calibri(corpo)"/>
                  </a:rPr>
                  <a:t> são </a:t>
                </a:r>
                <a:r>
                  <a:rPr lang="pt-BR" sz="2000" dirty="0">
                    <a:latin typeface="Calibri(corpo)"/>
                  </a:rPr>
                  <a:t>chamados de parâmetros de inclinação, mesmo que eles não tenham exatamente este </a:t>
                </a:r>
                <a:r>
                  <a:rPr lang="pt-BR" sz="2000" dirty="0" smtClean="0">
                    <a:latin typeface="Calibri(corpo)"/>
                  </a:rPr>
                  <a:t>significado.</a:t>
                </a:r>
              </a:p>
              <a:p>
                <a:pPr algn="just"/>
                <a:endParaRPr lang="pt-BR" sz="500" dirty="0" smtClean="0">
                  <a:latin typeface="Calibri(corpo)"/>
                </a:endParaRPr>
              </a:p>
              <a:p>
                <a:pPr algn="just"/>
                <a:r>
                  <a:rPr lang="pt-BR" sz="2000" dirty="0">
                    <a:latin typeface="Calibri(corpo)"/>
                  </a:rPr>
                  <a:t>A regressão é “linear” porque é linear 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libri(corpo)"/>
                          </a:rPr>
                        </m:ctrlPr>
                      </m:sSubPr>
                      <m:e>
                        <m:r>
                          <a:rPr lang="pt-BR" sz="2000">
                            <a:latin typeface="Calibri(corpo)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000" b="0" i="0" smtClean="0">
                            <a:latin typeface="Calibri(corpo)"/>
                          </a:rPr>
                          <m:t>j</m:t>
                        </m:r>
                      </m:sub>
                    </m:sSub>
                  </m:oMath>
                </a14:m>
                <a:r>
                  <a:rPr lang="pt-BR" sz="2000" dirty="0">
                    <a:latin typeface="Calibri(corpo)"/>
                  </a:rPr>
                  <a:t>, mesmo que seja uma relação não-linear entre a variável dependente e as variáveis independentes:</a:t>
                </a:r>
              </a:p>
              <a:p>
                <a:pPr algn="just"/>
                <a:endParaRPr lang="pt-BR" sz="2400" dirty="0">
                  <a:latin typeface="Calibri(corpo)"/>
                </a:endParaRPr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0"/>
                <a:ext cx="7848600" cy="5334000"/>
              </a:xfrm>
              <a:blipFill rotWithShape="0">
                <a:blip r:embed="rId2"/>
                <a:stretch>
                  <a:fillRect l="-1009" t="-1486" r="-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350525"/>
            <a:ext cx="5209444" cy="3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39200" cy="46755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8600" y="5818571"/>
            <a:ext cx="8839200" cy="10394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pt-BR" sz="2000" b="1" u="sng" dirty="0" smtClean="0"/>
              <a:t>Interpretação</a:t>
            </a:r>
            <a:r>
              <a:rPr lang="pt-BR" sz="2000" dirty="0" smtClean="0"/>
              <a:t>: O modelo em conjunto é estatisticamente significante pois o p-</a:t>
            </a:r>
            <a:r>
              <a:rPr lang="pt-BR" sz="2000" dirty="0" err="1" smtClean="0"/>
              <a:t>value</a:t>
            </a:r>
            <a:r>
              <a:rPr lang="pt-BR" sz="2000" dirty="0" smtClean="0"/>
              <a:t> é menor do 5%.</a:t>
            </a:r>
            <a:endParaRPr lang="pt-BR" sz="2000" baseline="30000" dirty="0"/>
          </a:p>
        </p:txBody>
      </p:sp>
      <p:sp>
        <p:nvSpPr>
          <p:cNvPr id="6" name="Retângulo 5"/>
          <p:cNvSpPr/>
          <p:nvPr/>
        </p:nvSpPr>
        <p:spPr>
          <a:xfrm>
            <a:off x="228600" y="5486400"/>
            <a:ext cx="784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24" y="1325151"/>
            <a:ext cx="8463176" cy="545664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92804" y="1066800"/>
            <a:ext cx="7712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Gráfico dos resíduos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7" name="Subtítulo 2"/>
          <p:cNvSpPr>
            <a:spLocks noGrp="1"/>
          </p:cNvSpPr>
          <p:nvPr/>
        </p:nvSpPr>
        <p:spPr>
          <a:xfrm>
            <a:off x="169993" y="1905000"/>
            <a:ext cx="8929750" cy="535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Consideremos o modelo:</a:t>
            </a:r>
          </a:p>
          <a:p>
            <a:pPr marL="914400" lvl="1" indent="-457200" algn="l"/>
            <a:endParaRPr lang="pt-BR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457200" algn="l"/>
            <a:r>
              <a:rPr lang="pt-B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Salário = </a:t>
            </a:r>
            <a:r>
              <a:rPr lang="el-GR" sz="3200" dirty="0" smtClean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el-GR" sz="3200" dirty="0" smtClean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AnosEstudo +  </a:t>
            </a:r>
            <a:r>
              <a:rPr lang="el-GR" sz="3200" dirty="0" smtClean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Experiencia + </a:t>
            </a:r>
            <a:r>
              <a:rPr lang="el-GR" sz="3200" dirty="0" smtClean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TempoServico + </a:t>
            </a:r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endParaRPr lang="pt-BR" sz="32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r>
              <a:rPr lang="pt-BR" sz="24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pt-BR" sz="2900" i="1" dirty="0" smtClean="0">
                <a:solidFill>
                  <a:schemeClr val="bg1">
                    <a:lumMod val="50000"/>
                  </a:schemeClr>
                </a:solidFill>
              </a:rPr>
              <a:t>onde </a:t>
            </a:r>
            <a:r>
              <a:rPr lang="pt-BR" sz="29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Salário</a:t>
            </a:r>
            <a:r>
              <a:rPr lang="pt-BR" sz="2900" i="1" dirty="0" smtClean="0">
                <a:solidFill>
                  <a:schemeClr val="bg1">
                    <a:lumMod val="50000"/>
                  </a:schemeClr>
                </a:solidFill>
              </a:rPr>
              <a:t> = Salário horário, </a:t>
            </a:r>
            <a:r>
              <a:rPr lang="pt-BR" sz="29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anos de estudo </a:t>
            </a:r>
            <a:r>
              <a:rPr lang="pt-BR" sz="2900" i="1" dirty="0" smtClean="0">
                <a:solidFill>
                  <a:schemeClr val="bg1">
                    <a:lumMod val="50000"/>
                  </a:schemeClr>
                </a:solidFill>
              </a:rPr>
              <a:t>= anos de estudo em anos; </a:t>
            </a:r>
            <a:r>
              <a:rPr lang="pt-BR" sz="29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experiência</a:t>
            </a:r>
            <a:r>
              <a:rPr lang="pt-BR" sz="2900" i="1" dirty="0" smtClean="0">
                <a:solidFill>
                  <a:schemeClr val="bg1">
                    <a:lumMod val="50000"/>
                  </a:schemeClr>
                </a:solidFill>
              </a:rPr>
              <a:t> = experiência em anos; </a:t>
            </a:r>
            <a:r>
              <a:rPr lang="pt-BR" sz="29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Tempo de serviço </a:t>
            </a:r>
            <a:r>
              <a:rPr lang="pt-BR" sz="2900" i="1" dirty="0" smtClean="0">
                <a:solidFill>
                  <a:schemeClr val="bg1">
                    <a:lumMod val="50000"/>
                  </a:schemeClr>
                </a:solidFill>
              </a:rPr>
              <a:t>= tempo de serviços em anos.</a:t>
            </a:r>
            <a:endParaRPr lang="pt-BR" sz="24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3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sz="3200" i="1" dirty="0" smtClean="0">
                <a:solidFill>
                  <a:schemeClr val="bg1">
                    <a:lumMod val="50000"/>
                  </a:schemeClr>
                </a:solidFill>
              </a:rPr>
              <a:t>Importe os dados da planilha: </a:t>
            </a:r>
            <a:r>
              <a:rPr lang="pt-BR" sz="3200" i="1" dirty="0" err="1" smtClean="0">
                <a:solidFill>
                  <a:schemeClr val="bg1">
                    <a:lumMod val="50000"/>
                  </a:schemeClr>
                </a:solidFill>
              </a:rPr>
              <a:t>salario</a:t>
            </a:r>
            <a:r>
              <a:rPr lang="pt-BR" sz="32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pt-BR" sz="3200" i="1" dirty="0" err="1" smtClean="0">
                <a:solidFill>
                  <a:schemeClr val="bg1">
                    <a:lumMod val="50000"/>
                  </a:schemeClr>
                </a:solidFill>
              </a:rPr>
              <a:t>xls</a:t>
            </a:r>
            <a:r>
              <a:rPr lang="pt-BR" sz="3200" i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sz="3200" i="1" dirty="0" smtClean="0">
                <a:solidFill>
                  <a:schemeClr val="bg1">
                    <a:lumMod val="50000"/>
                  </a:schemeClr>
                </a:solidFill>
              </a:rPr>
              <a:t>Quais seriam os sinais esperados para </a:t>
            </a:r>
            <a:r>
              <a:rPr lang="el-GR" sz="3200" dirty="0" smtClean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 , </a:t>
            </a:r>
            <a:r>
              <a:rPr lang="el-GR" sz="3200" dirty="0" smtClean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pt-BR" sz="3200" baseline="30000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3;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sz="32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sz="3200" i="1" dirty="0" smtClean="0">
                <a:solidFill>
                  <a:schemeClr val="bg1">
                    <a:lumMod val="50000"/>
                  </a:schemeClr>
                </a:solidFill>
              </a:rPr>
              <a:t>Que variável explanatória teria mais influência no salário</a:t>
            </a:r>
            <a:r>
              <a:rPr lang="pt-BR" sz="3200" baseline="-250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sz="32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sz="3200" i="1" dirty="0" smtClean="0">
                <a:solidFill>
                  <a:schemeClr val="bg1">
                    <a:lumMod val="50000"/>
                  </a:schemeClr>
                </a:solidFill>
              </a:rPr>
              <a:t>Estime o modelo acima;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Interprete 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</a:rPr>
              <a:t>os resultados dos coeficientes estimados, interprete o grau de ajuste do modelo aos dados. Teste a significância individual e coletiva dos coeficientes estimados;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pt-BR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24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46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371600" lvl="2" indent="-457200" algn="l"/>
            <a:endParaRPr lang="pt-B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endParaRPr lang="pt-BR" sz="16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371600" lvl="2" indent="-457200" algn="l"/>
            <a:endParaRPr lang="pt-B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r>
              <a:rPr lang="pt-BR" sz="2000" baseline="-25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pt-BR" sz="22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22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16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 algn="l"/>
            <a:endParaRPr lang="pt-BR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3400" y="1219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    "/>
              </a:rPr>
              <a:t>Aplicação em R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39341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3" y="1295400"/>
            <a:ext cx="865602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24" y="1143000"/>
            <a:ext cx="8257143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169993" y="1143000"/>
            <a:ext cx="8804014" cy="5442466"/>
          </a:xfrm>
        </p:spPr>
        <p:txBody>
          <a:bodyPr/>
          <a:lstStyle/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pt-BR" sz="4800" b="1" dirty="0">
                <a:solidFill>
                  <a:schemeClr val="tx2"/>
                </a:solidFill>
              </a:rPr>
              <a:t>Obrigado.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4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0"/>
                <a:ext cx="7848600" cy="5334000"/>
              </a:xfrm>
            </p:spPr>
            <p:txBody>
              <a:bodyPr/>
              <a:lstStyle/>
              <a:p>
                <a:r>
                  <a:rPr lang="pt-BR" sz="2000" dirty="0" smtClean="0"/>
                  <a:t>Modelos com duas variáveis independentes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</a:p>
              <a:p>
                <a:pPr marL="0" indent="0">
                  <a:buNone/>
                </a:pPr>
                <a:endParaRPr lang="pt-B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 smtClean="0"/>
                  <a:t> é </a:t>
                </a:r>
                <a:r>
                  <a:rPr lang="pt-BR" sz="2000" dirty="0"/>
                  <a:t>o </a:t>
                </a:r>
                <a:r>
                  <a:rPr lang="pt-BR" sz="2000" dirty="0" smtClean="0"/>
                  <a:t>intercepto é o valor previsto de Y quando todas as variáveis independentes são iguais a zero.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mede a variação em </a:t>
                </a:r>
                <a:r>
                  <a:rPr lang="pt-BR" sz="2000" i="1" dirty="0" smtClean="0"/>
                  <a:t>y </a:t>
                </a:r>
                <a:r>
                  <a:rPr lang="pt-BR" sz="2000" dirty="0" smtClean="0"/>
                  <a:t>com </a:t>
                </a:r>
                <a:r>
                  <a:rPr lang="pt-BR" sz="2000" dirty="0"/>
                  <a:t>relação a </a:t>
                </a:r>
                <a:r>
                  <a:rPr lang="pt-BR" sz="2000" i="1" dirty="0"/>
                  <a:t>x1</a:t>
                </a:r>
                <a:r>
                  <a:rPr lang="pt-BR" sz="2000" dirty="0"/>
                  <a:t>, mantendo os outros fatores constantes</a:t>
                </a:r>
                <a:r>
                  <a:rPr lang="pt-BR" sz="2000" dirty="0" smtClean="0"/>
                  <a:t>.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 smtClean="0"/>
                  <a:t> mede </a:t>
                </a:r>
                <a:r>
                  <a:rPr lang="pt-BR" sz="2000" dirty="0"/>
                  <a:t>a variação em </a:t>
                </a:r>
                <a:r>
                  <a:rPr lang="pt-BR" sz="2000" i="1" dirty="0" smtClean="0"/>
                  <a:t>y </a:t>
                </a:r>
                <a:r>
                  <a:rPr lang="pt-BR" sz="2000" dirty="0" smtClean="0"/>
                  <a:t>com </a:t>
                </a:r>
                <a:r>
                  <a:rPr lang="pt-BR" sz="2000" dirty="0"/>
                  <a:t>relação a </a:t>
                </a:r>
                <a:r>
                  <a:rPr lang="pt-BR" sz="2000" i="1" dirty="0"/>
                  <a:t>x2</a:t>
                </a:r>
                <a:r>
                  <a:rPr lang="pt-BR" sz="2000" dirty="0"/>
                  <a:t>, mantendo os outros fatores constantes</a:t>
                </a:r>
                <a:r>
                  <a:rPr lang="pt-BR" sz="2000" dirty="0" smtClean="0"/>
                  <a:t>.</a:t>
                </a:r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0"/>
                <a:ext cx="7848600" cy="5334000"/>
              </a:xfrm>
              <a:blipFill rotWithShape="0">
                <a:blip r:embed="rId2"/>
                <a:stretch>
                  <a:fillRect l="-699" t="-1143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4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1" y="1295400"/>
            <a:ext cx="6210300" cy="436245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800" dirty="0"/>
              <a:t>Regressão linear múltipla (mais de uma variável explicativa)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800" dirty="0"/>
          </a:p>
        </p:txBody>
      </p:sp>
      <p:pic>
        <p:nvPicPr>
          <p:cNvPr id="45060" name="Picture 2" descr="http://circ.ahajournals.org/content/117/13/1732/F2.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67434"/>
            <a:ext cx="5267699" cy="372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15604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" y="1341854"/>
                <a:ext cx="8929750" cy="5357850"/>
              </a:xfrm>
            </p:spPr>
            <p:txBody>
              <a:bodyPr>
                <a:noAutofit/>
              </a:bodyPr>
              <a:lstStyle/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pt-BR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𝑂𝑈</m:t>
                      </m:r>
                    </m:oMath>
                  </m:oMathPara>
                </a14:m>
                <a:endParaRPr lang="pt-BR" sz="18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pt-B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  <a:p>
                <a:pPr marL="914400" lvl="1" indent="-457200" algn="l"/>
                <a:endParaRPr lang="pt-BR" sz="1800" dirty="0" smtClean="0">
                  <a:solidFill>
                    <a:schemeClr val="tx1"/>
                  </a:solidFill>
                </a:endParaRP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pt-BR" dirty="0" smtClean="0">
                    <a:solidFill>
                      <a:schemeClr val="tx1"/>
                    </a:solidFill>
                  </a:rPr>
                  <a:t>O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termo de erro possui média zero: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E 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ε</a:t>
                </a:r>
                <a:r>
                  <a:rPr lang="pt-BR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) = 0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pt-BR" dirty="0" smtClean="0">
                    <a:solidFill>
                      <a:schemeClr val="tx1"/>
                    </a:solidFill>
                  </a:rPr>
                  <a:t>Os erros são normalmente distribuídos.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pt-BR" dirty="0" smtClean="0">
                    <a:solidFill>
                      <a:schemeClr val="tx1"/>
                    </a:solidFill>
                  </a:rPr>
                  <a:t>A variável </a:t>
                </a:r>
                <a:r>
                  <a:rPr lang="pt-BR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não é aleatória e deve assumir pelo menos dois valores diferentes.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pt-BR" dirty="0" smtClean="0">
                    <a:solidFill>
                      <a:schemeClr val="tx1"/>
                    </a:solidFill>
                  </a:rPr>
                  <a:t>Variância do erro é constante: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var(</a:t>
                </a:r>
                <a:r>
                  <a:rPr lang="el-GR" dirty="0">
                    <a:solidFill>
                      <a:schemeClr val="tx1"/>
                    </a:solidFill>
                  </a:rPr>
                  <a:t>ε </a:t>
                </a:r>
                <a:r>
                  <a:rPr lang="pt-BR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) =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endParaRPr lang="en-US" baseline="30000" dirty="0" smtClean="0">
                  <a:solidFill>
                    <a:schemeClr val="tx1"/>
                  </a:solidFill>
                </a:endParaRP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pt-BR" dirty="0" smtClean="0">
                    <a:solidFill>
                      <a:schemeClr val="tx1"/>
                    </a:solidFill>
                  </a:rPr>
                  <a:t>Os erros não são autocorrelacionados :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E(</a:t>
                </a:r>
                <a:r>
                  <a:rPr lang="el-GR" dirty="0">
                    <a:solidFill>
                      <a:schemeClr val="tx1"/>
                    </a:solidFill>
                  </a:rPr>
                  <a:t>ε </a:t>
                </a:r>
                <a:r>
                  <a:rPr lang="pt-BR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l-GR" dirty="0">
                    <a:solidFill>
                      <a:schemeClr val="tx1"/>
                    </a:solidFill>
                  </a:rPr>
                  <a:t> ε </a:t>
                </a:r>
                <a:r>
                  <a:rPr lang="pt-BR" baseline="-25000" dirty="0" smtClean="0">
                    <a:solidFill>
                      <a:schemeClr val="tx1"/>
                    </a:solidFill>
                  </a:rPr>
                  <a:t>j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)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0, I ≠ j 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pt-BR" dirty="0" smtClean="0">
                    <a:solidFill>
                      <a:schemeClr val="tx1"/>
                    </a:solidFill>
                  </a:rPr>
                  <a:t>Cada variável independente X</a:t>
                </a:r>
                <a:r>
                  <a:rPr lang="pt-BR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não pode ser combinação linear das demais</a:t>
                </a:r>
                <a:endParaRPr lang="en-US" baseline="30000" dirty="0" smtClean="0">
                  <a:solidFill>
                    <a:schemeClr val="tx1"/>
                  </a:solidFill>
                </a:endParaRPr>
              </a:p>
              <a:p>
                <a:pPr marL="914400" lvl="1" indent="-457200" algn="l"/>
                <a:endParaRPr lang="en-US" baseline="30000" dirty="0" smtClean="0">
                  <a:solidFill>
                    <a:schemeClr val="tx1"/>
                  </a:solidFill>
                </a:endParaRPr>
              </a:p>
              <a:p>
                <a:pPr marL="914400" lvl="1" indent="-457200" algn="l"/>
                <a:endParaRPr lang="en-US" sz="1800" baseline="30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" y="1341854"/>
                <a:ext cx="8929750" cy="5357850"/>
              </a:xfrm>
              <a:blipFill rotWithShape="0">
                <a:blip r:embed="rId2"/>
                <a:stretch>
                  <a:fillRect b="-34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4B8-FA02-4CC9-B07F-63E61D7D5362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685800" y="235972"/>
            <a:ext cx="5915025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de Regressão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57200" y="705078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Pressupostos do modelo de regressão múltipla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8241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33400" y="246769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Calibri    "/>
              </a:rPr>
              <a:t>Com base nos dados IDH_Brasil_2010.csv  </a:t>
            </a:r>
            <a:endParaRPr lang="pt-BR" dirty="0">
              <a:latin typeface="Calibri   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Calibri    "/>
              </a:rPr>
              <a:t>Estime </a:t>
            </a:r>
            <a:r>
              <a:rPr lang="pt-BR" dirty="0">
                <a:latin typeface="Calibri    "/>
              </a:rPr>
              <a:t>um modelo de regressão linear </a:t>
            </a:r>
            <a:r>
              <a:rPr lang="pt-BR" dirty="0" smtClean="0">
                <a:latin typeface="Calibri    "/>
              </a:rPr>
              <a:t>múltipla para explicar renda </a:t>
            </a:r>
            <a:r>
              <a:rPr lang="pt-BR" dirty="0" err="1" smtClean="0">
                <a:latin typeface="Calibri    "/>
              </a:rPr>
              <a:t>percapita</a:t>
            </a:r>
            <a:r>
              <a:rPr lang="pt-BR" dirty="0" smtClean="0">
                <a:latin typeface="Calibri    "/>
              </a:rPr>
              <a:t> em função e </a:t>
            </a:r>
            <a:r>
              <a:rPr lang="pt-BR" dirty="0" err="1" smtClean="0">
                <a:latin typeface="Calibri    "/>
              </a:rPr>
              <a:t>idhm</a:t>
            </a:r>
            <a:r>
              <a:rPr lang="pt-BR" dirty="0" smtClean="0">
                <a:latin typeface="Calibri    "/>
              </a:rPr>
              <a:t> educação.</a:t>
            </a:r>
            <a:endParaRPr lang="pt-BR" dirty="0">
              <a:latin typeface="Calibri   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Calibri   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Calibri   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Calibri   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Calibri    "/>
              </a:rPr>
              <a:t>Espoço</a:t>
            </a:r>
            <a:r>
              <a:rPr lang="pt-BR" dirty="0" smtClean="0">
                <a:latin typeface="Calibri    "/>
              </a:rPr>
              <a:t> o gráfico dos resíduos do modelo estimado</a:t>
            </a:r>
          </a:p>
          <a:p>
            <a:endParaRPr lang="pt-BR" dirty="0">
              <a:latin typeface="Calibri    "/>
            </a:endParaRPr>
          </a:p>
          <a:p>
            <a:endParaRPr lang="pt-BR" dirty="0" smtClean="0">
              <a:latin typeface="Calibri   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Calibri    "/>
              </a:rPr>
              <a:t>Interprete </a:t>
            </a:r>
            <a:r>
              <a:rPr lang="pt-BR" dirty="0">
                <a:latin typeface="Calibri    "/>
              </a:rPr>
              <a:t>os resultados.</a:t>
            </a:r>
            <a:endParaRPr lang="pt-BR" dirty="0">
              <a:latin typeface="Calibri    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3400" y="1219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    "/>
              </a:rPr>
              <a:t>Aplicação em R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3810000"/>
            <a:ext cx="8149343" cy="75711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5231130"/>
            <a:ext cx="2685733" cy="5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2999"/>
            <a:ext cx="8610600" cy="46755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676400" y="990600"/>
            <a:ext cx="2133600" cy="597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Variável dependente no modelo de regressão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2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2999"/>
            <a:ext cx="8610600" cy="46755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3962400" y="1002506"/>
            <a:ext cx="4876800" cy="597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28600" y="6019800"/>
            <a:ext cx="88392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Variáveis independentes no modelo de regressão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1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14599</TotalTime>
  <Words>755</Words>
  <Application>Microsoft Office PowerPoint</Application>
  <PresentationFormat>Apresentação na tela (4:3)</PresentationFormat>
  <Paragraphs>148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   </vt:lpstr>
      <vt:lpstr>Calibri Light</vt:lpstr>
      <vt:lpstr>Calibri(corpo)</vt:lpstr>
      <vt:lpstr>Cambria Math</vt:lpstr>
      <vt:lpstr>Times New Roman</vt:lpstr>
      <vt:lpstr>Office Theme</vt:lpstr>
      <vt:lpstr>ANÁLISE DE DADOS MULTIVARIADOS I -  REGRESSÃO (AULA 03)</vt:lpstr>
      <vt:lpstr>Modelos de Regressão</vt:lpstr>
      <vt:lpstr>Modelos de Regressão</vt:lpstr>
      <vt:lpstr>Modelos de Regressão</vt:lpstr>
      <vt:lpstr>Modelos de Regressão</vt:lpstr>
      <vt:lpstr>Apresentação do PowerPoint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372</cp:revision>
  <cp:lastPrinted>2018-11-05T19:11:06Z</cp:lastPrinted>
  <dcterms:created xsi:type="dcterms:W3CDTF">2006-05-23T21:19:39Z</dcterms:created>
  <dcterms:modified xsi:type="dcterms:W3CDTF">2018-11-06T19:38:21Z</dcterms:modified>
</cp:coreProperties>
</file>