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1"/>
  </p:notesMasterIdLst>
  <p:handoutMasterIdLst>
    <p:handoutMasterId r:id="rId12"/>
  </p:handoutMasterIdLst>
  <p:sldIdLst>
    <p:sldId id="1013" r:id="rId2"/>
    <p:sldId id="779" r:id="rId3"/>
    <p:sldId id="1016" r:id="rId4"/>
    <p:sldId id="1017" r:id="rId5"/>
    <p:sldId id="780" r:id="rId6"/>
    <p:sldId id="1018" r:id="rId7"/>
    <p:sldId id="1020" r:id="rId8"/>
    <p:sldId id="1019" r:id="rId9"/>
    <p:sldId id="1015" r:id="rId10"/>
  </p:sldIdLst>
  <p:sldSz cx="9144000" cy="6858000" type="screen4x3"/>
  <p:notesSz cx="9872663" cy="67976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3" autoAdjust="0"/>
    <p:restoredTop sz="90929"/>
  </p:normalViewPr>
  <p:slideViewPr>
    <p:cSldViewPr>
      <p:cViewPr varScale="1">
        <p:scale>
          <a:sx n="99" d="100"/>
          <a:sy n="99" d="100"/>
        </p:scale>
        <p:origin x="6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3177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081EF-7EE4-4AE8-A2BF-38C85BFEF13F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3177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8040-A724-4667-998B-0B0DB7C25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6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5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28896"/>
            <a:ext cx="789813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5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3C2A32-D5EF-460E-9C2A-1D947ED71E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5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C9174-4EB2-4D2A-AACB-828D3AD7026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55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19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EEE2-1892-436D-A5EF-B289AEBA8C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846D-94B6-4281-9EB4-F336FBA8D4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5CF2A-70BD-45F2-B7A1-6A2E0DCD22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5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09CA-7D22-4051-B0D7-00A33885B7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7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AF30-D8D8-4B6C-BF52-8187A7B19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9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449DE-68FD-4994-8E61-A00228799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4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01A7-C5B1-45DD-BC8F-B089B6E12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F012-4BBA-4D5A-8125-70C1242E5E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6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45F8-50D5-4631-91AE-1F68D512F8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3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ECAA-F792-4F7B-94B9-A230819CA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6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CCEB-53EE-4DEF-B701-28513A90A7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6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987DF-68FB-4470-A12B-1D3FA21899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524000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2"/>
                </a:solidFill>
              </a:rPr>
              <a:t>ANÁLISE DE DADOS MULTIVARIADOS I -  REGRESSÃO</a:t>
            </a: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/>
            </a:r>
            <a:b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pt-BR" altLang="pt-BR" sz="1800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(Lista de exercícios 1)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934200" cy="2133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chemeClr val="tx2"/>
                </a:solidFill>
                <a:cs typeface="Times New Roman" pitchFamily="18" charset="0"/>
              </a:rPr>
              <a:t>Novembro e dezembro de 2018</a:t>
            </a: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pt-BR" altLang="pt-BR" sz="2000" dirty="0">
                <a:solidFill>
                  <a:schemeClr val="tx2"/>
                </a:solidFill>
                <a:cs typeface="Times New Roman" pitchFamily="18" charset="0"/>
              </a:rPr>
              <a:t>Reinaldo Soares de Camargo</a:t>
            </a: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l" eaLnBrk="1" hangingPunct="1"/>
            <a:endParaRPr lang="pt-BR" alt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4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05815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1ª Lista de exercícios para entregar em 12/11/2018.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Os exercícios podem ser entregues em grupos de 2 alunos, e o grupo deve submeter o código em R utilizado para responder ao exercício, juntamente com a discussão dos resultados.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Utilize a base de dados do IDH brasil 2010 (IDH_Brasil_2010.csv)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Rode a regressão de acordo com o modelo abaixo: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mod1.ex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dados3$perc_pop_dom_com_coleta_lixo)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</a:t>
            </a: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(mod1.ex)</a:t>
            </a: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59276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066800"/>
            <a:ext cx="828675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1ª Lista de exercícios para entregar em 12/11/2018.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Questão 1: No modelo anterior, quais as variáveis explicativas e qual a variável dependente</a:t>
            </a:r>
            <a:r>
              <a:rPr lang="pt-BR" sz="1800" dirty="0" smtClean="0"/>
              <a:t>?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u="sng" dirty="0" smtClean="0">
                <a:solidFill>
                  <a:srgbClr val="FF0000"/>
                </a:solidFill>
              </a:rPr>
              <a:t>Resposta</a:t>
            </a:r>
            <a:r>
              <a:rPr lang="pt-BR" sz="1800" b="1" dirty="0" smtClean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As variáveis explicativas são: </a:t>
            </a:r>
            <a:r>
              <a:rPr lang="pt-BR" sz="1800" dirty="0" err="1" smtClean="0">
                <a:solidFill>
                  <a:srgbClr val="FF0000"/>
                </a:solidFill>
              </a:rPr>
              <a:t>renda_per_capita</a:t>
            </a:r>
            <a:r>
              <a:rPr lang="pt-BR" sz="1800" dirty="0" smtClean="0">
                <a:solidFill>
                  <a:srgbClr val="FF0000"/>
                </a:solidFill>
              </a:rPr>
              <a:t>, </a:t>
            </a:r>
            <a:r>
              <a:rPr lang="pt-BR" sz="1800" dirty="0" err="1" smtClean="0">
                <a:solidFill>
                  <a:srgbClr val="FF0000"/>
                </a:solidFill>
              </a:rPr>
              <a:t>índice_gini</a:t>
            </a:r>
            <a:r>
              <a:rPr lang="pt-BR" sz="1800" dirty="0" smtClean="0">
                <a:solidFill>
                  <a:srgbClr val="FF0000"/>
                </a:solidFill>
              </a:rPr>
              <a:t>, </a:t>
            </a:r>
            <a:r>
              <a:rPr lang="pt-BR" sz="1800" dirty="0" err="1" smtClean="0">
                <a:solidFill>
                  <a:srgbClr val="FF0000"/>
                </a:solidFill>
              </a:rPr>
              <a:t>salario_médio_mensal</a:t>
            </a:r>
            <a:r>
              <a:rPr lang="pt-BR" sz="1800" dirty="0" smtClean="0">
                <a:solidFill>
                  <a:srgbClr val="FF0000"/>
                </a:solidFill>
              </a:rPr>
              <a:t>, </a:t>
            </a:r>
            <a:r>
              <a:rPr lang="pt-BR" sz="1800" dirty="0" err="1" smtClean="0">
                <a:solidFill>
                  <a:srgbClr val="FF0000"/>
                </a:solidFill>
              </a:rPr>
              <a:t>perc_crianças_extrem_pobres</a:t>
            </a:r>
            <a:r>
              <a:rPr lang="pt-BR" sz="1800" dirty="0" smtClean="0">
                <a:solidFill>
                  <a:srgbClr val="FF0000"/>
                </a:solidFill>
              </a:rPr>
              <a:t>, </a:t>
            </a:r>
            <a:r>
              <a:rPr lang="pt-BR" sz="1800" dirty="0" err="1" smtClean="0">
                <a:solidFill>
                  <a:srgbClr val="FF0000"/>
                </a:solidFill>
              </a:rPr>
              <a:t>perc_crianças_pobres</a:t>
            </a:r>
            <a:r>
              <a:rPr lang="pt-BR" sz="1800" dirty="0" smtClean="0">
                <a:solidFill>
                  <a:srgbClr val="FF0000"/>
                </a:solidFill>
              </a:rPr>
              <a:t>, </a:t>
            </a:r>
            <a:r>
              <a:rPr lang="pt-BR" sz="1800" dirty="0" err="1" smtClean="0">
                <a:solidFill>
                  <a:srgbClr val="FF0000"/>
                </a:solidFill>
              </a:rPr>
              <a:t>perc_pessoas_dom_agua_estogo_inadequados</a:t>
            </a:r>
            <a:r>
              <a:rPr lang="pt-BR" sz="1800" dirty="0" smtClean="0">
                <a:solidFill>
                  <a:srgbClr val="FF0000"/>
                </a:solidFill>
              </a:rPr>
              <a:t>,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</a:rPr>
              <a:t>perc_pessoas_dom_paredes_inadequadas</a:t>
            </a:r>
            <a:r>
              <a:rPr lang="pt-BR" sz="1800" dirty="0" smtClean="0">
                <a:solidFill>
                  <a:srgbClr val="FF0000"/>
                </a:solidFill>
              </a:rPr>
              <a:t>, </a:t>
            </a:r>
            <a:r>
              <a:rPr lang="pt-BR" sz="1800" dirty="0" err="1">
                <a:solidFill>
                  <a:srgbClr val="FF0000"/>
                </a:solidFill>
              </a:rPr>
              <a:t>perc_pop_dom_com_coleta_lixo</a:t>
            </a:r>
            <a:endParaRPr lang="pt-BR" sz="1800" dirty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A variável dependente é</a:t>
            </a:r>
            <a:r>
              <a:rPr lang="pt-BR" sz="1800" dirty="0" smtClean="0"/>
              <a:t>: </a:t>
            </a:r>
            <a:r>
              <a:rPr lang="pt-BR" sz="1800" dirty="0" err="1" smtClean="0">
                <a:solidFill>
                  <a:srgbClr val="FF0000"/>
                </a:solidFill>
              </a:rPr>
              <a:t>mort_infantil</a:t>
            </a: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285235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066800"/>
            <a:ext cx="8286750" cy="541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 smtClean="0"/>
              <a:t>1ª Lista de exercícios para entregar em 12/11/2018.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 smtClean="0"/>
              <a:t>Questão 2: Os coeficientes encontrados estão com os sinais de acordo com o esperado?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 smtClean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 smtClean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1" y="2133600"/>
            <a:ext cx="5377614" cy="298836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7562" y="5225787"/>
            <a:ext cx="828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 smtClean="0">
                <a:solidFill>
                  <a:srgbClr val="FF0000"/>
                </a:solidFill>
              </a:rPr>
              <a:t>Resposta</a:t>
            </a:r>
            <a:r>
              <a:rPr lang="pt-BR" sz="1800" b="1" dirty="0" smtClean="0">
                <a:solidFill>
                  <a:srgbClr val="FF0000"/>
                </a:solidFill>
              </a:rPr>
              <a:t>: </a:t>
            </a:r>
            <a:r>
              <a:rPr lang="pt-BR" sz="1800" dirty="0" smtClean="0">
                <a:solidFill>
                  <a:srgbClr val="FF0000"/>
                </a:solidFill>
              </a:rPr>
              <a:t>Apenas o coeficiente do </a:t>
            </a:r>
            <a:r>
              <a:rPr lang="pt-BR" sz="1800" dirty="0" err="1" smtClean="0">
                <a:solidFill>
                  <a:srgbClr val="FF0000"/>
                </a:solidFill>
              </a:rPr>
              <a:t>índice_gini</a:t>
            </a:r>
            <a:r>
              <a:rPr lang="pt-BR" sz="1800" dirty="0" smtClean="0">
                <a:solidFill>
                  <a:srgbClr val="FF0000"/>
                </a:solidFill>
              </a:rPr>
              <a:t> está com sinal diferente do esperado, está com sinal negativo, quando o esperado seria positivo.  Ou seja, era de se esperar que a </a:t>
            </a:r>
            <a:r>
              <a:rPr lang="pt-BR" sz="1800" dirty="0">
                <a:solidFill>
                  <a:srgbClr val="FF0000"/>
                </a:solidFill>
              </a:rPr>
              <a:t>mortalidade</a:t>
            </a:r>
            <a:r>
              <a:rPr lang="pt-BR" sz="1800" dirty="0" smtClean="0">
                <a:solidFill>
                  <a:srgbClr val="FF0000"/>
                </a:solidFill>
              </a:rPr>
              <a:t> infantil fosse maior em regiões onde a </a:t>
            </a:r>
            <a:r>
              <a:rPr lang="pt-BR" sz="1800" dirty="0" err="1" smtClean="0">
                <a:solidFill>
                  <a:srgbClr val="FF0000"/>
                </a:solidFill>
              </a:rPr>
              <a:t>desqualdade</a:t>
            </a:r>
            <a:r>
              <a:rPr lang="pt-BR" sz="1800" dirty="0" smtClean="0">
                <a:solidFill>
                  <a:srgbClr val="FF0000"/>
                </a:solidFill>
              </a:rPr>
              <a:t> fosse maior, e não ao contrário. Numa </a:t>
            </a:r>
            <a:r>
              <a:rPr lang="pt-BR" sz="1800" dirty="0" err="1" smtClean="0">
                <a:solidFill>
                  <a:srgbClr val="FF0000"/>
                </a:solidFill>
              </a:rPr>
              <a:t>reg</a:t>
            </a:r>
            <a:endParaRPr lang="pt-B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9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066800"/>
            <a:ext cx="8286750" cy="541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1ª Lista de exercícios para entregar em 12/11/2018.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 smtClean="0"/>
              <a:t>Questão </a:t>
            </a:r>
            <a:r>
              <a:rPr lang="pt-BR" sz="1800" dirty="0"/>
              <a:t>3: Qual o percentual da variabilidade da mortalidade infantil que é explicada pelas variáveis explicativas?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i="1" dirty="0" smtClean="0"/>
              <a:t>	</a:t>
            </a:r>
            <a:endParaRPr lang="pt-BR" sz="1800" b="1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4724400" cy="5429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9600" y="3125569"/>
            <a:ext cx="828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 smtClean="0">
                <a:solidFill>
                  <a:srgbClr val="FF0000"/>
                </a:solidFill>
              </a:rPr>
              <a:t>Resposta</a:t>
            </a:r>
            <a:r>
              <a:rPr lang="pt-BR" sz="1800" b="1" dirty="0" smtClean="0">
                <a:solidFill>
                  <a:srgbClr val="FF0000"/>
                </a:solidFill>
              </a:rPr>
              <a:t>: </a:t>
            </a:r>
            <a:r>
              <a:rPr lang="pt-BR" sz="1800" dirty="0" smtClean="0">
                <a:solidFill>
                  <a:srgbClr val="FF0000"/>
                </a:solidFill>
              </a:rPr>
              <a:t>68,04% (R</a:t>
            </a:r>
            <a:r>
              <a:rPr lang="pt-BR" sz="1800" baseline="30000" dirty="0" smtClean="0">
                <a:solidFill>
                  <a:srgbClr val="FF0000"/>
                </a:solidFill>
              </a:rPr>
              <a:t>2</a:t>
            </a:r>
            <a:r>
              <a:rPr lang="pt-BR" sz="1800" dirty="0" smtClean="0">
                <a:solidFill>
                  <a:srgbClr val="FF0000"/>
                </a:solidFill>
              </a:rPr>
              <a:t>) das variações da mortalidade infantil é explicada pelas variáveis explicativas.</a:t>
            </a:r>
            <a:endParaRPr lang="pt-B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7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066800"/>
            <a:ext cx="8286750" cy="541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1ª Lista de exercícios para entregar em 12/11/2018.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 smtClean="0"/>
              <a:t>Questão </a:t>
            </a:r>
            <a:r>
              <a:rPr lang="pt-BR" sz="1800" dirty="0"/>
              <a:t>4: Utilizando o comando abaixo, crie a variável ‘</a:t>
            </a:r>
            <a:r>
              <a:rPr lang="pt-BR" sz="1800" dirty="0" err="1"/>
              <a:t>perc_pop_rural</a:t>
            </a:r>
            <a:r>
              <a:rPr lang="pt-BR" sz="1800" dirty="0"/>
              <a:t>’, indicando o percentual do município que vive em domicílios na zona rural. Adicione essa variável ao modelo de regressão. Com base no coeficiente estimado, “controlando-se” para as variáveis já presentes no modelo, qual o efeito da localização na zona rural sobre a taxa de mortalidade infantil?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dados3$perc_pop_rural &lt;- dados3$populacao_rural / dados3$populacao_total</a:t>
            </a: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78245"/>
            <a:ext cx="6629400" cy="309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066800"/>
            <a:ext cx="8286750" cy="541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1ª Lista de exercícios para entregar em 12/11/2018.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 smtClean="0"/>
              <a:t>Questão </a:t>
            </a:r>
            <a:r>
              <a:rPr lang="pt-BR" sz="1800" dirty="0"/>
              <a:t>5: Com a inclusão da nova variável, o que aconteceu com o coeficiente de determinação e com o R</a:t>
            </a:r>
            <a:r>
              <a:rPr lang="pt-BR" sz="1800" baseline="30000" dirty="0"/>
              <a:t>2</a:t>
            </a:r>
            <a:r>
              <a:rPr lang="pt-BR" sz="1800" dirty="0"/>
              <a:t> ajustado</a:t>
            </a:r>
            <a:r>
              <a:rPr lang="pt-BR" sz="1800" dirty="0" smtClean="0"/>
              <a:t>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 smtClean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 smtClean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u="sng" dirty="0" smtClean="0">
                <a:solidFill>
                  <a:srgbClr val="FF0000"/>
                </a:solidFill>
              </a:rPr>
              <a:t>Resposta</a:t>
            </a:r>
            <a:r>
              <a:rPr lang="pt-BR" sz="1800" dirty="0" smtClean="0">
                <a:solidFill>
                  <a:srgbClr val="FF0000"/>
                </a:solidFill>
              </a:rPr>
              <a:t>: O R</a:t>
            </a:r>
            <a:r>
              <a:rPr lang="pt-BR" sz="1800" baseline="30000" dirty="0" smtClean="0">
                <a:solidFill>
                  <a:srgbClr val="FF0000"/>
                </a:solidFill>
              </a:rPr>
              <a:t>2</a:t>
            </a:r>
            <a:r>
              <a:rPr lang="pt-BR" sz="1800" baseline="30000" dirty="0" smtClean="0">
                <a:solidFill>
                  <a:srgbClr val="FF0000"/>
                </a:solidFill>
              </a:rPr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 passou de 68,04% para 69,41%, o R</a:t>
            </a:r>
            <a:r>
              <a:rPr lang="pt-BR" sz="1800" baseline="30000" dirty="0" smtClean="0">
                <a:solidFill>
                  <a:srgbClr val="FF0000"/>
                </a:solidFill>
              </a:rPr>
              <a:t>2</a:t>
            </a:r>
            <a:r>
              <a:rPr lang="pt-BR" sz="1800" dirty="0" smtClean="0">
                <a:solidFill>
                  <a:srgbClr val="FF0000"/>
                </a:solidFill>
              </a:rPr>
              <a:t> sempre aumenta com a inclusão de novas variáveis explicativas.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aseline="30000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Já </a:t>
            </a:r>
            <a:r>
              <a:rPr lang="pt-BR" sz="1800" dirty="0">
                <a:solidFill>
                  <a:srgbClr val="FF0000"/>
                </a:solidFill>
              </a:rPr>
              <a:t>R</a:t>
            </a:r>
            <a:r>
              <a:rPr lang="pt-BR" sz="1800" baseline="30000" dirty="0">
                <a:solidFill>
                  <a:srgbClr val="FF0000"/>
                </a:solidFill>
              </a:rPr>
              <a:t>2 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ajustado passou </a:t>
            </a:r>
            <a:r>
              <a:rPr lang="pt-BR" sz="1800" dirty="0">
                <a:solidFill>
                  <a:srgbClr val="FF0000"/>
                </a:solidFill>
              </a:rPr>
              <a:t>de </a:t>
            </a:r>
            <a:r>
              <a:rPr lang="pt-BR" sz="1800" dirty="0" smtClean="0">
                <a:solidFill>
                  <a:srgbClr val="FF0000"/>
                </a:solidFill>
              </a:rPr>
              <a:t>67,99% </a:t>
            </a:r>
            <a:r>
              <a:rPr lang="pt-BR" sz="1800" dirty="0">
                <a:solidFill>
                  <a:srgbClr val="FF0000"/>
                </a:solidFill>
              </a:rPr>
              <a:t>para </a:t>
            </a:r>
            <a:r>
              <a:rPr lang="pt-BR" sz="1800" dirty="0" smtClean="0">
                <a:solidFill>
                  <a:srgbClr val="FF0000"/>
                </a:solidFill>
              </a:rPr>
              <a:t>69,36%, o R</a:t>
            </a:r>
            <a:r>
              <a:rPr lang="pt-BR" sz="1800" baseline="30000" dirty="0" smtClean="0">
                <a:solidFill>
                  <a:srgbClr val="FF0000"/>
                </a:solidFill>
              </a:rPr>
              <a:t>2</a:t>
            </a:r>
            <a:r>
              <a:rPr lang="pt-BR" sz="1800" dirty="0" smtClean="0">
                <a:solidFill>
                  <a:srgbClr val="FF0000"/>
                </a:solidFill>
              </a:rPr>
              <a:t> ajustado é impactado pelo grau de liberdade do modelo (número de regressões), sendo útil para seleção de modelos, sendo melhor aquele de maior </a:t>
            </a:r>
            <a:r>
              <a:rPr lang="pt-BR" sz="1800" dirty="0">
                <a:solidFill>
                  <a:srgbClr val="FF0000"/>
                </a:solidFill>
              </a:rPr>
              <a:t>R</a:t>
            </a:r>
            <a:r>
              <a:rPr lang="pt-BR" sz="1800" baseline="30000" dirty="0">
                <a:solidFill>
                  <a:srgbClr val="FF0000"/>
                </a:solidFill>
              </a:rPr>
              <a:t>2 </a:t>
            </a:r>
            <a:r>
              <a:rPr lang="pt-BR" sz="1800" dirty="0">
                <a:solidFill>
                  <a:srgbClr val="FF0000"/>
                </a:solidFill>
              </a:rPr>
              <a:t> ajustado </a:t>
            </a:r>
            <a:r>
              <a:rPr lang="pt-BR" sz="1800" dirty="0" smtClean="0">
                <a:solidFill>
                  <a:srgbClr val="FF0000"/>
                </a:solidFill>
              </a:rPr>
              <a:t>.</a:t>
            </a:r>
            <a:endParaRPr lang="pt-BR" sz="1800" baseline="300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4724400" cy="5429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969419"/>
            <a:ext cx="4629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066800"/>
            <a:ext cx="8286750" cy="541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1ª Lista de exercícios para entregar em 12/11/2018.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 smtClean="0"/>
              <a:t>Questão </a:t>
            </a:r>
            <a:r>
              <a:rPr lang="pt-BR" sz="1800" dirty="0"/>
              <a:t>6: Os dados utilizados para essa regressão são dados do tipo </a:t>
            </a:r>
            <a:r>
              <a:rPr lang="pt-BR" sz="1800" i="1" dirty="0" err="1"/>
              <a:t>cross-section</a:t>
            </a:r>
            <a:r>
              <a:rPr lang="pt-BR" sz="1800" dirty="0"/>
              <a:t>, do tipo séries de tempo ou do tipo dados de painel?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u="sng" dirty="0">
                <a:solidFill>
                  <a:srgbClr val="FF0000"/>
                </a:solidFill>
              </a:rPr>
              <a:t>Resposta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 smtClean="0">
                <a:solidFill>
                  <a:srgbClr val="FF0000"/>
                </a:solidFill>
              </a:rPr>
              <a:t>dados do tipo </a:t>
            </a:r>
            <a:r>
              <a:rPr lang="pt-BR" sz="1800" i="1" dirty="0" err="1" smtClean="0">
                <a:solidFill>
                  <a:srgbClr val="FF0000"/>
                </a:solidFill>
              </a:rPr>
              <a:t>cross</a:t>
            </a:r>
            <a:r>
              <a:rPr lang="pt-BR" sz="1800" i="1" dirty="0" smtClean="0">
                <a:solidFill>
                  <a:srgbClr val="FF0000"/>
                </a:solidFill>
              </a:rPr>
              <a:t> </a:t>
            </a:r>
            <a:r>
              <a:rPr lang="pt-BR" sz="1800" i="1" dirty="0" err="1" smtClean="0">
                <a:solidFill>
                  <a:srgbClr val="FF0000"/>
                </a:solidFill>
              </a:rPr>
              <a:t>section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(dados de corte)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126789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169993" y="1143000"/>
            <a:ext cx="8804014" cy="5442466"/>
          </a:xfrm>
        </p:spPr>
        <p:txBody>
          <a:bodyPr/>
          <a:lstStyle/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pt-BR" sz="4800" b="1" dirty="0">
                <a:solidFill>
                  <a:schemeClr val="tx2"/>
                </a:solidFill>
              </a:rPr>
              <a:t>Obrigado.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B048FE7C-65B0-4756-92E9-6E89972F6E77}"/>
              </a:ext>
            </a:extLst>
          </p:cNvPr>
          <p:cNvSpPr/>
          <p:nvPr/>
        </p:nvSpPr>
        <p:spPr>
          <a:xfrm>
            <a:off x="169993" y="1600200"/>
            <a:ext cx="8669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D081D855-0268-463E-83F7-0D29B131BD8D}"/>
              </a:ext>
            </a:extLst>
          </p:cNvPr>
          <p:cNvSpPr/>
          <p:nvPr/>
        </p:nvSpPr>
        <p:spPr>
          <a:xfrm>
            <a:off x="2802116" y="287747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41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14614</TotalTime>
  <Words>538</Words>
  <Application>Microsoft Office PowerPoint</Application>
  <PresentationFormat>Apresentação na tela (4:3)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ANÁLISE DE DADOS MULTIVARIADOS I -  REGRESSÃO (Lista de exercícios 1)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 Estatística</dc:title>
  <dc:creator>Alexandre Carvalho</dc:creator>
  <cp:lastModifiedBy>Reinaldo Soares de Camargo</cp:lastModifiedBy>
  <cp:revision>321</cp:revision>
  <cp:lastPrinted>2018-11-05T19:11:06Z</cp:lastPrinted>
  <dcterms:created xsi:type="dcterms:W3CDTF">2006-05-23T21:19:39Z</dcterms:created>
  <dcterms:modified xsi:type="dcterms:W3CDTF">2018-11-20T14:16:14Z</dcterms:modified>
</cp:coreProperties>
</file>