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9"/>
  </p:notesMasterIdLst>
  <p:sldIdLst>
    <p:sldId id="934" r:id="rId2"/>
    <p:sldId id="853" r:id="rId3"/>
    <p:sldId id="854" r:id="rId4"/>
    <p:sldId id="855" r:id="rId5"/>
    <p:sldId id="856" r:id="rId6"/>
    <p:sldId id="859" r:id="rId7"/>
    <p:sldId id="929" r:id="rId8"/>
    <p:sldId id="860" r:id="rId9"/>
    <p:sldId id="861" r:id="rId10"/>
    <p:sldId id="863" r:id="rId11"/>
    <p:sldId id="862" r:id="rId12"/>
    <p:sldId id="935" r:id="rId13"/>
    <p:sldId id="858" r:id="rId14"/>
    <p:sldId id="857" r:id="rId15"/>
    <p:sldId id="864" r:id="rId16"/>
    <p:sldId id="868" r:id="rId17"/>
    <p:sldId id="869" r:id="rId18"/>
    <p:sldId id="870" r:id="rId19"/>
    <p:sldId id="872" r:id="rId20"/>
    <p:sldId id="871" r:id="rId21"/>
    <p:sldId id="930" r:id="rId22"/>
    <p:sldId id="931" r:id="rId23"/>
    <p:sldId id="932" r:id="rId24"/>
    <p:sldId id="936" r:id="rId25"/>
    <p:sldId id="937" r:id="rId26"/>
    <p:sldId id="933" r:id="rId27"/>
    <p:sldId id="938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3" autoAdjust="0"/>
    <p:restoredTop sz="90929"/>
  </p:normalViewPr>
  <p:slideViewPr>
    <p:cSldViewPr>
      <p:cViewPr varScale="1">
        <p:scale>
          <a:sx n="99" d="100"/>
          <a:sy n="99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144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076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105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hyperlink" Target="http://topepo.github.io/care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</a:t>
            </a:r>
            <a:r>
              <a:rPr lang="pt-BR" altLang="pt-BR" sz="18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11)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Modelo 3: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mod3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mort_infantil</a:t>
            </a:r>
            <a:r>
              <a:rPr lang="pt-BR" sz="1800" dirty="0">
                <a:solidFill>
                  <a:srgbClr val="FF0000"/>
                </a:solidFill>
              </a:rPr>
              <a:t> ~ </a:t>
            </a:r>
            <a:r>
              <a:rPr lang="pt-BR" sz="1800" dirty="0" err="1">
                <a:solidFill>
                  <a:srgbClr val="FF0000"/>
                </a:solidFill>
              </a:rPr>
              <a:t>renda_per_capita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indice_gini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salario_medio_mensal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perc_criancas_extrem_pobres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perc_pessoas_dom_paredes_inadequadas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perc_pop_dom_com_coleta_lixo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perc_pop_rural</a:t>
            </a:r>
            <a:r>
              <a:rPr lang="pt-BR" sz="1800" dirty="0">
                <a:solidFill>
                  <a:srgbClr val="FF0000"/>
                </a:solidFill>
              </a:rPr>
              <a:t>, data = </a:t>
            </a:r>
            <a:r>
              <a:rPr lang="pt-BR" sz="1800" dirty="0" err="1">
                <a:solidFill>
                  <a:srgbClr val="FF0000"/>
                </a:solidFill>
              </a:rPr>
              <a:t>dadosTrain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(mod3)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8853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Comparando os três modelos: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mod1.pred &lt;- </a:t>
            </a:r>
            <a:r>
              <a:rPr lang="pt-BR" sz="1700" dirty="0" err="1">
                <a:solidFill>
                  <a:srgbClr val="FF0000"/>
                </a:solidFill>
              </a:rPr>
              <a:t>predict</a:t>
            </a:r>
            <a:r>
              <a:rPr lang="pt-BR" sz="1700" dirty="0">
                <a:solidFill>
                  <a:srgbClr val="FF0000"/>
                </a:solidFill>
              </a:rPr>
              <a:t>(mod1, </a:t>
            </a:r>
            <a:r>
              <a:rPr lang="pt-BR" sz="1700" dirty="0" err="1">
                <a:solidFill>
                  <a:srgbClr val="FF0000"/>
                </a:solidFill>
              </a:rPr>
              <a:t>newdata</a:t>
            </a:r>
            <a:r>
              <a:rPr lang="pt-BR" sz="1700" dirty="0">
                <a:solidFill>
                  <a:srgbClr val="FF0000"/>
                </a:solidFill>
              </a:rPr>
              <a:t> = </a:t>
            </a:r>
            <a:r>
              <a:rPr lang="pt-BR" sz="1700" dirty="0" err="1">
                <a:solidFill>
                  <a:srgbClr val="FF0000"/>
                </a:solidFill>
              </a:rPr>
              <a:t>dadosTest</a:t>
            </a:r>
            <a:r>
              <a:rPr lang="pt-BR" sz="1700" dirty="0">
                <a:solidFill>
                  <a:srgbClr val="FF0000"/>
                </a:solidFill>
              </a:rPr>
              <a:t>, </a:t>
            </a:r>
            <a:r>
              <a:rPr lang="pt-BR" sz="1700" dirty="0" err="1">
                <a:solidFill>
                  <a:srgbClr val="FF0000"/>
                </a:solidFill>
              </a:rPr>
              <a:t>se.fit</a:t>
            </a:r>
            <a:r>
              <a:rPr lang="pt-BR" sz="1700" dirty="0">
                <a:solidFill>
                  <a:srgbClr val="FF0000"/>
                </a:solidFill>
              </a:rPr>
              <a:t> = 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mod2.pred &lt;- </a:t>
            </a:r>
            <a:r>
              <a:rPr lang="pt-BR" sz="1700" dirty="0" err="1">
                <a:solidFill>
                  <a:srgbClr val="FF0000"/>
                </a:solidFill>
              </a:rPr>
              <a:t>predict</a:t>
            </a:r>
            <a:r>
              <a:rPr lang="pt-BR" sz="1700" dirty="0">
                <a:solidFill>
                  <a:srgbClr val="FF0000"/>
                </a:solidFill>
              </a:rPr>
              <a:t>(mod2, </a:t>
            </a:r>
            <a:r>
              <a:rPr lang="pt-BR" sz="1700" dirty="0" err="1">
                <a:solidFill>
                  <a:srgbClr val="FF0000"/>
                </a:solidFill>
              </a:rPr>
              <a:t>newdata</a:t>
            </a:r>
            <a:r>
              <a:rPr lang="pt-BR" sz="1700" dirty="0">
                <a:solidFill>
                  <a:srgbClr val="FF0000"/>
                </a:solidFill>
              </a:rPr>
              <a:t> = </a:t>
            </a:r>
            <a:r>
              <a:rPr lang="pt-BR" sz="1700" dirty="0" err="1">
                <a:solidFill>
                  <a:srgbClr val="FF0000"/>
                </a:solidFill>
              </a:rPr>
              <a:t>dadosTest</a:t>
            </a:r>
            <a:r>
              <a:rPr lang="pt-BR" sz="1700" dirty="0">
                <a:solidFill>
                  <a:srgbClr val="FF0000"/>
                </a:solidFill>
              </a:rPr>
              <a:t>, </a:t>
            </a:r>
            <a:r>
              <a:rPr lang="pt-BR" sz="1700" dirty="0" err="1">
                <a:solidFill>
                  <a:srgbClr val="FF0000"/>
                </a:solidFill>
              </a:rPr>
              <a:t>se.fit</a:t>
            </a:r>
            <a:r>
              <a:rPr lang="pt-BR" sz="1700" dirty="0">
                <a:solidFill>
                  <a:srgbClr val="FF0000"/>
                </a:solidFill>
              </a:rPr>
              <a:t> = 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mod3.pred &lt;- </a:t>
            </a:r>
            <a:r>
              <a:rPr lang="pt-BR" sz="1700" dirty="0" err="1">
                <a:solidFill>
                  <a:srgbClr val="FF0000"/>
                </a:solidFill>
              </a:rPr>
              <a:t>predict</a:t>
            </a:r>
            <a:r>
              <a:rPr lang="pt-BR" sz="1700" dirty="0">
                <a:solidFill>
                  <a:srgbClr val="FF0000"/>
                </a:solidFill>
              </a:rPr>
              <a:t>(mod3, </a:t>
            </a:r>
            <a:r>
              <a:rPr lang="pt-BR" sz="1700" dirty="0" err="1">
                <a:solidFill>
                  <a:srgbClr val="FF0000"/>
                </a:solidFill>
              </a:rPr>
              <a:t>newdata</a:t>
            </a:r>
            <a:r>
              <a:rPr lang="pt-BR" sz="1700" dirty="0">
                <a:solidFill>
                  <a:srgbClr val="FF0000"/>
                </a:solidFill>
              </a:rPr>
              <a:t> = </a:t>
            </a:r>
            <a:r>
              <a:rPr lang="pt-BR" sz="1700" dirty="0" err="1">
                <a:solidFill>
                  <a:srgbClr val="FF0000"/>
                </a:solidFill>
              </a:rPr>
              <a:t>dadosTest</a:t>
            </a:r>
            <a:r>
              <a:rPr lang="pt-BR" sz="1700" dirty="0">
                <a:solidFill>
                  <a:srgbClr val="FF0000"/>
                </a:solidFill>
              </a:rPr>
              <a:t>, </a:t>
            </a:r>
            <a:r>
              <a:rPr lang="pt-BR" sz="1700" dirty="0" err="1">
                <a:solidFill>
                  <a:srgbClr val="FF0000"/>
                </a:solidFill>
              </a:rPr>
              <a:t>se.fit</a:t>
            </a:r>
            <a:r>
              <a:rPr lang="pt-BR" sz="1700" dirty="0">
                <a:solidFill>
                  <a:srgbClr val="FF0000"/>
                </a:solidFill>
              </a:rPr>
              <a:t> = 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mod1.pred.error &lt;- mod1.pred$fit - </a:t>
            </a:r>
            <a:r>
              <a:rPr lang="pt-BR" sz="1700" dirty="0" err="1">
                <a:solidFill>
                  <a:srgbClr val="FF0000"/>
                </a:solidFill>
              </a:rPr>
              <a:t>dadosTest$mort_infantil</a:t>
            </a:r>
            <a:endParaRPr lang="pt-BR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mod2.pred.error &lt;- mod2.pred$fit - </a:t>
            </a:r>
            <a:r>
              <a:rPr lang="pt-BR" sz="1700" dirty="0" err="1">
                <a:solidFill>
                  <a:srgbClr val="FF0000"/>
                </a:solidFill>
              </a:rPr>
              <a:t>dadosTest$mort_infantil</a:t>
            </a:r>
            <a:endParaRPr lang="pt-BR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mod3.pred.error &lt;- mod3.pred$fit - </a:t>
            </a:r>
            <a:r>
              <a:rPr lang="pt-BR" sz="1700" dirty="0" err="1">
                <a:solidFill>
                  <a:srgbClr val="FF0000"/>
                </a:solidFill>
              </a:rPr>
              <a:t>dadosTest$mort_infantil</a:t>
            </a:r>
            <a:endParaRPr lang="pt-BR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mod1.mspe &lt;- </a:t>
            </a:r>
            <a:r>
              <a:rPr lang="pt-BR" sz="1700" dirty="0" err="1">
                <a:solidFill>
                  <a:srgbClr val="FF0000"/>
                </a:solidFill>
              </a:rPr>
              <a:t>mean</a:t>
            </a:r>
            <a:r>
              <a:rPr lang="pt-BR" sz="1700" dirty="0">
                <a:solidFill>
                  <a:srgbClr val="FF0000"/>
                </a:solidFill>
              </a:rPr>
              <a:t>(mod1.pred.error^2)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mod2.mspe &lt;- </a:t>
            </a:r>
            <a:r>
              <a:rPr lang="pt-BR" sz="1700" dirty="0" err="1">
                <a:solidFill>
                  <a:srgbClr val="FF0000"/>
                </a:solidFill>
              </a:rPr>
              <a:t>mean</a:t>
            </a:r>
            <a:r>
              <a:rPr lang="pt-BR" sz="1700" dirty="0">
                <a:solidFill>
                  <a:srgbClr val="FF0000"/>
                </a:solidFill>
              </a:rPr>
              <a:t>(mod2.pred.error^2)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mod3.mspe &lt;- </a:t>
            </a:r>
            <a:r>
              <a:rPr lang="pt-BR" sz="1700" dirty="0" err="1">
                <a:solidFill>
                  <a:srgbClr val="FF0000"/>
                </a:solidFill>
              </a:rPr>
              <a:t>mean</a:t>
            </a:r>
            <a:r>
              <a:rPr lang="pt-BR" sz="1700" dirty="0">
                <a:solidFill>
                  <a:srgbClr val="FF0000"/>
                </a:solidFill>
              </a:rPr>
              <a:t>(mod3.pred.error^2)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mod1.mspe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mod2.mspe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FF0000"/>
                </a:solidFill>
              </a:rPr>
              <a:t>mod3.mspe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27392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Comparando os três modelos: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52600"/>
            <a:ext cx="1885950" cy="15183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82763"/>
            <a:ext cx="8038682" cy="914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57" y="1752599"/>
            <a:ext cx="2178501" cy="15183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80" y="1720291"/>
            <a:ext cx="1829018" cy="157231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7200" y="2209800"/>
            <a:ext cx="60960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57200" y="3581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libri   "/>
              </a:rPr>
              <a:t>Modelo 2 é o melhor, pois teve os menores valores dos testes </a:t>
            </a:r>
            <a:r>
              <a:rPr lang="pt-BR" sz="2000" dirty="0" err="1" smtClean="0">
                <a:latin typeface="Calibri   "/>
              </a:rPr>
              <a:t>mspe</a:t>
            </a:r>
            <a:r>
              <a:rPr lang="pt-BR" sz="2000" dirty="0" smtClean="0">
                <a:latin typeface="Calibri   "/>
              </a:rPr>
              <a:t>, AIC e BIC.</a:t>
            </a:r>
            <a:endParaRPr lang="pt-BR" sz="2000" dirty="0">
              <a:latin typeface="Calibri   "/>
            </a:endParaRPr>
          </a:p>
        </p:txBody>
      </p:sp>
    </p:spTree>
    <p:extLst>
      <p:ext uri="{BB962C8B-B14F-4D97-AF65-F5344CB8AC3E}">
        <p14:creationId xmlns:p14="http://schemas.microsoft.com/office/powerpoint/2010/main" val="240640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51816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i="1" dirty="0"/>
                  <a:t>K-</a:t>
                </a:r>
                <a:r>
                  <a:rPr lang="pt-BR" sz="1800" i="1" dirty="0" err="1"/>
                  <a:t>fold</a:t>
                </a:r>
                <a:r>
                  <a:rPr lang="pt-BR" sz="1800" i="1" dirty="0"/>
                  <a:t> </a:t>
                </a:r>
                <a:r>
                  <a:rPr lang="pt-BR" sz="1800" i="1" dirty="0" err="1"/>
                  <a:t>cross-validation</a:t>
                </a:r>
                <a:r>
                  <a:rPr lang="pt-BR" sz="1800" dirty="0"/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t-BR" sz="1600" dirty="0"/>
                  <a:t>Atualmente, uma regra de ouro para a seleção de modelos de previsão baseia-se na metodologia chamada </a:t>
                </a:r>
                <a:r>
                  <a:rPr lang="pt-BR" sz="1600" i="1" dirty="0"/>
                  <a:t>K-</a:t>
                </a:r>
                <a:r>
                  <a:rPr lang="pt-BR" sz="1600" i="1" dirty="0" err="1"/>
                  <a:t>fold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cross-validation</a:t>
                </a:r>
                <a:endParaRPr lang="pt-BR" sz="1600" i="1" dirty="0"/>
              </a:p>
              <a:p>
                <a:pPr marL="800100" lvl="1" indent="-3429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pt-BR" sz="1600" dirty="0"/>
                  <a:t>Nesse caso, dividimos (em geral, aleatoriamente) a amostra total de dados em K </a:t>
                </a:r>
                <a:r>
                  <a:rPr lang="pt-BR" sz="1600" dirty="0" err="1"/>
                  <a:t>subamostras</a:t>
                </a:r>
                <a:r>
                  <a:rPr lang="pt-BR" sz="1600" dirty="0"/>
                  <a:t>; Em geral, usa-se </a:t>
                </a:r>
                <a:r>
                  <a:rPr lang="pt-BR" sz="1600" i="1" dirty="0"/>
                  <a:t>K</a:t>
                </a:r>
                <a:r>
                  <a:rPr lang="pt-BR" sz="1600" dirty="0"/>
                  <a:t> = 10; podemos usar também </a:t>
                </a:r>
                <a:r>
                  <a:rPr lang="pt-BR" sz="1600" i="1" dirty="0"/>
                  <a:t>K</a:t>
                </a:r>
                <a:r>
                  <a:rPr lang="pt-BR" sz="1600" dirty="0"/>
                  <a:t> = 5 ou </a:t>
                </a:r>
                <a:r>
                  <a:rPr lang="pt-BR" sz="1600" i="1" dirty="0"/>
                  <a:t>K</a:t>
                </a:r>
                <a:r>
                  <a:rPr lang="pt-BR" sz="1600" dirty="0"/>
                  <a:t> = 20</a:t>
                </a:r>
              </a:p>
              <a:p>
                <a:pPr marL="800100" lvl="1" indent="-3429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pt-BR" sz="1600" dirty="0"/>
                  <a:t>Depois de dividir a amostra em </a:t>
                </a:r>
                <a:r>
                  <a:rPr lang="pt-BR" sz="1600" i="1" dirty="0"/>
                  <a:t>K </a:t>
                </a:r>
                <a:r>
                  <a:rPr lang="pt-BR" sz="1600" dirty="0"/>
                  <a:t>= 10 partes, separamos a primeira dessas partes, e estimamos os coeficientes da regressão com base nas outras nove partes conjuntamente</a:t>
                </a:r>
              </a:p>
              <a:p>
                <a:pPr marL="800100" lvl="1" indent="-3429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pt-BR" sz="1600" dirty="0"/>
                  <a:t>Calculamos agora o erro médio quadrático de previsão (</a:t>
                </a:r>
                <a:r>
                  <a:rPr lang="pt-BR" sz="1600" i="1" dirty="0" err="1"/>
                  <a:t>mean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square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prediction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error</a:t>
                </a:r>
                <a:r>
                  <a:rPr lang="pt-BR" sz="1600" dirty="0"/>
                  <a:t>) com base apenas na primeira das 10 partes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𝑀𝑆𝑃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 marL="800100" lvl="1" indent="-3429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pt-BR" sz="1600" dirty="0"/>
                  <a:t>Repetimos os passos 2 e 3 mais nove vezes, cada uma das vezes deixando um 1/10 da amostra de fora estimações, e depois calculando o erro médio de previsão justamente na </a:t>
                </a:r>
                <a:r>
                  <a:rPr lang="pt-BR" sz="1600" dirty="0" err="1"/>
                  <a:t>subamostra</a:t>
                </a:r>
                <a:r>
                  <a:rPr lang="pt-BR" sz="1600" dirty="0"/>
                  <a:t> deixada de fora</a:t>
                </a:r>
              </a:p>
              <a:p>
                <a:pPr marL="800100" lvl="1" indent="-3429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pt-BR" sz="1600" dirty="0"/>
                  <a:t>Combinamos os erros médios quadráticos das 10 partes para chegarmos a uma medida agregada do erro de previsão fora da amostra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pt-BR" sz="18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5181600"/>
              </a:xfrm>
              <a:blipFill>
                <a:blip r:embed="rId2"/>
                <a:stretch>
                  <a:fillRect l="-519" t="-1176" r="-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0493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Em geral, a inclusão indiscriminada de novas variáveis </a:t>
            </a:r>
            <a:r>
              <a:rPr lang="pt-BR" sz="1700" dirty="0" err="1"/>
              <a:t>preditoras</a:t>
            </a:r>
            <a:r>
              <a:rPr lang="pt-BR" sz="1700" dirty="0"/>
              <a:t>, apesar de reduzir o erro dentro da amostra, acaba aumentando o erro fora da amostra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Por outro lado, a não inclusão de variáveis </a:t>
            </a:r>
            <a:r>
              <a:rPr lang="pt-BR" sz="1700" dirty="0" err="1"/>
              <a:t>preditoras</a:t>
            </a:r>
            <a:r>
              <a:rPr lang="pt-BR" sz="1700" dirty="0"/>
              <a:t> importantes pode também causar também uma perda de poder de previsão fora da amostra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Portanto, todos os métodos de seleção automática de variáveis na literatura consideram essa relação de compromisso entre o aumento do poder </a:t>
            </a:r>
            <a:r>
              <a:rPr lang="pt-BR" sz="1700" dirty="0" err="1"/>
              <a:t>explicatório</a:t>
            </a:r>
            <a:r>
              <a:rPr lang="pt-BR" sz="1700" dirty="0"/>
              <a:t> da regressão versus a parcimônia na especificação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Chamamos de </a:t>
            </a:r>
            <a:r>
              <a:rPr lang="pt-BR" sz="1700" b="1" i="1" dirty="0"/>
              <a:t>trade-off viés-variância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Quando incluímos variáveis, </a:t>
            </a:r>
            <a:r>
              <a:rPr lang="pt-BR" sz="1700" b="1" i="1" dirty="0"/>
              <a:t>reduzimos o viés</a:t>
            </a:r>
            <a:r>
              <a:rPr lang="pt-BR" sz="1700" dirty="0"/>
              <a:t> do modelo (é possível capturar mais especificidades da relação entre </a:t>
            </a:r>
            <a:r>
              <a:rPr lang="pt-BR" sz="1700" dirty="0" err="1"/>
              <a:t>preditores</a:t>
            </a:r>
            <a:r>
              <a:rPr lang="pt-BR" sz="1700" dirty="0"/>
              <a:t> e variável resposta)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No entanto, quando incluímos variáveis, temos que estimar mais parâmetros e a imprecisão (</a:t>
            </a:r>
            <a:r>
              <a:rPr lang="pt-BR" sz="1700" b="1" i="1" dirty="0"/>
              <a:t>variância</a:t>
            </a:r>
            <a:r>
              <a:rPr lang="pt-BR" sz="1700" dirty="0"/>
              <a:t>) de cada um deles aumenta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Uma série de técnicas e indicadores foram criados para encontrarmos modelos para atender a essa relação de compromisso, sem necessariamente termos que recorrer à validação cruzada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Vamos estudar algumas dessas técnicas nos próximos slides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sz="17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0727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700" dirty="0"/>
                  <a:t>Critério de Informação de </a:t>
                </a:r>
                <a:r>
                  <a:rPr lang="pt-BR" sz="1700" dirty="0" err="1"/>
                  <a:t>Akaike</a:t>
                </a:r>
                <a:r>
                  <a:rPr lang="pt-BR" sz="1700" dirty="0"/>
                  <a:t> - AIC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pt-BR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7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7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1700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17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t-BR" sz="1700" dirty="0"/>
                  <a:t>	O número </a:t>
                </a:r>
                <a:r>
                  <a:rPr lang="pt-BR" sz="1700" i="1" dirty="0"/>
                  <a:t>p</a:t>
                </a:r>
                <a:r>
                  <a:rPr lang="pt-BR" sz="1700" dirty="0"/>
                  <a:t> corresponde ao número de parâmetros livres na regressão. No caso 	da regressão linear, temos: um intercepto, k variáveis </a:t>
                </a:r>
                <a:r>
                  <a:rPr lang="pt-BR" sz="1700" dirty="0" err="1"/>
                  <a:t>preditoras</a:t>
                </a:r>
                <a:r>
                  <a:rPr lang="pt-BR" sz="1700" dirty="0"/>
                  <a:t>, a variância dos 	resíduos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+1=2+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1700" dirty="0"/>
              </a:p>
              <a:p>
                <a:pPr marL="457200" lvl="1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pt-BR" sz="1700" dirty="0"/>
                  <a:t>	No caso de regressão linear, o AIC é equivalente o critério </a:t>
                </a:r>
                <a:r>
                  <a:rPr lang="pt-BR" sz="1700" i="1" dirty="0" err="1"/>
                  <a:t>Cp</a:t>
                </a:r>
                <a:r>
                  <a:rPr lang="pt-BR" sz="1700" dirty="0"/>
                  <a:t> de </a:t>
                </a:r>
                <a:r>
                  <a:rPr lang="pt-BR" sz="1700" dirty="0" err="1"/>
                  <a:t>Mallow</a:t>
                </a:r>
                <a:r>
                  <a:rPr lang="pt-BR" sz="17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700" dirty="0"/>
                  <a:t>Critério de Informação Bayesiano - BIC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700" i="1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pt-BR" sz="1700" i="1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pt-BR" sz="1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7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7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170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7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pt-BR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7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17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700" dirty="0"/>
                  <a:t>Os termos </a:t>
                </a:r>
                <a14:m>
                  <m:oMath xmlns:m="http://schemas.openxmlformats.org/officeDocument/2006/math">
                    <m:r>
                      <a:rPr lang="pt-BR" sz="17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70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700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7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pt-BR" sz="17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17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700" dirty="0"/>
                  <a:t>, no AIC e BIC, correspondem a pênaltis para a inclusão adicional de variáveis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700" dirty="0"/>
                  <a:t>Portanto, a inclusão de variáveis vai aumentar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7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sz="1700" dirty="0"/>
                  <a:t>, mas aumenta também os pênaltis </a:t>
                </a:r>
                <a14:m>
                  <m:oMath xmlns:m="http://schemas.openxmlformats.org/officeDocument/2006/math">
                    <m:r>
                      <a:rPr lang="pt-BR" sz="1700">
                        <a:latin typeface="Cambria Math" panose="02040503050406030204" pitchFamily="18" charset="0"/>
                      </a:rPr>
                      <m:t>[2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700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7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pt-BR" sz="17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17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7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75" t="-984" r="-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3547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Portanto, quando da escolha de um melhor modelo, selecionar aquele que resulte em menor BIC ou menor AIC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O pênalti no BIC é mais pesado do que no AIC; consequência: o BIC em geral indica a escolha de modelos mais parcimoniosos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Outros critérios existem, considerando-se outros pênaltis para o número de parâmetros livres </a:t>
            </a:r>
            <a:r>
              <a:rPr lang="pt-BR" sz="1700" i="1" dirty="0"/>
              <a:t>p</a:t>
            </a:r>
            <a:r>
              <a:rPr lang="pt-BR" sz="1700" dirty="0"/>
              <a:t>, entre eles: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Critério de informação de </a:t>
            </a:r>
            <a:r>
              <a:rPr lang="pt-BR" sz="1700" dirty="0" err="1"/>
              <a:t>Hannan</a:t>
            </a:r>
            <a:r>
              <a:rPr lang="pt-BR" sz="1700" dirty="0"/>
              <a:t>-Quinn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AIC corrigido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No 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700" dirty="0">
                <a:solidFill>
                  <a:srgbClr val="FF0000"/>
                </a:solidFill>
              </a:rPr>
              <a:t>AIC(mod1)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700" dirty="0">
                <a:solidFill>
                  <a:srgbClr val="FF0000"/>
                </a:solidFill>
              </a:rPr>
              <a:t>AIC(mod2)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700" dirty="0">
                <a:solidFill>
                  <a:srgbClr val="FF0000"/>
                </a:solidFill>
              </a:rPr>
              <a:t>AIC(mod3)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a-DK" sz="17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700" dirty="0">
                <a:solidFill>
                  <a:srgbClr val="FF0000"/>
                </a:solidFill>
              </a:rPr>
              <a:t>BIC(mod1)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700" dirty="0">
                <a:solidFill>
                  <a:srgbClr val="FF0000"/>
                </a:solidFill>
              </a:rPr>
              <a:t>BIC(mod2)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700" dirty="0">
                <a:solidFill>
                  <a:srgbClr val="FF0000"/>
                </a:solidFill>
              </a:rPr>
              <a:t>BIC(mod3)</a:t>
            </a:r>
            <a:endParaRPr lang="pt-BR" sz="17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6571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30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Imagine agora queremos encontrar automaticamente um conjunto de variáveis que resulte em um melhor modelo para fins de previsão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 Diversas possibilidades existem na literatura, entre elas: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best</a:t>
            </a:r>
            <a:r>
              <a:rPr lang="pt-BR" sz="1700" i="1" dirty="0"/>
              <a:t> </a:t>
            </a:r>
            <a:r>
              <a:rPr lang="pt-BR" sz="1700" i="1" dirty="0" err="1"/>
              <a:t>subset</a:t>
            </a:r>
            <a:r>
              <a:rPr lang="pt-BR" sz="1700" i="1" dirty="0"/>
              <a:t> *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stepwise</a:t>
            </a:r>
            <a:endParaRPr lang="pt-BR" sz="1700" i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backwards</a:t>
            </a:r>
            <a:endParaRPr lang="pt-BR" sz="1700" i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foward</a:t>
            </a:r>
            <a:endParaRPr lang="pt-BR" sz="1700" i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Regressão </a:t>
            </a:r>
            <a:r>
              <a:rPr lang="pt-BR" sz="1700" i="1" dirty="0" err="1"/>
              <a:t>ridge</a:t>
            </a:r>
            <a:r>
              <a:rPr lang="pt-BR" sz="1700" i="1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Lasso </a:t>
            </a:r>
            <a:endParaRPr lang="pt-BR" sz="1700" i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Todas elas buscam satisfazer a relação de compromisso entre erro dentro da amostra e parcimônia do modelo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O R possui ferramentas para utilização dos métodos acima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Automática de Variáveis</a:t>
            </a:r>
          </a:p>
        </p:txBody>
      </p:sp>
    </p:spTree>
    <p:extLst>
      <p:ext uri="{BB962C8B-B14F-4D97-AF65-F5344CB8AC3E}">
        <p14:creationId xmlns:p14="http://schemas.microsoft.com/office/powerpoint/2010/main" val="42268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30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best</a:t>
            </a:r>
            <a:r>
              <a:rPr lang="pt-BR" sz="1700" i="1" dirty="0"/>
              <a:t> </a:t>
            </a:r>
            <a:r>
              <a:rPr lang="pt-BR" sz="1700" i="1" dirty="0" err="1"/>
              <a:t>subset</a:t>
            </a:r>
            <a:r>
              <a:rPr lang="pt-BR" sz="17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Varre todas as combinações possíveis de variáveis </a:t>
            </a:r>
            <a:r>
              <a:rPr lang="pt-BR" sz="1700" dirty="0" err="1"/>
              <a:t>preditoras</a:t>
            </a:r>
            <a:r>
              <a:rPr lang="pt-BR" sz="1700" dirty="0"/>
              <a:t> para encontrar o conjunto com melhor R</a:t>
            </a:r>
            <a:r>
              <a:rPr lang="pt-BR" sz="1700" baseline="30000" dirty="0"/>
              <a:t>2</a:t>
            </a:r>
            <a:r>
              <a:rPr lang="pt-BR" sz="1700" dirty="0"/>
              <a:t> ajustado ou melhor critério </a:t>
            </a:r>
            <a:r>
              <a:rPr lang="pt-BR" sz="1700" dirty="0" err="1"/>
              <a:t>Cp</a:t>
            </a:r>
            <a:r>
              <a:rPr lang="pt-BR" sz="1700" dirty="0"/>
              <a:t> de </a:t>
            </a:r>
            <a:r>
              <a:rPr lang="pt-BR" sz="1700" dirty="0" err="1"/>
              <a:t>Mallow</a:t>
            </a:r>
            <a:r>
              <a:rPr lang="pt-BR" sz="1700" dirty="0"/>
              <a:t>, por exemplo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Computacionalmente, pode ser bastante demandante, e pode se tornar inviável quando temos muitas variáveis candidatas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 tivermos M variáveis candidatas, há 2</a:t>
            </a:r>
            <a:r>
              <a:rPr lang="pt-BR" sz="1700" baseline="30000" dirty="0"/>
              <a:t>M</a:t>
            </a:r>
            <a:r>
              <a:rPr lang="pt-BR" sz="1700" dirty="0"/>
              <a:t> conjuntos possíveis; por exemplo, M = 100, há 1,268 x 10</a:t>
            </a:r>
            <a:r>
              <a:rPr lang="pt-BR" sz="1700" baseline="30000" dirty="0"/>
              <a:t>30</a:t>
            </a:r>
            <a:r>
              <a:rPr lang="pt-BR" sz="1700" dirty="0"/>
              <a:t> regressões possíveis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No R: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Pacote “</a:t>
            </a:r>
            <a:r>
              <a:rPr lang="pt-BR" sz="1700" dirty="0" err="1"/>
              <a:t>leaps</a:t>
            </a:r>
            <a:r>
              <a:rPr lang="pt-BR" sz="1700" dirty="0"/>
              <a:t>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Para cada número de variáveis, encontra o modelo com menos SQE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Podemos analisar o valor do </a:t>
            </a:r>
            <a:r>
              <a:rPr lang="pt-BR" sz="1700" dirty="0" err="1"/>
              <a:t>Cp</a:t>
            </a:r>
            <a:r>
              <a:rPr lang="pt-BR" sz="1700" dirty="0"/>
              <a:t> (AIC), do BIC, do R</a:t>
            </a:r>
            <a:r>
              <a:rPr lang="pt-BR" sz="1700" baseline="30000" dirty="0"/>
              <a:t>2 </a:t>
            </a:r>
            <a:r>
              <a:rPr lang="pt-BR" sz="1700" dirty="0"/>
              <a:t>ajustado e do R</a:t>
            </a:r>
            <a:r>
              <a:rPr lang="pt-BR" sz="1700" baseline="30000" dirty="0"/>
              <a:t>2</a:t>
            </a:r>
            <a:r>
              <a:rPr lang="pt-BR" sz="1700" dirty="0"/>
              <a:t> para cada número de variáveis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Para cada número de variáveis na regressão, o pacote “</a:t>
            </a:r>
            <a:r>
              <a:rPr lang="pt-BR" sz="1700" dirty="0" err="1"/>
              <a:t>leaps</a:t>
            </a:r>
            <a:r>
              <a:rPr lang="pt-BR" sz="1700" dirty="0"/>
              <a:t>” encontra o melhor conjunto de variáveis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Automática de Variáveis</a:t>
            </a:r>
          </a:p>
        </p:txBody>
      </p:sp>
    </p:spTree>
    <p:extLst>
      <p:ext uri="{BB962C8B-B14F-4D97-AF65-F5344CB8AC3E}">
        <p14:creationId xmlns:p14="http://schemas.microsoft.com/office/powerpoint/2010/main" val="9723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Modelo completo: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bestsub</a:t>
            </a:r>
            <a:r>
              <a:rPr lang="pt-BR" sz="1800" dirty="0">
                <a:solidFill>
                  <a:srgbClr val="FF0000"/>
                </a:solidFill>
              </a:rPr>
              <a:t> &lt;- </a:t>
            </a:r>
            <a:r>
              <a:rPr lang="pt-BR" sz="1800" dirty="0" err="1">
                <a:solidFill>
                  <a:srgbClr val="FF0000"/>
                </a:solidFill>
              </a:rPr>
              <a:t>regsubsets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mort_infantil</a:t>
            </a:r>
            <a:r>
              <a:rPr lang="pt-BR" sz="1800" dirty="0">
                <a:solidFill>
                  <a:srgbClr val="FF0000"/>
                </a:solidFill>
              </a:rPr>
              <a:t> ~ </a:t>
            </a:r>
            <a:r>
              <a:rPr lang="pt-BR" sz="1800" dirty="0" err="1">
                <a:solidFill>
                  <a:srgbClr val="FF0000"/>
                </a:solidFill>
              </a:rPr>
              <a:t>renda_per_capita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I(renda_per_capita^2)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I(renda_per_capita^3)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I(renda_per_capita^4)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I(renda_per_capita^5)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indice_gini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I(indice_gini^2)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I(indice_gini^3)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I(indice_gini^4)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I(indice_gini^5)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salario_medio_mensal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I(salario_medio_mensal^2)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I(salario_medio_mensal^3)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I(salario_medio_mensal^4)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I(salario_medio_mensal^5)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perc_criancas_extrem_pobres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perc_pessoas_dom_paredes_inadequadas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perc_pop_dom_com_coleta_lixo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perc_pop_rural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Regiao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Regiao</a:t>
            </a:r>
            <a:r>
              <a:rPr lang="pt-BR" sz="1800" dirty="0">
                <a:solidFill>
                  <a:srgbClr val="FF0000"/>
                </a:solidFill>
              </a:rPr>
              <a:t>)*</a:t>
            </a:r>
            <a:r>
              <a:rPr lang="pt-BR" sz="1800" dirty="0" err="1">
                <a:solidFill>
                  <a:srgbClr val="FF0000"/>
                </a:solidFill>
              </a:rPr>
              <a:t>renda_per_capita</a:t>
            </a:r>
            <a:r>
              <a:rPr lang="pt-BR" sz="1800" dirty="0">
                <a:solidFill>
                  <a:srgbClr val="FF0000"/>
                </a:solidFill>
              </a:rPr>
              <a:t>, data = dados3,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</a:t>
            </a:r>
            <a:r>
              <a:rPr lang="pt-BR" sz="1800" dirty="0" err="1">
                <a:solidFill>
                  <a:srgbClr val="FF0000"/>
                </a:solidFill>
              </a:rPr>
              <a:t>nvmax</a:t>
            </a:r>
            <a:r>
              <a:rPr lang="pt-BR" sz="1800" dirty="0">
                <a:solidFill>
                  <a:srgbClr val="FF0000"/>
                </a:solidFill>
              </a:rPr>
              <a:t> = 50)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Automática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45466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Seleção de Variáveis </a:t>
            </a:r>
            <a:br>
              <a:rPr lang="pt-BR" altLang="pt-BR" sz="3200" b="1" dirty="0"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 em Modelos </a:t>
            </a:r>
            <a:br>
              <a:rPr lang="pt-BR" altLang="pt-BR" sz="3200" b="1" dirty="0"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de Regressão</a:t>
            </a:r>
            <a:r>
              <a:rPr lang="pt-BR" altLang="pt-BR" sz="3100" b="1" dirty="0">
                <a:cs typeface="Times New Roman" pitchFamily="18" charset="0"/>
              </a:rPr>
              <a:t/>
            </a:r>
            <a:br>
              <a:rPr lang="pt-BR" altLang="pt-BR" sz="3100" b="1" dirty="0">
                <a:cs typeface="Times New Roman" pitchFamily="18" charset="0"/>
              </a:rPr>
            </a:br>
            <a: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</a:br>
            <a:endParaRPr lang="pt-BR" altLang="pt-BR" sz="4000" dirty="0"/>
          </a:p>
        </p:txBody>
      </p:sp>
    </p:spTree>
    <p:extLst>
      <p:ext uri="{BB962C8B-B14F-4D97-AF65-F5344CB8AC3E}">
        <p14:creationId xmlns:p14="http://schemas.microsoft.com/office/powerpoint/2010/main" val="51356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Automática de Variáveis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612990" cy="52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30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Para um número grande (maior do que 50 ou 100) de potenciais preditores, a opção de </a:t>
            </a:r>
            <a:r>
              <a:rPr lang="pt-BR" sz="1700" i="1" dirty="0" err="1"/>
              <a:t>best</a:t>
            </a:r>
            <a:r>
              <a:rPr lang="pt-BR" sz="1700" i="1" dirty="0"/>
              <a:t> </a:t>
            </a:r>
            <a:r>
              <a:rPr lang="pt-BR" sz="1700" i="1" dirty="0" err="1"/>
              <a:t>subset</a:t>
            </a:r>
            <a:r>
              <a:rPr lang="pt-BR" sz="1700" dirty="0"/>
              <a:t> pode ser inviável computacionalmente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Alternativas computacionalmente viáveis incluem: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stepwise</a:t>
            </a:r>
            <a:endParaRPr lang="pt-BR" sz="1700" i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backwards</a:t>
            </a:r>
            <a:endParaRPr lang="pt-BR" sz="1700" i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foward</a:t>
            </a:r>
            <a:endParaRPr lang="pt-BR" sz="1700" i="1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forward</a:t>
            </a:r>
            <a:r>
              <a:rPr lang="pt-BR" sz="1700" dirty="0"/>
              <a:t>: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Comece com uma regressão com apenas o intercepto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Para as demais variáveis candidatas, escolha aquela cuja inclusão implica em maior aumento de R</a:t>
            </a:r>
            <a:r>
              <a:rPr lang="pt-BR" sz="1600" baseline="30000" dirty="0"/>
              <a:t>2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Se essa nova adição foi estatisticamente significante, mantenha a variável; caso contrário, retire a variável, volte ao modelo anterior, e pare o algoritmo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Repita os passos 2 e 3 até que a adição de qualquer nova variável não seja estatisticamente significante (a um nível de significância </a:t>
            </a:r>
            <a:r>
              <a:rPr lang="pt-BR" sz="1600" dirty="0" err="1"/>
              <a:t>pré</a:t>
            </a:r>
            <a:r>
              <a:rPr lang="pt-BR" sz="1600" dirty="0"/>
              <a:t>-especificado)</a:t>
            </a:r>
            <a:endParaRPr lang="pt-BR" sz="14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Automática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3202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30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backwards</a:t>
            </a:r>
            <a:r>
              <a:rPr lang="pt-BR" sz="1700" dirty="0"/>
              <a:t>: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Comece com uma regressão com todas as variáveis candidatas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Se houver alguma variável cujo coeficiente é estatisticamente não significativo, elimine a variável que tenha menor nível de significância no modelo (maior p-valor); caso contrário, esse é o modelo final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Repita o passo 2 até atingir um modelo no qual todas as variáveis são estatisticamente significantes (a um nível de significância pré-definido)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000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700" dirty="0"/>
              <a:t>Seleção </a:t>
            </a:r>
            <a:r>
              <a:rPr lang="pt-BR" sz="1700" i="1" dirty="0" err="1"/>
              <a:t>Stepwise</a:t>
            </a:r>
            <a:r>
              <a:rPr lang="pt-BR" sz="1700" dirty="0"/>
              <a:t>: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Trata-se de uma combinação das seleções do tipo </a:t>
            </a:r>
            <a:r>
              <a:rPr lang="pt-BR" sz="1600" i="1" dirty="0" err="1"/>
              <a:t>forward</a:t>
            </a:r>
            <a:r>
              <a:rPr lang="pt-BR" sz="1600" dirty="0"/>
              <a:t> e </a:t>
            </a:r>
            <a:r>
              <a:rPr lang="pt-BR" sz="1600" i="1" dirty="0" err="1"/>
              <a:t>backwards</a:t>
            </a:r>
            <a:endParaRPr lang="pt-BR" sz="1600" i="1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Os passos </a:t>
            </a:r>
            <a:r>
              <a:rPr lang="pt-BR" sz="1600" i="1" dirty="0" err="1"/>
              <a:t>forward</a:t>
            </a:r>
            <a:r>
              <a:rPr lang="pt-BR" sz="1600" dirty="0"/>
              <a:t> e </a:t>
            </a:r>
            <a:r>
              <a:rPr lang="pt-BR" sz="1600" i="1" dirty="0" err="1"/>
              <a:t>backwards</a:t>
            </a:r>
            <a:r>
              <a:rPr lang="pt-BR" sz="1600" dirty="0"/>
              <a:t> são intercalados, de forma a adicionarmos variáveis que sejam significativas e retirarmos variáveis que não sejam estatisticamente significativas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600" dirty="0"/>
              <a:t>O algoritmo para quando não for mais possível adicionar variáveis novas que sejam estatisticamente significantes, ou retirar variáveis incluídas que forem estatisticamente não significantes</a:t>
            </a:r>
            <a:endParaRPr lang="pt-BR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1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/>
              <a:t>Os passos acima dão uma ideia geral dos algoritmos; diferentes softwares possuem versões que são variações ao redor dessa ideia geral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Automática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8963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28600"/>
            <a:ext cx="8134350" cy="49577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5"/>
                </a:solidFill>
              </a:rPr>
              <a:t>#------------------------------------------------------------------------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5"/>
                </a:solidFill>
              </a:rPr>
              <a:t>#---- </a:t>
            </a:r>
            <a:r>
              <a:rPr lang="pt-BR" sz="1400" dirty="0" err="1">
                <a:solidFill>
                  <a:schemeClr val="accent5"/>
                </a:solidFill>
              </a:rPr>
              <a:t>Backwards</a:t>
            </a:r>
            <a:r>
              <a:rPr lang="pt-BR" sz="1400" dirty="0">
                <a:solidFill>
                  <a:schemeClr val="accent5"/>
                </a:solidFill>
              </a:rPr>
              <a:t>, </a:t>
            </a:r>
            <a:r>
              <a:rPr lang="pt-BR" sz="1400" dirty="0" err="1">
                <a:solidFill>
                  <a:schemeClr val="accent5"/>
                </a:solidFill>
              </a:rPr>
              <a:t>forward</a:t>
            </a:r>
            <a:r>
              <a:rPr lang="pt-BR" sz="1400" dirty="0">
                <a:solidFill>
                  <a:schemeClr val="accent5"/>
                </a:solidFill>
              </a:rPr>
              <a:t> e </a:t>
            </a:r>
            <a:r>
              <a:rPr lang="pt-BR" sz="1400" dirty="0" err="1">
                <a:solidFill>
                  <a:schemeClr val="accent5"/>
                </a:solidFill>
              </a:rPr>
              <a:t>stepwise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dirty="0" err="1">
                <a:solidFill>
                  <a:schemeClr val="accent5"/>
                </a:solidFill>
              </a:rPr>
              <a:t>selection</a:t>
            </a: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5"/>
                </a:solidFill>
              </a:rPr>
              <a:t>#------------------------------------------------------------------------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mod.full</a:t>
            </a:r>
            <a:r>
              <a:rPr lang="pt-BR" sz="1400" dirty="0">
                <a:solidFill>
                  <a:srgbClr val="FF0000"/>
                </a:solidFill>
              </a:rPr>
              <a:t> &lt;- </a:t>
            </a:r>
            <a:r>
              <a:rPr lang="pt-BR" sz="1400" dirty="0" err="1">
                <a:solidFill>
                  <a:srgbClr val="FF0000"/>
                </a:solidFill>
              </a:rPr>
              <a:t>lm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   + I(renda_per_capita^2)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   + I(renda_per_capita^3)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   + </a:t>
            </a:r>
            <a:r>
              <a:rPr lang="pt-BR" sz="1400" dirty="0" err="1">
                <a:solidFill>
                  <a:srgbClr val="FF0000"/>
                </a:solidFill>
              </a:rPr>
              <a:t>indice_gini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   ......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   + </a:t>
            </a:r>
            <a:r>
              <a:rPr lang="pt-BR" sz="1400" dirty="0" err="1">
                <a:solidFill>
                  <a:srgbClr val="FF0000"/>
                </a:solidFill>
              </a:rPr>
              <a:t>as.factor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Regiao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   + </a:t>
            </a:r>
            <a:r>
              <a:rPr lang="pt-BR" sz="1400" dirty="0" err="1">
                <a:solidFill>
                  <a:srgbClr val="FF0000"/>
                </a:solidFill>
              </a:rPr>
              <a:t>as.factor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Regiao</a:t>
            </a:r>
            <a:r>
              <a:rPr lang="pt-BR" sz="1400" dirty="0">
                <a:solidFill>
                  <a:srgbClr val="FF0000"/>
                </a:solidFill>
              </a:rPr>
              <a:t>)*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, data = dados3)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mod.full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step1 &lt;- </a:t>
            </a:r>
            <a:r>
              <a:rPr lang="pt-BR" sz="1400" dirty="0" err="1">
                <a:solidFill>
                  <a:srgbClr val="FF0000"/>
                </a:solidFill>
              </a:rPr>
              <a:t>step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mod.full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direction</a:t>
            </a:r>
            <a:r>
              <a:rPr lang="pt-BR" sz="1400" dirty="0">
                <a:solidFill>
                  <a:srgbClr val="FF0000"/>
                </a:solidFill>
              </a:rPr>
              <a:t> = "</a:t>
            </a:r>
            <a:r>
              <a:rPr lang="pt-BR" sz="1400" dirty="0" err="1">
                <a:solidFill>
                  <a:srgbClr val="FF0000"/>
                </a:solidFill>
              </a:rPr>
              <a:t>backward</a:t>
            </a:r>
            <a:r>
              <a:rPr lang="pt-BR" sz="14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(step1)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step2 &lt;- </a:t>
            </a:r>
            <a:r>
              <a:rPr lang="pt-BR" sz="1400" dirty="0" err="1">
                <a:solidFill>
                  <a:srgbClr val="FF0000"/>
                </a:solidFill>
              </a:rPr>
              <a:t>step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mod.full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direction</a:t>
            </a:r>
            <a:r>
              <a:rPr lang="pt-BR" sz="1400" dirty="0">
                <a:solidFill>
                  <a:srgbClr val="FF0000"/>
                </a:solidFill>
              </a:rPr>
              <a:t> = "</a:t>
            </a:r>
            <a:r>
              <a:rPr lang="pt-BR" sz="1400" dirty="0" err="1">
                <a:solidFill>
                  <a:srgbClr val="FF0000"/>
                </a:solidFill>
              </a:rPr>
              <a:t>forward</a:t>
            </a:r>
            <a:r>
              <a:rPr lang="pt-BR" sz="14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(step2)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step3 &lt;- </a:t>
            </a:r>
            <a:r>
              <a:rPr lang="pt-BR" sz="1400" dirty="0" err="1">
                <a:solidFill>
                  <a:srgbClr val="FF0000"/>
                </a:solidFill>
              </a:rPr>
              <a:t>step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mod.full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direction</a:t>
            </a:r>
            <a:r>
              <a:rPr lang="pt-BR" sz="1400" dirty="0">
                <a:solidFill>
                  <a:srgbClr val="FF0000"/>
                </a:solidFill>
              </a:rPr>
              <a:t> = "</a:t>
            </a:r>
            <a:r>
              <a:rPr lang="pt-BR" sz="1400" dirty="0" err="1">
                <a:solidFill>
                  <a:srgbClr val="FF0000"/>
                </a:solidFill>
              </a:rPr>
              <a:t>both</a:t>
            </a:r>
            <a:r>
              <a:rPr lang="pt-BR" sz="14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(step3)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formula(step3)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mod.step3 &lt;- </a:t>
            </a:r>
            <a:r>
              <a:rPr lang="en-US" sz="1400" dirty="0" err="1">
                <a:solidFill>
                  <a:srgbClr val="FF0000"/>
                </a:solidFill>
              </a:rPr>
              <a:t>lm</a:t>
            </a:r>
            <a:r>
              <a:rPr lang="en-US" sz="1400" dirty="0">
                <a:solidFill>
                  <a:srgbClr val="FF0000"/>
                </a:solidFill>
              </a:rPr>
              <a:t>(formula = formula(step3), data = dados3)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summary(mod.step3)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 smtClean="0"/>
              <a:t>4ª </a:t>
            </a:r>
            <a:r>
              <a:rPr lang="pt-BR" sz="1600" b="1" dirty="0"/>
              <a:t>Lista de exercícios para entregar em </a:t>
            </a:r>
            <a:r>
              <a:rPr lang="pt-BR" sz="1600" b="1" dirty="0" smtClean="0"/>
              <a:t>04/12/2018</a:t>
            </a:r>
            <a:r>
              <a:rPr lang="pt-BR" sz="1600" b="1" dirty="0"/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Os exercícios podem ser entregues em grupos de 2 alunos, e o grupo deve submeter o código em R utilizado para responder ao exercício, juntamente com a discussão dos resultados.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Utilize a base de dados do IDH brasil 2010 (IDH_Brasil_2010.csv)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Rode a </a:t>
            </a:r>
            <a:r>
              <a:rPr lang="pt-BR" sz="1600" dirty="0" smtClean="0"/>
              <a:t>regressão logística abaixo</a:t>
            </a:r>
            <a:r>
              <a:rPr lang="pt-BR" sz="1600" dirty="0"/>
              <a:t>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mod5.reduzido &lt;- </a:t>
            </a:r>
            <a:r>
              <a:rPr lang="pt-BR" sz="1600" dirty="0" err="1">
                <a:solidFill>
                  <a:srgbClr val="FF0000"/>
                </a:solidFill>
              </a:rPr>
              <a:t>glm</a:t>
            </a:r>
            <a:r>
              <a:rPr lang="pt-BR" sz="1600" dirty="0">
                <a:solidFill>
                  <a:srgbClr val="FF0000"/>
                </a:solidFill>
              </a:rPr>
              <a:t>(formula = </a:t>
            </a:r>
            <a:r>
              <a:rPr lang="pt-BR" sz="1600" dirty="0" err="1">
                <a:solidFill>
                  <a:srgbClr val="FF0000"/>
                </a:solidFill>
              </a:rPr>
              <a:t>alta_mort_infantil</a:t>
            </a:r>
            <a:r>
              <a:rPr lang="pt-BR" sz="1600" dirty="0">
                <a:solidFill>
                  <a:srgbClr val="FF0000"/>
                </a:solidFill>
              </a:rPr>
              <a:t> ~ </a:t>
            </a:r>
            <a:r>
              <a:rPr lang="pt-BR" sz="1600" dirty="0" err="1">
                <a:solidFill>
                  <a:srgbClr val="FF0000"/>
                </a:solidFill>
              </a:rPr>
              <a:t>renda_per_capita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indice_gini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salario_medio_mensal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perc_criancas_extrem_pobres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perc_criancas_pobres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perc_pessoas_dom_paredes_inadequadas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perc_pop_dom_com_coleta_lixo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perc_pop_rural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Regiao</a:t>
            </a:r>
            <a:r>
              <a:rPr lang="pt-BR" sz="1600" dirty="0">
                <a:solidFill>
                  <a:srgbClr val="FF0000"/>
                </a:solidFill>
              </a:rPr>
              <a:t>),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</a:t>
            </a:r>
            <a:r>
              <a:rPr lang="pt-BR" sz="1600" dirty="0" err="1">
                <a:solidFill>
                  <a:srgbClr val="FF0000"/>
                </a:solidFill>
              </a:rPr>
              <a:t>family</a:t>
            </a:r>
            <a:r>
              <a:rPr lang="pt-BR" sz="1600" dirty="0">
                <a:solidFill>
                  <a:srgbClr val="FF0000"/>
                </a:solidFill>
              </a:rPr>
              <a:t> = binomial(link = "</a:t>
            </a:r>
            <a:r>
              <a:rPr lang="pt-BR" sz="1600" dirty="0" err="1">
                <a:solidFill>
                  <a:srgbClr val="FF0000"/>
                </a:solidFill>
              </a:rPr>
              <a:t>logit</a:t>
            </a:r>
            <a:r>
              <a:rPr lang="pt-BR" sz="1600" dirty="0">
                <a:solidFill>
                  <a:srgbClr val="FF0000"/>
                </a:solidFill>
              </a:rPr>
              <a:t>"), data = dados3)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FF0000"/>
                </a:solidFill>
              </a:rPr>
              <a:t>summary</a:t>
            </a:r>
            <a:r>
              <a:rPr lang="pt-BR" sz="1600" dirty="0">
                <a:solidFill>
                  <a:srgbClr val="FF0000"/>
                </a:solidFill>
              </a:rPr>
              <a:t>(mod5.reduzido)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 smtClean="0"/>
              <a:t>Questão 1:  Interprete os coeficientes da regressão que apresentem significância estatística; </a:t>
            </a:r>
            <a:endParaRPr lang="pt-BR" sz="16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3445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/>
              <a:t>4ª Lista de exercícios para entregar em </a:t>
            </a:r>
            <a:r>
              <a:rPr lang="pt-BR" sz="1600" b="1" dirty="0" smtClean="0"/>
              <a:t>04/12/2018 (continuação).</a:t>
            </a:r>
            <a:endParaRPr lang="pt-BR" sz="16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dirty="0" smtClean="0"/>
              <a:t>Questão </a:t>
            </a:r>
            <a:r>
              <a:rPr lang="pt-BR" sz="1600" dirty="0"/>
              <a:t>2: Refaça a questão 1, considerando o modelo de regressão logística </a:t>
            </a:r>
            <a:r>
              <a:rPr lang="pt-BR" sz="1600" dirty="0" smtClean="0"/>
              <a:t>abaixo, </a:t>
            </a:r>
            <a:r>
              <a:rPr lang="pt-BR" sz="1600" dirty="0" err="1" smtClean="0"/>
              <a:t>entreprete</a:t>
            </a:r>
            <a:r>
              <a:rPr lang="pt-BR" sz="1600" dirty="0" smtClean="0"/>
              <a:t> os </a:t>
            </a:r>
            <a:r>
              <a:rPr lang="pt-BR" sz="1600" dirty="0" err="1" smtClean="0"/>
              <a:t>odds-ratio</a:t>
            </a:r>
            <a:r>
              <a:rPr lang="pt-BR" sz="1600" dirty="0"/>
              <a:t> </a:t>
            </a:r>
            <a:r>
              <a:rPr lang="pt-BR" sz="1600" dirty="0" smtClean="0"/>
              <a:t>dos coeficientes que apresentem significância estatística.</a:t>
            </a: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mod5.reduzido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indice_gini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salario_medio_mensal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perc_criancas_extrem_pobres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perc_criancas_pobres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perc_pessoas_dom_paredes_inadequadas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perc_pop_dom_com_coleta_lixo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perc_pop_rural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as.factor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Regiao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	     </a:t>
            </a:r>
            <a:r>
              <a:rPr lang="pt-BR" sz="1400" b="1" dirty="0">
                <a:solidFill>
                  <a:srgbClr val="FF0000"/>
                </a:solidFill>
              </a:rPr>
              <a:t>+ </a:t>
            </a:r>
            <a:r>
              <a:rPr lang="pt-BR" sz="1400" b="1" dirty="0" err="1">
                <a:solidFill>
                  <a:srgbClr val="FF0000"/>
                </a:solidFill>
              </a:rPr>
              <a:t>as.factor</a:t>
            </a:r>
            <a:r>
              <a:rPr lang="pt-BR" sz="1400" b="1" dirty="0">
                <a:solidFill>
                  <a:srgbClr val="FF0000"/>
                </a:solidFill>
              </a:rPr>
              <a:t>(</a:t>
            </a:r>
            <a:r>
              <a:rPr lang="pt-BR" sz="1400" b="1" dirty="0" err="1">
                <a:solidFill>
                  <a:srgbClr val="FF0000"/>
                </a:solidFill>
              </a:rPr>
              <a:t>Regiao</a:t>
            </a:r>
            <a:r>
              <a:rPr lang="pt-BR" sz="1400" b="1" dirty="0">
                <a:solidFill>
                  <a:srgbClr val="FF0000"/>
                </a:solidFill>
              </a:rPr>
              <a:t>)*</a:t>
            </a:r>
            <a:r>
              <a:rPr lang="pt-BR" sz="1400" b="1" dirty="0" err="1">
                <a:solidFill>
                  <a:srgbClr val="FF0000"/>
                </a:solidFill>
              </a:rPr>
              <a:t>renda_per_capita</a:t>
            </a:r>
            <a:r>
              <a:rPr lang="pt-BR" sz="14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(mod5.reduzido)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1000" y="519356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</a:t>
            </a:r>
            <a:r>
              <a:rPr lang="pt-BR" sz="1600" dirty="0" smtClean="0"/>
              <a:t>3: Com base nos critérios AIC e BIC qual desses modelos seriam selecionados?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206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304800"/>
            <a:ext cx="80581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400" b="1" dirty="0"/>
              <a:t>4ª Lista de exercícios para entregar em 04/12/2018 (continuação).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500" dirty="0" smtClean="0"/>
              <a:t>Considere </a:t>
            </a:r>
            <a:r>
              <a:rPr lang="pt-BR" sz="1500" dirty="0"/>
              <a:t>o modelo completo abaixo. Usando os diversos métodos aprendidos em sala de aula, encontre um modelo, subconjunto do modelo abaixo, que apresente o menor AIC. </a:t>
            </a:r>
            <a:r>
              <a:rPr lang="pt-BR" sz="1500" dirty="0" smtClean="0"/>
              <a:t>No </a:t>
            </a:r>
            <a:r>
              <a:rPr lang="pt-BR" sz="1500" dirty="0"/>
              <a:t>resultado entregue, você deverá incluir o código em R para obter o melhor modelo, e deverá incluir também a fórmula em R para essa “melhor” regressão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FF0000"/>
                </a:solidFill>
              </a:rPr>
              <a:t>mod.full</a:t>
            </a:r>
            <a:r>
              <a:rPr lang="pt-BR" sz="1200" dirty="0">
                <a:solidFill>
                  <a:srgbClr val="FF0000"/>
                </a:solidFill>
              </a:rPr>
              <a:t> &lt;- </a:t>
            </a:r>
            <a:r>
              <a:rPr lang="pt-BR" sz="1200" dirty="0" err="1">
                <a:solidFill>
                  <a:srgbClr val="FF0000"/>
                </a:solidFill>
              </a:rPr>
              <a:t>lm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mort_infantil</a:t>
            </a:r>
            <a:r>
              <a:rPr lang="pt-BR" sz="1200" dirty="0">
                <a:solidFill>
                  <a:srgbClr val="FF0000"/>
                </a:solidFill>
              </a:rPr>
              <a:t> ~ </a:t>
            </a:r>
            <a:r>
              <a:rPr lang="pt-BR" sz="1200" dirty="0" err="1">
                <a:solidFill>
                  <a:srgbClr val="FF0000"/>
                </a:solidFill>
              </a:rPr>
              <a:t>renda_per_capita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I(renda_per_capita^5)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indice_gini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I(indice_gini^5)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salario_medio_mensal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I(salario_medio_mensal^4)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I(salario_medio_mensal^5)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perc_criancas_extrem_pobres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perc_criancas_pobres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perc_pessoas_dom_paredes_inadequadas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perc_pop_dom_com_coleta_lixo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perc_pop_rural</a:t>
            </a:r>
            <a:endParaRPr lang="pt-BR" sz="1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as.factor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Regiao</a:t>
            </a:r>
            <a:r>
              <a:rPr lang="pt-BR" sz="12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                   + </a:t>
            </a:r>
            <a:r>
              <a:rPr lang="pt-BR" sz="1200" dirty="0" err="1">
                <a:solidFill>
                  <a:srgbClr val="FF0000"/>
                </a:solidFill>
              </a:rPr>
              <a:t>as.factor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Regiao</a:t>
            </a:r>
            <a:r>
              <a:rPr lang="pt-BR" sz="1200" dirty="0">
                <a:solidFill>
                  <a:srgbClr val="FF0000"/>
                </a:solidFill>
              </a:rPr>
              <a:t>)*</a:t>
            </a:r>
            <a:r>
              <a:rPr lang="pt-BR" sz="1200" dirty="0" err="1">
                <a:solidFill>
                  <a:srgbClr val="FF0000"/>
                </a:solidFill>
              </a:rPr>
              <a:t>renda_per_capita</a:t>
            </a:r>
            <a:r>
              <a:rPr lang="pt-BR" sz="1200" dirty="0">
                <a:solidFill>
                  <a:srgbClr val="FF0000"/>
                </a:solidFill>
              </a:rPr>
              <a:t>, data = dados3)</a:t>
            </a:r>
            <a:endParaRPr lang="pt-BR" sz="1400" b="1" i="1" dirty="0"/>
          </a:p>
        </p:txBody>
      </p:sp>
    </p:spTree>
    <p:extLst>
      <p:ext uri="{BB962C8B-B14F-4D97-AF65-F5344CB8AC3E}">
        <p14:creationId xmlns:p14="http://schemas.microsoft.com/office/powerpoint/2010/main" val="427215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Obrigado!</a:t>
            </a:r>
            <a:r>
              <a:rPr lang="pt-BR" altLang="pt-BR" sz="3100" b="1" dirty="0">
                <a:cs typeface="Times New Roman" pitchFamily="18" charset="0"/>
              </a:rPr>
              <a:t/>
            </a:r>
            <a:br>
              <a:rPr lang="pt-BR" altLang="pt-BR" sz="3100" b="1" dirty="0">
                <a:cs typeface="Times New Roman" pitchFamily="18" charset="0"/>
              </a:rPr>
            </a:br>
            <a: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</a:br>
            <a:endParaRPr lang="pt-BR" altLang="pt-BR" sz="4000" dirty="0"/>
          </a:p>
        </p:txBody>
      </p:sp>
    </p:spTree>
    <p:extLst>
      <p:ext uri="{BB962C8B-B14F-4D97-AF65-F5344CB8AC3E}">
        <p14:creationId xmlns:p14="http://schemas.microsoft.com/office/powerpoint/2010/main" val="8994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Considere agora o modelo geral de regressão: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Imagine que o nosso objetivo é de fazer previsões sobre 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b="0" dirty="0"/>
                  <a:t> com base em conjunto possível de variáveis </a:t>
                </a:r>
                <a:r>
                  <a:rPr lang="pt-BR" sz="1800" b="0" dirty="0" err="1"/>
                  <a:t>preditoras</a:t>
                </a:r>
                <a:endParaRPr lang="pt-BR" sz="1800" b="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Em geral, a inclusão adicional de variáveis </a:t>
                </a:r>
                <a:r>
                  <a:rPr lang="pt-BR" sz="1800" dirty="0" err="1"/>
                  <a:t>preditoras</a:t>
                </a:r>
                <a:r>
                  <a:rPr lang="pt-BR" sz="1800" dirty="0"/>
                  <a:t> na regressão, como já mencionamos aumenta o coeficiente de determinação (R</a:t>
                </a:r>
                <a:r>
                  <a:rPr lang="pt-BR" sz="1800" baseline="30000" dirty="0"/>
                  <a:t>2</a:t>
                </a:r>
                <a:r>
                  <a:rPr lang="pt-BR" sz="18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A inclusão adicional de variáveis </a:t>
                </a:r>
                <a:r>
                  <a:rPr lang="pt-BR" sz="1800" dirty="0" err="1"/>
                  <a:t>preditoras</a:t>
                </a:r>
                <a:r>
                  <a:rPr lang="pt-BR" sz="1800" dirty="0"/>
                  <a:t> também reduz (mesmo que marginalmente) o erro de previsão (</a:t>
                </a:r>
                <a:r>
                  <a:rPr lang="pt-BR" sz="1800" i="1" dirty="0"/>
                  <a:t>dentro da amostra</a:t>
                </a:r>
                <a:r>
                  <a:rPr lang="pt-BR" sz="1800" dirty="0"/>
                  <a:t>) mesmo que as variáveis </a:t>
                </a:r>
                <a:r>
                  <a:rPr lang="pt-BR" sz="1800" dirty="0" err="1"/>
                  <a:t>preditoras</a:t>
                </a:r>
                <a:r>
                  <a:rPr lang="pt-BR" sz="1800" dirty="0"/>
                  <a:t> não façam sentido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Portanto, quanto mais incluímos variáveis explicativas na regressão, o R</a:t>
                </a:r>
                <a:r>
                  <a:rPr lang="pt-BR" sz="1800" baseline="30000" dirty="0"/>
                  <a:t>2</a:t>
                </a:r>
                <a:r>
                  <a:rPr lang="pt-BR" sz="1800" dirty="0"/>
                  <a:t> aumenta e a soma do quadrado dos erros diminui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𝑆𝑄𝐸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800" b="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  <a:blipFill>
                <a:blip r:embed="rId2"/>
                <a:stretch>
                  <a:fillRect l="-464" t="-1107" r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737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O problema é que a soma do quadrados do erros SQE corresponde aos erros da regressão dentro da amostra (</a:t>
            </a:r>
            <a:r>
              <a:rPr lang="pt-BR" sz="1800" i="1" dirty="0" err="1"/>
              <a:t>in-sample</a:t>
            </a:r>
            <a:r>
              <a:rPr lang="pt-BR" sz="1800" i="1" dirty="0"/>
              <a:t> </a:t>
            </a:r>
            <a:r>
              <a:rPr lang="pt-BR" sz="1800" i="1" dirty="0" err="1"/>
              <a:t>error</a:t>
            </a:r>
            <a:r>
              <a:rPr lang="pt-BR" sz="1800" dirty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Nós gostaríamos de ter um modelo de regressão que possa ter boas previsões para dados fora da amostra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b="0" dirty="0"/>
              <a:t>Exemplo: queremos um modelo para avaliar a probabilidade de sucesso de novos cursos, com base em uma base de dados histórica de cursos anteriores, que fracassaram ou foram bem sucedidos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Portanto, nós gostaríamos de ter um modelo que apresentasse baixo erro de previsão fora da amostra (</a:t>
            </a:r>
            <a:r>
              <a:rPr lang="pt-BR" sz="1800" i="1" dirty="0"/>
              <a:t>out-</a:t>
            </a:r>
            <a:r>
              <a:rPr lang="pt-BR" sz="1800" i="1" dirty="0" err="1"/>
              <a:t>of</a:t>
            </a:r>
            <a:r>
              <a:rPr lang="pt-BR" sz="1800" i="1" dirty="0"/>
              <a:t>-</a:t>
            </a:r>
            <a:r>
              <a:rPr lang="pt-BR" sz="1800" i="1" dirty="0" err="1"/>
              <a:t>sample</a:t>
            </a:r>
            <a:r>
              <a:rPr lang="pt-BR" sz="1800" i="1" dirty="0"/>
              <a:t> </a:t>
            </a:r>
            <a:r>
              <a:rPr lang="pt-BR" sz="1800" i="1" dirty="0" err="1"/>
              <a:t>error</a:t>
            </a:r>
            <a:r>
              <a:rPr lang="pt-BR" sz="1800" dirty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0" dirty="0"/>
              <a:t>Es</a:t>
            </a:r>
            <a:r>
              <a:rPr lang="pt-BR" sz="1800" dirty="0"/>
              <a:t>sa ideia de termos um bom modelo para previsão fora da amostra está intrinsicamente ligada aos procedimentos de validação cruzada (</a:t>
            </a:r>
            <a:r>
              <a:rPr lang="pt-BR" sz="1800" i="1" dirty="0" err="1"/>
              <a:t>cross-validation</a:t>
            </a:r>
            <a:r>
              <a:rPr lang="pt-BR" sz="1800" dirty="0"/>
              <a:t>) de um determinado modelo de regressão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A ideia da validação cruzada é dividir a amostra disponível em duas </a:t>
            </a:r>
            <a:r>
              <a:rPr lang="pt-BR" sz="1800" dirty="0" err="1"/>
              <a:t>subamostras</a:t>
            </a:r>
            <a:r>
              <a:rPr lang="pt-BR" sz="1800" dirty="0"/>
              <a:t>; por exemplo, uma delas com 80% das observações, e a outra com 20%.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Essa divisão tem que ser cuidadosa, para manter um certo balanço das informações em cada uma delas.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4398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38237"/>
                <a:ext cx="853440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Validação cruzada: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Dividimos a amostra em duas partes – podemos fazer uma divisão aleatória entre as observações que vão entrar em cada </a:t>
                </a:r>
                <a:r>
                  <a:rPr lang="pt-BR" sz="1600" dirty="0" err="1"/>
                  <a:t>subamostra</a:t>
                </a:r>
                <a:r>
                  <a:rPr lang="pt-BR" sz="1600" dirty="0"/>
                  <a:t>; a primeira amostra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 observações e a segunda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 observações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A primeira </a:t>
                </a:r>
                <a:r>
                  <a:rPr lang="pt-BR" sz="1600" dirty="0" err="1"/>
                  <a:t>subamostra</a:t>
                </a:r>
                <a:r>
                  <a:rPr lang="pt-BR" sz="1600" dirty="0"/>
                  <a:t> é usada para estimar os coeficientes da regressão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b="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Usamos os coeficientes estimados na primeira amostra para prever a variável reposta na segunda amostra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Calculamos agora o erro médio quadrático de previsão (</a:t>
                </a:r>
                <a:r>
                  <a:rPr lang="pt-BR" sz="1600" i="1" dirty="0" err="1"/>
                  <a:t>mean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square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prediction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error</a:t>
                </a:r>
                <a:r>
                  <a:rPr lang="pt-BR" sz="1600" dirty="0"/>
                  <a:t>) com base apenas na segunda amostra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𝑀𝑆𝑃𝐸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Podemos então procurar o modelo de regressão, com as variáveis </a:t>
                </a:r>
                <a:r>
                  <a:rPr lang="pt-BR" sz="1600" dirty="0" err="1"/>
                  <a:t>preditoras</a:t>
                </a:r>
                <a:r>
                  <a:rPr lang="pt-BR" sz="1600" dirty="0"/>
                  <a:t>, que nos forneça o menor MSPE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O MSPE nos dá uma ideia do erro fora da amostra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Um dos pacotes em R para previsão: “</a:t>
                </a:r>
                <a:r>
                  <a:rPr lang="pt-BR" sz="1800" dirty="0" err="1"/>
                  <a:t>caret</a:t>
                </a:r>
                <a:r>
                  <a:rPr lang="pt-BR" sz="1800" dirty="0"/>
                  <a:t>” (</a:t>
                </a:r>
                <a:r>
                  <a:rPr lang="pt-BR" sz="1800" dirty="0">
                    <a:hlinkClick r:id="rId2"/>
                  </a:rPr>
                  <a:t>http://topepo.github.io/caret/index.html</a:t>
                </a:r>
                <a:r>
                  <a:rPr lang="pt-BR" sz="1800" dirty="0"/>
                  <a:t>)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pt-BR" sz="18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38237"/>
                <a:ext cx="8534400" cy="4957763"/>
              </a:xfrm>
              <a:blipFill>
                <a:blip r:embed="rId3"/>
                <a:stretch>
                  <a:fillRect l="-429" t="-1230" r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9501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105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Vamos agora testar o erro de previsão via </a:t>
            </a:r>
            <a:r>
              <a:rPr lang="pt-BR" sz="1800" i="1" dirty="0" err="1"/>
              <a:t>cross-validation</a:t>
            </a:r>
            <a:r>
              <a:rPr lang="pt-BR" sz="1800" dirty="0"/>
              <a:t> para três modelos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Vamos dividir a amostra em 20% e 80% aleatoriamente, baleando-se por macrorregião; evitamos assim que uma região fique </a:t>
            </a:r>
            <a:r>
              <a:rPr lang="pt-BR" sz="1800" dirty="0" err="1"/>
              <a:t>subrepresentada</a:t>
            </a:r>
            <a:r>
              <a:rPr lang="pt-BR" sz="1800" dirty="0"/>
              <a:t> em uma das amostras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Amostra de treinamento: “</a:t>
            </a:r>
            <a:r>
              <a:rPr lang="pt-BR" sz="1800" dirty="0" err="1"/>
              <a:t>dadosTrain</a:t>
            </a:r>
            <a:r>
              <a:rPr lang="pt-BR" sz="1800" dirty="0"/>
              <a:t>”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Amostra de </a:t>
            </a:r>
            <a:r>
              <a:rPr lang="pt-BR" sz="1800" dirty="0" err="1"/>
              <a:t>test</a:t>
            </a:r>
            <a:r>
              <a:rPr lang="pt-BR" sz="1800" dirty="0"/>
              <a:t>: “</a:t>
            </a:r>
            <a:r>
              <a:rPr lang="pt-BR" sz="1800" dirty="0" err="1"/>
              <a:t>dadosTest</a:t>
            </a:r>
            <a:r>
              <a:rPr lang="pt-BR" sz="1800" dirty="0"/>
              <a:t>”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Usaremos o pacote “</a:t>
            </a:r>
            <a:r>
              <a:rPr lang="pt-BR" sz="1800" dirty="0" err="1"/>
              <a:t>caret</a:t>
            </a:r>
            <a:r>
              <a:rPr lang="pt-BR" sz="1800" dirty="0"/>
              <a:t>” em R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Usaremos 80% da amostra para estimação e 20% para testar os erros de previsão de cada modelo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Três modelos serão avaliados – </a:t>
            </a:r>
            <a:r>
              <a:rPr lang="pt-BR" sz="1800" dirty="0" smtClean="0"/>
              <a:t>qual o melhor modelo?</a:t>
            </a:r>
            <a:endParaRPr lang="pt-BR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7988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105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Vamos agora testar o erro de previsão via </a:t>
            </a:r>
            <a:r>
              <a:rPr lang="pt-BR" sz="1800" i="1" dirty="0" err="1"/>
              <a:t>cross-validation</a:t>
            </a:r>
            <a:r>
              <a:rPr lang="pt-BR" sz="1800" dirty="0"/>
              <a:t> para três modelos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Vamos dividir a amostra em 20% e 80% aleatoriamente, baleando-se por macrorregião; evitamos assim que uma região fique </a:t>
            </a:r>
            <a:r>
              <a:rPr lang="pt-BR" sz="1800" dirty="0" err="1"/>
              <a:t>subrepresentada</a:t>
            </a:r>
            <a:r>
              <a:rPr lang="pt-BR" sz="1800" dirty="0"/>
              <a:t> em uma das amostras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Amostra de treinamento: “</a:t>
            </a:r>
            <a:r>
              <a:rPr lang="pt-BR" sz="1800" dirty="0" err="1"/>
              <a:t>dadosTrain</a:t>
            </a:r>
            <a:r>
              <a:rPr lang="pt-BR" sz="1800" dirty="0"/>
              <a:t>”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Amostra de </a:t>
            </a:r>
            <a:r>
              <a:rPr lang="pt-BR" sz="1800" dirty="0" err="1"/>
              <a:t>test</a:t>
            </a:r>
            <a:r>
              <a:rPr lang="pt-BR" sz="1800" dirty="0"/>
              <a:t>: “</a:t>
            </a:r>
            <a:r>
              <a:rPr lang="pt-BR" sz="1800" dirty="0" err="1"/>
              <a:t>dadosTest</a:t>
            </a:r>
            <a:r>
              <a:rPr lang="pt-BR" sz="1800" dirty="0"/>
              <a:t>”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set.seed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(2104)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trainIndex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&lt;- 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createDataPartition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(dados3$Regiao, 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		p = .8, 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= FALSE, times = 1) </a:t>
            </a:r>
            <a:r>
              <a:rPr lang="pt-BR" sz="1200" dirty="0">
                <a:solidFill>
                  <a:schemeClr val="accent5"/>
                </a:solidFill>
                <a:latin typeface="Lucida Console" panose="020B0609040504020204" pitchFamily="49" charset="0"/>
              </a:rPr>
              <a:t>#-- balanceando entre regiões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head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trainIndex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dadosTrain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&lt;- dados3[ 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trainIndex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,] </a:t>
            </a:r>
            <a:r>
              <a:rPr lang="pt-BR" sz="1200" dirty="0">
                <a:solidFill>
                  <a:schemeClr val="accent5"/>
                </a:solidFill>
                <a:latin typeface="Lucida Console" panose="020B0609040504020204" pitchFamily="49" charset="0"/>
              </a:rPr>
              <a:t>#--- amostra de treinamento 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dadosTest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&lt;- dados3[-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trainIndex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,] </a:t>
            </a:r>
            <a:r>
              <a:rPr lang="pt-BR" sz="1200" dirty="0">
                <a:solidFill>
                  <a:schemeClr val="accent5"/>
                </a:solidFill>
                <a:latin typeface="Lucida Console" panose="020B0609040504020204" pitchFamily="49" charset="0"/>
              </a:rPr>
              <a:t>#--- amostra usada para testar a previsão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table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dadosTrain$Regiao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table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dadosTest$Regiao</a:t>
            </a:r>
            <a:r>
              <a:rPr lang="pt-B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4458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Modelo 1: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mod1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mort_infantil</a:t>
            </a:r>
            <a:r>
              <a:rPr lang="pt-BR" sz="1800" dirty="0">
                <a:solidFill>
                  <a:srgbClr val="FF0000"/>
                </a:solidFill>
              </a:rPr>
              <a:t> ~ </a:t>
            </a:r>
            <a:r>
              <a:rPr lang="pt-BR" sz="1800" dirty="0" err="1">
                <a:solidFill>
                  <a:srgbClr val="FF0000"/>
                </a:solidFill>
              </a:rPr>
              <a:t>renda_per_capita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I(renda_per_capita^2)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I(renda_per_capita^3)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indice_gini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salario_medio_mensal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perc_criancas_extrem_pobres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perc_pessoas_dom_paredes_inadequadas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+ </a:t>
            </a:r>
            <a:r>
              <a:rPr lang="pt-BR" sz="1800" dirty="0" err="1">
                <a:solidFill>
                  <a:srgbClr val="FF0000"/>
                </a:solidFill>
              </a:rPr>
              <a:t>perc_pop_dom_com_coleta_lixo</a:t>
            </a:r>
            <a:r>
              <a:rPr lang="pt-BR" sz="1800" dirty="0">
                <a:solidFill>
                  <a:srgbClr val="FF0000"/>
                </a:solidFill>
              </a:rPr>
              <a:t>, data = </a:t>
            </a:r>
            <a:r>
              <a:rPr lang="pt-BR" sz="1800" dirty="0" err="1">
                <a:solidFill>
                  <a:srgbClr val="FF0000"/>
                </a:solidFill>
              </a:rPr>
              <a:t>dadosTrain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(mod1)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48321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Modelo 2: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mod2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mort_infantil</a:t>
            </a:r>
            <a:r>
              <a:rPr lang="pt-BR" sz="1800" dirty="0">
                <a:solidFill>
                  <a:srgbClr val="FF0000"/>
                </a:solidFill>
              </a:rPr>
              <a:t> ~ </a:t>
            </a:r>
            <a:r>
              <a:rPr lang="pt-BR" sz="1800" dirty="0" err="1">
                <a:solidFill>
                  <a:srgbClr val="FF0000"/>
                </a:solidFill>
              </a:rPr>
              <a:t>renda_per_capita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indice_gini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salario_medio_mensal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perc_criancas_extrem_pobres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perc_criancas_pobres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perc_pessoas_dom_paredes_inadequadas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perc_pop_dom_com_coleta_lixo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perc_pop_rural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Regiao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Regiao</a:t>
            </a:r>
            <a:r>
              <a:rPr lang="pt-BR" sz="1800" dirty="0">
                <a:solidFill>
                  <a:srgbClr val="FF0000"/>
                </a:solidFill>
              </a:rPr>
              <a:t>)*</a:t>
            </a:r>
            <a:r>
              <a:rPr lang="pt-BR" sz="1800" dirty="0" err="1">
                <a:solidFill>
                  <a:srgbClr val="FF0000"/>
                </a:solidFill>
              </a:rPr>
              <a:t>renda_per_capita</a:t>
            </a:r>
            <a:r>
              <a:rPr lang="pt-BR" sz="1800" dirty="0">
                <a:solidFill>
                  <a:srgbClr val="FF0000"/>
                </a:solidFill>
              </a:rPr>
              <a:t>, data = </a:t>
            </a:r>
            <a:r>
              <a:rPr lang="pt-BR" sz="1800" dirty="0" err="1">
                <a:solidFill>
                  <a:srgbClr val="FF0000"/>
                </a:solidFill>
              </a:rPr>
              <a:t>dadosTrain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(mod2)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32996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13863</TotalTime>
  <Words>2087</Words>
  <Application>Microsoft Office PowerPoint</Application>
  <PresentationFormat>Apresentação na tela (4:3)</PresentationFormat>
  <Paragraphs>335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  </vt:lpstr>
      <vt:lpstr>Calibri Light</vt:lpstr>
      <vt:lpstr>Cambria Math</vt:lpstr>
      <vt:lpstr>Lucida Console</vt:lpstr>
      <vt:lpstr>Times New Roman</vt:lpstr>
      <vt:lpstr>Office Theme</vt:lpstr>
      <vt:lpstr>ANÁLISE DE DADOS MULTIVARIADOS I -  REGRESSÃO (AULA 11)</vt:lpstr>
      <vt:lpstr> Seleção de Variáveis   em Modelos  de Regressão   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de Variáveis</vt:lpstr>
      <vt:lpstr>Seleção Automática de Variáveis</vt:lpstr>
      <vt:lpstr>Seleção Automática de Variáveis</vt:lpstr>
      <vt:lpstr>Seleção Automática de Variáveis</vt:lpstr>
      <vt:lpstr>Seleção Automática de Variáveis</vt:lpstr>
      <vt:lpstr>Seleção Automática de Variáveis</vt:lpstr>
      <vt:lpstr>Seleção Automática de Variáveis</vt:lpstr>
      <vt:lpstr>Apresentação do PowerPoint</vt:lpstr>
      <vt:lpstr>Modelos de Regressão Logística</vt:lpstr>
      <vt:lpstr>Modelos de Regressão Logística</vt:lpstr>
      <vt:lpstr>Apresentação do PowerPoint</vt:lpstr>
      <vt:lpstr> Obrigado!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262</cp:revision>
  <dcterms:created xsi:type="dcterms:W3CDTF">2006-05-23T21:19:39Z</dcterms:created>
  <dcterms:modified xsi:type="dcterms:W3CDTF">2018-11-27T20:18:56Z</dcterms:modified>
</cp:coreProperties>
</file>