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45"/>
  </p:notesMasterIdLst>
  <p:handoutMasterIdLst>
    <p:handoutMasterId r:id="rId46"/>
  </p:handoutMasterIdLst>
  <p:sldIdLst>
    <p:sldId id="1013" r:id="rId2"/>
    <p:sldId id="1058" r:id="rId3"/>
    <p:sldId id="1016" r:id="rId4"/>
    <p:sldId id="1017" r:id="rId5"/>
    <p:sldId id="1018" r:id="rId6"/>
    <p:sldId id="1019" r:id="rId7"/>
    <p:sldId id="1020" r:id="rId8"/>
    <p:sldId id="1021" r:id="rId9"/>
    <p:sldId id="1022" r:id="rId10"/>
    <p:sldId id="1023" r:id="rId11"/>
    <p:sldId id="1024" r:id="rId12"/>
    <p:sldId id="1025" r:id="rId13"/>
    <p:sldId id="1026" r:id="rId14"/>
    <p:sldId id="1027" r:id="rId15"/>
    <p:sldId id="1028" r:id="rId16"/>
    <p:sldId id="1029" r:id="rId17"/>
    <p:sldId id="1030" r:id="rId18"/>
    <p:sldId id="1031" r:id="rId19"/>
    <p:sldId id="1032" r:id="rId20"/>
    <p:sldId id="1033" r:id="rId21"/>
    <p:sldId id="1034" r:id="rId22"/>
    <p:sldId id="1035" r:id="rId23"/>
    <p:sldId id="1036" r:id="rId24"/>
    <p:sldId id="1057" r:id="rId25"/>
    <p:sldId id="1037" r:id="rId26"/>
    <p:sldId id="1038" r:id="rId27"/>
    <p:sldId id="1039" r:id="rId28"/>
    <p:sldId id="1040" r:id="rId29"/>
    <p:sldId id="1041" r:id="rId30"/>
    <p:sldId id="1042" r:id="rId31"/>
    <p:sldId id="1043" r:id="rId32"/>
    <p:sldId id="1044" r:id="rId33"/>
    <p:sldId id="1045" r:id="rId34"/>
    <p:sldId id="1046" r:id="rId35"/>
    <p:sldId id="1049" r:id="rId36"/>
    <p:sldId id="1050" r:id="rId37"/>
    <p:sldId id="1051" r:id="rId38"/>
    <p:sldId id="1052" r:id="rId39"/>
    <p:sldId id="1053" r:id="rId40"/>
    <p:sldId id="1054" r:id="rId41"/>
    <p:sldId id="1055" r:id="rId42"/>
    <p:sldId id="1056" r:id="rId43"/>
    <p:sldId id="1015" r:id="rId44"/>
  </p:sldIdLst>
  <p:sldSz cx="9144000" cy="6858000" type="screen4x3"/>
  <p:notesSz cx="9872663" cy="6797675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3" autoAdjust="0"/>
    <p:restoredTop sz="90929"/>
  </p:normalViewPr>
  <p:slideViewPr>
    <p:cSldViewPr>
      <p:cViewPr varScale="1">
        <p:scale>
          <a:sx n="99" d="100"/>
          <a:sy n="99" d="100"/>
        </p:scale>
        <p:origin x="1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593177" y="0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081EF-7EE4-4AE8-A2BF-38C85BFEF13F}" type="datetimeFigureOut">
              <a:rPr lang="pt-BR" smtClean="0"/>
              <a:t>13/11/2018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6457410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593177" y="6457410"/>
            <a:ext cx="427713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E8040-A724-4667-998B-0B0DB7C25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46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225" y="0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267" y="3228896"/>
            <a:ext cx="789813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225" y="6456612"/>
            <a:ext cx="4278154" cy="33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3C2A32-D5EF-460E-9C2A-1D947ED71EA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253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FC9174-4EB2-4D2A-AACB-828D3AD70265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35540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C2A32-D5EF-460E-9C2A-1D947ED71EA0}" type="slidenum">
              <a:rPr lang="pt-BR" altLang="pt-BR" smtClean="0"/>
              <a:pPr>
                <a:defRPr/>
              </a:pPr>
              <a:t>31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6949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C2A32-D5EF-460E-9C2A-1D947ED71EA0}" type="slidenum">
              <a:rPr lang="pt-BR" altLang="pt-BR" smtClean="0"/>
              <a:pPr>
                <a:defRPr/>
              </a:pPr>
              <a:t>32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05293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C2A32-D5EF-460E-9C2A-1D947ED71EA0}" type="slidenum">
              <a:rPr lang="pt-BR" altLang="pt-BR" smtClean="0"/>
              <a:pPr>
                <a:defRPr/>
              </a:pPr>
              <a:t>33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0048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C2A32-D5EF-460E-9C2A-1D947ED71EA0}" type="slidenum">
              <a:rPr lang="pt-BR" altLang="pt-BR" smtClean="0"/>
              <a:pPr>
                <a:defRPr/>
              </a:pPr>
              <a:t>34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59967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C2A32-D5EF-460E-9C2A-1D947ED71EA0}" type="slidenum">
              <a:rPr lang="pt-BR" altLang="pt-BR" smtClean="0"/>
              <a:pPr>
                <a:defRPr/>
              </a:pPr>
              <a:t>35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10498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C2A32-D5EF-460E-9C2A-1D947ED71EA0}" type="slidenum">
              <a:rPr lang="pt-BR" altLang="pt-BR" smtClean="0"/>
              <a:pPr>
                <a:defRPr/>
              </a:pPr>
              <a:t>36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92039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C2A32-D5EF-460E-9C2A-1D947ED71EA0}" type="slidenum">
              <a:rPr lang="pt-BR" altLang="pt-BR" smtClean="0"/>
              <a:pPr>
                <a:defRPr/>
              </a:pPr>
              <a:t>38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55000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C2A32-D5EF-460E-9C2A-1D947ED71EA0}" type="slidenum">
              <a:rPr lang="pt-BR" altLang="pt-BR" smtClean="0"/>
              <a:pPr>
                <a:defRPr/>
              </a:pPr>
              <a:t>39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07986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C2A32-D5EF-460E-9C2A-1D947ED71EA0}" type="slidenum">
              <a:rPr lang="pt-BR" altLang="pt-BR" smtClean="0"/>
              <a:pPr>
                <a:defRPr/>
              </a:pPr>
              <a:t>40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8710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C2A32-D5EF-460E-9C2A-1D947ED71EA0}" type="slidenum">
              <a:rPr lang="pt-BR" altLang="pt-BR" smtClean="0"/>
              <a:pPr>
                <a:defRPr/>
              </a:pPr>
              <a:t>41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404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89E33-E357-4361-8F5F-4CBA2C9C7B5B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31601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C2A32-D5EF-460E-9C2A-1D947ED71EA0}" type="slidenum">
              <a:rPr lang="pt-BR" altLang="pt-BR" smtClean="0"/>
              <a:pPr>
                <a:defRPr/>
              </a:pPr>
              <a:t>42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8370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C2A32-D5EF-460E-9C2A-1D947ED71EA0}" type="slidenum">
              <a:rPr lang="pt-BR" altLang="pt-BR" smtClean="0"/>
              <a:pPr>
                <a:defRPr/>
              </a:pPr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26855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C2A32-D5EF-460E-9C2A-1D947ED71EA0}" type="slidenum">
              <a:rPr lang="pt-BR" altLang="pt-BR" smtClean="0"/>
              <a:pPr>
                <a:defRPr/>
              </a:pPr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1127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89E33-E357-4361-8F5F-4CBA2C9C7B5B}" type="slidenum">
              <a:rPr lang="pt-BR" altLang="pt-BR" sz="1200" smtClean="0"/>
              <a:pPr/>
              <a:t>24</a:t>
            </a:fld>
            <a:endParaRPr lang="pt-BR" altLang="pt-BR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90162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89E33-E357-4361-8F5F-4CBA2C9C7B5B}" type="slidenum">
              <a:rPr lang="pt-BR" altLang="pt-BR" sz="1200" smtClean="0"/>
              <a:pPr/>
              <a:t>27</a:t>
            </a:fld>
            <a:endParaRPr lang="pt-BR" altLang="pt-BR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22481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C2A32-D5EF-460E-9C2A-1D947ED71EA0}" type="slidenum">
              <a:rPr lang="pt-BR" altLang="pt-BR" smtClean="0"/>
              <a:pPr>
                <a:defRPr/>
              </a:pPr>
              <a:t>28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70590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C2A32-D5EF-460E-9C2A-1D947ED71EA0}" type="slidenum">
              <a:rPr lang="pt-BR" altLang="pt-BR" smtClean="0"/>
              <a:pPr>
                <a:defRPr/>
              </a:pPr>
              <a:t>29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7258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C2A32-D5EF-460E-9C2A-1D947ED71EA0}" type="slidenum">
              <a:rPr lang="pt-BR" altLang="pt-BR" smtClean="0"/>
              <a:pPr>
                <a:defRPr/>
              </a:pPr>
              <a:t>30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1661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DEEE2-1892-436D-A5EF-B289AEBA8CF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344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2846D-94B6-4281-9EB4-F336FBA8D4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57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5CF2A-70BD-45F2-B7A1-6A2E0DCD224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650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309CA-7D22-4051-B0D7-00A33885B76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578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6AF30-D8D8-4B6C-BF52-8187A7B196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892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449DE-68FD-4994-8E61-A0022879911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841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401A7-C5B1-45DD-BC8F-B089B6E127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663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9F012-4BBA-4D5A-8125-70C1242E5EA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963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F45F8-50D5-4631-91AE-1F68D512F82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33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DECAA-F792-4F7B-94B9-A230819CA6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269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CCCEB-53EE-4DEF-B701-28513A90A7F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761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DF987DF-68FB-4470-A12B-1D3FA218991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0"/>
            <a:ext cx="7772400" cy="1524000"/>
          </a:xfrm>
        </p:spPr>
        <p:txBody>
          <a:bodyPr rtlCol="0" anchor="ctr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400" dirty="0">
                <a:solidFill>
                  <a:schemeClr val="tx2"/>
                </a:solidFill>
              </a:rPr>
              <a:t>ANÁLISE DE DADOS MULTIVARIADOS I -  REGRESSÃO</a:t>
            </a:r>
            <a: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/>
            </a:r>
            <a:b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pt-BR" altLang="pt-BR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>(AULA 06)</a:t>
            </a:r>
            <a:endParaRPr lang="pt-BR" altLang="pt-BR" sz="3200" dirty="0">
              <a:solidFill>
                <a:schemeClr val="tx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934200" cy="2133600"/>
          </a:xfrm>
        </p:spPr>
        <p:txBody>
          <a:bodyPr/>
          <a:lstStyle/>
          <a:p>
            <a:pPr algn="r" eaLnBrk="1" hangingPunct="1">
              <a:spcBef>
                <a:spcPct val="0"/>
              </a:spcBef>
            </a:pPr>
            <a:r>
              <a:rPr lang="pt-BR" altLang="pt-BR" sz="2000" b="1" dirty="0">
                <a:solidFill>
                  <a:schemeClr val="tx2"/>
                </a:solidFill>
                <a:cs typeface="Times New Roman" pitchFamily="18" charset="0"/>
              </a:rPr>
              <a:t>Novembro e dezembro de 2018</a:t>
            </a: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r" eaLnBrk="1" hangingPunct="1">
              <a:spcBef>
                <a:spcPct val="0"/>
              </a:spcBef>
            </a:pPr>
            <a:r>
              <a:rPr lang="pt-BR" altLang="pt-BR" sz="2000" dirty="0">
                <a:solidFill>
                  <a:schemeClr val="tx2"/>
                </a:solidFill>
                <a:cs typeface="Times New Roman" pitchFamily="18" charset="0"/>
              </a:rPr>
              <a:t>Reinaldo Soares de Camargo</a:t>
            </a:r>
          </a:p>
          <a:p>
            <a:pPr algn="r" eaLnBrk="1" hangingPunct="1">
              <a:spcBef>
                <a:spcPct val="0"/>
              </a:spcBef>
            </a:pPr>
            <a:endParaRPr lang="pt-BR" altLang="pt-BR" sz="2000" dirty="0">
              <a:solidFill>
                <a:schemeClr val="tx2"/>
              </a:solidFill>
              <a:cs typeface="Times New Roman" pitchFamily="18" charset="0"/>
            </a:endParaRPr>
          </a:p>
          <a:p>
            <a:pPr algn="l" eaLnBrk="1" hangingPunct="1"/>
            <a:endParaRPr lang="pt-BR" altLang="pt-B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19200"/>
            <a:ext cx="8286750" cy="5181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600" dirty="0"/>
              <a:t>Implementação no R: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/>
              <a:t>Quando  usar o “</a:t>
            </a:r>
            <a:r>
              <a:rPr lang="pt-BR" sz="1600" b="1" dirty="0" err="1"/>
              <a:t>linearHypothesis</a:t>
            </a:r>
            <a:r>
              <a:rPr lang="pt-BR" sz="1600" b="1" dirty="0"/>
              <a:t>” versus quando usar o “ANOVA”?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/>
              <a:t>Na prática, ambos os testes, quando usados para testar as mesmas hipóteses, implicam na mesma reposta. As contas são exatamente as mesmas.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/>
              <a:t>No entanto, quando a hipótese nula testada corresponder à retirada de um conjunto de termos (por exemplo, várias </a:t>
            </a:r>
            <a:r>
              <a:rPr lang="pt-BR" sz="1600" i="1" dirty="0" err="1"/>
              <a:t>dummies</a:t>
            </a:r>
            <a:r>
              <a:rPr lang="pt-BR" sz="1600" dirty="0"/>
              <a:t>) ao mesmo tempo, o comando ANOVA pode ser o mais fácil de utilizar.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16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/>
              <a:t>Note que, para utilizar o comando ANOVA, precisamos rodar os dois modelos (com e sem as variáveis dos coeficientes testados), e depois aplicar o comando para comparar os dois modelos. O modelo chamado “restrito” corresponde a um caso particular do modelo chamado </a:t>
            </a:r>
            <a:r>
              <a:rPr lang="pt-BR" sz="1600"/>
              <a:t>“irrestrito”. </a:t>
            </a:r>
            <a:endParaRPr lang="pt-B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/>
              <a:t>Quando a hipótese nula testada corresponder a valores específicos de alguns dos coeficientes da equação (por exemplo, coeficiente1 = 0 e coeficiente2 = 2.2), então o comando “</a:t>
            </a:r>
            <a:r>
              <a:rPr lang="pt-BR" sz="1600" dirty="0" err="1"/>
              <a:t>linearHypothesis</a:t>
            </a:r>
            <a:r>
              <a:rPr lang="pt-BR" sz="1600" dirty="0"/>
              <a:t>” pode ser o mais fácil de ser implementado.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Testes de Hipóteses para Vários Parâmetros</a:t>
            </a:r>
          </a:p>
        </p:txBody>
      </p:sp>
    </p:spTree>
    <p:extLst>
      <p:ext uri="{BB962C8B-B14F-4D97-AF65-F5344CB8AC3E}">
        <p14:creationId xmlns:p14="http://schemas.microsoft.com/office/powerpoint/2010/main" val="368487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19200"/>
            <a:ext cx="8286750" cy="5181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600" b="1" dirty="0"/>
              <a:t>Exercício prático </a:t>
            </a:r>
            <a:r>
              <a:rPr lang="pt-BR" sz="1600" b="1" dirty="0" smtClean="0"/>
              <a:t>1</a:t>
            </a:r>
            <a:r>
              <a:rPr lang="pt-BR" sz="1600" dirty="0" smtClean="0"/>
              <a:t>. </a:t>
            </a:r>
            <a:r>
              <a:rPr lang="pt-BR" sz="1600" dirty="0"/>
              <a:t>Considere o modelo de regressão abaixo. Teste as hipóteses conjuntamente: 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600" dirty="0"/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600" dirty="0"/>
              <a:t>Teste a hipótese conjunta: (coeficiente do índice de </a:t>
            </a:r>
            <a:r>
              <a:rPr lang="pt-BR" sz="1600" dirty="0" err="1"/>
              <a:t>gini</a:t>
            </a:r>
            <a:r>
              <a:rPr lang="pt-BR" sz="1600" dirty="0"/>
              <a:t>) = 0, (coeficiente do salario médio mensal) = 1, (coeficiente </a:t>
            </a:r>
            <a:r>
              <a:rPr lang="pt-BR" sz="1600" dirty="0" err="1"/>
              <a:t>prec</a:t>
            </a:r>
            <a:r>
              <a:rPr lang="pt-BR" sz="1600" dirty="0"/>
              <a:t> crianças pobres) = 0. Qual o p-valor do teste? Você rejeita a hipótese nula? Com que nível de significância?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mod2.ex &lt;- </a:t>
            </a:r>
            <a:r>
              <a:rPr lang="pt-BR" sz="1600" dirty="0" err="1">
                <a:solidFill>
                  <a:srgbClr val="FF0000"/>
                </a:solidFill>
              </a:rPr>
              <a:t>lm</a:t>
            </a:r>
            <a:r>
              <a:rPr lang="pt-BR" sz="1600" dirty="0">
                <a:solidFill>
                  <a:srgbClr val="FF0000"/>
                </a:solidFill>
              </a:rPr>
              <a:t>(dados3$mort_infantil ~ dados3$renda_per_capita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dados3$indice_gini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dados3$salario_medio_mensal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dados3$perc_criancas_extrem_pobres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dados3$perc_criancas_pobres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dados3$perc_pessoas_dom_agua_estogo_inadequados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dados3$perc_pessoas_dom_paredes_inadequadas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dados3$perc_pop_dom_com_coleta_lixo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dados3$perc_pop_rural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as.factor</a:t>
            </a:r>
            <a:r>
              <a:rPr lang="pt-BR" sz="1600" dirty="0">
                <a:solidFill>
                  <a:srgbClr val="FF0000"/>
                </a:solidFill>
              </a:rPr>
              <a:t>(dados3$Regiao))</a:t>
            </a:r>
            <a:r>
              <a:rPr lang="pt-BR" sz="1600" dirty="0"/>
              <a:t>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16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Testes de Hipóteses para Vários Parâmetros</a:t>
            </a:r>
          </a:p>
        </p:txBody>
      </p:sp>
    </p:spTree>
    <p:extLst>
      <p:ext uri="{BB962C8B-B14F-4D97-AF65-F5344CB8AC3E}">
        <p14:creationId xmlns:p14="http://schemas.microsoft.com/office/powerpoint/2010/main" val="28650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19200"/>
            <a:ext cx="8134350" cy="5181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Sob a hipótese nula, a estatística teste possui distribuição aproximadamente </a:t>
            </a:r>
            <a:r>
              <a:rPr lang="pt-BR" sz="1800" dirty="0" err="1"/>
              <a:t>qui</a:t>
            </a:r>
            <a:r>
              <a:rPr lang="pt-BR" sz="1800" dirty="0"/>
              <a:t>-quadrada, com número de graus de liberdade igual ao número de restrições no modelo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8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Por exemplo, se estivermos testando a significância de quatro parâmetros conjuntamente, a estatística teste tem distribuição </a:t>
            </a:r>
            <a:r>
              <a:rPr lang="pt-BR" sz="1800" dirty="0" err="1"/>
              <a:t>qui</a:t>
            </a:r>
            <a:r>
              <a:rPr lang="pt-BR" sz="1800" dirty="0"/>
              <a:t>-quadrada com quatro graus de liberdade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8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Para pequenas amostras, da mesma forma que utilizamos a distribuição </a:t>
            </a:r>
            <a:r>
              <a:rPr lang="pt-BR" sz="1800" i="1" dirty="0"/>
              <a:t>t</a:t>
            </a:r>
            <a:r>
              <a:rPr lang="pt-BR" sz="1800" dirty="0"/>
              <a:t>-</a:t>
            </a:r>
            <a:r>
              <a:rPr lang="pt-BR" sz="1800" dirty="0" err="1"/>
              <a:t>Student</a:t>
            </a:r>
            <a:r>
              <a:rPr lang="pt-BR" sz="1800" dirty="0"/>
              <a:t>, ao invés da distribuição normal padronizada, para testar múltiplos parâmetros, nós utilizamos a distribuição </a:t>
            </a:r>
            <a:r>
              <a:rPr lang="pt-BR" sz="1800" i="1" dirty="0"/>
              <a:t>F</a:t>
            </a:r>
            <a:r>
              <a:rPr lang="pt-BR" sz="1800" dirty="0"/>
              <a:t> ao invés da distribuição </a:t>
            </a:r>
            <a:r>
              <a:rPr lang="pt-BR" sz="1800" dirty="0" err="1"/>
              <a:t>qui</a:t>
            </a:r>
            <a:r>
              <a:rPr lang="pt-BR" sz="1800" dirty="0"/>
              <a:t>-quadrada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8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Nesse caso, assumimos que, sob a hipótese nula, a distribuição da estatística teste é aproximadamente uma distribuição </a:t>
            </a:r>
            <a:r>
              <a:rPr lang="pt-BR" sz="1800" i="1" dirty="0"/>
              <a:t>F</a:t>
            </a:r>
            <a:r>
              <a:rPr lang="pt-BR" sz="1800" dirty="0"/>
              <a:t>, com número de graus de liberdade no numerador igual ao número de restrições. No denominado, o número de graus de liberdade é igual a </a:t>
            </a:r>
            <a:r>
              <a:rPr lang="pt-BR" sz="1800" i="1" dirty="0"/>
              <a:t>n-k</a:t>
            </a:r>
            <a:r>
              <a:rPr lang="pt-BR" sz="1800" dirty="0"/>
              <a:t>-1 (</a:t>
            </a:r>
            <a:r>
              <a:rPr lang="pt-BR" sz="1800" i="1" dirty="0"/>
              <a:t>k</a:t>
            </a:r>
            <a:r>
              <a:rPr lang="pt-BR" sz="1800" dirty="0"/>
              <a:t> é o número de parâmetros do modelo irrestrito)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8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Pode-se mostrar que, quando </a:t>
            </a:r>
            <a:r>
              <a:rPr lang="pt-BR" sz="1800" i="1" dirty="0"/>
              <a:t>n</a:t>
            </a:r>
            <a:r>
              <a:rPr lang="pt-BR" sz="1800" dirty="0"/>
              <a:t> vai para o infinito, a distribuição </a:t>
            </a:r>
            <a:r>
              <a:rPr lang="pt-BR" sz="1800" i="1" dirty="0"/>
              <a:t>F</a:t>
            </a:r>
            <a:r>
              <a:rPr lang="pt-BR" sz="1800" dirty="0"/>
              <a:t> converge para uma </a:t>
            </a:r>
            <a:r>
              <a:rPr lang="pt-BR" sz="1800" dirty="0" err="1"/>
              <a:t>qui</a:t>
            </a:r>
            <a:r>
              <a:rPr lang="pt-BR" sz="1800" dirty="0"/>
              <a:t>-quadrada dividido pelo seu número de graus de liberdade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18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Testes de Hipóteses para Vários Parâmetros</a:t>
            </a:r>
          </a:p>
        </p:txBody>
      </p:sp>
    </p:spTree>
    <p:extLst>
      <p:ext uri="{BB962C8B-B14F-4D97-AF65-F5344CB8AC3E}">
        <p14:creationId xmlns:p14="http://schemas.microsoft.com/office/powerpoint/2010/main" val="407882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Testes de Hipóteses para Vários Parâmetros</a:t>
            </a:r>
          </a:p>
        </p:txBody>
      </p:sp>
      <p:pic>
        <p:nvPicPr>
          <p:cNvPr id="1026" name="Picture 2" descr="Resultado de imagem para qui-square 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5452533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9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Testes de Hipóteses para Vários Parâmetros</a:t>
            </a:r>
          </a:p>
        </p:txBody>
      </p:sp>
      <p:pic>
        <p:nvPicPr>
          <p:cNvPr id="2050" name="Picture 2" descr="Resultado de imagem para F 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6200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4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9200"/>
                <a:ext cx="7886700" cy="495776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800" dirty="0"/>
                  <a:t>Considere agora o exemplo com termos quadrático e cúbico para uma das variáveis – vimos que dessa forma podemos capturar não-linearidades na relação entre a variável </a:t>
                </a:r>
                <a:r>
                  <a:rPr lang="pt-BR" sz="1800" dirty="0" err="1"/>
                  <a:t>preditora</a:t>
                </a:r>
                <a:r>
                  <a:rPr lang="pt-BR" sz="1800" dirty="0"/>
                  <a:t> e a variável resposta: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pt-BR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pt-BR" sz="1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1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sz="18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Sup>
                      <m:sSubSupPr>
                        <m:ctrlPr>
                          <a:rPr lang="pt-BR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1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pt-BR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pt-B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pt-BR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pt-BR" sz="1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pt-BR" sz="18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Sup>
                      <m:sSubSupPr>
                        <m:ctrlPr>
                          <a:rPr lang="pt-BR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1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pt-BR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bSup>
                    <m:r>
                      <a:rPr lang="pt-B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pt-BR" sz="18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800" dirty="0"/>
                  <a:t>Podemos testar se os termos não-lineares são necessários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pt-B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pt-BR" sz="1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8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pt-BR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sz="1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pt-BR" sz="1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8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pt-BR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sz="1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800" b="1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pelos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menos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um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dos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par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metros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diferente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zero</m:t>
                      </m:r>
                    </m:oMath>
                  </m:oMathPara>
                </a14:m>
                <a:endParaRPr lang="pt-BR" sz="18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pt-BR" sz="18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800" dirty="0"/>
                  <a:t>Para isso, podemos proceder da mesma forma que o exemplo anterior: (i) rodamos o modelo irrestrito; (</a:t>
                </a:r>
                <a:r>
                  <a:rPr lang="pt-BR" sz="1800" dirty="0" err="1"/>
                  <a:t>ii</a:t>
                </a:r>
                <a:r>
                  <a:rPr lang="pt-BR" sz="1800" dirty="0"/>
                  <a:t>) rodamos o modelo restrito; (</a:t>
                </a:r>
                <a:r>
                  <a:rPr lang="pt-BR" sz="1800" dirty="0" err="1"/>
                  <a:t>iii</a:t>
                </a:r>
                <a:r>
                  <a:rPr lang="pt-BR" sz="1800" dirty="0"/>
                  <a:t>) fazemos a comparação entre os dois modelos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pt-BR" sz="1800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9200"/>
                <a:ext cx="7886700" cy="4957763"/>
              </a:xfrm>
              <a:blipFill>
                <a:blip r:embed="rId2"/>
                <a:stretch>
                  <a:fillRect l="-464" t="-1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Testes de Hipóteses para Vários Parâmetros</a:t>
            </a:r>
          </a:p>
        </p:txBody>
      </p:sp>
    </p:spTree>
    <p:extLst>
      <p:ext uri="{BB962C8B-B14F-4D97-AF65-F5344CB8AC3E}">
        <p14:creationId xmlns:p14="http://schemas.microsoft.com/office/powerpoint/2010/main" val="349835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19200"/>
            <a:ext cx="8286750" cy="5181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Implementação no R: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8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Equação do modelo “irrestrito” (com os termos quadrático e cúbico)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mod1b.ex &lt;- </a:t>
            </a:r>
            <a:r>
              <a:rPr lang="pt-BR" sz="1800" dirty="0" err="1">
                <a:solidFill>
                  <a:srgbClr val="FF0000"/>
                </a:solidFill>
              </a:rPr>
              <a:t>lm</a:t>
            </a:r>
            <a:r>
              <a:rPr lang="pt-BR" sz="1800" dirty="0">
                <a:solidFill>
                  <a:srgbClr val="FF0000"/>
                </a:solidFill>
              </a:rPr>
              <a:t>(dados3$mort_infantil ~ dados3$renda_per_capita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I(renda_per_capita^2)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I(renda_per_capita^3)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dados3$indice_gini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dados3$salario_medio_mensal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dados3$perc_criancas_extrem_pobres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dados3$perc_criancas_pobres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dados3$perc_pessoas_dom_agua_estogo_inadequados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dados3$perc_pessoas_dom_paredes_inadequadas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+ dados3$perc_pop_dom_com_coleta_lixo, data = dados)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FF0000"/>
                </a:solidFill>
              </a:rPr>
              <a:t>summary</a:t>
            </a:r>
            <a:r>
              <a:rPr lang="pt-BR" sz="1800" dirty="0">
                <a:solidFill>
                  <a:srgbClr val="FF0000"/>
                </a:solidFill>
              </a:rPr>
              <a:t>(mod1b.ex)</a:t>
            </a:r>
            <a:endParaRPr lang="pt-BR" sz="180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18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Testes de Hipóteses para Vários Parâmetros</a:t>
            </a:r>
          </a:p>
        </p:txBody>
      </p:sp>
    </p:spTree>
    <p:extLst>
      <p:ext uri="{BB962C8B-B14F-4D97-AF65-F5344CB8AC3E}">
        <p14:creationId xmlns:p14="http://schemas.microsoft.com/office/powerpoint/2010/main" val="41627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90906" y="1219200"/>
                <a:ext cx="8469630" cy="5181600"/>
              </a:xfrm>
            </p:spPr>
            <p:txBody>
              <a:bodyPr rtlCol="0">
                <a:normAutofit fontScale="32500" lnSpcReduction="20000"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pt-BR" sz="5500" dirty="0"/>
                  <a:t>Resultados do modelo irrestrito:</a:t>
                </a:r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endParaRPr lang="pt-BR" sz="29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8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700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Coefficients</a:t>
                </a: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                                                 </a:t>
                </a:r>
                <a:r>
                  <a:rPr lang="pt-BR" sz="3700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Estimate</a:t>
                </a: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pt-BR" sz="3700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Std</a:t>
                </a: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. </a:t>
                </a:r>
                <a:r>
                  <a:rPr lang="pt-BR" sz="3700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Error</a:t>
                </a: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t </a:t>
                </a:r>
                <a:r>
                  <a:rPr lang="pt-BR" sz="3700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value</a:t>
                </a: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pt-BR" sz="3700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Pr</a:t>
                </a: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(&gt;|t|)   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(</a:t>
                </a:r>
                <a:r>
                  <a:rPr lang="pt-BR" sz="3700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Intercept</a:t>
                </a: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)                                      3.519e+01  1.202e+00  29.278  &lt; 2e-16 ***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dados3$renda_per_capita                         </a:t>
                </a:r>
                <a:r>
                  <a:rPr lang="pt-BR" sz="3700" dirty="0" smtClean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-6.809e-02  </a:t>
                </a: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4.012e-03 -16.975  &lt; 2e-16 ***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I(renda_per_capita^2) </a:t>
                </a:r>
                <a:r>
                  <a:rPr lang="pt-BR" sz="3700" dirty="0" smtClean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                          6.170e-05  </a:t>
                </a: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4.105e-06  15.030  &lt; 2e-16 ***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I(renda_per_capita^3)                           -1.753e-08  1.400e-09 -12.523  &lt; 2e-16 ***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dados3$indice_gini                               1.178e+00  1.492e+00   0.789 0.429906   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dados3$salario_medio_mensal                     -9.563e-02  9.277e-02  -1.031 0.302675   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dados3$perc_criancas_extrem_pobres              -2.928e-02  1.280e-02  -2.287 0.022230 * 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dados3$perc_criancas_pobres                      6.767e-02  1.418e-02   4.772 1.87e-06 ***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dados3$perc_pessoas_dom_agua_estogo_inadequados  2.714e-02  6.010e-03   4.517 6.40e-06 ***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dados3$perc_pessoas_dom_paredes_inadequadas      2.632e-02  7.768e-03   3.389 0.000708 ***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dados3$perc_pop_dom_com_coleta_lixo              2.948e-03  6.368e-03   0.463 0.643460   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---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Signif. </a:t>
                </a:r>
                <a:r>
                  <a:rPr lang="pt-BR" sz="3700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codes</a:t>
                </a: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:  0 ‘***’ 0.001 ‘**’ 0.01 ‘*’ 0.05 ‘.’ 0.1 ‘ ’ 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3700" dirty="0">
                  <a:solidFill>
                    <a:srgbClr val="FF0000"/>
                  </a:solidFill>
                  <a:latin typeface="Lucida Console" panose="020B06090405040202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Residual standard </a:t>
                </a:r>
                <a:r>
                  <a:rPr lang="pt-BR" sz="3700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error</a:t>
                </a: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: 3.928 </a:t>
                </a:r>
                <a:r>
                  <a:rPr lang="pt-BR" sz="3700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on</a:t>
                </a: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5553 </a:t>
                </a:r>
                <a:r>
                  <a:rPr lang="pt-BR" sz="3700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degrees</a:t>
                </a: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pt-BR" sz="3700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of</a:t>
                </a: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</a:t>
                </a:r>
                <a:r>
                  <a:rPr lang="pt-BR" sz="3700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freedom</a:t>
                </a:r>
                <a:endParaRPr lang="pt-BR" sz="3700" dirty="0">
                  <a:solidFill>
                    <a:srgbClr val="FF0000"/>
                  </a:solidFill>
                  <a:latin typeface="Lucida Console" panose="020B06090405040202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700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Multiple</a:t>
                </a: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R-</a:t>
                </a:r>
                <a:r>
                  <a:rPr lang="pt-BR" sz="3700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squared</a:t>
                </a: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:  0.6977,	</a:t>
                </a:r>
                <a:r>
                  <a:rPr lang="pt-BR" sz="3700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Adjusted</a:t>
                </a: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R-</a:t>
                </a:r>
                <a:r>
                  <a:rPr lang="pt-BR" sz="3700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squared</a:t>
                </a: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:  0.6971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F-</a:t>
                </a:r>
                <a:r>
                  <a:rPr lang="pt-BR" sz="3700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statistic</a:t>
                </a: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:  1281 </a:t>
                </a:r>
                <a:r>
                  <a:rPr lang="pt-BR" sz="3700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on</a:t>
                </a: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10 </a:t>
                </a:r>
                <a:r>
                  <a:rPr lang="pt-BR" sz="3700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and</a:t>
                </a: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 5553 DF,  p-</a:t>
                </a:r>
                <a:r>
                  <a:rPr lang="pt-BR" sz="3700" dirty="0" err="1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value</a:t>
                </a:r>
                <a:r>
                  <a:rPr lang="pt-BR" sz="3700" dirty="0">
                    <a:solidFill>
                      <a:srgbClr val="FF0000"/>
                    </a:solidFill>
                    <a:latin typeface="Lucida Console" panose="020B0609040504020204" pitchFamily="49" charset="0"/>
                  </a:rPr>
                  <a:t>: &lt; 2.2e-16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8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55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5500" dirty="0"/>
                  <a:t>Os termos quadrático e cúbico são estatisticamente significantes individualmente?</a:t>
                </a:r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55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5500" dirty="0"/>
                  <a:t>De acordo com a significância dos termos quadrático e cúbico acima, você acha que a hipótese nula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5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55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55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5500" b="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pt-BR" sz="5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55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55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55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5500" b="0" i="1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  <m:r>
                      <a:rPr lang="pt-BR" sz="55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5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55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55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55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5500" b="0" i="1">
                            <a:latin typeface="Cambria Math" panose="02040503050406030204" pitchFamily="18" charset="0"/>
                          </a:rPr>
                          <m:t>+2)</m:t>
                        </m:r>
                      </m:sub>
                    </m:sSub>
                    <m:r>
                      <a:rPr lang="pt-BR" sz="55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5500" dirty="0"/>
                  <a:t> vai ser rejeitada ou aceita?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906" y="1219200"/>
                <a:ext cx="8469630" cy="5181600"/>
              </a:xfrm>
              <a:blipFill>
                <a:blip r:embed="rId2"/>
                <a:stretch>
                  <a:fillRect l="-432" t="-15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Testes de Hipóteses para Vários Parâmetros</a:t>
            </a:r>
          </a:p>
        </p:txBody>
      </p:sp>
    </p:spTree>
    <p:extLst>
      <p:ext uri="{BB962C8B-B14F-4D97-AF65-F5344CB8AC3E}">
        <p14:creationId xmlns:p14="http://schemas.microsoft.com/office/powerpoint/2010/main" val="26786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19200"/>
            <a:ext cx="8286750" cy="5181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Implementação no R: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8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Equação do modelo “restrito” (sem os termos quadrático e cúbico)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mod1b.ex.rest &lt;- </a:t>
            </a:r>
            <a:r>
              <a:rPr lang="pt-BR" sz="1800" dirty="0" err="1">
                <a:solidFill>
                  <a:srgbClr val="FF0000"/>
                </a:solidFill>
              </a:rPr>
              <a:t>lm</a:t>
            </a:r>
            <a:r>
              <a:rPr lang="pt-BR" sz="1800" dirty="0">
                <a:solidFill>
                  <a:srgbClr val="FF0000"/>
                </a:solidFill>
              </a:rPr>
              <a:t>(dados3$mort_infantil ~ dados3$renda_per_capita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+ dados3$indice_gini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+ dados3$salario_medio_mensal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+ dados3$perc_criancas_extrem_pobres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+ dados3$perc_criancas_pobres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+ dados3$perc_pessoas_dom_agua_estogo_inadequados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+ dados3$perc_pessoas_dom_paredes_inadequadas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+ dados3$perc_pop_dom_com_coleta_lixo, data = dados)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FF0000"/>
                </a:solidFill>
              </a:rPr>
              <a:t>summary</a:t>
            </a:r>
            <a:r>
              <a:rPr lang="pt-BR" sz="1800" dirty="0">
                <a:solidFill>
                  <a:srgbClr val="FF0000"/>
                </a:solidFill>
              </a:rPr>
              <a:t>(mod1b.ex.rest)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Comparação entre os modelos: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anova(mod1b.ex.rest, mod1b.ex, </a:t>
            </a:r>
            <a:r>
              <a:rPr lang="pt-BR" sz="1800" dirty="0" err="1">
                <a:solidFill>
                  <a:srgbClr val="FF0000"/>
                </a:solidFill>
              </a:rPr>
              <a:t>test</a:t>
            </a:r>
            <a:r>
              <a:rPr lang="pt-BR" sz="1800" dirty="0">
                <a:solidFill>
                  <a:srgbClr val="FF0000"/>
                </a:solidFill>
              </a:rPr>
              <a:t>='LRT')</a:t>
            </a:r>
            <a:endParaRPr lang="pt-BR" sz="18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Testes de Hipóteses para Vários Parâmetros</a:t>
            </a:r>
          </a:p>
        </p:txBody>
      </p:sp>
    </p:spTree>
    <p:extLst>
      <p:ext uri="{BB962C8B-B14F-4D97-AF65-F5344CB8AC3E}">
        <p14:creationId xmlns:p14="http://schemas.microsoft.com/office/powerpoint/2010/main" val="230597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0906" y="1219200"/>
            <a:ext cx="8469630" cy="5181600"/>
          </a:xfrm>
        </p:spPr>
        <p:txBody>
          <a:bodyPr rtlCol="0">
            <a:normAutofit fontScale="32500" lnSpcReduction="20000"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5500" dirty="0"/>
              <a:t>Resultados do teste de exclusão de variáveis: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29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Analysis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Variance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Table</a:t>
            </a:r>
            <a:endParaRPr lang="pt-BR" sz="37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37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Model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1: dados3$mort_infantil ~ dados3$renda_per_capita + dados3$indice_gini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   dados3$salario_medio_mensal + dados3$perc_criancas_extrem_pobres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   dados3$perc_criancas_pobres + dados3$perc_pessoas_dom_agua_estogo_inadequados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   dados3$perc_pessoas_dom_paredes_inadequadas + dados3$perc_pop_dom_com_coleta_lixo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Model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2: dados3$mort_infantil ~ dados3$renda_per_capita + I(renda_per_capita^2)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   I(renda_per_capita^3) + dados3$indice_gini + dados3$salario_medio_mensal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   dados3$perc_criancas_extrem_pobres + dados3$perc_criancas_pobres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   dados3$perc_pessoas_dom_agua_estogo_inadequados + dados3$perc_pessoas_dom_paredes_inadequadas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   dados3$perc_pop_dom_com_coleta_lixo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Res.Df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  RSS 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Df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Sum 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Sq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(&gt;Chi)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1   5555 90564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2   5553 85670  2    4893.6 &lt; 2.2e-16 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Signif. 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codes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:  0 ‘***’ 0.001 ‘**’ 0.01 ‘*’ 0.05 ‘.’ 0.1 ‘ ’ 1</a:t>
            </a:r>
            <a:endParaRPr lang="pt-BR" sz="18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55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500" dirty="0"/>
              <a:t>De acordo com os resultados do teste acima, você rejeita a hipótese nula com nível de significância de 1%? E de 5%? E de 10%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55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500" dirty="0"/>
              <a:t>Qual a nossa conclusão sobre a necessidade de inclusão de termos quadrático e cúbico na equação?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Testes de Hipóteses para Vários Parâmetros</a:t>
            </a:r>
          </a:p>
        </p:txBody>
      </p:sp>
    </p:spTree>
    <p:extLst>
      <p:ext uri="{BB962C8B-B14F-4D97-AF65-F5344CB8AC3E}">
        <p14:creationId xmlns:p14="http://schemas.microsoft.com/office/powerpoint/2010/main" val="41536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7772400" cy="3048000"/>
          </a:xfrm>
        </p:spPr>
        <p:txBody>
          <a:bodyPr anchor="ctr"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  <a:cs typeface="Times New Roman" pitchFamily="18" charset="0"/>
              </a:rPr>
              <a:t/>
            </a:r>
            <a:br>
              <a:rPr lang="pt-BR" altLang="pt-BR" sz="3200" b="1" dirty="0">
                <a:solidFill>
                  <a:schemeClr val="accent2"/>
                </a:solidFill>
                <a:cs typeface="Times New Roman" pitchFamily="18" charset="0"/>
              </a:rPr>
            </a:br>
            <a:r>
              <a:rPr lang="pt-BR" altLang="pt-BR" sz="3200" b="1" dirty="0">
                <a:solidFill>
                  <a:schemeClr val="accent2"/>
                </a:solidFill>
                <a:cs typeface="Times New Roman" pitchFamily="18" charset="0"/>
              </a:rPr>
              <a:t/>
            </a:r>
            <a:br>
              <a:rPr lang="pt-BR" altLang="pt-BR" sz="3200" b="1" dirty="0">
                <a:solidFill>
                  <a:schemeClr val="accent2"/>
                </a:solidFill>
                <a:cs typeface="Times New Roman" pitchFamily="18" charset="0"/>
              </a:rPr>
            </a:br>
            <a:r>
              <a:rPr lang="pt-BR" altLang="pt-BR" sz="3200" b="1" dirty="0">
                <a:solidFill>
                  <a:schemeClr val="accent2"/>
                </a:solidFill>
                <a:cs typeface="Times New Roman" pitchFamily="18" charset="0"/>
              </a:rPr>
              <a:t/>
            </a:r>
            <a:br>
              <a:rPr lang="pt-BR" altLang="pt-BR" sz="3200" b="1" dirty="0">
                <a:solidFill>
                  <a:schemeClr val="accent2"/>
                </a:solidFill>
                <a:cs typeface="Times New Roman" pitchFamily="18" charset="0"/>
              </a:rPr>
            </a:br>
            <a:r>
              <a:rPr lang="pt-BR" altLang="pt-BR" sz="3200" b="1" dirty="0">
                <a:cs typeface="Times New Roman" pitchFamily="18" charset="0"/>
              </a:rPr>
              <a:t>Testes de Hipóteses </a:t>
            </a:r>
            <a:br>
              <a:rPr lang="pt-BR" altLang="pt-BR" sz="3200" b="1" dirty="0">
                <a:cs typeface="Times New Roman" pitchFamily="18" charset="0"/>
              </a:rPr>
            </a:br>
            <a:r>
              <a:rPr lang="pt-BR" altLang="pt-BR" sz="3200" b="1" dirty="0">
                <a:cs typeface="Times New Roman" pitchFamily="18" charset="0"/>
              </a:rPr>
              <a:t>para Vários Parâmetros </a:t>
            </a:r>
            <a:br>
              <a:rPr lang="pt-BR" altLang="pt-BR" sz="3200" b="1" dirty="0">
                <a:cs typeface="Times New Roman" pitchFamily="18" charset="0"/>
              </a:rPr>
            </a:br>
            <a:r>
              <a:rPr lang="pt-BR" altLang="pt-BR" sz="3200" b="1" dirty="0">
                <a:cs typeface="Times New Roman" pitchFamily="18" charset="0"/>
              </a:rPr>
              <a:t>ao Mesmo Tempo</a:t>
            </a:r>
            <a:r>
              <a:rPr lang="pt-BR" altLang="pt-BR" sz="3600" b="1" dirty="0">
                <a:solidFill>
                  <a:schemeClr val="accent2"/>
                </a:solidFill>
                <a:cs typeface="Times New Roman" pitchFamily="18" charset="0"/>
              </a:rPr>
              <a:t/>
            </a:r>
            <a:br>
              <a:rPr lang="pt-BR" altLang="pt-BR" sz="3600" b="1" dirty="0">
                <a:solidFill>
                  <a:schemeClr val="accent2"/>
                </a:solidFill>
                <a:cs typeface="Times New Roman" pitchFamily="18" charset="0"/>
              </a:rPr>
            </a:br>
            <a:r>
              <a:rPr lang="pt-BR" altLang="pt-BR" sz="3600" b="1" dirty="0">
                <a:solidFill>
                  <a:schemeClr val="accent2"/>
                </a:solidFill>
                <a:cs typeface="Times New Roman" pitchFamily="18" charset="0"/>
              </a:rPr>
              <a:t/>
            </a:r>
            <a:br>
              <a:rPr lang="pt-BR" altLang="pt-BR" sz="3600" b="1" dirty="0">
                <a:solidFill>
                  <a:schemeClr val="accent2"/>
                </a:solidFill>
                <a:cs typeface="Times New Roman" pitchFamily="18" charset="0"/>
              </a:rPr>
            </a:br>
            <a:endParaRPr lang="pt-BR" altLang="pt-BR" sz="4800" dirty="0"/>
          </a:p>
        </p:txBody>
      </p:sp>
    </p:spTree>
    <p:extLst>
      <p:ext uri="{BB962C8B-B14F-4D97-AF65-F5344CB8AC3E}">
        <p14:creationId xmlns:p14="http://schemas.microsoft.com/office/powerpoint/2010/main" val="20060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0906" y="1219200"/>
            <a:ext cx="8469630" cy="5181600"/>
          </a:xfrm>
        </p:spPr>
        <p:txBody>
          <a:bodyPr rtlCol="0">
            <a:normAutofit fontScale="32500" lnSpcReduction="20000"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5500" dirty="0"/>
              <a:t>Voltando aos resultados do modelo irrestrito: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29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Coefficients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                                      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Estimate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Std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. 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Error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t 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(&gt;|t|)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Intercept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)                                      3.519e+01  1.202e+00  29.278  &lt; 2e-16 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dados3$renda_per_capita                         -6.809e-02  4.012e-03 -16.975  &lt; 2e-16 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I(renda_per_capita^2)                            6.170e-05  4.105e-06  15.030  &lt; 2e-16 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I(renda_per_capita^3)                           -1.753e-08  1.400e-09 -12.523  &lt; 2e-16 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dados3$indice_gini                               1.178e+00  1.492e+00   0.789 0.429906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dados3$salario_medio_mensal                     -9.563e-02  9.277e-02  -1.031 0.302675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dados3$perc_criancas_extrem_pobres              -2.928e-02  1.280e-02  -2.287 0.022230 *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dados3$perc_criancas_pobres                      6.767e-02  1.418e-02   4.772 1.87e-06 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dados3$perc_pessoas_dom_agua_estogo_inadequados  2.714e-02  6.010e-03   4.517 6.40e-06 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dados3$perc_pessoas_dom_paredes_inadequadas      2.632e-02  7.768e-03   3.389 0.000708 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dados3$perc_pop_dom_com_coleta_lixo              2.948e-03  6.368e-03   0.463 0.643460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Signif. 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codes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:  0 ‘***’ 0.001 ‘**’ 0.01 ‘*’ 0.05 ‘.’ 0.1 ‘ ’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37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Residual standard 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error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: 3.928 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on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5553 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degrees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freedom</a:t>
            </a:r>
            <a:endParaRPr lang="pt-BR" sz="37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Multiple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R-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squared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:  0.6977,	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Adjusted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 R-</a:t>
            </a:r>
            <a:r>
              <a:rPr lang="pt-BR" sz="3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squared</a:t>
            </a:r>
            <a:r>
              <a:rPr lang="pt-BR" sz="3700" dirty="0">
                <a:solidFill>
                  <a:srgbClr val="FF0000"/>
                </a:solidFill>
                <a:latin typeface="Lucida Console" panose="020B0609040504020204" pitchFamily="49" charset="0"/>
              </a:rPr>
              <a:t>:  0.6971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b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F-</a:t>
            </a:r>
            <a:r>
              <a:rPr lang="pt-BR" sz="3700" b="1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statistic</a:t>
            </a:r>
            <a:r>
              <a:rPr lang="pt-BR" sz="3700" b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  1281 </a:t>
            </a:r>
            <a:r>
              <a:rPr lang="pt-BR" sz="3700" b="1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on</a:t>
            </a:r>
            <a:r>
              <a:rPr lang="pt-BR" sz="3700" b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10 </a:t>
            </a:r>
            <a:r>
              <a:rPr lang="pt-BR" sz="3700" b="1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and</a:t>
            </a:r>
            <a:r>
              <a:rPr lang="pt-BR" sz="3700" b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5553 DF,  p-</a:t>
            </a:r>
            <a:r>
              <a:rPr lang="pt-BR" sz="3700" b="1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value</a:t>
            </a:r>
            <a:r>
              <a:rPr lang="pt-BR" sz="3700" b="1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 &lt; 2.2e-16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55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500" dirty="0"/>
              <a:t>Qual o significado do termo </a:t>
            </a:r>
            <a:r>
              <a:rPr lang="pt-BR" sz="5500" i="1" dirty="0"/>
              <a:t>F-</a:t>
            </a:r>
            <a:r>
              <a:rPr lang="pt-BR" sz="5500" i="1" dirty="0" err="1"/>
              <a:t>statistic</a:t>
            </a:r>
            <a:r>
              <a:rPr lang="pt-BR" sz="5500" dirty="0"/>
              <a:t> e do respectivo </a:t>
            </a:r>
            <a:r>
              <a:rPr lang="pt-BR" sz="5500" i="1" dirty="0"/>
              <a:t>p-</a:t>
            </a:r>
            <a:r>
              <a:rPr lang="pt-BR" sz="5500" i="1" dirty="0" err="1"/>
              <a:t>value</a:t>
            </a:r>
            <a:r>
              <a:rPr lang="pt-BR" sz="5500" i="1" dirty="0"/>
              <a:t> </a:t>
            </a:r>
            <a:r>
              <a:rPr lang="pt-BR" sz="5500" dirty="0"/>
              <a:t>na última linha do output da regressão?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55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500" dirty="0"/>
              <a:t>Na verdade, essa linha corresponde um teste de hipótese conjunto de vários parâmetros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Testes de Hipóteses para Vários Parâmetros</a:t>
            </a:r>
          </a:p>
        </p:txBody>
      </p:sp>
    </p:spTree>
    <p:extLst>
      <p:ext uri="{BB962C8B-B14F-4D97-AF65-F5344CB8AC3E}">
        <p14:creationId xmlns:p14="http://schemas.microsoft.com/office/powerpoint/2010/main" val="110395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19200"/>
            <a:ext cx="8286750" cy="5181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600" b="1" dirty="0"/>
              <a:t>Exercício prático </a:t>
            </a:r>
            <a:r>
              <a:rPr lang="pt-BR" sz="1600" b="1" dirty="0" smtClean="0"/>
              <a:t>2</a:t>
            </a:r>
            <a:r>
              <a:rPr lang="pt-BR" sz="1600" dirty="0" smtClean="0"/>
              <a:t>. </a:t>
            </a:r>
            <a:r>
              <a:rPr lang="pt-BR" sz="1600" dirty="0"/>
              <a:t>Considere o modelo de regressão abaixo. Teste as hipóteses conjuntamente: 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600" dirty="0"/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600" dirty="0"/>
              <a:t>Teste a hipótese: (coeficiente do índice de </a:t>
            </a:r>
            <a:r>
              <a:rPr lang="pt-BR" sz="1600" dirty="0" err="1"/>
              <a:t>gini</a:t>
            </a:r>
            <a:r>
              <a:rPr lang="pt-BR" sz="1600" dirty="0"/>
              <a:t>) + 2 * (coeficiente do salário médio) = 0. Qual o p-valor do teste? Você rejeita a hipótese nula? Com que nível de significância? 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600" dirty="0"/>
          </a:p>
          <a:p>
            <a:pPr marL="457200"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dirty="0"/>
              <a:t>     (dica: use o comando ?</a:t>
            </a:r>
            <a:r>
              <a:rPr lang="pt-BR" sz="1600" dirty="0" err="1"/>
              <a:t>linearHypothesis</a:t>
            </a:r>
            <a:r>
              <a:rPr lang="pt-BR" sz="1600" dirty="0"/>
              <a:t> e veja os exemplos no help dessa função)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mod2.ex &lt;- </a:t>
            </a:r>
            <a:r>
              <a:rPr lang="pt-BR" sz="1600" dirty="0" err="1">
                <a:solidFill>
                  <a:srgbClr val="FF0000"/>
                </a:solidFill>
              </a:rPr>
              <a:t>lm</a:t>
            </a:r>
            <a:r>
              <a:rPr lang="pt-BR" sz="1600" dirty="0">
                <a:solidFill>
                  <a:srgbClr val="FF0000"/>
                </a:solidFill>
              </a:rPr>
              <a:t>(dados3$mort_infantil ~ dados3$renda_per_capita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dados3$indice_gini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dados3$salario_medio_mensal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dados3$perc_criancas_extrem_pobres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dados3$perc_criancas_pobres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dados3$perc_pessoas_dom_agua_estogo_inadequados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dados3$perc_pessoas_dom_paredes_inadequadas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dados3$perc_pop_dom_com_coleta_lixo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dados3$perc_pop_rural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 + </a:t>
            </a:r>
            <a:r>
              <a:rPr lang="pt-BR" sz="1600" dirty="0" err="1">
                <a:solidFill>
                  <a:srgbClr val="FF0000"/>
                </a:solidFill>
              </a:rPr>
              <a:t>as.factor</a:t>
            </a:r>
            <a:r>
              <a:rPr lang="pt-BR" sz="1600" dirty="0">
                <a:solidFill>
                  <a:srgbClr val="FF0000"/>
                </a:solidFill>
              </a:rPr>
              <a:t>(dados3$Regiao))</a:t>
            </a:r>
            <a:r>
              <a:rPr lang="pt-BR" sz="1600" dirty="0"/>
              <a:t>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16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Testes de Hipóteses para Vários Parâmetros</a:t>
            </a:r>
          </a:p>
        </p:txBody>
      </p:sp>
    </p:spTree>
    <p:extLst>
      <p:ext uri="{BB962C8B-B14F-4D97-AF65-F5344CB8AC3E}">
        <p14:creationId xmlns:p14="http://schemas.microsoft.com/office/powerpoint/2010/main" val="20348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9200"/>
                <a:ext cx="7886700" cy="495776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800" dirty="0"/>
                  <a:t>Considere agora o modelo geral de regressão: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pt-BR" sz="18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800" dirty="0"/>
                  <a:t>Nesse modelo geral, as variáveis </a:t>
                </a:r>
                <a:r>
                  <a:rPr lang="pt-BR" sz="1800" dirty="0" err="1"/>
                  <a:t>preditoras</a:t>
                </a:r>
                <a:r>
                  <a:rPr lang="pt-BR" sz="1800" dirty="0"/>
                  <a:t> podem incluir termos quadrático, cúbico, etc., podem incluir variáveis </a:t>
                </a:r>
                <a:r>
                  <a:rPr lang="pt-BR" sz="1800" i="1" dirty="0" err="1"/>
                  <a:t>dummy</a:t>
                </a:r>
                <a:r>
                  <a:rPr lang="pt-BR" sz="1800" dirty="0"/>
                  <a:t>, e podem incluir interações entre variáveis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800" dirty="0"/>
                  <a:t>O termo </a:t>
                </a:r>
                <a:r>
                  <a:rPr lang="pt-BR" sz="1800" i="1" dirty="0"/>
                  <a:t>F-</a:t>
                </a:r>
                <a:r>
                  <a:rPr lang="pt-BR" sz="1800" i="1" dirty="0" err="1"/>
                  <a:t>statistic</a:t>
                </a:r>
                <a:r>
                  <a:rPr lang="pt-BR" sz="1800" dirty="0"/>
                  <a:t> e o respectivo </a:t>
                </a:r>
                <a:r>
                  <a:rPr lang="pt-BR" sz="1800" i="1" dirty="0"/>
                  <a:t>p-</a:t>
                </a:r>
                <a:r>
                  <a:rPr lang="pt-BR" sz="1800" i="1" dirty="0" err="1"/>
                  <a:t>value</a:t>
                </a:r>
                <a:r>
                  <a:rPr lang="pt-BR" sz="1800" dirty="0"/>
                  <a:t> correspondem justamente à hipótese nula conjunta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 …=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800" b="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pelo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menos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um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dos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coeficientes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diferent</m:t>
                      </m:r>
                      <m:r>
                        <m:rPr>
                          <m:sty m:val="p"/>
                        </m:rPr>
                        <a:rPr lang="pt-BR" sz="1800" b="0" i="1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zero</m:t>
                      </m:r>
                    </m:oMath>
                  </m:oMathPara>
                </a14:m>
                <a:endParaRPr lang="pt-BR" sz="1800" b="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pt-BR" sz="18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800" dirty="0"/>
                  <a:t>Note que o intercepto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b="0" dirty="0"/>
                  <a:t> não está sendo testado. Portanto, a estatística </a:t>
                </a:r>
                <a:r>
                  <a:rPr lang="pt-BR" sz="1800" b="0" i="1" dirty="0"/>
                  <a:t>F</a:t>
                </a:r>
                <a:r>
                  <a:rPr lang="pt-BR" sz="1800" b="0" dirty="0"/>
                  <a:t> nesse caso está testando um modelo com apenas o intercepto versus um modelo com o intercepto mais as variáveis </a:t>
                </a:r>
                <a:r>
                  <a:rPr lang="pt-BR" sz="1800" b="0" dirty="0" err="1"/>
                  <a:t>preditoras</a:t>
                </a:r>
                <a:endParaRPr lang="pt-BR" sz="1800" b="0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9200"/>
                <a:ext cx="7886700" cy="4957763"/>
              </a:xfrm>
              <a:blipFill>
                <a:blip r:embed="rId2"/>
                <a:stretch>
                  <a:fillRect l="-464" t="-1107" r="-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Testes de Hipóteses para Vários Parâmetros</a:t>
            </a:r>
          </a:p>
        </p:txBody>
      </p:sp>
    </p:spTree>
    <p:extLst>
      <p:ext uri="{BB962C8B-B14F-4D97-AF65-F5344CB8AC3E}">
        <p14:creationId xmlns:p14="http://schemas.microsoft.com/office/powerpoint/2010/main" val="1924739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5915025" cy="469106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Modelos de Regressão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219200"/>
            <a:ext cx="8058150" cy="4957763"/>
          </a:xfrm>
        </p:spPr>
        <p:txBody>
          <a:bodyPr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b="1" dirty="0"/>
              <a:t>Exercício prático </a:t>
            </a:r>
            <a:r>
              <a:rPr lang="pt-BR" sz="1800" b="1" dirty="0" smtClean="0"/>
              <a:t>3</a:t>
            </a:r>
            <a:r>
              <a:rPr lang="pt-BR" sz="1800" dirty="0" smtClean="0"/>
              <a:t>. </a:t>
            </a:r>
            <a:r>
              <a:rPr lang="pt-BR" sz="1800" dirty="0"/>
              <a:t>Considere o modelo de regressão abaixo. </a:t>
            </a:r>
            <a:endParaRPr lang="pt-BR" sz="1800" dirty="0" smtClean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800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dirty="0">
                <a:solidFill>
                  <a:srgbClr val="FF0000"/>
                </a:solidFill>
              </a:rPr>
              <a:t>	</a:t>
            </a:r>
            <a:r>
              <a:rPr lang="pt-BR" sz="1800" dirty="0" smtClean="0">
                <a:solidFill>
                  <a:srgbClr val="FF0000"/>
                </a:solidFill>
              </a:rPr>
              <a:t>mod1.ex </a:t>
            </a:r>
            <a:r>
              <a:rPr lang="pt-BR" sz="1800" dirty="0">
                <a:solidFill>
                  <a:srgbClr val="FF0000"/>
                </a:solidFill>
              </a:rPr>
              <a:t>&lt;- </a:t>
            </a:r>
            <a:r>
              <a:rPr lang="pt-BR" sz="1800" dirty="0" err="1">
                <a:solidFill>
                  <a:srgbClr val="FF0000"/>
                </a:solidFill>
              </a:rPr>
              <a:t>lm</a:t>
            </a:r>
            <a:r>
              <a:rPr lang="pt-BR" sz="1800" dirty="0">
                <a:solidFill>
                  <a:srgbClr val="FF0000"/>
                </a:solidFill>
              </a:rPr>
              <a:t>(dados3$mort_infantil ~ dados3$renda_per_capita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+ dados3$indice_gini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+ dados3$salario_medio_mensal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+ dados3$perc_criancas_extrem_pobres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+ dados3$perc_criancas_pobres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+ dados3$perc_pessoas_dom_agua_estogo_inadequados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+ dados3$perc_pessoas_dom_paredes_inadequadas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+ dados3$perc_pop_dom_com_coleta_lixo)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pt-BR" sz="18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sz="1800" b="1" i="1" dirty="0"/>
          </a:p>
        </p:txBody>
      </p:sp>
      <p:sp>
        <p:nvSpPr>
          <p:cNvPr id="3" name="Retângulo 2"/>
          <p:cNvSpPr/>
          <p:nvPr/>
        </p:nvSpPr>
        <p:spPr>
          <a:xfrm>
            <a:off x="228600" y="4191000"/>
            <a:ext cx="8763000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Questão 1: Teste a hipótese nula conjunta de que todos os coeficientes da regressão são nulos, exceto o intercepto. Qual o p-valor para esse teste? Você rejeita a hipótese nula com nível de significância de 1%? Você rejeita com nível de significância de 5%? Escreva as hipótese nula e alternativa.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pt-BR" sz="1700" dirty="0"/>
              <a:t>Questão 2: Com base na regressão da questão anterior, aumente o modelo de regressão incluindo um termo quadrático para a renda per capita e outro para o índice </a:t>
            </a:r>
            <a:r>
              <a:rPr lang="pt-BR" sz="1700" dirty="0" err="1"/>
              <a:t>Gini</a:t>
            </a:r>
            <a:r>
              <a:rPr lang="pt-BR" sz="1700" dirty="0"/>
              <a:t>. Teste a significância conjunta desses dois termos quadráticos. Qual o p-valor para esse teste? Você rejeita a hipótese nula com nível de significância de 1%? Você rejeita com nível de significância de 5%?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125709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7772400" cy="3048000"/>
          </a:xfrm>
        </p:spPr>
        <p:txBody>
          <a:bodyPr anchor="ctr"/>
          <a:lstStyle/>
          <a:p>
            <a:pPr eaLnBrk="1" hangingPunct="1"/>
            <a:r>
              <a:rPr lang="pt-BR" altLang="pt-BR" sz="4400" b="1" dirty="0" smtClean="0">
                <a:cs typeface="Times New Roman" pitchFamily="18" charset="0"/>
              </a:rPr>
              <a:t>Significância Econômica x Estatística</a:t>
            </a:r>
            <a:endParaRPr lang="pt-BR" altLang="pt-BR" sz="6600" dirty="0"/>
          </a:p>
        </p:txBody>
      </p:sp>
    </p:spTree>
    <p:extLst>
      <p:ext uri="{BB962C8B-B14F-4D97-AF65-F5344CB8AC3E}">
        <p14:creationId xmlns:p14="http://schemas.microsoft.com/office/powerpoint/2010/main" val="36084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469106"/>
          </a:xfrm>
        </p:spPr>
        <p:txBody>
          <a:bodyPr/>
          <a:lstStyle/>
          <a:p>
            <a:pPr eaLnBrk="1" hangingPunct="1"/>
            <a:r>
              <a:rPr lang="pt-BR" altLang="pt-BR" sz="3200" b="1" dirty="0" smtClean="0">
                <a:solidFill>
                  <a:schemeClr val="accent2"/>
                </a:solidFill>
              </a:rPr>
              <a:t>Significância econômica x Estat</a:t>
            </a:r>
            <a:r>
              <a:rPr lang="pt-BR" altLang="pt-BR" sz="3200" b="1" dirty="0" smtClean="0">
                <a:solidFill>
                  <a:schemeClr val="accent2"/>
                </a:solidFill>
              </a:rPr>
              <a:t>ística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80987" y="799573"/>
            <a:ext cx="7848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É importante levar em consideração a magnitude das estimativas dos coeficientes, além do tamanho das estatísticas </a:t>
            </a:r>
            <a:r>
              <a:rPr lang="pt-BR" sz="2000" i="1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significância </a:t>
            </a:r>
            <a:r>
              <a:rPr lang="pt-BR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estatística de</a:t>
            </a: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uma variável </a:t>
            </a:r>
            <a:r>
              <a:rPr lang="pt-BR" sz="2000" i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pt-BR" sz="1400" i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pt-BR" sz="14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é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determinada completamente pelo tamanho do teste </a:t>
            </a:r>
            <a:r>
              <a:rPr lang="pt-BR" sz="2000" i="1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significância econômica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(ou significância prática) da variável está relacionada ao tamanho e sinal do coeficiente beta estimado.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Colocar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muita ênfase sobre a significância estatística pode levar à conclusão falsa de que uma variável é importante para explicar </a:t>
            </a: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y embora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seu efeito estimado seja moderado.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amostras grandes, os erros-padrão são pequenos, o que resulta em significância estatística.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Erros-padrão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grandes podem ocorrer por alta correlação entre variáveis independentes (</a:t>
            </a:r>
            <a:r>
              <a:rPr lang="pt-BR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multicolinearidade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888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80987" y="152400"/>
            <a:ext cx="7848600" cy="469106"/>
          </a:xfrm>
        </p:spPr>
        <p:txBody>
          <a:bodyPr/>
          <a:lstStyle/>
          <a:p>
            <a:pPr eaLnBrk="1" hangingPunct="1"/>
            <a:r>
              <a:rPr lang="pt-BR" altLang="pt-BR" sz="3200" b="1" dirty="0" smtClean="0">
                <a:solidFill>
                  <a:schemeClr val="accent2"/>
                </a:solidFill>
              </a:rPr>
              <a:t>Significância econômica x Estat</a:t>
            </a:r>
            <a:r>
              <a:rPr lang="pt-BR" altLang="pt-BR" sz="3200" b="1" dirty="0" smtClean="0">
                <a:solidFill>
                  <a:schemeClr val="accent2"/>
                </a:solidFill>
              </a:rPr>
              <a:t>ística</a:t>
            </a:r>
            <a:endParaRPr lang="pt-BR" altLang="pt-BR" sz="3200" b="1" dirty="0">
              <a:solidFill>
                <a:schemeClr val="accent2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80987" y="799573"/>
            <a:ext cx="7848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Verifique a </a:t>
            </a:r>
            <a:r>
              <a:rPr lang="pt-BR" sz="2000" b="1" dirty="0"/>
              <a:t>significância econômica</a:t>
            </a:r>
            <a:r>
              <a:rPr lang="pt-BR" sz="2000" dirty="0"/>
              <a:t>, lembrando que as unidades das variáveis independentes e dependente mudam a interpretação dos coeficientes beta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Verifique </a:t>
            </a:r>
            <a:r>
              <a:rPr lang="pt-BR" sz="2000" dirty="0"/>
              <a:t>a </a:t>
            </a:r>
            <a:r>
              <a:rPr lang="pt-BR" sz="2000" b="1" dirty="0"/>
              <a:t>significância estatística</a:t>
            </a:r>
            <a:r>
              <a:rPr lang="pt-BR" sz="2000" dirty="0"/>
              <a:t>, a partir do teste </a:t>
            </a:r>
            <a:r>
              <a:rPr lang="pt-BR" sz="2000" i="1" dirty="0" err="1"/>
              <a:t>t</a:t>
            </a:r>
            <a:r>
              <a:rPr lang="pt-BR" sz="2000" dirty="0" err="1"/>
              <a:t>de</a:t>
            </a:r>
            <a:r>
              <a:rPr lang="pt-BR" sz="2000" dirty="0"/>
              <a:t> cada variável</a:t>
            </a:r>
            <a:r>
              <a:rPr lang="pt-B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Se</a:t>
            </a:r>
            <a:r>
              <a:rPr lang="pt-BR" sz="2000" dirty="0"/>
              <a:t>: (1) sinal esperado e (2) teste </a:t>
            </a:r>
            <a:r>
              <a:rPr lang="pt-BR" sz="2000" i="1" dirty="0" smtClean="0"/>
              <a:t>t </a:t>
            </a:r>
            <a:r>
              <a:rPr lang="pt-BR" sz="2000" dirty="0" smtClean="0"/>
              <a:t>grande</a:t>
            </a:r>
            <a:r>
              <a:rPr lang="pt-BR" sz="2000" dirty="0"/>
              <a:t>, a variável é significante economicamente e estatisticamente.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Se</a:t>
            </a:r>
            <a:r>
              <a:rPr lang="pt-BR" sz="2000" dirty="0"/>
              <a:t>: (1) sinal esperado e (2) teste </a:t>
            </a:r>
            <a:r>
              <a:rPr lang="pt-BR" sz="2000" i="1" dirty="0" smtClean="0"/>
              <a:t>t </a:t>
            </a:r>
            <a:r>
              <a:rPr lang="pt-BR" sz="2000" dirty="0" smtClean="0"/>
              <a:t>pequeno</a:t>
            </a:r>
            <a:r>
              <a:rPr lang="pt-BR" sz="2000" dirty="0"/>
              <a:t>, podemos aceitar </a:t>
            </a:r>
            <a:r>
              <a:rPr lang="pt-BR" sz="2000" i="1" dirty="0"/>
              <a:t>p</a:t>
            </a:r>
            <a:r>
              <a:rPr lang="pt-BR" sz="2000" dirty="0"/>
              <a:t>-valor maior, quando amostra é pequena (mas é arriscado, pois pode ser problema no desenho amostral).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Se</a:t>
            </a:r>
            <a:r>
              <a:rPr lang="pt-BR" sz="2000" dirty="0"/>
              <a:t>: (1) sinal não esperado e (2) teste </a:t>
            </a:r>
            <a:r>
              <a:rPr lang="pt-BR" sz="2000" i="1" dirty="0" smtClean="0"/>
              <a:t>t </a:t>
            </a:r>
            <a:r>
              <a:rPr lang="pt-BR" sz="2000" dirty="0" smtClean="0"/>
              <a:t>pequeno</a:t>
            </a:r>
            <a:r>
              <a:rPr lang="pt-BR" sz="2000" dirty="0"/>
              <a:t>, variável não significante economicamente e estatisticamente.</a:t>
            </a:r>
          </a:p>
          <a:p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Se</a:t>
            </a:r>
            <a:r>
              <a:rPr lang="pt-BR" sz="2000" dirty="0"/>
              <a:t>: (1) sinal não esperado e (2) teste </a:t>
            </a:r>
            <a:r>
              <a:rPr lang="pt-BR" sz="2000" i="1" dirty="0" smtClean="0"/>
              <a:t>t </a:t>
            </a:r>
            <a:r>
              <a:rPr lang="pt-BR" sz="2000" dirty="0" smtClean="0"/>
              <a:t>grande</a:t>
            </a:r>
            <a:r>
              <a:rPr lang="pt-BR" sz="2000" dirty="0"/>
              <a:t>, é problema sério em variáveis importantes (falta incluir variáveis ou há problema nos dados).</a:t>
            </a:r>
          </a:p>
        </p:txBody>
      </p:sp>
    </p:spTree>
    <p:extLst>
      <p:ext uri="{BB962C8B-B14F-4D97-AF65-F5344CB8AC3E}">
        <p14:creationId xmlns:p14="http://schemas.microsoft.com/office/powerpoint/2010/main" val="3209449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7772400" cy="3048000"/>
          </a:xfrm>
        </p:spPr>
        <p:txBody>
          <a:bodyPr anchor="ctr"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  <a:cs typeface="Times New Roman" pitchFamily="18" charset="0"/>
              </a:rPr>
              <a:t/>
            </a:r>
            <a:br>
              <a:rPr lang="pt-BR" altLang="pt-BR" sz="3200" b="1" dirty="0">
                <a:solidFill>
                  <a:schemeClr val="accent2"/>
                </a:solidFill>
                <a:cs typeface="Times New Roman" pitchFamily="18" charset="0"/>
              </a:rPr>
            </a:br>
            <a:r>
              <a:rPr lang="pt-BR" altLang="pt-BR" sz="3200" b="1" dirty="0">
                <a:solidFill>
                  <a:schemeClr val="accent2"/>
                </a:solidFill>
                <a:cs typeface="Times New Roman" pitchFamily="18" charset="0"/>
              </a:rPr>
              <a:t/>
            </a:r>
            <a:br>
              <a:rPr lang="pt-BR" altLang="pt-BR" sz="3200" b="1" dirty="0">
                <a:solidFill>
                  <a:schemeClr val="accent2"/>
                </a:solidFill>
                <a:cs typeface="Times New Roman" pitchFamily="18" charset="0"/>
              </a:rPr>
            </a:br>
            <a:r>
              <a:rPr lang="pt-BR" altLang="pt-BR" sz="3200" b="1" dirty="0">
                <a:solidFill>
                  <a:schemeClr val="accent2"/>
                </a:solidFill>
                <a:cs typeface="Times New Roman" pitchFamily="18" charset="0"/>
              </a:rPr>
              <a:t/>
            </a:r>
            <a:br>
              <a:rPr lang="pt-BR" altLang="pt-BR" sz="3200" b="1" dirty="0">
                <a:solidFill>
                  <a:schemeClr val="accent2"/>
                </a:solidFill>
                <a:cs typeface="Times New Roman" pitchFamily="18" charset="0"/>
              </a:rPr>
            </a:br>
            <a:r>
              <a:rPr lang="pt-BR" altLang="pt-BR" sz="3200" b="1" dirty="0">
                <a:cs typeface="Times New Roman" pitchFamily="18" charset="0"/>
              </a:rPr>
              <a:t>Exemplos de Modelos de Regressão para Avaliação de Programas</a:t>
            </a:r>
            <a:r>
              <a:rPr lang="pt-BR" altLang="pt-BR" sz="3600" b="1" dirty="0">
                <a:solidFill>
                  <a:schemeClr val="accent2"/>
                </a:solidFill>
                <a:cs typeface="Times New Roman" pitchFamily="18" charset="0"/>
              </a:rPr>
              <a:t/>
            </a:r>
            <a:br>
              <a:rPr lang="pt-BR" altLang="pt-BR" sz="3600" b="1" dirty="0">
                <a:solidFill>
                  <a:schemeClr val="accent2"/>
                </a:solidFill>
                <a:cs typeface="Times New Roman" pitchFamily="18" charset="0"/>
              </a:rPr>
            </a:br>
            <a:r>
              <a:rPr lang="pt-BR" altLang="pt-BR" sz="3600" b="1" dirty="0">
                <a:solidFill>
                  <a:schemeClr val="accent2"/>
                </a:solidFill>
                <a:cs typeface="Times New Roman" pitchFamily="18" charset="0"/>
              </a:rPr>
              <a:t/>
            </a:r>
            <a:br>
              <a:rPr lang="pt-BR" altLang="pt-BR" sz="3600" b="1" dirty="0">
                <a:solidFill>
                  <a:schemeClr val="accent2"/>
                </a:solidFill>
                <a:cs typeface="Times New Roman" pitchFamily="18" charset="0"/>
              </a:rPr>
            </a:br>
            <a:endParaRPr lang="pt-BR" altLang="pt-BR" sz="4800" dirty="0"/>
          </a:p>
        </p:txBody>
      </p:sp>
    </p:spTree>
    <p:extLst>
      <p:ext uri="{BB962C8B-B14F-4D97-AF65-F5344CB8AC3E}">
        <p14:creationId xmlns:p14="http://schemas.microsoft.com/office/powerpoint/2010/main" val="8876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Avaliação dos Fundos Constitucionais de Desenvolvimento Regional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51054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 smtClean="0"/>
              <a:t>Discussão </a:t>
            </a:r>
            <a:r>
              <a:rPr lang="pt-BR" sz="1600" dirty="0" smtClean="0"/>
              <a:t>importante </a:t>
            </a:r>
            <a:r>
              <a:rPr lang="pt-BR" sz="1600" dirty="0" smtClean="0"/>
              <a:t>dado o montante de recursos destinados via fundos constitucionais de desenvolvimento regional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 smtClean="0"/>
              <a:t>Texto</a:t>
            </a:r>
            <a:r>
              <a:rPr lang="pt-BR" sz="1600" dirty="0"/>
              <a:t>: “Avaliação dos Efeitos Econômicos dos Fundos Constitucionais de Financiamento do Nordeste, do Norte e do Centro-Oeste; uma Análise por Tipologia da PNDES entre 1999 e 2011</a:t>
            </a:r>
            <a:r>
              <a:rPr lang="pt-BR" sz="1600" dirty="0" smtClean="0"/>
              <a:t>”</a:t>
            </a:r>
            <a:endParaRPr lang="pt-BR" sz="16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Regressão com dados de painel municipal, analisando o crescimento do PIB per capita municipal, em intervalos de tempo de 3 anos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Inclusão de variáveis </a:t>
            </a:r>
            <a:r>
              <a:rPr lang="pt-BR" sz="1600" i="1" dirty="0" err="1"/>
              <a:t>dummies</a:t>
            </a:r>
            <a:r>
              <a:rPr lang="pt-BR" sz="1600" dirty="0"/>
              <a:t> por município (efeitos fixos) e por ano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Variáveis indicadoras da política são a proporção dos aportes dos fundos constitucionais sobre o PIB do município no início da janela de 3 anos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Diversas variáveis explicativas foram incluídas no modelo para controlar para o efeito de outras variáveis</a:t>
            </a:r>
          </a:p>
        </p:txBody>
      </p:sp>
    </p:spTree>
    <p:extLst>
      <p:ext uri="{BB962C8B-B14F-4D97-AF65-F5344CB8AC3E}">
        <p14:creationId xmlns:p14="http://schemas.microsoft.com/office/powerpoint/2010/main" val="40777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Avaliação dos Fundos Constitucionais de Desenvolvimento Regional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47800"/>
            <a:ext cx="87153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Testes de Hipóteses para Vários Parâmetros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5410200"/>
              </a:xfrm>
            </p:spPr>
            <p:txBody>
              <a:bodyPr rtlCol="0">
                <a:normAutofit lnSpcReduction="10000"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800" dirty="0"/>
                  <a:t>Considere o teste de hipótese, com hipóteses nulas e alternativas conforme abaixo:</a:t>
                </a:r>
              </a:p>
              <a:p>
                <a:pPr marL="0" indent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lang="pt-BR" sz="1800" i="1" dirty="0">
                  <a:latin typeface="Cambria Math" panose="02040503050406030204" pitchFamily="18" charset="0"/>
                </a:endParaRPr>
              </a:p>
              <a:p>
                <a:pPr marL="0" indent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8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8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sz="1800" dirty="0"/>
              </a:p>
              <a:p>
                <a:pPr marL="0" indent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8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800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pt-BR" sz="18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sz="18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8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800" dirty="0"/>
                  <a:t>Nesse caso, estamos testando o valor para apenas um parâmetro do modelo de regressão</a:t>
                </a:r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8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800" dirty="0"/>
                  <a:t>Em geral, é possível testar hipóteses correspondentes a vários parâmetros simultaneamente</a:t>
                </a:r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8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pt-BR" sz="1800" dirty="0"/>
                  <a:t>Por exemplo, considere novamente o nosso modelo de regressão com variáveis </a:t>
                </a:r>
                <a:r>
                  <a:rPr lang="pt-BR" sz="1800" i="1" dirty="0" err="1"/>
                  <a:t>dummies</a:t>
                </a:r>
                <a:r>
                  <a:rPr lang="pt-BR" sz="1800" dirty="0"/>
                  <a:t> para os efeitos da macrorregiões: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800" i="1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</m:oMath>
                  </m:oMathPara>
                </a14:m>
                <a:endParaRPr lang="pt-BR" sz="1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𝑆𝑈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𝑁𝑂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𝑆𝐸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𝑁𝐸</m:t>
                        </m:r>
                      </m:sub>
                    </m:sSub>
                    <m:r>
                      <a:rPr lang="pt-B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/>
                  <a:t> </a:t>
                </a:r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8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800" dirty="0"/>
                  <a:t>Gostaríamos agora de testar se todas as </a:t>
                </a:r>
                <a:r>
                  <a:rPr lang="pt-BR" sz="1800" i="1" dirty="0" err="1"/>
                  <a:t>dummies</a:t>
                </a:r>
                <a:r>
                  <a:rPr lang="pt-BR" sz="1800" dirty="0"/>
                  <a:t> para regiões são nulas. Isso equivale a dizermos que as diferenças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/>
                  <a:t> entre as regiões são explicadas totalmente pelas demais variáveis explicativas na regressão</a:t>
                </a:r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800" dirty="0"/>
              </a:p>
              <a:p>
                <a:pPr marL="0" indent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lang="pt-BR" sz="18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5410200"/>
              </a:xfrm>
              <a:blipFill>
                <a:blip r:embed="rId3"/>
                <a:stretch>
                  <a:fillRect l="-432" t="-1014" r="-6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45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Avaliação dos Fundos Constitucionais de Desenvolvimento Regional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1447800"/>
            <a:ext cx="57245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Avaliação dos Fundos Constitucionais de Desenvolvimento Regional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00" y="1447800"/>
            <a:ext cx="682494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4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2400"/>
            <a:ext cx="809876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400"/>
            <a:ext cx="7376489" cy="655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76200"/>
            <a:ext cx="6324815" cy="259079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676" y="2690069"/>
            <a:ext cx="6241938" cy="39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2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Efeito do SIMPLES Federal sobre a Geração de Empregos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2578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Texto: “O SIMPLES Federal e a Geração de Empregos na Indústria”, Carlos Henrique </a:t>
            </a:r>
            <a:r>
              <a:rPr lang="pt-BR" sz="1600" dirty="0" err="1"/>
              <a:t>Courseuil</a:t>
            </a:r>
            <a:r>
              <a:rPr lang="pt-BR" sz="1600" dirty="0"/>
              <a:t> e Rodrigo de Moura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Lei número 9.317, de dezembro de 1996 – simplificação tributária, aplicação de alíquotas reduzidas, visando potencializar o desempenho dos estabelecimentos alvos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Empregam regressão de descontinuidade para identificar o efeito do SIMPLES sobre o número de empregos das firmas no Brasil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Empresas com faturamento anual abaixo de um valor de corte são elegíveis ao imposto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Dados da Pesquisa Industrial Anual (PIA) do IBGE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O estudo olha os impactos do SIMPLES em dois instantes do tempo: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1997, quando o SIMPLES foi implementado (valor de corte R$ 720.000 anual)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1999, quando houve um aumento da receita máxima que torna a firma elegível (valor de corte R$ 1.200.000 anual)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159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04800"/>
            <a:ext cx="8391525" cy="57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8600"/>
            <a:ext cx="5638800" cy="43163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66527"/>
            <a:ext cx="8215312" cy="557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Impacto do PBF sobre Indicadores Educacionais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2578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Texto: “Avaliação do Impacto do Programa Bolsa Família sobre Indicadores Educacionais”, Julio Alfredo Romero e Ana Maria Hermeto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Estuda o efeito do PBF sobre indicadores educacionais das crianças de 7 a 14 anos, utilizando regressão de descontinuidade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O benefício básico (de R$ 50,00) era pago a famílias consideradas extremamente pobres (aquelas com renda mensal de até R$ 50,00 por pessoal); 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O benefício variável era pago às famílias pobres, com renda mensal de até R$ 100,00 por pessoa</a:t>
            </a:r>
          </a:p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As regressões de descontinuidade consideraram dois cortes: R$ 50,00 e R$ 100,00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Dados da pesquisa de Avaliação de Impacto do Bolsa Família (AIBF), de 2005, junto com o Cadastro Único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Impactos satisfatórios sobre indicadores de curto prazo após a implantação do PBF: redução de evasão escolar de mulheres e aumento da aprovação para homens no Nordeste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6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0895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Impacto do PBF sobre Indicadores Educacionais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7929562" cy="37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Testes de Hipóteses para Vários Parâmetros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763000" cy="5562600"/>
              </a:xfrm>
            </p:spPr>
            <p:txBody>
              <a:bodyPr rtlCol="0">
                <a:normAutofit lnSpcReduction="10000"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800" dirty="0"/>
                  <a:t>Nesse caso, as hipóteses nulas e alternativas podem ser escritas conforme abaixo:</a:t>
                </a:r>
              </a:p>
              <a:p>
                <a:pPr marL="0" indent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lang="pt-BR" sz="1800" i="1" dirty="0">
                  <a:latin typeface="Cambria Math" panose="02040503050406030204" pitchFamily="18" charset="0"/>
                </a:endParaRPr>
              </a:p>
              <a:p>
                <a:pPr marL="0" indent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8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0, 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800" dirty="0"/>
              </a:p>
              <a:p>
                <a:pPr marL="0" indent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8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pelos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menos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um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dos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coefientes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testados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diferente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zero</m:t>
                      </m:r>
                    </m:oMath>
                  </m:oMathPara>
                </a14:m>
                <a:endParaRPr lang="pt-BR" sz="18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8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800" dirty="0"/>
                  <a:t>A estatística teste é dada por:</a:t>
                </a:r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800" dirty="0"/>
              </a:p>
              <a:p>
                <a:pPr marL="0" indent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1800" b="0" i="0" smtClean="0">
                                      <a:latin typeface="Cambria Math" panose="02040503050406030204" pitchFamily="18" charset="0"/>
                                    </a:rPr>
                                    <m:t>irrestrito</m:t>
                                  </m:r>
                                </m:sub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1800" b="0" i="0" smtClean="0">
                                      <a:latin typeface="Cambria Math" panose="02040503050406030204" pitchFamily="18" charset="0"/>
                                    </a:rPr>
                                    <m:t>restrito</m:t>
                                  </m:r>
                                </m:sub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×(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d>
                            <m:d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1800" b="0" i="0" smtClean="0">
                                      <a:latin typeface="Cambria Math" panose="02040503050406030204" pitchFamily="18" charset="0"/>
                                    </a:rPr>
                                    <m:t>irrestrito</m:t>
                                  </m:r>
                                </m:sub>
                                <m:sup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pt-BR" sz="18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8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1800">
                            <a:latin typeface="Cambria Math" panose="02040503050406030204" pitchFamily="18" charset="0"/>
                          </a:rPr>
                          <m:t>irrestrito</m:t>
                        </m:r>
                      </m:sub>
                      <m:sup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800" dirty="0"/>
                  <a:t> é o coeficiente de determinação da regressão irrestrita (incluindo as </a:t>
                </a:r>
                <a:r>
                  <a:rPr lang="pt-BR" sz="1800" i="1" dirty="0" err="1"/>
                  <a:t>dummies</a:t>
                </a:r>
                <a:r>
                  <a:rPr lang="pt-BR" sz="1800" dirty="0"/>
                  <a:t>)	</a:t>
                </a:r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1800">
                            <a:latin typeface="Cambria Math" panose="02040503050406030204" pitchFamily="18" charset="0"/>
                          </a:rPr>
                          <m:t>restrito</m:t>
                        </m:r>
                      </m:sub>
                      <m:sup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800" dirty="0"/>
                  <a:t> é o coeficiente de determinação da regressão restrita (excluindo as 	</a:t>
                </a:r>
                <a:r>
                  <a:rPr lang="pt-BR" sz="1800" i="1" dirty="0" err="1"/>
                  <a:t>dummies</a:t>
                </a:r>
                <a:r>
                  <a:rPr lang="pt-BR" sz="1800" dirty="0"/>
                  <a:t>)</a:t>
                </a:r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8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800" i="1" dirty="0"/>
                  <a:t>n</a:t>
                </a:r>
                <a:r>
                  <a:rPr lang="pt-BR" sz="1800" dirty="0"/>
                  <a:t> é o número de observações na amostra</a:t>
                </a:r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sz="18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800" i="1" dirty="0"/>
                  <a:t>k</a:t>
                </a:r>
                <a:r>
                  <a:rPr lang="pt-BR" sz="1800" dirty="0"/>
                  <a:t> é o número de variáveis explicativas da regressão irrestrita (incluindo as </a:t>
                </a:r>
                <a:r>
                  <a:rPr lang="pt-BR" sz="1800" dirty="0" err="1"/>
                  <a:t>dummies</a:t>
                </a:r>
                <a:r>
                  <a:rPr lang="pt-BR" sz="1800" dirty="0"/>
                  <a:t>)</a:t>
                </a:r>
              </a:p>
              <a:p>
                <a:pPr marL="0" indent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lang="pt-BR" sz="1800" dirty="0"/>
              </a:p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1800" i="1" dirty="0"/>
                  <a:t>m</a:t>
                </a:r>
                <a:r>
                  <a:rPr lang="pt-BR" sz="1800" dirty="0"/>
                  <a:t> é o número de restrições testadas; no exemplo, é o número de coeficientes das </a:t>
                </a:r>
                <a:r>
                  <a:rPr lang="pt-BR" sz="1800" dirty="0" err="1"/>
                  <a:t>dummies</a:t>
                </a:r>
                <a:endParaRPr lang="pt-BR" sz="1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763000" cy="5562600"/>
              </a:xfrm>
              <a:blipFill>
                <a:blip r:embed="rId3"/>
                <a:stretch>
                  <a:fillRect l="-487" t="-10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65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Impacto do PBF sobre Indicadores Educacionais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43000"/>
            <a:ext cx="8062912" cy="492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Impacto do PBF sobre Indicadores Educacionais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219200"/>
            <a:ext cx="8705850" cy="49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Impacto do PBF sobre Indicadores Educacionais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30" y="1008077"/>
            <a:ext cx="710699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169993" y="1143000"/>
            <a:ext cx="8804014" cy="5442466"/>
          </a:xfrm>
        </p:spPr>
        <p:txBody>
          <a:bodyPr/>
          <a:lstStyle/>
          <a:p>
            <a:pPr marL="0" indent="0" algn="just">
              <a:buNone/>
            </a:pPr>
            <a:endParaRPr lang="pt-BR" sz="2000" b="1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pt-BR" sz="4800" b="1" dirty="0">
                <a:solidFill>
                  <a:schemeClr val="tx2"/>
                </a:solidFill>
              </a:rPr>
              <a:t>Obrigado.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2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B048FE7C-65B0-4756-92E9-6E89972F6E77}"/>
              </a:ext>
            </a:extLst>
          </p:cNvPr>
          <p:cNvSpPr/>
          <p:nvPr/>
        </p:nvSpPr>
        <p:spPr>
          <a:xfrm>
            <a:off x="169993" y="1600200"/>
            <a:ext cx="86692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000" dirty="0"/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D081D855-0268-463E-83F7-0D29B131BD8D}"/>
              </a:ext>
            </a:extLst>
          </p:cNvPr>
          <p:cNvSpPr/>
          <p:nvPr/>
        </p:nvSpPr>
        <p:spPr>
          <a:xfrm>
            <a:off x="2802116" y="2877472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841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19200"/>
            <a:ext cx="8286750" cy="5181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Implementação no </a:t>
            </a:r>
            <a:r>
              <a:rPr lang="pt-BR" sz="1800" dirty="0" smtClean="0"/>
              <a:t>R</a:t>
            </a:r>
            <a:r>
              <a:rPr lang="pt-BR" sz="1800" dirty="0"/>
              <a:t> </a:t>
            </a:r>
            <a:r>
              <a:rPr lang="pt-BR" sz="1800" dirty="0" smtClean="0"/>
              <a:t>(programa ajuste_6.R)</a:t>
            </a:r>
            <a:endParaRPr lang="pt-BR" sz="18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8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Equação do modelo “irrestrito” (com as </a:t>
            </a:r>
            <a:r>
              <a:rPr lang="pt-BR" sz="1800" i="1" dirty="0" err="1"/>
              <a:t>dummies</a:t>
            </a:r>
            <a:r>
              <a:rPr lang="pt-BR" sz="1800" dirty="0"/>
              <a:t> de regiões)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mod2.ex &lt;- </a:t>
            </a:r>
            <a:r>
              <a:rPr lang="pt-BR" sz="1800" dirty="0" err="1">
                <a:solidFill>
                  <a:srgbClr val="FF0000"/>
                </a:solidFill>
              </a:rPr>
              <a:t>lm</a:t>
            </a:r>
            <a:r>
              <a:rPr lang="pt-BR" sz="1800" dirty="0">
                <a:solidFill>
                  <a:srgbClr val="FF0000"/>
                </a:solidFill>
              </a:rPr>
              <a:t>(dados3$mort_infantil ~ dados3$renda_per_capita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dados3$indice_gini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dados3$salario_medio_mensal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dados3$perc_criancas_extrem_pobres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dados3$perc_criancas_pobres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dados3$perc_pessoas_dom_agua_estogo_inadequados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dados3$perc_pessoas_dom_paredes_inadequadas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dados3$perc_pop_dom_com_coleta_lixo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dados3$perc_pop_rural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</a:t>
            </a:r>
            <a:r>
              <a:rPr lang="pt-BR" sz="1800" b="1" dirty="0" err="1">
                <a:solidFill>
                  <a:srgbClr val="FF0000"/>
                </a:solidFill>
              </a:rPr>
              <a:t>as.factor</a:t>
            </a:r>
            <a:r>
              <a:rPr lang="pt-BR" sz="1800" b="1" dirty="0">
                <a:solidFill>
                  <a:srgbClr val="FF0000"/>
                </a:solidFill>
              </a:rPr>
              <a:t>(dados3$Regiao</a:t>
            </a:r>
            <a:r>
              <a:rPr lang="pt-BR" sz="1800" dirty="0">
                <a:solidFill>
                  <a:srgbClr val="FF0000"/>
                </a:solidFill>
              </a:rPr>
              <a:t>))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FF0000"/>
                </a:solidFill>
              </a:rPr>
              <a:t>summary</a:t>
            </a:r>
            <a:r>
              <a:rPr lang="pt-BR" sz="1800" dirty="0">
                <a:solidFill>
                  <a:srgbClr val="FF0000"/>
                </a:solidFill>
              </a:rPr>
              <a:t>(mod2.ex)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18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Testes de Hipóteses para Vários Parâmetros</a:t>
            </a:r>
          </a:p>
        </p:txBody>
      </p:sp>
    </p:spTree>
    <p:extLst>
      <p:ext uri="{BB962C8B-B14F-4D97-AF65-F5344CB8AC3E}">
        <p14:creationId xmlns:p14="http://schemas.microsoft.com/office/powerpoint/2010/main" val="6573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19200"/>
            <a:ext cx="8286750" cy="5181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Equação do modelo “restrito” (sem as </a:t>
            </a:r>
            <a:r>
              <a:rPr lang="pt-BR" sz="1800" i="1" dirty="0" err="1"/>
              <a:t>dummies</a:t>
            </a:r>
            <a:r>
              <a:rPr lang="pt-BR" sz="1800" dirty="0"/>
              <a:t> de regiões)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mod2.ex.rest &lt;- </a:t>
            </a:r>
            <a:r>
              <a:rPr lang="pt-BR" sz="1800" dirty="0" err="1">
                <a:solidFill>
                  <a:srgbClr val="FF0000"/>
                </a:solidFill>
              </a:rPr>
              <a:t>lm</a:t>
            </a:r>
            <a:r>
              <a:rPr lang="pt-BR" sz="1800" dirty="0">
                <a:solidFill>
                  <a:srgbClr val="FF0000"/>
                </a:solidFill>
              </a:rPr>
              <a:t>(dados3$mort_infantil ~ dados3$renda_per_capita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+ dados3$indice_gini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+ dados3$salario_medio_mensal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+ dados3$perc_criancas_extrem_pobres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+ dados3$perc_criancas_pobres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+ dados3$perc_pessoas_dom_agua_estogo_inadequados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+ dados3$perc_pessoas_dom_paredes_inadequadas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+ dados3$perc_pop_dom_com_coleta_lixo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+ dados3$perc_pop_rural)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FF0000"/>
                </a:solidFill>
              </a:rPr>
              <a:t>summary</a:t>
            </a:r>
            <a:r>
              <a:rPr lang="pt-BR" sz="1800" dirty="0">
                <a:solidFill>
                  <a:srgbClr val="FF0000"/>
                </a:solidFill>
              </a:rPr>
              <a:t>(mod2.ex.rest)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Testando a exclusão das variáveis </a:t>
            </a:r>
            <a:r>
              <a:rPr lang="pt-BR" sz="1800" i="1" dirty="0" err="1"/>
              <a:t>dummy</a:t>
            </a:r>
            <a:r>
              <a:rPr lang="pt-BR" sz="1800" dirty="0"/>
              <a:t>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dirty="0">
                <a:solidFill>
                  <a:srgbClr val="FF0000"/>
                </a:solidFill>
              </a:rPr>
              <a:t>anova(mod2.ex.rest, mod2.ex, test='LRT')</a:t>
            </a:r>
            <a:endParaRPr lang="pt-BR" sz="180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18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Testes de Hipóteses para Vários Parâmetros</a:t>
            </a:r>
          </a:p>
        </p:txBody>
      </p:sp>
    </p:spTree>
    <p:extLst>
      <p:ext uri="{BB962C8B-B14F-4D97-AF65-F5344CB8AC3E}">
        <p14:creationId xmlns:p14="http://schemas.microsoft.com/office/powerpoint/2010/main" val="184529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1970" y="1219200"/>
            <a:ext cx="8286750" cy="51816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100" dirty="0"/>
              <a:t>Resultados: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FF0000"/>
                </a:solidFill>
              </a:rPr>
              <a:t>Analysis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of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Variance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Table</a:t>
            </a: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FF0000"/>
                </a:solidFill>
              </a:rPr>
              <a:t>Model</a:t>
            </a:r>
            <a:r>
              <a:rPr lang="pt-BR" sz="1800" dirty="0">
                <a:solidFill>
                  <a:srgbClr val="FF0000"/>
                </a:solidFill>
              </a:rPr>
              <a:t> 1: dados3$mort_infantil ~ dados3$renda_per_capita + dados3$indice_gini +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dados3$salario_medio_mensal + dados3$perc_criancas_extrem_pobres +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dados3$perc_criancas_pobres + dados3$perc_pessoas_dom_agua_estogo_inadequados +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dados3$perc_pessoas_dom_paredes_inadequadas + dados3$perc_pop_dom_com_coleta_lixo +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dados3$perc_pop_rural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FF0000"/>
                </a:solidFill>
              </a:rPr>
              <a:t>Model</a:t>
            </a:r>
            <a:r>
              <a:rPr lang="pt-BR" sz="1800" dirty="0">
                <a:solidFill>
                  <a:srgbClr val="FF0000"/>
                </a:solidFill>
              </a:rPr>
              <a:t> 2: dados3$mort_infantil ~ dados3$renda_per_capita + dados3$indice_gini +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dados3$salario_medio_mensal + dados3$perc_criancas_extrem_pobres +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dados3$perc_criancas_pobres + dados3$perc_pessoas_dom_agua_estogo_inadequados +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dados3$perc_pessoas_dom_paredes_inadequadas + dados3$perc_pop_dom_com_coleta_lixo +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dados3$perc_pop_rural + </a:t>
            </a:r>
            <a:r>
              <a:rPr lang="pt-BR" sz="1800" dirty="0" err="1">
                <a:solidFill>
                  <a:srgbClr val="FF0000"/>
                </a:solidFill>
              </a:rPr>
              <a:t>as.factor</a:t>
            </a:r>
            <a:r>
              <a:rPr lang="pt-BR" sz="1800" dirty="0">
                <a:solidFill>
                  <a:srgbClr val="FF0000"/>
                </a:solidFill>
              </a:rPr>
              <a:t>(dados3$Regiao)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</a:t>
            </a:r>
            <a:r>
              <a:rPr lang="pt-BR" sz="1800" dirty="0" err="1">
                <a:solidFill>
                  <a:srgbClr val="FF0000"/>
                </a:solidFill>
              </a:rPr>
              <a:t>Res.Df</a:t>
            </a:r>
            <a:r>
              <a:rPr lang="pt-BR" sz="1800" dirty="0">
                <a:solidFill>
                  <a:srgbClr val="FF0000"/>
                </a:solidFill>
              </a:rPr>
              <a:t>   RSS </a:t>
            </a:r>
            <a:r>
              <a:rPr lang="pt-BR" sz="1800" dirty="0" err="1">
                <a:solidFill>
                  <a:srgbClr val="FF0000"/>
                </a:solidFill>
              </a:rPr>
              <a:t>Df</a:t>
            </a:r>
            <a:r>
              <a:rPr lang="pt-BR" sz="1800" dirty="0">
                <a:solidFill>
                  <a:srgbClr val="FF0000"/>
                </a:solidFill>
              </a:rPr>
              <a:t> Sum </a:t>
            </a:r>
            <a:r>
              <a:rPr lang="pt-BR" sz="1800" dirty="0" err="1">
                <a:solidFill>
                  <a:srgbClr val="FF0000"/>
                </a:solidFill>
              </a:rPr>
              <a:t>of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Sq</a:t>
            </a:r>
            <a:r>
              <a:rPr lang="pt-BR" sz="1800" dirty="0">
                <a:solidFill>
                  <a:srgbClr val="FF0000"/>
                </a:solidFill>
              </a:rPr>
              <a:t>  </a:t>
            </a:r>
            <a:r>
              <a:rPr lang="pt-BR" sz="1800" dirty="0" err="1">
                <a:solidFill>
                  <a:srgbClr val="FF0000"/>
                </a:solidFill>
              </a:rPr>
              <a:t>Pr</a:t>
            </a:r>
            <a:r>
              <a:rPr lang="pt-BR" sz="1800" dirty="0">
                <a:solidFill>
                  <a:srgbClr val="FF0000"/>
                </a:solidFill>
              </a:rPr>
              <a:t>(&gt;Chi)   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1   5554 86683                          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2   5550 67741  4     18942 &lt; 2.2e-16 ***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---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Signif. </a:t>
            </a:r>
            <a:r>
              <a:rPr lang="pt-BR" sz="1800" dirty="0" err="1">
                <a:solidFill>
                  <a:srgbClr val="FF0000"/>
                </a:solidFill>
              </a:rPr>
              <a:t>codes</a:t>
            </a:r>
            <a:r>
              <a:rPr lang="pt-BR" sz="1800" dirty="0">
                <a:solidFill>
                  <a:srgbClr val="FF0000"/>
                </a:solidFill>
              </a:rPr>
              <a:t>:  0 ‘***’ 0.001 ‘**’ 0.01 ‘*’ 0.05 ‘.’ 0.1 ‘ ’ 1</a:t>
            </a:r>
            <a:endParaRPr lang="pt-BR" sz="180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18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100" dirty="0"/>
              <a:t>Qual a conclusão a partir dos resultados do teste de hipótese? Os coeficientes das </a:t>
            </a:r>
            <a:r>
              <a:rPr lang="pt-BR" sz="2100" dirty="0" err="1"/>
              <a:t>dummies</a:t>
            </a:r>
            <a:r>
              <a:rPr lang="pt-BR" sz="2100" dirty="0"/>
              <a:t> de regiões são significativos conjuntamente ou não?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Testes de Hipóteses para Vários Parâmetros</a:t>
            </a:r>
          </a:p>
        </p:txBody>
      </p:sp>
    </p:spTree>
    <p:extLst>
      <p:ext uri="{BB962C8B-B14F-4D97-AF65-F5344CB8AC3E}">
        <p14:creationId xmlns:p14="http://schemas.microsoft.com/office/powerpoint/2010/main" val="227515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19200"/>
            <a:ext cx="8286750" cy="5181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Implementação no R (alternativamente):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800" dirty="0"/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Equação: (com função “</a:t>
            </a:r>
            <a:r>
              <a:rPr lang="pt-BR" sz="1800" dirty="0" err="1"/>
              <a:t>linearHypothesis</a:t>
            </a:r>
            <a:r>
              <a:rPr lang="pt-BR" sz="1800" dirty="0"/>
              <a:t>” do pacote “</a:t>
            </a:r>
            <a:r>
              <a:rPr lang="pt-BR" sz="1800" dirty="0" err="1"/>
              <a:t>car</a:t>
            </a:r>
            <a:r>
              <a:rPr lang="pt-BR" sz="1800" dirty="0"/>
              <a:t>”)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mod2.ex &lt;- </a:t>
            </a:r>
            <a:r>
              <a:rPr lang="pt-BR" sz="1800" dirty="0" err="1">
                <a:solidFill>
                  <a:srgbClr val="FF0000"/>
                </a:solidFill>
              </a:rPr>
              <a:t>lm</a:t>
            </a:r>
            <a:r>
              <a:rPr lang="pt-BR" sz="1800" dirty="0">
                <a:solidFill>
                  <a:srgbClr val="FF0000"/>
                </a:solidFill>
              </a:rPr>
              <a:t>(dados3$mort_infantil ~ dados3$renda_per_capita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dados3$indice_gini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dados3$salario_medio_mensal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dados3$perc_criancas_extrem_pobres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dados3$perc_criancas_pobres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dados3$perc_pessoas_dom_agua_estogo_inadequados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dados3$perc_pessoas_dom_paredes_inadequadas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dados3$perc_pop_dom_com_coleta_lixo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dados3$perc_pop_rural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+ </a:t>
            </a:r>
            <a:r>
              <a:rPr lang="pt-BR" sz="1800" dirty="0" err="1">
                <a:solidFill>
                  <a:srgbClr val="FF0000"/>
                </a:solidFill>
              </a:rPr>
              <a:t>as.factor</a:t>
            </a:r>
            <a:r>
              <a:rPr lang="pt-BR" sz="1800" dirty="0">
                <a:solidFill>
                  <a:srgbClr val="FF0000"/>
                </a:solidFill>
              </a:rPr>
              <a:t>(dados3$Regiao))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FF0000"/>
                </a:solidFill>
              </a:rPr>
              <a:t>summary</a:t>
            </a:r>
            <a:r>
              <a:rPr lang="pt-BR" sz="1800" dirty="0">
                <a:solidFill>
                  <a:srgbClr val="FF0000"/>
                </a:solidFill>
              </a:rPr>
              <a:t>(mod2.ex)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FF0000"/>
                </a:solidFill>
              </a:rPr>
              <a:t>linearHypothesis</a:t>
            </a:r>
            <a:r>
              <a:rPr lang="pt-BR" sz="1800" dirty="0">
                <a:solidFill>
                  <a:srgbClr val="FF0000"/>
                </a:solidFill>
              </a:rPr>
              <a:t>(mod2.ex, c("dados3$indice_gini = 0",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              "dados3$salario_medio_mensal = 0",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0000"/>
                </a:solidFill>
              </a:rPr>
              <a:t>                                                   "dados3$perc_pop_rural"))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18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Testes de Hipóteses para Vários Parâmetros</a:t>
            </a:r>
          </a:p>
        </p:txBody>
      </p:sp>
    </p:spTree>
    <p:extLst>
      <p:ext uri="{BB962C8B-B14F-4D97-AF65-F5344CB8AC3E}">
        <p14:creationId xmlns:p14="http://schemas.microsoft.com/office/powerpoint/2010/main" val="30926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19200"/>
            <a:ext cx="8286750" cy="5181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Implementação no R (alternativamente):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sz="18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Resultados: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Linear </a:t>
            </a:r>
            <a:r>
              <a:rPr lang="pt-BR" sz="1800" dirty="0" err="1"/>
              <a:t>hypothesis</a:t>
            </a:r>
            <a:r>
              <a:rPr lang="pt-BR" sz="1800" dirty="0"/>
              <a:t> </a:t>
            </a:r>
            <a:r>
              <a:rPr lang="pt-BR" sz="1800" dirty="0" err="1"/>
              <a:t>test</a:t>
            </a:r>
            <a:endParaRPr lang="pt-BR" sz="18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rgbClr val="FF0000"/>
                </a:solidFill>
              </a:rPr>
              <a:t>Hypothesis</a:t>
            </a:r>
            <a:r>
              <a:rPr lang="pt-BR" sz="1600" dirty="0">
                <a:solidFill>
                  <a:srgbClr val="FF0000"/>
                </a:solidFill>
              </a:rPr>
              <a:t>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dados3$indice_gini = 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dados3$salario_medio_mensal = 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dados3$perc_pop_rural = 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rgbClr val="FF0000"/>
                </a:solidFill>
              </a:rPr>
              <a:t>Model</a:t>
            </a:r>
            <a:r>
              <a:rPr lang="pt-BR" sz="1600" dirty="0">
                <a:solidFill>
                  <a:srgbClr val="FF0000"/>
                </a:solidFill>
              </a:rPr>
              <a:t> 1: </a:t>
            </a:r>
            <a:r>
              <a:rPr lang="pt-BR" sz="1600" dirty="0" err="1">
                <a:solidFill>
                  <a:srgbClr val="FF0000"/>
                </a:solidFill>
              </a:rPr>
              <a:t>restricted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model</a:t>
            </a: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rgbClr val="FF0000"/>
                </a:solidFill>
              </a:rPr>
              <a:t>Model</a:t>
            </a:r>
            <a:r>
              <a:rPr lang="pt-BR" sz="1600" dirty="0">
                <a:solidFill>
                  <a:srgbClr val="FF0000"/>
                </a:solidFill>
              </a:rPr>
              <a:t> 2: dados3$mort_infantil ~ dados3$renda_per_capita + dados3$indice_gini +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dados3$salario_medio_mensal + dados3$perc_criancas_extrem_pobres +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dados3$perc_criancas_pobres + dados3$perc_pessoas_dom_agua_estogo_inadequados +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dados3$perc_pessoas_dom_paredes_inadequadas + dados3$perc_pop_dom_com_coleta_lixo +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  dados3$perc_pop_rural + </a:t>
            </a:r>
            <a:r>
              <a:rPr lang="pt-BR" sz="1600" dirty="0" err="1">
                <a:solidFill>
                  <a:srgbClr val="FF0000"/>
                </a:solidFill>
              </a:rPr>
              <a:t>as.factor</a:t>
            </a:r>
            <a:r>
              <a:rPr lang="pt-BR" sz="1600" dirty="0">
                <a:solidFill>
                  <a:srgbClr val="FF0000"/>
                </a:solidFill>
              </a:rPr>
              <a:t>(dados3$Regiao)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  </a:t>
            </a:r>
            <a:r>
              <a:rPr lang="pt-BR" sz="1600" dirty="0" err="1">
                <a:solidFill>
                  <a:srgbClr val="FF0000"/>
                </a:solidFill>
              </a:rPr>
              <a:t>Res.Df</a:t>
            </a:r>
            <a:r>
              <a:rPr lang="pt-BR" sz="1600" dirty="0">
                <a:solidFill>
                  <a:srgbClr val="FF0000"/>
                </a:solidFill>
              </a:rPr>
              <a:t>   RSS </a:t>
            </a:r>
            <a:r>
              <a:rPr lang="pt-BR" sz="1600" dirty="0" err="1">
                <a:solidFill>
                  <a:srgbClr val="FF0000"/>
                </a:solidFill>
              </a:rPr>
              <a:t>Df</a:t>
            </a:r>
            <a:r>
              <a:rPr lang="pt-BR" sz="1600" dirty="0">
                <a:solidFill>
                  <a:srgbClr val="FF0000"/>
                </a:solidFill>
              </a:rPr>
              <a:t> Sum </a:t>
            </a:r>
            <a:r>
              <a:rPr lang="pt-BR" sz="1600" dirty="0" err="1">
                <a:solidFill>
                  <a:srgbClr val="FF0000"/>
                </a:solidFill>
              </a:rPr>
              <a:t>of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Sq</a:t>
            </a:r>
            <a:r>
              <a:rPr lang="pt-BR" sz="1600" dirty="0">
                <a:solidFill>
                  <a:srgbClr val="FF0000"/>
                </a:solidFill>
              </a:rPr>
              <a:t>      F    </a:t>
            </a:r>
            <a:r>
              <a:rPr lang="pt-BR" sz="1600" dirty="0" err="1">
                <a:solidFill>
                  <a:srgbClr val="FF0000"/>
                </a:solidFill>
              </a:rPr>
              <a:t>Pr</a:t>
            </a:r>
            <a:r>
              <a:rPr lang="pt-BR" sz="1600" dirty="0">
                <a:solidFill>
                  <a:srgbClr val="FF0000"/>
                </a:solidFill>
              </a:rPr>
              <a:t>(&gt;F)   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1   5553 68663                                 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2   5550 67741  3    922.43 25.191 3.498e-16 ***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---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FF0000"/>
                </a:solidFill>
              </a:rPr>
              <a:t>Signif. </a:t>
            </a:r>
            <a:r>
              <a:rPr lang="pt-BR" sz="1600" dirty="0" err="1">
                <a:solidFill>
                  <a:srgbClr val="FF0000"/>
                </a:solidFill>
              </a:rPr>
              <a:t>codes</a:t>
            </a:r>
            <a:r>
              <a:rPr lang="pt-BR" sz="1600" dirty="0">
                <a:solidFill>
                  <a:srgbClr val="FF0000"/>
                </a:solidFill>
              </a:rPr>
              <a:t>:  0 ‘***’ 0.001 ‘**’ 0.01 ‘*’ 0.05 ‘.’ 0.1 ‘ ’ 1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18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8210550" cy="625475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accent2"/>
                </a:solidFill>
              </a:rPr>
              <a:t>Testes de Hipóteses para Vários Parâmetros</a:t>
            </a:r>
          </a:p>
        </p:txBody>
      </p:sp>
    </p:spTree>
    <p:extLst>
      <p:ext uri="{BB962C8B-B14F-4D97-AF65-F5344CB8AC3E}">
        <p14:creationId xmlns:p14="http://schemas.microsoft.com/office/powerpoint/2010/main" val="42675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15058</TotalTime>
  <Words>2614</Words>
  <Application>Microsoft Office PowerPoint</Application>
  <PresentationFormat>Apresentação na tela (4:3)</PresentationFormat>
  <Paragraphs>447</Paragraphs>
  <Slides>43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Lucida Console</vt:lpstr>
      <vt:lpstr>Times New Roman</vt:lpstr>
      <vt:lpstr>Office Theme</vt:lpstr>
      <vt:lpstr>ANÁLISE DE DADOS MULTIVARIADOS I -  REGRESSÃO (AULA 06)</vt:lpstr>
      <vt:lpstr>   Testes de Hipóteses  para Vários Parâmetros  ao Mesmo Tempo  </vt:lpstr>
      <vt:lpstr>Testes de Hipóteses para Vários Parâmetros</vt:lpstr>
      <vt:lpstr>Testes de Hipóteses para Vários Parâmetros</vt:lpstr>
      <vt:lpstr>Testes de Hipóteses para Vários Parâmetros</vt:lpstr>
      <vt:lpstr>Testes de Hipóteses para Vários Parâmetros</vt:lpstr>
      <vt:lpstr>Testes de Hipóteses para Vários Parâmetros</vt:lpstr>
      <vt:lpstr>Testes de Hipóteses para Vários Parâmetros</vt:lpstr>
      <vt:lpstr>Testes de Hipóteses para Vários Parâmetros</vt:lpstr>
      <vt:lpstr>Testes de Hipóteses para Vários Parâmetros</vt:lpstr>
      <vt:lpstr>Testes de Hipóteses para Vários Parâmetros</vt:lpstr>
      <vt:lpstr>Testes de Hipóteses para Vários Parâmetros</vt:lpstr>
      <vt:lpstr>Testes de Hipóteses para Vários Parâmetros</vt:lpstr>
      <vt:lpstr>Testes de Hipóteses para Vários Parâmetros</vt:lpstr>
      <vt:lpstr>Testes de Hipóteses para Vários Parâmetros</vt:lpstr>
      <vt:lpstr>Testes de Hipóteses para Vários Parâmetros</vt:lpstr>
      <vt:lpstr>Testes de Hipóteses para Vários Parâmetros</vt:lpstr>
      <vt:lpstr>Testes de Hipóteses para Vários Parâmetros</vt:lpstr>
      <vt:lpstr>Testes de Hipóteses para Vários Parâmetros</vt:lpstr>
      <vt:lpstr>Testes de Hipóteses para Vários Parâmetros</vt:lpstr>
      <vt:lpstr>Testes de Hipóteses para Vários Parâmetros</vt:lpstr>
      <vt:lpstr>Testes de Hipóteses para Vários Parâmetros</vt:lpstr>
      <vt:lpstr>Modelos de Regressão</vt:lpstr>
      <vt:lpstr>Significância Econômica x Estatística</vt:lpstr>
      <vt:lpstr>Significância econômica x Estatística</vt:lpstr>
      <vt:lpstr>Significância econômica x Estatística</vt:lpstr>
      <vt:lpstr>   Exemplos de Modelos de Regressão para Avaliação de Programas  </vt:lpstr>
      <vt:lpstr>Avaliação dos Fundos Constitucionais de Desenvolvimento Regional</vt:lpstr>
      <vt:lpstr>Avaliação dos Fundos Constitucionais de Desenvolvimento Regional</vt:lpstr>
      <vt:lpstr>Avaliação dos Fundos Constitucionais de Desenvolvimento Regional</vt:lpstr>
      <vt:lpstr>Avaliação dos Fundos Constitucionais de Desenvolvimento Regional</vt:lpstr>
      <vt:lpstr>Apresentação do PowerPoint</vt:lpstr>
      <vt:lpstr>Apresentação do PowerPoint</vt:lpstr>
      <vt:lpstr>Apresentação do PowerPoint</vt:lpstr>
      <vt:lpstr>Efeito do SIMPLES Federal sobre a Geração de Empregos</vt:lpstr>
      <vt:lpstr>Apresentação do PowerPoint</vt:lpstr>
      <vt:lpstr>Apresentação do PowerPoint</vt:lpstr>
      <vt:lpstr>Impacto do PBF sobre Indicadores Educacionais</vt:lpstr>
      <vt:lpstr>Impacto do PBF sobre Indicadores Educacionais</vt:lpstr>
      <vt:lpstr>Impacto do PBF sobre Indicadores Educacionais</vt:lpstr>
      <vt:lpstr>Impacto do PBF sobre Indicadores Educacionais</vt:lpstr>
      <vt:lpstr>Impacto do PBF sobre Indicadores Educacionais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Análise  Estatística</dc:title>
  <dc:creator>Alexandre Carvalho</dc:creator>
  <cp:lastModifiedBy>Reinaldo Soares de Camargo</cp:lastModifiedBy>
  <cp:revision>346</cp:revision>
  <cp:lastPrinted>2018-11-05T19:11:06Z</cp:lastPrinted>
  <dcterms:created xsi:type="dcterms:W3CDTF">2006-05-23T21:19:39Z</dcterms:created>
  <dcterms:modified xsi:type="dcterms:W3CDTF">2018-11-13T20:18:23Z</dcterms:modified>
</cp:coreProperties>
</file>