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6"/>
  </p:notesMasterIdLst>
  <p:sldIdLst>
    <p:sldId id="934" r:id="rId2"/>
    <p:sldId id="936" r:id="rId3"/>
    <p:sldId id="939" r:id="rId4"/>
    <p:sldId id="940" r:id="rId5"/>
    <p:sldId id="941" r:id="rId6"/>
    <p:sldId id="942" r:id="rId7"/>
    <p:sldId id="943" r:id="rId8"/>
    <p:sldId id="944" r:id="rId9"/>
    <p:sldId id="937" r:id="rId10"/>
    <p:sldId id="945" r:id="rId11"/>
    <p:sldId id="946" r:id="rId12"/>
    <p:sldId id="933" r:id="rId13"/>
    <p:sldId id="947" r:id="rId14"/>
    <p:sldId id="938" r:id="rId1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3" autoAdjust="0"/>
    <p:restoredTop sz="90929"/>
  </p:normalViewPr>
  <p:slideViewPr>
    <p:cSldViewPr>
      <p:cViewPr varScale="1">
        <p:scale>
          <a:sx n="104" d="100"/>
          <a:sy n="104" d="100"/>
        </p:scale>
        <p:origin x="17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3C2A32-D5EF-460E-9C2A-1D947ED71EA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253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FC9174-4EB2-4D2A-AACB-828D3AD70265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7144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89E33-E357-4361-8F5F-4CBA2C9C7B5B}" type="slidenum">
              <a:rPr lang="pt-BR" altLang="pt-BR" sz="1200" smtClean="0"/>
              <a:pPr/>
              <a:t>14</a:t>
            </a:fld>
            <a:endParaRPr lang="pt-BR" altLang="pt-BR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105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DEEE2-1892-436D-A5EF-B289AEBA8CF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344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2846D-94B6-4281-9EB4-F336FBA8D4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57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5CF2A-70BD-45F2-B7A1-6A2E0DCD224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650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309CA-7D22-4051-B0D7-00A33885B76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578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6AF30-D8D8-4B6C-BF52-8187A7B196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892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449DE-68FD-4994-8E61-A0022879911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841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401A7-C5B1-45DD-BC8F-B089B6E127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663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9F012-4BBA-4D5A-8125-70C1242E5EA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963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F45F8-50D5-4631-91AE-1F68D512F82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33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DECAA-F792-4F7B-94B9-A230819CA6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269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CCCEB-53EE-4DEF-B701-28513A90A7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761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F987DF-68FB-4470-A12B-1D3FA218991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0"/>
            <a:ext cx="7772400" cy="1524000"/>
          </a:xfrm>
        </p:spPr>
        <p:txBody>
          <a:bodyPr rtlCol="0" anchor="ctr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dirty="0">
                <a:solidFill>
                  <a:schemeClr val="tx2"/>
                </a:solidFill>
              </a:rPr>
              <a:t>ANÁLISE DE DADOS MULTIVARIADOS I -  REGRESSÃO</a:t>
            </a:r>
            <a:b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>(Lista de exercício 4)</a:t>
            </a:r>
            <a:endParaRPr lang="pt-BR" altLang="pt-BR" sz="3200" dirty="0">
              <a:solidFill>
                <a:schemeClr val="tx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934200" cy="2133600"/>
          </a:xfrm>
        </p:spPr>
        <p:txBody>
          <a:bodyPr/>
          <a:lstStyle/>
          <a:p>
            <a:pPr algn="r" eaLnBrk="1" hangingPunct="1">
              <a:spcBef>
                <a:spcPct val="0"/>
              </a:spcBef>
            </a:pPr>
            <a:r>
              <a:rPr lang="pt-BR" altLang="pt-BR" sz="2000" b="1" dirty="0">
                <a:solidFill>
                  <a:schemeClr val="tx2"/>
                </a:solidFill>
                <a:cs typeface="Times New Roman" pitchFamily="18" charset="0"/>
              </a:rPr>
              <a:t>Novembro e dezembro de 2018</a:t>
            </a: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r>
              <a:rPr lang="pt-BR" altLang="pt-BR" sz="2000" dirty="0">
                <a:solidFill>
                  <a:schemeClr val="tx2"/>
                </a:solidFill>
                <a:cs typeface="Times New Roman" pitchFamily="18" charset="0"/>
              </a:rPr>
              <a:t>Reinaldo Soares de Camargo</a:t>
            </a: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l" eaLnBrk="1" hangingPunct="1"/>
            <a:endParaRPr lang="pt-BR" altLang="pt-B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0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 Logística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BDEDA5-3408-447B-B018-226DA8ED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800"/>
            <a:ext cx="6905625" cy="33528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40CD120-91ED-419A-BDA2-09EAC01A6F8B}"/>
              </a:ext>
            </a:extLst>
          </p:cNvPr>
          <p:cNvSpPr/>
          <p:nvPr/>
        </p:nvSpPr>
        <p:spPr>
          <a:xfrm>
            <a:off x="766618" y="4560094"/>
            <a:ext cx="77057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u="sng" dirty="0">
                <a:solidFill>
                  <a:srgbClr val="FF0000"/>
                </a:solidFill>
              </a:rPr>
              <a:t>Reposta</a:t>
            </a:r>
            <a:r>
              <a:rPr lang="pt-BR" sz="1400" dirty="0">
                <a:solidFill>
                  <a:srgbClr val="FF0000"/>
                </a:solidFill>
              </a:rPr>
              <a:t>:</a:t>
            </a:r>
          </a:p>
          <a:p>
            <a:pPr algn="just"/>
            <a:endParaRPr lang="pt-BR" sz="1400" dirty="0">
              <a:solidFill>
                <a:srgbClr val="FF0000"/>
              </a:solidFill>
            </a:endParaRPr>
          </a:p>
          <a:p>
            <a:pPr algn="just"/>
            <a:r>
              <a:rPr lang="pt-BR" sz="1400" dirty="0">
                <a:solidFill>
                  <a:srgbClr val="FF0000"/>
                </a:solidFill>
              </a:rPr>
              <a:t>O aumento de um unidade da renda </a:t>
            </a:r>
            <a:r>
              <a:rPr lang="pt-BR" sz="1400" dirty="0" err="1">
                <a:solidFill>
                  <a:srgbClr val="FF0000"/>
                </a:solidFill>
              </a:rPr>
              <a:t>percapita</a:t>
            </a:r>
            <a:r>
              <a:rPr lang="pt-BR" sz="1400" dirty="0">
                <a:solidFill>
                  <a:srgbClr val="FF0000"/>
                </a:solidFill>
              </a:rPr>
              <a:t> na região Nordeste, aumenta a possibilidade do município ser classificado como de baixa mortalidade infantil em 1,06% (1-0,9894) em relação à região Centro-Oeste, </a:t>
            </a:r>
            <a:r>
              <a:rPr lang="pt-BR" sz="1400" i="1" dirty="0" err="1">
                <a:solidFill>
                  <a:srgbClr val="FF0000"/>
                </a:solidFill>
              </a:rPr>
              <a:t>ceteris</a:t>
            </a:r>
            <a:r>
              <a:rPr lang="pt-BR" sz="1400" i="1" dirty="0">
                <a:solidFill>
                  <a:srgbClr val="FF0000"/>
                </a:solidFill>
              </a:rPr>
              <a:t> </a:t>
            </a:r>
            <a:r>
              <a:rPr lang="pt-BR" sz="1400" i="1" dirty="0" err="1">
                <a:solidFill>
                  <a:srgbClr val="FF0000"/>
                </a:solidFill>
              </a:rPr>
              <a:t>paribus</a:t>
            </a:r>
            <a:r>
              <a:rPr lang="pt-BR" sz="1400" dirty="0">
                <a:solidFill>
                  <a:srgbClr val="FF0000"/>
                </a:solidFill>
              </a:rPr>
              <a:t>. </a:t>
            </a:r>
          </a:p>
          <a:p>
            <a:pPr algn="just"/>
            <a:endParaRPr lang="pt-BR" sz="1400" dirty="0">
              <a:solidFill>
                <a:srgbClr val="FF0000"/>
              </a:solidFill>
            </a:endParaRPr>
          </a:p>
          <a:p>
            <a:pPr algn="just"/>
            <a:r>
              <a:rPr lang="pt-BR" sz="1400" dirty="0">
                <a:solidFill>
                  <a:srgbClr val="FF0000"/>
                </a:solidFill>
              </a:rPr>
              <a:t>O aumento de um unidade na região Sul, aumenta a possibilidade do município ser classificado como de alta mortalidade infantil em 0,77% (1,0077-1) em relação à região Centro-Oeste, </a:t>
            </a:r>
            <a:r>
              <a:rPr lang="pt-BR" sz="1400" i="1" dirty="0" err="1">
                <a:solidFill>
                  <a:srgbClr val="FF0000"/>
                </a:solidFill>
              </a:rPr>
              <a:t>ceteris</a:t>
            </a:r>
            <a:r>
              <a:rPr lang="pt-BR" sz="1400" i="1" dirty="0">
                <a:solidFill>
                  <a:srgbClr val="FF0000"/>
                </a:solidFill>
              </a:rPr>
              <a:t> </a:t>
            </a:r>
            <a:r>
              <a:rPr lang="pt-BR" sz="1400" i="1" dirty="0" err="1">
                <a:solidFill>
                  <a:srgbClr val="FF0000"/>
                </a:solidFill>
              </a:rPr>
              <a:t>paribus</a:t>
            </a:r>
            <a:r>
              <a:rPr lang="pt-BR" sz="1400" dirty="0">
                <a:solidFill>
                  <a:srgbClr val="FF0000"/>
                </a:solidFill>
              </a:rPr>
              <a:t>. </a:t>
            </a:r>
          </a:p>
          <a:p>
            <a:pPr algn="just"/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4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 Logística</a:t>
            </a:r>
          </a:p>
        </p:txBody>
      </p:sp>
      <p:sp>
        <p:nvSpPr>
          <p:cNvPr id="3" name="Retângulo 2"/>
          <p:cNvSpPr/>
          <p:nvPr/>
        </p:nvSpPr>
        <p:spPr>
          <a:xfrm>
            <a:off x="381000" y="5193566"/>
            <a:ext cx="853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Questão 3: Com base nos critérios AIC e BIC qual desses modelos seriam selecionados?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D701733-7761-4A4F-ACFF-A74E276E3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27" y="2963243"/>
            <a:ext cx="6715125" cy="19526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A8FBFB4-C132-422E-A326-0CF395CE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2470"/>
            <a:ext cx="6572250" cy="17430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6CBB61-8FD1-4376-B8BA-3E218AD694F9}"/>
              </a:ext>
            </a:extLst>
          </p:cNvPr>
          <p:cNvSpPr/>
          <p:nvPr/>
        </p:nvSpPr>
        <p:spPr>
          <a:xfrm>
            <a:off x="685800" y="56388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u="sng" dirty="0">
                <a:solidFill>
                  <a:srgbClr val="FF0000"/>
                </a:solidFill>
              </a:rPr>
              <a:t>Reposta</a:t>
            </a:r>
            <a:r>
              <a:rPr lang="pt-BR" sz="1600" dirty="0">
                <a:solidFill>
                  <a:srgbClr val="FF0000"/>
                </a:solidFill>
              </a:rPr>
              <a:t>:</a:t>
            </a:r>
          </a:p>
          <a:p>
            <a:pPr algn="just"/>
            <a:r>
              <a:rPr lang="pt-BR" sz="1600" dirty="0">
                <a:solidFill>
                  <a:srgbClr val="FF0000"/>
                </a:solidFill>
              </a:rPr>
              <a:t>O modelo com a interação renda per capita região seria selecionado, pois possui AIC 2526,5 contra AIC 2550,6 do modelo sem estas variáveis.</a:t>
            </a:r>
          </a:p>
        </p:txBody>
      </p:sp>
    </p:spTree>
    <p:extLst>
      <p:ext uri="{BB962C8B-B14F-4D97-AF65-F5344CB8AC3E}">
        <p14:creationId xmlns:p14="http://schemas.microsoft.com/office/powerpoint/2010/main" val="408174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304800"/>
            <a:ext cx="8058150" cy="5715000"/>
          </a:xfrm>
        </p:spPr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400" b="1" dirty="0"/>
              <a:t>4ª Lista de exercícios para entregar em 03/12/2018 (continuação).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500" dirty="0"/>
              <a:t>Considere o modelo completo abaixo. Usando os diversos métodos aprendidos em sala de aula, encontre um modelo, subconjunto do modelo abaixo, que apresente o menor AIC. No resultado entregue, você deverá incluir o código em R para obter o melhor modelo, e deverá incluir também a fórmula em R para essa “melhor” regressão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rgbClr val="FF0000"/>
                </a:solidFill>
              </a:rPr>
              <a:t>mod.full</a:t>
            </a:r>
            <a:r>
              <a:rPr lang="pt-BR" sz="1200" dirty="0">
                <a:solidFill>
                  <a:srgbClr val="FF0000"/>
                </a:solidFill>
              </a:rPr>
              <a:t> &lt;- </a:t>
            </a:r>
            <a:r>
              <a:rPr lang="pt-BR" sz="1200" dirty="0" err="1">
                <a:solidFill>
                  <a:srgbClr val="FF0000"/>
                </a:solidFill>
              </a:rPr>
              <a:t>lm</a:t>
            </a:r>
            <a:r>
              <a:rPr lang="pt-BR" sz="1200" dirty="0">
                <a:solidFill>
                  <a:srgbClr val="FF0000"/>
                </a:solidFill>
              </a:rPr>
              <a:t>(</a:t>
            </a:r>
            <a:r>
              <a:rPr lang="pt-BR" sz="1200" dirty="0" err="1">
                <a:solidFill>
                  <a:srgbClr val="FF0000"/>
                </a:solidFill>
              </a:rPr>
              <a:t>mort_infantil</a:t>
            </a:r>
            <a:r>
              <a:rPr lang="pt-BR" sz="1200" dirty="0">
                <a:solidFill>
                  <a:srgbClr val="FF0000"/>
                </a:solidFill>
              </a:rPr>
              <a:t> ~ </a:t>
            </a:r>
            <a:r>
              <a:rPr lang="pt-BR" sz="1200" dirty="0" err="1">
                <a:solidFill>
                  <a:srgbClr val="FF0000"/>
                </a:solidFill>
              </a:rPr>
              <a:t>renda_per_capita</a:t>
            </a:r>
            <a:r>
              <a:rPr lang="pt-BR" sz="1200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I(renda_per_capita^2)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I(renda_per_capita^3)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I(renda_per_capita^4)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I(renda_per_capita^5)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</a:t>
            </a:r>
            <a:r>
              <a:rPr lang="pt-BR" sz="1200" dirty="0" err="1">
                <a:solidFill>
                  <a:srgbClr val="FF0000"/>
                </a:solidFill>
              </a:rPr>
              <a:t>indice_gini</a:t>
            </a:r>
            <a:endParaRPr lang="pt-BR" sz="12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I(indice_gini^2)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I(indice_gini^3)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I(indice_gini^4)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I(indice_gini^5)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</a:t>
            </a:r>
            <a:r>
              <a:rPr lang="pt-BR" sz="1200" dirty="0" err="1">
                <a:solidFill>
                  <a:srgbClr val="FF0000"/>
                </a:solidFill>
              </a:rPr>
              <a:t>salario_medio_mensal</a:t>
            </a:r>
            <a:endParaRPr lang="pt-BR" sz="12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I(salario_medio_mensal^2)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I(salario_medio_mensal^3)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I(salario_medio_mensal^4)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I(salario_medio_mensal^5)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</a:t>
            </a:r>
            <a:r>
              <a:rPr lang="pt-BR" sz="1200" dirty="0" err="1">
                <a:solidFill>
                  <a:srgbClr val="FF0000"/>
                </a:solidFill>
              </a:rPr>
              <a:t>perc_criancas_extrem_pobres</a:t>
            </a:r>
            <a:endParaRPr lang="pt-BR" sz="12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</a:t>
            </a:r>
            <a:r>
              <a:rPr lang="pt-BR" sz="1200" dirty="0" err="1">
                <a:solidFill>
                  <a:srgbClr val="FF0000"/>
                </a:solidFill>
              </a:rPr>
              <a:t>perc_criancas_pobres</a:t>
            </a:r>
            <a:endParaRPr lang="pt-BR" sz="12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</a:t>
            </a:r>
            <a:r>
              <a:rPr lang="pt-BR" sz="1200" dirty="0" err="1">
                <a:solidFill>
                  <a:srgbClr val="FF0000"/>
                </a:solidFill>
              </a:rPr>
              <a:t>perc_pessoas_dom_agua_estogo_inadequados</a:t>
            </a:r>
            <a:endParaRPr lang="pt-BR" sz="12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</a:t>
            </a:r>
            <a:r>
              <a:rPr lang="pt-BR" sz="1200" dirty="0" err="1">
                <a:solidFill>
                  <a:srgbClr val="FF0000"/>
                </a:solidFill>
              </a:rPr>
              <a:t>perc_pessoas_dom_paredes_inadequadas</a:t>
            </a:r>
            <a:endParaRPr lang="pt-BR" sz="12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</a:t>
            </a:r>
            <a:r>
              <a:rPr lang="pt-BR" sz="1200" dirty="0" err="1">
                <a:solidFill>
                  <a:srgbClr val="FF0000"/>
                </a:solidFill>
              </a:rPr>
              <a:t>perc_pop_dom_com_coleta_lixo</a:t>
            </a:r>
            <a:endParaRPr lang="pt-BR" sz="12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</a:t>
            </a:r>
            <a:r>
              <a:rPr lang="pt-BR" sz="1200" dirty="0" err="1">
                <a:solidFill>
                  <a:srgbClr val="FF0000"/>
                </a:solidFill>
              </a:rPr>
              <a:t>perc_pop_rural</a:t>
            </a:r>
            <a:endParaRPr lang="pt-BR" sz="12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</a:t>
            </a:r>
            <a:r>
              <a:rPr lang="pt-BR" sz="1200" dirty="0" err="1">
                <a:solidFill>
                  <a:srgbClr val="FF0000"/>
                </a:solidFill>
              </a:rPr>
              <a:t>as.factor</a:t>
            </a:r>
            <a:r>
              <a:rPr lang="pt-BR" sz="1200" dirty="0">
                <a:solidFill>
                  <a:srgbClr val="FF0000"/>
                </a:solidFill>
              </a:rPr>
              <a:t>(</a:t>
            </a:r>
            <a:r>
              <a:rPr lang="pt-BR" sz="1200" dirty="0" err="1">
                <a:solidFill>
                  <a:srgbClr val="FF0000"/>
                </a:solidFill>
              </a:rPr>
              <a:t>Regiao</a:t>
            </a:r>
            <a:r>
              <a:rPr lang="pt-BR" sz="1200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</a:t>
            </a:r>
            <a:r>
              <a:rPr lang="pt-BR" sz="1200" dirty="0" err="1">
                <a:solidFill>
                  <a:srgbClr val="FF0000"/>
                </a:solidFill>
              </a:rPr>
              <a:t>as.factor</a:t>
            </a:r>
            <a:r>
              <a:rPr lang="pt-BR" sz="1200" dirty="0">
                <a:solidFill>
                  <a:srgbClr val="FF0000"/>
                </a:solidFill>
              </a:rPr>
              <a:t>(</a:t>
            </a:r>
            <a:r>
              <a:rPr lang="pt-BR" sz="1200" dirty="0" err="1">
                <a:solidFill>
                  <a:srgbClr val="FF0000"/>
                </a:solidFill>
              </a:rPr>
              <a:t>Regiao</a:t>
            </a:r>
            <a:r>
              <a:rPr lang="pt-BR" sz="1200" dirty="0">
                <a:solidFill>
                  <a:srgbClr val="FF0000"/>
                </a:solidFill>
              </a:rPr>
              <a:t>)*</a:t>
            </a:r>
            <a:r>
              <a:rPr lang="pt-BR" sz="1200" dirty="0" err="1">
                <a:solidFill>
                  <a:srgbClr val="FF0000"/>
                </a:solidFill>
              </a:rPr>
              <a:t>renda_per_capita</a:t>
            </a:r>
            <a:r>
              <a:rPr lang="pt-BR" sz="1200" dirty="0">
                <a:solidFill>
                  <a:srgbClr val="FF0000"/>
                </a:solidFill>
              </a:rPr>
              <a:t>, data = dados3)</a:t>
            </a:r>
            <a:endParaRPr lang="pt-BR" sz="1400" b="1" i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F3970DC-2DFE-47CE-A44E-E1B8FB12D22D}"/>
              </a:ext>
            </a:extLst>
          </p:cNvPr>
          <p:cNvSpPr txBox="1"/>
          <p:nvPr/>
        </p:nvSpPr>
        <p:spPr>
          <a:xfrm>
            <a:off x="1219200" y="60198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Resposta: AIC: 29437,32 </a:t>
            </a:r>
          </a:p>
        </p:txBody>
      </p:sp>
    </p:spTree>
    <p:extLst>
      <p:ext uri="{BB962C8B-B14F-4D97-AF65-F5344CB8AC3E}">
        <p14:creationId xmlns:p14="http://schemas.microsoft.com/office/powerpoint/2010/main" val="427215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304800"/>
            <a:ext cx="8058150" cy="5181600"/>
          </a:xfrm>
        </p:spPr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400" b="1" dirty="0"/>
              <a:t>4ª Lista de exercícios para entregar em 03/12/2018 (continuação).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500" dirty="0"/>
              <a:t>Considere o modelo completo abaixo. Usando os diversos métodos aprendidos em sala de aula, encontre um modelo, subconjunto do modelo abaixo, que apresente o menor AIC. No resultado entregue, você deverá incluir o código em R para obter o melhor modelo, e deverá incluir também a fórmula em R para essa “melhor” regressão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 err="1">
                <a:solidFill>
                  <a:srgbClr val="FF0000"/>
                </a:solidFill>
              </a:rPr>
              <a:t>mod.full</a:t>
            </a:r>
            <a:r>
              <a:rPr lang="pt-BR" sz="1050" dirty="0">
                <a:solidFill>
                  <a:srgbClr val="FF0000"/>
                </a:solidFill>
              </a:rPr>
              <a:t> &lt;- </a:t>
            </a:r>
            <a:r>
              <a:rPr lang="pt-BR" sz="1050" dirty="0" err="1">
                <a:solidFill>
                  <a:srgbClr val="FF0000"/>
                </a:solidFill>
              </a:rPr>
              <a:t>lm</a:t>
            </a:r>
            <a:r>
              <a:rPr lang="pt-BR" sz="1050" dirty="0">
                <a:solidFill>
                  <a:srgbClr val="FF0000"/>
                </a:solidFill>
              </a:rPr>
              <a:t>(</a:t>
            </a:r>
            <a:r>
              <a:rPr lang="pt-BR" sz="1050" dirty="0" err="1">
                <a:solidFill>
                  <a:srgbClr val="FF0000"/>
                </a:solidFill>
              </a:rPr>
              <a:t>mort_infantil</a:t>
            </a:r>
            <a:r>
              <a:rPr lang="pt-BR" sz="1050" dirty="0">
                <a:solidFill>
                  <a:srgbClr val="FF0000"/>
                </a:solidFill>
              </a:rPr>
              <a:t> ~ </a:t>
            </a:r>
            <a:r>
              <a:rPr lang="pt-BR" sz="1050" dirty="0" err="1">
                <a:solidFill>
                  <a:srgbClr val="FF0000"/>
                </a:solidFill>
              </a:rPr>
              <a:t>renda_per_capita</a:t>
            </a:r>
            <a:r>
              <a:rPr lang="pt-BR" sz="1050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I(renda_per_capita^2)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I(renda_per_capita^3)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I(renda_per_capita^4)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I(renda_per_capita^5)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</a:t>
            </a:r>
            <a:r>
              <a:rPr lang="pt-BR" sz="1050" dirty="0" err="1">
                <a:solidFill>
                  <a:srgbClr val="FF0000"/>
                </a:solidFill>
              </a:rPr>
              <a:t>indice_gini</a:t>
            </a:r>
            <a:endParaRPr lang="pt-BR" sz="105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I(indice_gini^2)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I(indice_gini^3)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I(indice_gini^4)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I(indice_gini^5)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</a:t>
            </a:r>
            <a:r>
              <a:rPr lang="pt-BR" sz="1050" dirty="0" err="1">
                <a:solidFill>
                  <a:srgbClr val="FF0000"/>
                </a:solidFill>
              </a:rPr>
              <a:t>salario_medio_mensal</a:t>
            </a:r>
            <a:endParaRPr lang="pt-BR" sz="105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I(salario_medio_mensal^2)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I(salario_medio_mensal^3)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I(salario_medio_mensal^4)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I(salario_medio_mensal^5)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</a:t>
            </a:r>
            <a:r>
              <a:rPr lang="pt-BR" sz="1050" dirty="0" err="1">
                <a:solidFill>
                  <a:srgbClr val="FF0000"/>
                </a:solidFill>
              </a:rPr>
              <a:t>perc_criancas_extrem_pobres</a:t>
            </a:r>
            <a:endParaRPr lang="pt-BR" sz="105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</a:t>
            </a:r>
            <a:r>
              <a:rPr lang="pt-BR" sz="1050" dirty="0" err="1">
                <a:solidFill>
                  <a:srgbClr val="FF0000"/>
                </a:solidFill>
              </a:rPr>
              <a:t>perc_criancas_pobres</a:t>
            </a:r>
            <a:endParaRPr lang="pt-BR" sz="105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</a:t>
            </a:r>
            <a:r>
              <a:rPr lang="pt-BR" sz="1050" dirty="0" err="1">
                <a:solidFill>
                  <a:srgbClr val="FF0000"/>
                </a:solidFill>
              </a:rPr>
              <a:t>perc_pessoas_dom_agua_estogo_inadequados</a:t>
            </a:r>
            <a:endParaRPr lang="pt-BR" sz="105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</a:t>
            </a:r>
            <a:r>
              <a:rPr lang="pt-BR" sz="1050" dirty="0" err="1">
                <a:solidFill>
                  <a:srgbClr val="FF0000"/>
                </a:solidFill>
              </a:rPr>
              <a:t>perc_pessoas_dom_paredes_inadequadas</a:t>
            </a:r>
            <a:endParaRPr lang="pt-BR" sz="105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</a:t>
            </a:r>
            <a:r>
              <a:rPr lang="pt-BR" sz="1050" dirty="0" err="1">
                <a:solidFill>
                  <a:srgbClr val="FF0000"/>
                </a:solidFill>
              </a:rPr>
              <a:t>perc_pop_dom_com_coleta_lixo</a:t>
            </a:r>
            <a:endParaRPr lang="pt-BR" sz="105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</a:t>
            </a:r>
            <a:r>
              <a:rPr lang="pt-BR" sz="1050" dirty="0" err="1">
                <a:solidFill>
                  <a:srgbClr val="FF0000"/>
                </a:solidFill>
              </a:rPr>
              <a:t>perc_pop_rural</a:t>
            </a:r>
            <a:endParaRPr lang="pt-BR" sz="105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</a:t>
            </a:r>
            <a:r>
              <a:rPr lang="pt-BR" sz="1050" dirty="0" err="1">
                <a:solidFill>
                  <a:srgbClr val="FF0000"/>
                </a:solidFill>
              </a:rPr>
              <a:t>as.factor</a:t>
            </a:r>
            <a:r>
              <a:rPr lang="pt-BR" sz="1050" dirty="0">
                <a:solidFill>
                  <a:srgbClr val="FF0000"/>
                </a:solidFill>
              </a:rPr>
              <a:t>(</a:t>
            </a:r>
            <a:r>
              <a:rPr lang="pt-BR" sz="1050" dirty="0" err="1">
                <a:solidFill>
                  <a:srgbClr val="FF0000"/>
                </a:solidFill>
              </a:rPr>
              <a:t>Regiao</a:t>
            </a:r>
            <a:r>
              <a:rPr lang="pt-BR" sz="1050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0000"/>
                </a:solidFill>
              </a:rPr>
              <a:t>                   + </a:t>
            </a:r>
            <a:r>
              <a:rPr lang="pt-BR" sz="1050" dirty="0" err="1">
                <a:solidFill>
                  <a:srgbClr val="FF0000"/>
                </a:solidFill>
              </a:rPr>
              <a:t>as.factor</a:t>
            </a:r>
            <a:r>
              <a:rPr lang="pt-BR" sz="1050" dirty="0">
                <a:solidFill>
                  <a:srgbClr val="FF0000"/>
                </a:solidFill>
              </a:rPr>
              <a:t>(</a:t>
            </a:r>
            <a:r>
              <a:rPr lang="pt-BR" sz="1050" dirty="0" err="1">
                <a:solidFill>
                  <a:srgbClr val="FF0000"/>
                </a:solidFill>
              </a:rPr>
              <a:t>Regiao</a:t>
            </a:r>
            <a:r>
              <a:rPr lang="pt-BR" sz="1050" dirty="0">
                <a:solidFill>
                  <a:srgbClr val="FF0000"/>
                </a:solidFill>
              </a:rPr>
              <a:t>)*</a:t>
            </a:r>
            <a:r>
              <a:rPr lang="pt-BR" sz="1050" dirty="0" err="1">
                <a:solidFill>
                  <a:srgbClr val="FF0000"/>
                </a:solidFill>
              </a:rPr>
              <a:t>renda_per_capita</a:t>
            </a:r>
            <a:r>
              <a:rPr lang="pt-BR" sz="1050" dirty="0">
                <a:solidFill>
                  <a:srgbClr val="FF0000"/>
                </a:solidFill>
              </a:rPr>
              <a:t>, data = dados3)</a:t>
            </a:r>
            <a:endParaRPr lang="pt-BR" sz="1400" b="1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9E1F74-9849-436B-B5D3-73AE83715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68" y="5733472"/>
            <a:ext cx="7734300" cy="10477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EAB8D3-BDFF-48E2-8187-D2B4010DDD53}"/>
              </a:ext>
            </a:extLst>
          </p:cNvPr>
          <p:cNvSpPr txBox="1"/>
          <p:nvPr/>
        </p:nvSpPr>
        <p:spPr>
          <a:xfrm>
            <a:off x="933450" y="5331767"/>
            <a:ext cx="228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FF0000"/>
                </a:solidFill>
              </a:rPr>
              <a:t>Modelo selecionado</a:t>
            </a:r>
          </a:p>
        </p:txBody>
      </p:sp>
    </p:spTree>
    <p:extLst>
      <p:ext uri="{BB962C8B-B14F-4D97-AF65-F5344CB8AC3E}">
        <p14:creationId xmlns:p14="http://schemas.microsoft.com/office/powerpoint/2010/main" val="242944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7772400" cy="3048000"/>
          </a:xfrm>
        </p:spPr>
        <p:txBody>
          <a:bodyPr anchor="ctr"/>
          <a:lstStyle/>
          <a:p>
            <a:pPr eaLnBrk="1" hangingPunct="1"/>
            <a:br>
              <a:rPr lang="pt-BR" altLang="pt-BR" sz="2400" b="1" dirty="0">
                <a:solidFill>
                  <a:schemeClr val="accent2"/>
                </a:solidFill>
                <a:cs typeface="Times New Roman" pitchFamily="18" charset="0"/>
              </a:rPr>
            </a:br>
            <a:r>
              <a:rPr lang="pt-BR" altLang="pt-BR" sz="3200" b="1" dirty="0">
                <a:cs typeface="Times New Roman" pitchFamily="18" charset="0"/>
              </a:rPr>
              <a:t>Obrigado!</a:t>
            </a:r>
            <a:br>
              <a:rPr lang="pt-BR" altLang="pt-BR" sz="3100" b="1" dirty="0">
                <a:cs typeface="Times New Roman" pitchFamily="18" charset="0"/>
              </a:rPr>
            </a:br>
            <a:br>
              <a:rPr lang="pt-BR" altLang="pt-BR" sz="3100" b="1" dirty="0">
                <a:solidFill>
                  <a:schemeClr val="accent2"/>
                </a:solidFill>
                <a:cs typeface="Times New Roman" pitchFamily="18" charset="0"/>
              </a:rPr>
            </a:br>
            <a:br>
              <a:rPr lang="pt-BR" altLang="pt-BR" sz="2800" b="1" dirty="0">
                <a:solidFill>
                  <a:schemeClr val="accent2"/>
                </a:solidFill>
                <a:cs typeface="Times New Roman" pitchFamily="18" charset="0"/>
              </a:rPr>
            </a:br>
            <a:endParaRPr lang="pt-BR" altLang="pt-BR" sz="4000" dirty="0"/>
          </a:p>
        </p:txBody>
      </p:sp>
    </p:spTree>
    <p:extLst>
      <p:ext uri="{BB962C8B-B14F-4D97-AF65-F5344CB8AC3E}">
        <p14:creationId xmlns:p14="http://schemas.microsoft.com/office/powerpoint/2010/main" val="89944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66800"/>
            <a:ext cx="8286750" cy="5715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600" b="1" dirty="0"/>
              <a:t>4ª Lista de exercícios para entregar em 03/12/2018.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Os exercícios podem ser entregues em grupos de 2 alunos, e o grupo deve submeter o código em R utilizado para responder ao exercício, juntamente com a discussão dos resultados.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Utilize a base de dados do IDH brasil 2010 (IDH_Brasil_2010.csv)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Rode a regressão logística abaixo: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mod5.reduzido &lt;- </a:t>
            </a:r>
            <a:r>
              <a:rPr lang="pt-BR" sz="1600" dirty="0" err="1">
                <a:solidFill>
                  <a:srgbClr val="FF0000"/>
                </a:solidFill>
              </a:rPr>
              <a:t>glm</a:t>
            </a:r>
            <a:r>
              <a:rPr lang="pt-BR" sz="1600" dirty="0">
                <a:solidFill>
                  <a:srgbClr val="FF0000"/>
                </a:solidFill>
              </a:rPr>
              <a:t>(formula = </a:t>
            </a:r>
            <a:r>
              <a:rPr lang="pt-BR" sz="1600" dirty="0" err="1">
                <a:solidFill>
                  <a:srgbClr val="FF0000"/>
                </a:solidFill>
              </a:rPr>
              <a:t>alta_mort_infantil</a:t>
            </a:r>
            <a:r>
              <a:rPr lang="pt-BR" sz="1600" dirty="0">
                <a:solidFill>
                  <a:srgbClr val="FF0000"/>
                </a:solidFill>
              </a:rPr>
              <a:t> ~ </a:t>
            </a:r>
            <a:r>
              <a:rPr lang="pt-BR" sz="1600" dirty="0" err="1">
                <a:solidFill>
                  <a:srgbClr val="FF0000"/>
                </a:solidFill>
              </a:rPr>
              <a:t>renda_per_capita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indice_gini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salario_medio_mensal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perc_criancas_extrem_pobres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perc_criancas_pobres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perc_pessoas_dom_agua_estogo_inadequados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perc_pessoas_dom_paredes_inadequadas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perc_pop_dom_com_coleta_lixo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perc_pop_rural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as.factor</a:t>
            </a:r>
            <a:r>
              <a:rPr lang="pt-BR" sz="1600" dirty="0">
                <a:solidFill>
                  <a:srgbClr val="FF0000"/>
                </a:solidFill>
              </a:rPr>
              <a:t>(</a:t>
            </a:r>
            <a:r>
              <a:rPr lang="pt-BR" sz="1600" dirty="0" err="1">
                <a:solidFill>
                  <a:srgbClr val="FF0000"/>
                </a:solidFill>
              </a:rPr>
              <a:t>Regiao</a:t>
            </a:r>
            <a:r>
              <a:rPr lang="pt-BR" sz="1600" dirty="0">
                <a:solidFill>
                  <a:srgbClr val="FF0000"/>
                </a:solidFill>
              </a:rPr>
              <a:t>),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</a:t>
            </a:r>
            <a:r>
              <a:rPr lang="pt-BR" sz="1600" dirty="0" err="1">
                <a:solidFill>
                  <a:srgbClr val="FF0000"/>
                </a:solidFill>
              </a:rPr>
              <a:t>family</a:t>
            </a:r>
            <a:r>
              <a:rPr lang="pt-BR" sz="1600" dirty="0">
                <a:solidFill>
                  <a:srgbClr val="FF0000"/>
                </a:solidFill>
              </a:rPr>
              <a:t> = binomial(link = "</a:t>
            </a:r>
            <a:r>
              <a:rPr lang="pt-BR" sz="1600" dirty="0" err="1">
                <a:solidFill>
                  <a:srgbClr val="FF0000"/>
                </a:solidFill>
              </a:rPr>
              <a:t>logit</a:t>
            </a:r>
            <a:r>
              <a:rPr lang="pt-BR" sz="1600" dirty="0">
                <a:solidFill>
                  <a:srgbClr val="FF0000"/>
                </a:solidFill>
              </a:rPr>
              <a:t>"), data = dados3)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rgbClr val="FF0000"/>
                </a:solidFill>
              </a:rPr>
              <a:t>summary</a:t>
            </a:r>
            <a:r>
              <a:rPr lang="pt-BR" sz="1600" dirty="0">
                <a:solidFill>
                  <a:srgbClr val="FF0000"/>
                </a:solidFill>
              </a:rPr>
              <a:t>(mod5.reduzido)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/>
              <a:t>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Questão 1:  Interprete os coeficientes da regressão que apresentem significância estatística; 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6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b="1" i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 Logística</a:t>
            </a:r>
          </a:p>
        </p:txBody>
      </p:sp>
    </p:spTree>
    <p:extLst>
      <p:ext uri="{BB962C8B-B14F-4D97-AF65-F5344CB8AC3E}">
        <p14:creationId xmlns:p14="http://schemas.microsoft.com/office/powerpoint/2010/main" val="34454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66800"/>
            <a:ext cx="8286750" cy="5715000"/>
          </a:xfrm>
        </p:spPr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Questão 1:  Interprete os coeficientes da regressão que apresentem significância estatística; 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6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b="1" i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 Logística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CF909F-B29F-4745-965D-5D9E3F2E0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676400"/>
            <a:ext cx="6648450" cy="273367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12F6C9C-6E06-4695-9F7F-74905BB7F364}"/>
              </a:ext>
            </a:extLst>
          </p:cNvPr>
          <p:cNvSpPr/>
          <p:nvPr/>
        </p:nvSpPr>
        <p:spPr>
          <a:xfrm>
            <a:off x="1133475" y="4800600"/>
            <a:ext cx="7705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800" dirty="0"/>
              <a:t>Uma razão de chances (</a:t>
            </a:r>
            <a:r>
              <a:rPr lang="pt-BR" sz="1800" dirty="0" err="1"/>
              <a:t>odds-ratio</a:t>
            </a:r>
            <a:r>
              <a:rPr lang="pt-BR" sz="1800" dirty="0"/>
              <a:t>) de 1 indica que a condição ou evento sob estudo é igualmente provável de ocorrer nos dois grupos. Uma razão de chances maior do que 1 indica que a condição ou evento tem maior probabilidade de ocorrer no primeiro grupo. Finalmente, uma razão de chances menor do que 1 indica que a probabilidade é menor no primeiro grupo do que no segundo. </a:t>
            </a:r>
          </a:p>
        </p:txBody>
      </p:sp>
    </p:spTree>
    <p:extLst>
      <p:ext uri="{BB962C8B-B14F-4D97-AF65-F5344CB8AC3E}">
        <p14:creationId xmlns:p14="http://schemas.microsoft.com/office/powerpoint/2010/main" val="384060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66800"/>
            <a:ext cx="8286750" cy="5715000"/>
          </a:xfrm>
        </p:spPr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Questão 1:  Interprete os coeficientes da regressão que apresentem significância estatística; 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6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b="1" i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 Logística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CF909F-B29F-4745-965D-5D9E3F2E0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676400"/>
            <a:ext cx="6648450" cy="273367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12F6C9C-6E06-4695-9F7F-74905BB7F364}"/>
              </a:ext>
            </a:extLst>
          </p:cNvPr>
          <p:cNvSpPr/>
          <p:nvPr/>
        </p:nvSpPr>
        <p:spPr>
          <a:xfrm>
            <a:off x="1133475" y="4800600"/>
            <a:ext cx="7705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800" b="1" u="sng" dirty="0">
                <a:solidFill>
                  <a:srgbClr val="FF0000"/>
                </a:solidFill>
              </a:rPr>
              <a:t>Reposta</a:t>
            </a:r>
            <a:r>
              <a:rPr lang="pt-BR" sz="1800" dirty="0">
                <a:solidFill>
                  <a:srgbClr val="FF0000"/>
                </a:solidFill>
              </a:rPr>
              <a:t>:</a:t>
            </a:r>
          </a:p>
          <a:p>
            <a:pPr algn="just"/>
            <a:endParaRPr lang="pt-BR" sz="1800" dirty="0">
              <a:solidFill>
                <a:srgbClr val="FF0000"/>
              </a:solidFill>
            </a:endParaRPr>
          </a:p>
          <a:p>
            <a:pPr algn="just"/>
            <a:r>
              <a:rPr lang="pt-BR" sz="1800" dirty="0">
                <a:solidFill>
                  <a:srgbClr val="FF0000"/>
                </a:solidFill>
              </a:rPr>
              <a:t>O aumento de uma unidade na renda per capita, aumenta a chance de um município ser classificado como de baixa mortalidade infantil (não alta mortalidade infantil) em 1,38% (1-0,986), </a:t>
            </a:r>
            <a:r>
              <a:rPr lang="pt-BR" sz="1800" i="1" dirty="0" err="1">
                <a:solidFill>
                  <a:srgbClr val="FF0000"/>
                </a:solidFill>
              </a:rPr>
              <a:t>ceteris</a:t>
            </a:r>
            <a:r>
              <a:rPr lang="pt-BR" sz="1800" i="1" dirty="0">
                <a:solidFill>
                  <a:srgbClr val="FF0000"/>
                </a:solidFill>
              </a:rPr>
              <a:t> </a:t>
            </a:r>
            <a:r>
              <a:rPr lang="pt-BR" sz="1800" i="1" dirty="0" err="1">
                <a:solidFill>
                  <a:srgbClr val="FF0000"/>
                </a:solidFill>
              </a:rPr>
              <a:t>paribus</a:t>
            </a:r>
            <a:r>
              <a:rPr lang="pt-BR" sz="1800" i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73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66800"/>
            <a:ext cx="8286750" cy="5715000"/>
          </a:xfrm>
        </p:spPr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Questão 1:  Interprete os coeficientes da regressão que apresentem significância estatística; 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6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b="1" i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 Logística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CF909F-B29F-4745-965D-5D9E3F2E0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676400"/>
            <a:ext cx="6648450" cy="273367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12F6C9C-6E06-4695-9F7F-74905BB7F364}"/>
              </a:ext>
            </a:extLst>
          </p:cNvPr>
          <p:cNvSpPr/>
          <p:nvPr/>
        </p:nvSpPr>
        <p:spPr>
          <a:xfrm>
            <a:off x="1133475" y="4800600"/>
            <a:ext cx="7705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800" b="1" u="sng" dirty="0">
                <a:solidFill>
                  <a:srgbClr val="FF0000"/>
                </a:solidFill>
              </a:rPr>
              <a:t>Reposta</a:t>
            </a:r>
            <a:r>
              <a:rPr lang="pt-BR" sz="1800" dirty="0">
                <a:solidFill>
                  <a:srgbClr val="FF0000"/>
                </a:solidFill>
              </a:rPr>
              <a:t>:</a:t>
            </a:r>
          </a:p>
          <a:p>
            <a:pPr algn="just"/>
            <a:endParaRPr lang="pt-BR" sz="1800" dirty="0">
              <a:solidFill>
                <a:srgbClr val="FF0000"/>
              </a:solidFill>
            </a:endParaRPr>
          </a:p>
          <a:p>
            <a:pPr algn="just"/>
            <a:r>
              <a:rPr lang="pt-BR" sz="1800" dirty="0">
                <a:solidFill>
                  <a:srgbClr val="FF0000"/>
                </a:solidFill>
              </a:rPr>
              <a:t>O aumento de uma unidade no percentual de crianças extremamente pobres, aumenta a chance de um município ser classificado como de baixa mortalidade infantil (não alta mortalidade infantil) em 4,11% (1-0,959), </a:t>
            </a:r>
            <a:r>
              <a:rPr lang="pt-BR" sz="1800" i="1" dirty="0" err="1">
                <a:solidFill>
                  <a:srgbClr val="FF0000"/>
                </a:solidFill>
              </a:rPr>
              <a:t>ceteris</a:t>
            </a:r>
            <a:r>
              <a:rPr lang="pt-BR" sz="1800" i="1" dirty="0">
                <a:solidFill>
                  <a:srgbClr val="FF0000"/>
                </a:solidFill>
              </a:rPr>
              <a:t> </a:t>
            </a:r>
            <a:r>
              <a:rPr lang="pt-BR" sz="1800" i="1" dirty="0" err="1">
                <a:solidFill>
                  <a:srgbClr val="FF0000"/>
                </a:solidFill>
              </a:rPr>
              <a:t>paribus</a:t>
            </a:r>
            <a:r>
              <a:rPr lang="pt-BR" sz="1800" i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999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66800"/>
            <a:ext cx="8286750" cy="5715000"/>
          </a:xfrm>
        </p:spPr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Questão 1:  Interprete os coeficientes da regressão que apresentem significância estatística; 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6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b="1" i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 Logística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CF909F-B29F-4745-965D-5D9E3F2E0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676400"/>
            <a:ext cx="6648450" cy="273367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12F6C9C-6E06-4695-9F7F-74905BB7F364}"/>
              </a:ext>
            </a:extLst>
          </p:cNvPr>
          <p:cNvSpPr/>
          <p:nvPr/>
        </p:nvSpPr>
        <p:spPr>
          <a:xfrm>
            <a:off x="1133475" y="4800600"/>
            <a:ext cx="7705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800" b="1" u="sng" dirty="0">
                <a:solidFill>
                  <a:srgbClr val="FF0000"/>
                </a:solidFill>
              </a:rPr>
              <a:t>Reposta</a:t>
            </a:r>
            <a:r>
              <a:rPr lang="pt-BR" sz="1800" dirty="0">
                <a:solidFill>
                  <a:srgbClr val="FF0000"/>
                </a:solidFill>
              </a:rPr>
              <a:t>:</a:t>
            </a:r>
          </a:p>
          <a:p>
            <a:pPr algn="just"/>
            <a:endParaRPr lang="pt-BR" sz="1800" dirty="0">
              <a:solidFill>
                <a:srgbClr val="FF0000"/>
              </a:solidFill>
            </a:endParaRPr>
          </a:p>
          <a:p>
            <a:pPr algn="just"/>
            <a:r>
              <a:rPr lang="pt-BR" sz="1800" dirty="0">
                <a:solidFill>
                  <a:srgbClr val="FF0000"/>
                </a:solidFill>
              </a:rPr>
              <a:t>O aumento de uma unidade no percentual de pessoas vivendo em domicílios com paredes inadequadas, aumenta a chance de um município ser classificado como de alta mortalidade infantil  em 2,24% (1,0224-1), </a:t>
            </a:r>
            <a:r>
              <a:rPr lang="pt-BR" sz="1800" i="1" dirty="0" err="1">
                <a:solidFill>
                  <a:srgbClr val="FF0000"/>
                </a:solidFill>
              </a:rPr>
              <a:t>ceteris</a:t>
            </a:r>
            <a:r>
              <a:rPr lang="pt-BR" sz="1800" i="1" dirty="0">
                <a:solidFill>
                  <a:srgbClr val="FF0000"/>
                </a:solidFill>
              </a:rPr>
              <a:t> </a:t>
            </a:r>
            <a:r>
              <a:rPr lang="pt-BR" sz="1800" i="1" dirty="0" err="1">
                <a:solidFill>
                  <a:srgbClr val="FF0000"/>
                </a:solidFill>
              </a:rPr>
              <a:t>paribus</a:t>
            </a:r>
            <a:r>
              <a:rPr lang="pt-BR" sz="1800" i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303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66800"/>
            <a:ext cx="8286750" cy="5715000"/>
          </a:xfrm>
        </p:spPr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Questão 1:  Interprete os coeficientes da regressão que apresentem significância estatística; 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6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b="1" i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 Logística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CF909F-B29F-4745-965D-5D9E3F2E0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676400"/>
            <a:ext cx="6648450" cy="273367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12F6C9C-6E06-4695-9F7F-74905BB7F364}"/>
              </a:ext>
            </a:extLst>
          </p:cNvPr>
          <p:cNvSpPr/>
          <p:nvPr/>
        </p:nvSpPr>
        <p:spPr>
          <a:xfrm>
            <a:off x="1133475" y="4800600"/>
            <a:ext cx="7705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800" b="1" u="sng" dirty="0">
                <a:solidFill>
                  <a:srgbClr val="FF0000"/>
                </a:solidFill>
              </a:rPr>
              <a:t>Reposta</a:t>
            </a:r>
            <a:r>
              <a:rPr lang="pt-BR" sz="1800" dirty="0">
                <a:solidFill>
                  <a:srgbClr val="FF0000"/>
                </a:solidFill>
              </a:rPr>
              <a:t>:</a:t>
            </a:r>
          </a:p>
          <a:p>
            <a:pPr algn="just"/>
            <a:endParaRPr lang="pt-BR" sz="1800" dirty="0">
              <a:solidFill>
                <a:srgbClr val="FF0000"/>
              </a:solidFill>
            </a:endParaRPr>
          </a:p>
          <a:p>
            <a:pPr algn="just"/>
            <a:r>
              <a:rPr lang="pt-BR" sz="1800" dirty="0">
                <a:solidFill>
                  <a:srgbClr val="FF0000"/>
                </a:solidFill>
              </a:rPr>
              <a:t>Municípios da região nordeste possui uma chance 9,837 (10,837-1) vezes maior de ser classificado como de alta mortalidade infantil do que municípios da região Centro-Oeste</a:t>
            </a:r>
            <a:r>
              <a:rPr lang="pt-BR" sz="1800" i="1" dirty="0">
                <a:solidFill>
                  <a:srgbClr val="FF0000"/>
                </a:solidFill>
              </a:rPr>
              <a:t>, </a:t>
            </a:r>
            <a:r>
              <a:rPr lang="pt-BR" sz="1800" i="1" dirty="0" err="1">
                <a:solidFill>
                  <a:srgbClr val="FF0000"/>
                </a:solidFill>
              </a:rPr>
              <a:t>ceteris</a:t>
            </a:r>
            <a:r>
              <a:rPr lang="pt-BR" sz="1800" i="1" dirty="0">
                <a:solidFill>
                  <a:srgbClr val="FF0000"/>
                </a:solidFill>
              </a:rPr>
              <a:t> </a:t>
            </a:r>
            <a:r>
              <a:rPr lang="pt-BR" sz="1800" i="1" dirty="0" err="1">
                <a:solidFill>
                  <a:srgbClr val="FF0000"/>
                </a:solidFill>
              </a:rPr>
              <a:t>paribus</a:t>
            </a:r>
            <a:r>
              <a:rPr lang="pt-BR" sz="1800" i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006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66800"/>
            <a:ext cx="8286750" cy="5715000"/>
          </a:xfrm>
        </p:spPr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Questão 1:  Interprete os coeficientes da regressão que apresentem significância estatística; 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6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b="1" i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 Logística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CF909F-B29F-4745-965D-5D9E3F2E0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676400"/>
            <a:ext cx="6648450" cy="273367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12F6C9C-6E06-4695-9F7F-74905BB7F364}"/>
              </a:ext>
            </a:extLst>
          </p:cNvPr>
          <p:cNvSpPr/>
          <p:nvPr/>
        </p:nvSpPr>
        <p:spPr>
          <a:xfrm>
            <a:off x="1133475" y="4800600"/>
            <a:ext cx="7705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800" b="1" u="sng" dirty="0">
                <a:solidFill>
                  <a:srgbClr val="FF0000"/>
                </a:solidFill>
              </a:rPr>
              <a:t>Reposta</a:t>
            </a:r>
            <a:r>
              <a:rPr lang="pt-BR" sz="1800" dirty="0">
                <a:solidFill>
                  <a:srgbClr val="FF0000"/>
                </a:solidFill>
              </a:rPr>
              <a:t>:</a:t>
            </a:r>
          </a:p>
          <a:p>
            <a:pPr algn="just"/>
            <a:endParaRPr lang="pt-BR" sz="1800" dirty="0">
              <a:solidFill>
                <a:srgbClr val="FF0000"/>
              </a:solidFill>
            </a:endParaRPr>
          </a:p>
          <a:p>
            <a:pPr algn="just"/>
            <a:r>
              <a:rPr lang="pt-BR" sz="1800" dirty="0">
                <a:solidFill>
                  <a:srgbClr val="FF0000"/>
                </a:solidFill>
              </a:rPr>
              <a:t>Municípios da região sul possui uma chance 0,715 (1-0,285) vezes maior de ser classificado como de baixa mortalidade infantil (não alta mortalidade infantil) do que municípios da região Centro-Oeste, </a:t>
            </a:r>
            <a:r>
              <a:rPr lang="pt-BR" sz="1800" i="1" dirty="0" err="1">
                <a:solidFill>
                  <a:srgbClr val="FF0000"/>
                </a:solidFill>
              </a:rPr>
              <a:t>ceteris</a:t>
            </a:r>
            <a:r>
              <a:rPr lang="pt-BR" sz="1800" i="1" dirty="0">
                <a:solidFill>
                  <a:srgbClr val="FF0000"/>
                </a:solidFill>
              </a:rPr>
              <a:t> </a:t>
            </a:r>
            <a:r>
              <a:rPr lang="pt-BR" sz="1800" i="1" dirty="0" err="1">
                <a:solidFill>
                  <a:srgbClr val="FF0000"/>
                </a:solidFill>
              </a:rPr>
              <a:t>paribus</a:t>
            </a:r>
            <a:r>
              <a:rPr lang="pt-BR" sz="1800" i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986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 Logística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9577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600" b="1" dirty="0"/>
              <a:t>4ª Lista de exercícios para entregar em 03/12/2018 (continuação).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Questão 2: Refaça a questão 1, considerando o modelo de regressão logística abaixo, </a:t>
            </a:r>
            <a:r>
              <a:rPr lang="pt-BR" sz="1600" dirty="0" err="1"/>
              <a:t>entreprete</a:t>
            </a:r>
            <a:r>
              <a:rPr lang="pt-BR" sz="1600" dirty="0"/>
              <a:t> os </a:t>
            </a:r>
            <a:r>
              <a:rPr lang="pt-BR" sz="1600" dirty="0" err="1"/>
              <a:t>odds-ratio</a:t>
            </a:r>
            <a:r>
              <a:rPr lang="pt-BR" sz="1600" dirty="0"/>
              <a:t> dos coeficientes que apresentem significância estatística.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mod5.reduzido &lt;- </a:t>
            </a:r>
            <a:r>
              <a:rPr lang="pt-BR" sz="1400" dirty="0" err="1">
                <a:solidFill>
                  <a:srgbClr val="FF0000"/>
                </a:solidFill>
              </a:rPr>
              <a:t>glm</a:t>
            </a:r>
            <a:r>
              <a:rPr lang="pt-BR" sz="1400" dirty="0">
                <a:solidFill>
                  <a:srgbClr val="FF0000"/>
                </a:solidFill>
              </a:rPr>
              <a:t>(formula = </a:t>
            </a:r>
            <a:r>
              <a:rPr lang="pt-BR" sz="1400" dirty="0" err="1">
                <a:solidFill>
                  <a:srgbClr val="FF0000"/>
                </a:solidFill>
              </a:rPr>
              <a:t>alta_mort_infantil</a:t>
            </a:r>
            <a:r>
              <a:rPr lang="pt-BR" sz="1400" dirty="0">
                <a:solidFill>
                  <a:srgbClr val="FF0000"/>
                </a:solidFill>
              </a:rPr>
              <a:t> ~ </a:t>
            </a:r>
            <a:r>
              <a:rPr lang="pt-BR" sz="1400" dirty="0" err="1">
                <a:solidFill>
                  <a:srgbClr val="FF0000"/>
                </a:solidFill>
              </a:rPr>
              <a:t>renda_per_capita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indice_gini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salario_medio_mensal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perc_criancas_extrem_pobres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perc_criancas_pobres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perc_pessoas_dom_agua_estogo_inadequados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perc_pessoas_dom_paredes_inadequadas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perc_pop_dom_com_coleta_lixo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perc_pop_rural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as.factor</a:t>
            </a: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Regiao</a:t>
            </a:r>
            <a:r>
              <a:rPr lang="pt-BR" sz="1400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	     </a:t>
            </a:r>
            <a:r>
              <a:rPr lang="pt-BR" sz="1400" b="1" dirty="0">
                <a:solidFill>
                  <a:srgbClr val="FF0000"/>
                </a:solidFill>
              </a:rPr>
              <a:t>+ </a:t>
            </a:r>
            <a:r>
              <a:rPr lang="pt-BR" sz="1400" b="1" dirty="0" err="1">
                <a:solidFill>
                  <a:srgbClr val="FF0000"/>
                </a:solidFill>
              </a:rPr>
              <a:t>as.factor</a:t>
            </a:r>
            <a:r>
              <a:rPr lang="pt-BR" sz="1400" b="1" dirty="0">
                <a:solidFill>
                  <a:srgbClr val="FF0000"/>
                </a:solidFill>
              </a:rPr>
              <a:t>(</a:t>
            </a:r>
            <a:r>
              <a:rPr lang="pt-BR" sz="1400" b="1" dirty="0" err="1">
                <a:solidFill>
                  <a:srgbClr val="FF0000"/>
                </a:solidFill>
              </a:rPr>
              <a:t>Regiao</a:t>
            </a:r>
            <a:r>
              <a:rPr lang="pt-BR" sz="1400" b="1" dirty="0">
                <a:solidFill>
                  <a:srgbClr val="FF0000"/>
                </a:solidFill>
              </a:rPr>
              <a:t>)*</a:t>
            </a:r>
            <a:r>
              <a:rPr lang="pt-BR" sz="1400" b="1" dirty="0" err="1">
                <a:solidFill>
                  <a:srgbClr val="FF0000"/>
                </a:solidFill>
              </a:rPr>
              <a:t>renda_per_capita</a:t>
            </a:r>
            <a:r>
              <a:rPr lang="pt-BR" sz="1400" b="1" dirty="0">
                <a:solidFill>
                  <a:srgbClr val="FF0000"/>
                </a:solidFill>
              </a:rPr>
              <a:t>,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</a:t>
            </a:r>
            <a:r>
              <a:rPr lang="pt-BR" sz="1400" dirty="0" err="1">
                <a:solidFill>
                  <a:srgbClr val="FF0000"/>
                </a:solidFill>
              </a:rPr>
              <a:t>family</a:t>
            </a:r>
            <a:r>
              <a:rPr lang="pt-BR" sz="1400" dirty="0">
                <a:solidFill>
                  <a:srgbClr val="FF0000"/>
                </a:solidFill>
              </a:rPr>
              <a:t> = binomial(link = "</a:t>
            </a:r>
            <a:r>
              <a:rPr lang="pt-BR" sz="1400" dirty="0" err="1">
                <a:solidFill>
                  <a:srgbClr val="FF0000"/>
                </a:solidFill>
              </a:rPr>
              <a:t>logit</a:t>
            </a:r>
            <a:r>
              <a:rPr lang="pt-BR" sz="1400" dirty="0">
                <a:solidFill>
                  <a:srgbClr val="FF0000"/>
                </a:solidFill>
              </a:rPr>
              <a:t>"), data = dados3)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solidFill>
                  <a:srgbClr val="FF0000"/>
                </a:solidFill>
              </a:rPr>
              <a:t>summary</a:t>
            </a:r>
            <a:r>
              <a:rPr lang="pt-BR" sz="1400" dirty="0">
                <a:solidFill>
                  <a:srgbClr val="FF0000"/>
                </a:solidFill>
              </a:rPr>
              <a:t>(mod5.reduzido)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dirty="0"/>
              <a:t> </a:t>
            </a:r>
          </a:p>
        </p:txBody>
      </p:sp>
      <p:sp>
        <p:nvSpPr>
          <p:cNvPr id="3" name="Retângulo 2"/>
          <p:cNvSpPr/>
          <p:nvPr/>
        </p:nvSpPr>
        <p:spPr>
          <a:xfrm>
            <a:off x="381000" y="5193566"/>
            <a:ext cx="853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Questão 3: Com base nos critérios AIC e BIC qual desses modelos seriam selecionados?</a:t>
            </a:r>
          </a:p>
        </p:txBody>
      </p:sp>
    </p:spTree>
    <p:extLst>
      <p:ext uri="{BB962C8B-B14F-4D97-AF65-F5344CB8AC3E}">
        <p14:creationId xmlns:p14="http://schemas.microsoft.com/office/powerpoint/2010/main" val="302066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13968</TotalTime>
  <Words>1525</Words>
  <Application>Microsoft Office PowerPoint</Application>
  <PresentationFormat>Apresentação na tela (4:3)</PresentationFormat>
  <Paragraphs>143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ANÁLISE DE DADOS MULTIVARIADOS I -  REGRESSÃO (Lista de exercício 4)</vt:lpstr>
      <vt:lpstr>Modelos de Regressão Logística</vt:lpstr>
      <vt:lpstr>Modelos de Regressão Logística</vt:lpstr>
      <vt:lpstr>Modelos de Regressão Logística</vt:lpstr>
      <vt:lpstr>Modelos de Regressão Logística</vt:lpstr>
      <vt:lpstr>Modelos de Regressão Logística</vt:lpstr>
      <vt:lpstr>Modelos de Regressão Logística</vt:lpstr>
      <vt:lpstr>Modelos de Regressão Logística</vt:lpstr>
      <vt:lpstr>Modelos de Regressão Logística</vt:lpstr>
      <vt:lpstr>Modelos de Regressão Logística</vt:lpstr>
      <vt:lpstr>Modelos de Regressão Logística</vt:lpstr>
      <vt:lpstr>Apresentação do PowerPoint</vt:lpstr>
      <vt:lpstr>Apresentação do PowerPoint</vt:lpstr>
      <vt:lpstr> Obrigado!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Análise  Estatística</dc:title>
  <dc:creator>Alexandre Carvalho</dc:creator>
  <cp:lastModifiedBy>Reinaldo Soares de Camargo</cp:lastModifiedBy>
  <cp:revision>273</cp:revision>
  <dcterms:created xsi:type="dcterms:W3CDTF">2006-05-23T21:19:39Z</dcterms:created>
  <dcterms:modified xsi:type="dcterms:W3CDTF">2018-12-03T00:08:12Z</dcterms:modified>
</cp:coreProperties>
</file>