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3"/>
  </p:notesMasterIdLst>
  <p:handoutMasterIdLst>
    <p:handoutMasterId r:id="rId14"/>
  </p:handoutMasterIdLst>
  <p:sldIdLst>
    <p:sldId id="1013" r:id="rId2"/>
    <p:sldId id="950" r:id="rId3"/>
    <p:sldId id="951" r:id="rId4"/>
    <p:sldId id="952" r:id="rId5"/>
    <p:sldId id="955" r:id="rId6"/>
    <p:sldId id="960" r:id="rId7"/>
    <p:sldId id="956" r:id="rId8"/>
    <p:sldId id="958" r:id="rId9"/>
    <p:sldId id="957" r:id="rId10"/>
    <p:sldId id="1061" r:id="rId11"/>
    <p:sldId id="953" r:id="rId12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7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08)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Exercício - continuação</a:t>
            </a:r>
            <a:r>
              <a:rPr lang="pt-BR" sz="1600" dirty="0"/>
              <a:t>. Utilizando o programa “ajuste_8.R”, para a regressão a seguir, utilizando os pacotes “</a:t>
            </a:r>
            <a:r>
              <a:rPr lang="pt-BR" sz="1600" dirty="0" err="1"/>
              <a:t>mctest</a:t>
            </a:r>
            <a:r>
              <a:rPr lang="pt-BR" sz="1600" dirty="0"/>
              <a:t>” e “</a:t>
            </a:r>
            <a:r>
              <a:rPr lang="pt-BR" sz="1600" dirty="0" err="1"/>
              <a:t>GGally</a:t>
            </a:r>
            <a:r>
              <a:rPr lang="pt-BR" sz="1600" dirty="0"/>
              <a:t>”: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	mod1.ex &lt;-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lm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dados$mort_infantil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~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dados$renda_per_capita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dados$indice_gini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dados$perc_criancas_extrem_pobres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dados$perc_criancas_pobres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dados$perc_pessoas_dom_agua_estogo_inadequados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dados$perc_pessoas_dom_paredes_inadequadas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dados$perc_pop_dom_com_coleta_lixo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Plote o gráfico com a função “</a:t>
            </a:r>
            <a:r>
              <a:rPr lang="pt-BR" sz="1600" dirty="0" err="1"/>
              <a:t>ggpairs</a:t>
            </a:r>
            <a:r>
              <a:rPr lang="pt-BR" sz="1600" dirty="0"/>
              <a:t>” para checar a correlação entre pares de variáveis </a:t>
            </a:r>
            <a:r>
              <a:rPr lang="pt-BR" sz="1600" dirty="0" err="1"/>
              <a:t>preditoras</a:t>
            </a:r>
            <a:r>
              <a:rPr lang="pt-BR" sz="1600" dirty="0"/>
              <a:t>. Há algum par com correlação alta (maior do que 0.8)?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Teste 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no modelo, utilizando a função “</a:t>
            </a:r>
            <a:r>
              <a:rPr lang="pt-BR" sz="1600" dirty="0" err="1"/>
              <a:t>omcdiag</a:t>
            </a:r>
            <a:r>
              <a:rPr lang="pt-BR" sz="1600" dirty="0"/>
              <a:t>”.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Qual a sua conclusão sobre 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na regressão?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7693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699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/>
              <a:t>Normalidade dos resíduos</a:t>
            </a:r>
            <a:r>
              <a:rPr lang="pt-BR" sz="1600" dirty="0"/>
              <a:t>. A normalidade dos resíduos não é uma condição fundamental para a inferência sobre os coeficientes estimados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Conforme vimos nas simulações de Monte Carlo, mesmo quando os resíduos não são normais, para amostras suficientemente grandes, as estimativas tornam-se normais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entanto, testes de normalidade podem ajudar a indicar outros problemas na regressão, como não linearidades não captadas pelas variáveis preditoras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Para testar a normalidade dos resíduos no R, vamos utilizar o pacote “</a:t>
            </a:r>
            <a:r>
              <a:rPr lang="pt-BR" sz="1600" dirty="0" err="1"/>
              <a:t>olsrr</a:t>
            </a:r>
            <a:r>
              <a:rPr lang="pt-BR" sz="1600" dirty="0"/>
              <a:t>”.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Esse pacote possui uma gama de testes comumente conhecidos na literatura. Para todos esses testes, a hipótese nula é de que os erros são normais. Caso rejeitemos a hipótese nula, temos indicação de que os resíduos não são normais.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-----------------------------------------------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Test            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Statistic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pvalue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-----------------------------------------------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Shapiro-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Wilk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0.9711         0.1659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Kolmogorov-Smirnov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0.1062         0.4751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Anderson-Darling          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0.6008         0.1137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Normalidade dos Resíduos</a:t>
            </a:r>
          </a:p>
        </p:txBody>
      </p:sp>
    </p:spTree>
    <p:extLst>
      <p:ext uri="{BB962C8B-B14F-4D97-AF65-F5344CB8AC3E}">
        <p14:creationId xmlns:p14="http://schemas.microsoft.com/office/powerpoint/2010/main" val="300270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1" y="1066800"/>
            <a:ext cx="297180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Na prática, mesmo quando os erros não são normais, não necessariamente não mais podemos utilizar os resultados da regressão. A não normalidade dos erros tem mais um caráter de </a:t>
            </a:r>
            <a:r>
              <a:rPr lang="pt-BR" sz="1600" i="1" dirty="0" err="1"/>
              <a:t>warning</a:t>
            </a:r>
            <a:r>
              <a:rPr lang="pt-BR" sz="1600" i="1" dirty="0"/>
              <a:t> </a:t>
            </a:r>
            <a:r>
              <a:rPr lang="pt-BR" sz="1600" dirty="0"/>
              <a:t>em muitas aplicações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Há também um conjunto de técnicas para checar a normalidade dos resíduos graficamente. A ferramenta mais comum é o QQ </a:t>
            </a:r>
            <a:r>
              <a:rPr lang="pt-BR" sz="1600" dirty="0" err="1"/>
              <a:t>plot</a:t>
            </a:r>
            <a:r>
              <a:rPr lang="pt-BR" sz="1600" dirty="0"/>
              <a:t> (</a:t>
            </a:r>
            <a:r>
              <a:rPr lang="pt-BR" sz="1600" dirty="0" err="1"/>
              <a:t>quantile-quantile</a:t>
            </a:r>
            <a:r>
              <a:rPr lang="pt-BR" sz="1600" dirty="0"/>
              <a:t> </a:t>
            </a:r>
            <a:r>
              <a:rPr lang="pt-BR" sz="1600" dirty="0" err="1"/>
              <a:t>plot</a:t>
            </a:r>
            <a:r>
              <a:rPr lang="pt-BR" sz="1600" dirty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Se os erros forem normais, espera-se que os pontos vermelhos se posicionem ao longo da curva em azul abaixo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Normalidade dos Resíduos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7F4AFB2-05D0-4225-BBA7-863BA84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1920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8058150" cy="5257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Utilizando o programa “Ajuste_8.R”, para a regressão a seguir, utilizando o pacote “</a:t>
            </a:r>
            <a:r>
              <a:rPr lang="pt-BR" sz="1600" dirty="0" err="1"/>
              <a:t>olsrr</a:t>
            </a:r>
            <a:r>
              <a:rPr lang="pt-BR" sz="1600" dirty="0"/>
              <a:t>”: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	mod1.ex &lt;-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lm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dados$mort_infantil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~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dados$renda_per_capita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dados$indice_gini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dados$perc_criancas_extrem_pobres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dados$perc_criancas_pobres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dados$perc_pessoas_dom_agua_estogo_inadequados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dados$perc_pessoas_dom_paredes_inadequadas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dados$perc_pop_dom_com_coleta_lixo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Faço o QQ-</a:t>
            </a:r>
            <a:r>
              <a:rPr lang="pt-BR" sz="1600" dirty="0" err="1"/>
              <a:t>plot</a:t>
            </a:r>
            <a:r>
              <a:rPr lang="pt-BR" sz="1600" dirty="0"/>
              <a:t> dos resíduos da regressão. Pelo QQ-</a:t>
            </a:r>
            <a:r>
              <a:rPr lang="pt-BR" sz="1600" dirty="0" err="1"/>
              <a:t>plot</a:t>
            </a:r>
            <a:r>
              <a:rPr lang="pt-BR" sz="1600" dirty="0"/>
              <a:t>, há indícios de violação da hipótese de normalidade dos resíduos da regressão?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Teste a normalidade dos resíduos utilizando os testes: Shapiro-</a:t>
            </a:r>
            <a:r>
              <a:rPr lang="pt-BR" sz="1600" dirty="0" err="1"/>
              <a:t>Wilk</a:t>
            </a:r>
            <a:r>
              <a:rPr lang="pt-BR" sz="1600" dirty="0"/>
              <a:t>, </a:t>
            </a:r>
            <a:r>
              <a:rPr lang="pt-BR" sz="1600" dirty="0" err="1"/>
              <a:t>Kolmogorov-Smirnov</a:t>
            </a:r>
            <a:r>
              <a:rPr lang="pt-BR" sz="1600" dirty="0"/>
              <a:t>, </a:t>
            </a:r>
            <a:r>
              <a:rPr lang="pt-BR" sz="1600" dirty="0" err="1"/>
              <a:t>Cramer</a:t>
            </a:r>
            <a:r>
              <a:rPr lang="pt-BR" sz="1600" dirty="0"/>
              <a:t>-von </a:t>
            </a:r>
            <a:r>
              <a:rPr lang="pt-BR" sz="1600" dirty="0" err="1"/>
              <a:t>Mises</a:t>
            </a:r>
            <a:r>
              <a:rPr lang="pt-BR" sz="1600" dirty="0"/>
              <a:t>, Anderson-Darling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pt-B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BR" sz="1600" dirty="0"/>
              <a:t>Qual a sua conclusão geral sobre a normalidade dos resíduos da regressão?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Normalidade dos Resíduos</a:t>
            </a:r>
          </a:p>
        </p:txBody>
      </p:sp>
    </p:spTree>
    <p:extLst>
      <p:ext uri="{BB962C8B-B14F-4D97-AF65-F5344CB8AC3E}">
        <p14:creationId xmlns:p14="http://schemas.microsoft.com/office/powerpoint/2010/main" val="186213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699" cy="5257800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b="1" dirty="0" err="1"/>
              <a:t>Multicolinearidade</a:t>
            </a:r>
            <a:r>
              <a:rPr lang="pt-BR" sz="1600" dirty="0"/>
              <a:t>. Além dos problemas apontados acima, um dos problemas comumente discutidos na literatura é o de </a:t>
            </a:r>
            <a:r>
              <a:rPr lang="pt-BR" sz="1600" dirty="0" err="1"/>
              <a:t>multicolinearidade</a:t>
            </a:r>
            <a:r>
              <a:rPr lang="pt-BR" sz="1600" dirty="0"/>
              <a:t> entre as variáveis </a:t>
            </a:r>
            <a:r>
              <a:rPr lang="pt-BR" sz="1600" dirty="0" err="1"/>
              <a:t>regressoras</a:t>
            </a:r>
            <a:r>
              <a:rPr lang="pt-BR" sz="1600" dirty="0"/>
              <a:t> da equação.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Um caso particular mais simples de </a:t>
            </a:r>
            <a:r>
              <a:rPr lang="pt-BR" sz="1600" dirty="0" err="1"/>
              <a:t>multicolinearidade</a:t>
            </a:r>
            <a:r>
              <a:rPr lang="pt-BR" sz="1600" dirty="0"/>
              <a:t> acontece quando duas das variáveis </a:t>
            </a:r>
            <a:r>
              <a:rPr lang="pt-BR" sz="1600" dirty="0" err="1"/>
              <a:t>preditoras</a:t>
            </a:r>
            <a:r>
              <a:rPr lang="pt-BR" sz="1600" dirty="0"/>
              <a:t> são muito correlacionadas.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entanto, há tipos de </a:t>
            </a:r>
            <a:r>
              <a:rPr lang="pt-BR" sz="1600" dirty="0" err="1"/>
              <a:t>multicolinearidade</a:t>
            </a:r>
            <a:r>
              <a:rPr lang="pt-BR" sz="1600" dirty="0"/>
              <a:t> que não são identificados simplesmente pela correlação simples entre pares de variáveis na regressão.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Por exemplo, se uma das variáveis </a:t>
            </a:r>
            <a:r>
              <a:rPr lang="pt-BR" sz="1600" dirty="0" err="1"/>
              <a:t>preditoras</a:t>
            </a:r>
            <a:r>
              <a:rPr lang="pt-BR" sz="1600" dirty="0"/>
              <a:t> for gerada por uma equação linear das demais variáveis </a:t>
            </a:r>
            <a:r>
              <a:rPr lang="pt-BR" sz="1600" dirty="0" err="1"/>
              <a:t>preditoras</a:t>
            </a:r>
            <a:r>
              <a:rPr lang="pt-BR" sz="1600" dirty="0"/>
              <a:t>, há uma </a:t>
            </a:r>
            <a:r>
              <a:rPr lang="pt-BR" sz="1600" dirty="0" err="1"/>
              <a:t>multicoliaridade</a:t>
            </a:r>
            <a:r>
              <a:rPr lang="pt-BR" sz="1600" dirty="0"/>
              <a:t> forte, que não pode ser identificada necessariamente por uma correção simples entre pares de variáveis independentes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Um dos problemas da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é que os coeficientes de algumas das variáveis </a:t>
            </a:r>
            <a:r>
              <a:rPr lang="pt-BR" sz="1600" dirty="0" err="1"/>
              <a:t>preditoras</a:t>
            </a:r>
            <a:r>
              <a:rPr lang="pt-BR" sz="1600" dirty="0"/>
              <a:t> podem variar sensivelmente quando se adicionam ou se retiram variáveis da regressão. Alguns coeficientes podem até mudar de sinal de forma abrupta, quando retiramos alguma variável ou adicionamos.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A presença de </a:t>
            </a:r>
            <a:r>
              <a:rPr lang="pt-BR" sz="1600" dirty="0" err="1"/>
              <a:t>multicolinearidade</a:t>
            </a:r>
            <a:r>
              <a:rPr lang="pt-BR" sz="1600" dirty="0"/>
              <a:t> dificulta a interpretação dos resultados da regressão.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693577" y="2743200"/>
          <a:ext cx="8069424" cy="3467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8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4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0986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Internações por condições sensíveis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Região      Norte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Região Nordeste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Região  Sudeste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Região           Sul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Região   Centro-Oeste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331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Variáveis explicativas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Coeficientes e erros-padrão robustos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986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Cobertura das </a:t>
                      </a:r>
                      <a:r>
                        <a:rPr lang="pt-BR" sz="1200" dirty="0" err="1">
                          <a:effectLst/>
                        </a:rPr>
                        <a:t>ESFs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0,0484 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(0,0682)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0,0143        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(0,0331)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-0,1103*** (0,0308)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-0,0837**   (0,0406)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-0,0677        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(0,0644)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986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Cobertura dos ACS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0,1749**    (0,0768)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0,1321*** (0,0426)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     -0,1011*** (0,0355)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-0,0153 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(0,0406)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-0,0111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(0,0606)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986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Cobertura dos cadastramentos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0,0039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(0,121)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-0,0305 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(0,0442)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-0,1596*** (0,0447)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-0,0015 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(0,0501)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-0,1792       </a:t>
                      </a:r>
                    </a:p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(0,1121)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493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Observações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3592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14322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13239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9444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3671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1331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Grupos (municípios)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449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1792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1664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1187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466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85801" y="11430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n-lt"/>
              </a:rPr>
              <a:t>Exemplo:</a:t>
            </a:r>
            <a:r>
              <a:rPr lang="pt-BR" sz="1600" dirty="0">
                <a:latin typeface="+mn-lt"/>
              </a:rPr>
              <a:t> Regressão da taxa de internações por condições sensíveis </a:t>
            </a:r>
          </a:p>
          <a:p>
            <a:r>
              <a:rPr lang="pt-BR" sz="1600" dirty="0">
                <a:latin typeface="+mn-lt"/>
              </a:rPr>
              <a:t>sobre variáveis representativas da evolução da atenção básica por região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Devido à presença de </a:t>
            </a:r>
            <a:r>
              <a:rPr lang="pt-BR" sz="1600" dirty="0" err="1">
                <a:latin typeface="+mn-lt"/>
              </a:rPr>
              <a:t>multicolinearidade</a:t>
            </a:r>
            <a:r>
              <a:rPr lang="pt-BR" sz="1600" dirty="0">
                <a:latin typeface="+mn-lt"/>
              </a:rPr>
              <a:t>, os autores rodaram regressões separadas, com as variáveis da política pública</a:t>
            </a:r>
          </a:p>
        </p:txBody>
      </p:sp>
    </p:spTree>
    <p:extLst>
      <p:ext uri="{BB962C8B-B14F-4D97-AF65-F5344CB8AC3E}">
        <p14:creationId xmlns:p14="http://schemas.microsoft.com/office/powerpoint/2010/main" val="137338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699" cy="52578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Uma das medidas para lidar com </a:t>
            </a:r>
            <a:r>
              <a:rPr lang="pt-BR" sz="1600" dirty="0" err="1"/>
              <a:t>multicolinearidade</a:t>
            </a:r>
            <a:r>
              <a:rPr lang="pt-BR" sz="1600" dirty="0"/>
              <a:t> é excluir algumas das variáveis do lado direito da equação. Há uma literatura conhecida de seleção de modelos, que permite determinar quais variáveis excluir.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Há uma gama de técnicas para identificação de colinearidade, havendo também procedimentos heurísticos consolidados.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600" dirty="0"/>
              <a:t>No R, podemos usar os pacotes “</a:t>
            </a:r>
            <a:r>
              <a:rPr lang="pt-BR" sz="1600" dirty="0" err="1"/>
              <a:t>mctest</a:t>
            </a:r>
            <a:r>
              <a:rPr lang="pt-BR" sz="1600" dirty="0"/>
              <a:t>” e “</a:t>
            </a:r>
            <a:r>
              <a:rPr lang="pt-BR" sz="1600" dirty="0" err="1"/>
              <a:t>GGally</a:t>
            </a:r>
            <a:r>
              <a:rPr lang="pt-BR" sz="1600" dirty="0"/>
              <a:t>”.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pt-BR" sz="1400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>
                <a:solidFill>
                  <a:schemeClr val="accent5"/>
                </a:solidFill>
                <a:latin typeface="Lucida Console" panose="020B0609040504020204" pitchFamily="49" charset="0"/>
              </a:rPr>
              <a:t>#----- testes de </a:t>
            </a:r>
            <a:r>
              <a:rPr lang="pt-BR" sz="1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multicolinearidade</a:t>
            </a:r>
            <a:endParaRPr lang="pt-BR" sz="14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modelCH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&lt;- RAARUS ~ MOOD + EPI + EXP + RUS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mod1 &lt;- 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lm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modelCH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data=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bondyield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summary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(mod1)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X &lt;- 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model.matrix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(mod1)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head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&lt;- X[, -1]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head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ggpairs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data.frame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omcdiag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pt-BR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bondyield$RAARUS</a:t>
            </a:r>
            <a:r>
              <a:rPr lang="pt-BR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5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66800"/>
            <a:ext cx="7677149" cy="3810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ggpairs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data.frame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))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13" y="1466461"/>
            <a:ext cx="6754971" cy="50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661" y="1447800"/>
            <a:ext cx="7677149" cy="4648200"/>
          </a:xfrm>
        </p:spPr>
        <p:txBody>
          <a:bodyPr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&gt;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omcdiag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bondyield$RAARUS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omcdiag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(x =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Xnoint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, y =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bondyield$RAARUS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Overall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Multicollinearity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Diagnostics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         MC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Results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detection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Determinant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|X'X|:         0.0634        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Farrar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Chi-Square:       153.7544        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Indicator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:             0.5200        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Sum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Lambda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Inverse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:    15.9992        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Theil's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Method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:            1.1768        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Condition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:        497.0396        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1 --&gt; COLLINEARITY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detected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by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test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0 --&gt; COLLINEARITY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detected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by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pt-BR" sz="13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1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test</a:t>
            </a:r>
            <a:endParaRPr lang="pt-BR" sz="13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 err="1">
                <a:solidFill>
                  <a:schemeClr val="accent2"/>
                </a:solidFill>
              </a:rPr>
              <a:t>Multicolinearidade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15505</TotalTime>
  <Words>820</Words>
  <Application>Microsoft Office PowerPoint</Application>
  <PresentationFormat>Apresentação na tela (4:3)</PresentationFormat>
  <Paragraphs>170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Times New Roman</vt:lpstr>
      <vt:lpstr>Office Theme</vt:lpstr>
      <vt:lpstr>ANÁLISE DE DADOS MULTIVARIADOS I -  REGRESSÃO (AULA 08)</vt:lpstr>
      <vt:lpstr>Normalidade dos Resíduos</vt:lpstr>
      <vt:lpstr>Normalidade dos Resíduos</vt:lpstr>
      <vt:lpstr>Normalidade dos Resíduos</vt:lpstr>
      <vt:lpstr>Multicolinearidade</vt:lpstr>
      <vt:lpstr>Multicolinearidade</vt:lpstr>
      <vt:lpstr>Multicolinearidade</vt:lpstr>
      <vt:lpstr>Multicolinearidade</vt:lpstr>
      <vt:lpstr>Multicolinearidade</vt:lpstr>
      <vt:lpstr>Multicolinearidade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361</cp:revision>
  <cp:lastPrinted>2018-11-05T19:11:06Z</cp:lastPrinted>
  <dcterms:created xsi:type="dcterms:W3CDTF">2006-05-23T21:19:39Z</dcterms:created>
  <dcterms:modified xsi:type="dcterms:W3CDTF">2018-11-20T20:13:00Z</dcterms:modified>
</cp:coreProperties>
</file>