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439" r:id="rId2"/>
    <p:sldId id="651" r:id="rId3"/>
    <p:sldId id="652" r:id="rId4"/>
    <p:sldId id="638" r:id="rId5"/>
    <p:sldId id="639" r:id="rId6"/>
    <p:sldId id="629" r:id="rId7"/>
    <p:sldId id="640" r:id="rId8"/>
    <p:sldId id="645" r:id="rId9"/>
    <p:sldId id="647" r:id="rId10"/>
    <p:sldId id="648" r:id="rId11"/>
    <p:sldId id="646" r:id="rId12"/>
    <p:sldId id="654" r:id="rId13"/>
    <p:sldId id="655" r:id="rId14"/>
    <p:sldId id="649" r:id="rId15"/>
    <p:sldId id="650" r:id="rId16"/>
    <p:sldId id="627" r:id="rId17"/>
    <p:sldId id="635" r:id="rId18"/>
    <p:sldId id="628" r:id="rId19"/>
    <p:sldId id="631" r:id="rId20"/>
    <p:sldId id="633" r:id="rId21"/>
    <p:sldId id="634"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6">
          <p15:clr>
            <a:srgbClr val="A4A3A4"/>
          </p15:clr>
        </p15:guide>
        <p15:guide id="2" pos="37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9EF"/>
    <a:srgbClr val="1D4C90"/>
    <a:srgbClr val="1E4C90"/>
    <a:srgbClr val="67ADE0"/>
    <a:srgbClr val="587BBC"/>
    <a:srgbClr val="D28BA1"/>
    <a:srgbClr val="FFAC28"/>
    <a:srgbClr val="0EB2A8"/>
    <a:srgbClr val="F26B29"/>
    <a:srgbClr val="81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5772" autoAdjust="0"/>
  </p:normalViewPr>
  <p:slideViewPr>
    <p:cSldViewPr snapToGrid="0">
      <p:cViewPr varScale="1">
        <p:scale>
          <a:sx n="73" d="100"/>
          <a:sy n="73" d="100"/>
        </p:scale>
        <p:origin x="1114" y="58"/>
      </p:cViewPr>
      <p:guideLst>
        <p:guide orient="horz" pos="2026"/>
        <p:guide pos="3785"/>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7CB8-6F5C-46FB-B1FD-1C493F052BEA}" type="datetimeFigureOut">
              <a:rPr lang="zh-CN" altLang="en-US" smtClean="0"/>
              <a:t>2022/6/9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B7895-5EBD-46CA-9A40-5A7CC5C72E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0B7895-5EBD-46CA-9A40-5A7CC5C72E2D}" type="slidenum">
              <a:rPr lang="zh-CN" altLang="en-US" smtClean="0"/>
              <a:t>6</a:t>
            </a:fld>
            <a:endParaRPr lang="zh-CN" altLang="en-US"/>
          </a:p>
        </p:txBody>
      </p:sp>
    </p:spTree>
    <p:extLst>
      <p:ext uri="{BB962C8B-B14F-4D97-AF65-F5344CB8AC3E}">
        <p14:creationId xmlns:p14="http://schemas.microsoft.com/office/powerpoint/2010/main" val="3399765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41345" y="258487"/>
            <a:ext cx="10515600" cy="591478"/>
          </a:xfrm>
        </p:spPr>
        <p:txBody>
          <a:bodyPr>
            <a:normAutofit/>
          </a:bodyPr>
          <a:lstStyle>
            <a:lvl1pPr algn="l">
              <a:defRPr sz="2800" b="1">
                <a:solidFill>
                  <a:schemeClr val="tx2"/>
                </a:solidFill>
              </a:defRPr>
            </a:lvl1pPr>
          </a:lstStyle>
          <a:p>
            <a:r>
              <a:rPr lang="zh-CN" altLang="en-US"/>
              <a:t>单击此处编辑母版标题样式</a:t>
            </a:r>
          </a:p>
        </p:txBody>
      </p:sp>
      <p:sp>
        <p:nvSpPr>
          <p:cNvPr id="6" name="矩形 5"/>
          <p:cNvSpPr/>
          <p:nvPr userDrawn="1"/>
        </p:nvSpPr>
        <p:spPr>
          <a:xfrm>
            <a:off x="0" y="981634"/>
            <a:ext cx="12192000" cy="5876365"/>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3987164"/>
            <a:ext cx="12192000" cy="2870835"/>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4DBC0E-06DF-4452-B21C-13EF073AF063}" type="datetimeFigureOut">
              <a:rPr lang="zh-CN" altLang="en-US" smtClean="0"/>
              <a:t>2022/6/9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E5E5E4-3DB3-4B86-AECB-FF86B4A0601C}" type="slidenum">
              <a:rPr lang="zh-CN" altLang="en-US" smtClean="0"/>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5168900" cy="6858000"/>
          </a:xfrm>
          <a:custGeom>
            <a:avLst/>
            <a:gdLst>
              <a:gd name="connsiteX0" fmla="*/ 0 w 5168900"/>
              <a:gd name="connsiteY0" fmla="*/ 0 h 6858000"/>
              <a:gd name="connsiteX1" fmla="*/ 5168900 w 5168900"/>
              <a:gd name="connsiteY1" fmla="*/ 0 h 6858000"/>
              <a:gd name="connsiteX2" fmla="*/ 5168900 w 5168900"/>
              <a:gd name="connsiteY2" fmla="*/ 6858000 h 6858000"/>
              <a:gd name="connsiteX3" fmla="*/ 0 w 5168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68900" h="6858000">
                <a:moveTo>
                  <a:pt x="0" y="0"/>
                </a:moveTo>
                <a:lnTo>
                  <a:pt x="5168900" y="0"/>
                </a:lnTo>
                <a:lnTo>
                  <a:pt x="5168900" y="6858000"/>
                </a:lnTo>
                <a:lnTo>
                  <a:pt x="0" y="6858000"/>
                </a:lnTo>
                <a:close/>
              </a:path>
            </a:pathLst>
          </a:custGeom>
        </p:spPr>
        <p:txBody>
          <a:bodyPr wrap="square">
            <a:noAutofit/>
          </a:bodyPr>
          <a:lstStyle/>
          <a:p>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4"/>
          <p:cNvSpPr>
            <a:spLocks noGrp="1" noChangeArrowheads="1"/>
          </p:cNvSpPr>
          <p:nvPr>
            <p:ph type="dt" sz="half" idx="2"/>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lvl1pPr>
              <a:defRPr b="1">
                <a:latin typeface="Times New Roman" panose="02020603050405020304" pitchFamily="18" charset="0"/>
                <a:cs typeface="Times New Roman" panose="02020603050405020304" pitchFamily="18" charset="0"/>
              </a:defRPr>
            </a:lvl1pPr>
          </a:lstStyle>
          <a:p>
            <a:pPr defTabSz="1219200" fontAlgn="base">
              <a:spcBef>
                <a:spcPct val="0"/>
              </a:spcBef>
              <a:spcAft>
                <a:spcPct val="0"/>
              </a:spcAft>
              <a:defRPr/>
            </a:pPr>
            <a:fld id="{D90AEFD6-7555-45F8-B91C-B4F6EC1DB0DE}" type="datetime2">
              <a:rPr lang="zh-CN" altLang="en-US" sz="1865" smtClean="0">
                <a:solidFill>
                  <a:schemeClr val="tx1"/>
                </a:solidFill>
                <a:ea typeface="宋体" panose="02010600030101010101" pitchFamily="2" charset="-122"/>
              </a:rPr>
              <a:t>2022年6月9日</a:t>
            </a:fld>
            <a:endParaRPr lang="en-US" altLang="zh-CN" sz="1865" dirty="0">
              <a:solidFill>
                <a:schemeClr val="tx1"/>
              </a:solidFill>
              <a:ea typeface="宋体" panose="02010600030101010101" pitchFamily="2" charset="-122"/>
            </a:endParaRPr>
          </a:p>
        </p:txBody>
      </p:sp>
      <p:sp>
        <p:nvSpPr>
          <p:cNvPr id="11" name="Rectangle 6"/>
          <p:cNvSpPr>
            <a:spLocks noGrp="1" noChangeArrowheads="1"/>
          </p:cNvSpPr>
          <p:nvPr>
            <p:ph type="sldNum" sz="quarter" idx="4"/>
          </p:nvPr>
        </p:nvSpPr>
        <p:spPr bwMode="auto">
          <a:xfrm>
            <a:off x="10896600" y="6244167"/>
            <a:ext cx="687917" cy="478367"/>
          </a:xfrm>
          <a:prstGeom prst="rect">
            <a:avLst/>
          </a:prstGeom>
          <a:noFill/>
          <a:ln w="9525">
            <a:noFill/>
            <a:miter lim="800000"/>
          </a:ln>
          <a:effectLst/>
        </p:spPr>
        <p:txBody>
          <a:bodyPr vert="horz" wrap="square" lIns="88459" tIns="44230" rIns="88459" bIns="44230" numCol="1" anchor="t" anchorCtr="0" compatLnSpc="1"/>
          <a:lstStyle>
            <a:lvl1pPr>
              <a:defRPr sz="2400"/>
            </a:lvl1pPr>
          </a:lstStyle>
          <a:p>
            <a:pPr defTabSz="1219200" fontAlgn="base">
              <a:spcBef>
                <a:spcPct val="0"/>
              </a:spcBef>
              <a:spcAft>
                <a:spcPct val="0"/>
              </a:spcAft>
              <a:defRPr/>
            </a:pPr>
            <a:fld id="{F4DFC909-F708-40FE-A6A1-33C4B4FBA4CA}" type="slidenum">
              <a:rPr lang="en-US" altLang="zh-CN" b="1" noProof="1" smtClean="0">
                <a:solidFill>
                  <a:srgbClr val="0000FF"/>
                </a:solidFill>
                <a:ea typeface="宋体" panose="02010600030101010101" pitchFamily="2" charset="-122"/>
              </a:rPr>
              <a:t>‹#›</a:t>
            </a:fld>
            <a:endParaRPr lang="en-US" altLang="zh-CN" b="1" noProof="1">
              <a:solidFill>
                <a:srgbClr val="0000FF"/>
              </a:solidFill>
              <a:ea typeface="宋体" panose="02010600030101010101" pitchFamily="2" charset="-122"/>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1315" y="53988"/>
            <a:ext cx="1030685" cy="1119029"/>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2022/6/9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hyperlink" Target="https://so.csdn.net/so/search?q=%E8%AE%A1%E7%AE%97%E6%9C%BA%E8%A7%86%E8%A7%89&amp;spm=1001.2101.3001.7020"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p:nvPr/>
        </p:nvSpPr>
        <p:spPr>
          <a:xfrm>
            <a:off x="2030731" y="2528486"/>
            <a:ext cx="8720397" cy="4635243"/>
          </a:xfrm>
          <a:prstGeom prst="rect">
            <a:avLst/>
          </a:prstGeom>
          <a:noFill/>
          <a:ln w="9525">
            <a:noFill/>
          </a:ln>
        </p:spPr>
        <p:txBody>
          <a:bodyPr wrap="square" anchor="t" anchorCtr="0">
            <a:spAutoFit/>
          </a:bodyPr>
          <a:lstStyle/>
          <a:p>
            <a:pPr algn="ctr">
              <a:lnSpc>
                <a:spcPts val="7335"/>
              </a:lnSpc>
            </a:pPr>
            <a:r>
              <a:rPr lang="zh-CN" altLang="en-US" sz="4800" b="1" dirty="0">
                <a:solidFill>
                  <a:srgbClr val="1D4C90"/>
                </a:solidFill>
                <a:latin typeface="Times New Roman" panose="02020603050405020304" pitchFamily="18" charset="0"/>
                <a:ea typeface="楷体" panose="02010609060101010101" pitchFamily="49" charset="-122"/>
              </a:rPr>
              <a:t>视线估计</a:t>
            </a:r>
            <a:endParaRPr lang="en-US" altLang="zh-CN" sz="4800" b="1" dirty="0">
              <a:solidFill>
                <a:srgbClr val="1D4C90"/>
              </a:solidFill>
              <a:latin typeface="Times New Roman" panose="02020603050405020304" pitchFamily="18" charset="0"/>
              <a:ea typeface="楷体" panose="02010609060101010101" pitchFamily="49" charset="-122"/>
            </a:endParaRPr>
          </a:p>
          <a:p>
            <a:pPr algn="ctr">
              <a:lnSpc>
                <a:spcPts val="7335"/>
              </a:lnSpc>
            </a:pPr>
            <a:r>
              <a:rPr lang="en-US" altLang="zh-CN" sz="2800" b="1" dirty="0">
                <a:latin typeface="Times New Roman" panose="02020603050405020304" pitchFamily="18" charset="0"/>
                <a:ea typeface="楷体" panose="02010609060101010101" pitchFamily="49" charset="-122"/>
              </a:rPr>
              <a:t>Gaze Estimation</a:t>
            </a:r>
          </a:p>
          <a:p>
            <a:pPr algn="ctr">
              <a:lnSpc>
                <a:spcPts val="7335"/>
              </a:lnSpc>
            </a:pPr>
            <a:r>
              <a:rPr lang="zh-CN" altLang="en-US" sz="3200" b="1" dirty="0">
                <a:latin typeface="Times New Roman" panose="02020603050405020304" pitchFamily="18" charset="0"/>
                <a:ea typeface="楷体" panose="02010609060101010101" pitchFamily="49" charset="-122"/>
              </a:rPr>
              <a:t>    第十组</a:t>
            </a:r>
            <a:endParaRPr lang="en-US" altLang="zh-CN" sz="3200" b="1" dirty="0">
              <a:latin typeface="Times New Roman" panose="02020603050405020304" pitchFamily="18" charset="0"/>
              <a:ea typeface="楷体" panose="02010609060101010101" pitchFamily="49" charset="-122"/>
            </a:endParaRPr>
          </a:p>
          <a:p>
            <a:pPr algn="ctr">
              <a:lnSpc>
                <a:spcPts val="7335"/>
              </a:lnSpc>
            </a:pPr>
            <a:endParaRPr lang="en-US" altLang="zh-CN" sz="3200" b="1" dirty="0">
              <a:latin typeface="Times New Roman" panose="02020603050405020304" pitchFamily="18" charset="0"/>
              <a:ea typeface="楷体" panose="02010609060101010101" pitchFamily="49" charset="-122"/>
            </a:endParaRPr>
          </a:p>
          <a:p>
            <a:pPr algn="ctr">
              <a:lnSpc>
                <a:spcPts val="7335"/>
              </a:lnSpc>
            </a:pPr>
            <a:endParaRPr lang="zh-CN" altLang="en-US" sz="3200" b="1" dirty="0">
              <a:latin typeface="Times New Roman" panose="02020603050405020304" pitchFamily="18" charset="0"/>
              <a:ea typeface="楷体" panose="02010609060101010101" pitchFamily="49" charset="-122"/>
            </a:endParaRPr>
          </a:p>
        </p:txBody>
      </p:sp>
      <p:sp>
        <p:nvSpPr>
          <p:cNvPr id="6146" name="灯片编号占位符 2"/>
          <p:cNvSpPr>
            <a:spLocks noGrp="1"/>
          </p:cNvSpPr>
          <p:nvPr>
            <p:ph type="sldNum" sz="quarter" idx="4"/>
          </p:nvPr>
        </p:nvSpPr>
        <p:spPr/>
        <p:txBody>
          <a:bodyPr vert="horz" wrap="square" lIns="117945" tIns="58973" rIns="117945" bIns="58973" numCol="1" rtlCol="0" anchor="t" anchorCtr="0" compatLnSpc="1"/>
          <a:lstStyle>
            <a:lvl1pPr marL="0" lvl="0" indent="0" algn="l" defTabSz="1219200" rtl="0" eaLnBrk="0" fontAlgn="base" latinLnBrk="0" hangingPunct="0">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2400" b="1" dirty="0">
                <a:solidFill>
                  <a:srgbClr val="0000FF"/>
                </a:solidFill>
              </a:rPr>
              <a:t>1</a:t>
            </a:fld>
            <a:endParaRPr lang="en-US" altLang="zh-CN" sz="2400" b="1" dirty="0">
              <a:solidFill>
                <a:srgbClr val="0000FF"/>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4272" y="260856"/>
            <a:ext cx="1524703" cy="1655392"/>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8975" y="714902"/>
            <a:ext cx="3727273" cy="747299"/>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算法介绍</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10</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10" name="文本框 9">
            <a:extLst>
              <a:ext uri="{FF2B5EF4-FFF2-40B4-BE49-F238E27FC236}">
                <a16:creationId xmlns:a16="http://schemas.microsoft.com/office/drawing/2014/main" id="{2A50A87D-DAAF-5C97-D448-A88BEEC61215}"/>
              </a:ext>
            </a:extLst>
          </p:cNvPr>
          <p:cNvSpPr txBox="1"/>
          <p:nvPr/>
        </p:nvSpPr>
        <p:spPr>
          <a:xfrm>
            <a:off x="1290320" y="1547059"/>
            <a:ext cx="10576560" cy="3139321"/>
          </a:xfrm>
          <a:prstGeom prst="rect">
            <a:avLst/>
          </a:prstGeom>
          <a:noFill/>
        </p:spPr>
        <p:txBody>
          <a:bodyPr wrap="square">
            <a:spAutoFit/>
          </a:bodyPr>
          <a:lstStyle/>
          <a:p>
            <a:pPr algn="l"/>
            <a:r>
              <a:rPr lang="en-US" altLang="zh-CN" b="0" i="0" dirty="0" err="1">
                <a:effectLst/>
                <a:latin typeface="+mj-ea"/>
                <a:ea typeface="+mj-ea"/>
              </a:rPr>
              <a:t>MediaPipe</a:t>
            </a:r>
            <a:r>
              <a:rPr lang="zh-CN" altLang="en-US" b="0" i="0" dirty="0">
                <a:effectLst/>
                <a:latin typeface="+mj-ea"/>
                <a:ea typeface="+mj-ea"/>
              </a:rPr>
              <a:t>库概述</a:t>
            </a:r>
          </a:p>
          <a:p>
            <a:r>
              <a:rPr lang="zh-CN" altLang="en-US" b="0" i="0" dirty="0">
                <a:effectLst/>
                <a:latin typeface="+mj-ea"/>
                <a:ea typeface="+mj-ea"/>
              </a:rPr>
              <a:t>谷</a:t>
            </a:r>
            <a:r>
              <a:rPr lang="zh-CN" altLang="en-US" dirty="0">
                <a:latin typeface="+mj-ea"/>
                <a:ea typeface="+mj-ea"/>
              </a:rPr>
              <a:t>歌开源</a:t>
            </a:r>
            <a:r>
              <a:rPr lang="en-US" altLang="zh-CN" dirty="0" err="1">
                <a:latin typeface="+mj-ea"/>
                <a:ea typeface="+mj-ea"/>
              </a:rPr>
              <a:t>MediaPipe</a:t>
            </a:r>
            <a:r>
              <a:rPr lang="zh-CN" altLang="en-US" dirty="0">
                <a:latin typeface="+mj-ea"/>
                <a:ea typeface="+mj-ea"/>
              </a:rPr>
              <a:t>于</a:t>
            </a:r>
            <a:r>
              <a:rPr lang="en-US" altLang="zh-CN" dirty="0">
                <a:latin typeface="+mj-ea"/>
                <a:ea typeface="+mj-ea"/>
              </a:rPr>
              <a:t>2019</a:t>
            </a:r>
            <a:r>
              <a:rPr lang="zh-CN" altLang="en-US" dirty="0">
                <a:latin typeface="+mj-ea"/>
                <a:ea typeface="+mj-ea"/>
              </a:rPr>
              <a:t>年</a:t>
            </a:r>
            <a:r>
              <a:rPr lang="en-US" altLang="zh-CN" dirty="0">
                <a:latin typeface="+mj-ea"/>
                <a:ea typeface="+mj-ea"/>
              </a:rPr>
              <a:t>6</a:t>
            </a:r>
            <a:r>
              <a:rPr lang="zh-CN" altLang="en-US" dirty="0">
                <a:latin typeface="+mj-ea"/>
                <a:ea typeface="+mj-ea"/>
              </a:rPr>
              <a:t>月首次推出。它的目标是通过提供一些集成的</a:t>
            </a:r>
            <a:r>
              <a:rPr lang="zh-CN" altLang="en-US" dirty="0">
                <a:latin typeface="+mj-ea"/>
                <a:ea typeface="+mj-ea"/>
                <a:hlinkClick r:id="rId2">
                  <a:extLst>
                    <a:ext uri="{A12FA001-AC4F-418D-AE19-62706E023703}">
                      <ahyp:hlinkClr xmlns:ahyp="http://schemas.microsoft.com/office/drawing/2018/hyperlinkcolor" val="tx"/>
                    </a:ext>
                  </a:extLst>
                </a:hlinkClick>
              </a:rPr>
              <a:t>计算机视觉</a:t>
            </a:r>
            <a:r>
              <a:rPr lang="zh-CN" altLang="en-US" dirty="0">
                <a:latin typeface="+mj-ea"/>
                <a:ea typeface="+mj-ea"/>
              </a:rPr>
              <a:t>和机器学习功能，使我们的生活变得轻松。</a:t>
            </a:r>
          </a:p>
          <a:p>
            <a:r>
              <a:rPr lang="en-US" altLang="zh-CN" dirty="0" err="1">
                <a:latin typeface="+mj-ea"/>
                <a:ea typeface="+mj-ea"/>
              </a:rPr>
              <a:t>MediaPipe</a:t>
            </a:r>
            <a:r>
              <a:rPr lang="zh-CN" altLang="en-US" dirty="0">
                <a:latin typeface="+mj-ea"/>
                <a:ea typeface="+mj-ea"/>
              </a:rPr>
              <a:t>是用于构建多模态（例如视频、音频或任何时间序列数据）、跨平台（即</a:t>
            </a:r>
            <a:r>
              <a:rPr lang="en-US" altLang="zh-CN" dirty="0" err="1">
                <a:latin typeface="+mj-ea"/>
                <a:ea typeface="+mj-ea"/>
              </a:rPr>
              <a:t>eAndroid</a:t>
            </a:r>
            <a:r>
              <a:rPr lang="zh-CN" altLang="en-US" dirty="0">
                <a:latin typeface="+mj-ea"/>
                <a:ea typeface="+mj-ea"/>
              </a:rPr>
              <a:t>、</a:t>
            </a:r>
            <a:r>
              <a:rPr lang="en-US" altLang="zh-CN" dirty="0">
                <a:latin typeface="+mj-ea"/>
                <a:ea typeface="+mj-ea"/>
              </a:rPr>
              <a:t>IOS</a:t>
            </a:r>
            <a:r>
              <a:rPr lang="zh-CN" altLang="en-US" dirty="0">
                <a:latin typeface="+mj-ea"/>
                <a:ea typeface="+mj-ea"/>
              </a:rPr>
              <a:t>、</a:t>
            </a:r>
            <a:r>
              <a:rPr lang="en-US" altLang="zh-CN" dirty="0">
                <a:latin typeface="+mj-ea"/>
                <a:ea typeface="+mj-ea"/>
              </a:rPr>
              <a:t>web</a:t>
            </a:r>
            <a:r>
              <a:rPr lang="zh-CN" altLang="en-US" dirty="0">
                <a:latin typeface="+mj-ea"/>
                <a:ea typeface="+mj-ea"/>
              </a:rPr>
              <a:t>、边缘设备）应用</a:t>
            </a:r>
            <a:r>
              <a:rPr lang="en-US" altLang="zh-CN" dirty="0">
                <a:latin typeface="+mj-ea"/>
                <a:ea typeface="+mj-ea"/>
              </a:rPr>
              <a:t>ML</a:t>
            </a:r>
            <a:r>
              <a:rPr lang="zh-CN" altLang="en-US" dirty="0">
                <a:latin typeface="+mj-ea"/>
                <a:ea typeface="+mj-ea"/>
              </a:rPr>
              <a:t>管道的框架。</a:t>
            </a:r>
          </a:p>
          <a:p>
            <a:r>
              <a:rPr lang="zh-CN" altLang="en-US" dirty="0">
                <a:latin typeface="+mj-ea"/>
                <a:ea typeface="+mj-ea"/>
              </a:rPr>
              <a:t>为什么需要</a:t>
            </a:r>
            <a:r>
              <a:rPr lang="en-US" altLang="zh-CN" dirty="0" err="1">
                <a:latin typeface="+mj-ea"/>
                <a:ea typeface="+mj-ea"/>
              </a:rPr>
              <a:t>MediaPipe</a:t>
            </a:r>
            <a:endParaRPr lang="zh-CN" altLang="en-US" dirty="0">
              <a:latin typeface="+mj-ea"/>
              <a:ea typeface="+mj-ea"/>
            </a:endParaRPr>
          </a:p>
          <a:p>
            <a:r>
              <a:rPr lang="zh-CN" altLang="en-US" dirty="0">
                <a:latin typeface="+mj-ea"/>
                <a:ea typeface="+mj-ea"/>
              </a:rPr>
              <a:t>有效管理资源（</a:t>
            </a:r>
            <a:r>
              <a:rPr lang="en-US" altLang="zh-CN" dirty="0">
                <a:latin typeface="+mj-ea"/>
                <a:ea typeface="+mj-ea"/>
              </a:rPr>
              <a:t>CPU</a:t>
            </a:r>
            <a:r>
              <a:rPr lang="zh-CN" altLang="en-US" dirty="0">
                <a:latin typeface="+mj-ea"/>
                <a:ea typeface="+mj-ea"/>
              </a:rPr>
              <a:t>和</a:t>
            </a:r>
            <a:r>
              <a:rPr lang="en-US" altLang="zh-CN" dirty="0">
                <a:latin typeface="+mj-ea"/>
                <a:ea typeface="+mj-ea"/>
              </a:rPr>
              <a:t>GPU</a:t>
            </a:r>
            <a:r>
              <a:rPr lang="zh-CN" altLang="en-US" dirty="0">
                <a:latin typeface="+mj-ea"/>
                <a:ea typeface="+mj-ea"/>
              </a:rPr>
              <a:t>）以实现低延迟性能，处理时间序列数据（如音频和视频帧）的同步。</a:t>
            </a:r>
          </a:p>
          <a:p>
            <a:r>
              <a:rPr lang="en-US" altLang="zh-CN" dirty="0" err="1">
                <a:latin typeface="+mj-ea"/>
                <a:ea typeface="+mj-ea"/>
              </a:rPr>
              <a:t>MediaPipe</a:t>
            </a:r>
            <a:r>
              <a:rPr lang="zh-CN" altLang="en-US" dirty="0">
                <a:latin typeface="+mj-ea"/>
                <a:ea typeface="+mj-ea"/>
              </a:rPr>
              <a:t>将每个感知模型抽象为一个模块，并将它们与维护图连接起来。</a:t>
            </a:r>
          </a:p>
          <a:p>
            <a:r>
              <a:rPr lang="zh-CN" altLang="en-US" dirty="0">
                <a:latin typeface="+mj-ea"/>
                <a:ea typeface="+mj-ea"/>
              </a:rPr>
              <a:t>除上述功能外，</a:t>
            </a:r>
            <a:r>
              <a:rPr lang="en-US" altLang="zh-CN" dirty="0" err="1">
                <a:latin typeface="+mj-ea"/>
                <a:ea typeface="+mj-ea"/>
              </a:rPr>
              <a:t>MediaPipe</a:t>
            </a:r>
            <a:r>
              <a:rPr lang="zh-CN" altLang="en-US" dirty="0">
                <a:latin typeface="+mj-ea"/>
                <a:ea typeface="+mj-ea"/>
              </a:rPr>
              <a:t>还支持</a:t>
            </a:r>
            <a:r>
              <a:rPr lang="en-US" altLang="zh-CN" dirty="0">
                <a:latin typeface="+mj-ea"/>
                <a:ea typeface="+mj-ea"/>
              </a:rPr>
              <a:t>TensorFlow</a:t>
            </a:r>
            <a:r>
              <a:rPr lang="zh-CN" altLang="en-US" dirty="0">
                <a:latin typeface="+mj-ea"/>
                <a:ea typeface="+mj-ea"/>
              </a:rPr>
              <a:t>和</a:t>
            </a:r>
            <a:r>
              <a:rPr lang="en-US" altLang="zh-CN" dirty="0">
                <a:latin typeface="+mj-ea"/>
                <a:ea typeface="+mj-ea"/>
              </a:rPr>
              <a:t>TF Lite</a:t>
            </a:r>
            <a:r>
              <a:rPr lang="zh-CN" altLang="en-US" dirty="0">
                <a:latin typeface="+mj-ea"/>
                <a:ea typeface="+mj-ea"/>
              </a:rPr>
              <a:t>推理引擎。任何</a:t>
            </a:r>
            <a:r>
              <a:rPr lang="en-US" altLang="zh-CN" dirty="0">
                <a:latin typeface="+mj-ea"/>
                <a:ea typeface="+mj-ea"/>
              </a:rPr>
              <a:t>TensorFlow</a:t>
            </a:r>
            <a:r>
              <a:rPr lang="zh-CN" altLang="en-US" dirty="0">
                <a:latin typeface="+mj-ea"/>
                <a:ea typeface="+mj-ea"/>
              </a:rPr>
              <a:t>和</a:t>
            </a:r>
            <a:r>
              <a:rPr lang="en-US" altLang="zh-CN" dirty="0">
                <a:latin typeface="+mj-ea"/>
                <a:ea typeface="+mj-ea"/>
              </a:rPr>
              <a:t>TF Lite</a:t>
            </a:r>
            <a:r>
              <a:rPr lang="zh-CN" altLang="en-US" dirty="0">
                <a:latin typeface="+mj-ea"/>
                <a:ea typeface="+mj-ea"/>
              </a:rPr>
              <a:t>模型均可用于</a:t>
            </a:r>
            <a:r>
              <a:rPr lang="en-US" altLang="zh-CN" dirty="0" err="1">
                <a:latin typeface="+mj-ea"/>
                <a:ea typeface="+mj-ea"/>
              </a:rPr>
              <a:t>MediaPipe</a:t>
            </a:r>
            <a:r>
              <a:rPr lang="zh-CN" altLang="en-US" dirty="0">
                <a:latin typeface="+mj-ea"/>
                <a:ea typeface="+mj-ea"/>
              </a:rPr>
              <a:t>。同时，在移动和嵌入式平台上，</a:t>
            </a:r>
            <a:r>
              <a:rPr lang="en-US" altLang="zh-CN" dirty="0" err="1">
                <a:latin typeface="+mj-ea"/>
                <a:ea typeface="+mj-ea"/>
              </a:rPr>
              <a:t>MediaPipe</a:t>
            </a:r>
            <a:r>
              <a:rPr lang="zh-CN" altLang="en-US" dirty="0">
                <a:latin typeface="+mj-ea"/>
                <a:ea typeface="+mj-ea"/>
              </a:rPr>
              <a:t>还支持设备本身的</a:t>
            </a:r>
            <a:r>
              <a:rPr lang="en-US" altLang="zh-CN" dirty="0">
                <a:latin typeface="+mj-ea"/>
                <a:ea typeface="+mj-ea"/>
              </a:rPr>
              <a:t>GPU</a:t>
            </a:r>
            <a:r>
              <a:rPr lang="zh-CN" altLang="en-US" dirty="0">
                <a:latin typeface="+mj-ea"/>
                <a:ea typeface="+mj-ea"/>
              </a:rPr>
              <a:t>加速。</a:t>
            </a:r>
          </a:p>
          <a:p>
            <a:pPr algn="l"/>
            <a:endParaRPr lang="zh-CN" altLang="en-US" b="0" i="0" dirty="0">
              <a:effectLst/>
              <a:latin typeface="+mj-ea"/>
              <a:ea typeface="+mj-ea"/>
            </a:endParaRPr>
          </a:p>
        </p:txBody>
      </p:sp>
    </p:spTree>
    <p:extLst>
      <p:ext uri="{BB962C8B-B14F-4D97-AF65-F5344CB8AC3E}">
        <p14:creationId xmlns:p14="http://schemas.microsoft.com/office/powerpoint/2010/main" val="36945697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算法介绍</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11</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2" name="Rectangle 1">
            <a:extLst>
              <a:ext uri="{FF2B5EF4-FFF2-40B4-BE49-F238E27FC236}">
                <a16:creationId xmlns:a16="http://schemas.microsoft.com/office/drawing/2014/main" id="{33F3C44F-97D9-B57E-DB83-323FF059AEB6}"/>
              </a:ext>
            </a:extLst>
          </p:cNvPr>
          <p:cNvSpPr>
            <a:spLocks noChangeArrowheads="1"/>
          </p:cNvSpPr>
          <p:nvPr/>
        </p:nvSpPr>
        <p:spPr bwMode="auto">
          <a:xfrm>
            <a:off x="1625601" y="1359922"/>
            <a:ext cx="8930640"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zh-CN" altLang="en-US" sz="3200" b="1" i="0" u="none" strike="noStrike" cap="none" normalizeH="0" baseline="0" dirty="0">
                <a:ln>
                  <a:noFill/>
                </a:ln>
                <a:effectLst/>
                <a:latin typeface="+mn-ea"/>
              </a:rPr>
              <a:t>二、</a:t>
            </a:r>
            <a:r>
              <a:rPr kumimoji="0" lang="zh-CN" altLang="en-US" sz="3200" b="1" u="none" strike="noStrike" cap="none" normalizeH="0" baseline="0" dirty="0">
                <a:ln>
                  <a:noFill/>
                </a:ln>
                <a:solidFill>
                  <a:srgbClr val="000000"/>
                </a:solidFill>
                <a:latin typeface="+mn-ea"/>
              </a:rPr>
              <a:t>归一化</a:t>
            </a:r>
            <a:endParaRPr lang="en-US" altLang="zh-CN" sz="3200" b="1" dirty="0">
              <a:solidFill>
                <a:srgbClr val="000000"/>
              </a:solidFill>
              <a:latin typeface="+mn-ea"/>
            </a:endParaRPr>
          </a:p>
          <a:p>
            <a:endParaRPr kumimoji="0" lang="en-US" altLang="zh-CN" sz="2000" b="0" i="0" u="none" strike="noStrike" cap="none" normalizeH="0" baseline="0" dirty="0">
              <a:ln>
                <a:noFill/>
              </a:ln>
              <a:effectLst/>
              <a:latin typeface="+mj-ea"/>
              <a:ea typeface="+mj-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effectLst/>
                <a:latin typeface="+mj-ea"/>
                <a:ea typeface="+mj-ea"/>
              </a:rPr>
              <a:t>进行一系列操作将人脸图像归一化，以提高CNN的最终准确率。</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effectLst/>
                <a:latin typeface="+mj-ea"/>
                <a:ea typeface="+mj-ea"/>
              </a:rPr>
              <a:t>首先，分别建立人脸坐标系与摄像机坐标系。归一化主要通过透视变换，达到以下目标：</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b="0" i="0" u="none" strike="noStrike" cap="none" normalizeH="0" baseline="0" dirty="0">
                <a:ln>
                  <a:noFill/>
                </a:ln>
                <a:effectLst/>
                <a:latin typeface="+mj-ea"/>
                <a:ea typeface="+mj-ea"/>
              </a:rPr>
              <a:t>将摄像机视角从固定距离d正对双眼位置t；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b="0" i="0" u="none" strike="noStrike" cap="none" normalizeH="0" baseline="0" dirty="0">
                <a:ln>
                  <a:noFill/>
                </a:ln>
                <a:effectLst/>
                <a:latin typeface="+mj-ea"/>
                <a:ea typeface="+mj-ea"/>
              </a:rPr>
              <a:t>将人脸坐标与摄像机坐标的x轴平行。</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effectLst/>
                <a:latin typeface="+mj-ea"/>
                <a:ea typeface="+mj-ea"/>
              </a:rPr>
              <a:t>归一化后的到分辨率固定的眼部图像e与2维的头部转动角度向量h。这样的归一化将跨数据集测试变为可行。</a:t>
            </a:r>
          </a:p>
        </p:txBody>
      </p:sp>
    </p:spTree>
    <p:extLst>
      <p:ext uri="{BB962C8B-B14F-4D97-AF65-F5344CB8AC3E}">
        <p14:creationId xmlns:p14="http://schemas.microsoft.com/office/powerpoint/2010/main" val="26530011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算法介绍</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12</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10" name="文本框 9">
            <a:extLst>
              <a:ext uri="{FF2B5EF4-FFF2-40B4-BE49-F238E27FC236}">
                <a16:creationId xmlns:a16="http://schemas.microsoft.com/office/drawing/2014/main" id="{F7588548-0DAB-3031-5352-DE49E1ACDC42}"/>
              </a:ext>
            </a:extLst>
          </p:cNvPr>
          <p:cNvSpPr txBox="1"/>
          <p:nvPr/>
        </p:nvSpPr>
        <p:spPr>
          <a:xfrm>
            <a:off x="764625" y="1697070"/>
            <a:ext cx="10597058" cy="646331"/>
          </a:xfrm>
          <a:prstGeom prst="rect">
            <a:avLst/>
          </a:prstGeom>
          <a:noFill/>
        </p:spPr>
        <p:txBody>
          <a:bodyPr wrap="square">
            <a:spAutoFit/>
          </a:bodyPr>
          <a:lstStyle/>
          <a:p>
            <a:r>
              <a:rPr lang="zh-CN" altLang="en-US" b="0" i="0" dirty="0">
                <a:effectLst/>
                <a:latin typeface="+mj-ea"/>
                <a:ea typeface="+mj-ea"/>
              </a:rPr>
              <a:t>比如我们希望通过</a:t>
            </a:r>
            <a:r>
              <a:rPr lang="en-US" altLang="zh-CN" b="0" i="0" dirty="0">
                <a:effectLst/>
                <a:latin typeface="+mj-ea"/>
                <a:ea typeface="+mj-ea"/>
              </a:rPr>
              <a:t>normalization</a:t>
            </a:r>
            <a:r>
              <a:rPr lang="zh-CN" altLang="en-US" b="0" i="0" dirty="0">
                <a:effectLst/>
                <a:latin typeface="+mj-ea"/>
                <a:ea typeface="+mj-ea"/>
              </a:rPr>
              <a:t>得到人脸左眼的还原图像。下图左侧为任意角度和姿态下相机拍摄的人脸照片，下图右侧为通过</a:t>
            </a:r>
            <a:r>
              <a:rPr lang="en-US" altLang="zh-CN" b="0" i="0" dirty="0">
                <a:effectLst/>
                <a:latin typeface="+mj-ea"/>
                <a:ea typeface="+mj-ea"/>
              </a:rPr>
              <a:t>normalization</a:t>
            </a:r>
            <a:r>
              <a:rPr lang="zh-CN" altLang="en-US" b="0" i="0" dirty="0">
                <a:effectLst/>
                <a:latin typeface="+mj-ea"/>
                <a:ea typeface="+mj-ea"/>
              </a:rPr>
              <a:t>变换后的左眼图片，基于此再进行后续的视线检测</a:t>
            </a:r>
            <a:r>
              <a:rPr lang="zh-CN" altLang="en-US" dirty="0">
                <a:latin typeface="+mj-ea"/>
                <a:ea typeface="+mj-ea"/>
              </a:rPr>
              <a:t>。</a:t>
            </a:r>
          </a:p>
        </p:txBody>
      </p:sp>
      <p:pic>
        <p:nvPicPr>
          <p:cNvPr id="11" name="内容占位符 4">
            <a:extLst>
              <a:ext uri="{FF2B5EF4-FFF2-40B4-BE49-F238E27FC236}">
                <a16:creationId xmlns:a16="http://schemas.microsoft.com/office/drawing/2014/main" id="{86AA8D53-D781-51A1-3977-6168E421F2CB}"/>
              </a:ext>
            </a:extLst>
          </p:cNvPr>
          <p:cNvPicPr>
            <a:picLocks noGrp="1" noChangeAspect="1"/>
          </p:cNvPicPr>
          <p:nvPr>
            <p:ph idx="1"/>
          </p:nvPr>
        </p:nvPicPr>
        <p:blipFill>
          <a:blip r:embed="rId2"/>
          <a:stretch>
            <a:fillRect/>
          </a:stretch>
        </p:blipFill>
        <p:spPr>
          <a:xfrm>
            <a:off x="1922510" y="2985040"/>
            <a:ext cx="8199831" cy="2339543"/>
          </a:xfrm>
        </p:spPr>
      </p:pic>
    </p:spTree>
    <p:extLst>
      <p:ext uri="{BB962C8B-B14F-4D97-AF65-F5344CB8AC3E}">
        <p14:creationId xmlns:p14="http://schemas.microsoft.com/office/powerpoint/2010/main" val="22034204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算法介绍</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13</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3" name="内容占位符 2">
            <a:extLst>
              <a:ext uri="{FF2B5EF4-FFF2-40B4-BE49-F238E27FC236}">
                <a16:creationId xmlns:a16="http://schemas.microsoft.com/office/drawing/2014/main" id="{F601186D-19A3-7D52-5885-4E835BAD8362}"/>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FFB22461-8161-F2F4-6BA3-CB456B57DC93}"/>
              </a:ext>
            </a:extLst>
          </p:cNvPr>
          <p:cNvPicPr>
            <a:picLocks noChangeAspect="1"/>
          </p:cNvPicPr>
          <p:nvPr/>
        </p:nvPicPr>
        <p:blipFill>
          <a:blip r:embed="rId2"/>
          <a:stretch>
            <a:fillRect/>
          </a:stretch>
        </p:blipFill>
        <p:spPr>
          <a:xfrm>
            <a:off x="1843831" y="1686958"/>
            <a:ext cx="9223457" cy="4523607"/>
          </a:xfrm>
          <a:prstGeom prst="rect">
            <a:avLst/>
          </a:prstGeom>
        </p:spPr>
      </p:pic>
    </p:spTree>
    <p:extLst>
      <p:ext uri="{BB962C8B-B14F-4D97-AF65-F5344CB8AC3E}">
        <p14:creationId xmlns:p14="http://schemas.microsoft.com/office/powerpoint/2010/main" val="692264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算法介绍</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14</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pic>
        <p:nvPicPr>
          <p:cNvPr id="3" name="图片 2">
            <a:extLst>
              <a:ext uri="{FF2B5EF4-FFF2-40B4-BE49-F238E27FC236}">
                <a16:creationId xmlns:a16="http://schemas.microsoft.com/office/drawing/2014/main" id="{90028DE2-04E3-628E-0A8F-6650808D7FCC}"/>
              </a:ext>
            </a:extLst>
          </p:cNvPr>
          <p:cNvPicPr>
            <a:picLocks noChangeAspect="1"/>
          </p:cNvPicPr>
          <p:nvPr/>
        </p:nvPicPr>
        <p:blipFill>
          <a:blip r:embed="rId2"/>
          <a:stretch>
            <a:fillRect/>
          </a:stretch>
        </p:blipFill>
        <p:spPr>
          <a:xfrm>
            <a:off x="135159" y="3010019"/>
            <a:ext cx="7295122" cy="2745691"/>
          </a:xfrm>
          <a:prstGeom prst="rect">
            <a:avLst/>
          </a:prstGeom>
        </p:spPr>
      </p:pic>
      <p:pic>
        <p:nvPicPr>
          <p:cNvPr id="14" name="图片 13">
            <a:extLst>
              <a:ext uri="{FF2B5EF4-FFF2-40B4-BE49-F238E27FC236}">
                <a16:creationId xmlns:a16="http://schemas.microsoft.com/office/drawing/2014/main" id="{0B3D96C3-8350-FD33-B914-4410ED9197C5}"/>
              </a:ext>
            </a:extLst>
          </p:cNvPr>
          <p:cNvPicPr>
            <a:picLocks noChangeAspect="1"/>
          </p:cNvPicPr>
          <p:nvPr/>
        </p:nvPicPr>
        <p:blipFill rotWithShape="1">
          <a:blip r:embed="rId3"/>
          <a:srcRect t="9460" b="19728"/>
          <a:stretch/>
        </p:blipFill>
        <p:spPr>
          <a:xfrm>
            <a:off x="7776651" y="3213029"/>
            <a:ext cx="4113654" cy="2339669"/>
          </a:xfrm>
          <a:prstGeom prst="rect">
            <a:avLst/>
          </a:prstGeom>
        </p:spPr>
      </p:pic>
      <p:sp>
        <p:nvSpPr>
          <p:cNvPr id="12" name="文本框 11">
            <a:extLst>
              <a:ext uri="{FF2B5EF4-FFF2-40B4-BE49-F238E27FC236}">
                <a16:creationId xmlns:a16="http://schemas.microsoft.com/office/drawing/2014/main" id="{BE138385-DD79-ACC0-900D-48D0966DB3A3}"/>
              </a:ext>
            </a:extLst>
          </p:cNvPr>
          <p:cNvSpPr txBox="1"/>
          <p:nvPr/>
        </p:nvSpPr>
        <p:spPr>
          <a:xfrm>
            <a:off x="2249214" y="1646179"/>
            <a:ext cx="6096000" cy="584775"/>
          </a:xfrm>
          <a:prstGeom prst="rect">
            <a:avLst/>
          </a:prstGeom>
          <a:noFill/>
        </p:spPr>
        <p:txBody>
          <a:bodyPr wrap="square">
            <a:spAutoFit/>
          </a:bodyPr>
          <a:lstStyle/>
          <a:p>
            <a:r>
              <a:rPr lang="zh-CN" altLang="en-US" sz="3200" b="1" dirty="0">
                <a:solidFill>
                  <a:srgbClr val="000000"/>
                </a:solidFill>
                <a:latin typeface="+mn-ea"/>
              </a:rPr>
              <a:t>三、使用</a:t>
            </a:r>
            <a:r>
              <a:rPr lang="en-US" altLang="zh-CN" sz="3200" b="1" dirty="0">
                <a:solidFill>
                  <a:srgbClr val="000000"/>
                </a:solidFill>
                <a:latin typeface="+mn-ea"/>
              </a:rPr>
              <a:t>CNN</a:t>
            </a:r>
            <a:r>
              <a:rPr lang="zh-CN" altLang="en-US" sz="3200" b="1" dirty="0">
                <a:solidFill>
                  <a:srgbClr val="000000"/>
                </a:solidFill>
                <a:latin typeface="+mn-ea"/>
              </a:rPr>
              <a:t>进行视线检测</a:t>
            </a:r>
            <a:endParaRPr lang="en-US" altLang="zh-CN" sz="3200" b="1" dirty="0">
              <a:solidFill>
                <a:srgbClr val="000000"/>
              </a:solidFill>
              <a:latin typeface="+mn-ea"/>
            </a:endParaRPr>
          </a:p>
        </p:txBody>
      </p:sp>
    </p:spTree>
    <p:extLst>
      <p:ext uri="{BB962C8B-B14F-4D97-AF65-F5344CB8AC3E}">
        <p14:creationId xmlns:p14="http://schemas.microsoft.com/office/powerpoint/2010/main" val="42798117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跨数据集测试</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15</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10" name="文本框 9">
            <a:extLst>
              <a:ext uri="{FF2B5EF4-FFF2-40B4-BE49-F238E27FC236}">
                <a16:creationId xmlns:a16="http://schemas.microsoft.com/office/drawing/2014/main" id="{C7AF6CCF-9A6A-2018-13FC-5C4BBE5D3E7E}"/>
              </a:ext>
            </a:extLst>
          </p:cNvPr>
          <p:cNvSpPr txBox="1"/>
          <p:nvPr/>
        </p:nvSpPr>
        <p:spPr>
          <a:xfrm>
            <a:off x="1214160" y="1470666"/>
            <a:ext cx="10436437" cy="923330"/>
          </a:xfrm>
          <a:prstGeom prst="rect">
            <a:avLst/>
          </a:prstGeom>
          <a:noFill/>
        </p:spPr>
        <p:txBody>
          <a:bodyPr wrap="square">
            <a:spAutoFit/>
          </a:bodyPr>
          <a:lstStyle/>
          <a:p>
            <a:r>
              <a:rPr lang="zh-CN" altLang="en-US" b="0" i="0" dirty="0">
                <a:solidFill>
                  <a:srgbClr val="000000"/>
                </a:solidFill>
                <a:effectLst/>
                <a:latin typeface="Verdana" panose="020B0604030504040204" pitchFamily="34" charset="0"/>
              </a:rPr>
              <a:t>在跨数据集测试中，我们将头部、眼部角度覆盖最广的</a:t>
            </a:r>
            <a:r>
              <a:rPr lang="en-US" altLang="zh-CN" b="1" i="0" dirty="0">
                <a:solidFill>
                  <a:srgbClr val="000000"/>
                </a:solidFill>
                <a:effectLst/>
                <a:latin typeface="Verdana" panose="020B0604030504040204" pitchFamily="34" charset="0"/>
              </a:rPr>
              <a:t>UT Multiview</a:t>
            </a:r>
            <a:r>
              <a:rPr lang="zh-CN" altLang="en-US" b="0" i="0" dirty="0">
                <a:solidFill>
                  <a:srgbClr val="000000"/>
                </a:solidFill>
                <a:effectLst/>
                <a:latin typeface="Verdana" panose="020B0604030504040204" pitchFamily="34" charset="0"/>
              </a:rPr>
              <a:t>数据集作为训练集，分别测试了模型在</a:t>
            </a:r>
            <a:r>
              <a:rPr lang="en-US" altLang="zh-CN" b="1" i="0" dirty="0" err="1">
                <a:solidFill>
                  <a:srgbClr val="000000"/>
                </a:solidFill>
                <a:effectLst/>
                <a:latin typeface="Verdana" panose="020B0604030504040204" pitchFamily="34" charset="0"/>
              </a:rPr>
              <a:t>MPIIGaze</a:t>
            </a:r>
            <a:r>
              <a:rPr lang="zh-CN" altLang="en-US" b="0" i="0" dirty="0">
                <a:solidFill>
                  <a:srgbClr val="000000"/>
                </a:solidFill>
                <a:effectLst/>
                <a:latin typeface="Verdana" panose="020B0604030504040204" pitchFamily="34" charset="0"/>
              </a:rPr>
              <a:t>数据集与</a:t>
            </a:r>
            <a:r>
              <a:rPr lang="en-US" altLang="zh-CN" b="1" i="0" dirty="0" err="1">
                <a:solidFill>
                  <a:srgbClr val="000000"/>
                </a:solidFill>
                <a:effectLst/>
                <a:latin typeface="Verdana" panose="020B0604030504040204" pitchFamily="34" charset="0"/>
              </a:rPr>
              <a:t>eyediap</a:t>
            </a:r>
            <a:r>
              <a:rPr lang="zh-CN" altLang="en-US" b="0" i="0" dirty="0">
                <a:solidFill>
                  <a:srgbClr val="000000"/>
                </a:solidFill>
                <a:effectLst/>
                <a:latin typeface="Verdana" panose="020B0604030504040204" pitchFamily="34" charset="0"/>
              </a:rPr>
              <a:t>数据集上的结果，并与其余</a:t>
            </a:r>
            <a:r>
              <a:rPr lang="en-US" altLang="zh-CN"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种算法进行比较。在两个测试数据集中，基于</a:t>
            </a:r>
            <a:r>
              <a:rPr lang="en-US" altLang="zh-CN" b="1" i="0" dirty="0">
                <a:solidFill>
                  <a:srgbClr val="000000"/>
                </a:solidFill>
                <a:effectLst/>
                <a:latin typeface="Verdana" panose="020B0604030504040204" pitchFamily="34" charset="0"/>
              </a:rPr>
              <a:t>CNN</a:t>
            </a:r>
            <a:r>
              <a:rPr lang="zh-CN" altLang="en-US" b="0" i="0" dirty="0">
                <a:solidFill>
                  <a:srgbClr val="000000"/>
                </a:solidFill>
                <a:effectLst/>
                <a:latin typeface="Verdana" panose="020B0604030504040204" pitchFamily="34" charset="0"/>
              </a:rPr>
              <a:t>的方法表现均优于其他算法。</a:t>
            </a:r>
            <a:endParaRPr lang="zh-CN" altLang="en-US" dirty="0"/>
          </a:p>
        </p:txBody>
      </p:sp>
      <p:pic>
        <p:nvPicPr>
          <p:cNvPr id="4" name="图片 3">
            <a:extLst>
              <a:ext uri="{FF2B5EF4-FFF2-40B4-BE49-F238E27FC236}">
                <a16:creationId xmlns:a16="http://schemas.microsoft.com/office/drawing/2014/main" id="{179F5721-A9C8-23D6-CCDB-3CD2D501C15B}"/>
              </a:ext>
            </a:extLst>
          </p:cNvPr>
          <p:cNvPicPr>
            <a:picLocks noChangeAspect="1"/>
          </p:cNvPicPr>
          <p:nvPr/>
        </p:nvPicPr>
        <p:blipFill>
          <a:blip r:embed="rId2"/>
          <a:stretch>
            <a:fillRect/>
          </a:stretch>
        </p:blipFill>
        <p:spPr>
          <a:xfrm>
            <a:off x="2525078" y="2456974"/>
            <a:ext cx="7814599" cy="3724214"/>
          </a:xfrm>
          <a:prstGeom prst="rect">
            <a:avLst/>
          </a:prstGeom>
        </p:spPr>
      </p:pic>
    </p:spTree>
    <p:extLst>
      <p:ext uri="{BB962C8B-B14F-4D97-AF65-F5344CB8AC3E}">
        <p14:creationId xmlns:p14="http://schemas.microsoft.com/office/powerpoint/2010/main" val="2426041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lang="en-US" altLang="zh-CN" sz="4800" kern="0" dirty="0">
                <a:solidFill>
                  <a:srgbClr val="000000"/>
                </a:solidFill>
                <a:latin typeface="Arial" panose="020B0604020202020204"/>
                <a:ea typeface="宋体" panose="02010600030101010101" pitchFamily="2" charset="-122"/>
              </a:rPr>
              <a:t>ETH-</a:t>
            </a:r>
            <a:r>
              <a:rPr lang="en-US" altLang="zh-CN" sz="4800" kern="0" dirty="0" err="1">
                <a:solidFill>
                  <a:srgbClr val="000000"/>
                </a:solidFill>
                <a:latin typeface="Arial" panose="020B0604020202020204"/>
                <a:ea typeface="宋体" panose="02010600030101010101" pitchFamily="2" charset="-122"/>
              </a:rPr>
              <a:t>Xgaze</a:t>
            </a:r>
            <a:r>
              <a:rPr lang="zh-CN" altLang="en-US" sz="4800" kern="0" dirty="0">
                <a:solidFill>
                  <a:srgbClr val="000000"/>
                </a:solidFill>
                <a:latin typeface="Arial" panose="020B0604020202020204"/>
                <a:ea typeface="宋体" panose="02010600030101010101" pitchFamily="2" charset="-122"/>
              </a:rPr>
              <a:t>数据集</a:t>
            </a:r>
            <a:endParaRPr kumimoji="0" lang="zh-CN" altLang="en-US" sz="4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endParaRP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16</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14" name="文本框 13">
            <a:extLst>
              <a:ext uri="{FF2B5EF4-FFF2-40B4-BE49-F238E27FC236}">
                <a16:creationId xmlns:a16="http://schemas.microsoft.com/office/drawing/2014/main" id="{1E230137-FFEC-BB35-245C-FADAC57B496D}"/>
              </a:ext>
            </a:extLst>
          </p:cNvPr>
          <p:cNvSpPr txBox="1"/>
          <p:nvPr/>
        </p:nvSpPr>
        <p:spPr>
          <a:xfrm>
            <a:off x="2197768" y="1423094"/>
            <a:ext cx="8368632" cy="3970318"/>
          </a:xfrm>
          <a:prstGeom prst="rect">
            <a:avLst/>
          </a:prstGeom>
          <a:noFill/>
        </p:spPr>
        <p:txBody>
          <a:bodyPr wrap="square">
            <a:spAutoFit/>
          </a:bodyPr>
          <a:lstStyle/>
          <a:p>
            <a:r>
              <a:rPr lang="zh-CN" altLang="en-US" sz="2400" dirty="0">
                <a:solidFill>
                  <a:srgbClr val="121212"/>
                </a:solidFill>
                <a:latin typeface="宋体" panose="02010600030101010101" pitchFamily="2" charset="-122"/>
                <a:ea typeface="宋体" panose="02010600030101010101" pitchFamily="2" charset="-122"/>
              </a:rPr>
              <a:t>由于</a:t>
            </a:r>
            <a:r>
              <a:rPr lang="en-US" altLang="zh-CN" sz="2400" dirty="0" err="1">
                <a:solidFill>
                  <a:srgbClr val="121212"/>
                </a:solidFill>
                <a:latin typeface="宋体" panose="02010600030101010101" pitchFamily="2" charset="-122"/>
                <a:ea typeface="宋体" panose="02010600030101010101" pitchFamily="2" charset="-122"/>
              </a:rPr>
              <a:t>MPIIGaze</a:t>
            </a:r>
            <a:r>
              <a:rPr lang="zh-CN" altLang="en-US" sz="2400" dirty="0">
                <a:solidFill>
                  <a:srgbClr val="121212"/>
                </a:solidFill>
                <a:latin typeface="宋体" panose="02010600030101010101" pitchFamily="2" charset="-122"/>
                <a:ea typeface="宋体" panose="02010600030101010101" pitchFamily="2" charset="-122"/>
              </a:rPr>
              <a:t>数据集有很大限制，照片环境复杂，因此我们从另一个论文中采用一个新的数据集。</a:t>
            </a:r>
            <a:endParaRPr lang="en-US" altLang="zh-CN" sz="2400" b="1" i="0" dirty="0">
              <a:solidFill>
                <a:srgbClr val="121212"/>
              </a:solidFill>
              <a:effectLst/>
              <a:latin typeface="+mn-ea"/>
            </a:endParaRPr>
          </a:p>
          <a:p>
            <a:pPr algn="l"/>
            <a:r>
              <a:rPr lang="zh-CN" altLang="en-US" sz="2400" b="1" i="0" dirty="0">
                <a:solidFill>
                  <a:srgbClr val="121212"/>
                </a:solidFill>
                <a:effectLst/>
                <a:latin typeface="+mn-ea"/>
              </a:rPr>
              <a:t>介绍</a:t>
            </a:r>
            <a:endParaRPr lang="en-US" altLang="zh-CN" sz="2400" b="1" i="0" dirty="0">
              <a:solidFill>
                <a:srgbClr val="121212"/>
              </a:solidFill>
              <a:effectLst/>
              <a:latin typeface="+mn-ea"/>
            </a:endParaRPr>
          </a:p>
          <a:p>
            <a:pPr algn="l"/>
            <a:r>
              <a:rPr lang="zh-CN" altLang="en-US" sz="2000" b="0" i="0" dirty="0">
                <a:solidFill>
                  <a:srgbClr val="121212"/>
                </a:solidFill>
                <a:effectLst/>
                <a:latin typeface="宋体" panose="02010600030101010101" pitchFamily="2" charset="-122"/>
                <a:ea typeface="宋体" panose="02010600030101010101" pitchFamily="2" charset="-122"/>
              </a:rPr>
              <a:t>该数据集包含了超过</a:t>
            </a:r>
            <a:r>
              <a:rPr lang="en-US" altLang="zh-CN" sz="2000" b="0" i="0" dirty="0">
                <a:solidFill>
                  <a:srgbClr val="121212"/>
                </a:solidFill>
                <a:effectLst/>
                <a:latin typeface="宋体" panose="02010600030101010101" pitchFamily="2" charset="-122"/>
                <a:ea typeface="宋体" panose="02010600030101010101" pitchFamily="2" charset="-122"/>
              </a:rPr>
              <a:t>100</a:t>
            </a:r>
            <a:r>
              <a:rPr lang="zh-CN" altLang="en-US" sz="2000" b="0" i="0" dirty="0">
                <a:solidFill>
                  <a:srgbClr val="121212"/>
                </a:solidFill>
                <a:effectLst/>
                <a:latin typeface="宋体" panose="02010600030101010101" pitchFamily="2" charset="-122"/>
                <a:ea typeface="宋体" panose="02010600030101010101" pitchFamily="2" charset="-122"/>
              </a:rPr>
              <a:t>万张不同头部姿态的高分辨率图像，一共有参与者</a:t>
            </a:r>
            <a:r>
              <a:rPr lang="en-US" altLang="zh-CN" sz="2000" b="0" i="0" dirty="0">
                <a:solidFill>
                  <a:srgbClr val="121212"/>
                </a:solidFill>
                <a:effectLst/>
                <a:latin typeface="宋体" panose="02010600030101010101" pitchFamily="2" charset="-122"/>
                <a:ea typeface="宋体" panose="02010600030101010101" pitchFamily="2" charset="-122"/>
              </a:rPr>
              <a:t>110</a:t>
            </a:r>
            <a:r>
              <a:rPr lang="zh-CN" altLang="en-US" sz="2000" b="0" i="0" dirty="0">
                <a:solidFill>
                  <a:srgbClr val="121212"/>
                </a:solidFill>
                <a:effectLst/>
                <a:latin typeface="宋体" panose="02010600030101010101" pitchFamily="2" charset="-122"/>
                <a:ea typeface="宋体" panose="02010600030101010101" pitchFamily="2" charset="-122"/>
              </a:rPr>
              <a:t>名，</a:t>
            </a:r>
            <a:r>
              <a:rPr lang="en-US" altLang="zh-CN" sz="2000" b="0" i="0" dirty="0">
                <a:solidFill>
                  <a:srgbClr val="121212"/>
                </a:solidFill>
                <a:effectLst/>
                <a:latin typeface="宋体" panose="02010600030101010101" pitchFamily="2" charset="-122"/>
                <a:ea typeface="宋体" panose="02010600030101010101" pitchFamily="2" charset="-122"/>
              </a:rPr>
              <a:t>ETH-</a:t>
            </a:r>
            <a:r>
              <a:rPr lang="en-US" altLang="zh-CN" sz="2000" b="0" i="0" dirty="0" err="1">
                <a:solidFill>
                  <a:srgbClr val="121212"/>
                </a:solidFill>
                <a:effectLst/>
                <a:latin typeface="宋体" panose="02010600030101010101" pitchFamily="2" charset="-122"/>
                <a:ea typeface="宋体" panose="02010600030101010101" pitchFamily="2" charset="-122"/>
              </a:rPr>
              <a:t>XGaze</a:t>
            </a:r>
            <a:r>
              <a:rPr lang="zh-CN" altLang="en-US" sz="2000" b="0" i="0" dirty="0">
                <a:solidFill>
                  <a:srgbClr val="121212"/>
                </a:solidFill>
                <a:effectLst/>
                <a:latin typeface="宋体" panose="02010600030101010101" pitchFamily="2" charset="-122"/>
                <a:ea typeface="宋体" panose="02010600030101010101" pitchFamily="2" charset="-122"/>
              </a:rPr>
              <a:t>的数据分布比其他数据集更加全面。</a:t>
            </a:r>
          </a:p>
          <a:p>
            <a:pPr algn="l"/>
            <a:endParaRPr lang="en-US" altLang="zh-CN" sz="2000" dirty="0">
              <a:solidFill>
                <a:srgbClr val="121212"/>
              </a:solidFill>
              <a:latin typeface="宋体" panose="02010600030101010101" pitchFamily="2" charset="-122"/>
              <a:ea typeface="宋体" panose="02010600030101010101" pitchFamily="2" charset="-122"/>
            </a:endParaRPr>
          </a:p>
          <a:p>
            <a:pPr algn="l"/>
            <a:endParaRPr lang="en-US" altLang="zh-CN" sz="2000" dirty="0">
              <a:solidFill>
                <a:srgbClr val="121212"/>
              </a:solidFill>
              <a:latin typeface="宋体" panose="02010600030101010101" pitchFamily="2" charset="-122"/>
              <a:ea typeface="宋体" panose="02010600030101010101" pitchFamily="2" charset="-122"/>
            </a:endParaRPr>
          </a:p>
          <a:p>
            <a:pPr algn="l"/>
            <a:endParaRPr lang="en-US" altLang="zh-CN" sz="2000" dirty="0">
              <a:solidFill>
                <a:srgbClr val="121212"/>
              </a:solidFill>
              <a:latin typeface="宋体" panose="02010600030101010101" pitchFamily="2" charset="-122"/>
              <a:ea typeface="宋体" panose="02010600030101010101" pitchFamily="2" charset="-122"/>
            </a:endParaRPr>
          </a:p>
          <a:p>
            <a:pPr algn="l"/>
            <a:endParaRPr lang="en-US" altLang="zh-CN" sz="2000" dirty="0">
              <a:solidFill>
                <a:srgbClr val="121212"/>
              </a:solidFill>
              <a:latin typeface="宋体" panose="02010600030101010101" pitchFamily="2" charset="-122"/>
              <a:ea typeface="宋体" panose="02010600030101010101" pitchFamily="2" charset="-122"/>
            </a:endParaRPr>
          </a:p>
          <a:p>
            <a:pPr algn="l"/>
            <a:endParaRPr lang="en-US" altLang="zh-CN" sz="2000" dirty="0">
              <a:solidFill>
                <a:srgbClr val="121212"/>
              </a:solidFill>
              <a:latin typeface="宋体" panose="02010600030101010101" pitchFamily="2" charset="-122"/>
              <a:ea typeface="宋体" panose="02010600030101010101" pitchFamily="2" charset="-122"/>
            </a:endParaRPr>
          </a:p>
          <a:p>
            <a:pPr algn="l"/>
            <a:endParaRPr lang="en-US" altLang="zh-CN" sz="2000" dirty="0">
              <a:solidFill>
                <a:srgbClr val="121212"/>
              </a:solidFill>
              <a:latin typeface="宋体" panose="02010600030101010101" pitchFamily="2" charset="-122"/>
              <a:ea typeface="宋体" panose="02010600030101010101" pitchFamily="2" charset="-122"/>
            </a:endParaRPr>
          </a:p>
          <a:p>
            <a:pPr algn="l"/>
            <a:endParaRPr lang="en-US" altLang="zh-CN" sz="2000" dirty="0">
              <a:solidFill>
                <a:srgbClr val="121212"/>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44A1815A-4D41-E647-2E21-047C99D7B449}"/>
              </a:ext>
            </a:extLst>
          </p:cNvPr>
          <p:cNvPicPr>
            <a:picLocks noChangeAspect="1"/>
          </p:cNvPicPr>
          <p:nvPr/>
        </p:nvPicPr>
        <p:blipFill>
          <a:blip r:embed="rId2"/>
          <a:stretch>
            <a:fillRect/>
          </a:stretch>
        </p:blipFill>
        <p:spPr>
          <a:xfrm>
            <a:off x="2197768" y="3301682"/>
            <a:ext cx="8526978" cy="2030174"/>
          </a:xfrm>
          <a:prstGeom prst="rect">
            <a:avLst/>
          </a:prstGeom>
        </p:spPr>
      </p:pic>
    </p:spTree>
    <p:extLst>
      <p:ext uri="{BB962C8B-B14F-4D97-AF65-F5344CB8AC3E}">
        <p14:creationId xmlns:p14="http://schemas.microsoft.com/office/powerpoint/2010/main" val="382563223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lang="en-US" altLang="zh-CN" sz="4800" kern="0" dirty="0">
                <a:solidFill>
                  <a:srgbClr val="000000"/>
                </a:solidFill>
                <a:latin typeface="Arial" panose="020B0604020202020204"/>
                <a:ea typeface="宋体" panose="02010600030101010101" pitchFamily="2" charset="-122"/>
              </a:rPr>
              <a:t>ETH-</a:t>
            </a:r>
            <a:r>
              <a:rPr lang="en-US" altLang="zh-CN" sz="4800" kern="0" dirty="0" err="1">
                <a:solidFill>
                  <a:srgbClr val="000000"/>
                </a:solidFill>
                <a:latin typeface="Arial" panose="020B0604020202020204"/>
                <a:ea typeface="宋体" panose="02010600030101010101" pitchFamily="2" charset="-122"/>
              </a:rPr>
              <a:t>Xgaze</a:t>
            </a:r>
            <a:r>
              <a:rPr lang="zh-CN" altLang="en-US" sz="4800" kern="0" dirty="0">
                <a:solidFill>
                  <a:srgbClr val="000000"/>
                </a:solidFill>
                <a:latin typeface="Arial" panose="020B0604020202020204"/>
                <a:ea typeface="宋体" panose="02010600030101010101" pitchFamily="2" charset="-122"/>
              </a:rPr>
              <a:t>数据集</a:t>
            </a:r>
            <a:endParaRPr kumimoji="0" lang="zh-CN" altLang="en-US" sz="4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endParaRP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17</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11" name="文本框 10">
            <a:extLst>
              <a:ext uri="{FF2B5EF4-FFF2-40B4-BE49-F238E27FC236}">
                <a16:creationId xmlns:a16="http://schemas.microsoft.com/office/drawing/2014/main" id="{59B9E0C5-3976-3174-8D67-4B3D345A3FDA}"/>
              </a:ext>
            </a:extLst>
          </p:cNvPr>
          <p:cNvSpPr txBox="1"/>
          <p:nvPr/>
        </p:nvSpPr>
        <p:spPr>
          <a:xfrm>
            <a:off x="1743374" y="1547610"/>
            <a:ext cx="8737600" cy="1692771"/>
          </a:xfrm>
          <a:prstGeom prst="rect">
            <a:avLst/>
          </a:prstGeom>
          <a:noFill/>
        </p:spPr>
        <p:txBody>
          <a:bodyPr wrap="square">
            <a:spAutoFit/>
          </a:bodyPr>
          <a:lstStyle/>
          <a:p>
            <a:r>
              <a:rPr lang="zh-CN" altLang="en-US" sz="2400" b="1" dirty="0">
                <a:latin typeface="+mn-ea"/>
              </a:rPr>
              <a:t>选择原因  </a:t>
            </a:r>
            <a:endParaRPr lang="en-US" altLang="zh-CN" sz="2400" b="1" dirty="0">
              <a:latin typeface="+mn-ea"/>
            </a:endParaRPr>
          </a:p>
          <a:p>
            <a:r>
              <a:rPr lang="zh-CN" altLang="en-US" sz="2000" dirty="0">
                <a:latin typeface="宋体" panose="02010600030101010101" pitchFamily="2" charset="-122"/>
                <a:ea typeface="宋体" panose="02010600030101010101" pitchFamily="2" charset="-122"/>
              </a:rPr>
              <a:t>提出的数据集在头部姿态的角度上，视线的角度上，图片的分辨率上，都占较大的优势。并且数据集包含</a:t>
            </a:r>
            <a:r>
              <a:rPr lang="en-US" altLang="zh-CN" sz="2000" dirty="0">
                <a:latin typeface="宋体" panose="02010600030101010101" pitchFamily="2" charset="-122"/>
                <a:ea typeface="宋体" panose="02010600030101010101" pitchFamily="2" charset="-122"/>
              </a:rPr>
              <a:t>16</a:t>
            </a:r>
            <a:r>
              <a:rPr lang="zh-CN" altLang="en-US" sz="2000" dirty="0">
                <a:latin typeface="宋体" panose="02010600030101010101" pitchFamily="2" charset="-122"/>
                <a:ea typeface="宋体" panose="02010600030101010101" pitchFamily="2" charset="-122"/>
              </a:rPr>
              <a:t>种不同的光照条件。由于</a:t>
            </a:r>
            <a:r>
              <a:rPr lang="en-US" altLang="zh-CN" sz="2000" dirty="0">
                <a:latin typeface="宋体" panose="02010600030101010101" pitchFamily="2" charset="-122"/>
                <a:ea typeface="宋体" panose="02010600030101010101" pitchFamily="2" charset="-122"/>
              </a:rPr>
              <a:t>ETH-</a:t>
            </a:r>
            <a:r>
              <a:rPr lang="en-US" altLang="zh-CN" sz="2000" dirty="0" err="1">
                <a:latin typeface="宋体" panose="02010600030101010101" pitchFamily="2" charset="-122"/>
                <a:ea typeface="宋体" panose="02010600030101010101" pitchFamily="2" charset="-122"/>
              </a:rPr>
              <a:t>XGaze</a:t>
            </a:r>
            <a:r>
              <a:rPr lang="zh-CN" altLang="en-US" sz="2000" dirty="0">
                <a:latin typeface="宋体" panose="02010600030101010101" pitchFamily="2" charset="-122"/>
                <a:ea typeface="宋体" panose="02010600030101010101" pitchFamily="2" charset="-122"/>
              </a:rPr>
              <a:t>的数据集图片有着高分辨率的特点，因此，在选区的深度学习模型中，能够满足高分辨率的要求。</a:t>
            </a:r>
          </a:p>
        </p:txBody>
      </p:sp>
      <p:pic>
        <p:nvPicPr>
          <p:cNvPr id="4" name="图片 3">
            <a:extLst>
              <a:ext uri="{FF2B5EF4-FFF2-40B4-BE49-F238E27FC236}">
                <a16:creationId xmlns:a16="http://schemas.microsoft.com/office/drawing/2014/main" id="{458EB0AB-DB31-FA01-9CB2-92EC2F98F4C5}"/>
              </a:ext>
            </a:extLst>
          </p:cNvPr>
          <p:cNvPicPr>
            <a:picLocks noChangeAspect="1"/>
          </p:cNvPicPr>
          <p:nvPr/>
        </p:nvPicPr>
        <p:blipFill rotWithShape="1">
          <a:blip r:embed="rId2"/>
          <a:srcRect l="-599" t="-1435" r="599" b="32116"/>
          <a:stretch/>
        </p:blipFill>
        <p:spPr>
          <a:xfrm>
            <a:off x="2914650" y="3446965"/>
            <a:ext cx="6362700" cy="2272685"/>
          </a:xfrm>
          <a:prstGeom prst="rect">
            <a:avLst/>
          </a:prstGeom>
        </p:spPr>
      </p:pic>
    </p:spTree>
    <p:extLst>
      <p:ext uri="{BB962C8B-B14F-4D97-AF65-F5344CB8AC3E}">
        <p14:creationId xmlns:p14="http://schemas.microsoft.com/office/powerpoint/2010/main" val="23484093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89148"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评价协议</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18</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10" name="文本框 9">
            <a:extLst>
              <a:ext uri="{FF2B5EF4-FFF2-40B4-BE49-F238E27FC236}">
                <a16:creationId xmlns:a16="http://schemas.microsoft.com/office/drawing/2014/main" id="{F176F827-87A3-E781-88BF-25472952D6F2}"/>
              </a:ext>
            </a:extLst>
          </p:cNvPr>
          <p:cNvSpPr txBox="1"/>
          <p:nvPr/>
        </p:nvSpPr>
        <p:spPr>
          <a:xfrm>
            <a:off x="906011" y="4124067"/>
            <a:ext cx="6383789" cy="2000548"/>
          </a:xfrm>
          <a:prstGeom prst="rect">
            <a:avLst/>
          </a:prstGeom>
          <a:noFill/>
        </p:spPr>
        <p:txBody>
          <a:bodyPr wrap="square">
            <a:spAutoFit/>
          </a:bodyPr>
          <a:lstStyle/>
          <a:p>
            <a:r>
              <a:rPr lang="zh-CN" altLang="en-US" sz="2400" dirty="0"/>
              <a:t>跨数据集评价</a:t>
            </a:r>
            <a:endParaRPr lang="en-US" altLang="zh-CN" sz="2400" dirty="0"/>
          </a:p>
          <a:p>
            <a:r>
              <a:rPr lang="zh-CN" altLang="en-US" sz="2000" dirty="0">
                <a:latin typeface="宋体" panose="02010600030101010101" pitchFamily="2" charset="-122"/>
                <a:ea typeface="宋体" panose="02010600030101010101" pitchFamily="2" charset="-122"/>
              </a:rPr>
              <a:t>在跨数据集评估的过程中，两两数据集交叉验证评估，</a:t>
            </a:r>
            <a:r>
              <a:rPr lang="en-US" altLang="zh-CN" sz="2000" dirty="0">
                <a:latin typeface="宋体" panose="02010600030101010101" pitchFamily="2" charset="-122"/>
                <a:ea typeface="宋体" panose="02010600030101010101" pitchFamily="2" charset="-122"/>
              </a:rPr>
              <a:t>ETH-</a:t>
            </a:r>
            <a:r>
              <a:rPr lang="en-US" altLang="zh-CN" sz="2000" dirty="0" err="1">
                <a:latin typeface="宋体" panose="02010600030101010101" pitchFamily="2" charset="-122"/>
                <a:ea typeface="宋体" panose="02010600030101010101" pitchFamily="2" charset="-122"/>
              </a:rPr>
              <a:t>XGaze</a:t>
            </a:r>
            <a:r>
              <a:rPr lang="zh-CN" altLang="en-US" sz="2000" dirty="0">
                <a:latin typeface="宋体" panose="02010600030101010101" pitchFamily="2" charset="-122"/>
                <a:ea typeface="宋体" panose="02010600030101010101" pitchFamily="2" charset="-122"/>
              </a:rPr>
              <a:t>与其他数据集的结果都表现出了相当大的视线估计误差。这是因为和其他数据集相比，</a:t>
            </a:r>
            <a:r>
              <a:rPr lang="en-US" altLang="zh-CN" sz="2000" dirty="0">
                <a:latin typeface="宋体" panose="02010600030101010101" pitchFamily="2" charset="-122"/>
                <a:ea typeface="宋体" panose="02010600030101010101" pitchFamily="2" charset="-122"/>
              </a:rPr>
              <a:t>ETH-</a:t>
            </a:r>
            <a:r>
              <a:rPr lang="en-US" altLang="zh-CN" sz="2000" dirty="0" err="1">
                <a:latin typeface="宋体" panose="02010600030101010101" pitchFamily="2" charset="-122"/>
                <a:ea typeface="宋体" panose="02010600030101010101" pitchFamily="2" charset="-122"/>
              </a:rPr>
              <a:t>XGaze</a:t>
            </a:r>
            <a:r>
              <a:rPr lang="zh-CN" altLang="en-US" sz="2000" dirty="0">
                <a:latin typeface="宋体" panose="02010600030101010101" pitchFamily="2" charset="-122"/>
                <a:ea typeface="宋体" panose="02010600030101010101" pitchFamily="2" charset="-122"/>
              </a:rPr>
              <a:t>在头部姿态和视线方向上都表现出了很大的变化。</a:t>
            </a:r>
            <a:r>
              <a:rPr lang="en-US" altLang="zh-CN" sz="2000" dirty="0" err="1">
                <a:latin typeface="宋体" panose="02010600030101010101" pitchFamily="2" charset="-122"/>
                <a:ea typeface="宋体" panose="02010600030101010101" pitchFamily="2" charset="-122"/>
              </a:rPr>
              <a:t>GazeCapture</a:t>
            </a:r>
            <a:r>
              <a:rPr lang="zh-CN" altLang="en-US" sz="2000" dirty="0">
                <a:latin typeface="宋体" panose="02010600030101010101" pitchFamily="2" charset="-122"/>
                <a:ea typeface="宋体" panose="02010600030101010101" pitchFamily="2" charset="-122"/>
              </a:rPr>
              <a:t>数据集表现情况较好。</a:t>
            </a:r>
            <a:endParaRPr lang="en-US" altLang="zh-CN" sz="2000" dirty="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D0C5079D-9A0C-ED05-FA07-548BF84BDA25}"/>
              </a:ext>
            </a:extLst>
          </p:cNvPr>
          <p:cNvSpPr txBox="1"/>
          <p:nvPr/>
        </p:nvSpPr>
        <p:spPr>
          <a:xfrm>
            <a:off x="906011" y="1665955"/>
            <a:ext cx="4351789" cy="1323439"/>
          </a:xfrm>
          <a:prstGeom prst="rect">
            <a:avLst/>
          </a:prstGeom>
          <a:noFill/>
        </p:spPr>
        <p:txBody>
          <a:bodyPr wrap="square">
            <a:spAutoFit/>
          </a:bodyPr>
          <a:lstStyle/>
          <a:p>
            <a:r>
              <a:rPr lang="en-US" altLang="zh-CN" sz="2000" b="1" i="0" dirty="0">
                <a:solidFill>
                  <a:srgbClr val="121212"/>
                </a:solidFill>
                <a:effectLst/>
                <a:latin typeface="+mn-ea"/>
              </a:rPr>
              <a:t>*</a:t>
            </a:r>
            <a:r>
              <a:rPr lang="zh-CN" altLang="en-US" sz="2000" b="1" i="0" dirty="0">
                <a:solidFill>
                  <a:srgbClr val="121212"/>
                </a:solidFill>
                <a:effectLst/>
                <a:latin typeface="+mn-ea"/>
              </a:rPr>
              <a:t>当前常用的评价指标有跨数据集、数据集内评价和特定个人评价，我们将头部姿态和视线估计方向的稳健性作为第四个评估标准。</a:t>
            </a:r>
            <a:endParaRPr lang="zh-CN" altLang="en-US" sz="2000" b="1" dirty="0">
              <a:latin typeface="+mn-ea"/>
            </a:endParaRPr>
          </a:p>
        </p:txBody>
      </p:sp>
      <p:pic>
        <p:nvPicPr>
          <p:cNvPr id="5" name="图片 4">
            <a:extLst>
              <a:ext uri="{FF2B5EF4-FFF2-40B4-BE49-F238E27FC236}">
                <a16:creationId xmlns:a16="http://schemas.microsoft.com/office/drawing/2014/main" id="{D745E786-635D-263D-CF2B-6407A94A4230}"/>
              </a:ext>
            </a:extLst>
          </p:cNvPr>
          <p:cNvPicPr>
            <a:picLocks noChangeAspect="1"/>
          </p:cNvPicPr>
          <p:nvPr/>
        </p:nvPicPr>
        <p:blipFill>
          <a:blip r:embed="rId2"/>
          <a:stretch>
            <a:fillRect/>
          </a:stretch>
        </p:blipFill>
        <p:spPr>
          <a:xfrm>
            <a:off x="5472651" y="1670326"/>
            <a:ext cx="6287978" cy="2497295"/>
          </a:xfrm>
          <a:prstGeom prst="rect">
            <a:avLst/>
          </a:prstGeom>
        </p:spPr>
      </p:pic>
    </p:spTree>
    <p:extLst>
      <p:ext uri="{BB962C8B-B14F-4D97-AF65-F5344CB8AC3E}">
        <p14:creationId xmlns:p14="http://schemas.microsoft.com/office/powerpoint/2010/main" val="20546265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lang="zh-CN" altLang="en-US" sz="5470" kern="0" dirty="0">
                <a:solidFill>
                  <a:srgbClr val="000000"/>
                </a:solidFill>
                <a:latin typeface="Arial" panose="020B0604020202020204"/>
                <a:ea typeface="宋体" panose="02010600030101010101" pitchFamily="2" charset="-122"/>
              </a:rPr>
              <a:t>实验结果</a:t>
            </a:r>
            <a:r>
              <a:rPr lang="en-US" altLang="zh-CN" sz="5470" kern="0" dirty="0">
                <a:solidFill>
                  <a:srgbClr val="000000"/>
                </a:solidFill>
                <a:latin typeface="Arial" panose="020B0604020202020204"/>
                <a:ea typeface="宋体" panose="02010600030101010101" pitchFamily="2" charset="-122"/>
              </a:rPr>
              <a:t>——</a:t>
            </a:r>
            <a:r>
              <a:rPr lang="zh-CN" altLang="en-US" sz="5470" kern="0" dirty="0">
                <a:solidFill>
                  <a:srgbClr val="000000"/>
                </a:solidFill>
                <a:latin typeface="Arial" panose="020B0604020202020204"/>
                <a:ea typeface="宋体" panose="02010600030101010101" pitchFamily="2" charset="-122"/>
              </a:rPr>
              <a:t>视频</a:t>
            </a:r>
            <a:endPar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endParaRP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19</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2" name="文本框 1">
            <a:extLst>
              <a:ext uri="{FF2B5EF4-FFF2-40B4-BE49-F238E27FC236}">
                <a16:creationId xmlns:a16="http://schemas.microsoft.com/office/drawing/2014/main" id="{7406CCC8-AA4D-78C7-7E9C-0E0EB66EF608}"/>
              </a:ext>
            </a:extLst>
          </p:cNvPr>
          <p:cNvSpPr txBox="1"/>
          <p:nvPr/>
        </p:nvSpPr>
        <p:spPr>
          <a:xfrm>
            <a:off x="4067503" y="3216166"/>
            <a:ext cx="3636580" cy="369332"/>
          </a:xfrm>
          <a:prstGeom prst="rect">
            <a:avLst/>
          </a:prstGeom>
          <a:noFill/>
        </p:spPr>
        <p:txBody>
          <a:bodyPr wrap="square" rtlCol="0">
            <a:spAutoFit/>
          </a:bodyPr>
          <a:lstStyle/>
          <a:p>
            <a:r>
              <a:rPr lang="zh-CN" altLang="en-US" dirty="0"/>
              <a:t>视频文件太大，这里删除了。</a:t>
            </a:r>
          </a:p>
        </p:txBody>
      </p:sp>
    </p:spTree>
    <p:extLst>
      <p:ext uri="{BB962C8B-B14F-4D97-AF65-F5344CB8AC3E}">
        <p14:creationId xmlns:p14="http://schemas.microsoft.com/office/powerpoint/2010/main" val="14147509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lang="zh-CN" altLang="en-US" sz="5470" kern="0" dirty="0">
                <a:solidFill>
                  <a:srgbClr val="000000"/>
                </a:solidFill>
                <a:latin typeface="Arial" panose="020B0604020202020204"/>
                <a:ea typeface="宋体" panose="02010600030101010101" pitchFamily="2" charset="-122"/>
              </a:rPr>
              <a:t>目录</a:t>
            </a:r>
            <a:endPar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endParaRP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2</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2" name="文本框 1">
            <a:extLst>
              <a:ext uri="{FF2B5EF4-FFF2-40B4-BE49-F238E27FC236}">
                <a16:creationId xmlns:a16="http://schemas.microsoft.com/office/drawing/2014/main" id="{C3655FCE-E7C5-104B-C194-A4DEB86E230A}"/>
              </a:ext>
            </a:extLst>
          </p:cNvPr>
          <p:cNvSpPr txBox="1"/>
          <p:nvPr/>
        </p:nvSpPr>
        <p:spPr>
          <a:xfrm>
            <a:off x="2359452" y="1828800"/>
            <a:ext cx="7609490" cy="3170099"/>
          </a:xfrm>
          <a:prstGeom prst="rect">
            <a:avLst/>
          </a:prstGeom>
          <a:noFill/>
        </p:spPr>
        <p:txBody>
          <a:bodyPr wrap="square" rtlCol="0">
            <a:spAutoFit/>
          </a:bodyPr>
          <a:lstStyle/>
          <a:p>
            <a:r>
              <a:rPr lang="zh-CN" altLang="en-US" sz="4000" dirty="0">
                <a:latin typeface="宋体" panose="02010600030101010101" pitchFamily="2" charset="-122"/>
                <a:ea typeface="宋体" panose="02010600030101010101" pitchFamily="2" charset="-122"/>
              </a:rPr>
              <a:t>一、环境</a:t>
            </a:r>
            <a:endParaRPr lang="en-US" altLang="zh-CN" sz="4000" dirty="0">
              <a:latin typeface="宋体" panose="02010600030101010101" pitchFamily="2" charset="-122"/>
              <a:ea typeface="宋体" panose="02010600030101010101" pitchFamily="2" charset="-122"/>
            </a:endParaRPr>
          </a:p>
          <a:p>
            <a:r>
              <a:rPr lang="zh-CN" altLang="en-US" sz="4000" dirty="0">
                <a:latin typeface="宋体" panose="02010600030101010101" pitchFamily="2" charset="-122"/>
                <a:ea typeface="宋体" panose="02010600030101010101" pitchFamily="2" charset="-122"/>
              </a:rPr>
              <a:t>二、视线估计介绍及应用</a:t>
            </a:r>
            <a:endParaRPr lang="en-US" altLang="zh-CN" sz="4000" dirty="0">
              <a:latin typeface="宋体" panose="02010600030101010101" pitchFamily="2" charset="-122"/>
              <a:ea typeface="宋体" panose="02010600030101010101" pitchFamily="2" charset="-122"/>
            </a:endParaRPr>
          </a:p>
          <a:p>
            <a:r>
              <a:rPr lang="zh-CN" altLang="en-US" sz="4000" dirty="0">
                <a:latin typeface="宋体" panose="02010600030101010101" pitchFamily="2" charset="-122"/>
                <a:ea typeface="宋体" panose="02010600030101010101" pitchFamily="2" charset="-122"/>
              </a:rPr>
              <a:t>三、算法介绍</a:t>
            </a:r>
            <a:endParaRPr lang="en-US" altLang="zh-CN" sz="4000" dirty="0">
              <a:latin typeface="宋体" panose="02010600030101010101" pitchFamily="2" charset="-122"/>
              <a:ea typeface="宋体" panose="02010600030101010101" pitchFamily="2" charset="-122"/>
            </a:endParaRPr>
          </a:p>
          <a:p>
            <a:r>
              <a:rPr lang="zh-CN" altLang="en-US" sz="4000" dirty="0">
                <a:latin typeface="宋体" panose="02010600030101010101" pitchFamily="2" charset="-122"/>
                <a:ea typeface="宋体" panose="02010600030101010101" pitchFamily="2" charset="-122"/>
              </a:rPr>
              <a:t>四、数据集</a:t>
            </a:r>
            <a:endParaRPr lang="en-US" altLang="zh-CN" sz="4000" dirty="0">
              <a:latin typeface="宋体" panose="02010600030101010101" pitchFamily="2" charset="-122"/>
              <a:ea typeface="宋体" panose="02010600030101010101" pitchFamily="2" charset="-122"/>
            </a:endParaRPr>
          </a:p>
          <a:p>
            <a:r>
              <a:rPr lang="zh-CN" altLang="en-US" sz="4000" dirty="0">
                <a:latin typeface="宋体" panose="02010600030101010101" pitchFamily="2" charset="-122"/>
                <a:ea typeface="宋体" panose="02010600030101010101" pitchFamily="2" charset="-122"/>
              </a:rPr>
              <a:t>五、实验结果</a:t>
            </a:r>
          </a:p>
        </p:txBody>
      </p:sp>
    </p:spTree>
    <p:extLst>
      <p:ext uri="{BB962C8B-B14F-4D97-AF65-F5344CB8AC3E}">
        <p14:creationId xmlns:p14="http://schemas.microsoft.com/office/powerpoint/2010/main" val="33126642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lang="zh-CN" altLang="en-US" sz="5470" kern="0" dirty="0">
                <a:solidFill>
                  <a:srgbClr val="000000"/>
                </a:solidFill>
                <a:latin typeface="Arial" panose="020B0604020202020204"/>
                <a:ea typeface="宋体" panose="02010600030101010101" pitchFamily="2" charset="-122"/>
              </a:rPr>
              <a:t>实验结果</a:t>
            </a:r>
            <a:r>
              <a:rPr lang="en-US" altLang="zh-CN" sz="5470" kern="0" dirty="0">
                <a:solidFill>
                  <a:srgbClr val="000000"/>
                </a:solidFill>
                <a:latin typeface="Arial" panose="020B0604020202020204"/>
                <a:ea typeface="宋体" panose="02010600030101010101" pitchFamily="2" charset="-122"/>
              </a:rPr>
              <a:t>——</a:t>
            </a:r>
            <a:r>
              <a:rPr lang="zh-CN" altLang="en-US" sz="5470" kern="0" dirty="0">
                <a:solidFill>
                  <a:srgbClr val="000000"/>
                </a:solidFill>
                <a:latin typeface="Arial" panose="020B0604020202020204"/>
                <a:ea typeface="宋体" panose="02010600030101010101" pitchFamily="2" charset="-122"/>
              </a:rPr>
              <a:t>实时</a:t>
            </a:r>
            <a:endPar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endParaRP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20</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10" name="文本框 9">
            <a:extLst>
              <a:ext uri="{FF2B5EF4-FFF2-40B4-BE49-F238E27FC236}">
                <a16:creationId xmlns:a16="http://schemas.microsoft.com/office/drawing/2014/main" id="{0105F8C7-70C1-0726-B523-9B5F29BBBBE8}"/>
              </a:ext>
            </a:extLst>
          </p:cNvPr>
          <p:cNvSpPr txBox="1"/>
          <p:nvPr/>
        </p:nvSpPr>
        <p:spPr>
          <a:xfrm>
            <a:off x="689148" y="2301851"/>
            <a:ext cx="6096000" cy="2031325"/>
          </a:xfrm>
          <a:prstGeom prst="rect">
            <a:avLst/>
          </a:prstGeom>
          <a:noFill/>
        </p:spPr>
        <p:txBody>
          <a:bodyPr wrap="square">
            <a:spAutoFit/>
          </a:bodyPr>
          <a:lstStyle/>
          <a:p>
            <a:r>
              <a:rPr lang="zh-CN" altLang="en-US" dirty="0"/>
              <a:t>说明：在图像上会显示视线估计的方向，右侧是实时检测的</a:t>
            </a:r>
            <a:r>
              <a:rPr lang="en-US" altLang="zh-CN" dirty="0"/>
              <a:t>pitch</a:t>
            </a:r>
            <a:r>
              <a:rPr lang="zh-CN" altLang="en-US" dirty="0"/>
              <a:t>和</a:t>
            </a:r>
            <a:r>
              <a:rPr lang="en-US" altLang="zh-CN" dirty="0"/>
              <a:t>yaw</a:t>
            </a:r>
            <a:r>
              <a:rPr lang="zh-CN" altLang="en-US" dirty="0"/>
              <a:t>角度</a:t>
            </a:r>
            <a:endParaRPr lang="en-US" altLang="zh-CN" dirty="0"/>
          </a:p>
          <a:p>
            <a:r>
              <a:rPr lang="zh-CN" altLang="en-US" dirty="0"/>
              <a:t>快捷键：</a:t>
            </a:r>
            <a:endParaRPr lang="en-US" altLang="zh-CN" dirty="0"/>
          </a:p>
          <a:p>
            <a:r>
              <a:rPr lang="en-US" altLang="zh-CN" dirty="0"/>
              <a:t>-   `l`: landmarks</a:t>
            </a:r>
          </a:p>
          <a:p>
            <a:pPr marL="285750" indent="-285750">
              <a:buFontTx/>
              <a:buChar char="-"/>
            </a:pPr>
            <a:r>
              <a:rPr lang="en-US" altLang="zh-CN" dirty="0"/>
              <a:t>`h`: head pose</a:t>
            </a:r>
          </a:p>
          <a:p>
            <a:pPr marL="285750" indent="-285750">
              <a:buFontTx/>
              <a:buChar char="-"/>
            </a:pPr>
            <a:r>
              <a:rPr lang="en-US" altLang="zh-CN" dirty="0"/>
              <a:t>`t`: projected points of 3D face model</a:t>
            </a:r>
          </a:p>
          <a:p>
            <a:r>
              <a:rPr lang="en-US" altLang="zh-CN" dirty="0"/>
              <a:t>-   `b`: face bounding box</a:t>
            </a:r>
            <a:endParaRPr lang="zh-CN" altLang="en-US" dirty="0"/>
          </a:p>
        </p:txBody>
      </p:sp>
      <p:pic>
        <p:nvPicPr>
          <p:cNvPr id="3" name="图片 2">
            <a:extLst>
              <a:ext uri="{FF2B5EF4-FFF2-40B4-BE49-F238E27FC236}">
                <a16:creationId xmlns:a16="http://schemas.microsoft.com/office/drawing/2014/main" id="{11E0BE67-AD27-5D39-EB31-54F4D59AA1E9}"/>
              </a:ext>
            </a:extLst>
          </p:cNvPr>
          <p:cNvPicPr>
            <a:picLocks noChangeAspect="1"/>
          </p:cNvPicPr>
          <p:nvPr/>
        </p:nvPicPr>
        <p:blipFill>
          <a:blip r:embed="rId2"/>
          <a:stretch>
            <a:fillRect/>
          </a:stretch>
        </p:blipFill>
        <p:spPr>
          <a:xfrm>
            <a:off x="7360614" y="1690529"/>
            <a:ext cx="3535986" cy="4352921"/>
          </a:xfrm>
          <a:prstGeom prst="rect">
            <a:avLst/>
          </a:prstGeom>
        </p:spPr>
      </p:pic>
    </p:spTree>
    <p:extLst>
      <p:ext uri="{BB962C8B-B14F-4D97-AF65-F5344CB8AC3E}">
        <p14:creationId xmlns:p14="http://schemas.microsoft.com/office/powerpoint/2010/main" val="249713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21</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pic>
        <p:nvPicPr>
          <p:cNvPr id="2" name="图片 1">
            <a:extLst>
              <a:ext uri="{FF2B5EF4-FFF2-40B4-BE49-F238E27FC236}">
                <a16:creationId xmlns:a16="http://schemas.microsoft.com/office/drawing/2014/main" id="{0397B672-C7EF-F23C-B9CB-768E3B2F60EB}"/>
              </a:ext>
            </a:extLst>
          </p:cNvPr>
          <p:cNvPicPr>
            <a:picLocks noChangeAspect="1"/>
          </p:cNvPicPr>
          <p:nvPr/>
        </p:nvPicPr>
        <p:blipFill>
          <a:blip r:embed="rId2"/>
          <a:stretch>
            <a:fillRect/>
          </a:stretch>
        </p:blipFill>
        <p:spPr>
          <a:xfrm>
            <a:off x="3450106" y="719093"/>
            <a:ext cx="5291787" cy="5419814"/>
          </a:xfrm>
          <a:prstGeom prst="rect">
            <a:avLst/>
          </a:prstGeom>
        </p:spPr>
      </p:pic>
    </p:spTree>
    <p:extLst>
      <p:ext uri="{BB962C8B-B14F-4D97-AF65-F5344CB8AC3E}">
        <p14:creationId xmlns:p14="http://schemas.microsoft.com/office/powerpoint/2010/main" val="33559385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环境</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3</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2" name="文本框 1">
            <a:extLst>
              <a:ext uri="{FF2B5EF4-FFF2-40B4-BE49-F238E27FC236}">
                <a16:creationId xmlns:a16="http://schemas.microsoft.com/office/drawing/2014/main" id="{53B84689-D2AF-87F1-AAB2-B5926A40B008}"/>
              </a:ext>
            </a:extLst>
          </p:cNvPr>
          <p:cNvSpPr txBox="1"/>
          <p:nvPr/>
        </p:nvSpPr>
        <p:spPr>
          <a:xfrm>
            <a:off x="1625601" y="1782332"/>
            <a:ext cx="8125840" cy="4431983"/>
          </a:xfrm>
          <a:prstGeom prst="rect">
            <a:avLst/>
          </a:prstGeom>
          <a:noFill/>
        </p:spPr>
        <p:txBody>
          <a:bodyPr wrap="square" rtlCol="0">
            <a:spAutoFit/>
          </a:bodyPr>
          <a:lstStyle/>
          <a:p>
            <a:r>
              <a:rPr lang="en-US" altLang="zh-CN" sz="4400" dirty="0">
                <a:latin typeface="宋体" panose="02010600030101010101" pitchFamily="2" charset="-122"/>
                <a:ea typeface="宋体" panose="02010600030101010101" pitchFamily="2" charset="-122"/>
              </a:rPr>
              <a:t>Python:3.6.5</a:t>
            </a:r>
          </a:p>
          <a:p>
            <a:r>
              <a:rPr lang="en-US" altLang="zh-CN" sz="4400" dirty="0">
                <a:latin typeface="宋体" panose="02010600030101010101" pitchFamily="2" charset="-122"/>
                <a:ea typeface="宋体" panose="02010600030101010101" pitchFamily="2" charset="-122"/>
              </a:rPr>
              <a:t>Pytorch:1.0.2</a:t>
            </a:r>
          </a:p>
          <a:p>
            <a:r>
              <a:rPr lang="en-US" altLang="zh-CN" sz="4400" dirty="0">
                <a:latin typeface="宋体" panose="02010600030101010101" pitchFamily="2" charset="-122"/>
                <a:ea typeface="宋体" panose="02010600030101010101" pitchFamily="2" charset="-122"/>
              </a:rPr>
              <a:t>Numpy:1.17.1</a:t>
            </a:r>
          </a:p>
          <a:p>
            <a:r>
              <a:rPr lang="en-US" altLang="zh-CN" sz="4400" dirty="0">
                <a:latin typeface="宋体" panose="02010600030101010101" pitchFamily="2" charset="-122"/>
                <a:ea typeface="宋体" panose="02010600030101010101" pitchFamily="2" charset="-122"/>
              </a:rPr>
              <a:t>Opencv:4.5.5</a:t>
            </a:r>
          </a:p>
          <a:p>
            <a:endParaRPr lang="en-US" altLang="zh-CN" sz="4400" dirty="0">
              <a:latin typeface="宋体" panose="02010600030101010101" pitchFamily="2" charset="-122"/>
              <a:ea typeface="宋体" panose="02010600030101010101" pitchFamily="2" charset="-122"/>
            </a:endParaRPr>
          </a:p>
          <a:p>
            <a:endParaRPr lang="en-US" altLang="zh-CN" sz="4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7022995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lang="zh-CN" altLang="en-US" sz="5470" kern="0" dirty="0">
                <a:solidFill>
                  <a:srgbClr val="000000"/>
                </a:solidFill>
                <a:latin typeface="Arial" panose="020B0604020202020204"/>
                <a:ea typeface="宋体" panose="02010600030101010101" pitchFamily="2" charset="-122"/>
              </a:rPr>
              <a:t>介绍</a:t>
            </a:r>
            <a:endPar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endParaRP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10" name="文本框 9">
            <a:extLst>
              <a:ext uri="{FF2B5EF4-FFF2-40B4-BE49-F238E27FC236}">
                <a16:creationId xmlns:a16="http://schemas.microsoft.com/office/drawing/2014/main" id="{65AC68C9-877B-322B-062F-FFDC142D379E}"/>
              </a:ext>
            </a:extLst>
          </p:cNvPr>
          <p:cNvSpPr txBox="1"/>
          <p:nvPr/>
        </p:nvSpPr>
        <p:spPr>
          <a:xfrm>
            <a:off x="1513840" y="1655332"/>
            <a:ext cx="9382760" cy="2308324"/>
          </a:xfrm>
          <a:prstGeom prst="rect">
            <a:avLst/>
          </a:prstGeom>
          <a:noFill/>
        </p:spPr>
        <p:txBody>
          <a:bodyPr wrap="square">
            <a:spAutoFit/>
          </a:bodyPr>
          <a:lstStyle/>
          <a:p>
            <a:pPr algn="l"/>
            <a:r>
              <a:rPr lang="zh-CN" altLang="en-US" sz="2400" b="0" i="0" dirty="0">
                <a:solidFill>
                  <a:srgbClr val="121212"/>
                </a:solidFill>
                <a:effectLst/>
                <a:latin typeface="-apple-system"/>
              </a:rPr>
              <a:t>三维视线估计的目标是从眼睛图片或人脸图片中推导出人的视线方向。通常，这个视线方向是由两个角度，</a:t>
            </a:r>
            <a:r>
              <a:rPr lang="en-US" altLang="zh-CN" sz="2400" b="0" i="0" dirty="0">
                <a:solidFill>
                  <a:srgbClr val="121212"/>
                </a:solidFill>
                <a:effectLst/>
                <a:latin typeface="-apple-system"/>
              </a:rPr>
              <a:t>pitch</a:t>
            </a:r>
            <a:r>
              <a:rPr lang="zh-CN" altLang="en-US" sz="2400" b="0" i="0" dirty="0">
                <a:solidFill>
                  <a:srgbClr val="121212"/>
                </a:solidFill>
                <a:effectLst/>
                <a:latin typeface="-apple-system"/>
              </a:rPr>
              <a:t>（垂直方向）和 </a:t>
            </a:r>
            <a:r>
              <a:rPr lang="en-US" altLang="zh-CN" sz="2400" b="0" i="0" dirty="0">
                <a:solidFill>
                  <a:srgbClr val="121212"/>
                </a:solidFill>
                <a:effectLst/>
                <a:latin typeface="-apple-system"/>
              </a:rPr>
              <a:t>yaw</a:t>
            </a:r>
            <a:r>
              <a:rPr lang="zh-CN" altLang="en-US" sz="2400" b="0" i="0" dirty="0">
                <a:solidFill>
                  <a:srgbClr val="121212"/>
                </a:solidFill>
                <a:effectLst/>
                <a:latin typeface="-apple-system"/>
              </a:rPr>
              <a:t>（水平方向）来表示的，见左图。需要注意的是，在相机坐标系下，视线的方向不仅取决于眼睛的状态（眼珠位置，眼睛开合程度等），还取决于头部姿态（见右图：虽然眼睛相对头部是斜视，但在相机坐标系下，他看的是正前方）。</a:t>
            </a:r>
          </a:p>
        </p:txBody>
      </p:sp>
      <p:pic>
        <p:nvPicPr>
          <p:cNvPr id="11" name="图片 10">
            <a:extLst>
              <a:ext uri="{FF2B5EF4-FFF2-40B4-BE49-F238E27FC236}">
                <a16:creationId xmlns:a16="http://schemas.microsoft.com/office/drawing/2014/main" id="{09B4B635-E6E2-75C9-95BA-F47D578ABDAF}"/>
              </a:ext>
            </a:extLst>
          </p:cNvPr>
          <p:cNvPicPr>
            <a:picLocks noChangeAspect="1"/>
          </p:cNvPicPr>
          <p:nvPr/>
        </p:nvPicPr>
        <p:blipFill rotWithShape="1">
          <a:blip r:embed="rId2"/>
          <a:srcRect b="19728"/>
          <a:stretch/>
        </p:blipFill>
        <p:spPr>
          <a:xfrm>
            <a:off x="2328358" y="3963656"/>
            <a:ext cx="2865368" cy="1847414"/>
          </a:xfrm>
          <a:prstGeom prst="rect">
            <a:avLst/>
          </a:prstGeom>
        </p:spPr>
      </p:pic>
      <p:pic>
        <p:nvPicPr>
          <p:cNvPr id="12" name="图片 11">
            <a:extLst>
              <a:ext uri="{FF2B5EF4-FFF2-40B4-BE49-F238E27FC236}">
                <a16:creationId xmlns:a16="http://schemas.microsoft.com/office/drawing/2014/main" id="{67768605-4637-0804-4B3D-95CDC2A0A702}"/>
              </a:ext>
            </a:extLst>
          </p:cNvPr>
          <p:cNvPicPr>
            <a:picLocks noChangeAspect="1"/>
          </p:cNvPicPr>
          <p:nvPr/>
        </p:nvPicPr>
        <p:blipFill>
          <a:blip r:embed="rId3"/>
          <a:stretch>
            <a:fillRect/>
          </a:stretch>
        </p:blipFill>
        <p:spPr>
          <a:xfrm>
            <a:off x="7470867" y="4039921"/>
            <a:ext cx="2392775" cy="1694883"/>
          </a:xfrm>
          <a:prstGeom prst="rect">
            <a:avLst/>
          </a:prstGeom>
        </p:spPr>
      </p:pic>
    </p:spTree>
    <p:extLst>
      <p:ext uri="{BB962C8B-B14F-4D97-AF65-F5344CB8AC3E}">
        <p14:creationId xmlns:p14="http://schemas.microsoft.com/office/powerpoint/2010/main" val="27058965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评价指标</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9" name="内容占位符 2">
            <a:extLst>
              <a:ext uri="{FF2B5EF4-FFF2-40B4-BE49-F238E27FC236}">
                <a16:creationId xmlns:a16="http://schemas.microsoft.com/office/drawing/2014/main" id="{42AC0AF5-01E0-09D6-6FC1-314CABB114E2}"/>
              </a:ext>
            </a:extLst>
          </p:cNvPr>
          <p:cNvSpPr>
            <a:spLocks noGrp="1"/>
          </p:cNvSpPr>
          <p:nvPr>
            <p:ph idx="1"/>
          </p:nvPr>
        </p:nvSpPr>
        <p:spPr>
          <a:xfrm>
            <a:off x="838200" y="1825625"/>
            <a:ext cx="10515600" cy="4351338"/>
          </a:xfrm>
        </p:spPr>
        <p:txBody>
          <a:bodyPr/>
          <a:lstStyle/>
          <a:p>
            <a:r>
              <a:rPr lang="zh-CN" altLang="en-US" b="0" i="0" dirty="0">
                <a:solidFill>
                  <a:srgbClr val="121212"/>
                </a:solidFill>
                <a:effectLst/>
                <a:latin typeface="-apple-system"/>
              </a:rPr>
              <a:t>在模型估计出</a:t>
            </a:r>
            <a:r>
              <a:rPr lang="en-US" altLang="zh-CN" b="0" i="0" dirty="0">
                <a:solidFill>
                  <a:srgbClr val="121212"/>
                </a:solidFill>
                <a:effectLst/>
                <a:latin typeface="-apple-system"/>
              </a:rPr>
              <a:t>pitch</a:t>
            </a:r>
            <a:r>
              <a:rPr lang="zh-CN" altLang="en-US" b="0" i="0" dirty="0">
                <a:solidFill>
                  <a:srgbClr val="121212"/>
                </a:solidFill>
                <a:effectLst/>
                <a:latin typeface="-apple-system"/>
              </a:rPr>
              <a:t>角和</a:t>
            </a:r>
            <a:r>
              <a:rPr lang="en-US" altLang="zh-CN" b="0" i="0" dirty="0">
                <a:solidFill>
                  <a:srgbClr val="121212"/>
                </a:solidFill>
                <a:effectLst/>
                <a:latin typeface="-apple-system"/>
              </a:rPr>
              <a:t>yaw</a:t>
            </a:r>
            <a:r>
              <a:rPr lang="zh-CN" altLang="en-US" b="0" i="0" dirty="0">
                <a:solidFill>
                  <a:srgbClr val="121212"/>
                </a:solidFill>
                <a:effectLst/>
                <a:latin typeface="-apple-system"/>
              </a:rPr>
              <a:t>角之后，可以计算出代表视线方向的三维向量，该向量与真实的方向向量（</a:t>
            </a:r>
            <a:r>
              <a:rPr lang="en-US" altLang="zh-CN" b="0" i="0" dirty="0">
                <a:solidFill>
                  <a:srgbClr val="121212"/>
                </a:solidFill>
                <a:effectLst/>
                <a:latin typeface="-apple-system"/>
              </a:rPr>
              <a:t>ground truth</a:t>
            </a:r>
            <a:r>
              <a:rPr lang="zh-CN" altLang="en-US" b="0" i="0" dirty="0">
                <a:solidFill>
                  <a:srgbClr val="121212"/>
                </a:solidFill>
                <a:effectLst/>
                <a:latin typeface="-apple-system"/>
              </a:rPr>
              <a:t>）之间的夹角即是</a:t>
            </a:r>
            <a:r>
              <a:rPr lang="en-US" altLang="zh-CN" b="0" i="0" dirty="0">
                <a:solidFill>
                  <a:srgbClr val="121212"/>
                </a:solidFill>
                <a:effectLst/>
                <a:latin typeface="-apple-system"/>
              </a:rPr>
              <a:t>gaze</a:t>
            </a:r>
            <a:r>
              <a:rPr lang="zh-CN" altLang="en-US" b="0" i="0" dirty="0">
                <a:solidFill>
                  <a:srgbClr val="121212"/>
                </a:solidFill>
                <a:effectLst/>
                <a:latin typeface="-apple-system"/>
              </a:rPr>
              <a:t>领域最常用的评价指标。</a:t>
            </a:r>
            <a:endParaRPr lang="zh-CN" altLang="en-US" dirty="0"/>
          </a:p>
        </p:txBody>
      </p:sp>
      <p:pic>
        <p:nvPicPr>
          <p:cNvPr id="10" name="图片 9">
            <a:extLst>
              <a:ext uri="{FF2B5EF4-FFF2-40B4-BE49-F238E27FC236}">
                <a16:creationId xmlns:a16="http://schemas.microsoft.com/office/drawing/2014/main" id="{575E52AE-8F24-80A5-81D9-BAEF5D5E1A9D}"/>
              </a:ext>
            </a:extLst>
          </p:cNvPr>
          <p:cNvPicPr>
            <a:picLocks noChangeAspect="1"/>
          </p:cNvPicPr>
          <p:nvPr/>
        </p:nvPicPr>
        <p:blipFill rotWithShape="1">
          <a:blip r:embed="rId2"/>
          <a:srcRect b="19728"/>
          <a:stretch/>
        </p:blipFill>
        <p:spPr>
          <a:xfrm>
            <a:off x="4039173" y="3113061"/>
            <a:ext cx="4113654" cy="2652232"/>
          </a:xfrm>
          <a:prstGeom prst="rect">
            <a:avLst/>
          </a:prstGeom>
        </p:spPr>
      </p:pic>
    </p:spTree>
    <p:extLst>
      <p:ext uri="{BB962C8B-B14F-4D97-AF65-F5344CB8AC3E}">
        <p14:creationId xmlns:p14="http://schemas.microsoft.com/office/powerpoint/2010/main" val="9799027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lang="zh-CN" altLang="en-US" sz="5470" kern="0" dirty="0">
                <a:solidFill>
                  <a:srgbClr val="000000"/>
                </a:solidFill>
                <a:latin typeface="Arial" panose="020B0604020202020204"/>
                <a:ea typeface="宋体" panose="02010600030101010101" pitchFamily="2" charset="-122"/>
              </a:rPr>
              <a:t>视线估计应用</a:t>
            </a:r>
            <a:endPar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endParaRP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14" name="文本框 13">
            <a:extLst>
              <a:ext uri="{FF2B5EF4-FFF2-40B4-BE49-F238E27FC236}">
                <a16:creationId xmlns:a16="http://schemas.microsoft.com/office/drawing/2014/main" id="{D65F2D63-04E8-971F-514B-B503A0087604}"/>
              </a:ext>
            </a:extLst>
          </p:cNvPr>
          <p:cNvSpPr txBox="1"/>
          <p:nvPr/>
        </p:nvSpPr>
        <p:spPr>
          <a:xfrm>
            <a:off x="1519387" y="2878640"/>
            <a:ext cx="9153226" cy="3385799"/>
          </a:xfrm>
          <a:prstGeom prst="rect">
            <a:avLst/>
          </a:prstGeom>
          <a:noFill/>
        </p:spPr>
        <p:txBody>
          <a:bodyPr wrap="square">
            <a:spAutoFit/>
          </a:bodyPr>
          <a:lstStyle/>
          <a:p>
            <a:pPr algn="l">
              <a:lnSpc>
                <a:spcPct val="120000"/>
              </a:lnSpc>
            </a:pPr>
            <a:r>
              <a:rPr lang="zh-CN" altLang="en-US" b="1" i="0" dirty="0">
                <a:solidFill>
                  <a:srgbClr val="121212"/>
                </a:solidFill>
                <a:effectLst/>
                <a:latin typeface="-apple-system"/>
              </a:rPr>
              <a:t>游戏：</a:t>
            </a:r>
            <a:r>
              <a:rPr lang="zh-CN" altLang="en-US" b="0" i="0" dirty="0">
                <a:solidFill>
                  <a:srgbClr val="121212"/>
                </a:solidFill>
                <a:effectLst/>
                <a:latin typeface="-apple-system"/>
              </a:rPr>
              <a:t>通过估计</a:t>
            </a:r>
            <a:r>
              <a:rPr lang="en-US" altLang="zh-CN" b="0" i="0" dirty="0">
                <a:solidFill>
                  <a:srgbClr val="121212"/>
                </a:solidFill>
                <a:effectLst/>
                <a:latin typeface="-apple-system"/>
              </a:rPr>
              <a:t>gaze</a:t>
            </a:r>
            <a:r>
              <a:rPr lang="zh-CN" altLang="en-US" b="0" i="0" dirty="0">
                <a:solidFill>
                  <a:srgbClr val="121212"/>
                </a:solidFill>
                <a:effectLst/>
                <a:latin typeface="-apple-system"/>
              </a:rPr>
              <a:t>进行游戏的交互。</a:t>
            </a:r>
            <a:endParaRPr lang="en-US" altLang="zh-CN" b="0" i="0" dirty="0">
              <a:solidFill>
                <a:srgbClr val="121212"/>
              </a:solidFill>
              <a:effectLst/>
              <a:latin typeface="-apple-system"/>
            </a:endParaRPr>
          </a:p>
          <a:p>
            <a:pPr algn="l">
              <a:lnSpc>
                <a:spcPct val="120000"/>
              </a:lnSpc>
            </a:pPr>
            <a:r>
              <a:rPr lang="en-US" altLang="zh-CN" b="1" i="0" dirty="0">
                <a:solidFill>
                  <a:srgbClr val="121212"/>
                </a:solidFill>
                <a:effectLst/>
                <a:latin typeface="-apple-system"/>
              </a:rPr>
              <a:t>VR</a:t>
            </a:r>
            <a:r>
              <a:rPr lang="zh-CN" altLang="en-US" b="1" i="0" dirty="0">
                <a:solidFill>
                  <a:srgbClr val="121212"/>
                </a:solidFill>
                <a:effectLst/>
                <a:latin typeface="-apple-system"/>
              </a:rPr>
              <a:t>：</a:t>
            </a:r>
            <a:r>
              <a:rPr lang="zh-CN" altLang="en-US" b="0" i="0" dirty="0">
                <a:solidFill>
                  <a:srgbClr val="121212"/>
                </a:solidFill>
                <a:effectLst/>
                <a:latin typeface="-apple-system"/>
              </a:rPr>
              <a:t>如果能够通过头盔内置摄像头准确估计人的视线方向，则可以对场景做局部精细渲染，即仅对人注视范围内的场景精细渲染，从而大大降低硬件成本。</a:t>
            </a:r>
          </a:p>
          <a:p>
            <a:pPr algn="l">
              <a:lnSpc>
                <a:spcPct val="120000"/>
              </a:lnSpc>
            </a:pPr>
            <a:r>
              <a:rPr lang="zh-CN" altLang="en-US" b="1" i="0" dirty="0">
                <a:solidFill>
                  <a:srgbClr val="121212"/>
                </a:solidFill>
                <a:effectLst/>
                <a:latin typeface="-apple-system"/>
              </a:rPr>
              <a:t>医疗：</a:t>
            </a:r>
            <a:r>
              <a:rPr lang="en-US" altLang="zh-CN" b="0" i="0" dirty="0">
                <a:solidFill>
                  <a:srgbClr val="121212"/>
                </a:solidFill>
                <a:effectLst/>
                <a:latin typeface="-apple-system"/>
              </a:rPr>
              <a:t>gaze</a:t>
            </a:r>
            <a:r>
              <a:rPr lang="zh-CN" altLang="en-US" b="0" i="0" dirty="0">
                <a:solidFill>
                  <a:srgbClr val="121212"/>
                </a:solidFill>
                <a:effectLst/>
                <a:latin typeface="-apple-system"/>
              </a:rPr>
              <a:t>在医疗方面的应用主要是两类。一类是用于检测和诊断精神类或心理类的疾病。一个典型例子是自闭症儿童往往表现出与正常儿童不同的</a:t>
            </a:r>
            <a:r>
              <a:rPr lang="en-US" altLang="zh-CN" b="0" i="0" dirty="0">
                <a:solidFill>
                  <a:srgbClr val="121212"/>
                </a:solidFill>
                <a:effectLst/>
                <a:latin typeface="-apple-system"/>
              </a:rPr>
              <a:t>gaze</a:t>
            </a:r>
            <a:r>
              <a:rPr lang="zh-CN" altLang="en-US" b="0" i="0" dirty="0">
                <a:solidFill>
                  <a:srgbClr val="121212"/>
                </a:solidFill>
                <a:effectLst/>
                <a:latin typeface="-apple-system"/>
              </a:rPr>
              <a:t>行为与模式。另一类是通过基于</a:t>
            </a:r>
            <a:r>
              <a:rPr lang="en-US" altLang="zh-CN" b="0" i="0" dirty="0">
                <a:solidFill>
                  <a:srgbClr val="121212"/>
                </a:solidFill>
                <a:effectLst/>
                <a:latin typeface="-apple-system"/>
              </a:rPr>
              <a:t>gaze</a:t>
            </a:r>
            <a:r>
              <a:rPr lang="zh-CN" altLang="en-US" b="0" i="0" dirty="0">
                <a:solidFill>
                  <a:srgbClr val="121212"/>
                </a:solidFill>
                <a:effectLst/>
                <a:latin typeface="-apple-system"/>
              </a:rPr>
              <a:t>的交互系统来为一些病人提供便利。如渐冻症患者可以使用眼动仪来完成一些日常活动。</a:t>
            </a:r>
            <a:endParaRPr lang="en-US" altLang="zh-CN" b="0" i="0" dirty="0">
              <a:solidFill>
                <a:srgbClr val="121212"/>
              </a:solidFill>
              <a:effectLst/>
              <a:latin typeface="-apple-system"/>
            </a:endParaRPr>
          </a:p>
          <a:p>
            <a:pPr algn="l">
              <a:lnSpc>
                <a:spcPct val="120000"/>
              </a:lnSpc>
            </a:pPr>
            <a:r>
              <a:rPr lang="zh-CN" altLang="en-US" b="1" i="0" dirty="0">
                <a:solidFill>
                  <a:srgbClr val="121212"/>
                </a:solidFill>
                <a:effectLst/>
                <a:latin typeface="-apple-system"/>
              </a:rPr>
              <a:t>辅助驾驶（智能座舱）：</a:t>
            </a:r>
            <a:r>
              <a:rPr lang="en-US" altLang="zh-CN" b="0" i="0" dirty="0">
                <a:solidFill>
                  <a:srgbClr val="121212"/>
                </a:solidFill>
                <a:effectLst/>
                <a:latin typeface="-apple-system"/>
              </a:rPr>
              <a:t>gaze</a:t>
            </a:r>
            <a:r>
              <a:rPr lang="zh-CN" altLang="en-US" b="0" i="0" dirty="0">
                <a:solidFill>
                  <a:srgbClr val="121212"/>
                </a:solidFill>
                <a:effectLst/>
                <a:latin typeface="-apple-system"/>
              </a:rPr>
              <a:t>在辅助驾驶上有两方面应用。一是检测驾驶员是否疲劳驾驶以及注意力是否集中。二是提供一些交互从而解放双手。</a:t>
            </a:r>
          </a:p>
          <a:p>
            <a:pPr>
              <a:lnSpc>
                <a:spcPct val="120000"/>
              </a:lnSpc>
            </a:pPr>
            <a:endParaRPr lang="zh-CN" altLang="en-US" dirty="0"/>
          </a:p>
        </p:txBody>
      </p:sp>
      <p:pic>
        <p:nvPicPr>
          <p:cNvPr id="6" name="图片 5">
            <a:extLst>
              <a:ext uri="{FF2B5EF4-FFF2-40B4-BE49-F238E27FC236}">
                <a16:creationId xmlns:a16="http://schemas.microsoft.com/office/drawing/2014/main" id="{69FC542A-E617-3805-15D7-305EA811836A}"/>
              </a:ext>
            </a:extLst>
          </p:cNvPr>
          <p:cNvPicPr>
            <a:picLocks noChangeAspect="1"/>
          </p:cNvPicPr>
          <p:nvPr/>
        </p:nvPicPr>
        <p:blipFill>
          <a:blip r:embed="rId3"/>
          <a:stretch>
            <a:fillRect/>
          </a:stretch>
        </p:blipFill>
        <p:spPr>
          <a:xfrm>
            <a:off x="1451914" y="1657034"/>
            <a:ext cx="9288171" cy="1190791"/>
          </a:xfrm>
          <a:prstGeom prst="rect">
            <a:avLst/>
          </a:prstGeom>
        </p:spPr>
      </p:pic>
    </p:spTree>
    <p:extLst>
      <p:ext uri="{BB962C8B-B14F-4D97-AF65-F5344CB8AC3E}">
        <p14:creationId xmlns:p14="http://schemas.microsoft.com/office/powerpoint/2010/main" val="13436998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算法介绍</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pic>
        <p:nvPicPr>
          <p:cNvPr id="9" name="内容占位符 4">
            <a:extLst>
              <a:ext uri="{FF2B5EF4-FFF2-40B4-BE49-F238E27FC236}">
                <a16:creationId xmlns:a16="http://schemas.microsoft.com/office/drawing/2014/main" id="{987EB8DB-8B52-3F2A-C842-54C53C360D47}"/>
              </a:ext>
            </a:extLst>
          </p:cNvPr>
          <p:cNvPicPr>
            <a:picLocks noGrp="1" noChangeAspect="1"/>
          </p:cNvPicPr>
          <p:nvPr>
            <p:ph idx="1"/>
          </p:nvPr>
        </p:nvPicPr>
        <p:blipFill>
          <a:blip r:embed="rId2"/>
          <a:stretch>
            <a:fillRect/>
          </a:stretch>
        </p:blipFill>
        <p:spPr>
          <a:xfrm>
            <a:off x="1219826" y="1531073"/>
            <a:ext cx="9888741" cy="3964020"/>
          </a:xfrm>
        </p:spPr>
      </p:pic>
    </p:spTree>
    <p:extLst>
      <p:ext uri="{BB962C8B-B14F-4D97-AF65-F5344CB8AC3E}">
        <p14:creationId xmlns:p14="http://schemas.microsoft.com/office/powerpoint/2010/main" val="22349882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算法介绍</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8</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9" name="文本框 8">
            <a:extLst>
              <a:ext uri="{FF2B5EF4-FFF2-40B4-BE49-F238E27FC236}">
                <a16:creationId xmlns:a16="http://schemas.microsoft.com/office/drawing/2014/main" id="{C1375130-2FA0-94DD-98C3-287696976B4D}"/>
              </a:ext>
            </a:extLst>
          </p:cNvPr>
          <p:cNvSpPr txBox="1"/>
          <p:nvPr/>
        </p:nvSpPr>
        <p:spPr>
          <a:xfrm>
            <a:off x="1625600" y="1525374"/>
            <a:ext cx="6908799" cy="1815882"/>
          </a:xfrm>
          <a:prstGeom prst="rect">
            <a:avLst/>
          </a:prstGeom>
          <a:noFill/>
        </p:spPr>
        <p:txBody>
          <a:bodyPr wrap="square">
            <a:spAutoFit/>
          </a:bodyPr>
          <a:lstStyle/>
          <a:p>
            <a:pPr algn="l"/>
            <a:r>
              <a:rPr lang="zh-CN" altLang="en-US" sz="2800" b="0" i="0" dirty="0">
                <a:solidFill>
                  <a:srgbClr val="000000"/>
                </a:solidFill>
                <a:effectLst/>
                <a:latin typeface="Verdana" panose="020B0604030504040204" pitchFamily="34" charset="0"/>
              </a:rPr>
              <a:t>该算法主要分为以下三个部分：</a:t>
            </a:r>
          </a:p>
          <a:p>
            <a:pPr algn="l"/>
            <a:r>
              <a:rPr lang="en-US" altLang="zh-CN" sz="2800" b="1" i="0" dirty="0">
                <a:solidFill>
                  <a:srgbClr val="000000"/>
                </a:solidFill>
                <a:effectLst/>
                <a:latin typeface="Verdana" panose="020B0604030504040204" pitchFamily="34" charset="0"/>
              </a:rPr>
              <a:t>	1.</a:t>
            </a:r>
            <a:r>
              <a:rPr lang="zh-CN" altLang="en-US" sz="2800" b="1" i="0" dirty="0">
                <a:solidFill>
                  <a:srgbClr val="000000"/>
                </a:solidFill>
                <a:effectLst/>
                <a:latin typeface="Verdana" panose="020B0604030504040204" pitchFamily="34" charset="0"/>
              </a:rPr>
              <a:t>人脸对齐与</a:t>
            </a:r>
            <a:r>
              <a:rPr lang="en-US" altLang="zh-CN" sz="2800" b="1" i="0" dirty="0">
                <a:solidFill>
                  <a:srgbClr val="000000"/>
                </a:solidFill>
                <a:effectLst/>
                <a:latin typeface="Verdana" panose="020B0604030504040204" pitchFamily="34" charset="0"/>
              </a:rPr>
              <a:t>3D</a:t>
            </a:r>
            <a:r>
              <a:rPr lang="zh-CN" altLang="en-US" sz="2800" b="1" i="0" dirty="0">
                <a:solidFill>
                  <a:srgbClr val="000000"/>
                </a:solidFill>
                <a:effectLst/>
                <a:latin typeface="Verdana" panose="020B0604030504040204" pitchFamily="34" charset="0"/>
              </a:rPr>
              <a:t>头部姿态判断</a:t>
            </a:r>
            <a:endParaRPr lang="zh-CN" altLang="en-US" sz="2800" b="0" i="0" dirty="0">
              <a:solidFill>
                <a:srgbClr val="000000"/>
              </a:solidFill>
              <a:effectLst/>
              <a:latin typeface="Verdana" panose="020B0604030504040204" pitchFamily="34" charset="0"/>
            </a:endParaRPr>
          </a:p>
          <a:p>
            <a:pPr algn="l"/>
            <a:r>
              <a:rPr lang="en-US" altLang="zh-CN" sz="2800" b="1" i="0" dirty="0">
                <a:solidFill>
                  <a:srgbClr val="000000"/>
                </a:solidFill>
                <a:effectLst/>
                <a:latin typeface="Verdana" panose="020B0604030504040204" pitchFamily="34" charset="0"/>
              </a:rPr>
              <a:t>	2.</a:t>
            </a:r>
            <a:r>
              <a:rPr lang="zh-CN" altLang="en-US" sz="2800" b="1" i="0" dirty="0">
                <a:solidFill>
                  <a:srgbClr val="000000"/>
                </a:solidFill>
                <a:effectLst/>
                <a:latin typeface="Verdana" panose="020B0604030504040204" pitchFamily="34" charset="0"/>
              </a:rPr>
              <a:t>归一化</a:t>
            </a:r>
            <a:endParaRPr lang="zh-CN" altLang="en-US" sz="2800" b="0" i="0" dirty="0">
              <a:solidFill>
                <a:srgbClr val="000000"/>
              </a:solidFill>
              <a:effectLst/>
              <a:latin typeface="Verdana" panose="020B0604030504040204" pitchFamily="34" charset="0"/>
            </a:endParaRPr>
          </a:p>
          <a:p>
            <a:pPr algn="l"/>
            <a:r>
              <a:rPr lang="en-US" altLang="zh-CN" sz="2800" b="1" i="0" dirty="0">
                <a:solidFill>
                  <a:srgbClr val="000000"/>
                </a:solidFill>
                <a:effectLst/>
                <a:latin typeface="Verdana" panose="020B0604030504040204" pitchFamily="34" charset="0"/>
              </a:rPr>
              <a:t>	3.</a:t>
            </a:r>
            <a:r>
              <a:rPr lang="zh-CN" altLang="en-US" sz="2800" b="1" i="0" dirty="0">
                <a:solidFill>
                  <a:srgbClr val="000000"/>
                </a:solidFill>
                <a:effectLst/>
                <a:latin typeface="Verdana" panose="020B0604030504040204" pitchFamily="34" charset="0"/>
              </a:rPr>
              <a:t>使用</a:t>
            </a:r>
            <a:r>
              <a:rPr lang="en-US" altLang="zh-CN" sz="2800" b="1" i="0" dirty="0">
                <a:solidFill>
                  <a:srgbClr val="000000"/>
                </a:solidFill>
                <a:effectLst/>
                <a:latin typeface="Verdana" panose="020B0604030504040204" pitchFamily="34" charset="0"/>
              </a:rPr>
              <a:t>CNN</a:t>
            </a:r>
            <a:r>
              <a:rPr lang="zh-CN" altLang="en-US" sz="2800" b="1" i="0" dirty="0">
                <a:solidFill>
                  <a:srgbClr val="000000"/>
                </a:solidFill>
                <a:effectLst/>
                <a:latin typeface="Verdana" panose="020B0604030504040204" pitchFamily="34" charset="0"/>
              </a:rPr>
              <a:t>进行视线检测</a:t>
            </a:r>
            <a:endParaRPr lang="zh-CN" altLang="en-US" sz="2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720703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77797" y="195910"/>
            <a:ext cx="10972800" cy="1145116"/>
          </a:xfrm>
          <a:prstGeom prst="rect">
            <a:avLst/>
          </a:prstGeom>
          <a:noFill/>
          <a:ln w="9525">
            <a:noFill/>
          </a:ln>
        </p:spPr>
        <p:txBody>
          <a:bodyPr lIns="88459" tIns="44230" rIns="88459" bIns="44230" anchor="ctr" anchorCtr="0"/>
          <a:lstStyle>
            <a:lvl1pPr algn="ctr" defTabSz="1179195" rtl="0" eaLnBrk="0" fontAlgn="base" hangingPunct="0">
              <a:spcBef>
                <a:spcPct val="0"/>
              </a:spcBef>
              <a:spcAft>
                <a:spcPct val="0"/>
              </a:spcAft>
              <a:defRPr sz="5735" b="1">
                <a:solidFill>
                  <a:schemeClr val="tx2"/>
                </a:solidFill>
                <a:latin typeface="+mj-lt"/>
                <a:ea typeface="+mj-ea"/>
                <a:cs typeface="+mj-cs"/>
              </a:defRPr>
            </a:lvl1pPr>
            <a:lvl2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2pPr>
            <a:lvl3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3pPr>
            <a:lvl4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4pPr>
            <a:lvl5pPr algn="ctr" defTabSz="1179195" rtl="0" eaLnBrk="0" fontAlgn="base" hangingPunct="0">
              <a:spcBef>
                <a:spcPct val="0"/>
              </a:spcBef>
              <a:spcAft>
                <a:spcPct val="0"/>
              </a:spcAft>
              <a:defRPr sz="5735" b="1">
                <a:solidFill>
                  <a:schemeClr val="tx2"/>
                </a:solidFill>
                <a:latin typeface="Arial" panose="020B0604020202020204" pitchFamily="34" charset="0"/>
                <a:ea typeface="宋体" panose="02010600030101010101" pitchFamily="2" charset="-122"/>
              </a:defRPr>
            </a:lvl5pPr>
            <a:lvl6pPr marL="6096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6pPr>
            <a:lvl7pPr marL="12192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7pPr>
            <a:lvl8pPr marL="18288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8pPr>
            <a:lvl9pPr marL="2438400" algn="ctr" defTabSz="1178560" rtl="0" fontAlgn="base">
              <a:spcBef>
                <a:spcPct val="0"/>
              </a:spcBef>
              <a:spcAft>
                <a:spcPct val="0"/>
              </a:spcAft>
              <a:defRPr sz="5735">
                <a:solidFill>
                  <a:schemeClr val="tx2"/>
                </a:solidFill>
                <a:latin typeface="Arial" panose="020B0604020202020204" pitchFamily="34" charset="0"/>
                <a:ea typeface="宋体" panose="02010600030101010101" pitchFamily="2" charset="-122"/>
              </a:defRPr>
            </a:lvl9pPr>
          </a:lstStyle>
          <a:p>
            <a:pPr marL="0" marR="0" lvl="0" indent="0" algn="ctr" defTabSz="1179195" rtl="0" eaLnBrk="0" fontAlgn="base" latinLnBrk="0" hangingPunct="0">
              <a:lnSpc>
                <a:spcPct val="100000"/>
              </a:lnSpc>
              <a:spcBef>
                <a:spcPct val="0"/>
              </a:spcBef>
              <a:spcAft>
                <a:spcPct val="0"/>
              </a:spcAft>
              <a:buClrTx/>
              <a:buSzTx/>
              <a:buFontTx/>
              <a:buNone/>
              <a:tabLst/>
              <a:defRPr/>
            </a:pPr>
            <a:r>
              <a:rPr kumimoji="0" lang="zh-CN" altLang="en-US" sz="547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j-cs"/>
              </a:rPr>
              <a:t>算法介绍</a:t>
            </a:r>
          </a:p>
        </p:txBody>
      </p:sp>
      <p:sp>
        <p:nvSpPr>
          <p:cNvPr id="18" name="日期占位符 3"/>
          <p:cNvSpPr txBox="1"/>
          <p:nvPr/>
        </p:nvSpPr>
        <p:spPr bwMode="auto">
          <a:xfrm>
            <a:off x="611718" y="6244167"/>
            <a:ext cx="2027767" cy="478367"/>
          </a:xfrm>
          <a:prstGeom prst="rect">
            <a:avLst/>
          </a:prstGeom>
          <a:noFill/>
          <a:ln w="9525">
            <a:noFill/>
            <a:miter lim="800000"/>
          </a:ln>
          <a:effectLst/>
        </p:spPr>
        <p:txBody>
          <a:bodyPr vert="horz" wrap="square" lIns="88459" tIns="44230" rIns="88459" bIns="44230" numCol="1" anchor="t" anchorCtr="0" compatLnSpc="1"/>
          <a:lstStyle>
            <a:defPPr>
              <a:defRPr lang="zh-CN"/>
            </a:defPPr>
            <a:lvl1pPr marL="0" algn="l" defTabSz="914400" rtl="0" eaLnBrk="1" latinLnBrk="0" hangingPunct="1">
              <a:buFontTx/>
              <a:buNone/>
              <a:defRPr sz="1865"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200" rtl="0" eaLnBrk="1" fontAlgn="base" latinLnBrk="0" hangingPunct="1">
              <a:lnSpc>
                <a:spcPct val="100000"/>
              </a:lnSpc>
              <a:spcBef>
                <a:spcPct val="0"/>
              </a:spcBef>
              <a:spcAft>
                <a:spcPct val="0"/>
              </a:spcAft>
              <a:buClrTx/>
              <a:buSzTx/>
              <a:buFontTx/>
              <a:buNone/>
              <a:tabLst/>
              <a:defRPr/>
            </a:pPr>
            <a:fld id="{D90AEFD6-7555-45F8-B91C-B4F6EC1DB0DE}" type="datetime2">
              <a:rPr kumimoji="0" lang="zh-CN" altLang="en-US" sz="1865"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l" defTabSz="1219200" rtl="0" eaLnBrk="1" fontAlgn="base" latinLnBrk="0" hangingPunct="1">
                <a:lnSpc>
                  <a:spcPct val="100000"/>
                </a:lnSpc>
                <a:spcBef>
                  <a:spcPct val="0"/>
                </a:spcBef>
                <a:spcAft>
                  <a:spcPct val="0"/>
                </a:spcAft>
                <a:buClrTx/>
                <a:buSzTx/>
                <a:buFontTx/>
                <a:buNone/>
                <a:tabLst/>
                <a:defRPr/>
              </a:pPr>
              <a:t>2022年6月9日</a:t>
            </a:fld>
            <a:endParaRPr kumimoji="0" lang="en-US" altLang="zh-CN" sz="1865"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灯片编号占位符 2"/>
          <p:cNvSpPr txBox="1"/>
          <p:nvPr/>
        </p:nvSpPr>
        <p:spPr bwMode="auto">
          <a:xfrm>
            <a:off x="10896600" y="6244167"/>
            <a:ext cx="687917" cy="478367"/>
          </a:xfrm>
          <a:prstGeom prst="rect">
            <a:avLst/>
          </a:prstGeom>
          <a:noFill/>
          <a:ln w="9525">
            <a:noFill/>
            <a:miter lim="800000"/>
          </a:ln>
          <a:effectLst/>
        </p:spPr>
        <p:txBody>
          <a:bodyPr vert="horz" wrap="square" lIns="117945" tIns="58973" rIns="117945" bIns="58973" numCol="1" anchor="t" anchorCtr="0" compatLnSpc="1"/>
          <a:lstStyle>
            <a:defPPr>
              <a:defRPr lang="zh-CN"/>
            </a:defPPr>
            <a:lvl1pPr marL="0" lvl="0" indent="0" algn="l" defTabSz="1219200" rtl="0" eaLnBrk="0" fontAlgn="base" latinLnBrk="0" hangingPunct="0">
              <a:lnSpc>
                <a:spcPct val="100000"/>
              </a:lnSpc>
              <a:spcBef>
                <a:spcPct val="0"/>
              </a:spcBef>
              <a:spcAft>
                <a:spcPct val="0"/>
              </a:spcAft>
              <a:buFont typeface="Arial" panose="020B0604020202020204" pitchFamily="34" charset="0"/>
              <a:buNone/>
              <a:defRPr sz="2265" b="0" i="0" u="none" kern="1200" baseline="0" noProof="1">
                <a:solidFill>
                  <a:schemeClr val="tx1"/>
                </a:solidFill>
                <a:latin typeface="Arial" panose="020B0604020202020204" pitchFamily="34" charset="0"/>
                <a:ea typeface="宋体" panose="02010600030101010101" pitchFamily="2" charset="-122"/>
                <a:cs typeface="+mn-cs"/>
              </a:defRPr>
            </a:lvl1pPr>
            <a:lvl2pPr marL="609600" lvl="1"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2pPr>
            <a:lvl3pPr marL="1219200" lvl="2"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3pPr>
            <a:lvl4pPr marL="1828800" lvl="3"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4pPr>
            <a:lvl5pPr marL="2438400" lvl="4" indent="0" algn="l" defTabSz="1219200" rtl="0" eaLnBrk="1" fontAlgn="base" latinLnBrk="0" hangingPunct="1">
              <a:lnSpc>
                <a:spcPct val="100000"/>
              </a:lnSpc>
              <a:spcBef>
                <a:spcPct val="0"/>
              </a:spcBef>
              <a:spcAft>
                <a:spcPct val="0"/>
              </a:spcAft>
              <a:buNone/>
              <a:defRPr sz="2265" b="0" i="0" u="none" kern="1200" baseline="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fld id="{9A0DB2DC-4C9A-4742-B13C-FB6460FD3503}" type="slidenum">
              <a:rPr kumimoji="0" lang="en-US" altLang="zh-CN" sz="2400" b="1" i="0" u="none" strike="noStrike" kern="1200" cap="none" spc="0" normalizeH="0" baseline="0" noProof="1" smtClean="0">
                <a:ln>
                  <a:noFill/>
                </a:ln>
                <a:solidFill>
                  <a:srgbClr val="0000FF"/>
                </a:solidFill>
                <a:effectLst/>
                <a:uLnTx/>
                <a:uFillTx/>
                <a:latin typeface="Arial" panose="020B0604020202020204" pitchFamily="34" charset="0"/>
                <a:ea typeface="宋体" panose="02010600030101010101" pitchFamily="2" charset="-122"/>
                <a:cs typeface="+mn-cs"/>
              </a:rPr>
              <a:pPr marL="0" marR="0" lvl="0" indent="0" algn="r" defTabSz="1219200" rtl="0" eaLnBrk="1" fontAlgn="base" latinLnBrk="0" hangingPunct="1">
                <a:lnSpc>
                  <a:spcPct val="100000"/>
                </a:lnSpc>
                <a:spcBef>
                  <a:spcPct val="0"/>
                </a:spcBef>
                <a:spcAft>
                  <a:spcPct val="0"/>
                </a:spcAft>
                <a:buClrTx/>
                <a:buSzTx/>
                <a:buFont typeface="Arial" panose="020B0604020202020204" pitchFamily="34" charset="0"/>
                <a:buNone/>
                <a:tabLst/>
                <a:defRPr/>
              </a:pPr>
              <a:t>9</a:t>
            </a:fld>
            <a:endParaRPr kumimoji="0" lang="en-US" altLang="zh-CN" sz="2400" b="1" i="0" u="none" strike="noStrike" kern="1200" cap="none" spc="0" normalizeH="0" baseline="0" noProof="1">
              <a:ln>
                <a:noFill/>
              </a:ln>
              <a:solidFill>
                <a:srgbClr val="0000FF"/>
              </a:solidFill>
              <a:effectLst/>
              <a:uLnTx/>
              <a:uFillTx/>
              <a:latin typeface="Arial" panose="020B0604020202020204" pitchFamily="34" charset="0"/>
              <a:ea typeface="宋体" panose="02010600030101010101" pitchFamily="2" charset="-122"/>
              <a:cs typeface="+mn-cs"/>
            </a:endParaRPr>
          </a:p>
        </p:txBody>
      </p:sp>
      <p:grpSp>
        <p:nvGrpSpPr>
          <p:cNvPr id="20" name="组合 19"/>
          <p:cNvGrpSpPr/>
          <p:nvPr/>
        </p:nvGrpSpPr>
        <p:grpSpPr>
          <a:xfrm>
            <a:off x="815413" y="685707"/>
            <a:ext cx="801696" cy="563172"/>
            <a:chOff x="1028700" y="946786"/>
            <a:chExt cx="687568" cy="422379"/>
          </a:xfrm>
          <a:solidFill>
            <a:srgbClr val="1E4C90"/>
          </a:solidFill>
        </p:grpSpPr>
        <p:sp>
          <p:nvSpPr>
            <p:cNvPr id="21" name="矩形: 圆角 20"/>
            <p:cNvSpPr/>
            <p:nvPr/>
          </p:nvSpPr>
          <p:spPr>
            <a:xfrm rot="2784170">
              <a:off x="1028700"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圆角 21"/>
            <p:cNvSpPr/>
            <p:nvPr/>
          </p:nvSpPr>
          <p:spPr>
            <a:xfrm rot="2784170">
              <a:off x="1293889" y="946786"/>
              <a:ext cx="422379" cy="422379"/>
            </a:xfrm>
            <a:prstGeom prst="roundRect">
              <a:avLst/>
            </a:prstGeom>
            <a:grpFill/>
            <a:ln w="12700" cap="flat" cmpd="sng" algn="ctr">
              <a:noFill/>
              <a:prstDash val="solid"/>
              <a:miter lim="800000"/>
            </a:ln>
            <a:effectLst/>
          </p:spPr>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Arial"/>
                <a:ea typeface="微软雅黑"/>
                <a:cs typeface="+mn-cs"/>
              </a:endParaRPr>
            </a:p>
          </p:txBody>
        </p:sp>
      </p:grpSp>
      <p:cxnSp>
        <p:nvCxnSpPr>
          <p:cNvPr id="23" name="直接连接符 22"/>
          <p:cNvCxnSpPr/>
          <p:nvPr/>
        </p:nvCxnSpPr>
        <p:spPr>
          <a:xfrm flipV="1">
            <a:off x="1695008" y="1248880"/>
            <a:ext cx="10065621" cy="1"/>
          </a:xfrm>
          <a:prstGeom prst="line">
            <a:avLst/>
          </a:prstGeom>
          <a:noFill/>
          <a:ln w="6350" cap="flat" cmpd="sng" algn="ctr">
            <a:solidFill>
              <a:srgbClr val="1E4C90"/>
            </a:solidFill>
            <a:prstDash val="solid"/>
            <a:miter lim="800000"/>
          </a:ln>
          <a:effectLst/>
        </p:spPr>
      </p:cxnSp>
      <p:sp>
        <p:nvSpPr>
          <p:cNvPr id="4" name="Rectangle 3">
            <a:extLst>
              <a:ext uri="{FF2B5EF4-FFF2-40B4-BE49-F238E27FC236}">
                <a16:creationId xmlns:a16="http://schemas.microsoft.com/office/drawing/2014/main" id="{F83C29C0-5730-3E53-49D1-94F9A0222412}"/>
              </a:ext>
            </a:extLst>
          </p:cNvPr>
          <p:cNvSpPr>
            <a:spLocks noChangeArrowheads="1"/>
          </p:cNvSpPr>
          <p:nvPr/>
        </p:nvSpPr>
        <p:spPr bwMode="auto">
          <a:xfrm>
            <a:off x="1508696" y="1646344"/>
            <a:ext cx="9387903"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0000"/>
                </a:solidFill>
                <a:effectLst/>
                <a:latin typeface="Verdana" panose="020B0604030504040204" pitchFamily="34" charset="0"/>
              </a:rPr>
              <a:t>一</a:t>
            </a:r>
            <a:r>
              <a:rPr kumimoji="0" lang="zh-CN" altLang="en-US" sz="3200" b="0" i="0" u="none" strike="noStrike" cap="none" normalizeH="0" baseline="0" dirty="0">
                <a:ln>
                  <a:noFill/>
                </a:ln>
                <a:solidFill>
                  <a:srgbClr val="000000"/>
                </a:solidFill>
                <a:effectLst/>
                <a:latin typeface="Verdana" panose="020B0604030504040204" pitchFamily="34" charset="0"/>
              </a:rPr>
              <a:t>、</a:t>
            </a:r>
            <a:r>
              <a:rPr lang="zh-CN" altLang="en-US" sz="3200" b="1" i="0" dirty="0">
                <a:solidFill>
                  <a:srgbClr val="000000"/>
                </a:solidFill>
                <a:effectLst/>
                <a:latin typeface="Verdana" panose="020B0604030504040204" pitchFamily="34" charset="0"/>
              </a:rPr>
              <a:t>人脸对齐与</a:t>
            </a:r>
            <a:r>
              <a:rPr lang="en-US" altLang="zh-CN" sz="3200" b="1" i="0" dirty="0">
                <a:solidFill>
                  <a:srgbClr val="000000"/>
                </a:solidFill>
                <a:effectLst/>
                <a:latin typeface="Verdana" panose="020B0604030504040204" pitchFamily="34" charset="0"/>
              </a:rPr>
              <a:t>3D</a:t>
            </a:r>
            <a:r>
              <a:rPr lang="zh-CN" altLang="en-US" sz="3200" b="1" i="0" dirty="0">
                <a:solidFill>
                  <a:srgbClr val="000000"/>
                </a:solidFill>
                <a:effectLst/>
                <a:latin typeface="Verdana" panose="020B0604030504040204" pitchFamily="34" charset="0"/>
              </a:rPr>
              <a:t>头部姿态判断</a:t>
            </a:r>
            <a:endParaRPr kumimoji="0" lang="en-US" altLang="zh-CN" sz="3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Verdana" panose="020B0604030504040204" pitchFamily="34" charset="0"/>
              </a:rPr>
              <a:t>输入</a:t>
            </a:r>
            <a:r>
              <a:rPr kumimoji="0" lang="zh-CN" altLang="en-US" sz="2000" b="0" i="0" u="none" strike="noStrike" cap="none" normalizeH="0" baseline="0" dirty="0">
                <a:ln>
                  <a:noFill/>
                </a:ln>
                <a:solidFill>
                  <a:srgbClr val="000000"/>
                </a:solidFill>
                <a:effectLst/>
                <a:latin typeface="Verdana" panose="020B0604030504040204" pitchFamily="34" charset="0"/>
              </a:rPr>
              <a:t>一副</a:t>
            </a:r>
            <a:r>
              <a:rPr kumimoji="0" lang="zh-CN" altLang="zh-CN" sz="2000" b="0" i="0" u="none" strike="noStrike" cap="none" normalizeH="0" baseline="0" dirty="0">
                <a:ln>
                  <a:noFill/>
                </a:ln>
                <a:solidFill>
                  <a:srgbClr val="000000"/>
                </a:solidFill>
                <a:effectLst/>
                <a:latin typeface="Verdana" panose="020B0604030504040204" pitchFamily="34" charset="0"/>
              </a:rPr>
              <a:t>人物图像。</a:t>
            </a:r>
            <a:r>
              <a:rPr kumimoji="0" lang="zh-CN" altLang="en-US" sz="2000" b="0" i="0" u="none" strike="noStrike" cap="none" normalizeH="0" baseline="0" dirty="0">
                <a:ln>
                  <a:noFill/>
                </a:ln>
                <a:solidFill>
                  <a:srgbClr val="000000"/>
                </a:solidFill>
                <a:effectLst/>
                <a:latin typeface="Verdana" panose="020B0604030504040204" pitchFamily="34" charset="0"/>
              </a:rPr>
              <a:t>用</a:t>
            </a:r>
            <a:r>
              <a:rPr kumimoji="0" lang="en-US" altLang="zh-CN" sz="2000" b="0" i="0" u="none" strike="noStrike" cap="none" normalizeH="0" baseline="0" dirty="0" err="1">
                <a:ln>
                  <a:noFill/>
                </a:ln>
                <a:solidFill>
                  <a:srgbClr val="000000"/>
                </a:solidFill>
                <a:effectLst/>
                <a:latin typeface="Verdana" panose="020B0604030504040204" pitchFamily="34" charset="0"/>
              </a:rPr>
              <a:t>mediapipe</a:t>
            </a:r>
            <a:r>
              <a:rPr kumimoji="0" lang="zh-CN" altLang="zh-CN" sz="2000" b="0" i="0" u="none" strike="noStrike" cap="none" normalizeH="0" baseline="0" dirty="0">
                <a:ln>
                  <a:noFill/>
                </a:ln>
                <a:solidFill>
                  <a:srgbClr val="000000"/>
                </a:solidFill>
                <a:effectLst/>
                <a:latin typeface="Verdana" panose="020B0604030504040204" pitchFamily="34" charset="0"/>
              </a:rPr>
              <a:t>检测人脸，检测到人脸后定位人脸标记点，即双眼的左右边界点与人物嘴巴的左边边界点共6个点。</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000" dirty="0">
                <a:solidFill>
                  <a:srgbClr val="000000"/>
                </a:solidFill>
                <a:latin typeface="Verdana" panose="020B0604030504040204" pitchFamily="34" charset="0"/>
              </a:rPr>
              <a:t>接着我们</a:t>
            </a:r>
            <a:r>
              <a:rPr kumimoji="0" lang="zh-CN" altLang="zh-CN" sz="2000" b="0" i="0" u="none" strike="noStrike" cap="none" normalizeH="0" baseline="0" dirty="0">
                <a:ln>
                  <a:noFill/>
                </a:ln>
                <a:solidFill>
                  <a:srgbClr val="000000"/>
                </a:solidFill>
                <a:effectLst/>
                <a:latin typeface="Verdana" panose="020B0604030504040204" pitchFamily="34" charset="0"/>
              </a:rPr>
              <a:t>根据收集到的所有人脸数据，建立人脸的基础3D模型，并将人脸基础3D模型与识别出的6个人脸标记点对比，通过</a:t>
            </a:r>
            <a:r>
              <a:rPr kumimoji="0" lang="zh-CN" altLang="zh-CN" sz="2000" i="0" strike="noStrike" cap="none" normalizeH="0" baseline="0" dirty="0">
                <a:ln>
                  <a:noFill/>
                </a:ln>
                <a:solidFill>
                  <a:srgbClr val="000000"/>
                </a:solidFill>
                <a:effectLst/>
                <a:latin typeface="Verdana" panose="020B0604030504040204" pitchFamily="34" charset="0"/>
              </a:rPr>
              <a:t>EPNP</a:t>
            </a:r>
            <a:r>
              <a:rPr kumimoji="0" lang="zh-CN" altLang="zh-CN" sz="2000" b="0" i="0" u="none" strike="noStrike" cap="none" normalizeH="0" baseline="0" dirty="0">
                <a:ln>
                  <a:noFill/>
                </a:ln>
                <a:solidFill>
                  <a:srgbClr val="000000"/>
                </a:solidFill>
                <a:effectLst/>
                <a:latin typeface="Verdana" panose="020B0604030504040204" pitchFamily="34" charset="0"/>
              </a:rPr>
              <a:t>算法估计出人脸的3D旋转r，并将双眼标记点的中点，作为双眼的位置</a:t>
            </a:r>
            <a:r>
              <a:rPr kumimoji="0" lang="zh-CN" altLang="zh-CN" sz="2000" b="0" i="0" u="none" strike="noStrike" cap="none" normalizeH="0" baseline="0" dirty="0">
                <a:ln>
                  <a:noFill/>
                </a:ln>
                <a:solidFill>
                  <a:srgbClr val="000000"/>
                </a:solidFill>
                <a:effectLst/>
                <a:latin typeface="Verdana" panose="020B0604030504040204" pitchFamily="34" charset="0"/>
                <a:ea typeface="MathJax_Math-italic"/>
              </a:rPr>
              <a:t>t</a:t>
            </a:r>
            <a:r>
              <a:rPr kumimoji="0" lang="zh-CN" altLang="zh-CN" sz="2000" b="0" i="0" u="none" strike="noStrike" cap="none" normalizeH="0" baseline="0" dirty="0">
                <a:ln>
                  <a:noFill/>
                </a:ln>
                <a:solidFill>
                  <a:srgbClr val="000000"/>
                </a:solidFill>
                <a:effectLst/>
                <a:latin typeface="Verdana" panose="020B0604030504040204" pitchFamily="34" charset="0"/>
              </a:rPr>
              <a:t>。</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Verdana" panose="020B0604030504040204" pitchFamily="34" charset="0"/>
              </a:rPr>
              <a:t>至此，得到了人脸的3D旋转估计与双眼位置，进入下一步处理。</a:t>
            </a:r>
            <a:endParaRPr kumimoji="0" lang="zh-CN" altLang="zh-CN"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36666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约商务通用工作计划PPT模板"/>
  <p:tag name="ISPRING_SCORM_RATE_SLIDES" val="0"/>
  <p:tag name="ISPRING_SCORM_RATE_QUIZZES" val="0"/>
  <p:tag name="ISPRING_SCORM_PASSING_SCORE" val="0.000000"/>
  <p:tag name="ISPRING_ULTRA_SCORM_COURSE_ID" val="649D9D06-39CD-4AAD-AA51-4AF99FDA304B"/>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E:\1.25修改\49599"/>
  <p:tag name="ISPRING_FIRST_PUBLISH" val="1"/>
</p:tagLst>
</file>

<file path=ppt/theme/theme1.xml><?xml version="1.0" encoding="utf-8"?>
<a:theme xmlns:a="http://schemas.openxmlformats.org/drawingml/2006/main" name="Office 主题">
  <a:themeElements>
    <a:clrScheme name="自定义 3783">
      <a:dk1>
        <a:srgbClr val="000000"/>
      </a:dk1>
      <a:lt1>
        <a:srgbClr val="FFFFFF"/>
      </a:lt1>
      <a:dk2>
        <a:srgbClr val="768395"/>
      </a:dk2>
      <a:lt2>
        <a:srgbClr val="F0F0F0"/>
      </a:lt2>
      <a:accent1>
        <a:srgbClr val="E7193F"/>
      </a:accent1>
      <a:accent2>
        <a:srgbClr val="08509C"/>
      </a:accent2>
      <a:accent3>
        <a:srgbClr val="F79625"/>
      </a:accent3>
      <a:accent4>
        <a:srgbClr val="4194CB"/>
      </a:accent4>
      <a:accent5>
        <a:srgbClr val="AE3B3A"/>
      </a:accent5>
      <a:accent6>
        <a:srgbClr val="C79249"/>
      </a:accent6>
      <a:hlink>
        <a:srgbClr val="E7193F"/>
      </a:hlink>
      <a:folHlink>
        <a:srgbClr val="BFBFB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1290</Words>
  <Application>Microsoft Office PowerPoint</Application>
  <PresentationFormat>宽屏</PresentationFormat>
  <Paragraphs>125</Paragraphs>
  <Slides>21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-apple-system</vt:lpstr>
      <vt:lpstr>宋体</vt:lpstr>
      <vt:lpstr>微软雅黑</vt:lpstr>
      <vt:lpstr>Arial</vt:lpstr>
      <vt:lpstr>Arial Black</vt:lpstr>
      <vt:lpstr>Calibri</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蓝色简约商务通用工作计划PPT模板</dc:title>
  <dc:creator>MICHAEL</dc:creator>
  <cp:lastModifiedBy>周 依凡</cp:lastModifiedBy>
  <cp:revision>237</cp:revision>
  <dcterms:created xsi:type="dcterms:W3CDTF">2015-05-05T08:02:00Z</dcterms:created>
  <dcterms:modified xsi:type="dcterms:W3CDTF">2022-06-09T06:47:52Z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4EED7C86056044F0BA907B265504FE89</vt:lpwstr>
  </property>
</Properties>
</file>